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5" r:id="rId4"/>
    <p:sldId id="259" r:id="rId5"/>
    <p:sldId id="272" r:id="rId6"/>
    <p:sldId id="271" r:id="rId7"/>
    <p:sldId id="266" r:id="rId8"/>
    <p:sldId id="267" r:id="rId9"/>
    <p:sldId id="270" r:id="rId10"/>
    <p:sldId id="26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05A52"/>
    <a:srgbClr val="737373"/>
    <a:srgbClr val="303030"/>
    <a:srgbClr val="A2372F"/>
    <a:srgbClr val="AA2C22"/>
    <a:srgbClr val="CA3428"/>
    <a:srgbClr val="77292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764" autoAdjust="0"/>
    <p:restoredTop sz="97772" autoAdjust="0"/>
  </p:normalViewPr>
  <p:slideViewPr>
    <p:cSldViewPr snapToObjects="1" showGuides="1">
      <p:cViewPr varScale="1">
        <p:scale>
          <a:sx n="101" d="100"/>
          <a:sy n="101" d="100"/>
        </p:scale>
        <p:origin x="-96" y="-186"/>
      </p:cViewPr>
      <p:guideLst>
        <p:guide orient="horz"/>
        <p:guide pos="2880"/>
        <p:guide pos="295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90B86-5244-4CB3-9152-0153668241C2}" type="datetimeFigureOut">
              <a:rPr lang="ko-KR" altLang="en-US" smtClean="0"/>
              <a:pPr/>
              <a:t>2016-01-22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FA7A5-0B9F-4BDD-8C8E-1F1B2E1DC5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FA7A5-0B9F-4BDD-8C8E-1F1B2E1DC5D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err="1" smtClean="0">
                <a:solidFill>
                  <a:schemeClr val="bg1"/>
                </a:solidFill>
              </a:rPr>
              <a:t>시민팀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r>
              <a:rPr lang="ko-KR" altLang="en-US" dirty="0" smtClean="0">
                <a:solidFill>
                  <a:schemeClr val="bg1"/>
                </a:solidFill>
              </a:rPr>
              <a:t>명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시민 </a:t>
            </a:r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r>
              <a:rPr lang="ko-KR" altLang="en-US" dirty="0" smtClean="0">
                <a:solidFill>
                  <a:schemeClr val="bg1"/>
                </a:solidFill>
              </a:rPr>
              <a:t>명 의사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명</a:t>
            </a:r>
            <a:r>
              <a:rPr lang="en-US" altLang="ko-KR" dirty="0" smtClean="0">
                <a:solidFill>
                  <a:schemeClr val="bg1"/>
                </a:solidFill>
              </a:rPr>
              <a:t>) + </a:t>
            </a:r>
            <a:r>
              <a:rPr lang="ko-KR" altLang="en-US" dirty="0" smtClean="0">
                <a:solidFill>
                  <a:schemeClr val="bg1"/>
                </a:solidFill>
              </a:rPr>
              <a:t>마피아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명 </a:t>
            </a:r>
            <a:r>
              <a:rPr lang="en-US" altLang="ko-KR" dirty="0" smtClean="0">
                <a:solidFill>
                  <a:schemeClr val="bg1"/>
                </a:solidFill>
              </a:rPr>
              <a:t>=</a:t>
            </a:r>
            <a:r>
              <a:rPr lang="ko-KR" altLang="en-US" dirty="0" smtClean="0">
                <a:solidFill>
                  <a:schemeClr val="bg1"/>
                </a:solidFill>
              </a:rPr>
              <a:t>총 </a:t>
            </a:r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r>
              <a:rPr lang="ko-KR" altLang="en-US" dirty="0" smtClean="0">
                <a:solidFill>
                  <a:schemeClr val="bg1"/>
                </a:solidFill>
              </a:rPr>
              <a:t>명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플레이어는 체력을 </a:t>
            </a:r>
            <a:r>
              <a:rPr lang="en-US" altLang="ko-KR" dirty="0" smtClean="0">
                <a:solidFill>
                  <a:schemeClr val="bg1"/>
                </a:solidFill>
              </a:rPr>
              <a:t>2point</a:t>
            </a:r>
            <a:r>
              <a:rPr lang="ko-KR" altLang="en-US" dirty="0" smtClean="0">
                <a:solidFill>
                  <a:schemeClr val="bg1"/>
                </a:solidFill>
              </a:rPr>
              <a:t>를 가지고 게임 진행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-6</a:t>
            </a:r>
            <a:r>
              <a:rPr lang="ko-KR" altLang="en-US" dirty="0" smtClean="0">
                <a:solidFill>
                  <a:schemeClr val="bg1"/>
                </a:solidFill>
              </a:rPr>
              <a:t>명</a:t>
            </a:r>
            <a:r>
              <a:rPr lang="en-US" altLang="ko-KR" dirty="0" smtClean="0">
                <a:solidFill>
                  <a:schemeClr val="bg1"/>
                </a:solidFill>
              </a:rPr>
              <a:t>(A,B,C,D,E,F)</a:t>
            </a:r>
            <a:r>
              <a:rPr lang="ko-KR" altLang="en-US" dirty="0" smtClean="0">
                <a:solidFill>
                  <a:schemeClr val="bg1"/>
                </a:solidFill>
              </a:rPr>
              <a:t>이 참가하면 게임 시작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마피아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시민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의사를 랜덤으로 배정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FA7A5-0B9F-4BDD-8C8E-1F1B2E1DC5D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smtClean="0"/>
              <a:t>위치힌트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마피아는 시계 가까이 위치한다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논리힌트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 1. </a:t>
            </a:r>
            <a:r>
              <a:rPr lang="ko-KR" altLang="en-US" sz="1200" dirty="0" smtClean="0"/>
              <a:t>플레이어는 </a:t>
            </a:r>
            <a:r>
              <a:rPr lang="en-US" altLang="ko-KR" sz="1200" dirty="0" smtClean="0"/>
              <a:t>A,B,C,D</a:t>
            </a:r>
          </a:p>
          <a:p>
            <a:pPr>
              <a:buNone/>
            </a:pPr>
            <a:r>
              <a:rPr lang="en-US" altLang="ko-KR" sz="1200" dirty="0" smtClean="0"/>
              <a:t>		           2. </a:t>
            </a:r>
            <a:r>
              <a:rPr lang="ko-KR" altLang="en-US" sz="1200" dirty="0" smtClean="0"/>
              <a:t>힌트 </a:t>
            </a:r>
            <a:r>
              <a:rPr lang="en-US" altLang="ko-KR" sz="1200" dirty="0" smtClean="0"/>
              <a:t>1) </a:t>
            </a:r>
            <a:r>
              <a:rPr lang="ko-KR" altLang="en-US" sz="1200" dirty="0" smtClean="0"/>
              <a:t>범인은 세 사람 이상 모인 적이 없다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		           3. </a:t>
            </a:r>
            <a:r>
              <a:rPr lang="ko-KR" altLang="en-US" sz="1200" dirty="0" smtClean="0"/>
              <a:t>힌트 </a:t>
            </a:r>
            <a:r>
              <a:rPr lang="en-US" altLang="ko-KR" sz="1200" dirty="0" smtClean="0"/>
              <a:t>2) B,C,D</a:t>
            </a:r>
            <a:r>
              <a:rPr lang="ko-KR" altLang="en-US" sz="1200" dirty="0" smtClean="0"/>
              <a:t>는 함께 어울려 다닌다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		   ==&gt; </a:t>
            </a:r>
            <a:r>
              <a:rPr lang="ko-KR" altLang="en-US" sz="1200" dirty="0" smtClean="0"/>
              <a:t>답 </a:t>
            </a:r>
            <a:r>
              <a:rPr lang="en-US" altLang="ko-KR" sz="1200" dirty="0" smtClean="0"/>
              <a:t>: A </a:t>
            </a:r>
            <a:r>
              <a:rPr lang="ko-KR" altLang="en-US" sz="1200" dirty="0" smtClean="0"/>
              <a:t>가 범인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FA7A5-0B9F-4BDD-8C8E-1F1B2E1DC5D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1200" dirty="0" smtClean="0"/>
              <a:t>위치힌트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마피아는 시계 가까이 위치한다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ko-KR" altLang="en-US" sz="1200" dirty="0" smtClean="0"/>
              <a:t>논리힌트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 1. </a:t>
            </a:r>
            <a:r>
              <a:rPr lang="ko-KR" altLang="en-US" sz="1200" dirty="0" smtClean="0"/>
              <a:t>플레이어는 </a:t>
            </a:r>
            <a:r>
              <a:rPr lang="en-US" altLang="ko-KR" sz="1200" dirty="0" smtClean="0"/>
              <a:t>A,B,C,D</a:t>
            </a:r>
          </a:p>
          <a:p>
            <a:pPr>
              <a:buNone/>
            </a:pPr>
            <a:r>
              <a:rPr lang="en-US" altLang="ko-KR" sz="1200" dirty="0" smtClean="0"/>
              <a:t>		           2. </a:t>
            </a:r>
            <a:r>
              <a:rPr lang="ko-KR" altLang="en-US" sz="1200" dirty="0" smtClean="0"/>
              <a:t>힌트 </a:t>
            </a:r>
            <a:r>
              <a:rPr lang="en-US" altLang="ko-KR" sz="1200" dirty="0" smtClean="0"/>
              <a:t>1) </a:t>
            </a:r>
            <a:r>
              <a:rPr lang="ko-KR" altLang="en-US" sz="1200" dirty="0" smtClean="0"/>
              <a:t>범인은 세 사람 이상 모인 적이 없다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		           3. </a:t>
            </a:r>
            <a:r>
              <a:rPr lang="ko-KR" altLang="en-US" sz="1200" dirty="0" smtClean="0"/>
              <a:t>힌트 </a:t>
            </a:r>
            <a:r>
              <a:rPr lang="en-US" altLang="ko-KR" sz="1200" dirty="0" smtClean="0"/>
              <a:t>2) B,C,D</a:t>
            </a:r>
            <a:r>
              <a:rPr lang="ko-KR" altLang="en-US" sz="1200" dirty="0" smtClean="0"/>
              <a:t>는 함께 어울려 다닌다</a:t>
            </a:r>
            <a:r>
              <a:rPr lang="en-US" altLang="ko-KR" sz="1200" dirty="0" smtClean="0"/>
              <a:t>.</a:t>
            </a:r>
          </a:p>
          <a:p>
            <a:pPr>
              <a:buNone/>
            </a:pPr>
            <a:r>
              <a:rPr lang="en-US" altLang="ko-KR" sz="1200" dirty="0" smtClean="0"/>
              <a:t>		   ==&gt; </a:t>
            </a:r>
            <a:r>
              <a:rPr lang="ko-KR" altLang="en-US" sz="1200" dirty="0" smtClean="0"/>
              <a:t>답 </a:t>
            </a:r>
            <a:r>
              <a:rPr lang="en-US" altLang="ko-KR" sz="1200" dirty="0" smtClean="0"/>
              <a:t>: A </a:t>
            </a:r>
            <a:r>
              <a:rPr lang="ko-KR" altLang="en-US" sz="1200" dirty="0" smtClean="0"/>
              <a:t>가 범인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FA7A5-0B9F-4BDD-8C8E-1F1B2E1DC5D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마피아 게임 창에만 이벤트 등장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4</a:t>
            </a:r>
            <a:r>
              <a:rPr lang="ko-KR" altLang="en-US" dirty="0" smtClean="0"/>
              <a:t>개의 선택지를 주고 하나 선택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맞출확률은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25%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FA7A5-0B9F-4BDD-8C8E-1F1B2E1DC5D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200" dirty="0" smtClean="0"/>
              <a:t>-</a:t>
            </a:r>
            <a:r>
              <a:rPr lang="ko-KR" altLang="en-US" sz="1200" dirty="0" smtClean="0"/>
              <a:t>낮 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1. </a:t>
            </a:r>
            <a:r>
              <a:rPr lang="ko-KR" altLang="en-US" sz="1200" dirty="0" smtClean="0"/>
              <a:t>마피아가 야바위게임을 하여 맞추면 거짓 힌트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틀리면 참 힌트 제공</a:t>
            </a: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       </a:t>
            </a:r>
            <a:r>
              <a:rPr lang="en-US" altLang="ko-KR" sz="1200" dirty="0" smtClean="0"/>
              <a:t>2. </a:t>
            </a:r>
            <a:r>
              <a:rPr lang="ko-KR" altLang="en-US" sz="1200" dirty="0" smtClean="0"/>
              <a:t>결과에 따라 </a:t>
            </a:r>
            <a:r>
              <a:rPr lang="ko-KR" altLang="en-US" sz="1200" dirty="0" err="1" smtClean="0"/>
              <a:t>채팅창에</a:t>
            </a:r>
            <a:r>
              <a:rPr lang="ko-KR" altLang="en-US" sz="1200" dirty="0" smtClean="0"/>
              <a:t> 참</a:t>
            </a:r>
            <a:r>
              <a:rPr lang="en-US" altLang="ko-KR" sz="1200" dirty="0" smtClean="0"/>
              <a:t>or</a:t>
            </a:r>
            <a:r>
              <a:rPr lang="ko-KR" altLang="en-US" sz="1200" dirty="0" smtClean="0"/>
              <a:t>거짓 힌트 제공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      </a:t>
            </a:r>
            <a:r>
              <a:rPr lang="ko-KR" altLang="en-US" sz="1200" dirty="0" smtClean="0"/>
              <a:t>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시민들은 힌트가 거짓인지 참인지 모름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   3. </a:t>
            </a:r>
            <a:r>
              <a:rPr lang="ko-KR" altLang="en-US" sz="1200" dirty="0" smtClean="0"/>
              <a:t>힌트 제공 후 대화 시작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   4. </a:t>
            </a:r>
            <a:r>
              <a:rPr lang="ko-KR" altLang="en-US" sz="1200" dirty="0" smtClean="0"/>
              <a:t>힌트를 바탕으로 마피아를 유추하여 투표로 공격할 사람을 선정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   5. </a:t>
            </a:r>
            <a:r>
              <a:rPr lang="ko-KR" altLang="en-US" sz="1200" dirty="0" smtClean="0"/>
              <a:t>공격 당한 사람은 체력 </a:t>
            </a:r>
            <a:r>
              <a:rPr lang="en-US" altLang="ko-KR" sz="1200" dirty="0" smtClean="0"/>
              <a:t>-1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-</a:t>
            </a:r>
            <a:r>
              <a:rPr lang="ko-KR" altLang="en-US" sz="1200" dirty="0" smtClean="0"/>
              <a:t>밤</a:t>
            </a:r>
            <a:r>
              <a:rPr lang="en-US" altLang="ko-KR" sz="1200" dirty="0" smtClean="0"/>
              <a:t> : 1. </a:t>
            </a:r>
            <a:r>
              <a:rPr lang="ko-KR" altLang="en-US" sz="1200" dirty="0" smtClean="0"/>
              <a:t>의사는 치료할 대상을 선정</a:t>
            </a: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      </a:t>
            </a:r>
            <a:r>
              <a:rPr lang="en-US" altLang="ko-KR" sz="1200" dirty="0" smtClean="0"/>
              <a:t>2. </a:t>
            </a:r>
            <a:r>
              <a:rPr lang="ko-KR" altLang="en-US" sz="1200" dirty="0" smtClean="0"/>
              <a:t>마피아는 공격 할 시민을 선정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  3. </a:t>
            </a:r>
            <a:r>
              <a:rPr lang="ko-KR" altLang="en-US" sz="1200" dirty="0" smtClean="0"/>
              <a:t>마피아가 선택한 사람은 체력 </a:t>
            </a:r>
            <a:r>
              <a:rPr lang="en-US" altLang="ko-KR" sz="1200" dirty="0" smtClean="0"/>
              <a:t>-1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FA7A5-0B9F-4BDD-8C8E-1F1B2E1DC5D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200" dirty="0" smtClean="0"/>
              <a:t>-</a:t>
            </a:r>
            <a:r>
              <a:rPr lang="ko-KR" altLang="en-US" sz="1200" dirty="0" smtClean="0"/>
              <a:t>낮 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1. </a:t>
            </a:r>
            <a:r>
              <a:rPr lang="ko-KR" altLang="en-US" sz="1200" dirty="0" smtClean="0"/>
              <a:t>마피아가 야바위게임을 하여 맞추면 거짓 힌트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틀리면 참 힌트 제공</a:t>
            </a: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       </a:t>
            </a:r>
            <a:r>
              <a:rPr lang="en-US" altLang="ko-KR" sz="1200" dirty="0" smtClean="0"/>
              <a:t>2. </a:t>
            </a:r>
            <a:r>
              <a:rPr lang="ko-KR" altLang="en-US" sz="1200" dirty="0" smtClean="0"/>
              <a:t>결과에 따라 </a:t>
            </a:r>
            <a:r>
              <a:rPr lang="ko-KR" altLang="en-US" sz="1200" dirty="0" err="1" smtClean="0"/>
              <a:t>채팅창에</a:t>
            </a:r>
            <a:r>
              <a:rPr lang="ko-KR" altLang="en-US" sz="1200" dirty="0" smtClean="0"/>
              <a:t> 참</a:t>
            </a:r>
            <a:r>
              <a:rPr lang="en-US" altLang="ko-KR" sz="1200" dirty="0" smtClean="0"/>
              <a:t>or</a:t>
            </a:r>
            <a:r>
              <a:rPr lang="ko-KR" altLang="en-US" sz="1200" dirty="0" smtClean="0"/>
              <a:t>거짓 힌트 제공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      </a:t>
            </a:r>
            <a:r>
              <a:rPr lang="ko-KR" altLang="en-US" sz="1200" dirty="0" smtClean="0"/>
              <a:t>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시민들은 힌트가 거짓인지 참인지 모름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   3. </a:t>
            </a:r>
            <a:r>
              <a:rPr lang="ko-KR" altLang="en-US" sz="1200" dirty="0" smtClean="0"/>
              <a:t>힌트 제공 후 대화 시작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   4. </a:t>
            </a:r>
            <a:r>
              <a:rPr lang="ko-KR" altLang="en-US" sz="1200" dirty="0" smtClean="0"/>
              <a:t>힌트를 바탕으로 마피아를 유추하여 투표로 공격할 사람을 선정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   5. </a:t>
            </a:r>
            <a:r>
              <a:rPr lang="ko-KR" altLang="en-US" sz="1200" dirty="0" smtClean="0"/>
              <a:t>공격 당한 사람은 체력 </a:t>
            </a:r>
            <a:r>
              <a:rPr lang="en-US" altLang="ko-KR" sz="1200" dirty="0" smtClean="0"/>
              <a:t>-1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-</a:t>
            </a:r>
            <a:r>
              <a:rPr lang="ko-KR" altLang="en-US" sz="1200" dirty="0" smtClean="0"/>
              <a:t>밤</a:t>
            </a:r>
            <a:r>
              <a:rPr lang="en-US" altLang="ko-KR" sz="1200" dirty="0" smtClean="0"/>
              <a:t> : 1. </a:t>
            </a:r>
            <a:r>
              <a:rPr lang="ko-KR" altLang="en-US" sz="1200" dirty="0" smtClean="0"/>
              <a:t>의사는 치료할 대상을 선정</a:t>
            </a:r>
            <a:endParaRPr lang="en-US" altLang="ko-KR" sz="1200" dirty="0" smtClean="0"/>
          </a:p>
          <a:p>
            <a:pPr>
              <a:buNone/>
            </a:pPr>
            <a:r>
              <a:rPr lang="ko-KR" altLang="en-US" sz="1200" dirty="0" smtClean="0"/>
              <a:t>      </a:t>
            </a:r>
            <a:r>
              <a:rPr lang="en-US" altLang="ko-KR" sz="1200" dirty="0" smtClean="0"/>
              <a:t>2. </a:t>
            </a:r>
            <a:r>
              <a:rPr lang="ko-KR" altLang="en-US" sz="1200" dirty="0" smtClean="0"/>
              <a:t>마피아는 공격 할 시민을 선정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     3. </a:t>
            </a:r>
            <a:r>
              <a:rPr lang="ko-KR" altLang="en-US" sz="1200" dirty="0" smtClean="0"/>
              <a:t>마피아가 선택한 사람은 체력 </a:t>
            </a:r>
            <a:r>
              <a:rPr lang="en-US" altLang="ko-KR" sz="1200" dirty="0" smtClean="0"/>
              <a:t>-1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FA7A5-0B9F-4BDD-8C8E-1F1B2E1DC5D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FA7A5-0B9F-4BDD-8C8E-1F1B2E1DC5D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CA00-A645-4137-A390-1B3242BF2D2E}" type="datetimeFigureOut">
              <a:rPr lang="ko-KR" altLang="en-US" smtClean="0"/>
              <a:pPr/>
              <a:t>2016-01-22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90E5-C43E-4BFA-8A01-8C274422A3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7745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CA00-A645-4137-A390-1B3242BF2D2E}" type="datetimeFigureOut">
              <a:rPr lang="ko-KR" altLang="en-US" smtClean="0"/>
              <a:pPr/>
              <a:t>2016-01-22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90E5-C43E-4BFA-8A01-8C274422A3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9822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CA00-A645-4137-A390-1B3242BF2D2E}" type="datetimeFigureOut">
              <a:rPr lang="ko-KR" altLang="en-US" smtClean="0"/>
              <a:pPr/>
              <a:t>2016-01-22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90E5-C43E-4BFA-8A01-8C274422A3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1190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CA00-A645-4137-A390-1B3242BF2D2E}" type="datetimeFigureOut">
              <a:rPr lang="ko-KR" altLang="en-US" smtClean="0"/>
              <a:pPr/>
              <a:t>2016-01-22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90E5-C43E-4BFA-8A01-8C274422A3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3500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CA00-A645-4137-A390-1B3242BF2D2E}" type="datetimeFigureOut">
              <a:rPr lang="ko-KR" altLang="en-US" smtClean="0"/>
              <a:pPr/>
              <a:t>2016-01-22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90E5-C43E-4BFA-8A01-8C274422A3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2457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CA00-A645-4137-A390-1B3242BF2D2E}" type="datetimeFigureOut">
              <a:rPr lang="ko-KR" altLang="en-US" smtClean="0"/>
              <a:pPr/>
              <a:t>2016-01-22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90E5-C43E-4BFA-8A01-8C274422A3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3381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CA00-A645-4137-A390-1B3242BF2D2E}" type="datetimeFigureOut">
              <a:rPr lang="ko-KR" altLang="en-US" smtClean="0"/>
              <a:pPr/>
              <a:t>2016-01-22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90E5-C43E-4BFA-8A01-8C274422A3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863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CA00-A645-4137-A390-1B3242BF2D2E}" type="datetimeFigureOut">
              <a:rPr lang="ko-KR" altLang="en-US" smtClean="0"/>
              <a:pPr/>
              <a:t>2016-01-22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90E5-C43E-4BFA-8A01-8C274422A3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885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CA00-A645-4137-A390-1B3242BF2D2E}" type="datetimeFigureOut">
              <a:rPr lang="ko-KR" altLang="en-US" smtClean="0"/>
              <a:pPr/>
              <a:t>2016-01-22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90E5-C43E-4BFA-8A01-8C274422A3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6861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CA00-A645-4137-A390-1B3242BF2D2E}" type="datetimeFigureOut">
              <a:rPr lang="ko-KR" altLang="en-US" smtClean="0"/>
              <a:pPr/>
              <a:t>2016-01-22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90E5-C43E-4BFA-8A01-8C274422A3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2599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CA00-A645-4137-A390-1B3242BF2D2E}" type="datetimeFigureOut">
              <a:rPr lang="ko-KR" altLang="en-US" smtClean="0"/>
              <a:pPr/>
              <a:t>2016-01-22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90E5-C43E-4BFA-8A01-8C274422A3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122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0CA00-A645-4137-A390-1B3242BF2D2E}" type="datetimeFigureOut">
              <a:rPr lang="ko-KR" altLang="en-US" smtClean="0"/>
              <a:pPr/>
              <a:t>2016-01-22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490E5-C43E-4BFA-8A01-8C274422A3C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8380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76672"/>
            <a:ext cx="9144000" cy="576064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0303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805264"/>
            <a:ext cx="9144000" cy="576064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03030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067138" y="1529497"/>
            <a:ext cx="6917476" cy="3828329"/>
            <a:chOff x="1128316" y="1286178"/>
            <a:chExt cx="6917476" cy="3828329"/>
          </a:xfrm>
        </p:grpSpPr>
        <p:sp>
          <p:nvSpPr>
            <p:cNvPr id="7" name="TextBox 6"/>
            <p:cNvSpPr txBox="1"/>
            <p:nvPr/>
          </p:nvSpPr>
          <p:spPr>
            <a:xfrm>
              <a:off x="1159848" y="1286178"/>
              <a:ext cx="4584909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A2C22"/>
                  </a:solidFill>
                  <a:latin typeface="BrowalliaUPC" pitchFamily="34" charset="-34"/>
                  <a:cs typeface="BrowalliaUPC" pitchFamily="34" charset="-34"/>
                </a:rPr>
                <a:t>MAFIA</a:t>
              </a:r>
              <a:endParaRPr lang="ko-KR" altLang="en-US" sz="16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A2C22"/>
                </a:solidFill>
                <a:latin typeface="BrowalliaUPC" pitchFamily="34" charset="-34"/>
                <a:cs typeface="BrowalliaUPC" pitchFamily="34" charset="-34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28316" y="2438306"/>
              <a:ext cx="473879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6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BrowalliaUPC" pitchFamily="34" charset="-34"/>
                  <a:cs typeface="BrowalliaUPC" pitchFamily="34" charset="-34"/>
                </a:rPr>
                <a:t> GAME</a:t>
              </a:r>
              <a:endParaRPr lang="ko-KR" altLang="en-US" sz="16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BrowalliaUPC" pitchFamily="34" charset="-34"/>
                <a:cs typeface="BrowalliaUPC" pitchFamily="34" charset="-34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790170" y="2042673"/>
              <a:ext cx="2166206" cy="2195833"/>
            </a:xfrm>
            <a:prstGeom prst="rect">
              <a:avLst/>
            </a:prstGeom>
            <a:solidFill>
              <a:srgbClr val="A237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A2C2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47030" y="4309944"/>
              <a:ext cx="4361771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3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2372F"/>
                  </a:solidFill>
                  <a:latin typeface="BrowalliaUPC" pitchFamily="34" charset="-34"/>
                  <a:cs typeface="BrowalliaUPC" pitchFamily="34" charset="-34"/>
                </a:rPr>
                <a:t>ONE TEAM. FIRST PROJECT </a:t>
              </a:r>
              <a:endParaRPr lang="ko-KR" altLang="en-US" sz="3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2372F"/>
                </a:solidFill>
                <a:latin typeface="BrowalliaUPC" pitchFamily="34" charset="-34"/>
                <a:cs typeface="BrowalliaUPC" pitchFamily="34" charset="-34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75658" y="4806730"/>
              <a:ext cx="627013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BrowalliaUPC" pitchFamily="34" charset="-34"/>
                  <a:cs typeface="BrowalliaUPC" pitchFamily="34" charset="-34"/>
                </a:rPr>
                <a:t>배현길 김현성 박성호 서단비 허수진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BrowalliaUPC" pitchFamily="34" charset="-34"/>
                <a:cs typeface="BrowalliaUPC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059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150" y="71414"/>
            <a:ext cx="8954444" cy="597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00166" y="4788298"/>
            <a:ext cx="6858048" cy="156966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chemeClr val="bg1">
                    <a:alpha val="63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Thank You</a:t>
            </a:r>
            <a:endParaRPr lang="ko-KR" altLang="en-US" sz="9600" dirty="0">
              <a:solidFill>
                <a:schemeClr val="bg1">
                  <a:alpha val="63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457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76672"/>
            <a:ext cx="9144000" cy="576064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0303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805264"/>
            <a:ext cx="9144000" cy="576064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0303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6286" y="1379900"/>
            <a:ext cx="4172371" cy="360040"/>
          </a:xfrm>
          <a:prstGeom prst="rect">
            <a:avLst/>
          </a:prstGeom>
          <a:solidFill>
            <a:srgbClr val="A23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A2C2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6286" y="1813932"/>
            <a:ext cx="2372172" cy="3784134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978698" y="1406711"/>
            <a:ext cx="102592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rowalliaUPC" pitchFamily="34" charset="-34"/>
                <a:cs typeface="BrowalliaUPC" pitchFamily="34" charset="-34"/>
              </a:rPr>
              <a:t>게임소개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14456" y="1676698"/>
            <a:ext cx="2557034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다운로드.jpg"/>
          <p:cNvPicPr>
            <a:picLocks noChangeAspect="1"/>
          </p:cNvPicPr>
          <p:nvPr/>
        </p:nvPicPr>
        <p:blipFill>
          <a:blip r:embed="rId2">
            <a:lum contrast="30000"/>
          </a:blip>
          <a:srcRect t="22620"/>
          <a:stretch>
            <a:fillRect/>
          </a:stretch>
        </p:blipFill>
        <p:spPr>
          <a:xfrm>
            <a:off x="2985262" y="1866900"/>
            <a:ext cx="5873018" cy="367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050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76672"/>
            <a:ext cx="9144000" cy="576064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0303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805264"/>
            <a:ext cx="9144000" cy="576064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0303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6286" y="1379900"/>
            <a:ext cx="4411466" cy="360040"/>
          </a:xfrm>
          <a:prstGeom prst="rect">
            <a:avLst/>
          </a:prstGeom>
          <a:solidFill>
            <a:srgbClr val="A23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A2C22"/>
              </a:solidFill>
            </a:endParaRPr>
          </a:p>
        </p:txBody>
      </p:sp>
      <p:grpSp>
        <p:nvGrpSpPr>
          <p:cNvPr id="2" name="그룹 22"/>
          <p:cNvGrpSpPr/>
          <p:nvPr/>
        </p:nvGrpSpPr>
        <p:grpSpPr>
          <a:xfrm>
            <a:off x="5143504" y="1406711"/>
            <a:ext cx="3357586" cy="315706"/>
            <a:chOff x="4914456" y="1406711"/>
            <a:chExt cx="3357586" cy="315706"/>
          </a:xfrm>
        </p:grpSpPr>
        <p:sp>
          <p:nvSpPr>
            <p:cNvPr id="15" name="TextBox 14"/>
            <p:cNvSpPr txBox="1"/>
            <p:nvPr/>
          </p:nvSpPr>
          <p:spPr>
            <a:xfrm>
              <a:off x="4978698" y="1406711"/>
              <a:ext cx="1072409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BrowalliaUPC" pitchFamily="34" charset="-34"/>
                  <a:cs typeface="BrowalliaUPC" pitchFamily="34" charset="-34"/>
                </a:rPr>
                <a:t>게임소개 </a:t>
              </a:r>
              <a:endPara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rowalliaUPC" pitchFamily="34" charset="-34"/>
                <a:cs typeface="BrowalliaUPC" pitchFamily="34" charset="-34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914456" y="1676698"/>
              <a:ext cx="3357586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21"/>
          <p:cNvGrpSpPr/>
          <p:nvPr/>
        </p:nvGrpSpPr>
        <p:grpSpPr>
          <a:xfrm>
            <a:off x="928662" y="2117207"/>
            <a:ext cx="7072362" cy="3131909"/>
            <a:chOff x="795000" y="1729204"/>
            <a:chExt cx="7221189" cy="4071692"/>
          </a:xfrm>
        </p:grpSpPr>
        <p:pic>
          <p:nvPicPr>
            <p:cNvPr id="10" name="그림 9" descr="noun_32407_cc.png"/>
            <p:cNvPicPr>
              <a:picLocks noChangeAspect="1"/>
            </p:cNvPicPr>
            <p:nvPr/>
          </p:nvPicPr>
          <p:blipFill>
            <a:blip r:embed="rId3" cstate="print">
              <a:lum bright="100000"/>
            </a:blip>
            <a:srcRect b="29167"/>
            <a:stretch>
              <a:fillRect/>
            </a:stretch>
          </p:blipFill>
          <p:spPr>
            <a:xfrm>
              <a:off x="795000" y="1729204"/>
              <a:ext cx="1919612" cy="1359728"/>
            </a:xfrm>
            <a:prstGeom prst="rect">
              <a:avLst/>
            </a:prstGeom>
          </p:spPr>
        </p:pic>
        <p:pic>
          <p:nvPicPr>
            <p:cNvPr id="12" name="그림 11" descr="noun_184949_cc.png"/>
            <p:cNvPicPr>
              <a:picLocks noChangeAspect="1"/>
            </p:cNvPicPr>
            <p:nvPr/>
          </p:nvPicPr>
          <p:blipFill>
            <a:blip r:embed="rId4" cstate="print">
              <a:lum bright="100000"/>
            </a:blip>
            <a:srcRect b="19117"/>
            <a:stretch>
              <a:fillRect/>
            </a:stretch>
          </p:blipFill>
          <p:spPr>
            <a:xfrm>
              <a:off x="957750" y="3729468"/>
              <a:ext cx="1571612" cy="1271169"/>
            </a:xfrm>
            <a:prstGeom prst="rect">
              <a:avLst/>
            </a:prstGeom>
          </p:spPr>
        </p:pic>
        <p:pic>
          <p:nvPicPr>
            <p:cNvPr id="17" name="그림 16" descr="noun_186798_cc.png"/>
            <p:cNvPicPr>
              <a:picLocks noChangeAspect="1"/>
            </p:cNvPicPr>
            <p:nvPr/>
          </p:nvPicPr>
          <p:blipFill>
            <a:blip r:embed="rId5">
              <a:lum bright="100000"/>
            </a:blip>
            <a:srcRect l="50680" b="15350"/>
            <a:stretch>
              <a:fillRect/>
            </a:stretch>
          </p:blipFill>
          <p:spPr>
            <a:xfrm>
              <a:off x="4672718" y="1945347"/>
              <a:ext cx="1800714" cy="362209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049326" y="2966963"/>
              <a:ext cx="1619278" cy="88028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BrowalliaUPC" pitchFamily="34" charset="-34"/>
                  <a:cs typeface="BrowalliaUPC" pitchFamily="34" charset="-34"/>
                </a:rPr>
                <a:t>시민</a:t>
              </a:r>
              <a:r>
                <a:rPr lang="ko-KR" altLang="en-US" sz="4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BrowalliaUPC" pitchFamily="34" charset="-34"/>
                  <a:cs typeface="BrowalliaUPC" pitchFamily="34" charset="-34"/>
                </a:rPr>
                <a:t> </a:t>
              </a:r>
              <a:r>
                <a:rPr lang="en-US" altLang="ko-KR" sz="4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BrowalliaUPC" pitchFamily="34" charset="-34"/>
                  <a:cs typeface="BrowalliaUPC" pitchFamily="34" charset="-34"/>
                </a:rPr>
                <a:t>: </a:t>
              </a:r>
              <a:r>
                <a:rPr lang="en-US" altLang="ko-KR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BrowalliaUPC" pitchFamily="34" charset="-34"/>
                  <a:cs typeface="BrowalliaUPC" pitchFamily="34" charset="-34"/>
                </a:rPr>
                <a:t>6</a:t>
              </a:r>
              <a:r>
                <a:rPr lang="ko-KR" altLang="en-US" sz="2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BrowalliaUPC" pitchFamily="34" charset="-34"/>
                  <a:cs typeface="BrowalliaUPC" pitchFamily="34" charset="-34"/>
                </a:rPr>
                <a:t>명</a:t>
              </a:r>
              <a:endPara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rowalliaUPC" pitchFamily="34" charset="-34"/>
                <a:cs typeface="BrowalliaUPC" pitchFamily="34" charset="-34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19804" y="2966963"/>
              <a:ext cx="1696385" cy="160052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BrowalliaUPC" pitchFamily="34" charset="-34"/>
                  <a:cs typeface="BrowalliaUPC" pitchFamily="34" charset="-34"/>
                </a:rPr>
                <a:t>총 인원</a:t>
              </a:r>
              <a:endParaRPr lang="en-US" altLang="ko-KR" sz="6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rowalliaUPC" pitchFamily="34" charset="-34"/>
                <a:cs typeface="BrowalliaUPC" pitchFamily="34" charset="-34"/>
              </a:endParaRPr>
            </a:p>
            <a:p>
              <a:pPr algn="ctr"/>
              <a:r>
                <a:rPr lang="en-US" altLang="ko-KR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BrowalliaUPC" pitchFamily="34" charset="-34"/>
                  <a:cs typeface="BrowalliaUPC" pitchFamily="34" charset="-34"/>
                </a:rPr>
                <a:t> </a:t>
              </a:r>
              <a:r>
                <a:rPr lang="en-US" altLang="ko-KR" sz="48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BrowalliaUPC" pitchFamily="34" charset="-34"/>
                  <a:cs typeface="BrowalliaUPC" pitchFamily="34" charset="-34"/>
                </a:rPr>
                <a:t>10</a:t>
              </a:r>
              <a:r>
                <a:rPr lang="ko-KR" altLang="en-US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BrowalliaUPC" pitchFamily="34" charset="-34"/>
                  <a:cs typeface="BrowalliaUPC" pitchFamily="34" charset="-34"/>
                </a:rPr>
                <a:t>명</a:t>
              </a:r>
              <a:endParaRPr lang="ko-KR" altLang="en-US" sz="3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rowalliaUPC" pitchFamily="34" charset="-34"/>
                <a:cs typeface="BrowalliaUPC" pitchFamily="34" charset="-34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57750" y="5000636"/>
              <a:ext cx="1594270" cy="8002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BrowalliaUPC" pitchFamily="34" charset="-34"/>
                  <a:cs typeface="BrowalliaUPC" pitchFamily="34" charset="-34"/>
                </a:rPr>
                <a:t>마피아</a:t>
              </a:r>
              <a:r>
                <a:rPr lang="en-US" altLang="ko-KR" sz="4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BrowalliaUPC" pitchFamily="34" charset="-34"/>
                  <a:cs typeface="BrowalliaUPC" pitchFamily="34" charset="-34"/>
                </a:rPr>
                <a:t>:</a:t>
              </a:r>
              <a:r>
                <a: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BrowalliaUPC" pitchFamily="34" charset="-34"/>
                  <a:cs typeface="BrowalliaUPC" pitchFamily="34" charset="-34"/>
                </a:rPr>
                <a:t> </a:t>
              </a:r>
              <a:r>
                <a:rPr lang="en-US" altLang="ko-KR" sz="3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BrowalliaUPC" pitchFamily="34" charset="-34"/>
                  <a:cs typeface="BrowalliaUPC" pitchFamily="34" charset="-34"/>
                </a:rPr>
                <a:t>2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BrowalliaUPC" pitchFamily="34" charset="-34"/>
                  <a:cs typeface="BrowalliaUPC" pitchFamily="34" charset="-34"/>
                </a:rPr>
                <a:t>명</a:t>
              </a:r>
              <a:endPara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rowalliaUPC" pitchFamily="34" charset="-34"/>
                <a:cs typeface="BrowalliaUPC" pitchFamily="34" charset="-34"/>
              </a:endParaRPr>
            </a:p>
          </p:txBody>
        </p:sp>
      </p:grpSp>
      <p:pic>
        <p:nvPicPr>
          <p:cNvPr id="29" name="그림 28" descr="noun_33662_cc.png"/>
          <p:cNvPicPr>
            <a:picLocks noChangeAspect="1"/>
          </p:cNvPicPr>
          <p:nvPr/>
        </p:nvPicPr>
        <p:blipFill>
          <a:blip r:embed="rId6" cstate="print">
            <a:lum bright="100000"/>
          </a:blip>
          <a:srcRect b="18750"/>
          <a:stretch>
            <a:fillRect/>
          </a:stretch>
        </p:blipFill>
        <p:spPr>
          <a:xfrm>
            <a:off x="3319607" y="2345614"/>
            <a:ext cx="1273441" cy="81261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269046" y="3035114"/>
            <a:ext cx="140833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rowalliaUPC" pitchFamily="34" charset="-34"/>
                <a:cs typeface="BrowalliaUPC" pitchFamily="34" charset="-34"/>
              </a:rPr>
              <a:t>의사</a:t>
            </a:r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rowalliaUPC" pitchFamily="34" charset="-34"/>
                <a:cs typeface="BrowalliaUPC" pitchFamily="34" charset="-34"/>
              </a:rPr>
              <a:t>: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rowalliaUPC" pitchFamily="34" charset="-34"/>
                <a:cs typeface="BrowalliaUPC" pitchFamily="34" charset="-34"/>
              </a:rPr>
              <a:t>1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rowalliaUPC" pitchFamily="34" charset="-34"/>
                <a:cs typeface="BrowalliaUPC" pitchFamily="34" charset="-34"/>
              </a:rPr>
              <a:t>명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80461" y="5302494"/>
            <a:ext cx="2194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※ </a:t>
            </a:r>
            <a:r>
              <a:rPr lang="ko-KR" altLang="en-US" sz="1600" dirty="0" smtClean="0">
                <a:solidFill>
                  <a:schemeClr val="bg1"/>
                </a:solidFill>
              </a:rPr>
              <a:t>랜덤으로 지정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05982" y="4569478"/>
            <a:ext cx="140833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rowalliaUPC" pitchFamily="34" charset="-34"/>
                <a:cs typeface="BrowalliaUPC" pitchFamily="34" charset="-34"/>
              </a:rPr>
              <a:t>경찰</a:t>
            </a:r>
            <a:r>
              <a:rPr lang="en-US" altLang="ko-KR" sz="44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rowalliaUPC" pitchFamily="34" charset="-34"/>
                <a:cs typeface="BrowalliaUPC" pitchFamily="34" charset="-34"/>
              </a:rPr>
              <a:t>:</a:t>
            </a: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rowalliaUPC" pitchFamily="34" charset="-34"/>
                <a:cs typeface="BrowalliaUPC" pitchFamily="34" charset="-34"/>
              </a:rPr>
              <a:t> </a:t>
            </a:r>
            <a:r>
              <a:rPr lang="en-US" altLang="ko-KR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rowalliaUPC" pitchFamily="34" charset="-34"/>
                <a:cs typeface="BrowalliaUPC" pitchFamily="34" charset="-34"/>
              </a:rPr>
              <a:t>1</a:t>
            </a:r>
            <a:r>
              <a:rPr lang="ko-KR" altLang="en-US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rowalliaUPC" pitchFamily="34" charset="-34"/>
                <a:cs typeface="BrowalliaUPC" pitchFamily="34" charset="-34"/>
              </a:rPr>
              <a:t>명</a:t>
            </a:r>
            <a:endParaRPr lang="ko-KR" altLang="en-US" sz="2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BrowalliaUPC" pitchFamily="34" charset="-34"/>
              <a:cs typeface="BrowalliaUPC" pitchFamily="34" charset="-34"/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29085" y="3746388"/>
            <a:ext cx="1656273" cy="942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8050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476672"/>
            <a:ext cx="9144000" cy="576064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0303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5805264"/>
            <a:ext cx="9144000" cy="576064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0303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0694" y="1261576"/>
            <a:ext cx="1410643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8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BrowalliaUPC" pitchFamily="34" charset="-34"/>
              </a:rPr>
              <a:t>힌</a:t>
            </a:r>
            <a:r>
              <a:rPr lang="ko-KR" altLang="en-US" sz="4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BrowalliaUPC" pitchFamily="34" charset="-34"/>
              </a:rPr>
              <a:t> </a:t>
            </a:r>
            <a:r>
              <a:rPr lang="ko-KR" altLang="en-US" sz="48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BrowalliaUPC" pitchFamily="34" charset="-34"/>
              </a:rPr>
              <a:t>트</a:t>
            </a:r>
            <a:endParaRPr lang="ko-KR" altLang="en-US" sz="48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BrowalliaUPC" pitchFamily="34" charset="-34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29610" y="2038782"/>
            <a:ext cx="2557034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7158" y="1571612"/>
            <a:ext cx="3500462" cy="3892382"/>
          </a:xfrm>
          <a:prstGeom prst="rect">
            <a:avLst/>
          </a:prstGeom>
          <a:solidFill>
            <a:schemeClr val="accent2"/>
          </a:solidFill>
          <a:ln>
            <a:solidFill>
              <a:srgbClr val="C05A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논리힌트 </a:t>
            </a:r>
            <a:r>
              <a:rPr lang="en-US" altLang="ko-KR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</a:t>
            </a:r>
          </a:p>
          <a:p>
            <a:pPr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ex) </a:t>
            </a:r>
          </a:p>
          <a:p>
            <a:pPr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플레이어는 </a:t>
            </a:r>
            <a:r>
              <a:rPr lang="en-US" altLang="ko-KR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A,B,C,D</a:t>
            </a:r>
          </a:p>
          <a:p>
            <a:pPr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힌트 </a:t>
            </a:r>
            <a:r>
              <a:rPr lang="en-US" altLang="ko-KR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1) </a:t>
            </a:r>
            <a:r>
              <a:rPr lang="ko-KR" altLang="en-US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마피아는 세 사람 이상</a:t>
            </a:r>
            <a:endParaRPr lang="en-US" altLang="ko-KR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      </a:t>
            </a:r>
            <a:r>
              <a:rPr lang="ko-KR" altLang="en-US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모인 적이 없다</a:t>
            </a:r>
            <a:r>
              <a:rPr lang="en-US" altLang="ko-KR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힌트 </a:t>
            </a:r>
            <a:r>
              <a:rPr lang="en-US" altLang="ko-KR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2) B,C,D</a:t>
            </a:r>
            <a:r>
              <a:rPr lang="ko-KR" altLang="en-US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는 함께 어울려 </a:t>
            </a:r>
            <a:endParaRPr lang="en-US" altLang="ko-KR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         </a:t>
            </a:r>
            <a:r>
              <a:rPr lang="ko-KR" altLang="en-US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다닌다</a:t>
            </a:r>
            <a:r>
              <a:rPr lang="en-US" altLang="ko-KR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>
              <a:buNone/>
            </a:pPr>
            <a:endParaRPr lang="en-US" altLang="ko-KR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==&gt; </a:t>
            </a:r>
            <a:r>
              <a:rPr lang="ko-KR" altLang="en-US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답 </a:t>
            </a:r>
            <a:r>
              <a:rPr lang="en-US" altLang="ko-KR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: A </a:t>
            </a:r>
            <a:r>
              <a:rPr lang="ko-KR" altLang="en-US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가 마피아</a:t>
            </a:r>
          </a:p>
        </p:txBody>
      </p:sp>
      <p:pic>
        <p:nvPicPr>
          <p:cNvPr id="1027" name="Picture 3" descr="C:\Users\74\Desktop\2725_L_145317163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2289175"/>
            <a:ext cx="4752978" cy="3048000"/>
          </a:xfrm>
          <a:prstGeom prst="rect">
            <a:avLst/>
          </a:prstGeom>
          <a:noFill/>
        </p:spPr>
      </p:pic>
      <p:sp>
        <p:nvSpPr>
          <p:cNvPr id="13" name="타원 12"/>
          <p:cNvSpPr/>
          <p:nvPr/>
        </p:nvSpPr>
        <p:spPr>
          <a:xfrm>
            <a:off x="5253012" y="1571612"/>
            <a:ext cx="3500462" cy="3048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4143372" y="1261576"/>
            <a:ext cx="928694" cy="116729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210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74\Desktop\실내디자인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149096"/>
            <a:ext cx="8715436" cy="4353754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0" y="476672"/>
            <a:ext cx="9144000" cy="576064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0303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5805264"/>
            <a:ext cx="9144000" cy="576064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0303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29610" y="2038782"/>
            <a:ext cx="2557034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29082" y="2571744"/>
            <a:ext cx="8001056" cy="1214446"/>
          </a:xfrm>
          <a:prstGeom prst="rect">
            <a:avLst/>
          </a:prstGeom>
          <a:solidFill>
            <a:schemeClr val="accent2"/>
          </a:solidFill>
          <a:ln>
            <a:solidFill>
              <a:srgbClr val="C05A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위치힌트 </a:t>
            </a:r>
            <a:endParaRPr lang="en-US" altLang="ko-KR" sz="24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342900" indent="-342900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 ex) </a:t>
            </a:r>
            <a:r>
              <a:rPr lang="ko-KR" altLang="en-US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마피아는 화분 가까이 위치한다</a:t>
            </a:r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>
              <a:buNone/>
            </a:pPr>
            <a:endParaRPr lang="en-US" altLang="ko-KR" sz="2400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957014" y="2038782"/>
            <a:ext cx="4543680" cy="2961854"/>
          </a:xfrm>
          <a:prstGeom prst="ellipse">
            <a:avLst/>
          </a:prstGeom>
          <a:noFill/>
          <a:ln w="762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2101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476672"/>
            <a:ext cx="9144000" cy="576064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0303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5805264"/>
            <a:ext cx="9144000" cy="576064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0303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3469" y="1446242"/>
            <a:ext cx="241893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36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BrowalliaUPC" pitchFamily="34" charset="-34"/>
              </a:rPr>
              <a:t>야바위 게임</a:t>
            </a:r>
            <a:endParaRPr lang="ko-KR" altLang="en-US" sz="36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BrowalliaUPC" pitchFamily="34" charset="-34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55975" y="2038782"/>
            <a:ext cx="2557034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7158" y="1571612"/>
            <a:ext cx="3500462" cy="3892382"/>
          </a:xfrm>
          <a:prstGeom prst="rect">
            <a:avLst/>
          </a:prstGeom>
          <a:solidFill>
            <a:schemeClr val="accent2"/>
          </a:solidFill>
          <a:ln>
            <a:solidFill>
              <a:srgbClr val="C05A5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마피아 게임 창에만 이벤트 등장</a:t>
            </a:r>
            <a:endParaRPr lang="en-US" altLang="ko-KR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개의 선택지를 주고 하나 선택</a:t>
            </a:r>
            <a:endParaRPr lang="en-US" altLang="ko-KR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endParaRPr lang="en-US" altLang="ko-KR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  <a:p>
            <a:pPr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맞출 확률은 </a:t>
            </a:r>
            <a:r>
              <a:rPr lang="en-US" altLang="ko-KR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25% </a:t>
            </a:r>
          </a:p>
          <a:p>
            <a:pPr>
              <a:buNone/>
            </a:pPr>
            <a:endParaRPr lang="en-US" altLang="ko-KR" dirty="0" smtClean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2357430"/>
            <a:ext cx="4572033" cy="314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5210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76672"/>
            <a:ext cx="9144000" cy="576064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0303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805264"/>
            <a:ext cx="9144000" cy="576064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0303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6286" y="1379900"/>
            <a:ext cx="4411466" cy="360040"/>
          </a:xfrm>
          <a:prstGeom prst="rect">
            <a:avLst/>
          </a:prstGeom>
          <a:solidFill>
            <a:srgbClr val="A23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A2C22"/>
              </a:solidFill>
            </a:endParaRPr>
          </a:p>
        </p:txBody>
      </p:sp>
      <p:grpSp>
        <p:nvGrpSpPr>
          <p:cNvPr id="2" name="그룹 22"/>
          <p:cNvGrpSpPr/>
          <p:nvPr/>
        </p:nvGrpSpPr>
        <p:grpSpPr>
          <a:xfrm>
            <a:off x="5143504" y="1406711"/>
            <a:ext cx="3357586" cy="315706"/>
            <a:chOff x="4914456" y="1406711"/>
            <a:chExt cx="3357586" cy="315706"/>
          </a:xfrm>
        </p:grpSpPr>
        <p:sp>
          <p:nvSpPr>
            <p:cNvPr id="15" name="TextBox 14"/>
            <p:cNvSpPr txBox="1"/>
            <p:nvPr/>
          </p:nvSpPr>
          <p:spPr>
            <a:xfrm>
              <a:off x="4978698" y="1406711"/>
              <a:ext cx="1118896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BrowalliaUPC" pitchFamily="34" charset="-34"/>
                  <a:cs typeface="BrowalliaUPC" pitchFamily="34" charset="-34"/>
                </a:rPr>
                <a:t>게임 진행 </a:t>
              </a:r>
              <a:endPara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rowalliaUPC" pitchFamily="34" charset="-34"/>
                <a:cs typeface="BrowalliaUPC" pitchFamily="34" charset="-34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914456" y="1676698"/>
              <a:ext cx="3357586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noun_186798_cc.png"/>
          <p:cNvPicPr>
            <a:picLocks noChangeAspect="1"/>
          </p:cNvPicPr>
          <p:nvPr/>
        </p:nvPicPr>
        <p:blipFill>
          <a:blip r:embed="rId3">
            <a:lum bright="100000"/>
          </a:blip>
          <a:srcRect l="50680" b="15350"/>
          <a:stretch>
            <a:fillRect/>
          </a:stretch>
        </p:blipFill>
        <p:spPr>
          <a:xfrm>
            <a:off x="5572132" y="1928802"/>
            <a:ext cx="1385093" cy="3376221"/>
          </a:xfrm>
          <a:prstGeom prst="rect">
            <a:avLst/>
          </a:prstGeom>
        </p:spPr>
      </p:pic>
      <p:pic>
        <p:nvPicPr>
          <p:cNvPr id="34" name="그림 33" descr="noun_100113_cc.png"/>
          <p:cNvPicPr>
            <a:picLocks noChangeAspect="1"/>
          </p:cNvPicPr>
          <p:nvPr/>
        </p:nvPicPr>
        <p:blipFill>
          <a:blip r:embed="rId4">
            <a:lum bright="100000"/>
          </a:blip>
          <a:srcRect b="15350"/>
          <a:stretch>
            <a:fillRect/>
          </a:stretch>
        </p:blipFill>
        <p:spPr>
          <a:xfrm>
            <a:off x="6652078" y="2651761"/>
            <a:ext cx="2132038" cy="180476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488062" y="4670835"/>
            <a:ext cx="51296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rowalliaUPC" pitchFamily="34" charset="-34"/>
                <a:cs typeface="BrowalliaUPC" pitchFamily="34" charset="-34"/>
              </a:rPr>
              <a:t>낮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00166" y="2143116"/>
            <a:ext cx="4068743" cy="410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 마피아 중 한 명이 야바위 게임 진행</a:t>
            </a:r>
            <a:endParaRPr lang="en-US" altLang="ko-KR" dirty="0" smtClean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오답 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참 힌트 제공</a:t>
            </a:r>
            <a:endParaRPr lang="en-US" altLang="ko-KR" dirty="0" smtClean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	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정답 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거짓 힌트 제공</a:t>
            </a:r>
            <a:endParaRPr lang="en-US" altLang="ko-KR" dirty="0" smtClean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 힌트제공</a:t>
            </a:r>
            <a:endParaRPr lang="en-US" altLang="ko-KR" dirty="0" smtClean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 마피아 추측 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대화창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 이용</a:t>
            </a:r>
            <a:endParaRPr lang="en-US" altLang="ko-KR" dirty="0" smtClean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 마피아로 예상 되는 사람을 투표</a:t>
            </a:r>
            <a:endParaRPr lang="en-US" altLang="ko-KR" dirty="0" smtClean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최다 득표자 </a:t>
            </a:r>
            <a:r>
              <a:rPr lang="ko-KR" altLang="en-US" dirty="0" smtClean="0">
                <a:solidFill>
                  <a:schemeClr val="bg1"/>
                </a:solidFill>
                <a:latin typeface="Aharoni" pitchFamily="2" charset="-79"/>
                <a:ea typeface="HY헤드라인M" pitchFamily="18" charset="-127"/>
                <a:cs typeface="Aharoni" pitchFamily="2" charset="-79"/>
              </a:rPr>
              <a:t>사망</a:t>
            </a:r>
            <a:endParaRPr lang="en-US" altLang="ko-KR" dirty="0" smtClean="0">
              <a:solidFill>
                <a:schemeClr val="bg1"/>
              </a:solidFill>
              <a:latin typeface="+mj-lt"/>
              <a:ea typeface="HY헤드라인M" pitchFamily="18" charset="-127"/>
              <a:cs typeface="Aharoni" pitchFamily="2" charset="-79"/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2" name="그림 41" descr="noun_186798_cc.png"/>
          <p:cNvPicPr>
            <a:picLocks noChangeAspect="1"/>
          </p:cNvPicPr>
          <p:nvPr/>
        </p:nvPicPr>
        <p:blipFill>
          <a:blip r:embed="rId3">
            <a:lum bright="100000"/>
          </a:blip>
          <a:srcRect l="50680" b="15350"/>
          <a:stretch>
            <a:fillRect/>
          </a:stretch>
        </p:blipFill>
        <p:spPr>
          <a:xfrm rot="10800000">
            <a:off x="0" y="1928802"/>
            <a:ext cx="1385093" cy="337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050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76672"/>
            <a:ext cx="9144000" cy="576064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0303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5805264"/>
            <a:ext cx="9144000" cy="576064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0303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6286" y="1379900"/>
            <a:ext cx="4411466" cy="360040"/>
          </a:xfrm>
          <a:prstGeom prst="rect">
            <a:avLst/>
          </a:prstGeom>
          <a:solidFill>
            <a:srgbClr val="A237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A2C22"/>
              </a:solidFill>
            </a:endParaRPr>
          </a:p>
        </p:txBody>
      </p:sp>
      <p:grpSp>
        <p:nvGrpSpPr>
          <p:cNvPr id="2" name="그룹 22"/>
          <p:cNvGrpSpPr/>
          <p:nvPr/>
        </p:nvGrpSpPr>
        <p:grpSpPr>
          <a:xfrm>
            <a:off x="5143504" y="1406711"/>
            <a:ext cx="3357586" cy="315706"/>
            <a:chOff x="4914456" y="1406711"/>
            <a:chExt cx="3357586" cy="315706"/>
          </a:xfrm>
        </p:grpSpPr>
        <p:sp>
          <p:nvSpPr>
            <p:cNvPr id="15" name="TextBox 14"/>
            <p:cNvSpPr txBox="1"/>
            <p:nvPr/>
          </p:nvSpPr>
          <p:spPr>
            <a:xfrm>
              <a:off x="4978698" y="1406711"/>
              <a:ext cx="1118896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20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BrowalliaUPC" pitchFamily="34" charset="-34"/>
                  <a:cs typeface="BrowalliaUPC" pitchFamily="34" charset="-34"/>
                </a:rPr>
                <a:t>게임 진행 </a:t>
              </a:r>
              <a:endParaRPr lang="ko-KR" altLang="en-US" sz="2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rowalliaUPC" pitchFamily="34" charset="-34"/>
                <a:cs typeface="BrowalliaUPC" pitchFamily="34" charset="-34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914456" y="1676698"/>
              <a:ext cx="3357586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 descr="noun_186798_cc.png"/>
          <p:cNvPicPr>
            <a:picLocks noChangeAspect="1"/>
          </p:cNvPicPr>
          <p:nvPr/>
        </p:nvPicPr>
        <p:blipFill>
          <a:blip r:embed="rId3">
            <a:lum bright="100000"/>
          </a:blip>
          <a:srcRect l="50680" b="15350"/>
          <a:stretch>
            <a:fillRect/>
          </a:stretch>
        </p:blipFill>
        <p:spPr>
          <a:xfrm>
            <a:off x="5572132" y="1928802"/>
            <a:ext cx="1385093" cy="337622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488062" y="4670835"/>
            <a:ext cx="51296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4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BrowalliaUPC" pitchFamily="34" charset="-34"/>
                <a:cs typeface="BrowalliaUPC" pitchFamily="34" charset="-34"/>
              </a:rPr>
              <a:t>밤</a:t>
            </a:r>
            <a:endParaRPr lang="ko-KR" altLang="en-US" sz="40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BrowalliaUPC" pitchFamily="34" charset="-34"/>
              <a:cs typeface="BrowalliaUPC" pitchFamily="34" charset="-34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77574" y="2839564"/>
            <a:ext cx="3294492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 의사    ▶ 치료 대상 선정</a:t>
            </a:r>
            <a:endParaRPr lang="en-US" altLang="ko-KR" dirty="0" smtClean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 마피아 </a:t>
            </a:r>
            <a:r>
              <a:rPr lang="ko-KR" altLang="en-US" dirty="0" smtClean="0">
                <a:solidFill>
                  <a:schemeClr val="bg1"/>
                </a:solidFill>
                <a:ea typeface="HY헤드라인M" pitchFamily="18" charset="-127"/>
              </a:rPr>
              <a:t>▶</a:t>
            </a:r>
            <a:r>
              <a:rPr lang="en-US" altLang="ko-KR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공격 할 시민 선정</a:t>
            </a:r>
            <a:endParaRPr lang="en-US" altLang="ko-KR" dirty="0" smtClean="0">
              <a:solidFill>
                <a:schemeClr val="bg1"/>
              </a:solidFill>
              <a:latin typeface="+mj-lt"/>
              <a:ea typeface="HY헤드라인M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lt"/>
                <a:ea typeface="HY헤드라인M" pitchFamily="18" charset="-127"/>
              </a:rPr>
              <a:t>선정된 시민 사망</a:t>
            </a:r>
            <a:endParaRPr lang="en-US" altLang="ko-KR" dirty="0" smtClean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2" name="그림 41" descr="noun_186798_cc.png"/>
          <p:cNvPicPr>
            <a:picLocks noChangeAspect="1"/>
          </p:cNvPicPr>
          <p:nvPr/>
        </p:nvPicPr>
        <p:blipFill>
          <a:blip r:embed="rId3">
            <a:lum bright="100000"/>
          </a:blip>
          <a:srcRect l="50680" b="15350"/>
          <a:stretch>
            <a:fillRect/>
          </a:stretch>
        </p:blipFill>
        <p:spPr>
          <a:xfrm rot="10800000">
            <a:off x="0" y="1928802"/>
            <a:ext cx="1385093" cy="3376221"/>
          </a:xfrm>
          <a:prstGeom prst="rect">
            <a:avLst/>
          </a:prstGeom>
        </p:spPr>
      </p:pic>
      <p:pic>
        <p:nvPicPr>
          <p:cNvPr id="18" name="그림 17" descr="noun_45871_cc.png"/>
          <p:cNvPicPr>
            <a:picLocks noChangeAspect="1"/>
          </p:cNvPicPr>
          <p:nvPr/>
        </p:nvPicPr>
        <p:blipFill>
          <a:blip r:embed="rId4" cstate="print">
            <a:lum bright="67000"/>
          </a:blip>
          <a:srcRect b="15350"/>
          <a:stretch>
            <a:fillRect/>
          </a:stretch>
        </p:blipFill>
        <p:spPr>
          <a:xfrm>
            <a:off x="6765106" y="2786058"/>
            <a:ext cx="1878860" cy="159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050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476672"/>
            <a:ext cx="9144000" cy="576064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0303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5805264"/>
            <a:ext cx="9144000" cy="576064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03030"/>
              </a:solidFill>
            </a:endParaRPr>
          </a:p>
        </p:txBody>
      </p:sp>
      <p:pic>
        <p:nvPicPr>
          <p:cNvPr id="13" name="그림 12" descr="icon_process-improvement_600_600colo-255-255-255-0.png"/>
          <p:cNvPicPr>
            <a:picLocks noChangeAspect="1"/>
          </p:cNvPicPr>
          <p:nvPr/>
        </p:nvPicPr>
        <p:blipFill>
          <a:blip r:embed="rId3" cstate="print">
            <a:lum bright="-20000"/>
          </a:blip>
          <a:stretch>
            <a:fillRect/>
          </a:stretch>
        </p:blipFill>
        <p:spPr>
          <a:xfrm>
            <a:off x="6215074" y="500042"/>
            <a:ext cx="500066" cy="5000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37395" y="538443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게임 구현 예상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62001" y="223945"/>
            <a:ext cx="4467849" cy="828791"/>
          </a:xfrm>
          <a:prstGeom prst="rect">
            <a:avLst/>
          </a:prstGeom>
          <a:gradFill flip="none" rotWithShape="1">
            <a:gsLst>
              <a:gs pos="0">
                <a:srgbClr val="303030">
                  <a:lumMod val="0"/>
                </a:srgbClr>
              </a:gs>
              <a:gs pos="100000">
                <a:schemeClr val="bg1">
                  <a:alpha val="0"/>
                  <a:lumMod val="12000"/>
                  <a:lumOff val="88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 descr="서버선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1214422"/>
            <a:ext cx="2357440" cy="39290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86182" y="533508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플레이 화면</a:t>
            </a:r>
            <a:endParaRPr lang="ko-KR" altLang="en-US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7" name="그림 16" descr="대화창.png"/>
          <p:cNvPicPr>
            <a:picLocks noChangeAspect="1"/>
          </p:cNvPicPr>
          <p:nvPr/>
        </p:nvPicPr>
        <p:blipFill>
          <a:blip r:embed="rId5"/>
          <a:srcRect t="5455"/>
          <a:stretch>
            <a:fillRect/>
          </a:stretch>
        </p:blipFill>
        <p:spPr>
          <a:xfrm>
            <a:off x="285721" y="1214422"/>
            <a:ext cx="2357440" cy="3929067"/>
          </a:xfrm>
          <a:prstGeom prst="rect">
            <a:avLst/>
          </a:prstGeom>
        </p:spPr>
      </p:pic>
      <p:pic>
        <p:nvPicPr>
          <p:cNvPr id="18" name="그림 17" descr="결과.png"/>
          <p:cNvPicPr>
            <a:picLocks noChangeAspect="1"/>
          </p:cNvPicPr>
          <p:nvPr/>
        </p:nvPicPr>
        <p:blipFill>
          <a:blip r:embed="rId6"/>
          <a:srcRect t="6951"/>
          <a:stretch>
            <a:fillRect/>
          </a:stretch>
        </p:blipFill>
        <p:spPr>
          <a:xfrm>
            <a:off x="285720" y="1214422"/>
            <a:ext cx="2533535" cy="3929066"/>
          </a:xfrm>
          <a:prstGeom prst="rect">
            <a:avLst/>
          </a:prstGeom>
        </p:spPr>
      </p:pic>
      <p:pic>
        <p:nvPicPr>
          <p:cNvPr id="2052" name="Picture 4" descr="C:\Users\74\Desktop\실내디자인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55530" y="1214423"/>
            <a:ext cx="5931199" cy="3929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0878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426</Words>
  <Application>Microsoft Office PowerPoint</Application>
  <PresentationFormat>화면 슬라이드 쇼(4:3)</PresentationFormat>
  <Paragraphs>97</Paragraphs>
  <Slides>10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yangnaru</dc:creator>
  <cp:lastModifiedBy>74</cp:lastModifiedBy>
  <cp:revision>38</cp:revision>
  <dcterms:created xsi:type="dcterms:W3CDTF">2013-11-17T05:29:36Z</dcterms:created>
  <dcterms:modified xsi:type="dcterms:W3CDTF">2016-01-22T01:22:54Z</dcterms:modified>
</cp:coreProperties>
</file>