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  <p:sldMasterId id="214748368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3" r:id="rId5"/>
    <p:sldId id="267" r:id="rId6"/>
    <p:sldId id="258" r:id="rId7"/>
    <p:sldId id="259" r:id="rId8"/>
    <p:sldId id="260" r:id="rId9"/>
    <p:sldId id="262" r:id="rId10"/>
    <p:sldId id="268" r:id="rId11"/>
    <p:sldId id="264" r:id="rId12"/>
    <p:sldId id="265" r:id="rId13"/>
    <p:sldId id="266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112" d="100"/>
          <a:sy n="112" d="100"/>
        </p:scale>
        <p:origin x="-822" y="-90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E_lockup_7455RGB_I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6332538"/>
            <a:ext cx="1241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92538" y="6564313"/>
            <a:ext cx="18510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eaLnBrk="1" hangingPunct="1"/>
            <a:r>
              <a:rPr lang="en-US" altLang="en-US" sz="1200">
                <a:solidFill>
                  <a:srgbClr val="7F7F7F"/>
                </a:solidFill>
                <a:latin typeface="GE Inspira" pitchFamily="34" charset="0"/>
              </a:rPr>
              <a:t>GE Proprietary Information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769350" y="6502400"/>
            <a:ext cx="184150" cy="3048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759350" y="6610964"/>
            <a:ext cx="365805" cy="26161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fld id="{CC68BA34-4AFB-42F9-8484-EA565EAE0205}" type="slidenum">
              <a:rPr lang="en-US" sz="1100" smtClean="0">
                <a:solidFill>
                  <a:srgbClr val="4157AD"/>
                </a:solidFill>
                <a:latin typeface="GE Inspira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57188" y="280988"/>
            <a:ext cx="8401050" cy="1395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361950" y="1905000"/>
            <a:ext cx="8396288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5000">
                <a:solidFill>
                  <a:srgbClr val="7C9DF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94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37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5/25/2012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5/25/2012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5/25/2012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5/25/2012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5/25/2012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5/25/2012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7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rgbClr val="4157AD"/>
          </a:solidFill>
          <a:latin typeface="GE Inspir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880"/>
        </a:buClr>
        <a:buChar char="•"/>
        <a:defRPr sz="3200">
          <a:solidFill>
            <a:srgbClr val="4157AD"/>
          </a:solidFill>
          <a:latin typeface="Arial" charset="0"/>
          <a:ea typeface="+mn-ea"/>
          <a:cs typeface="+mn-cs"/>
        </a:defRPr>
      </a:lvl1pPr>
      <a:lvl2pPr marL="403225" indent="-288925" algn="l" rtl="0" eaLnBrk="0" fontAlgn="base" hangingPunct="0">
        <a:spcBef>
          <a:spcPct val="20000"/>
        </a:spcBef>
        <a:spcAft>
          <a:spcPct val="0"/>
        </a:spcAft>
        <a:buClr>
          <a:srgbClr val="004880"/>
        </a:buClr>
        <a:buFont typeface="GE Inspira" pitchFamily="34" charset="0"/>
        <a:buChar char="&gt;"/>
        <a:defRPr sz="3200">
          <a:solidFill>
            <a:srgbClr val="4157AD"/>
          </a:solidFill>
          <a:latin typeface="Arial" charset="0"/>
        </a:defRPr>
      </a:lvl2pPr>
      <a:lvl3pPr marL="857250" indent="-277813" algn="l" rtl="0" eaLnBrk="0" fontAlgn="base" hangingPunct="0"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4157AD"/>
          </a:solidFill>
          <a:latin typeface="Arial" charset="0"/>
        </a:defRPr>
      </a:lvl3pPr>
      <a:lvl4pPr marL="1255713" indent="-284163" algn="l" rtl="0" eaLnBrk="0" fontAlgn="base" hangingPunct="0">
        <a:spcBef>
          <a:spcPct val="20000"/>
        </a:spcBef>
        <a:spcAft>
          <a:spcPct val="0"/>
        </a:spcAft>
        <a:buClr>
          <a:srgbClr val="004880"/>
        </a:buClr>
        <a:buFont typeface="Times" pitchFamily="18" charset="0"/>
        <a:buChar char="•"/>
        <a:defRPr sz="3200">
          <a:solidFill>
            <a:srgbClr val="4157AD"/>
          </a:solidFill>
          <a:latin typeface="Arial" charset="0"/>
        </a:defRPr>
      </a:lvl4pPr>
      <a:lvl5pPr marL="1658938" indent="-288925" algn="l" rtl="0" eaLnBrk="0" fontAlgn="base" hangingPunct="0">
        <a:spcBef>
          <a:spcPct val="20000"/>
        </a:spcBef>
        <a:spcAft>
          <a:spcPct val="0"/>
        </a:spcAft>
        <a:buClr>
          <a:srgbClr val="004880"/>
        </a:buClr>
        <a:buChar char="»"/>
        <a:defRPr sz="3200">
          <a:solidFill>
            <a:srgbClr val="4157AD"/>
          </a:solidFill>
          <a:latin typeface="Arial" charset="0"/>
        </a:defRPr>
      </a:lvl5pPr>
      <a:lvl6pPr marL="2116138" indent="-288925" algn="l" rtl="0" fontAlgn="base">
        <a:spcBef>
          <a:spcPct val="20000"/>
        </a:spcBef>
        <a:spcAft>
          <a:spcPct val="0"/>
        </a:spcAft>
        <a:buClr>
          <a:srgbClr val="004880"/>
        </a:buClr>
        <a:buChar char="»"/>
        <a:defRPr sz="3200">
          <a:solidFill>
            <a:srgbClr val="4157AD"/>
          </a:solidFill>
          <a:latin typeface="+mn-lt"/>
        </a:defRPr>
      </a:lvl6pPr>
      <a:lvl7pPr marL="2573338" indent="-288925" algn="l" rtl="0" fontAlgn="base">
        <a:spcBef>
          <a:spcPct val="20000"/>
        </a:spcBef>
        <a:spcAft>
          <a:spcPct val="0"/>
        </a:spcAft>
        <a:buClr>
          <a:srgbClr val="004880"/>
        </a:buClr>
        <a:buChar char="»"/>
        <a:defRPr sz="3200">
          <a:solidFill>
            <a:srgbClr val="4157AD"/>
          </a:solidFill>
          <a:latin typeface="+mn-lt"/>
        </a:defRPr>
      </a:lvl7pPr>
      <a:lvl8pPr marL="3030538" indent="-288925" algn="l" rtl="0" fontAlgn="base">
        <a:spcBef>
          <a:spcPct val="20000"/>
        </a:spcBef>
        <a:spcAft>
          <a:spcPct val="0"/>
        </a:spcAft>
        <a:buClr>
          <a:srgbClr val="004880"/>
        </a:buClr>
        <a:buChar char="»"/>
        <a:defRPr sz="3200">
          <a:solidFill>
            <a:srgbClr val="4157AD"/>
          </a:solidFill>
          <a:latin typeface="+mn-lt"/>
        </a:defRPr>
      </a:lvl8pPr>
      <a:lvl9pPr marL="3487738" indent="-288925" algn="l" rtl="0" fontAlgn="base">
        <a:spcBef>
          <a:spcPct val="20000"/>
        </a:spcBef>
        <a:spcAft>
          <a:spcPct val="0"/>
        </a:spcAft>
        <a:buClr>
          <a:srgbClr val="004880"/>
        </a:buClr>
        <a:buChar char="»"/>
        <a:defRPr sz="3200">
          <a:solidFill>
            <a:srgbClr val="4157A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4000" dirty="0" smtClean="0"/>
              <a:t>Transient </a:t>
            </a:r>
            <a:r>
              <a:rPr lang="en-US" sz="4000" dirty="0" smtClean="0"/>
              <a:t>implementation </a:t>
            </a:r>
            <a:r>
              <a:rPr lang="en-US" sz="4000" dirty="0" smtClean="0"/>
              <a:t>of BHM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4000" dirty="0" smtClean="0"/>
              <a:t>Application to transient thermal problem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74133" y="4512733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25, </a:t>
            </a:r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1" y="4572001"/>
            <a:ext cx="8459788" cy="200955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AIR benchmark problem – 100 DoE points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6 calibration parameters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6 output responses – only P42 considered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dirty="0" smtClean="0"/>
              <a:t>Brute force approach – consider TIME as x (design variable), reduce DoE data by sampling data at specific TIME points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883"/>
            <a:ext cx="4982824" cy="3737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" r="6821"/>
          <a:stretch/>
        </p:blipFill>
        <p:spPr>
          <a:xfrm>
            <a:off x="4646432" y="834883"/>
            <a:ext cx="4412511" cy="373711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67963" y="2073347"/>
            <a:ext cx="814861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063999"/>
            <a:ext cx="8459788" cy="223890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Updated the framework to read in transient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Reduced amount of simulation data through POD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Setup Gaussian kernels to accurately model discrepancy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" y="838199"/>
            <a:ext cx="4058356" cy="3043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66" y="770466"/>
            <a:ext cx="4058356" cy="3043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7533" y="1989667"/>
            <a:ext cx="165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Brute force approach</a:t>
            </a:r>
          </a:p>
          <a:p>
            <a:r>
              <a:rPr lang="en-US" sz="1200" b="1" dirty="0" smtClean="0"/>
              <a:t>Treat time as X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16133" y="2067694"/>
            <a:ext cx="212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Modified approach</a:t>
            </a:r>
          </a:p>
          <a:p>
            <a:r>
              <a:rPr lang="en-US" sz="1200" b="1" dirty="0" smtClean="0"/>
              <a:t>Time not treated as random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813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on transient 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4677" y="1275907"/>
                <a:ext cx="4718198" cy="5146157"/>
              </a:xfrm>
            </p:spPr>
            <p:txBody>
              <a:bodyPr/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400" dirty="0" smtClean="0"/>
                  <a:t>Linearize simulation data through SVD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𝑠𝑖𝑚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𝑠𝑖𝑚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i="1" dirty="0" smtClean="0"/>
              </a:p>
              <a:p>
                <a:pPr marL="798513" lvl="1" indent="-457200">
                  <a:buFont typeface="Arial" pitchFamily="34" charset="0"/>
                  <a:buChar char="•"/>
                </a:pPr>
                <a:r>
                  <a:rPr lang="en-US" sz="2400" i="1" dirty="0" smtClean="0"/>
                  <a:t>w</a:t>
                </a:r>
                <a:r>
                  <a:rPr lang="en-US" sz="2400" dirty="0" smtClean="0"/>
                  <a:t> is modeled as GP</a:t>
                </a:r>
              </a:p>
              <a:p>
                <a:pPr marL="798513"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𝑈𝑆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𝑑𝑜𝑒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;</m:t>
                    </m:r>
                  </m:oMath>
                </a14:m>
                <a:endParaRPr lang="en-US" sz="2400" dirty="0" smtClean="0"/>
              </a:p>
              <a:p>
                <a:pPr marL="798513" lvl="1" indent="-457200">
                  <a:buFont typeface="Arial" pitchFamily="34" charset="0"/>
                  <a:buChar char="•"/>
                </a:pPr>
                <a:r>
                  <a:rPr lang="en-US" sz="2400" dirty="0" smtClean="0"/>
                  <a:t>U, S from SVD of 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sim</a:t>
                </a:r>
                <a:endParaRPr lang="en-US" sz="24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400" dirty="0" smtClean="0"/>
                  <a:t>Similarly linearize discrepancy </a:t>
                </a:r>
                <a:r>
                  <a:rPr lang="en-US" sz="2400" dirty="0" smtClean="0">
                    <a:sym typeface="Symbol"/>
                  </a:rPr>
                  <a:t></a:t>
                </a:r>
              </a:p>
              <a:p>
                <a:pPr marL="798513" lvl="1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𝛿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)=</m:t>
                    </m:r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 </m:t>
                    </m:r>
                  </m:oMath>
                </a14:m>
                <a:endParaRPr lang="en-US" sz="2400" dirty="0" smtClean="0"/>
              </a:p>
              <a:p>
                <a:pPr marL="798513" lvl="1" indent="-457200">
                  <a:buFont typeface="Arial" pitchFamily="34" charset="0"/>
                  <a:buChar char="•"/>
                </a:pPr>
                <a:r>
                  <a:rPr lang="en-US" sz="2400" i="1" dirty="0" smtClean="0"/>
                  <a:t>v</a:t>
                </a:r>
                <a:r>
                  <a:rPr lang="en-US" sz="2400" dirty="0" smtClean="0"/>
                  <a:t> is modeled as GP</a:t>
                </a:r>
              </a:p>
              <a:p>
                <a:pPr marL="798513" lvl="1" indent="-457200">
                  <a:buFont typeface="Arial" pitchFamily="34" charset="0"/>
                  <a:buChar char="•"/>
                </a:pPr>
                <a:r>
                  <a:rPr lang="en-US" sz="2400" i="1" dirty="0" smtClean="0"/>
                  <a:t>D</a:t>
                </a:r>
                <a:r>
                  <a:rPr lang="en-US" sz="2400" dirty="0" smtClean="0"/>
                  <a:t> is of Gaussian basis</a:t>
                </a:r>
                <a:endParaRPr lang="en-US" sz="2400" i="1" dirty="0"/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677" y="1275907"/>
                <a:ext cx="4718198" cy="5146157"/>
              </a:xfrm>
              <a:blipFill rotWithShape="1">
                <a:blip r:embed="rId2"/>
                <a:stretch>
                  <a:fillRect l="-3747" t="-2488" r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05" y="839972"/>
            <a:ext cx="4173813" cy="56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1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1900000" y="6156069"/>
            <a:ext cx="5649912" cy="329321"/>
          </a:xfrm>
          <a:prstGeom prst="rect">
            <a:avLst/>
          </a:prstGeom>
          <a:solidFill>
            <a:srgbClr val="CCFFFF"/>
          </a:solidFill>
          <a:ln w="254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r>
              <a:rPr lang="en-US" sz="1400" b="1" dirty="0">
                <a:solidFill>
                  <a:srgbClr val="4157AD"/>
                </a:solidFill>
                <a:latin typeface="Arial" charset="0"/>
              </a:rPr>
              <a:t>1D Inverse Heat Transfer Benchmark </a:t>
            </a:r>
            <a:r>
              <a:rPr lang="en-US" sz="1400" b="1" dirty="0" smtClean="0">
                <a:solidFill>
                  <a:srgbClr val="4157AD"/>
                </a:solidFill>
                <a:latin typeface="Arial" charset="0"/>
              </a:rPr>
              <a:t>with a “Modeling Error” </a:t>
            </a:r>
            <a:endParaRPr lang="en-US" sz="1400" b="1" dirty="0">
              <a:solidFill>
                <a:srgbClr val="4157AD"/>
              </a:solidFill>
              <a:latin typeface="Arial" charset="0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2484438" y="1016000"/>
            <a:ext cx="3709987" cy="2397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>
            <a:off x="1947863" y="1130300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57031" name="Line 7"/>
          <p:cNvSpPr>
            <a:spLocks noChangeShapeType="1"/>
          </p:cNvSpPr>
          <p:nvPr/>
        </p:nvSpPr>
        <p:spPr bwMode="auto">
          <a:xfrm>
            <a:off x="2484438" y="1108075"/>
            <a:ext cx="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6189663" y="1127125"/>
            <a:ext cx="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2130425" y="170338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4157AD"/>
                </a:solidFill>
                <a:latin typeface="Arial" charset="0"/>
              </a:rPr>
              <a:t>X = 0</a:t>
            </a:r>
          </a:p>
        </p:txBody>
      </p:sp>
      <p:sp>
        <p:nvSpPr>
          <p:cNvPr id="257034" name="Oval 10"/>
          <p:cNvSpPr>
            <a:spLocks noChangeArrowheads="1"/>
          </p:cNvSpPr>
          <p:nvPr/>
        </p:nvSpPr>
        <p:spPr bwMode="auto">
          <a:xfrm>
            <a:off x="2432050" y="1068388"/>
            <a:ext cx="103188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57035" name="Oval 11"/>
          <p:cNvSpPr>
            <a:spLocks noChangeArrowheads="1"/>
          </p:cNvSpPr>
          <p:nvPr/>
        </p:nvSpPr>
        <p:spPr bwMode="auto">
          <a:xfrm>
            <a:off x="6137275" y="1076325"/>
            <a:ext cx="103188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57036" name="Rectangle 12"/>
          <p:cNvSpPr>
            <a:spLocks noChangeArrowheads="1"/>
          </p:cNvSpPr>
          <p:nvPr/>
        </p:nvSpPr>
        <p:spPr bwMode="auto">
          <a:xfrm>
            <a:off x="2241550" y="536575"/>
            <a:ext cx="519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4157AD"/>
                </a:solidFill>
                <a:latin typeface="Arial" charset="0"/>
              </a:rPr>
              <a:t>TC1</a:t>
            </a:r>
          </a:p>
        </p:txBody>
      </p:sp>
      <p:sp>
        <p:nvSpPr>
          <p:cNvPr id="257037" name="Rectangle 13"/>
          <p:cNvSpPr>
            <a:spLocks noChangeArrowheads="1"/>
          </p:cNvSpPr>
          <p:nvPr/>
        </p:nvSpPr>
        <p:spPr bwMode="auto">
          <a:xfrm>
            <a:off x="5889625" y="574675"/>
            <a:ext cx="519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4157AD"/>
                </a:solidFill>
                <a:latin typeface="Arial" charset="0"/>
              </a:rPr>
              <a:t>TC2</a:t>
            </a:r>
          </a:p>
        </p:txBody>
      </p:sp>
      <p:sp>
        <p:nvSpPr>
          <p:cNvPr id="257038" name="Rectangle 14"/>
          <p:cNvSpPr>
            <a:spLocks noChangeArrowheads="1"/>
          </p:cNvSpPr>
          <p:nvPr/>
        </p:nvSpPr>
        <p:spPr bwMode="auto">
          <a:xfrm>
            <a:off x="5880100" y="1730375"/>
            <a:ext cx="612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4157AD"/>
                </a:solidFill>
                <a:latin typeface="Arial" charset="0"/>
              </a:rPr>
              <a:t>X = L</a:t>
            </a:r>
          </a:p>
        </p:txBody>
      </p:sp>
      <p:sp>
        <p:nvSpPr>
          <p:cNvPr id="257039" name="Line 15"/>
          <p:cNvSpPr>
            <a:spLocks noChangeShapeType="1"/>
          </p:cNvSpPr>
          <p:nvPr/>
        </p:nvSpPr>
        <p:spPr bwMode="auto">
          <a:xfrm>
            <a:off x="6329363" y="112712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solidFill>
                <a:srgbClr val="4157AD"/>
              </a:solidFill>
              <a:latin typeface="GE Inspira" pitchFamily="34" charset="0"/>
            </a:endParaRPr>
          </a:p>
        </p:txBody>
      </p:sp>
      <p:sp>
        <p:nvSpPr>
          <p:cNvPr id="257040" name="Rectangle 16"/>
          <p:cNvSpPr>
            <a:spLocks noChangeArrowheads="1"/>
          </p:cNvSpPr>
          <p:nvPr/>
        </p:nvSpPr>
        <p:spPr bwMode="auto">
          <a:xfrm>
            <a:off x="580127" y="1001713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4157AD"/>
                </a:solidFill>
                <a:latin typeface="Arial" charset="0"/>
              </a:rPr>
              <a:t>Heat Flux = </a:t>
            </a:r>
            <a:r>
              <a:rPr lang="en-US" sz="1400" b="1" dirty="0" smtClean="0">
                <a:solidFill>
                  <a:srgbClr val="4157AD"/>
                </a:solidFill>
                <a:latin typeface="Arial" charset="0"/>
              </a:rPr>
              <a:t>?</a:t>
            </a:r>
          </a:p>
          <a:p>
            <a:pPr algn="ctr"/>
            <a:r>
              <a:rPr lang="en-US" sz="1400" b="1" dirty="0" smtClean="0">
                <a:solidFill>
                  <a:srgbClr val="4157AD"/>
                </a:solidFill>
                <a:latin typeface="Arial" charset="0"/>
              </a:rPr>
              <a:t>(Truth = 50)</a:t>
            </a:r>
            <a:endParaRPr lang="en-US" sz="1400" b="1" dirty="0">
              <a:solidFill>
                <a:srgbClr val="4157AD"/>
              </a:solidFill>
              <a:latin typeface="Arial" charset="0"/>
            </a:endParaRPr>
          </a:p>
        </p:txBody>
      </p:sp>
      <p:sp>
        <p:nvSpPr>
          <p:cNvPr id="257041" name="Rectangle 17"/>
          <p:cNvSpPr>
            <a:spLocks noChangeArrowheads="1"/>
          </p:cNvSpPr>
          <p:nvPr/>
        </p:nvSpPr>
        <p:spPr bwMode="auto">
          <a:xfrm>
            <a:off x="6930639" y="731053"/>
            <a:ext cx="20233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4157AD"/>
                </a:solidFill>
                <a:latin typeface="Arial" charset="0"/>
              </a:rPr>
              <a:t>h </a:t>
            </a:r>
            <a:r>
              <a:rPr lang="en-US" sz="1600" b="1" dirty="0">
                <a:solidFill>
                  <a:srgbClr val="4157AD"/>
                </a:solidFill>
                <a:latin typeface="Arial" charset="0"/>
              </a:rPr>
              <a:t>= </a:t>
            </a:r>
            <a:r>
              <a:rPr lang="en-US" sz="1600" b="1" dirty="0" smtClean="0">
                <a:solidFill>
                  <a:srgbClr val="4157AD"/>
                </a:solidFill>
                <a:latin typeface="Arial" charset="0"/>
              </a:rPr>
              <a:t>0.1   (Model)</a:t>
            </a:r>
          </a:p>
          <a:p>
            <a:endParaRPr lang="en-US" sz="1600" b="1" dirty="0" smtClean="0">
              <a:solidFill>
                <a:srgbClr val="4157AD"/>
              </a:solidFill>
              <a:latin typeface="Arial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4157AD"/>
                </a:solidFill>
                <a:latin typeface="Arial" charset="0"/>
              </a:rPr>
              <a:t>h </a:t>
            </a:r>
            <a:r>
              <a:rPr lang="en-US" sz="1600" b="1" dirty="0">
                <a:solidFill>
                  <a:srgbClr val="4157AD"/>
                </a:solidFill>
                <a:latin typeface="Arial" charset="0"/>
              </a:rPr>
              <a:t>= </a:t>
            </a:r>
            <a:r>
              <a:rPr lang="en-US" sz="1600" b="1" dirty="0" smtClean="0">
                <a:solidFill>
                  <a:srgbClr val="4157AD"/>
                </a:solidFill>
                <a:latin typeface="Arial" charset="0"/>
              </a:rPr>
              <a:t>0.5   (</a:t>
            </a:r>
            <a:r>
              <a:rPr lang="en-US" sz="1600" b="1" dirty="0">
                <a:solidFill>
                  <a:srgbClr val="4157AD"/>
                </a:solidFill>
                <a:latin typeface="Arial" charset="0"/>
              </a:rPr>
              <a:t>Data)</a:t>
            </a:r>
          </a:p>
        </p:txBody>
      </p:sp>
      <p:sp>
        <p:nvSpPr>
          <p:cNvPr id="257042" name="Rectangle 18"/>
          <p:cNvSpPr>
            <a:spLocks noChangeArrowheads="1"/>
          </p:cNvSpPr>
          <p:nvPr/>
        </p:nvSpPr>
        <p:spPr bwMode="auto">
          <a:xfrm>
            <a:off x="3127706" y="1373188"/>
            <a:ext cx="20853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4157AD"/>
                </a:solidFill>
                <a:latin typeface="Arial" charset="0"/>
              </a:rPr>
              <a:t>Initial Temperature = </a:t>
            </a:r>
            <a:r>
              <a:rPr lang="en-US" sz="1400" b="1" dirty="0" smtClean="0">
                <a:solidFill>
                  <a:srgbClr val="4157AD"/>
                </a:solidFill>
                <a:latin typeface="Arial" charset="0"/>
              </a:rPr>
              <a:t>?</a:t>
            </a:r>
          </a:p>
          <a:p>
            <a:pPr algn="ctr"/>
            <a:r>
              <a:rPr lang="en-US" sz="1400" b="1" dirty="0" smtClean="0">
                <a:solidFill>
                  <a:srgbClr val="4157AD"/>
                </a:solidFill>
                <a:latin typeface="Arial" charset="0"/>
              </a:rPr>
              <a:t>(Truth = 20)</a:t>
            </a:r>
            <a:endParaRPr lang="en-US" sz="1400" b="1" dirty="0">
              <a:solidFill>
                <a:srgbClr val="4157AD"/>
              </a:solidFill>
              <a:latin typeface="Arial" charset="0"/>
            </a:endParaRPr>
          </a:p>
        </p:txBody>
      </p:sp>
      <p:sp>
        <p:nvSpPr>
          <p:cNvPr id="257048" name="Rectangle 24"/>
          <p:cNvSpPr>
            <a:spLocks noChangeArrowheads="1"/>
          </p:cNvSpPr>
          <p:nvPr/>
        </p:nvSpPr>
        <p:spPr bwMode="auto">
          <a:xfrm>
            <a:off x="4956175" y="2418607"/>
            <a:ext cx="3641725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4157AD"/>
                </a:solidFill>
                <a:latin typeface="Arial" charset="0"/>
              </a:rPr>
              <a:t>Reference – Inverse Engineering Handbook</a:t>
            </a:r>
          </a:p>
          <a:p>
            <a:pPr algn="ctr"/>
            <a:r>
              <a:rPr lang="en-US" sz="1400" dirty="0">
                <a:solidFill>
                  <a:srgbClr val="4157AD"/>
                </a:solidFill>
                <a:latin typeface="Arial" charset="0"/>
              </a:rPr>
              <a:t>(Woodbury et. al, 2003)</a:t>
            </a:r>
          </a:p>
        </p:txBody>
      </p:sp>
      <p:sp>
        <p:nvSpPr>
          <p:cNvPr id="26" name="Text Box 3074"/>
          <p:cNvSpPr txBox="1">
            <a:spLocks noChangeArrowheads="1"/>
          </p:cNvSpPr>
          <p:nvPr/>
        </p:nvSpPr>
        <p:spPr bwMode="auto">
          <a:xfrm>
            <a:off x="57150" y="36991"/>
            <a:ext cx="89233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GE Inspira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GE Inspira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GE Inspira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GE Inspira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GE Inspir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E Inspir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E Inspir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E Inspir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E Inspir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4157AD"/>
                </a:solidFill>
                <a:latin typeface="GE Inspira Pitch" pitchFamily="34" charset="0"/>
              </a:rPr>
              <a:t>Benchmark Problem </a:t>
            </a:r>
            <a:endParaRPr lang="en-US" sz="3200" b="1" dirty="0">
              <a:solidFill>
                <a:srgbClr val="4157AD"/>
              </a:solidFill>
              <a:latin typeface="GE Inspira Pitch" pitchFamily="34" charset="0"/>
            </a:endParaRPr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9" t="5184" r="14380" b="66247"/>
          <a:stretch/>
        </p:blipFill>
        <p:spPr bwMode="auto">
          <a:xfrm>
            <a:off x="5170505" y="3773990"/>
            <a:ext cx="3108308" cy="65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" y="2277687"/>
            <a:ext cx="4574644" cy="3311496"/>
          </a:xfrm>
          <a:prstGeom prst="rect">
            <a:avLst/>
          </a:prstGeom>
        </p:spPr>
      </p:pic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1134317" y="5602629"/>
            <a:ext cx="76402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157AD"/>
                </a:solidFill>
                <a:latin typeface="Arial" charset="0"/>
              </a:rPr>
              <a:t>Can we estimate heat flux and initial temperature in the presence of a modeling error ?  </a:t>
            </a:r>
            <a:endParaRPr lang="en-US" sz="1400" b="1" dirty="0">
              <a:solidFill>
                <a:srgbClr val="4157AD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191000"/>
            <a:ext cx="8459788" cy="222197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err="1" smtClean="0"/>
              <a:t>Srikkanth</a:t>
            </a:r>
            <a:r>
              <a:rPr lang="en-US" sz="2000" dirty="0" smtClean="0"/>
              <a:t> used the non-transient implementation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Brute-force approach to deal with transient problems - </a:t>
            </a:r>
            <a:r>
              <a:rPr lang="en-US" sz="2000" dirty="0"/>
              <a:t>consider TIME as x (design variable), reduce DoE data by sampling data at specific TIME </a:t>
            </a:r>
            <a:r>
              <a:rPr lang="en-US" sz="2000" dirty="0" smtClean="0"/>
              <a:t>points, some loss of the time dependence in the GP model</a:t>
            </a: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Transient implementation retains time (or any other non-random parameter) dependence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8" y="770694"/>
            <a:ext cx="4266899" cy="3200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35" y="770694"/>
            <a:ext cx="4266898" cy="32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1367" y="1413933"/>
                <a:ext cx="8459788" cy="4237038"/>
              </a:xfrm>
            </p:spPr>
            <p:txBody>
              <a:bodyPr/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000" dirty="0" smtClean="0"/>
                  <a:t>Treat location x as a design parameter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000" dirty="0" smtClean="0"/>
                  <a:t>Treat T0 and q as calibration parameters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000" dirty="0" smtClean="0"/>
                  <a:t>Treat temperature (as a function of x) as the output</a:t>
                </a:r>
              </a:p>
              <a:p>
                <a:pPr marL="457200" indent="-4572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2000" dirty="0" smtClean="0"/>
                  <a:t>BHM method can now be written as: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𝜂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𝛿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𝜖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𝑡𝑟𝑢𝑒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𝑐𝑎𝑙𝑖𝑏𝑟𝑎𝑡𝑖𝑜𝑛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𝑝𝑎𝑟𝑎𝑚𝑒𝑡𝑒𝑟</m:t>
                      </m:r>
                    </m:oMath>
                  </m:oMathPara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30 DoE points used to generate simulation data (x, q, T0) space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5 test points – transient temperature data at x = 0, L/4, L/2, 3L/4, L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367" y="1413933"/>
                <a:ext cx="8459788" cy="4237038"/>
              </a:xfrm>
              <a:blipFill rotWithShape="1">
                <a:blip r:embed="rId2"/>
                <a:stretch>
                  <a:fillRect l="-1730" t="-2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97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</a:t>
            </a:r>
            <a:r>
              <a:rPr lang="en-US" dirty="0" smtClean="0"/>
              <a:t>calibration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23" y="1202494"/>
            <a:ext cx="4763609" cy="3572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02495"/>
            <a:ext cx="4673598" cy="35051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5752" y="4619025"/>
            <a:ext cx="2222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Mean = </a:t>
            </a:r>
            <a:r>
              <a:rPr lang="en-US" sz="2400" dirty="0" smtClean="0"/>
              <a:t>49.954</a:t>
            </a:r>
            <a:endParaRPr lang="en-US" sz="2400" dirty="0" smtClean="0"/>
          </a:p>
          <a:p>
            <a:r>
              <a:rPr lang="en-US" sz="2400" dirty="0" err="1" smtClean="0"/>
              <a:t>Std</a:t>
            </a:r>
            <a:r>
              <a:rPr lang="en-US" sz="2400" dirty="0" smtClean="0"/>
              <a:t> = </a:t>
            </a:r>
            <a:r>
              <a:rPr lang="en-US" sz="2400" dirty="0" smtClean="0"/>
              <a:t>1.206</a:t>
            </a:r>
          </a:p>
          <a:p>
            <a:r>
              <a:rPr lang="en-US" sz="2400" dirty="0" smtClean="0"/>
              <a:t>True value = 50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20125" y="4619025"/>
            <a:ext cx="2222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Mean = </a:t>
            </a:r>
            <a:r>
              <a:rPr lang="en-US" sz="2400" dirty="0" smtClean="0"/>
              <a:t>19.38</a:t>
            </a:r>
            <a:endParaRPr lang="en-US" sz="2400" dirty="0" smtClean="0"/>
          </a:p>
          <a:p>
            <a:r>
              <a:rPr lang="en-US" sz="2400" dirty="0" err="1" smtClean="0"/>
              <a:t>Std</a:t>
            </a:r>
            <a:r>
              <a:rPr lang="en-US" sz="2400" dirty="0" smtClean="0"/>
              <a:t> = </a:t>
            </a:r>
            <a:r>
              <a:rPr lang="en-US" sz="2400" dirty="0" smtClean="0"/>
              <a:t>0.528</a:t>
            </a:r>
          </a:p>
          <a:p>
            <a:r>
              <a:rPr lang="en-US" sz="2400" dirty="0" smtClean="0"/>
              <a:t>True value = 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</a:t>
            </a:r>
            <a:r>
              <a:rPr lang="en-US" dirty="0" smtClean="0"/>
              <a:t>- </a:t>
            </a:r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2" y="787626"/>
            <a:ext cx="7314596" cy="5485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3867" y="2480733"/>
            <a:ext cx="70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4733" y="4334933"/>
            <a:ext cx="70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4405" y="6176146"/>
            <a:ext cx="53751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Dashed lines – 95% confidence bounds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65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</a:t>
            </a:r>
            <a:r>
              <a:rPr lang="en-US" dirty="0" smtClean="0"/>
              <a:t>– </a:t>
            </a:r>
            <a:r>
              <a:rPr lang="en-US" dirty="0" smtClean="0"/>
              <a:t>Delta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2" y="787626"/>
            <a:ext cx="7314596" cy="5485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9000" y="1693333"/>
            <a:ext cx="70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6733" y="3750158"/>
            <a:ext cx="70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4405" y="6176146"/>
            <a:ext cx="53751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Dashed lines – 95% confidence bounds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8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Calibrated theta from BHM </a:t>
            </a:r>
            <a:r>
              <a:rPr lang="en-US" sz="2400" dirty="0" smtClean="0"/>
              <a:t>very close to </a:t>
            </a:r>
            <a:r>
              <a:rPr lang="en-US" sz="2400" dirty="0" smtClean="0"/>
              <a:t>“True” values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Transient implementation is very effective in dealing with data dependent on non-random parameters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Multiple </a:t>
            </a:r>
            <a:r>
              <a:rPr lang="en-US" sz="2400" dirty="0" err="1" smtClean="0"/>
              <a:t>ys</a:t>
            </a:r>
            <a:r>
              <a:rPr lang="en-US" sz="2400" dirty="0" smtClean="0"/>
              <a:t> can also be handled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Step in resolving parameter </a:t>
            </a:r>
            <a:r>
              <a:rPr lang="en-US" sz="2400" dirty="0" err="1" smtClean="0"/>
              <a:t>identifiability</a:t>
            </a:r>
            <a:r>
              <a:rPr lang="en-US" sz="2400" dirty="0" smtClean="0"/>
              <a:t> issue – problem definition is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577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6247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">
      <a:dk1>
        <a:srgbClr val="4157AD"/>
      </a:dk1>
      <a:lt1>
        <a:srgbClr val="FFFFFF"/>
      </a:lt1>
      <a:dk2>
        <a:srgbClr val="7C9DFD"/>
      </a:dk2>
      <a:lt2>
        <a:srgbClr val="FFFFFF"/>
      </a:lt2>
      <a:accent1>
        <a:srgbClr val="4157AD"/>
      </a:accent1>
      <a:accent2>
        <a:srgbClr val="FFFFFF"/>
      </a:accent2>
      <a:accent3>
        <a:srgbClr val="FFFFFF"/>
      </a:accent3>
      <a:accent4>
        <a:srgbClr val="364993"/>
      </a:accent4>
      <a:accent5>
        <a:srgbClr val="B0B4D3"/>
      </a:accent5>
      <a:accent6>
        <a:srgbClr val="E7E7E7"/>
      </a:accent6>
      <a:hlink>
        <a:srgbClr val="14187A"/>
      </a:hlink>
      <a:folHlink>
        <a:srgbClr val="7C9EFE"/>
      </a:folHlink>
    </a:clrScheme>
    <a:fontScheme name="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 Inspir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 Inspira" pitchFamily="34" charset="0"/>
          </a:defRPr>
        </a:defPPr>
      </a:lstStyle>
    </a:lnDef>
  </a:objectDefaults>
  <a:extraClrSchemeLst>
    <a:extraClrScheme>
      <a:clrScheme name="GE90 Base 032206 1">
        <a:dk1>
          <a:srgbClr val="4157AD"/>
        </a:dk1>
        <a:lt1>
          <a:srgbClr val="FFFFFF"/>
        </a:lt1>
        <a:dk2>
          <a:srgbClr val="7C9DFD"/>
        </a:dk2>
        <a:lt2>
          <a:srgbClr val="808080"/>
        </a:lt2>
        <a:accent1>
          <a:srgbClr val="4157AD"/>
        </a:accent1>
        <a:accent2>
          <a:srgbClr val="B9CAFD"/>
        </a:accent2>
        <a:accent3>
          <a:srgbClr val="FFFFFF"/>
        </a:accent3>
        <a:accent4>
          <a:srgbClr val="364993"/>
        </a:accent4>
        <a:accent5>
          <a:srgbClr val="B0B4D3"/>
        </a:accent5>
        <a:accent6>
          <a:srgbClr val="A7B7E5"/>
        </a:accent6>
        <a:hlink>
          <a:srgbClr val="14187A"/>
        </a:hlink>
        <a:folHlink>
          <a:srgbClr val="7C9E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205</TotalTime>
  <Words>506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blank</vt:lpstr>
      <vt:lpstr>1_Default Design</vt:lpstr>
      <vt:lpstr>Transient implementation of BHM</vt:lpstr>
      <vt:lpstr>PowerPoint Presentation</vt:lpstr>
      <vt:lpstr>Method</vt:lpstr>
      <vt:lpstr>Method</vt:lpstr>
      <vt:lpstr>Transient calibration</vt:lpstr>
      <vt:lpstr>Transient - Prediction</vt:lpstr>
      <vt:lpstr>Transient – Delta Prediction</vt:lpstr>
      <vt:lpstr>Summary</vt:lpstr>
      <vt:lpstr>PowerPoint Presentation</vt:lpstr>
      <vt:lpstr>Transient problem</vt:lpstr>
      <vt:lpstr>Transient problem</vt:lpstr>
      <vt:lpstr>Details on transient implementation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Natarajan Chennimalai Kumar</dc:creator>
  <cp:keywords>September 22, 2004 – Version 1.1</cp:keywords>
  <dc:description>General Electric Company 2004</dc:description>
  <cp:lastModifiedBy>GE User</cp:lastModifiedBy>
  <cp:revision>18</cp:revision>
  <cp:lastPrinted>2003-08-29T14:38:12Z</cp:lastPrinted>
  <dcterms:created xsi:type="dcterms:W3CDTF">2012-04-03T20:29:23Z</dcterms:created>
  <dcterms:modified xsi:type="dcterms:W3CDTF">2012-05-25T21:01:25Z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