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3"/>
  </p:notesMasterIdLst>
  <p:handoutMasterIdLst>
    <p:handoutMasterId r:id="rId54"/>
  </p:handoutMasterIdLst>
  <p:sldIdLst>
    <p:sldId id="257" r:id="rId2"/>
    <p:sldId id="258" r:id="rId3"/>
    <p:sldId id="259" r:id="rId4"/>
    <p:sldId id="1012" r:id="rId5"/>
    <p:sldId id="260" r:id="rId6"/>
    <p:sldId id="1013" r:id="rId7"/>
    <p:sldId id="1014" r:id="rId8"/>
    <p:sldId id="1015" r:id="rId9"/>
    <p:sldId id="326" r:id="rId10"/>
    <p:sldId id="1016" r:id="rId11"/>
    <p:sldId id="1017" r:id="rId12"/>
    <p:sldId id="1018" r:id="rId13"/>
    <p:sldId id="1019" r:id="rId14"/>
    <p:sldId id="1020" r:id="rId15"/>
    <p:sldId id="1021" r:id="rId16"/>
    <p:sldId id="1022" r:id="rId17"/>
    <p:sldId id="1023" r:id="rId18"/>
    <p:sldId id="1024" r:id="rId19"/>
    <p:sldId id="1025" r:id="rId20"/>
    <p:sldId id="1026" r:id="rId21"/>
    <p:sldId id="1027" r:id="rId22"/>
    <p:sldId id="1028" r:id="rId23"/>
    <p:sldId id="1029" r:id="rId24"/>
    <p:sldId id="1030" r:id="rId25"/>
    <p:sldId id="1031" r:id="rId26"/>
    <p:sldId id="1032" r:id="rId27"/>
    <p:sldId id="1033" r:id="rId28"/>
    <p:sldId id="1034" r:id="rId29"/>
    <p:sldId id="1035" r:id="rId30"/>
    <p:sldId id="1036" r:id="rId31"/>
    <p:sldId id="1037" r:id="rId32"/>
    <p:sldId id="1038" r:id="rId33"/>
    <p:sldId id="1039" r:id="rId34"/>
    <p:sldId id="1041" r:id="rId35"/>
    <p:sldId id="1040" r:id="rId36"/>
    <p:sldId id="1043" r:id="rId37"/>
    <p:sldId id="1044" r:id="rId38"/>
    <p:sldId id="1045" r:id="rId39"/>
    <p:sldId id="327" r:id="rId40"/>
    <p:sldId id="1046" r:id="rId41"/>
    <p:sldId id="1047" r:id="rId42"/>
    <p:sldId id="1048" r:id="rId43"/>
    <p:sldId id="1049" r:id="rId44"/>
    <p:sldId id="1050" r:id="rId45"/>
    <p:sldId id="1051" r:id="rId46"/>
    <p:sldId id="1052" r:id="rId47"/>
    <p:sldId id="275" r:id="rId48"/>
    <p:sldId id="325" r:id="rId49"/>
    <p:sldId id="1053" r:id="rId50"/>
    <p:sldId id="1054" r:id="rId51"/>
    <p:sldId id="1055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95DA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6242" autoAdjust="0"/>
  </p:normalViewPr>
  <p:slideViewPr>
    <p:cSldViewPr>
      <p:cViewPr varScale="1">
        <p:scale>
          <a:sx n="111" d="100"/>
          <a:sy n="111" d="100"/>
        </p:scale>
        <p:origin x="1950" y="96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CA19A-51D8-9251-A97D-2C6F9EBAB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201" y="4766995"/>
            <a:ext cx="2296013" cy="1589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EAE1A-F232-F70D-A002-581DA434C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5650" y="2091005"/>
            <a:ext cx="3652699" cy="2337037"/>
          </a:xfrm>
          <a:prstGeom prst="rect">
            <a:avLst/>
          </a:prstGeom>
        </p:spPr>
      </p:pic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id="{D23FF181-807E-1AE6-E2A0-8C86581C7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3" y="6118343"/>
            <a:ext cx="1431255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 dirty="0">
                <a:solidFill>
                  <a:srgbClr val="00A496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0A496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00A496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2024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Hanbit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 dirty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28631-B9BB-AF47-A267-485B38AF7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91" y="4498177"/>
            <a:ext cx="3122100" cy="21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82C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kern="120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5BEEA"/>
          </a:solidFill>
          <a:ln w="53975">
            <a:solidFill>
              <a:srgbClr val="F27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7179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7179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7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82C6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95DA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2C6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87" r:id="rId6"/>
    <p:sldLayoutId id="2147483739" r:id="rId7"/>
    <p:sldLayoutId id="2147483740" r:id="rId8"/>
    <p:sldLayoutId id="2147483785" r:id="rId9"/>
    <p:sldLayoutId id="2147483741" r:id="rId10"/>
    <p:sldLayoutId id="2147483742" r:id="rId11"/>
    <p:sldLayoutId id="2147483786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833387" y="836712"/>
            <a:ext cx="2977097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03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함수</a:t>
            </a:r>
            <a:r>
              <a:rPr kumimoji="1" lang="en-US" altLang="ko-KR" sz="4000" b="1" spc="-150" dirty="0">
                <a:latin typeface="+mj-ea"/>
                <a:ea typeface="+mj-ea"/>
              </a:rPr>
              <a:t>1: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단일 행 함수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문자형 함수</a:t>
            </a:r>
            <a:endParaRPr lang="en-US" altLang="ko-KR" dirty="0"/>
          </a:p>
          <a:p>
            <a:pPr lvl="1"/>
            <a:r>
              <a:rPr lang="ko-KR" altLang="en-US" dirty="0"/>
              <a:t>문자열을 입력하면 문자열이나 숫자 값을 반환하는 함수</a:t>
            </a:r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/>
              <a:t>CHAR_LENGTH( ), LENGTH( )</a:t>
            </a:r>
          </a:p>
          <a:p>
            <a:pPr lvl="1"/>
            <a:r>
              <a:rPr lang="en-US" altLang="ko-KR" dirty="0"/>
              <a:t>CHAR_LENGTH(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문자의 개수를 반환하는 함수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LENGTH(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문자열에 할당된 바이트</a:t>
            </a:r>
            <a:r>
              <a:rPr lang="en-US" altLang="ko-KR" dirty="0"/>
              <a:t>(Byte) </a:t>
            </a:r>
            <a:r>
              <a:rPr lang="ko-KR" altLang="en-US" dirty="0"/>
              <a:t>수를 반환하는 함수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913030-C70D-F935-C676-3D00EB2B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90" y="3427967"/>
            <a:ext cx="6412021" cy="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788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774420"/>
            <a:ext cx="8460939" cy="562491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영문 ‘</a:t>
            </a:r>
            <a:r>
              <a:rPr lang="en-US" altLang="ko-KR" dirty="0">
                <a:solidFill>
                  <a:schemeClr val="tx1"/>
                </a:solidFill>
              </a:rPr>
              <a:t>HELLO’</a:t>
            </a:r>
            <a:r>
              <a:rPr lang="ko-KR" altLang="en-US" dirty="0">
                <a:solidFill>
                  <a:schemeClr val="tx1"/>
                </a:solidFill>
              </a:rPr>
              <a:t>와 한글 ‘</a:t>
            </a:r>
            <a:r>
              <a:rPr lang="ko-KR" altLang="en-US" dirty="0" err="1">
                <a:solidFill>
                  <a:schemeClr val="tx1"/>
                </a:solidFill>
              </a:rPr>
              <a:t>안녕’의</a:t>
            </a:r>
            <a:r>
              <a:rPr lang="ko-KR" altLang="en-US" dirty="0">
                <a:solidFill>
                  <a:schemeClr val="tx1"/>
                </a:solidFill>
              </a:rPr>
              <a:t> 문자 개수를 세고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결과를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71C7FD-1B47-9567-3D52-F82E2A9D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56" y="1448780"/>
            <a:ext cx="6512209" cy="20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096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CONCAT( ), CONCAT_WS( )</a:t>
            </a:r>
          </a:p>
          <a:p>
            <a:pPr lvl="1"/>
            <a:r>
              <a:rPr lang="en-US" altLang="ko-KR" dirty="0"/>
              <a:t>CONCAT(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문자열을 연결할 때 사용하는 함수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CONCAT_WS(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구분자와 함께 문자열을 연결할 때 사용하는 함수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3-2]</a:t>
            </a:r>
            <a:r>
              <a:rPr lang="en-US" altLang="ko-KR" dirty="0">
                <a:solidFill>
                  <a:schemeClr val="tx1"/>
                </a:solidFill>
              </a:rPr>
              <a:t> CONCAT( ) </a:t>
            </a:r>
            <a:r>
              <a:rPr lang="ko-KR" altLang="en-US" dirty="0">
                <a:solidFill>
                  <a:schemeClr val="tx1"/>
                </a:solidFill>
              </a:rPr>
              <a:t>함수와 </a:t>
            </a:r>
            <a:r>
              <a:rPr lang="en-US" altLang="ko-KR" dirty="0">
                <a:solidFill>
                  <a:schemeClr val="tx1"/>
                </a:solidFill>
              </a:rPr>
              <a:t>CONCAT_WS( ) </a:t>
            </a:r>
            <a:r>
              <a:rPr lang="ko-KR" altLang="en-US" dirty="0">
                <a:solidFill>
                  <a:schemeClr val="tx1"/>
                </a:solidFill>
              </a:rPr>
              <a:t>함수를 사용하여 문자열을 연결했을 때의 </a:t>
            </a:r>
            <a:r>
              <a:rPr lang="ko-KR" altLang="en-US" dirty="0" err="1">
                <a:solidFill>
                  <a:schemeClr val="tx1"/>
                </a:solidFill>
              </a:rPr>
              <a:t>결괏값을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비교하시오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236F96-3C9B-C276-E985-8ACCD6D21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7"/>
          <a:stretch/>
        </p:blipFill>
        <p:spPr>
          <a:xfrm>
            <a:off x="1358833" y="2348880"/>
            <a:ext cx="6426334" cy="540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3B19A5-E24D-A859-C4D6-5EC5BD9E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14" y="3982472"/>
            <a:ext cx="6505053" cy="15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398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LEFT( ), RIGHT( ), SUBSTR( )</a:t>
            </a:r>
          </a:p>
          <a:p>
            <a:pPr lvl="1"/>
            <a:r>
              <a:rPr lang="en-US" altLang="ko-KR" dirty="0"/>
              <a:t>LEFT(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문자열의 왼쪽부터 길이만큼 문자열을 반환하는 함수</a:t>
            </a:r>
            <a:endParaRPr lang="en-US" altLang="ko-KR" dirty="0"/>
          </a:p>
          <a:p>
            <a:pPr lvl="1"/>
            <a:r>
              <a:rPr lang="en-US" altLang="ko-KR" dirty="0"/>
              <a:t>RIGHT(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문자열의 오른쪽부터 길이만큼 문자열을 반환하는 함수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SUBSTR(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지정한 위치로부터 길이만큼의 문자열을 반환하는 함수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CA18C-2618-A422-72E5-A69141D8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11" y="2798930"/>
            <a:ext cx="6419177" cy="8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41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3-3]</a:t>
            </a:r>
            <a:r>
              <a:rPr lang="en-US" altLang="ko-KR" dirty="0">
                <a:solidFill>
                  <a:schemeClr val="tx1"/>
                </a:solidFill>
              </a:rPr>
              <a:t> ‘SQL </a:t>
            </a:r>
            <a:r>
              <a:rPr lang="ko-KR" altLang="en-US" dirty="0">
                <a:solidFill>
                  <a:schemeClr val="tx1"/>
                </a:solidFill>
              </a:rPr>
              <a:t>완전정복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 문자열에서 지정한 길이만큼 문자열을 </a:t>
            </a:r>
            <a:r>
              <a:rPr lang="ko-KR" altLang="en-US" dirty="0" err="1">
                <a:solidFill>
                  <a:schemeClr val="tx1"/>
                </a:solidFill>
              </a:rPr>
              <a:t>반환하시오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0915F6-85A4-BED9-0050-98AA10ADB7D3}"/>
              </a:ext>
            </a:extLst>
          </p:cNvPr>
          <p:cNvGrpSpPr/>
          <p:nvPr/>
        </p:nvGrpSpPr>
        <p:grpSpPr>
          <a:xfrm>
            <a:off x="1421650" y="1763815"/>
            <a:ext cx="6447803" cy="2158730"/>
            <a:chOff x="1348098" y="3217889"/>
            <a:chExt cx="6447803" cy="21587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E2B7D94-9F00-EACE-0A32-1F5EED0F4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8098" y="3217889"/>
              <a:ext cx="6447803" cy="42222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19A082-34DB-133A-C858-EC381559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098" y="3609020"/>
              <a:ext cx="6447803" cy="1767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9682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SUBSTRING_INDEX( )</a:t>
            </a:r>
          </a:p>
          <a:p>
            <a:pPr lvl="1"/>
            <a:r>
              <a:rPr lang="en-US" altLang="ko-KR" dirty="0"/>
              <a:t>SUBSTRING_INDEX(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지정한 구분자를 기준으로 문자열을 분리해서 가져올 때 사용하는 함수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3-4]</a:t>
            </a:r>
            <a:r>
              <a:rPr lang="ko-KR" altLang="en-US" dirty="0">
                <a:solidFill>
                  <a:schemeClr val="tx1"/>
                </a:solidFill>
              </a:rPr>
              <a:t> ‘서울시 동작구 </a:t>
            </a:r>
            <a:r>
              <a:rPr lang="ko-KR" altLang="en-US" dirty="0" err="1">
                <a:solidFill>
                  <a:schemeClr val="tx1"/>
                </a:solidFill>
              </a:rPr>
              <a:t>흑석로’에서</a:t>
            </a:r>
            <a:r>
              <a:rPr lang="ko-KR" altLang="en-US" dirty="0">
                <a:solidFill>
                  <a:schemeClr val="tx1"/>
                </a:solidFill>
              </a:rPr>
              <a:t> 앞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뒤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번째 위치에 있는 공백</a:t>
            </a:r>
            <a:r>
              <a:rPr lang="en-US" altLang="ko-KR" dirty="0">
                <a:solidFill>
                  <a:schemeClr val="tx1"/>
                </a:solidFill>
              </a:rPr>
              <a:t>(‘ ’)</a:t>
            </a:r>
            <a:r>
              <a:rPr lang="ko-KR" altLang="en-US" dirty="0">
                <a:solidFill>
                  <a:schemeClr val="tx1"/>
                </a:solidFill>
              </a:rPr>
              <a:t>을 기준으로 문자열을 분리한 결과를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F2857-1305-3CDC-6477-AD7F2B04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33" y="2393885"/>
            <a:ext cx="6426334" cy="3721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892AF9-8058-4CB2-3A52-DE55963C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27" y="3769039"/>
            <a:ext cx="6490740" cy="15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677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LPAD( ), RPAD( )</a:t>
            </a:r>
          </a:p>
          <a:p>
            <a:pPr lvl="1"/>
            <a:r>
              <a:rPr lang="en-US" altLang="ko-KR" dirty="0"/>
              <a:t>LPAD( )</a:t>
            </a:r>
            <a:r>
              <a:rPr lang="ko-KR" altLang="en-US" dirty="0"/>
              <a:t>와 </a:t>
            </a:r>
            <a:r>
              <a:rPr lang="en-US" altLang="ko-KR" dirty="0"/>
              <a:t>RPAD(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지정한 길이에서 문자열을 제외한 빈칸을 특정 문자로 채울 때 사용하는 함수</a:t>
            </a:r>
            <a:endParaRPr lang="en-US" altLang="ko-KR" dirty="0"/>
          </a:p>
          <a:p>
            <a:pPr lvl="1"/>
            <a:r>
              <a:rPr lang="en-US" altLang="ko-KR" dirty="0"/>
              <a:t>LPAD( )</a:t>
            </a:r>
            <a:r>
              <a:rPr lang="ko-KR" altLang="en-US" dirty="0"/>
              <a:t>는 왼쪽에</a:t>
            </a:r>
            <a:r>
              <a:rPr lang="en-US" altLang="ko-KR" dirty="0"/>
              <a:t>, RPAD( )</a:t>
            </a:r>
            <a:r>
              <a:rPr lang="ko-KR" altLang="en-US" dirty="0"/>
              <a:t>는 오른쪽에 특정 문자를 채움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3-5]</a:t>
            </a:r>
            <a:r>
              <a:rPr lang="ko-KR" altLang="en-US" dirty="0">
                <a:solidFill>
                  <a:schemeClr val="tx1"/>
                </a:solidFill>
              </a:rPr>
              <a:t> ‘</a:t>
            </a:r>
            <a:r>
              <a:rPr lang="en-US" altLang="ko-KR" dirty="0">
                <a:solidFill>
                  <a:schemeClr val="tx1"/>
                </a:solidFill>
              </a:rPr>
              <a:t>SQL’ </a:t>
            </a:r>
            <a:r>
              <a:rPr lang="ko-KR" altLang="en-US" dirty="0">
                <a:solidFill>
                  <a:schemeClr val="tx1"/>
                </a:solidFill>
              </a:rPr>
              <a:t>문자열의 앞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칸에 </a:t>
            </a:r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ko-KR" altLang="en-US" dirty="0">
                <a:solidFill>
                  <a:schemeClr val="tx1"/>
                </a:solidFill>
              </a:rPr>
              <a:t>기호를 채우고</a:t>
            </a:r>
            <a:r>
              <a:rPr lang="en-US" altLang="ko-KR" dirty="0">
                <a:solidFill>
                  <a:schemeClr val="tx1"/>
                </a:solidFill>
              </a:rPr>
              <a:t>, SQL </a:t>
            </a:r>
            <a:r>
              <a:rPr lang="ko-KR" altLang="en-US" dirty="0">
                <a:solidFill>
                  <a:schemeClr val="tx1"/>
                </a:solidFill>
              </a:rPr>
              <a:t>뒤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칸에는 * 기호를 </a:t>
            </a:r>
            <a:r>
              <a:rPr lang="ko-KR" altLang="en-US" dirty="0" err="1">
                <a:solidFill>
                  <a:schemeClr val="tx1"/>
                </a:solidFill>
              </a:rPr>
              <a:t>채우시오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5B74F1-629A-8CFF-30F5-8D56D4BB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77" y="2798930"/>
            <a:ext cx="6440646" cy="5939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1B4736-B292-CC5B-6BDF-160A2EF9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83" y="4194085"/>
            <a:ext cx="6540834" cy="15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100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LTRIM( ), RTRIM( )</a:t>
            </a:r>
          </a:p>
          <a:p>
            <a:pPr lvl="1"/>
            <a:r>
              <a:rPr lang="en-US" altLang="ko-KR" dirty="0"/>
              <a:t>LTRIM(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왼쪽의 공백을 제거할 때</a:t>
            </a:r>
            <a:r>
              <a:rPr lang="en-US" altLang="ko-KR" dirty="0"/>
              <a:t> </a:t>
            </a:r>
            <a:r>
              <a:rPr lang="ko-KR" altLang="en-US" dirty="0"/>
              <a:t>사용하는 함수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RTRIM(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오른쪽 공백을 제거할 때 사용하는 함수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3-6]</a:t>
            </a:r>
            <a:r>
              <a:rPr lang="ko-KR" altLang="en-US" dirty="0">
                <a:solidFill>
                  <a:schemeClr val="tx1"/>
                </a:solidFill>
              </a:rPr>
              <a:t> ‘ </a:t>
            </a:r>
            <a:r>
              <a:rPr lang="en-US" altLang="ko-KR" dirty="0">
                <a:solidFill>
                  <a:schemeClr val="tx1"/>
                </a:solidFill>
              </a:rPr>
              <a:t>SQL ’ </a:t>
            </a:r>
            <a:r>
              <a:rPr lang="ko-KR" altLang="en-US" dirty="0">
                <a:solidFill>
                  <a:schemeClr val="tx1"/>
                </a:solidFill>
              </a:rPr>
              <a:t>문자열의 앞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뒤에 있는 공백을 제거하고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결과를 문자열의 길이로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EC9B7-63E8-29C1-1507-96AB0931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33" y="2348880"/>
            <a:ext cx="6426334" cy="572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F6EE78-39D8-3532-CBBA-E94B6E4C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52" y="3879050"/>
            <a:ext cx="6497896" cy="18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195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TRIM(BOTH/LEADING/TRAILING)</a:t>
            </a:r>
          </a:p>
          <a:p>
            <a:pPr lvl="1"/>
            <a:r>
              <a:rPr lang="ko-KR" altLang="en-US" dirty="0"/>
              <a:t>양쪽에 있는 동일 문자열을 제거하고자 할 때에는 </a:t>
            </a:r>
            <a:r>
              <a:rPr lang="en-US" altLang="ko-KR" dirty="0"/>
              <a:t>TRIM( )</a:t>
            </a:r>
            <a:r>
              <a:rPr lang="ko-KR" altLang="en-US" dirty="0"/>
              <a:t>의 첫 번째 매개변수에 </a:t>
            </a:r>
            <a:r>
              <a:rPr lang="en-US" altLang="ko-KR" dirty="0"/>
              <a:t>BOTH</a:t>
            </a:r>
            <a:r>
              <a:rPr lang="ko-KR" altLang="en-US" dirty="0"/>
              <a:t>를 넣음</a:t>
            </a:r>
          </a:p>
          <a:p>
            <a:pPr lvl="1"/>
            <a:r>
              <a:rPr lang="en-US" altLang="ko-KR" dirty="0"/>
              <a:t>BOTH </a:t>
            </a:r>
            <a:r>
              <a:rPr lang="ko-KR" altLang="en-US" dirty="0"/>
              <a:t>대신 </a:t>
            </a:r>
            <a:r>
              <a:rPr lang="en-US" altLang="ko-KR" dirty="0"/>
              <a:t>LEADING</a:t>
            </a:r>
            <a:r>
              <a:rPr lang="ko-KR" altLang="en-US" dirty="0"/>
              <a:t>을 넣으면 왼쪽에 있는 문자열이</a:t>
            </a:r>
            <a:r>
              <a:rPr lang="en-US" altLang="ko-KR" dirty="0"/>
              <a:t>, TRAILING</a:t>
            </a:r>
            <a:r>
              <a:rPr lang="ko-KR" altLang="en-US" dirty="0"/>
              <a:t>을 넣으면 오른쪽에 있는 문자열이 제거됨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3-7]</a:t>
            </a:r>
            <a:r>
              <a:rPr lang="ko-KR" altLang="en-US" dirty="0">
                <a:solidFill>
                  <a:schemeClr val="tx1"/>
                </a:solidFill>
              </a:rPr>
              <a:t> ‘</a:t>
            </a:r>
            <a:r>
              <a:rPr lang="en-US" altLang="ko-KR" dirty="0" err="1">
                <a:solidFill>
                  <a:schemeClr val="tx1"/>
                </a:solidFill>
              </a:rPr>
              <a:t>abcSQLabcabc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BOTH/LEADING/TRAILING</a:t>
            </a:r>
            <a:r>
              <a:rPr lang="ko-KR" altLang="en-US" dirty="0">
                <a:solidFill>
                  <a:schemeClr val="tx1"/>
                </a:solidFill>
              </a:rPr>
              <a:t>을 사용하여 앞뒤에 있는 ‘</a:t>
            </a:r>
            <a:r>
              <a:rPr lang="en-US" altLang="ko-KR" dirty="0" err="1">
                <a:solidFill>
                  <a:schemeClr val="tx1"/>
                </a:solidFill>
              </a:rPr>
              <a:t>abc</a:t>
            </a:r>
            <a:r>
              <a:rPr lang="en-US" altLang="ko-KR" dirty="0">
                <a:solidFill>
                  <a:schemeClr val="tx1"/>
                </a:solidFill>
              </a:rPr>
              <a:t>’ </a:t>
            </a:r>
            <a:r>
              <a:rPr lang="ko-KR" altLang="en-US" dirty="0">
                <a:solidFill>
                  <a:schemeClr val="tx1"/>
                </a:solidFill>
              </a:rPr>
              <a:t>문자열을 </a:t>
            </a:r>
            <a:r>
              <a:rPr lang="ko-KR" altLang="en-US" dirty="0" err="1">
                <a:solidFill>
                  <a:schemeClr val="tx1"/>
                </a:solidFill>
              </a:rPr>
              <a:t>제거하시오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52EB3A-C29A-AC26-976E-BF39474A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77" y="3158970"/>
            <a:ext cx="6440646" cy="5653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F9E97F-1248-ECD6-E045-8B527C68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83" y="4578475"/>
            <a:ext cx="6490740" cy="18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4971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FIELD( ), FIND_IN_SET( ), INSTR( ), LOCATE( )</a:t>
            </a:r>
          </a:p>
          <a:p>
            <a:pPr lvl="1"/>
            <a:r>
              <a:rPr lang="en-US" altLang="ko-KR" dirty="0"/>
              <a:t>FIELD( ) : </a:t>
            </a:r>
            <a:r>
              <a:rPr lang="ko-KR" altLang="en-US" dirty="0"/>
              <a:t>여러 문자열 중에서 찾는 문자열이 있으면 문자열의 위치 값을 반환하는 함수</a:t>
            </a:r>
            <a:r>
              <a:rPr lang="en-US" altLang="ko-KR" dirty="0"/>
              <a:t>. </a:t>
            </a:r>
            <a:r>
              <a:rPr lang="ko-KR" altLang="en-US" dirty="0"/>
              <a:t>만약 찾는 문자열이 없으면 </a:t>
            </a:r>
            <a:r>
              <a:rPr lang="en-US" altLang="ko-KR" dirty="0"/>
              <a:t>0</a:t>
            </a:r>
            <a:r>
              <a:rPr lang="ko-KR" altLang="en-US" dirty="0"/>
              <a:t>을 반환함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FIND_IN_SET( ) : </a:t>
            </a:r>
            <a:r>
              <a:rPr lang="ko-KR" altLang="en-US" dirty="0"/>
              <a:t>문자열 리스트에서 지정한 문자열을 찾아서 위치 값을 반환함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INSTR( ), LOCATE( ) : </a:t>
            </a:r>
            <a:r>
              <a:rPr lang="ko-KR" altLang="en-US" dirty="0"/>
              <a:t>기준 문자열 중에서 부분 문자열을 찾아서 위치 값을 반환함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CE83FF-D5ED-5F35-02BE-84DAE47D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67" y="2337151"/>
            <a:ext cx="6433490" cy="3649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C13422-6838-DB09-9F5C-5062C440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24" y="3586875"/>
            <a:ext cx="6419177" cy="3792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8F9155-560B-41D6-76C1-C032484DB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11" y="4850912"/>
            <a:ext cx="6440646" cy="5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842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SQL </a:t>
            </a:r>
            <a:r>
              <a:rPr lang="ko-KR" altLang="en-US" sz="2400" b="1" spc="-150" dirty="0">
                <a:latin typeface="맑은 고딕"/>
              </a:rPr>
              <a:t>함수의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단일 행 함수의 종류와 사용법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기타 단일 행 함수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3-8]</a:t>
            </a:r>
            <a:r>
              <a:rPr lang="ko-KR" altLang="en-US" dirty="0">
                <a:solidFill>
                  <a:schemeClr val="tx1"/>
                </a:solidFill>
              </a:rPr>
              <a:t> 문자열의 위치를 찾는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가지 함수 </a:t>
            </a:r>
            <a:r>
              <a:rPr lang="en-US" altLang="ko-KR" dirty="0">
                <a:solidFill>
                  <a:schemeClr val="tx1"/>
                </a:solidFill>
              </a:rPr>
              <a:t>FIELD( ), FIND_IN_SET( ), INSTR( ), LOCATE( )</a:t>
            </a:r>
            <a:r>
              <a:rPr lang="ko-KR" altLang="en-US" dirty="0">
                <a:solidFill>
                  <a:schemeClr val="tx1"/>
                </a:solidFill>
              </a:rPr>
              <a:t>를 사용하고 결과를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A1919D-F31D-7626-1079-23D5D209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763815"/>
            <a:ext cx="6497896" cy="2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183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ELT( )</a:t>
            </a:r>
          </a:p>
          <a:p>
            <a:pPr lvl="1"/>
            <a:r>
              <a:rPr lang="en-US" altLang="ko-KR" dirty="0"/>
              <a:t>ELT(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지정한 위치에 있는 문자열을 반환하는 함수</a:t>
            </a:r>
            <a:endParaRPr lang="en-US" altLang="ko-KR" dirty="0"/>
          </a:p>
          <a:p>
            <a:pPr lvl="1"/>
            <a:r>
              <a:rPr lang="en-US" altLang="ko-KR" dirty="0"/>
              <a:t>FIELD( )</a:t>
            </a:r>
            <a:r>
              <a:rPr lang="ko-KR" altLang="en-US" dirty="0"/>
              <a:t>는 첫 매개변수 값에 찾고자 하는 문자열을 넣어주지만</a:t>
            </a:r>
            <a:r>
              <a:rPr lang="en-US" altLang="ko-KR" dirty="0"/>
              <a:t>, ELT( )</a:t>
            </a:r>
            <a:r>
              <a:rPr lang="ko-KR" altLang="en-US" dirty="0"/>
              <a:t>는 찾을 문자열의 위치 값을 넣음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3-9]</a:t>
            </a:r>
            <a:r>
              <a:rPr lang="ko-KR" altLang="en-US" dirty="0">
                <a:solidFill>
                  <a:schemeClr val="tx1"/>
                </a:solidFill>
              </a:rPr>
              <a:t> 문자열의 위치를 찾는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가지 함수 </a:t>
            </a:r>
            <a:r>
              <a:rPr lang="en-US" altLang="ko-KR" dirty="0">
                <a:solidFill>
                  <a:schemeClr val="tx1"/>
                </a:solidFill>
              </a:rPr>
              <a:t>FIELD( ), FIND_IN_SET( ), INSTR( ), LOCATE( )</a:t>
            </a:r>
            <a:r>
              <a:rPr lang="ko-KR" altLang="en-US" dirty="0">
                <a:solidFill>
                  <a:schemeClr val="tx1"/>
                </a:solidFill>
              </a:rPr>
              <a:t>를 사용하고 결과를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E1B4A5-1338-754A-2CA6-4E489EBF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77" y="2798930"/>
            <a:ext cx="6440646" cy="3649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396FF9-F96D-742D-23E5-E62F319E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74" y="4321996"/>
            <a:ext cx="6505053" cy="5009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AAAEE0-9B7A-A01B-A16C-52BEF0AD1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904763"/>
            <a:ext cx="1771177" cy="7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3204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REPEAT( )</a:t>
            </a:r>
          </a:p>
          <a:p>
            <a:pPr lvl="1"/>
            <a:r>
              <a:rPr lang="en-US" altLang="ko-KR" dirty="0"/>
              <a:t>REPEAT(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문자열을 반복하고자 할 때 사용하는 함수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sz="1600" dirty="0"/>
              <a:t>매개변수에 반복할 문자열과 반복할 횟수를 넣음</a:t>
            </a:r>
            <a:endParaRPr lang="en-US" altLang="ko-KR" sz="1600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3-10]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REPEAT( )</a:t>
            </a:r>
            <a:r>
              <a:rPr lang="ko-KR" altLang="en-US" dirty="0">
                <a:solidFill>
                  <a:schemeClr val="tx1"/>
                </a:solidFill>
              </a:rPr>
              <a:t>를 사용하여 ‘*’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개를 </a:t>
            </a:r>
            <a:r>
              <a:rPr lang="ko-KR" altLang="en-US" dirty="0" err="1">
                <a:solidFill>
                  <a:schemeClr val="tx1"/>
                </a:solidFill>
              </a:rPr>
              <a:t>반복하시오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CBC78-2578-F417-8E63-F315F274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77" y="2432052"/>
            <a:ext cx="6440646" cy="386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A6A95A-1182-6F1F-899C-8E5AD8BB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29" y="3654025"/>
            <a:ext cx="6490740" cy="13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351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REPLACE( )</a:t>
            </a:r>
          </a:p>
          <a:p>
            <a:pPr lvl="1"/>
            <a:r>
              <a:rPr lang="en-US" altLang="ko-KR" dirty="0"/>
              <a:t>REPLACE(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문자열의 일부를 다른 문자열로 대체하고자 할 때 사용하는 함수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3-11]</a:t>
            </a:r>
            <a:r>
              <a:rPr lang="ko-KR" altLang="en-US" dirty="0">
                <a:solidFill>
                  <a:schemeClr val="tx1"/>
                </a:solidFill>
              </a:rPr>
              <a:t> ‘</a:t>
            </a:r>
            <a:r>
              <a:rPr lang="en-US" altLang="ko-KR" dirty="0">
                <a:solidFill>
                  <a:schemeClr val="tx1"/>
                </a:solidFill>
              </a:rPr>
              <a:t>.’</a:t>
            </a:r>
            <a:r>
              <a:rPr lang="ko-KR" altLang="en-US" dirty="0">
                <a:solidFill>
                  <a:schemeClr val="tx1"/>
                </a:solidFill>
              </a:rPr>
              <a:t>로 구분되어 있는 전화번호의 구분자를 ‘</a:t>
            </a:r>
            <a:r>
              <a:rPr lang="en-US" altLang="ko-KR" dirty="0">
                <a:solidFill>
                  <a:schemeClr val="tx1"/>
                </a:solidFill>
              </a:rPr>
              <a:t>–’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err="1">
                <a:solidFill>
                  <a:schemeClr val="tx1"/>
                </a:solidFill>
              </a:rPr>
              <a:t>대체하시오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27CC34-ED4D-0CB3-B92B-AB24A26F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11" y="2038155"/>
            <a:ext cx="6419177" cy="3792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2E64F9-4A41-96B1-FEBC-45363E79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29" y="3239438"/>
            <a:ext cx="6490740" cy="13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64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8B0C-EA66-C50F-480F-18D2C782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40C20-CD2A-97E3-140F-A6979CB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REVERSE( )</a:t>
            </a:r>
          </a:p>
          <a:p>
            <a:pPr lvl="1"/>
            <a:r>
              <a:rPr lang="en-US" altLang="ko-KR" dirty="0"/>
              <a:t>REVERSE(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문자열을 거꾸로 뒤집을 때 사용하는 함수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3-12]</a:t>
            </a:r>
            <a:r>
              <a:rPr lang="ko-KR" altLang="en-US" dirty="0">
                <a:solidFill>
                  <a:schemeClr val="tx1"/>
                </a:solidFill>
              </a:rPr>
              <a:t> ‘</a:t>
            </a:r>
            <a:r>
              <a:rPr lang="en-US" altLang="ko-KR" dirty="0">
                <a:solidFill>
                  <a:schemeClr val="tx1"/>
                </a:solidFill>
              </a:rPr>
              <a:t>OLLEH’</a:t>
            </a:r>
            <a:r>
              <a:rPr lang="ko-KR" altLang="en-US" dirty="0">
                <a:solidFill>
                  <a:schemeClr val="tx1"/>
                </a:solidFill>
              </a:rPr>
              <a:t>를 맨 뒤쪽의 문자부터 </a:t>
            </a:r>
            <a:r>
              <a:rPr lang="ko-KR" altLang="en-US" dirty="0" err="1">
                <a:solidFill>
                  <a:schemeClr val="tx1"/>
                </a:solidFill>
              </a:rPr>
              <a:t>나타내시오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A5DDC3-B88F-730F-78C4-47D2A03A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0" y="2033845"/>
            <a:ext cx="6454959" cy="3792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C27780-8D72-D96E-90C7-BEEC2A24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710" y="3423856"/>
            <a:ext cx="6512209" cy="13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835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B4D80-19DF-C99D-35D9-FB02BB7B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A297A-AC8A-E5C2-DE7C-84FB1D2C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숫자형 함수</a:t>
            </a:r>
            <a:endParaRPr lang="en-US" altLang="ko-KR" dirty="0"/>
          </a:p>
          <a:p>
            <a:pPr lvl="1"/>
            <a:r>
              <a:rPr lang="ko-KR" altLang="en-US" dirty="0"/>
              <a:t>숫자를 다루는 단일 행 함수를 통해 올림</a:t>
            </a:r>
            <a:r>
              <a:rPr lang="en-US" altLang="ko-KR" dirty="0"/>
              <a:t>, </a:t>
            </a:r>
            <a:r>
              <a:rPr lang="ko-KR" altLang="en-US" dirty="0"/>
              <a:t>버림</a:t>
            </a:r>
            <a:r>
              <a:rPr lang="en-US" altLang="ko-KR" dirty="0"/>
              <a:t>, </a:t>
            </a:r>
            <a:r>
              <a:rPr lang="ko-KR" altLang="en-US" dirty="0"/>
              <a:t>반올림</a:t>
            </a:r>
            <a:r>
              <a:rPr lang="en-US" altLang="ko-KR" dirty="0"/>
              <a:t>, </a:t>
            </a:r>
            <a:r>
              <a:rPr lang="ko-KR" altLang="en-US" dirty="0"/>
              <a:t>절댓값 반환</a:t>
            </a:r>
            <a:r>
              <a:rPr lang="en-US" altLang="ko-KR" dirty="0"/>
              <a:t>, </a:t>
            </a:r>
            <a:r>
              <a:rPr lang="ko-KR" altLang="en-US" dirty="0"/>
              <a:t>나머지</a:t>
            </a:r>
            <a:r>
              <a:rPr lang="en-US" altLang="ko-KR" dirty="0"/>
              <a:t>, </a:t>
            </a:r>
            <a:r>
              <a:rPr lang="ko-KR" altLang="en-US" dirty="0" err="1"/>
              <a:t>제곱승</a:t>
            </a:r>
            <a:r>
              <a:rPr lang="ko-KR" altLang="en-US" dirty="0"/>
              <a:t> 등의 기능을 수행할 수 있음</a:t>
            </a:r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/>
              <a:t>CEILING( ), FLOOR( ), ROUND( ), TRUNCATE( )</a:t>
            </a:r>
          </a:p>
          <a:p>
            <a:pPr lvl="1"/>
            <a:r>
              <a:rPr lang="en-US" altLang="ko-KR" dirty="0"/>
              <a:t>CEILING( ) :</a:t>
            </a:r>
            <a:r>
              <a:rPr lang="ko-KR" altLang="en-US" dirty="0"/>
              <a:t> 올림</a:t>
            </a:r>
            <a:r>
              <a:rPr lang="en-US" altLang="ko-KR" dirty="0"/>
              <a:t>, FLOOR(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버림</a:t>
            </a:r>
            <a:r>
              <a:rPr lang="en-US" altLang="ko-KR" dirty="0"/>
              <a:t>, ROUND(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지정한 위치에서 반올림</a:t>
            </a:r>
            <a:r>
              <a:rPr lang="en-US" altLang="ko-KR" dirty="0"/>
              <a:t>, TRUNCATE(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지정한 위치에서 버림 작업을 수행하는 함수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ADE33-D77E-9868-324F-A3403B51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33" y="3699030"/>
            <a:ext cx="6426334" cy="12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9852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B4D80-19DF-C99D-35D9-FB02BB7B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A297A-AC8A-E5C2-DE7C-84FB1D2C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3-13]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123.56</a:t>
            </a:r>
            <a:r>
              <a:rPr lang="ko-KR" altLang="en-US" dirty="0">
                <a:solidFill>
                  <a:schemeClr val="tx1"/>
                </a:solidFill>
              </a:rPr>
              <a:t>에 대해 </a:t>
            </a:r>
            <a:r>
              <a:rPr lang="en-US" altLang="ko-KR" dirty="0">
                <a:solidFill>
                  <a:schemeClr val="tx1"/>
                </a:solidFill>
              </a:rPr>
              <a:t>CEILING( ), FLOOR( ), ROUND( ), TRUNCATE( )</a:t>
            </a:r>
            <a:r>
              <a:rPr lang="ko-KR" altLang="en-US" dirty="0">
                <a:solidFill>
                  <a:schemeClr val="tx1"/>
                </a:solidFill>
              </a:rPr>
              <a:t>를 사용한 결과를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E9E6-6140-CA20-7B44-BF2174855A82}"/>
              </a:ext>
            </a:extLst>
          </p:cNvPr>
          <p:cNvGrpSpPr/>
          <p:nvPr/>
        </p:nvGrpSpPr>
        <p:grpSpPr>
          <a:xfrm>
            <a:off x="1333786" y="1673805"/>
            <a:ext cx="6476427" cy="2262813"/>
            <a:chOff x="1333786" y="1673805"/>
            <a:chExt cx="6476427" cy="226281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AC1A079-973E-84F3-C3CF-0CCE10E7E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786" y="1673805"/>
              <a:ext cx="6476427" cy="8515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BDE3B0-DEE4-6781-DDDB-6BE05647C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786" y="2483895"/>
              <a:ext cx="6476427" cy="1452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3827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B4D80-19DF-C99D-35D9-FB02BB7B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A297A-AC8A-E5C2-DE7C-84FB1D2C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ABS( ), SIGN( )</a:t>
            </a:r>
          </a:p>
          <a:p>
            <a:pPr lvl="1"/>
            <a:r>
              <a:rPr lang="en-US" altLang="ko-KR" dirty="0"/>
              <a:t>ABS(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절댓값을 반환하는 함수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SIGN(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양수의 경우 </a:t>
            </a:r>
            <a:r>
              <a:rPr lang="en-US" altLang="ko-KR" dirty="0"/>
              <a:t>1, </a:t>
            </a:r>
            <a:r>
              <a:rPr lang="ko-KR" altLang="en-US" dirty="0"/>
              <a:t>음수의 경우 </a:t>
            </a:r>
            <a:r>
              <a:rPr lang="en-US" altLang="ko-KR" dirty="0"/>
              <a:t>-1</a:t>
            </a:r>
            <a:r>
              <a:rPr lang="ko-KR" altLang="en-US" dirty="0"/>
              <a:t>을 반환하는 함수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3-14]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-120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120</a:t>
            </a:r>
            <a:r>
              <a:rPr lang="ko-KR" altLang="en-US" dirty="0">
                <a:solidFill>
                  <a:schemeClr val="tx1"/>
                </a:solidFill>
              </a:rPr>
              <a:t>의 절댓값과 음수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양수 여부를 </a:t>
            </a:r>
            <a:r>
              <a:rPr lang="ko-KR" altLang="en-US" dirty="0" err="1">
                <a:solidFill>
                  <a:schemeClr val="tx1"/>
                </a:solidFill>
              </a:rPr>
              <a:t>판별하시오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BAFC11-EBFE-F99E-7C70-6AAB0D8F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77" y="2438890"/>
            <a:ext cx="6440646" cy="5725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9E82A2-6CB3-5054-2E59-F2989053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08" y="3832614"/>
            <a:ext cx="6483584" cy="12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979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B4D80-19DF-C99D-35D9-FB02BB7B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A297A-AC8A-E5C2-DE7C-84FB1D2C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MOD( )</a:t>
            </a:r>
          </a:p>
          <a:p>
            <a:pPr lvl="1"/>
            <a:r>
              <a:rPr lang="en-US" altLang="ko-KR" dirty="0"/>
              <a:t>MOD(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나머지를 구하는 함수로 세 가지 방법을 사용할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3-15]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203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로 나눈 나머지를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B8620B-34FC-533A-DC04-90412EBF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1988840"/>
            <a:ext cx="6447803" cy="801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472700-5DE8-EBC1-D73D-66CEE686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86" y="3432975"/>
            <a:ext cx="6476427" cy="17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374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B4D80-19DF-C99D-35D9-FB02BB7B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A297A-AC8A-E5C2-DE7C-84FB1D2C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POWER( ), SQRT( ), RAND( )</a:t>
            </a:r>
          </a:p>
          <a:p>
            <a:pPr lvl="1"/>
            <a:r>
              <a:rPr lang="en-US" altLang="ko-KR" dirty="0"/>
              <a:t>POWER(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 err="1"/>
              <a:t>제곱승</a:t>
            </a:r>
            <a:r>
              <a:rPr lang="ko-KR" altLang="en-US" dirty="0"/>
              <a:t> 값을 반환하는 함수</a:t>
            </a:r>
            <a:endParaRPr lang="en-US" altLang="ko-KR" dirty="0"/>
          </a:p>
          <a:p>
            <a:pPr lvl="1"/>
            <a:r>
              <a:rPr lang="en-US" altLang="ko-KR" dirty="0"/>
              <a:t>SQRT(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제곱근 값을 반환하는 함수</a:t>
            </a:r>
            <a:endParaRPr lang="en-US" altLang="ko-KR" dirty="0"/>
          </a:p>
          <a:p>
            <a:pPr lvl="1"/>
            <a:r>
              <a:rPr lang="en-US" altLang="ko-KR" dirty="0"/>
              <a:t>RAND(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 임의의 실수 값을 반환하는 함수</a:t>
            </a:r>
          </a:p>
          <a:p>
            <a:pPr lvl="2"/>
            <a:r>
              <a:rPr lang="ko-KR" altLang="en-US" dirty="0"/>
              <a:t>매개변수 값을 넣지 않으면 실행할 때마다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사이에 있는 임의의 실수를 반환함</a:t>
            </a:r>
          </a:p>
          <a:p>
            <a:pPr lvl="2"/>
            <a:r>
              <a:rPr lang="en-US" altLang="ko-KR" dirty="0"/>
              <a:t>RAND( ) </a:t>
            </a:r>
            <a:r>
              <a:rPr lang="ko-KR" altLang="en-US" dirty="0"/>
              <a:t>안에 </a:t>
            </a:r>
            <a:r>
              <a:rPr lang="ko-KR" altLang="en-US" dirty="0" err="1"/>
              <a:t>시드</a:t>
            </a:r>
            <a:r>
              <a:rPr lang="en-US" altLang="ko-KR" dirty="0"/>
              <a:t>(Seed)</a:t>
            </a:r>
            <a:r>
              <a:rPr lang="ko-KR" altLang="en-US" dirty="0"/>
              <a:t>를 설정하면 매번 동일한 임의의 값을 얻을 수 있음</a:t>
            </a:r>
          </a:p>
          <a:p>
            <a:pPr lvl="2"/>
            <a:r>
              <a:rPr lang="en-US" altLang="ko-KR" dirty="0"/>
              <a:t>ROUND( ), TRUNCATE( ) </a:t>
            </a:r>
            <a:r>
              <a:rPr lang="ko-KR" altLang="en-US" dirty="0"/>
              <a:t>등의 함수를 같이 사용하면 임의의 정수를 만들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E7A127-6B13-D7CC-B3E6-CAE934F0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0" y="3924055"/>
            <a:ext cx="6454959" cy="10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23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함수의 개념과 종류를 이해할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단일 행 함수인 문자형 함수</a:t>
            </a:r>
            <a:r>
              <a:rPr lang="en-US" altLang="ko-KR" dirty="0"/>
              <a:t>, </a:t>
            </a:r>
            <a:r>
              <a:rPr lang="ko-KR" altLang="en-US" dirty="0"/>
              <a:t>숫자형 함수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시간형 함수를 활용할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기타 유용한 함수에 대해 이해할 수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B4D80-19DF-C99D-35D9-FB02BB7B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A297A-AC8A-E5C2-DE7C-84FB1D2C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3-16]</a:t>
            </a:r>
            <a:r>
              <a:rPr lang="ko-KR" altLang="en-US" dirty="0">
                <a:solidFill>
                  <a:schemeClr val="tx1"/>
                </a:solidFill>
              </a:rPr>
              <a:t> 제곱과 제곱근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랜덤값을</a:t>
            </a:r>
            <a:r>
              <a:rPr lang="ko-KR" altLang="en-US" dirty="0">
                <a:solidFill>
                  <a:schemeClr val="tx1"/>
                </a:solidFill>
              </a:rPr>
              <a:t> 구하는 함수를 사용하고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 결과를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06C18-977D-8477-63E2-E7924614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29" y="1628800"/>
            <a:ext cx="6490740" cy="22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8760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F210-6267-6CC5-C94F-0B64AFAB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138BE-7B34-57B3-D857-47A90A40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날짜</a:t>
            </a:r>
            <a:r>
              <a:rPr lang="en-US" altLang="ko-KR" dirty="0"/>
              <a:t>/</a:t>
            </a:r>
            <a:r>
              <a:rPr lang="ko-KR" altLang="en-US" dirty="0"/>
              <a:t>시간 반환 함수</a:t>
            </a:r>
            <a:endParaRPr lang="en-US" altLang="ko-KR" dirty="0"/>
          </a:p>
          <a:p>
            <a:pPr lvl="1"/>
            <a:r>
              <a:rPr lang="en-US" altLang="ko-KR" dirty="0"/>
              <a:t>NOW(), SYSDATE(), CURDATE(), CURTIME() </a:t>
            </a:r>
          </a:p>
          <a:p>
            <a:pPr lvl="2"/>
            <a:r>
              <a:rPr lang="ko-KR" altLang="en-US" dirty="0"/>
              <a:t>현재 날짜와 시간을 반환하는 함수</a:t>
            </a:r>
            <a:endParaRPr lang="en-US" altLang="ko-KR" dirty="0"/>
          </a:p>
          <a:p>
            <a:pPr lvl="1"/>
            <a:r>
              <a:rPr lang="en-US" altLang="ko-KR" dirty="0"/>
              <a:t>NOW( ),</a:t>
            </a:r>
            <a:r>
              <a:rPr lang="ko-KR" altLang="en-US" dirty="0"/>
              <a:t> </a:t>
            </a:r>
            <a:r>
              <a:rPr lang="en-US" altLang="ko-KR" dirty="0"/>
              <a:t>SYSDATE(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시스템의 현재 날짜와 시간을 반환함</a:t>
            </a:r>
            <a:endParaRPr lang="en-US" altLang="ko-KR" dirty="0"/>
          </a:p>
          <a:p>
            <a:pPr lvl="1"/>
            <a:r>
              <a:rPr lang="en-US" altLang="ko-KR" dirty="0"/>
              <a:t>CURDATE(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시스템의 현재 날짜를 반환함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CURTIME(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시스템의 현재 시간을 반환함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3-17]</a:t>
            </a:r>
            <a:r>
              <a:rPr lang="ko-KR" altLang="en-US" dirty="0">
                <a:solidFill>
                  <a:schemeClr val="tx1"/>
                </a:solidFill>
              </a:rPr>
              <a:t> 현재 날짜와 시간을 다양한 형태로 </a:t>
            </a:r>
            <a:r>
              <a:rPr lang="ko-KR" altLang="en-US" dirty="0" err="1">
                <a:solidFill>
                  <a:schemeClr val="tx1"/>
                </a:solidFill>
              </a:rPr>
              <a:t>반환하시오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5AF67A-E1D2-2250-56E9-63F1131F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3924055"/>
            <a:ext cx="6476427" cy="120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76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F210-6267-6CC5-C94F-0B64AFAB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138BE-7B34-57B3-D857-47A90A40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/>
              <a:t>분기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 반환 함수</a:t>
            </a:r>
          </a:p>
          <a:p>
            <a:pPr lvl="1"/>
            <a:r>
              <a:rPr lang="en-US" altLang="ko-KR" dirty="0"/>
              <a:t>YEAR( ), QUARTER( ), MONTH( ), DAY( ), HOUR( ), MINUTE( ), SECOND( )</a:t>
            </a:r>
          </a:p>
          <a:p>
            <a:pPr lvl="2"/>
            <a:r>
              <a:rPr lang="ko-KR" altLang="en-US" dirty="0"/>
              <a:t>날짜 중 해당 값을 반환함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 YEAR( )</a:t>
            </a:r>
            <a:r>
              <a:rPr lang="ko-KR" altLang="en-US" dirty="0"/>
              <a:t>는 날짜 중 연도를</a:t>
            </a:r>
            <a:r>
              <a:rPr lang="en-US" altLang="ko-KR" dirty="0"/>
              <a:t>, QUARTER( )</a:t>
            </a:r>
            <a:r>
              <a:rPr lang="ko-KR" altLang="en-US" dirty="0"/>
              <a:t>는 날짜 중 분기를 반환함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3-18]</a:t>
            </a:r>
            <a:r>
              <a:rPr lang="ko-KR" altLang="en-US" dirty="0">
                <a:solidFill>
                  <a:schemeClr val="tx1"/>
                </a:solidFill>
              </a:rPr>
              <a:t> 날짜에 관한 다양한 함수의 결과를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C0EB2-3866-23B7-8DD1-A2021D72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29" y="3143067"/>
            <a:ext cx="6490740" cy="29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5751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F210-6267-6CC5-C94F-0B64AFAB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138BE-7B34-57B3-D857-47A90A40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기간 반환 함수</a:t>
            </a:r>
          </a:p>
          <a:p>
            <a:pPr lvl="1"/>
            <a:r>
              <a:rPr lang="en-US" altLang="ko-KR" dirty="0"/>
              <a:t>DATEDIFF( ), TIMESTAMPDIFF( ) </a:t>
            </a:r>
          </a:p>
          <a:p>
            <a:pPr lvl="2"/>
            <a:r>
              <a:rPr lang="ko-KR" altLang="en-US" dirty="0"/>
              <a:t>지정한 기간을 반환하는 함수</a:t>
            </a:r>
            <a:endParaRPr lang="en-US" altLang="ko-KR" dirty="0"/>
          </a:p>
          <a:p>
            <a:pPr lvl="1"/>
            <a:r>
              <a:rPr lang="en-US" altLang="ko-KR" dirty="0"/>
              <a:t>DATEDIFF( ) :</a:t>
            </a:r>
            <a:r>
              <a:rPr lang="ko-KR" altLang="en-US" dirty="0"/>
              <a:t> 기간을 일자 기준으로 반환함</a:t>
            </a:r>
            <a:endParaRPr lang="en-US" altLang="ko-KR" dirty="0"/>
          </a:p>
          <a:p>
            <a:pPr lvl="1"/>
            <a:r>
              <a:rPr lang="en-US" altLang="ko-KR" dirty="0"/>
              <a:t>TIMESTAMPDIFF(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기간을 지정한 단위 기준으로 보여줌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DATEDIFF( )</a:t>
            </a:r>
            <a:r>
              <a:rPr lang="ko-KR" altLang="en-US" dirty="0"/>
              <a:t>는 끝 일자를 앞에 넣어주고</a:t>
            </a:r>
            <a:r>
              <a:rPr lang="en-US" altLang="ko-KR" dirty="0"/>
              <a:t>, TIMESTAMPDIFF( )</a:t>
            </a:r>
            <a:r>
              <a:rPr lang="ko-KR" altLang="en-US" dirty="0"/>
              <a:t>는 끝 일자를 뒤에 넣음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9EE512-F21F-A803-2E12-FFC6A880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54" y="3531573"/>
            <a:ext cx="6433490" cy="572502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D9D39B5-99B1-16ED-44CB-9D6327905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73" y="4368089"/>
            <a:ext cx="6505053" cy="16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0306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F210-6267-6CC5-C94F-0B64AFAB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138BE-7B34-57B3-D857-47A90A40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3-19]</a:t>
            </a:r>
            <a:r>
              <a:rPr lang="ko-KR" altLang="en-US" dirty="0">
                <a:solidFill>
                  <a:schemeClr val="tx1"/>
                </a:solidFill>
              </a:rPr>
              <a:t> 현재 날짜를 기준으로 날짜 사이의 기간을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3A10AB-1E5B-38C7-4B92-F219ED60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29" y="1358770"/>
            <a:ext cx="6490740" cy="25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06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F210-6267-6CC5-C94F-0B64AFAB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138BE-7B34-57B3-D857-47A90A40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기간을 반영하는 날짜 함수</a:t>
            </a:r>
          </a:p>
          <a:p>
            <a:pPr lvl="1"/>
            <a:r>
              <a:rPr lang="en-US" altLang="ko-KR" dirty="0"/>
              <a:t>ADDDATE( ) : </a:t>
            </a:r>
            <a:r>
              <a:rPr lang="ko-KR" altLang="en-US" dirty="0"/>
              <a:t>지정한 날짜를 기준으로 그 기간만큼 더한 날짜를 반환하는 함수</a:t>
            </a:r>
            <a:endParaRPr lang="en-US" altLang="ko-KR" dirty="0"/>
          </a:p>
          <a:p>
            <a:pPr lvl="1"/>
            <a:r>
              <a:rPr lang="en-US" altLang="ko-KR" dirty="0"/>
              <a:t>SUBDATE( ) : </a:t>
            </a:r>
            <a:r>
              <a:rPr lang="ko-KR" altLang="en-US" dirty="0"/>
              <a:t>기간만큼 뺀 날짜를 반환함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3-20]</a:t>
            </a:r>
            <a:r>
              <a:rPr lang="ko-KR" altLang="en-US" dirty="0">
                <a:solidFill>
                  <a:schemeClr val="tx1"/>
                </a:solidFill>
              </a:rPr>
              <a:t> 오늘 날짜 및 오늘 날짜로부터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일 후</a:t>
            </a:r>
            <a:r>
              <a:rPr lang="en-US" altLang="ko-KR" dirty="0">
                <a:solidFill>
                  <a:schemeClr val="tx1"/>
                </a:solidFill>
              </a:rPr>
              <a:t>, 50</a:t>
            </a:r>
            <a:r>
              <a:rPr lang="ko-KR" altLang="en-US" dirty="0">
                <a:solidFill>
                  <a:schemeClr val="tx1"/>
                </a:solidFill>
              </a:rPr>
              <a:t>개월 후</a:t>
            </a:r>
            <a:r>
              <a:rPr lang="en-US" altLang="ko-KR" dirty="0">
                <a:solidFill>
                  <a:schemeClr val="tx1"/>
                </a:solidFill>
              </a:rPr>
              <a:t>, 50</a:t>
            </a:r>
            <a:r>
              <a:rPr lang="ko-KR" altLang="en-US" dirty="0">
                <a:solidFill>
                  <a:schemeClr val="tx1"/>
                </a:solidFill>
              </a:rPr>
              <a:t>시간 전의 날짜를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B11C2A-811F-511E-3549-A426B1D3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55" y="2392152"/>
            <a:ext cx="6433490" cy="10376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5705ED-F10F-5A0F-21F0-4CA829F1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08" y="4341491"/>
            <a:ext cx="6483584" cy="22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84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F210-6267-6CC5-C94F-0B64AFAB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138BE-7B34-57B3-D857-47A90A40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기타 날짜 반환 함수</a:t>
            </a:r>
          </a:p>
          <a:p>
            <a:pPr lvl="1"/>
            <a:r>
              <a:rPr lang="en-US" altLang="ko-KR" dirty="0"/>
              <a:t>LAST_DAY( 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해당 월의 마지막 일자를 반환함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DAYOFYEAR(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현재 연도에서 </a:t>
            </a:r>
            <a:r>
              <a:rPr lang="ko-KR" altLang="en-US" dirty="0" err="1"/>
              <a:t>며칠이지났는지를</a:t>
            </a:r>
            <a:r>
              <a:rPr lang="ko-KR" altLang="en-US" dirty="0"/>
              <a:t> 반환함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MONTHNAME( )</a:t>
            </a:r>
            <a:r>
              <a:rPr lang="ko-KR" altLang="en-US" dirty="0"/>
              <a:t>은 월을 영문으로</a:t>
            </a:r>
            <a:r>
              <a:rPr lang="en-US" altLang="ko-KR" dirty="0"/>
              <a:t>, WEEKDAY( )</a:t>
            </a:r>
            <a:r>
              <a:rPr lang="ko-KR" altLang="en-US" dirty="0"/>
              <a:t>는 요일을 정수로 보여줌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A2809-CC54-C037-D3AA-3F6143BD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55" y="2798930"/>
            <a:ext cx="6433490" cy="10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76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F210-6267-6CC5-C94F-0B64AFAB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시간형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138BE-7B34-57B3-D857-47A90A40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3-21]</a:t>
            </a:r>
            <a:r>
              <a:rPr lang="ko-KR" altLang="en-US" dirty="0">
                <a:solidFill>
                  <a:schemeClr val="tx1"/>
                </a:solidFill>
              </a:rPr>
              <a:t> 오늘 날짜를 기준으로 이번 달 마지막 날짜와 일 년 중 몇 일째인지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그리고 월 이름과 요일을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5E3D7-2CBA-2A65-A625-0B7F1825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628800"/>
            <a:ext cx="6497896" cy="22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65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8E53B-08A5-66D5-3A12-B3407C8C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시간형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5C1A03-14A1-AA89-D0D4-B32C0307B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2168860"/>
            <a:ext cx="6222379" cy="2807242"/>
          </a:xfrm>
        </p:spPr>
      </p:pic>
    </p:spTree>
    <p:extLst>
      <p:ext uri="{BB962C8B-B14F-4D97-AF65-F5344CB8AC3E}">
        <p14:creationId xmlns:p14="http://schemas.microsoft.com/office/powerpoint/2010/main" val="259846810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기타 단일 행 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27699704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3F1A76-1C43-5A21-8C35-0036FE65B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00" y="1119475"/>
            <a:ext cx="5588399" cy="46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434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3C046-D1D7-88C0-2D23-4CFE7027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형 변환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49295-8512-9CBD-DD0E-AD813587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 변환 함수</a:t>
            </a:r>
            <a:endParaRPr lang="en-US" altLang="ko-KR" dirty="0"/>
          </a:p>
          <a:p>
            <a:pPr lvl="1"/>
            <a:r>
              <a:rPr lang="ko-KR" altLang="en-US" dirty="0"/>
              <a:t>데이터를 검색</a:t>
            </a:r>
            <a:r>
              <a:rPr lang="en-US" altLang="ko-KR" dirty="0"/>
              <a:t>,</a:t>
            </a:r>
            <a:r>
              <a:rPr lang="ko-KR" altLang="en-US" dirty="0"/>
              <a:t> 삽입할 때 컬럼에 맞는 형식으로 지정하지 않으면 오류가 나는 경우에 사용하는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CAST( ), CONVERT( )</a:t>
            </a:r>
          </a:p>
          <a:p>
            <a:pPr lvl="1"/>
            <a:r>
              <a:rPr lang="ko-KR" altLang="en-US" dirty="0"/>
              <a:t>원하는 형태로 데이터타입을 변경하여 처리하거나 확인할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ABACC8-4542-44D2-CA20-97F5206F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55" y="3429000"/>
            <a:ext cx="6433490" cy="5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9916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3C046-D1D7-88C0-2D23-4CFE7027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형 변환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49295-8512-9CBD-DD0E-AD813587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3-22]</a:t>
            </a:r>
            <a:r>
              <a:rPr lang="ko-KR" altLang="en-US" dirty="0">
                <a:solidFill>
                  <a:schemeClr val="tx1"/>
                </a:solidFill>
              </a:rPr>
              <a:t> 문자 ‘</a:t>
            </a:r>
            <a:r>
              <a:rPr lang="en-US" altLang="ko-KR" dirty="0">
                <a:solidFill>
                  <a:schemeClr val="tx1"/>
                </a:solidFill>
              </a:rPr>
              <a:t>1’</a:t>
            </a:r>
            <a:r>
              <a:rPr lang="ko-KR" altLang="en-US" dirty="0">
                <a:solidFill>
                  <a:schemeClr val="tx1"/>
                </a:solidFill>
              </a:rPr>
              <a:t>을 부호 없는 숫자 형식으로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숫자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를 문자 형식으로 </a:t>
            </a:r>
            <a:r>
              <a:rPr lang="ko-KR" altLang="en-US" dirty="0" err="1">
                <a:solidFill>
                  <a:schemeClr val="tx1"/>
                </a:solidFill>
              </a:rPr>
              <a:t>변환하시오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598350-48E2-5993-7500-F52F895D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763815"/>
            <a:ext cx="6497896" cy="2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9019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9EE7F-2421-BBD8-14CE-8B15B929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제어 흐름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3BC58-9EC1-2032-E76B-2282115F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제어 흐름 함수</a:t>
            </a:r>
            <a:endParaRPr lang="en-US" altLang="ko-KR" dirty="0"/>
          </a:p>
          <a:p>
            <a:pPr lvl="1"/>
            <a:r>
              <a:rPr lang="ko-KR" altLang="en-US" dirty="0"/>
              <a:t>프로그램의 흐름을 제어할 때 사용함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조건에 따른 결과를 </a:t>
            </a:r>
            <a:r>
              <a:rPr lang="en-US" altLang="ko-KR" dirty="0"/>
              <a:t>SQL </a:t>
            </a:r>
            <a:r>
              <a:rPr lang="ko-KR" altLang="en-US" dirty="0"/>
              <a:t>문장 하나로 얻을 수 있음</a:t>
            </a:r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/>
              <a:t>IF</a:t>
            </a:r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1, </a:t>
            </a:r>
            <a:r>
              <a:rPr lang="ko-KR" altLang="en-US" dirty="0"/>
              <a:t>수식</a:t>
            </a:r>
            <a:r>
              <a:rPr lang="en-US" altLang="ko-KR" dirty="0"/>
              <a:t>2)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조건의 결과가 참이면 수식</a:t>
            </a:r>
            <a:r>
              <a:rPr lang="en-US" altLang="ko-KR" dirty="0"/>
              <a:t>1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그렇지 않으면 수식</a:t>
            </a:r>
            <a:r>
              <a:rPr lang="en-US" altLang="ko-KR" dirty="0"/>
              <a:t>2</a:t>
            </a:r>
            <a:r>
              <a:rPr lang="ko-KR" altLang="en-US" dirty="0"/>
              <a:t>의 결과를 반환함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3-23]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12,500</a:t>
            </a:r>
            <a:r>
              <a:rPr lang="ko-KR" altLang="en-US" dirty="0" err="1">
                <a:solidFill>
                  <a:schemeClr val="tx1"/>
                </a:solidFill>
              </a:rPr>
              <a:t>원짜리</a:t>
            </a:r>
            <a:r>
              <a:rPr lang="ko-KR" altLang="en-US" dirty="0">
                <a:solidFill>
                  <a:schemeClr val="tx1"/>
                </a:solidFill>
              </a:rPr>
              <a:t> 제품을 </a:t>
            </a:r>
            <a:r>
              <a:rPr lang="en-US" altLang="ko-KR" dirty="0">
                <a:solidFill>
                  <a:schemeClr val="tx1"/>
                </a:solidFill>
              </a:rPr>
              <a:t>450</a:t>
            </a:r>
            <a:r>
              <a:rPr lang="ko-KR" altLang="en-US" dirty="0">
                <a:solidFill>
                  <a:schemeClr val="tx1"/>
                </a:solidFill>
              </a:rPr>
              <a:t>개 이상 주문한 금액이 </a:t>
            </a:r>
            <a:r>
              <a:rPr lang="en-US" altLang="ko-KR" dirty="0">
                <a:solidFill>
                  <a:schemeClr val="tx1"/>
                </a:solidFill>
              </a:rPr>
              <a:t>5,000,000</a:t>
            </a:r>
            <a:r>
              <a:rPr lang="ko-KR" altLang="en-US" dirty="0">
                <a:solidFill>
                  <a:schemeClr val="tx1"/>
                </a:solidFill>
              </a:rPr>
              <a:t>원 이상이면 ‘초과달성’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미만이면 ‘</a:t>
            </a:r>
            <a:r>
              <a:rPr lang="ko-KR" altLang="en-US" dirty="0" err="1">
                <a:solidFill>
                  <a:schemeClr val="tx1"/>
                </a:solidFill>
              </a:rPr>
              <a:t>미달성’이라고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147A8A-F351-F426-56FF-8B50FA1D3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54" y="3765861"/>
            <a:ext cx="6433490" cy="36497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645A0B9-8EE1-4C8A-52BF-B783840A41E3}"/>
              </a:ext>
            </a:extLst>
          </p:cNvPr>
          <p:cNvGrpSpPr/>
          <p:nvPr/>
        </p:nvGrpSpPr>
        <p:grpSpPr>
          <a:xfrm>
            <a:off x="1014407" y="5139190"/>
            <a:ext cx="7115185" cy="724215"/>
            <a:chOff x="971600" y="5364215"/>
            <a:chExt cx="7115185" cy="7242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74287D0-D74B-0F4A-B7BA-A7C746701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5364215"/>
              <a:ext cx="4250826" cy="4508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12EE09-9409-ADAB-8877-2D39EC19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6082" y="5364215"/>
              <a:ext cx="2660703" cy="724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054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9EE7F-2421-BBD8-14CE-8B15B929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제어 흐름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3BC58-9EC1-2032-E76B-2282115F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IFNULL( ), NULLIF( )</a:t>
            </a:r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과 관련된 제어 흐름 함수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IFNULL(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수식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이 아니면 수식</a:t>
            </a:r>
            <a:r>
              <a:rPr lang="en-US" altLang="ko-KR" dirty="0"/>
              <a:t>1</a:t>
            </a:r>
            <a:r>
              <a:rPr lang="ko-KR" altLang="en-US" dirty="0"/>
              <a:t>의 값을 반환하고</a:t>
            </a:r>
            <a:r>
              <a:rPr lang="en-US" altLang="ko-KR" dirty="0"/>
              <a:t>, NULL</a:t>
            </a:r>
            <a:r>
              <a:rPr lang="ko-KR" altLang="en-US" dirty="0"/>
              <a:t>이면 수식</a:t>
            </a:r>
            <a:r>
              <a:rPr lang="en-US" altLang="ko-KR" dirty="0"/>
              <a:t>2</a:t>
            </a:r>
            <a:r>
              <a:rPr lang="ko-KR" altLang="en-US" dirty="0"/>
              <a:t>의 값을 반환함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NULLIF(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두 수식 값을 비교하여 값이 같으면 </a:t>
            </a:r>
            <a:r>
              <a:rPr lang="en-US" altLang="ko-KR" dirty="0"/>
              <a:t>NULL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값이 다르면 수식</a:t>
            </a:r>
            <a:r>
              <a:rPr lang="en-US" altLang="ko-KR" dirty="0"/>
              <a:t>1</a:t>
            </a:r>
            <a:r>
              <a:rPr lang="ko-KR" altLang="en-US" dirty="0"/>
              <a:t>의 값을 반환함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BDB00C-17A7-E449-9582-8AE65FCC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2" y="3519010"/>
            <a:ext cx="6462115" cy="5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9168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9EE7F-2421-BBD8-14CE-8B15B929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제어 흐름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3BC58-9EC1-2032-E76B-2282115F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3-24]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IFNULL( )</a:t>
            </a:r>
            <a:r>
              <a:rPr lang="ko-KR" altLang="en-US" dirty="0">
                <a:solidFill>
                  <a:schemeClr val="tx1"/>
                </a:solidFill>
              </a:rPr>
              <a:t>의 첫 매개변수 값이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인지 여부에 따라 어떻게 결과가 다르게 나오는지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3-25]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NULLIF( )</a:t>
            </a:r>
            <a:r>
              <a:rPr lang="ko-KR" altLang="en-US" dirty="0">
                <a:solidFill>
                  <a:schemeClr val="tx1"/>
                </a:solidFill>
              </a:rPr>
              <a:t>을 사용하여 두 결과를 </a:t>
            </a:r>
            <a:r>
              <a:rPr lang="ko-KR" altLang="en-US" dirty="0" err="1">
                <a:solidFill>
                  <a:schemeClr val="tx1"/>
                </a:solidFill>
              </a:rPr>
              <a:t>비교하시오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FCDFE2-293A-F19A-401E-EF0BE28A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493785"/>
            <a:ext cx="6483584" cy="9446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6E3918-FB20-BACE-60AC-408DBC8F1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02" y="3157778"/>
            <a:ext cx="6483584" cy="16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1187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1C06D-7350-A5C7-D31C-B308BFC8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CASE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EDAA1-40FC-4213-1698-F80866501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함수는 아니지만 조건 비교가 여러 개일 때 유용하게 사용할 수 있음</a:t>
            </a:r>
          </a:p>
          <a:p>
            <a:pPr lvl="1"/>
            <a:r>
              <a:rPr lang="en-US" altLang="ko-KR" dirty="0"/>
              <a:t>WHEN </a:t>
            </a:r>
            <a:r>
              <a:rPr lang="ko-KR" altLang="en-US" dirty="0"/>
              <a:t>조건</a:t>
            </a:r>
            <a:r>
              <a:rPr lang="en-US" altLang="ko-KR" dirty="0"/>
              <a:t>1 THEN </a:t>
            </a:r>
            <a:r>
              <a:rPr lang="ko-KR" altLang="en-US" dirty="0"/>
              <a:t>값</a:t>
            </a:r>
            <a:r>
              <a:rPr lang="en-US" altLang="ko-KR" dirty="0"/>
              <a:t>1 WHEN </a:t>
            </a:r>
            <a:r>
              <a:rPr lang="ko-KR" altLang="en-US" dirty="0"/>
              <a:t>조건</a:t>
            </a:r>
            <a:r>
              <a:rPr lang="en-US" altLang="ko-KR" dirty="0"/>
              <a:t>2 THEN </a:t>
            </a:r>
            <a:r>
              <a:rPr lang="ko-KR" altLang="en-US" dirty="0"/>
              <a:t>값</a:t>
            </a:r>
            <a:r>
              <a:rPr lang="en-US" altLang="ko-KR" dirty="0"/>
              <a:t>2...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모든 조건을 만족하지 않으면 </a:t>
            </a:r>
            <a:r>
              <a:rPr lang="en-US" altLang="ko-KR" dirty="0"/>
              <a:t>ELSE </a:t>
            </a:r>
            <a:r>
              <a:rPr lang="ko-KR" altLang="en-US" dirty="0"/>
              <a:t>다음에 값을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2"/>
            <a:r>
              <a:rPr lang="en-US" altLang="ko-KR" dirty="0"/>
              <a:t>CASE</a:t>
            </a:r>
            <a:r>
              <a:rPr lang="ko-KR" altLang="en-US" dirty="0"/>
              <a:t>문은 </a:t>
            </a:r>
            <a:r>
              <a:rPr lang="en-US" altLang="ko-KR" dirty="0"/>
              <a:t>END</a:t>
            </a:r>
            <a:r>
              <a:rPr lang="ko-KR" altLang="en-US" dirty="0"/>
              <a:t>로 마무리되어야 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3-26]</a:t>
            </a:r>
            <a:r>
              <a:rPr lang="ko-KR" altLang="en-US" dirty="0">
                <a:solidFill>
                  <a:schemeClr val="tx1"/>
                </a:solidFill>
              </a:rPr>
              <a:t> 주문 금액이 </a:t>
            </a:r>
            <a:r>
              <a:rPr lang="en-US" altLang="ko-KR" dirty="0">
                <a:solidFill>
                  <a:schemeClr val="tx1"/>
                </a:solidFill>
              </a:rPr>
              <a:t>5,000,000</a:t>
            </a:r>
            <a:r>
              <a:rPr lang="ko-KR" altLang="en-US" dirty="0">
                <a:solidFill>
                  <a:schemeClr val="tx1"/>
                </a:solidFill>
              </a:rPr>
              <a:t>원 이상이면 ‘초과달성’</a:t>
            </a:r>
            <a:r>
              <a:rPr lang="en-US" altLang="ko-KR" dirty="0">
                <a:solidFill>
                  <a:schemeClr val="tx1"/>
                </a:solidFill>
              </a:rPr>
              <a:t>, 4,000,000</a:t>
            </a:r>
            <a:r>
              <a:rPr lang="ko-KR" altLang="en-US" dirty="0">
                <a:solidFill>
                  <a:schemeClr val="tx1"/>
                </a:solidFill>
              </a:rPr>
              <a:t>원 이상이면 ‘달성’ 그 나머지는 ‘</a:t>
            </a:r>
            <a:r>
              <a:rPr lang="ko-KR" altLang="en-US" dirty="0" err="1">
                <a:solidFill>
                  <a:schemeClr val="tx1"/>
                </a:solidFill>
              </a:rPr>
              <a:t>미달성’이라고</a:t>
            </a:r>
            <a:r>
              <a:rPr lang="ko-KR" altLang="en-US" dirty="0">
                <a:solidFill>
                  <a:schemeClr val="tx1"/>
                </a:solidFill>
              </a:rPr>
              <a:t> 할 때</a:t>
            </a:r>
            <a:r>
              <a:rPr lang="en-US" altLang="ko-KR" dirty="0">
                <a:solidFill>
                  <a:schemeClr val="tx1"/>
                </a:solidFill>
              </a:rPr>
              <a:t>, 12,500</a:t>
            </a:r>
            <a:r>
              <a:rPr lang="ko-KR" altLang="en-US" dirty="0" err="1">
                <a:solidFill>
                  <a:schemeClr val="tx1"/>
                </a:solidFill>
              </a:rPr>
              <a:t>원짜리</a:t>
            </a:r>
            <a:r>
              <a:rPr lang="ko-KR" altLang="en-US" dirty="0">
                <a:solidFill>
                  <a:schemeClr val="tx1"/>
                </a:solidFill>
              </a:rPr>
              <a:t> 제품을 </a:t>
            </a:r>
            <a:r>
              <a:rPr lang="en-US" altLang="ko-KR" dirty="0">
                <a:solidFill>
                  <a:schemeClr val="tx1"/>
                </a:solidFill>
              </a:rPr>
              <a:t>450</a:t>
            </a:r>
            <a:r>
              <a:rPr lang="ko-KR" altLang="en-US" dirty="0">
                <a:solidFill>
                  <a:schemeClr val="tx1"/>
                </a:solidFill>
              </a:rPr>
              <a:t>개 이상 주문했다면 어디에 해당하는지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95998C-822E-746F-1AFE-4E77FC00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4116479"/>
            <a:ext cx="6469271" cy="228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8652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1C06D-7350-A5C7-D31C-B308BFC8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CASE</a:t>
            </a:r>
            <a:r>
              <a:rPr lang="ko-KR" altLang="en-US" dirty="0"/>
              <a:t>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CA5EB94-2077-0610-1E99-84E3FB0D7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1907738"/>
            <a:ext cx="6222379" cy="3358436"/>
          </a:xfrm>
        </p:spPr>
      </p:pic>
    </p:spTree>
    <p:extLst>
      <p:ext uri="{BB962C8B-B14F-4D97-AF65-F5344CB8AC3E}">
        <p14:creationId xmlns:p14="http://schemas.microsoft.com/office/powerpoint/2010/main" val="359310293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01570" y="2948249"/>
            <a:ext cx="7902878" cy="9615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rgbClr val="0082C6"/>
                </a:solidFill>
              </a:rPr>
              <a:t>점검문제</a:t>
            </a:r>
            <a:endParaRPr lang="ko-KR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414D1DF-93AF-F88E-A1E1-F3830F405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73" y="1956042"/>
            <a:ext cx="6844617" cy="3261829"/>
          </a:xfr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FA60D2-83D0-5AE6-F62D-A054CB2D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17" y="3125664"/>
            <a:ext cx="5557562" cy="1267376"/>
          </a:xfrm>
          <a:prstGeom prst="rect">
            <a:avLst/>
          </a:prstGeom>
        </p:spPr>
      </p:pic>
      <p:pic>
        <p:nvPicPr>
          <p:cNvPr id="16" name="내용 개체 틀 6">
            <a:extLst>
              <a:ext uri="{FF2B5EF4-FFF2-40B4-BE49-F238E27FC236}">
                <a16:creationId xmlns:a16="http://schemas.microsoft.com/office/drawing/2014/main" id="{F3A0440F-A108-D19F-7082-71073A34D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9259" y="635373"/>
            <a:ext cx="6844617" cy="2490291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B632F8-D6AA-F7EC-8337-4EC7C5688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17" y="4509120"/>
            <a:ext cx="6519365" cy="21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474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SQL </a:t>
            </a:r>
            <a:r>
              <a:rPr lang="ko-KR" altLang="en-US" dirty="0"/>
              <a:t>함수의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B175FC-6981-17EA-AE81-1E48236C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5" y="731562"/>
            <a:ext cx="7133169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3728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6A519E-1CBA-47A8-E55C-04E98E3BDD42}"/>
              </a:ext>
            </a:extLst>
          </p:cNvPr>
          <p:cNvGrpSpPr/>
          <p:nvPr/>
        </p:nvGrpSpPr>
        <p:grpSpPr>
          <a:xfrm>
            <a:off x="956212" y="1094345"/>
            <a:ext cx="7257894" cy="4779663"/>
            <a:chOff x="956212" y="1094345"/>
            <a:chExt cx="7257894" cy="477966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09F9CE-017F-9635-F446-9F39A45BC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212" y="1094345"/>
              <a:ext cx="7257894" cy="214902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30A4982-B597-D1F4-31BA-EDC534A6E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7380" y="3827313"/>
              <a:ext cx="7155558" cy="2046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9833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51988-4819-1D8F-C40F-73964A40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C7094-61CF-02E6-8A99-72EFD1EE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특별한 목적의 작업을 수행하기 위해 독립적으로 설계된 프로그램 코드의 집합</a:t>
            </a:r>
          </a:p>
          <a:p>
            <a:pPr lvl="1"/>
            <a:r>
              <a:rPr lang="ko-KR" altLang="en-US" dirty="0"/>
              <a:t>사용자는 어떤 로직에 의해서 함수가 동작하는지에 대해 알 필요 없이 필요한 값을 주고</a:t>
            </a:r>
            <a:r>
              <a:rPr lang="en-US" altLang="ko-KR" dirty="0"/>
              <a:t>, </a:t>
            </a:r>
            <a:r>
              <a:rPr lang="ko-KR" altLang="en-US" dirty="0"/>
              <a:t>원하는 값을 얻으면 됨</a:t>
            </a:r>
            <a:endParaRPr lang="en-US" altLang="ko-KR" dirty="0"/>
          </a:p>
          <a:p>
            <a:pPr lvl="1"/>
            <a:r>
              <a:rPr lang="ko-KR" altLang="en-US" dirty="0"/>
              <a:t>함수를 실행할 때 필요한 값은 매개변수를 통해 전달됨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</a:t>
            </a:r>
            <a:r>
              <a:rPr lang="ko-KR" altLang="en-US" dirty="0"/>
              <a:t> 문자열의 길이를 반환하는 </a:t>
            </a:r>
            <a:r>
              <a:rPr lang="en-US" altLang="ko-KR" dirty="0"/>
              <a:t>LENGTH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/>
            <a:r>
              <a:rPr lang="ko-KR" altLang="en-US" sz="1600" dirty="0"/>
              <a:t>함수 사용에 필요한 매개변수 값으로 문자열을 입력함</a:t>
            </a:r>
          </a:p>
        </p:txBody>
      </p:sp>
      <p:pic>
        <p:nvPicPr>
          <p:cNvPr id="5" name="그림 4" descr="텍스트, 폰트, 도표, 스크린샷이(가) 표시된 사진&#10;&#10;자동 생성된 설명">
            <a:extLst>
              <a:ext uri="{FF2B5EF4-FFF2-40B4-BE49-F238E27FC236}">
                <a16:creationId xmlns:a16="http://schemas.microsoft.com/office/drawing/2014/main" id="{C2E60595-5CD4-59A7-F087-A4BCB9FF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26" y="3879050"/>
            <a:ext cx="4132748" cy="23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7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C006F-58B0-EB94-9CE1-3563E4A6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SQL </a:t>
            </a:r>
            <a:r>
              <a:rPr lang="ko-KR" altLang="en-US" dirty="0"/>
              <a:t>함수의 개념과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E950D5-00E3-B04A-7275-106DFD9E3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2727394"/>
            <a:ext cx="5920190" cy="393595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B69B3-6A57-D08B-9305-7927587E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데이터를 조회하거나 집계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수정하는 과정에서 값을 가공하기 위해 제공되는 </a:t>
            </a:r>
            <a:r>
              <a:rPr lang="ko-KR" altLang="en-US" dirty="0" err="1"/>
              <a:t>모듈화된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함수는 </a:t>
            </a:r>
            <a:r>
              <a:rPr lang="en-US" altLang="ko-KR" dirty="0"/>
              <a:t>DBMS</a:t>
            </a:r>
            <a:r>
              <a:rPr lang="ko-KR" altLang="en-US" dirty="0"/>
              <a:t>에 미리 만들어져 저장되어 있는지</a:t>
            </a:r>
            <a:r>
              <a:rPr lang="en-US" altLang="ko-KR" dirty="0"/>
              <a:t>, </a:t>
            </a:r>
            <a:r>
              <a:rPr lang="ko-KR" altLang="en-US" dirty="0"/>
              <a:t>사용자가 필요에 따라서 직접 </a:t>
            </a:r>
            <a:r>
              <a:rPr lang="ko-KR" altLang="en-US" dirty="0" err="1"/>
              <a:t>만드는지에따라</a:t>
            </a:r>
            <a:r>
              <a:rPr lang="ko-KR" altLang="en-US" dirty="0"/>
              <a:t> 내장 함수와 사용자 정의 함수로 구분함</a:t>
            </a:r>
          </a:p>
        </p:txBody>
      </p:sp>
    </p:spTree>
    <p:extLst>
      <p:ext uri="{BB962C8B-B14F-4D97-AF65-F5344CB8AC3E}">
        <p14:creationId xmlns:p14="http://schemas.microsoft.com/office/powerpoint/2010/main" val="1255000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135B-BCA5-2811-D39B-DE9F3FE8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SQL </a:t>
            </a:r>
            <a:r>
              <a:rPr lang="ko-KR" altLang="en-US" dirty="0"/>
              <a:t>함수의 개념과 종류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46F17D-9854-464C-C17A-102F2E4E3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2204205"/>
            <a:ext cx="6222379" cy="2765502"/>
          </a:xfrm>
        </p:spPr>
      </p:pic>
    </p:spTree>
    <p:extLst>
      <p:ext uri="{BB962C8B-B14F-4D97-AF65-F5344CB8AC3E}">
        <p14:creationId xmlns:p14="http://schemas.microsoft.com/office/powerpoint/2010/main" val="15155355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2658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단일 행 함수의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종류와 사용법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1818</Words>
  <Application>Microsoft Office PowerPoint</Application>
  <PresentationFormat>화면 슬라이드 쇼(4:3)</PresentationFormat>
  <Paragraphs>258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HY견고딕</vt:lpstr>
      <vt:lpstr>맑은 고딕</vt:lpstr>
      <vt:lpstr>Arial</vt:lpstr>
      <vt:lpstr>Arial Black</vt:lpstr>
      <vt:lpstr>Tahoma</vt:lpstr>
      <vt:lpstr>Times New Roman</vt:lpstr>
      <vt:lpstr>Wingdings</vt:lpstr>
      <vt:lpstr>한컴바탕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함수의 개념</vt:lpstr>
      <vt:lpstr>2. SQL 함수의 개념과 종류</vt:lpstr>
      <vt:lpstr>2. SQL 함수의 개념과 종류</vt:lpstr>
      <vt:lpstr>PowerPoint 프레젠테이션</vt:lpstr>
      <vt:lpstr>1. 문자형 함수</vt:lpstr>
      <vt:lpstr>1. 문자형 함수</vt:lpstr>
      <vt:lpstr>1. 문자형 함수</vt:lpstr>
      <vt:lpstr>1. 문자형 함수</vt:lpstr>
      <vt:lpstr>1. 문자형 함수</vt:lpstr>
      <vt:lpstr>1. 문자형 함수</vt:lpstr>
      <vt:lpstr>1. 문자형 함수</vt:lpstr>
      <vt:lpstr>1. 문자형 함수</vt:lpstr>
      <vt:lpstr>1. 문자형 함수</vt:lpstr>
      <vt:lpstr>1. 문자형 함수</vt:lpstr>
      <vt:lpstr>1. 문자형 함수</vt:lpstr>
      <vt:lpstr>1. 문자형 함수</vt:lpstr>
      <vt:lpstr>1. 문자형 함수</vt:lpstr>
      <vt:lpstr>1. 문자형 함수</vt:lpstr>
      <vt:lpstr>1. 문자형 함수</vt:lpstr>
      <vt:lpstr>2. 숫자형 함수</vt:lpstr>
      <vt:lpstr>2. 숫자형 함수</vt:lpstr>
      <vt:lpstr>2. 숫자형 함수</vt:lpstr>
      <vt:lpstr>2. 숫자형 함수</vt:lpstr>
      <vt:lpstr>2. 숫자형 함수</vt:lpstr>
      <vt:lpstr>2. 숫자형 함수</vt:lpstr>
      <vt:lpstr>3. 날짜/시간형 함수</vt:lpstr>
      <vt:lpstr>3. 날짜/시간형 함수</vt:lpstr>
      <vt:lpstr>3. 날짜/시간형 함수</vt:lpstr>
      <vt:lpstr>3. 날짜/시간형 함수</vt:lpstr>
      <vt:lpstr>3. 날짜/시간형 함수</vt:lpstr>
      <vt:lpstr>3. 날짜/시간형 함수</vt:lpstr>
      <vt:lpstr>3. 날짜/시간형 함수</vt:lpstr>
      <vt:lpstr>3. 날짜/시간형 함수</vt:lpstr>
      <vt:lpstr>PowerPoint 프레젠테이션</vt:lpstr>
      <vt:lpstr>1. 형 변환 함수</vt:lpstr>
      <vt:lpstr>1. 형 변환 함수</vt:lpstr>
      <vt:lpstr>2. 제어 흐름 함수</vt:lpstr>
      <vt:lpstr>2. 제어 흐름 함수</vt:lpstr>
      <vt:lpstr>2. 제어 흐름 함수</vt:lpstr>
      <vt:lpstr>3. CASE문</vt:lpstr>
      <vt:lpstr>3. CASE문</vt:lpstr>
      <vt:lpstr>PowerPoint 프레젠테이션</vt:lpstr>
      <vt:lpstr>점검문제</vt:lpstr>
      <vt:lpstr>점검문제</vt:lpstr>
      <vt:lpstr>점검문제</vt:lpstr>
      <vt:lpstr>점검문제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YONSAI</cp:lastModifiedBy>
  <cp:revision>2279</cp:revision>
  <dcterms:created xsi:type="dcterms:W3CDTF">2012-07-23T02:34:37Z</dcterms:created>
  <dcterms:modified xsi:type="dcterms:W3CDTF">2024-12-12T04:52:42Z</dcterms:modified>
  <cp:version>1000.0000.01</cp:version>
</cp:coreProperties>
</file>