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bookmarkIdSeed="2">
  <p:sldMasterIdLst>
    <p:sldMasterId id="2147484078" r:id="rId4"/>
  </p:sldMasterIdLst>
  <p:notesMasterIdLst>
    <p:notesMasterId r:id="rId26"/>
  </p:notesMasterIdLst>
  <p:sldIdLst>
    <p:sldId id="1004" r:id="rId5"/>
    <p:sldId id="1053" r:id="rId6"/>
    <p:sldId id="1023" r:id="rId7"/>
    <p:sldId id="1029" r:id="rId8"/>
    <p:sldId id="1024" r:id="rId9"/>
    <p:sldId id="1026" r:id="rId10"/>
    <p:sldId id="1031" r:id="rId11"/>
    <p:sldId id="1027" r:id="rId12"/>
    <p:sldId id="1054" r:id="rId13"/>
    <p:sldId id="1035" r:id="rId14"/>
    <p:sldId id="1038" r:id="rId15"/>
    <p:sldId id="1039" r:id="rId16"/>
    <p:sldId id="1047" r:id="rId17"/>
    <p:sldId id="1041" r:id="rId18"/>
    <p:sldId id="1051" r:id="rId19"/>
    <p:sldId id="1056" r:id="rId20"/>
    <p:sldId id="1058" r:id="rId21"/>
    <p:sldId id="1060" r:id="rId22"/>
    <p:sldId id="1049" r:id="rId23"/>
    <p:sldId id="1085" r:id="rId24"/>
    <p:sldId id="108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A81CBD6A-85E0-4894-A7B5-9DE1E8000DF2}">
          <p14:sldIdLst>
            <p14:sldId id="1004"/>
            <p14:sldId id="1053"/>
            <p14:sldId id="1023"/>
            <p14:sldId id="1029"/>
            <p14:sldId id="1024"/>
            <p14:sldId id="1026"/>
            <p14:sldId id="1031"/>
            <p14:sldId id="1027"/>
            <p14:sldId id="1054"/>
            <p14:sldId id="1035"/>
            <p14:sldId id="1038"/>
            <p14:sldId id="1039"/>
            <p14:sldId id="1047"/>
            <p14:sldId id="1041"/>
            <p14:sldId id="1051"/>
            <p14:sldId id="1056"/>
            <p14:sldId id="1058"/>
            <p14:sldId id="1060"/>
            <p14:sldId id="1049"/>
            <p14:sldId id="1085"/>
            <p14:sldId id="1087"/>
          </p14:sldIdLst>
        </p14:section>
      </p14:sectionLst>
    </p:ext>
    <p:ext uri="{EFAFB233-063F-42B5-8137-9DF3F51BA10A}">
      <p15:sldGuideLst xmlns:p15="http://schemas.microsoft.com/office/powerpoint/2012/main">
        <p15:guide id="2" pos="2712" userDrawn="1">
          <p15:clr>
            <a:srgbClr val="A4A3A4"/>
          </p15:clr>
        </p15:guide>
        <p15:guide id="3" orient="horz" pos="19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00"/>
    <a:srgbClr val="339DD5"/>
    <a:srgbClr val="98A4AE"/>
    <a:srgbClr val="6C7C89"/>
    <a:srgbClr val="284D74"/>
    <a:srgbClr val="002858"/>
    <a:srgbClr val="0184D4"/>
    <a:srgbClr val="CCD2D7"/>
    <a:srgbClr val="0089D1"/>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742A75-616E-4608-9366-D3DF683099BE}">
  <a:tblStyle styleId="{4D742A75-616E-4608-9366-D3DF683099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73" d="100"/>
          <a:sy n="73" d="100"/>
        </p:scale>
        <p:origin x="618" y="180"/>
      </p:cViewPr>
      <p:guideLst>
        <p:guide pos="2712"/>
        <p:guide orient="horz" pos="1933"/>
      </p:guideLst>
    </p:cSldViewPr>
  </p:slideViewPr>
  <p:outlineViewPr>
    <p:cViewPr>
      <p:scale>
        <a:sx n="33" d="100"/>
        <a:sy n="33" d="100"/>
      </p:scale>
      <p:origin x="0" y="-916"/>
    </p:cViewPr>
  </p:outlineViewPr>
  <p:notesTextViewPr>
    <p:cViewPr>
      <p:scale>
        <a:sx n="100" d="100"/>
        <a:sy n="100" d="100"/>
      </p:scale>
      <p:origin x="0" y="0"/>
    </p:cViewPr>
  </p:notesTextViewPr>
  <p:sorterViewPr>
    <p:cViewPr>
      <p:scale>
        <a:sx n="50" d="100"/>
        <a:sy n="50" d="100"/>
      </p:scale>
      <p:origin x="0" y="-1651"/>
    </p:cViewPr>
  </p:sorterViewPr>
  <p:notesViewPr>
    <p:cSldViewPr snapToGrid="0">
      <p:cViewPr>
        <p:scale>
          <a:sx n="75" d="100"/>
          <a:sy n="75" d="100"/>
        </p:scale>
        <p:origin x="21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Poppins" panose="02000000000000000000"/>
                <a:ea typeface="Verdana"/>
                <a:cs typeface="Poppins" panose="02000000000000000000"/>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Poppins" panose="02000000000000000000"/>
                <a:ea typeface="Verdana"/>
                <a:cs typeface="Poppins" panose="02000000000000000000"/>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Poppins" panose="02000000000000000000"/>
                <a:ea typeface="Verdana"/>
                <a:cs typeface="Poppins" panose="02000000000000000000"/>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Poppins" panose="02000000000000000000"/>
              </a:defRPr>
            </a:lvl1pPr>
          </a:lstStyle>
          <a:p>
            <a:pPr algn="r"/>
            <a:fld id="{00000000-1234-1234-1234-123412341234}" type="slidenum">
              <a:rPr lang="en-US" sz="1200" smtClean="0">
                <a:solidFill>
                  <a:schemeClr val="dk1"/>
                </a:solidFill>
                <a:ea typeface="Verdana"/>
                <a:cs typeface="Verdana"/>
                <a:sym typeface="Verdana"/>
              </a:rPr>
              <a:pPr algn="r"/>
              <a:t>‹#›</a:t>
            </a:fld>
            <a:endParaRPr lang="en-US" sz="1200" dirty="0">
              <a:solidFill>
                <a:schemeClr val="dk1"/>
              </a:solidFill>
              <a:ea typeface="Verdana"/>
              <a:cs typeface="Verdana"/>
              <a:sym typeface="Verdana"/>
            </a:endParaRPr>
          </a:p>
        </p:txBody>
      </p:sp>
    </p:spTree>
    <p:extLst>
      <p:ext uri="{BB962C8B-B14F-4D97-AF65-F5344CB8AC3E}">
        <p14:creationId xmlns:p14="http://schemas.microsoft.com/office/powerpoint/2010/main" val="17079204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oppins" panose="02000000000000000000"/>
        <a:ea typeface="Poppins" panose="0200000000000000000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9" name="Google Shape;1059;p7:notes"/>
          <p:cNvSpPr txBox="1">
            <a:spLocks noGrp="1"/>
          </p:cNvSpPr>
          <p:nvPr>
            <p:ph type="body" idx="1"/>
          </p:nvPr>
        </p:nvSpPr>
        <p:spPr>
          <a:xfrm>
            <a:off x="685800" y="4400550"/>
            <a:ext cx="5486400" cy="414604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How did automation become RPA?</a:t>
            </a:r>
          </a:p>
          <a:p>
            <a:pPr marL="0" lvl="0" indent="0" algn="l" rtl="0">
              <a:lnSpc>
                <a:spcPct val="100000"/>
              </a:lnSpc>
              <a:spcBef>
                <a:spcPts val="0"/>
              </a:spcBef>
              <a:spcAft>
                <a:spcPts val="0"/>
              </a:spcAft>
              <a:buSzPts val="1400"/>
              <a:buNone/>
            </a:pP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Three technological advancements that helped in evolution of automation to RPA are: Screen Scrapping, Work Flow Automation, and Artificial Intelligence.</a:t>
            </a:r>
          </a:p>
          <a:p>
            <a:pPr marL="228600" lvl="0" indent="-171450" algn="l" rtl="0">
              <a:lnSpc>
                <a:spcPct val="100000"/>
              </a:lnSpc>
              <a:spcBef>
                <a:spcPts val="0"/>
              </a:spcBef>
              <a:spcAft>
                <a:spcPts val="0"/>
              </a:spcAft>
              <a:buSzPts val="1400"/>
              <a:buFont typeface="Wingdings" panose="05000000000000000000" pitchFamily="2" charset="2"/>
              <a:buChar char="§"/>
            </a:pPr>
            <a:r>
              <a:rPr lang="en-US"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Screen Scraping </a:t>
            </a: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software enables robots to interact with different user interface elements and documents, such as .pdf files, to extract data for further processing. The extraction of data is facilitated by OCR engines and Computer Vision libraries. </a:t>
            </a:r>
            <a:endParaRPr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228600" lvl="0" indent="-171450" algn="l" rtl="0">
              <a:lnSpc>
                <a:spcPct val="100000"/>
              </a:lnSpc>
              <a:spcBef>
                <a:spcPts val="0"/>
              </a:spcBef>
              <a:spcAft>
                <a:spcPts val="0"/>
              </a:spcAft>
              <a:buSzPts val="1400"/>
              <a:buFont typeface="Wingdings" panose="05000000000000000000" pitchFamily="2" charset="2"/>
              <a:buChar char="§"/>
            </a:pPr>
            <a:r>
              <a:rPr lang="en-US"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Workflow Automation and Management Tools </a:t>
            </a: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provide visual representations</a:t>
            </a:r>
            <a:r>
              <a:rPr lang="en-US"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a:t>
            </a: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of business or mechanical processes, minimize the human intervention required in their execution, and eliminate the redundant steps, thus increasing their efficiency. </a:t>
            </a:r>
            <a:endParaRPr dirty="0">
              <a:latin typeface="Arial" panose="020B0604020202020204" pitchFamily="34" charset="0"/>
              <a:ea typeface="Verdana" panose="020B0604030504040204" pitchFamily="34" charset="0"/>
              <a:cs typeface="Arial" panose="020B0604020202020204" pitchFamily="34" charset="0"/>
            </a:endParaRPr>
          </a:p>
          <a:p>
            <a:pPr marL="228600" lvl="0" indent="-171450" algn="l" rtl="0">
              <a:lnSpc>
                <a:spcPct val="100000"/>
              </a:lnSpc>
              <a:spcBef>
                <a:spcPts val="0"/>
              </a:spcBef>
              <a:spcAft>
                <a:spcPts val="0"/>
              </a:spcAft>
              <a:buSzPts val="1400"/>
              <a:buFont typeface="Wingdings" panose="05000000000000000000" pitchFamily="2" charset="2"/>
              <a:buChar char="§"/>
            </a:pPr>
            <a:r>
              <a:rPr lang="en-US"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Artificial Intelligence </a:t>
            </a: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consists of technologies such as Machine Learning, Cognitive Engines, and Natural Language Processing. The tasks </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that were previously dependent on humans for their judgement and decision-making ability,</a:t>
            </a: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can now be done by AI. E.g. financial planning and fraud detection. </a:t>
            </a:r>
            <a:endParaRPr dirty="0">
              <a:latin typeface="Arial" panose="020B0604020202020204" pitchFamily="34" charset="0"/>
              <a:ea typeface="Verdana" panose="020B0604030504040204" pitchFamily="34" charset="0"/>
              <a:cs typeface="Arial" panose="020B0604020202020204" pitchFamily="34" charset="0"/>
            </a:endParaRPr>
          </a:p>
          <a:p>
            <a:pPr marL="0" lvl="0" indent="0" algn="just" rtl="0">
              <a:lnSpc>
                <a:spcPct val="100000"/>
              </a:lnSpc>
              <a:spcBef>
                <a:spcPts val="0"/>
              </a:spcBef>
              <a:spcAft>
                <a:spcPts val="0"/>
              </a:spcAft>
              <a:buSzPts val="1400"/>
              <a:buFont typeface="Noto Sans Symbols"/>
              <a:buNone/>
            </a:pPr>
            <a:endPar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lnSpc>
                <a:spcPct val="100000"/>
              </a:lnSpc>
              <a:spcBef>
                <a:spcPts val="0"/>
              </a:spcBef>
              <a:spcAft>
                <a:spcPts val="0"/>
              </a:spcAft>
              <a:buSzPts val="1400"/>
              <a:buFont typeface="Noto Sans Symbols"/>
              <a:buNone/>
            </a:pPr>
            <a:r>
              <a:rPr lang="en-US" b="1"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Additional Notes*</a:t>
            </a:r>
          </a:p>
          <a:p>
            <a:pPr marL="0" lvl="0" indent="0" algn="just" rtl="0">
              <a:lnSpc>
                <a:spcPct val="100000"/>
              </a:lnSpc>
              <a:spcBef>
                <a:spcPts val="0"/>
              </a:spcBef>
              <a:spcAft>
                <a:spcPts val="0"/>
              </a:spcAft>
              <a:buSzPts val="1400"/>
              <a:buFont typeface="Noto Sans Symbols"/>
              <a:buNone/>
            </a:pPr>
            <a:r>
              <a:rPr lang="en-US" b="0"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With the advancements in technology, there are continuous improvements in the automating approach as well. To make automation more effective, many advanced technology are being integrated with the existing tools making them more reliable and consistent .</a:t>
            </a:r>
          </a:p>
        </p:txBody>
      </p:sp>
      <p:sp>
        <p:nvSpPr>
          <p:cNvPr id="1060" name="Google Shape;106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9427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0">
                <a:solidFill>
                  <a:srgbClr val="000000"/>
                </a:solidFill>
                <a:latin typeface="Arial" panose="020B0604020202020204" pitchFamily="34" charset="0"/>
                <a:ea typeface="Verdana"/>
                <a:cs typeface="Arial" panose="020B0604020202020204" pitchFamily="34" charset="0"/>
                <a:sym typeface="Verdana"/>
              </a:rPr>
              <a:t>A robot executes the workflows and instructions sent locally or via Orchestrator. </a:t>
            </a:r>
          </a:p>
          <a:p>
            <a:endParaRPr lang="en-US" sz="1200" kern="0">
              <a:solidFill>
                <a:srgbClr val="000000"/>
              </a:solidFill>
              <a:latin typeface="Arial" panose="020B0604020202020204" pitchFamily="34" charset="0"/>
              <a:ea typeface="Verdana"/>
              <a:cs typeface="Arial" panose="020B0604020202020204" pitchFamily="34" charset="0"/>
              <a:sym typeface="Verdana"/>
            </a:endParaRPr>
          </a:p>
          <a:p>
            <a:r>
              <a:rPr lang="en-US" sz="1200" kern="0">
                <a:solidFill>
                  <a:srgbClr val="000000"/>
                </a:solidFill>
                <a:latin typeface="Arial" panose="020B0604020202020204" pitchFamily="34" charset="0"/>
                <a:ea typeface="Verdana"/>
                <a:cs typeface="Arial" panose="020B0604020202020204" pitchFamily="34" charset="0"/>
                <a:sym typeface="Verdana"/>
              </a:rPr>
              <a:t>In UiPath, there are two types of robots:</a:t>
            </a:r>
          </a:p>
          <a:p>
            <a:endParaRPr lang="en-US" sz="1200" kern="0">
              <a:solidFill>
                <a:srgbClr val="000000"/>
              </a:solidFill>
              <a:effectLst/>
              <a:latin typeface="Arial" panose="020B0604020202020204" pitchFamily="34" charset="0"/>
              <a:ea typeface="Verdana"/>
              <a:cs typeface="Arial" panose="020B0604020202020204" pitchFamily="34" charset="0"/>
              <a:sym typeface="Verdana"/>
            </a:endParaRPr>
          </a:p>
          <a:p>
            <a:pPr marL="171450" indent="-171450">
              <a:buFont typeface="Arial" panose="020B0604020202020204" pitchFamily="34" charset="0"/>
              <a:buChar char="•"/>
            </a:pPr>
            <a:r>
              <a:rPr lang="en-US" sz="1200" kern="0">
                <a:solidFill>
                  <a:srgbClr val="000000"/>
                </a:solidFill>
                <a:latin typeface="Arial" panose="020B0604020202020204" pitchFamily="34" charset="0"/>
                <a:ea typeface="Verdana"/>
                <a:cs typeface="Arial" panose="020B0604020202020204" pitchFamily="34" charset="0"/>
                <a:sym typeface="Verdana"/>
              </a:rPr>
              <a:t>Attended Robots: triggered by user events, and operate alongside a human, on the same workstation.</a:t>
            </a:r>
          </a:p>
          <a:p>
            <a:pPr marL="171450" indent="-171450">
              <a:buFont typeface="Arial" panose="020B0604020202020204" pitchFamily="34" charset="0"/>
              <a:buChar char="•"/>
            </a:pPr>
            <a:r>
              <a:rPr lang="en-US" sz="1200" kern="0">
                <a:solidFill>
                  <a:srgbClr val="000000"/>
                </a:solidFill>
                <a:latin typeface="Arial" panose="020B0604020202020204" pitchFamily="34" charset="0"/>
                <a:ea typeface="Verdana"/>
                <a:cs typeface="Arial" panose="020B0604020202020204" pitchFamily="34" charset="0"/>
                <a:sym typeface="Verdana"/>
              </a:rPr>
              <a:t>Unattended Robots: run unattended in virtual environments and can automate any number of processes.</a:t>
            </a:r>
          </a:p>
          <a:p>
            <a:endParaRPr lang="en-US"/>
          </a:p>
        </p:txBody>
      </p:sp>
      <p:sp>
        <p:nvSpPr>
          <p:cNvPr id="4" name="Slide Number Placeholder 3"/>
          <p:cNvSpPr>
            <a:spLocks noGrp="1"/>
          </p:cNvSpPr>
          <p:nvPr>
            <p:ph type="sldNum" sz="quarter" idx="5"/>
          </p:nvPr>
        </p:nvSpPr>
        <p:spPr/>
        <p:txBody>
          <a:bodyPr/>
          <a:lstStyle/>
          <a:p>
            <a:fld id="{4B0EFF12-8DB6-46EC-A85E-9B4FA278624B}" type="slidenum">
              <a:rPr lang="en-IN" smtClean="0"/>
              <a:t>16</a:t>
            </a:fld>
            <a:endParaRPr lang="en-IN"/>
          </a:p>
        </p:txBody>
      </p:sp>
    </p:spTree>
    <p:extLst>
      <p:ext uri="{BB962C8B-B14F-4D97-AF65-F5344CB8AC3E}">
        <p14:creationId xmlns:p14="http://schemas.microsoft.com/office/powerpoint/2010/main" val="350574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ource Sans"/>
                <a:ea typeface="+mn-ea"/>
                <a:cs typeface="+mn-cs"/>
              </a:rPr>
              <a:t>Attended Robots: </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These robots collaborate with human workers on business activities and speed up the repetitive front-office tasks.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They reside on the workstation of the human worker and are perfect collaborators in service desk, helpdesk and call center activities.</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These robots work in the background and ensure high productivity and low handling times. While the human workers can continue to carry out their tasks unhindered.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They are best suited for use with smaller, more fragmented tasks.</a:t>
            </a:r>
          </a:p>
          <a:p>
            <a:endParaRPr lang="en-US" sz="1200" b="1" kern="1200">
              <a:solidFill>
                <a:schemeClr val="tx1"/>
              </a:solidFill>
              <a:effectLst/>
              <a:latin typeface="Source Sans"/>
              <a:ea typeface="+mn-ea"/>
              <a:cs typeface="+mn-cs"/>
            </a:endParaRPr>
          </a:p>
          <a:p>
            <a:r>
              <a:rPr lang="en-US" sz="1200" b="1" kern="1200">
                <a:solidFill>
                  <a:schemeClr val="tx1"/>
                </a:solidFill>
                <a:effectLst/>
                <a:latin typeface="Source Sans"/>
                <a:ea typeface="+mn-ea"/>
                <a:cs typeface="+mn-cs"/>
              </a:rPr>
              <a:t>Example</a:t>
            </a:r>
            <a:r>
              <a:rPr lang="en-US" sz="1200" kern="1200">
                <a:solidFill>
                  <a:schemeClr val="tx1"/>
                </a:solidFill>
                <a:effectLst/>
                <a:latin typeface="Source Sans"/>
                <a:ea typeface="+mn-ea"/>
                <a:cs typeface="+mn-cs"/>
              </a:rPr>
              <a:t>: The submission of an expense report. In this task, an Attended Robot is deployed, and the human user provides the login credentials to the system. The Robot then fills in the requisite information and submits the expense report on the behalf of the user by attaching any required details or items. </a:t>
            </a:r>
          </a:p>
          <a:p>
            <a:endParaRPr lang="en-US"/>
          </a:p>
        </p:txBody>
      </p:sp>
      <p:sp>
        <p:nvSpPr>
          <p:cNvPr id="4" name="Slide Number Placeholder 3"/>
          <p:cNvSpPr>
            <a:spLocks noGrp="1"/>
          </p:cNvSpPr>
          <p:nvPr>
            <p:ph type="sldNum" sz="quarter" idx="5"/>
          </p:nvPr>
        </p:nvSpPr>
        <p:spPr/>
        <p:txBody>
          <a:bodyPr/>
          <a:lstStyle/>
          <a:p>
            <a:fld id="{4B0EFF12-8DB6-46EC-A85E-9B4FA278624B}" type="slidenum">
              <a:rPr lang="en-IN" smtClean="0"/>
              <a:t>17</a:t>
            </a:fld>
            <a:endParaRPr lang="en-IN"/>
          </a:p>
        </p:txBody>
      </p:sp>
    </p:spTree>
    <p:extLst>
      <p:ext uri="{BB962C8B-B14F-4D97-AF65-F5344CB8AC3E}">
        <p14:creationId xmlns:p14="http://schemas.microsoft.com/office/powerpoint/2010/main" val="225317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Unattended Robots can: </a:t>
            </a:r>
            <a:endParaRPr lang="en-US" sz="1200" kern="120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a:solidFill>
                  <a:schemeClr val="tx1"/>
                </a:solidFill>
                <a:effectLst/>
                <a:latin typeface="+mn-lt"/>
                <a:ea typeface="+mn-ea"/>
                <a:cs typeface="+mn-cs"/>
              </a:rPr>
              <a:t>Operate without human intervention on any variety of back-office activities. They can run in both physical and virtual environments.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Be scheduled to start (and stop) at any time as per the business requirements. They are maintained and guided remotely by the server. These robots are designed to work end to end without any interventions.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Automate any number of processes efficiently. Tasks to unattended robots are assigned through Orchestrator. They are best suited for complex and highly repetitive tasks. </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Example</a:t>
            </a:r>
            <a:r>
              <a:rPr lang="en-US" sz="1200" kern="1200">
                <a:solidFill>
                  <a:schemeClr val="tx1"/>
                </a:solidFill>
                <a:effectLst/>
                <a:latin typeface="+mn-lt"/>
                <a:ea typeface="+mn-ea"/>
                <a:cs typeface="+mn-cs"/>
              </a:rPr>
              <a:t>: In the example of submission of expense report, the task of approval of expense reports can be executed using Unattended Robots. Without any human intervention, the Robot can login to the system and process the expense report submitted for approval. If the report matches a defined rule (set by the administrator), the Robot automatically approves it. As there is no human interaction, the possibility of report approval as per the user’s wish is eliminated and the system operates purely based on the rules.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EFF12-8DB6-46EC-A85E-9B4FA278624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78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2" name="Google Shape;1412;p20:notes"/>
          <p:cNvSpPr txBox="1">
            <a:spLocks noGrp="1"/>
          </p:cNvSpPr>
          <p:nvPr>
            <p:ph type="body" idx="1"/>
          </p:nvPr>
        </p:nvSpPr>
        <p:spPr>
          <a:xfrm>
            <a:off x="685800" y="4400549"/>
            <a:ext cx="5486400" cy="42846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Let’s take a look at the industries and processes that have been improved with the help of RPA.</a:t>
            </a:r>
            <a:endParaRPr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HR Services</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involve a variety of repetitive processes, which are highly-standardized through different template forms. These processes take place regularly and with high frequency. Some examples of repetitive processes include recruitment, data entry, payroll, personnel administration. We can infer that repetitive, highly-standardized, regular, and frequent processes are the first ones to be considered when deciding what should be automated.</a:t>
            </a:r>
            <a:endParaRPr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Finance and Accounting</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is an area where a significant amount of processes have already been automated by many companies. Processes such as Procurement to Pay, Order to Cash, Vendor Management, and many others have proven ideal candidates for automation, bringing important benefits such as cost savings, error reduction, and faster processing to the business.</a:t>
            </a:r>
            <a:endParaRPr dirty="0">
              <a:latin typeface="Arial" panose="020B0604020202020204" pitchFamily="34" charset="0"/>
              <a:ea typeface="Verdana" panose="020B0604030504040204" pitchFamily="34" charset="0"/>
              <a:cs typeface="Arial" panose="020B0604020202020204" pitchFamily="34" charset="0"/>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IT Services</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is another department where RPA can be leveraged. Typical IT support scenarios, such as password reset and account unlock, can easily be automated. Automating these simple tasks allows the IT department members to focus on more important and sophisticated projects.</a:t>
            </a:r>
            <a:endParaRPr dirty="0">
              <a:latin typeface="Arial" panose="020B0604020202020204" pitchFamily="34" charset="0"/>
              <a:ea typeface="Verdana" panose="020B0604030504040204" pitchFamily="34" charset="0"/>
              <a:cs typeface="Arial" panose="020B0604020202020204" pitchFamily="34" charset="0"/>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Supply Chain</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 processes are typically repetitive and time-consuming. Activities such as Inventory Management, Invoice and Contract Management or Work Order Management make good candidates for RPA. </a:t>
            </a:r>
          </a:p>
          <a:p>
            <a:pPr marL="60325" lvl="0" indent="0" algn="l" rtl="0">
              <a:lnSpc>
                <a:spcPct val="100000"/>
              </a:lnSpc>
              <a:spcBef>
                <a:spcPts val="0"/>
              </a:spcBef>
              <a:spcAft>
                <a:spcPts val="0"/>
              </a:spcAft>
              <a:buSzPts val="1400"/>
              <a:buFont typeface="Wingdings" panose="05000000000000000000" pitchFamily="2" charset="2"/>
              <a:buNone/>
            </a:pPr>
            <a:endPar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indent="-72000" algn="l"/>
            <a:r>
              <a:rPr lang="en-US" b="1"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rPr>
              <a:t>Utility companies:</a:t>
            </a:r>
          </a:p>
          <a:p>
            <a:pPr marL="0" indent="-72000" algn="l"/>
            <a:r>
              <a:rPr lang="en-US" b="0"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rPr>
              <a:t>These companies (such as gas, electricity, and water) deal with a lot of monetary transactions and can leverage RPA to automate tasks such as meter reading, billing, and processing customer payments. </a:t>
            </a:r>
          </a:p>
          <a:p>
            <a:pPr marL="0" indent="-72000" algn="l"/>
            <a:endParaRPr lang="en-US" b="0"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endParaRPr>
          </a:p>
          <a:p>
            <a:pPr marL="0" indent="-72000" algn="l"/>
            <a:r>
              <a:rPr lang="en-US" b="1"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rPr>
              <a:t>Healthcare:</a:t>
            </a:r>
          </a:p>
          <a:p>
            <a:pPr marL="0" indent="-72000" algn="l"/>
            <a:r>
              <a:rPr lang="en-US" b="0" i="0" u="none" strike="noStrike" cap="none" dirty="0">
                <a:solidFill>
                  <a:schemeClr val="dk1"/>
                </a:solidFill>
                <a:effectLst/>
                <a:latin typeface="Arial" panose="020B0604020202020204" pitchFamily="34" charset="0"/>
                <a:ea typeface="Verdana" panose="020B0604030504040204" pitchFamily="34" charset="0"/>
                <a:cs typeface="Arial" panose="020B0604020202020204" pitchFamily="34" charset="0"/>
                <a:sym typeface="Verdana"/>
              </a:rPr>
              <a:t>Data entry, patient scheduling, and more importantly billing and claims processing, are important areas where RPA can be used. RPA can help in optimizing patient appointments, sending them automatic reminders of their appointments and eliminating human error in patient records. This leaves workers to focus more on the needs of the patients, and also leads to improved patient experience.</a:t>
            </a:r>
          </a:p>
          <a:p>
            <a:pPr marL="231775" lvl="0" indent="-171450" algn="just" rtl="0">
              <a:lnSpc>
                <a:spcPct val="100000"/>
              </a:lnSpc>
              <a:spcBef>
                <a:spcPts val="0"/>
              </a:spcBef>
              <a:spcAft>
                <a:spcPts val="0"/>
              </a:spcAft>
              <a:buSzPts val="1400"/>
              <a:buFont typeface="Noto Sans Symbols"/>
              <a:buChar char="▪"/>
            </a:pPr>
            <a:endParaRPr sz="1000" dirty="0">
              <a:latin typeface="Arial" panose="020B0604020202020204" pitchFamily="34" charset="0"/>
              <a:cs typeface="Arial" panose="020B0604020202020204" pitchFamily="34" charset="0"/>
            </a:endParaRPr>
          </a:p>
          <a:p>
            <a:pPr marL="0" lvl="0" indent="0" algn="just" rtl="0">
              <a:lnSpc>
                <a:spcPct val="100000"/>
              </a:lnSpc>
              <a:spcBef>
                <a:spcPts val="0"/>
              </a:spcBef>
              <a:spcAft>
                <a:spcPts val="0"/>
              </a:spcAft>
              <a:buSzPts val="1400"/>
              <a:buNone/>
            </a:pPr>
            <a:r>
              <a:rPr lang="en-US" sz="1000" b="0" i="0" u="none" strike="noStrike" cap="none" dirty="0">
                <a:solidFill>
                  <a:schemeClr val="dk1"/>
                </a:solidFill>
                <a:latin typeface="Arial" panose="020B0604020202020204" pitchFamily="34" charset="0"/>
                <a:ea typeface="Arial"/>
                <a:cs typeface="Arial" panose="020B0604020202020204" pitchFamily="34" charset="0"/>
                <a:sym typeface="Arial"/>
              </a:rPr>
              <a:t> </a:t>
            </a:r>
            <a:endParaRPr sz="1000" dirty="0">
              <a:latin typeface="Arial" panose="020B0604020202020204" pitchFamily="34" charset="0"/>
              <a:cs typeface="Arial" panose="020B0604020202020204" pitchFamily="34" charset="0"/>
            </a:endParaRPr>
          </a:p>
        </p:txBody>
      </p:sp>
      <p:sp>
        <p:nvSpPr>
          <p:cNvPr id="1413" name="Google Shape;141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ea typeface="Verdana"/>
                <a:sym typeface="Verdana"/>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sz="1200" b="0" i="0" u="none" strike="noStrike" kern="0" cap="none" spc="0" normalizeH="0" baseline="0" noProof="0" dirty="0">
              <a:ln>
                <a:noFill/>
              </a:ln>
              <a:solidFill>
                <a:srgbClr val="000000"/>
              </a:solidFill>
              <a:effectLst/>
              <a:uLnTx/>
              <a:uFillTx/>
              <a:ea typeface="Verdana"/>
              <a:sym typeface="Verdana"/>
            </a:endParaRPr>
          </a:p>
        </p:txBody>
      </p:sp>
    </p:spTree>
    <p:extLst>
      <p:ext uri="{BB962C8B-B14F-4D97-AF65-F5344CB8AC3E}">
        <p14:creationId xmlns:p14="http://schemas.microsoft.com/office/powerpoint/2010/main" val="3652912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ource Sans"/>
                <a:ea typeface="+mn-ea"/>
                <a:cs typeface="+mn-cs"/>
              </a:rPr>
              <a:t>About </a:t>
            </a: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is a global software company that develops a platform for Robotic Process Automation (RPA). It was founded by Daniel Dines, a Romanian entrepreneur, in 2005 in Bucharest, Romania. </a:t>
            </a:r>
          </a:p>
          <a:p>
            <a:pPr marL="171450" lvl="0" indent="-171450">
              <a:buFont typeface="Arial" panose="020B0604020202020204" pitchFamily="34" charset="0"/>
              <a:buChar char="•"/>
            </a:pPr>
            <a:r>
              <a:rPr lang="en-US" sz="1200" kern="1200" dirty="0" err="1">
                <a:solidFill>
                  <a:schemeClr val="tx1"/>
                </a:solidFill>
                <a:effectLst/>
                <a:latin typeface="Source Sans"/>
                <a:ea typeface="+mn-ea"/>
                <a:cs typeface="+mn-cs"/>
              </a:rPr>
              <a:t>UiPath’s</a:t>
            </a:r>
            <a:r>
              <a:rPr lang="en-US" sz="1200" kern="1200" dirty="0">
                <a:solidFill>
                  <a:schemeClr val="tx1"/>
                </a:solidFill>
                <a:effectLst/>
                <a:latin typeface="Source Sans"/>
                <a:ea typeface="+mn-ea"/>
                <a:cs typeface="+mn-cs"/>
              </a:rPr>
              <a:t> focus on building the world’s best RPA software has made them world’s leading RPA software company. </a:t>
            </a: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has its offices across 25+ countries.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Following its acquisition of </a:t>
            </a:r>
            <a:r>
              <a:rPr lang="en-US" sz="1200" kern="1200" dirty="0" err="1">
                <a:solidFill>
                  <a:schemeClr val="tx1"/>
                </a:solidFill>
                <a:effectLst/>
                <a:latin typeface="Source Sans"/>
                <a:ea typeface="+mn-ea"/>
                <a:cs typeface="+mn-cs"/>
              </a:rPr>
              <a:t>ProcessGold</a:t>
            </a:r>
            <a:r>
              <a:rPr lang="en-US" sz="1200" kern="1200" dirty="0">
                <a:solidFill>
                  <a:schemeClr val="tx1"/>
                </a:solidFill>
                <a:effectLst/>
                <a:latin typeface="Source Sans"/>
                <a:ea typeface="+mn-ea"/>
                <a:cs typeface="+mn-cs"/>
              </a:rPr>
              <a:t> and </a:t>
            </a:r>
            <a:r>
              <a:rPr lang="en-US" sz="1200" kern="1200" dirty="0" err="1">
                <a:solidFill>
                  <a:schemeClr val="tx1"/>
                </a:solidFill>
                <a:effectLst/>
                <a:latin typeface="Source Sans"/>
                <a:ea typeface="+mn-ea"/>
                <a:cs typeface="+mn-cs"/>
              </a:rPr>
              <a:t>StepShot</a:t>
            </a:r>
            <a:r>
              <a:rPr lang="en-US" sz="1200" kern="1200" dirty="0">
                <a:solidFill>
                  <a:schemeClr val="tx1"/>
                </a:solidFill>
                <a:effectLst/>
                <a:latin typeface="Source Sans"/>
                <a:ea typeface="+mn-ea"/>
                <a:cs typeface="+mn-cs"/>
              </a:rPr>
              <a:t> in 2019, </a:t>
            </a: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has become the first vendor of scale to bring together both process mining and Robotic Process Automation </a:t>
            </a:r>
            <a:r>
              <a:rPr lang="en-US" sz="1200" dirty="0">
                <a:latin typeface="Source Sans"/>
                <a:ea typeface="Calibri" panose="020F0502020204030204" pitchFamily="34" charset="0"/>
                <a:cs typeface="Times New Roman" panose="02020603050405020304" pitchFamily="18" charset="0"/>
              </a:rPr>
              <a:t>to offer end-to-end platform for </a:t>
            </a:r>
            <a:r>
              <a:rPr lang="en-US" sz="1200" dirty="0" err="1">
                <a:latin typeface="Source Sans"/>
                <a:ea typeface="Calibri" panose="020F0502020204030204" pitchFamily="34" charset="0"/>
                <a:cs typeface="Times New Roman" panose="02020603050405020304" pitchFamily="18" charset="0"/>
              </a:rPr>
              <a:t>Hyperautomation</a:t>
            </a:r>
            <a:r>
              <a:rPr lang="en-US" sz="1200" dirty="0">
                <a:latin typeface="Source Sans"/>
                <a:ea typeface="Calibri" panose="020F0502020204030204" pitchFamily="34" charset="0"/>
                <a:cs typeface="Times New Roman" panose="02020603050405020304" pitchFamily="18" charset="0"/>
              </a:rPr>
              <a:t>. </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With 50% of the top 50 Global Fortune 500 companies as its customers, </a:t>
            </a: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has 5,000+ enterprise customers.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EFF12-8DB6-46EC-A85E-9B4FA278624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08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4ca49b0a96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Arial" panose="020B0604020202020204" pitchFamily="34" charset="0"/>
                <a:ea typeface="Verdana" panose="020B0604030504040204" pitchFamily="34" charset="0"/>
                <a:cs typeface="Arial" panose="020B0604020202020204" pitchFamily="34" charset="0"/>
                <a:sym typeface="Arial"/>
              </a:rPr>
              <a:t>The implementation of </a:t>
            </a:r>
            <a:r>
              <a:rPr lang="en-US" b="0" dirty="0">
                <a:latin typeface="Arial" panose="020B0604020202020204" pitchFamily="34" charset="0"/>
                <a:ea typeface="Verdana" panose="020B0604030504040204" pitchFamily="34" charset="0"/>
                <a:cs typeface="Arial" panose="020B0604020202020204" pitchFamily="34" charset="0"/>
                <a:sym typeface="Arial"/>
              </a:rPr>
              <a:t>an </a:t>
            </a:r>
            <a:r>
              <a:rPr lang="en-US" dirty="0">
                <a:latin typeface="Arial" panose="020B0604020202020204" pitchFamily="34" charset="0"/>
                <a:ea typeface="Verdana" panose="020B0604030504040204" pitchFamily="34" charset="0"/>
                <a:cs typeface="Arial" panose="020B0604020202020204" pitchFamily="34" charset="0"/>
                <a:sym typeface="Arial"/>
              </a:rPr>
              <a:t>RPA solution brings several benefits. Some of the main </a:t>
            </a:r>
            <a:r>
              <a:rPr lang="ro-RO" dirty="0">
                <a:latin typeface="Arial" panose="020B0604020202020204" pitchFamily="34" charset="0"/>
                <a:ea typeface="Verdana" panose="020B0604030504040204" pitchFamily="34" charset="0"/>
                <a:cs typeface="Arial" panose="020B0604020202020204" pitchFamily="34" charset="0"/>
                <a:sym typeface="Arial"/>
              </a:rPr>
              <a:t>advantages </a:t>
            </a:r>
            <a:r>
              <a:rPr lang="en-AU" b="0" dirty="0">
                <a:latin typeface="Arial" panose="020B0604020202020204" pitchFamily="34" charset="0"/>
                <a:ea typeface="Verdana" panose="020B0604030504040204" pitchFamily="34" charset="0"/>
                <a:cs typeface="Arial" panose="020B0604020202020204" pitchFamily="34" charset="0"/>
                <a:sym typeface="Arial"/>
              </a:rPr>
              <a:t>of businesses </a:t>
            </a:r>
            <a:r>
              <a:rPr lang="ro-RO" dirty="0">
                <a:latin typeface="Arial" panose="020B0604020202020204" pitchFamily="34" charset="0"/>
                <a:ea typeface="Verdana" panose="020B0604030504040204" pitchFamily="34" charset="0"/>
                <a:cs typeface="Arial" panose="020B0604020202020204" pitchFamily="34" charset="0"/>
                <a:sym typeface="Arial"/>
              </a:rPr>
              <a:t>adopting an RPA solution</a:t>
            </a:r>
            <a:r>
              <a:rPr lang="en-US" dirty="0">
                <a:latin typeface="Arial" panose="020B0604020202020204" pitchFamily="34" charset="0"/>
                <a:ea typeface="Verdana" panose="020B0604030504040204" pitchFamily="34" charset="0"/>
                <a:cs typeface="Arial" panose="020B0604020202020204" pitchFamily="34" charset="0"/>
                <a:sym typeface="Arial"/>
              </a:rPr>
              <a:t> are as follows</a:t>
            </a:r>
            <a:r>
              <a:rPr lang="en-US" b="0" dirty="0">
                <a:latin typeface="Arial" panose="020B0604020202020204" pitchFamily="34" charset="0"/>
                <a:ea typeface="Verdana" panose="020B0604030504040204" pitchFamily="34" charset="0"/>
                <a:cs typeface="Arial" panose="020B0604020202020204" pitchFamily="34" charset="0"/>
                <a:sym typeface="Arial"/>
              </a:rPr>
              <a:t>: </a:t>
            </a:r>
            <a:endParaRPr b="0" strike="dblStrike" baseline="0" dirty="0">
              <a:latin typeface="Arial" panose="020B0604020202020204" pitchFamily="34" charset="0"/>
              <a:ea typeface="Verdana" panose="020B0604030504040204" pitchFamily="34" charset="0"/>
              <a:cs typeface="Arial" panose="020B0604020202020204" pitchFamily="34" charset="0"/>
              <a:sym typeface="Arial"/>
            </a:endParaRPr>
          </a:p>
          <a:p>
            <a:pPr marL="171450" lvl="0" indent="-171450" algn="l" rtl="0">
              <a:lnSpc>
                <a:spcPct val="100000"/>
              </a:lnSpc>
              <a:spcBef>
                <a:spcPts val="0"/>
              </a:spcBef>
              <a:spcAft>
                <a:spcPts val="0"/>
              </a:spcAft>
              <a:buSzPts val="1400"/>
              <a:buFont typeface="Wingdings" panose="05000000000000000000" pitchFamily="2" charset="2"/>
              <a:buChar char="§"/>
            </a:pPr>
            <a:r>
              <a:rPr lang="en-US" dirty="0">
                <a:latin typeface="Arial" panose="020B0604020202020204" pitchFamily="34" charset="0"/>
                <a:ea typeface="Verdana" panose="020B0604030504040204" pitchFamily="34" charset="0"/>
                <a:cs typeface="Arial" panose="020B0604020202020204" pitchFamily="34" charset="0"/>
                <a:sym typeface="Arial"/>
              </a:rPr>
              <a:t>Increased execution speed: </a:t>
            </a:r>
          </a:p>
          <a:p>
            <a:pPr marL="628650" lvl="1" indent="-171450" algn="l" rtl="0">
              <a:lnSpc>
                <a:spcPct val="100000"/>
              </a:lnSpc>
              <a:spcBef>
                <a:spcPts val="0"/>
              </a:spcBef>
              <a:spcAft>
                <a:spcPts val="0"/>
              </a:spcAft>
              <a:buSzPts val="1400"/>
              <a:buFont typeface="Noto Sans Symbols"/>
              <a:buChar char="▪"/>
            </a:pPr>
            <a:r>
              <a:rPr lang="ro-RO" dirty="0">
                <a:latin typeface="Arial" panose="020B0604020202020204" pitchFamily="34" charset="0"/>
                <a:ea typeface="Verdana" panose="020B0604030504040204" pitchFamily="34" charset="0"/>
                <a:cs typeface="Arial" panose="020B0604020202020204" pitchFamily="34" charset="0"/>
                <a:sym typeface="Arial"/>
              </a:rPr>
              <a:t>RPA </a:t>
            </a:r>
            <a:r>
              <a:rPr lang="en-US" dirty="0">
                <a:latin typeface="Arial" panose="020B0604020202020204" pitchFamily="34" charset="0"/>
                <a:ea typeface="Verdana" panose="020B0604030504040204" pitchFamily="34" charset="0"/>
                <a:cs typeface="Arial" panose="020B0604020202020204" pitchFamily="34" charset="0"/>
                <a:sym typeface="Arial"/>
              </a:rPr>
              <a:t>robots are much quicker and efficient than a human operator.</a:t>
            </a:r>
            <a:endParaRPr lang="en-AU" b="1" dirty="0">
              <a:latin typeface="Arial" panose="020B0604020202020204" pitchFamily="34" charset="0"/>
              <a:ea typeface="Verdana" panose="020B0604030504040204" pitchFamily="34" charset="0"/>
              <a:cs typeface="Arial" panose="020B0604020202020204" pitchFamily="34" charset="0"/>
              <a:sym typeface="Arial"/>
            </a:endParaRPr>
          </a:p>
          <a:p>
            <a:pPr marL="171450" lvl="0" indent="-171450" algn="l" rtl="0">
              <a:lnSpc>
                <a:spcPct val="100000"/>
              </a:lnSpc>
              <a:spcBef>
                <a:spcPts val="0"/>
              </a:spcBef>
              <a:spcAft>
                <a:spcPts val="0"/>
              </a:spcAft>
              <a:buSzPts val="1400"/>
              <a:buFont typeface="Wingdings" panose="05000000000000000000" pitchFamily="2" charset="2"/>
              <a:buChar char="§"/>
            </a:pPr>
            <a:r>
              <a:rPr lang="en-AU" dirty="0">
                <a:latin typeface="Arial" panose="020B0604020202020204" pitchFamily="34" charset="0"/>
                <a:ea typeface="Verdana" panose="020B0604030504040204" pitchFamily="34" charset="0"/>
                <a:cs typeface="Arial" panose="020B0604020202020204" pitchFamily="34" charset="0"/>
                <a:sym typeface="Arial"/>
              </a:rPr>
              <a:t>Improved accuracy: </a:t>
            </a:r>
          </a:p>
          <a:p>
            <a:pPr marL="628650" lvl="1" indent="-171450" algn="l" rtl="0">
              <a:lnSpc>
                <a:spcPct val="100000"/>
              </a:lnSpc>
              <a:spcBef>
                <a:spcPts val="0"/>
              </a:spcBef>
              <a:spcAft>
                <a:spcPts val="0"/>
              </a:spcAft>
              <a:buSzPts val="1400"/>
              <a:buFont typeface="Noto Sans Symbols"/>
              <a:buChar char="▪"/>
            </a:pPr>
            <a:r>
              <a:rPr lang="en-US" dirty="0">
                <a:latin typeface="Arial" panose="020B0604020202020204" pitchFamily="34" charset="0"/>
                <a:ea typeface="Verdana" panose="020B0604030504040204" pitchFamily="34" charset="0"/>
                <a:cs typeface="Arial" panose="020B0604020202020204" pitchFamily="34" charset="0"/>
                <a:sym typeface="Arial"/>
              </a:rPr>
              <a:t>RPA leads to improved accuracy as the designed robot works on the given instruction.</a:t>
            </a:r>
          </a:p>
          <a:p>
            <a:pPr marL="171450" lvl="0" indent="-171450" algn="l" rtl="0">
              <a:lnSpc>
                <a:spcPct val="100000"/>
              </a:lnSpc>
              <a:spcBef>
                <a:spcPts val="0"/>
              </a:spcBef>
              <a:spcAft>
                <a:spcPts val="0"/>
              </a:spcAft>
              <a:buSzPts val="1400"/>
              <a:buFont typeface="Wingdings" panose="05000000000000000000" pitchFamily="2" charset="2"/>
              <a:buChar char="§"/>
            </a:pPr>
            <a:r>
              <a:rPr lang="en-US" dirty="0">
                <a:latin typeface="Arial" panose="020B0604020202020204" pitchFamily="34" charset="0"/>
                <a:ea typeface="Verdana" panose="020B0604030504040204" pitchFamily="34" charset="0"/>
                <a:cs typeface="Arial" panose="020B0604020202020204" pitchFamily="34" charset="0"/>
                <a:sym typeface="Arial"/>
              </a:rPr>
              <a:t> Improved compliance and governance: </a:t>
            </a:r>
          </a:p>
          <a:p>
            <a:pPr marL="628650" lvl="1" indent="-171450" algn="l" rtl="0">
              <a:lnSpc>
                <a:spcPct val="100000"/>
              </a:lnSpc>
              <a:spcBef>
                <a:spcPts val="0"/>
              </a:spcBef>
              <a:spcAft>
                <a:spcPts val="0"/>
              </a:spcAft>
              <a:buSzPts val="1400"/>
              <a:buFont typeface="Noto Sans Symbols"/>
              <a:buChar char="▪"/>
            </a:pPr>
            <a:r>
              <a:rPr lang="en-US" dirty="0">
                <a:latin typeface="Arial" panose="020B0604020202020204" pitchFamily="34" charset="0"/>
                <a:ea typeface="Verdana" panose="020B0604030504040204" pitchFamily="34" charset="0"/>
                <a:cs typeface="Arial" panose="020B0604020202020204" pitchFamily="34" charset="0"/>
                <a:sym typeface="Arial"/>
              </a:rPr>
              <a:t>RPA solutions have already been adopted to ensure regulatory compliance, especially in the banking sector. Since the Robot Login details are secure and unique, the activity carried out is well controlled and supervised leading to improved regulatory compliance. This creates transparency and allows the user to recognize any issue or defect easily.</a:t>
            </a:r>
            <a:endParaRPr dirty="0">
              <a:latin typeface="Arial" panose="020B0604020202020204" pitchFamily="34" charset="0"/>
              <a:ea typeface="Verdana" panose="020B0604030504040204" pitchFamily="34" charset="0"/>
              <a:cs typeface="Arial" panose="020B0604020202020204" pitchFamily="34" charset="0"/>
              <a:sym typeface="Arial"/>
            </a:endParaRPr>
          </a:p>
          <a:p>
            <a:pPr marL="171450" lvl="0" indent="-171450" algn="l" rtl="0">
              <a:lnSpc>
                <a:spcPct val="100000"/>
              </a:lnSpc>
              <a:spcBef>
                <a:spcPts val="0"/>
              </a:spcBef>
              <a:spcAft>
                <a:spcPts val="0"/>
              </a:spcAft>
              <a:buSzPts val="1400"/>
              <a:buFont typeface="Wingdings" panose="05000000000000000000" pitchFamily="2" charset="2"/>
              <a:buChar char="§"/>
            </a:pPr>
            <a:r>
              <a:rPr lang="en-US" dirty="0">
                <a:latin typeface="Arial" panose="020B0604020202020204" pitchFamily="34" charset="0"/>
                <a:ea typeface="Verdana" panose="020B0604030504040204" pitchFamily="34" charset="0"/>
                <a:cs typeface="Arial" panose="020B0604020202020204" pitchFamily="34" charset="0"/>
                <a:sym typeface="Arial"/>
              </a:rPr>
              <a:t>Reduced cost of process execution: </a:t>
            </a:r>
          </a:p>
          <a:p>
            <a:pPr marL="628650" lvl="1" indent="-171450" algn="l" rtl="0">
              <a:lnSpc>
                <a:spcPct val="100000"/>
              </a:lnSpc>
              <a:spcBef>
                <a:spcPts val="0"/>
              </a:spcBef>
              <a:spcAft>
                <a:spcPts val="0"/>
              </a:spcAft>
              <a:buSzPts val="1400"/>
              <a:buFont typeface="Noto Sans Symbols"/>
              <a:buChar char="▪"/>
            </a:pPr>
            <a:r>
              <a:rPr lang="en-US" dirty="0">
                <a:latin typeface="Arial" panose="020B0604020202020204" pitchFamily="34" charset="0"/>
                <a:ea typeface="Verdana" panose="020B0604030504040204" pitchFamily="34" charset="0"/>
                <a:cs typeface="Arial" panose="020B0604020202020204" pitchFamily="34" charset="0"/>
                <a:sym typeface="Arial"/>
              </a:rPr>
              <a:t>The work capacity of robots is superior to that of human workers. </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When an RPA solution is implemented, </a:t>
            </a:r>
            <a:r>
              <a:rPr lang="en-US" dirty="0">
                <a:latin typeface="Arial" panose="020B0604020202020204" pitchFamily="34" charset="0"/>
                <a:ea typeface="Verdana" panose="020B0604030504040204" pitchFamily="34" charset="0"/>
                <a:cs typeface="Arial" panose="020B0604020202020204" pitchFamily="34" charset="0"/>
                <a:sym typeface="Arial"/>
              </a:rPr>
              <a:t>the task execution rate is considerably increased, and the corresponding costs are decreased. A robot can work 24*7, </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there is no time constraint.</a:t>
            </a:r>
            <a:r>
              <a:rPr lang="en-US" dirty="0">
                <a:latin typeface="Arial" panose="020B0604020202020204" pitchFamily="34" charset="0"/>
                <a:ea typeface="Verdana" panose="020B0604030504040204" pitchFamily="34" charset="0"/>
                <a:cs typeface="Arial" panose="020B0604020202020204" pitchFamily="34" charset="0"/>
                <a:sym typeface="Arial"/>
              </a:rPr>
              <a:t> This increases the productivity time and improves the output.</a:t>
            </a:r>
          </a:p>
          <a:p>
            <a:pPr marL="171450" lvl="0" indent="-171450" algn="l" rtl="0">
              <a:lnSpc>
                <a:spcPct val="100000"/>
              </a:lnSpc>
              <a:spcBef>
                <a:spcPts val="0"/>
              </a:spcBef>
              <a:spcAft>
                <a:spcPts val="0"/>
              </a:spcAft>
              <a:buSzPts val="1400"/>
              <a:buFont typeface="Wingdings" panose="05000000000000000000" pitchFamily="2" charset="2"/>
              <a:buChar char="§"/>
            </a:pPr>
            <a:r>
              <a:rPr lang="en-US" dirty="0">
                <a:latin typeface="Arial" panose="020B0604020202020204" pitchFamily="34" charset="0"/>
                <a:ea typeface="Verdana" panose="020B0604030504040204" pitchFamily="34" charset="0"/>
                <a:cs typeface="Arial" panose="020B0604020202020204" pitchFamily="34" charset="0"/>
                <a:sym typeface="Arial"/>
              </a:rPr>
              <a:t>Easier scaling: </a:t>
            </a:r>
          </a:p>
          <a:p>
            <a:pPr marL="628650" lvl="1" indent="-171450" algn="l" rtl="0">
              <a:lnSpc>
                <a:spcPct val="100000"/>
              </a:lnSpc>
              <a:spcBef>
                <a:spcPts val="0"/>
              </a:spcBef>
              <a:spcAft>
                <a:spcPts val="0"/>
              </a:spcAft>
              <a:buSzPts val="1400"/>
              <a:buFont typeface="Noto Sans Symbols"/>
              <a:buChar char="▪"/>
            </a:pPr>
            <a:r>
              <a:rPr lang="en-US" dirty="0">
                <a:latin typeface="Arial" panose="020B0604020202020204" pitchFamily="34" charset="0"/>
                <a:ea typeface="Verdana" panose="020B0604030504040204" pitchFamily="34" charset="0"/>
                <a:cs typeface="Arial" panose="020B0604020202020204" pitchFamily="34" charset="0"/>
                <a:sym typeface="Arial"/>
              </a:rPr>
              <a:t>The amount of work involved in a process can vary, as unexpected changes are likely to occur in most business environments. If an RPA solution is used, companies can easily adapt by scaling the solution up or down, depending on the requirements, regardless of how volatile they might turn out to be.</a:t>
            </a:r>
          </a:p>
          <a:p>
            <a:pPr marL="628650" lvl="1" indent="-171450" algn="l" rtl="0">
              <a:lnSpc>
                <a:spcPct val="100000"/>
              </a:lnSpc>
              <a:spcBef>
                <a:spcPts val="0"/>
              </a:spcBef>
              <a:spcAft>
                <a:spcPts val="0"/>
              </a:spcAft>
              <a:buSzPts val="1400"/>
              <a:buFont typeface="Noto Sans Symbols"/>
              <a:buChar char="▪"/>
            </a:pPr>
            <a:endParaRPr lang="en-US" dirty="0">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lnSpc>
                <a:spcPct val="100000"/>
              </a:lnSpc>
              <a:spcBef>
                <a:spcPts val="0"/>
              </a:spcBef>
              <a:spcAft>
                <a:spcPts val="0"/>
              </a:spcAft>
              <a:buSzPts val="1400"/>
              <a:buNone/>
            </a:pPr>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Additional Notes*</a:t>
            </a:r>
          </a:p>
          <a:p>
            <a:pPr marL="0" lvl="0" indent="0" algn="just" rtl="0">
              <a:lnSpc>
                <a:spcPct val="100000"/>
              </a:lnSpc>
              <a:spcBef>
                <a:spcPts val="0"/>
              </a:spcBef>
              <a:spcAft>
                <a:spcPts val="0"/>
              </a:spcAft>
              <a:buSzPts val="1400"/>
              <a:buNone/>
            </a:pP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RPA is highly scalable, up as well as down. Whether one requires an increase or reduction in the virtual workforce, robots can be quickly deployed at zero or minimum costs while maintaining consistency in the quality of work.</a:t>
            </a:r>
          </a:p>
          <a:p>
            <a:pPr marL="628650" lvl="1" indent="-171450" algn="l" rtl="0">
              <a:lnSpc>
                <a:spcPct val="100000"/>
              </a:lnSpc>
              <a:spcBef>
                <a:spcPts val="0"/>
              </a:spcBef>
              <a:spcAft>
                <a:spcPts val="0"/>
              </a:spcAft>
              <a:buSzPts val="1400"/>
              <a:buFont typeface="Noto Sans Symbols"/>
              <a:buChar char="▪"/>
            </a:pPr>
            <a:endParaRPr lang="en-US" sz="1000" dirty="0">
              <a:latin typeface="Arial" panose="020B0604020202020204" pitchFamily="34" charset="0"/>
              <a:ea typeface="Arial"/>
              <a:cs typeface="Arial" panose="020B0604020202020204" pitchFamily="34" charset="0"/>
              <a:sym typeface="Arial"/>
            </a:endParaRPr>
          </a:p>
          <a:p>
            <a:pPr marL="171450" lvl="0" indent="-171450" algn="just" rtl="0">
              <a:lnSpc>
                <a:spcPct val="100000"/>
              </a:lnSpc>
              <a:spcBef>
                <a:spcPts val="0"/>
              </a:spcBef>
              <a:spcAft>
                <a:spcPts val="0"/>
              </a:spcAft>
              <a:buSzPts val="1400"/>
              <a:buFont typeface="Noto Sans Symbols"/>
              <a:buChar char="▪"/>
            </a:pPr>
            <a:endParaRPr sz="1200" dirty="0">
              <a:latin typeface="Arial" panose="020B0604020202020204" pitchFamily="34" charset="0"/>
              <a:ea typeface="Arial"/>
              <a:cs typeface="Arial" panose="020B0604020202020204" pitchFamily="34" charset="0"/>
              <a:sym typeface="Arial"/>
            </a:endParaRPr>
          </a:p>
        </p:txBody>
      </p:sp>
      <p:sp>
        <p:nvSpPr>
          <p:cNvPr id="1105" name="Google Shape;1105;g4ca49b0a96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864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4ca49b0a96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Font typeface="Noto Sans Symbols"/>
              <a:buNone/>
            </a:pPr>
            <a:endParaRPr sz="1200" dirty="0">
              <a:latin typeface="Arial" panose="020B0604020202020204" pitchFamily="34" charset="0"/>
              <a:ea typeface="Arial"/>
              <a:cs typeface="Arial" panose="020B0604020202020204" pitchFamily="34" charset="0"/>
              <a:sym typeface="Arial"/>
            </a:endParaRPr>
          </a:p>
        </p:txBody>
      </p:sp>
      <p:sp>
        <p:nvSpPr>
          <p:cNvPr id="1105" name="Google Shape;1105;g4ca49b0a96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146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r>
              <a:rPr lang="en-US" b="1" dirty="0">
                <a:latin typeface="Arial" panose="020B0604020202020204" pitchFamily="34" charset="0"/>
                <a:ea typeface="Verdana" panose="020B0604030504040204" pitchFamily="34" charset="0"/>
                <a:cs typeface="Arial" panose="020B0604020202020204" pitchFamily="34" charset="0"/>
                <a:sym typeface="Arial"/>
              </a:rPr>
              <a:t>Process :</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 process is represented either as a succession of steps, or as a flowchart, where the decision points are more easily represented.</a:t>
            </a:r>
            <a:endPar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Verdana"/>
            </a:endParaRPr>
          </a:p>
          <a:p>
            <a:pPr marL="0" marR="0" lvl="0" indent="0" algn="just"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In its simplest form, RPA replicates the actions that were presented by the user using the graphical user interface. The RPA tool tries to draw the process to be able to translate it into small steps and understand its underlying logic. </a:t>
            </a:r>
          </a:p>
          <a:p>
            <a:pPr marL="0" marR="0" lvl="0" indent="0" algn="just"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Very simple processes can be replicated as such, without other interventions. However, in case of complex business processes, an RPA developer needs to configure the workflow in order to make business decisions or do complex operations. RPA involves the use of robotic control flow to capture the logic and decisions of a business process. RPA tools offer plenty of activities and technologies to match the needs and complexity of real-life processes.</a:t>
            </a:r>
          </a:p>
          <a:p>
            <a:pPr marL="0" marR="0" lvl="0" indent="0" algn="just"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lnSpc>
                <a:spcPct val="100000"/>
              </a:lnSpc>
              <a:spcBef>
                <a:spcPts val="0"/>
              </a:spcBef>
              <a:spcAft>
                <a:spcPts val="0"/>
              </a:spcAft>
              <a:buSzPts val="1400"/>
              <a:buNone/>
            </a:pPr>
            <a:endParaRPr lang="en-US" dirty="0">
              <a:latin typeface="Arial" panose="020B0604020202020204" pitchFamily="34" charset="0"/>
              <a:ea typeface="Arial"/>
              <a:cs typeface="Arial" panose="020B0604020202020204" pitchFamily="34" charset="0"/>
              <a:sym typeface="Arial"/>
            </a:endParaRPr>
          </a:p>
          <a:p>
            <a:pPr marL="0" lvl="0" indent="0" algn="just" rtl="0">
              <a:spcBef>
                <a:spcPts val="0"/>
              </a:spcBef>
              <a:spcAft>
                <a:spcPts val="0"/>
              </a:spcAft>
              <a:buClr>
                <a:schemeClr val="dk1"/>
              </a:buClr>
              <a:buFont typeface="Arial"/>
              <a:buNone/>
            </a:pPr>
            <a:endParaRPr dirty="0">
              <a:latin typeface="Arial" panose="020B0604020202020204" pitchFamily="34" charset="0"/>
              <a:ea typeface="Arial"/>
              <a:cs typeface="Arial" panose="020B0604020202020204" pitchFamily="34" charset="0"/>
              <a:sym typeface="Arial"/>
            </a:endParaRPr>
          </a:p>
        </p:txBody>
      </p:sp>
      <p:sp>
        <p:nvSpPr>
          <p:cNvPr id="1215" name="Google Shape;1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361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Font typeface="Arial"/>
              <a:buNone/>
            </a:pPr>
            <a:r>
              <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Programming constructs form an integral part of any coding. The Programming constructs are the backbone and form the foundation of any programming language. They are the building blocks of programming. The term construct in general means “invent or make up.” In programming, constructs are defined as the logical and structural approach required to define the underlying principle of programming.</a:t>
            </a:r>
          </a:p>
          <a:p>
            <a:pPr marL="0" lvl="0" indent="0" algn="l" rtl="0">
              <a:spcBef>
                <a:spcPts val="0"/>
              </a:spcBef>
              <a:spcAft>
                <a:spcPts val="0"/>
              </a:spcAft>
              <a:buClr>
                <a:schemeClr val="dk1"/>
              </a:buClr>
              <a:buFont typeface="Arial"/>
              <a:buNone/>
            </a:pPr>
            <a:endPar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spcBef>
                <a:spcPts val="0"/>
              </a:spcBef>
              <a:spcAft>
                <a:spcPts val="0"/>
              </a:spcAft>
              <a:buClr>
                <a:schemeClr val="dk1"/>
              </a:buClr>
              <a:buFont typeface="Arial"/>
              <a:buNone/>
            </a:pPr>
            <a:r>
              <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There are important programming constructs that we generally utilize to make the programming logical and structural.</a:t>
            </a:r>
          </a:p>
          <a:p>
            <a:pPr marL="628650" lvl="1" indent="-171450" algn="l" rtl="0">
              <a:spcBef>
                <a:spcPts val="0"/>
              </a:spcBef>
              <a:spcAft>
                <a:spcPts val="0"/>
              </a:spcAft>
              <a:buClr>
                <a:schemeClr val="dk1"/>
              </a:buClr>
              <a:buFont typeface="Arial" panose="020B0604020202020204" pitchFamily="34" charset="0"/>
              <a:buChar char="•"/>
            </a:pPr>
            <a:r>
              <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Sequence: </a:t>
            </a:r>
            <a:r>
              <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 term sequence denotes the first step or the first  block of programming. It indicates the next process or step that needs to be taken.</a:t>
            </a:r>
          </a:p>
          <a:p>
            <a:pPr marL="628650" lvl="1" indent="-171450" algn="l" rtl="0">
              <a:spcBef>
                <a:spcPts val="0"/>
              </a:spcBef>
              <a:spcAft>
                <a:spcPts val="0"/>
              </a:spcAft>
              <a:buClr>
                <a:schemeClr val="dk1"/>
              </a:buClr>
              <a:buFont typeface="Arial" panose="020B0604020202020204" pitchFamily="34" charset="0"/>
              <a:buChar char="•"/>
            </a:pPr>
            <a:r>
              <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Selection: </a:t>
            </a:r>
            <a:r>
              <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Once the programmer has constructed the sequence, it is important to select a course of action on the basis of the given conditions. Hence, we can say that selection allow a programmer to choose among the various alternatives that best suit the requirement .</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Repetition: </a:t>
            </a:r>
            <a:r>
              <a:rPr lang="en-US" b="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a:t>
            </a:r>
            <a:r>
              <a:rPr lang="en-US" b="0"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 repetition construct causes a group of one or more program statements to be invoked or applied repeatedly until some end condition is met.</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Control Statements: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These are common ways of controlling the flow of logic, operations, functions in a program/algorithm. These act like the ‘plumbing’ of a program or algorithm. Examples: ‘if’ statements, ‘while’ or ‘for each’ loops</a:t>
            </a:r>
            <a:endPar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628650" lvl="1" indent="-171450" algn="l" rtl="0">
              <a:spcBef>
                <a:spcPts val="0"/>
              </a:spcBef>
              <a:spcAft>
                <a:spcPts val="0"/>
              </a:spcAft>
              <a:buClr>
                <a:schemeClr val="dk1"/>
              </a:buClr>
              <a:buFont typeface="Arial" panose="020B0604020202020204" pitchFamily="34" charset="0"/>
              <a:buChar char="•"/>
            </a:pPr>
            <a:r>
              <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Data Types: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Data types are used to specify any kind of expected class of information. Common data types are Integer (0, 1, 2), Float (0.5, 1.234, 20.3) and Character (‘a’, ’b’, ‘c’). String are one or more characters (“Tom”), Boolean (holding either a ‘True’ or ‘False’ value). Each language can define its own data types.</a:t>
            </a:r>
          </a:p>
        </p:txBody>
      </p:sp>
      <p:sp>
        <p:nvSpPr>
          <p:cNvPr id="1215" name="Google Shape;1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27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Scope:</a:t>
            </a:r>
            <a:r>
              <a:rPr lang="en-US" b="1" baseline="0"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 </a:t>
            </a: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 scope is a specific context that is relevant to the program at any particular point in time. The scope has to  be very clear and defined for the success of the project.</a:t>
            </a:r>
            <a:endParaRPr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spcBef>
                <a:spcPts val="0"/>
              </a:spcBef>
              <a:spcAft>
                <a:spcPts val="0"/>
              </a:spcAft>
              <a:buClr>
                <a:schemeClr val="dk1"/>
              </a:buClr>
              <a:buFont typeface="Arial"/>
              <a:buNone/>
            </a:pPr>
            <a:endPar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spcBef>
                <a:spcPts val="0"/>
              </a:spcBef>
              <a:spcAft>
                <a:spcPts val="0"/>
              </a:spcAft>
              <a:buClr>
                <a:schemeClr val="dk1"/>
              </a:buClr>
              <a:buFont typeface="Arial"/>
              <a:buNone/>
            </a:pPr>
            <a:r>
              <a:rPr lang="en-US" b="1"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Validation: </a:t>
            </a: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At any step in a process or automation, there might need for validation. It is defined as the act of verifying the qualities of a process to ensure that they are correct. </a:t>
            </a:r>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Validating data in a process is often a critical requirement before execution. </a:t>
            </a: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Common examples are </a:t>
            </a:r>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making sure that</a:t>
            </a: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t>
            </a:r>
          </a:p>
          <a:p>
            <a:pPr marL="0" lvl="0" indent="0" algn="l" rtl="0">
              <a:spcBef>
                <a:spcPts val="0"/>
              </a:spcBef>
              <a:spcAft>
                <a:spcPts val="0"/>
              </a:spcAft>
              <a:buClr>
                <a:schemeClr val="dk1"/>
              </a:buClr>
              <a:buFont typeface="Arial"/>
              <a:buNone/>
            </a:pPr>
            <a:endPar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171450" lvl="0" indent="-171450" algn="l" rtl="0">
              <a:spcBef>
                <a:spcPts val="0"/>
              </a:spcBef>
              <a:spcAft>
                <a:spcPts val="0"/>
              </a:spcAft>
              <a:buClr>
                <a:schemeClr val="dk1"/>
              </a:buClr>
              <a:buFont typeface="Wingdings" panose="05000000000000000000" pitchFamily="2" charset="2"/>
              <a:buChar char="§"/>
            </a:pP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 data types match what was expected </a:t>
            </a:r>
          </a:p>
          <a:p>
            <a:pPr marL="171450" lvl="0" indent="-171450" algn="l" rtl="0">
              <a:spcBef>
                <a:spcPts val="0"/>
              </a:spcBef>
              <a:spcAft>
                <a:spcPts val="0"/>
              </a:spcAft>
              <a:buClr>
                <a:schemeClr val="dk1"/>
              </a:buClr>
              <a:buFont typeface="Wingdings" panose="05000000000000000000" pitchFamily="2" charset="2"/>
              <a:buChar char="§"/>
            </a:pP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 types of values (say Integers) are within a certain threshold (0-100). </a:t>
            </a:r>
            <a:endParaRPr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spcBef>
                <a:spcPts val="0"/>
              </a:spcBef>
              <a:spcAft>
                <a:spcPts val="0"/>
              </a:spcAft>
              <a:buClr>
                <a:schemeClr val="dk1"/>
              </a:buClr>
              <a:buFont typeface="Arial"/>
              <a:buNone/>
            </a:pPr>
            <a:endPar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spcBef>
                <a:spcPts val="0"/>
              </a:spcBef>
              <a:spcAft>
                <a:spcPts val="0"/>
              </a:spcAft>
              <a:buClr>
                <a:schemeClr val="dk1"/>
              </a:buClr>
              <a:buFont typeface="Arial"/>
              <a:buNone/>
            </a:pPr>
            <a:r>
              <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Input /Output: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For each piece of automation or algorithm, there might be an expected Input and/or Output. </a:t>
            </a:r>
            <a:r>
              <a:rPr lang="en-IN" b="0"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Any information or data that is sent to a computer for processing is considered input</a:t>
            </a:r>
            <a:r>
              <a:rPr lang="en-IN" b="1"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Input is the data at the entry point of the automation. </a:t>
            </a:r>
            <a:r>
              <a:rPr lang="en-IN" b="0"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Any information that has  been processed by and sent out from a computer or other electronic device is considered output</a:t>
            </a:r>
            <a:r>
              <a:rPr lang="en-IN" b="1"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Output is the data being returned at the end of the automation.</a:t>
            </a:r>
          </a:p>
          <a:p>
            <a:pPr marL="0" lvl="0" indent="0" algn="just" rtl="0">
              <a:spcBef>
                <a:spcPts val="0"/>
              </a:spcBef>
              <a:spcAft>
                <a:spcPts val="0"/>
              </a:spcAft>
              <a:buClr>
                <a:schemeClr val="dk1"/>
              </a:buClr>
              <a:buFont typeface="Arial"/>
              <a:buNone/>
            </a:pPr>
            <a:endPar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spcBef>
                <a:spcPts val="0"/>
              </a:spcBef>
              <a:spcAft>
                <a:spcPts val="0"/>
              </a:spcAft>
              <a:buClr>
                <a:schemeClr val="dk1"/>
              </a:buClr>
              <a:buFont typeface="Arial"/>
              <a:buNone/>
            </a:pPr>
            <a:r>
              <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Risk/Error Handling: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Every process should be evaluated for risk. This generally includes looking at every step of the process that can fail, or result in a failure later on in the process. This also involves quantifying how a possible failure could harm the overall system or business. By identifying all possible risks, error handling can be implemented to mitigate or completely reduce that risk. Error handling makes programming effective and more reliable, so that the activities executed by the program are useful and have zero impact on the productivity. No machine can be 100% efficient (ideal case) but we should try to minimize the error .</a:t>
            </a:r>
          </a:p>
          <a:p>
            <a:pPr marL="0" lvl="0" indent="0" algn="just" rtl="0">
              <a:spcBef>
                <a:spcPts val="0"/>
              </a:spcBef>
              <a:spcAft>
                <a:spcPts val="0"/>
              </a:spcAft>
              <a:buClr>
                <a:schemeClr val="dk1"/>
              </a:buClr>
              <a:buFont typeface="Arial"/>
              <a:buNone/>
            </a:pPr>
            <a:endPar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just" rtl="0">
              <a:spcBef>
                <a:spcPts val="0"/>
              </a:spcBef>
              <a:spcAft>
                <a:spcPts val="0"/>
              </a:spcAft>
              <a:buClr>
                <a:schemeClr val="dk1"/>
              </a:buClr>
              <a:buFont typeface="Arial"/>
              <a:buNone/>
            </a:pPr>
            <a:r>
              <a:rPr lang="en-IN"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Optical Character Recognition (OCR): </a:t>
            </a:r>
            <a:r>
              <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OCR refers to the software that analyzes images for alphanumeric characters.</a:t>
            </a:r>
            <a:r>
              <a:rPr lang="en-IN" b="0" i="0" u="none" strike="noStrike" cap="none" dirty="0">
                <a:solidFill>
                  <a:schemeClr val="tx1"/>
                </a:solidFill>
                <a:effectLst/>
                <a:latin typeface="Arial" panose="020B0604020202020204" pitchFamily="34" charset="0"/>
                <a:ea typeface="Verdana" panose="020B0604030504040204" pitchFamily="34" charset="0"/>
                <a:cs typeface="Arial" panose="020B0604020202020204" pitchFamily="34" charset="0"/>
                <a:sym typeface="Verdana"/>
              </a:rPr>
              <a:t> It processes a digital image by locating and identifying characters such as letters, numbers, and symbols. </a:t>
            </a:r>
            <a:endParaRPr lang="en-IN"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dirty="0">
              <a:latin typeface="Arial" panose="020B0604020202020204" pitchFamily="34" charset="0"/>
              <a:ea typeface="Arial"/>
              <a:cs typeface="Arial" panose="020B0604020202020204" pitchFamily="34" charset="0"/>
              <a:sym typeface="Arial"/>
            </a:endParaRPr>
          </a:p>
        </p:txBody>
      </p:sp>
      <p:sp>
        <p:nvSpPr>
          <p:cNvPr id="1226" name="Google Shape;12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525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With increasing demand of implementation of RPA, it is very important to understand the limitation and scope of these tools when we talk about their contribution.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tx1"/>
                </a:solidFill>
                <a:latin typeface="Arial" panose="020B0604020202020204" pitchFamily="34" charset="0"/>
                <a:ea typeface="Verdana" panose="020B0604030504040204" pitchFamily="34" charset="0"/>
                <a:cs typeface="Arial" panose="020B0604020202020204" pitchFamily="34" charset="0"/>
              </a:rPr>
              <a:t>Processes that are simple, structured and can be easily mimicked by a machine are best suited for RPA.</a:t>
            </a:r>
          </a:p>
          <a:p>
            <a:pPr marL="0" lvl="0" indent="0" algn="l" rtl="0">
              <a:lnSpc>
                <a:spcPct val="100000"/>
              </a:lnSpc>
              <a:spcBef>
                <a:spcPts val="0"/>
              </a:spcBef>
              <a:spcAft>
                <a:spcPts val="0"/>
              </a:spcAft>
              <a:buSzPts val="1400"/>
              <a:buNone/>
            </a:pP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They are repetitive, rule based and structured processes.</a:t>
            </a:r>
          </a:p>
          <a:p>
            <a:pPr marL="231775" lvl="0" indent="-171450" algn="l" rtl="0">
              <a:lnSpc>
                <a:spcPct val="100000"/>
              </a:lnSpc>
              <a:spcBef>
                <a:spcPts val="0"/>
              </a:spcBef>
              <a:spcAft>
                <a:spcPts val="0"/>
              </a:spcAft>
              <a:buSzPts val="1400"/>
              <a:buFont typeface="Wingdings" panose="05000000000000000000" pitchFamily="2" charset="2"/>
              <a:buChar char="§"/>
            </a:pPr>
            <a:r>
              <a:rPr lang="en-US" sz="1200"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Repetitive: </a:t>
            </a: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Processes that are done iteratively and are very similar in each iteration are good candidates. Automation speeds up the execution of those processes resulting in increased productivity.</a:t>
            </a:r>
            <a:endPar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Verdana"/>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sz="1200"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Rule-based</a:t>
            </a: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 If the way of handling a specific process does not undergo significant changes with each iteration, it can easily be translated into a set of rules to be followed by RPA robots. A rule-based process is therefore a great candidate for automation.</a:t>
            </a:r>
            <a:endPar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Verdana"/>
            </a:endParaRPr>
          </a:p>
          <a:p>
            <a:pPr marL="231775" lvl="0" indent="-171450" algn="l" rtl="0">
              <a:lnSpc>
                <a:spcPct val="100000"/>
              </a:lnSpc>
              <a:spcBef>
                <a:spcPts val="0"/>
              </a:spcBef>
              <a:spcAft>
                <a:spcPts val="0"/>
              </a:spcAft>
              <a:buSzPts val="1400"/>
              <a:buFont typeface="Wingdings" panose="05000000000000000000" pitchFamily="2" charset="2"/>
              <a:buChar char="§"/>
            </a:pPr>
            <a:r>
              <a:rPr lang="en-US" sz="1200" b="1"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Structured: </a:t>
            </a: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Are the aspects of the process well-defined or structured? If that is the case, the automation of the process is easy to perform.  The consistency and accuracy of robots is greater than a human worker could accomplish. That means they are less prone to error. Moreover, robots can be built to report all relevant data around their processes immediately, so it is very easy to keep track of their activity.</a:t>
            </a:r>
          </a:p>
          <a:p>
            <a:pPr marL="60325" marR="0" lvl="0" indent="0" algn="l" defTabSz="914400" rtl="0" eaLnBrk="1" fontAlgn="auto" latinLnBrk="0" hangingPunct="1">
              <a:lnSpc>
                <a:spcPct val="100000"/>
              </a:lnSpc>
              <a:spcBef>
                <a:spcPts val="0"/>
              </a:spcBef>
              <a:spcAft>
                <a:spcPts val="0"/>
              </a:spcAft>
              <a:buClr>
                <a:srgbClr val="000000"/>
              </a:buClr>
              <a:buSzPts val="1400"/>
              <a:buFont typeface="Noto Sans Symbols"/>
              <a:buNone/>
              <a:tabLst/>
              <a:defRPr/>
            </a:pPr>
            <a:endPar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endParaRPr>
          </a:p>
          <a:p>
            <a:pPr marL="60325" marR="0" lvl="0" indent="0" algn="l" defTabSz="914400" rtl="0" eaLnBrk="1" fontAlgn="auto" latinLnBrk="0" hangingPunct="1">
              <a:lnSpc>
                <a:spcPct val="100000"/>
              </a:lnSpc>
              <a:spcBef>
                <a:spcPts val="0"/>
              </a:spcBef>
              <a:spcAft>
                <a:spcPts val="0"/>
              </a:spcAft>
              <a:buClr>
                <a:srgbClr val="000000"/>
              </a:buClr>
              <a:buSzPts val="1400"/>
              <a:buFont typeface="Noto Sans Symbols"/>
              <a:buNone/>
              <a:tabLst/>
              <a:defRPr/>
            </a:pPr>
            <a:r>
              <a:rPr lang="en-US" sz="1200"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Processes involving complex data require human intelligence. Research analytics and follow up are still considered a challenge for RPA.</a:t>
            </a:r>
          </a:p>
          <a:p>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ea typeface="Verdana"/>
                <a:sym typeface="Verdana"/>
              </a:rPr>
              <a:t>13</a:t>
            </a:fld>
            <a:endParaRPr lang="en-US" sz="1200" b="0" i="0" u="none" strike="noStrike" cap="none" dirty="0">
              <a:solidFill>
                <a:schemeClr val="dk1"/>
              </a:solidFill>
              <a:ea typeface="Verdana"/>
              <a:sym typeface="Verdana"/>
            </a:endParaRPr>
          </a:p>
        </p:txBody>
      </p:sp>
    </p:spTree>
    <p:extLst>
      <p:ext uri="{BB962C8B-B14F-4D97-AF65-F5344CB8AC3E}">
        <p14:creationId xmlns:p14="http://schemas.microsoft.com/office/powerpoint/2010/main" val="335334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396000" algn="l" rtl="0">
              <a:lnSpc>
                <a:spcPct val="100000"/>
              </a:lnSpc>
              <a:spcBef>
                <a:spcPts val="0"/>
              </a:spcBef>
              <a:spcAft>
                <a:spcPts val="0"/>
              </a:spcAft>
              <a:buSzPts val="1400"/>
              <a:buNone/>
            </a:pPr>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A robot is a software which can be taught how to execute workflows that contain multiple steps </a:t>
            </a:r>
            <a:r>
              <a:rPr lang="en-US"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in various</a:t>
            </a:r>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Arial"/>
              </a:rPr>
              <a:t> applications.</a:t>
            </a:r>
          </a:p>
          <a:p>
            <a:pPr marL="0" lvl="0" indent="-396000" algn="l" rtl="0">
              <a:lnSpc>
                <a:spcPct val="100000"/>
              </a:lnSpc>
              <a:spcBef>
                <a:spcPts val="0"/>
              </a:spcBef>
              <a:spcAft>
                <a:spcPts val="0"/>
              </a:spcAft>
              <a:buSzPts val="1400"/>
              <a:buNone/>
            </a:pPr>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These software robots also perform complex calculations and decision making on the basis of data and predefined rules. </a:t>
            </a:r>
          </a:p>
          <a:p>
            <a:pPr marL="0" lvl="0" indent="-396000" algn="l"/>
            <a:r>
              <a:rPr lang="en-US" b="0" i="0" u="none" strike="noStrike" cap="none" dirty="0">
                <a:solidFill>
                  <a:schemeClr val="tx1"/>
                </a:solidFill>
                <a:latin typeface="Arial" panose="020B0604020202020204" pitchFamily="34" charset="0"/>
                <a:ea typeface="Verdana" panose="020B0604030504040204" pitchFamily="34" charset="0"/>
                <a:cs typeface="Arial" panose="020B0604020202020204" pitchFamily="34" charset="0"/>
                <a:sym typeface="Verdana"/>
              </a:rPr>
              <a:t>RPA robot </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interacts with applications. Once trained, these robot perform the tasks with precision.</a:t>
            </a:r>
          </a:p>
          <a:p>
            <a:pPr marL="0" lvl="0" indent="-396000" algn="l"/>
            <a:endPar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396000" algn="l"/>
            <a:r>
              <a:rPr lang="en-US" b="1"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Additional Notes*</a:t>
            </a:r>
            <a:endPar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endParaRPr>
          </a:p>
          <a:p>
            <a:pPr marL="0" lvl="0" indent="-72000" algn="l"/>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 software robots are designed for improving efficiency and saving time. </a:t>
            </a:r>
          </a:p>
          <a:p>
            <a:pPr marL="0" lvl="0" indent="-72000" algn="l"/>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They are versatile and work 24*7.</a:t>
            </a:r>
          </a:p>
          <a:p>
            <a:pPr marL="0" lvl="0" indent="-72000" algn="l"/>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They are efficient and are cost effective as they save resources .</a:t>
            </a:r>
          </a:p>
          <a:p>
            <a:pPr marL="0" lvl="0" indent="-72000" algn="l"/>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 software robot can perform task such as loop, control, pathfinding, data filtering, and sharing data.</a:t>
            </a:r>
          </a:p>
          <a:p>
            <a:pPr marL="0" lvl="0" indent="0" algn="just" rtl="0">
              <a:lnSpc>
                <a:spcPct val="100000"/>
              </a:lnSpc>
              <a:spcBef>
                <a:spcPts val="0"/>
              </a:spcBef>
              <a:spcAft>
                <a:spcPts val="0"/>
              </a:spcAft>
              <a:buSzPts val="1400"/>
              <a:buNone/>
            </a:pPr>
            <a:endParaRPr dirty="0">
              <a:latin typeface="Arial" panose="020B0604020202020204" pitchFamily="34" charset="0"/>
              <a:ea typeface="Arial"/>
              <a:cs typeface="Arial" panose="020B0604020202020204" pitchFamily="34" charset="0"/>
              <a:sym typeface="Arial"/>
            </a:endParaRPr>
          </a:p>
        </p:txBody>
      </p:sp>
      <p:sp>
        <p:nvSpPr>
          <p:cNvPr id="1314" name="Google Shape;13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786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Arial" panose="020B0604020202020204" pitchFamily="34" charset="0"/>
                <a:ea typeface="Verdana" panose="020B0604030504040204" pitchFamily="34" charset="0"/>
                <a:cs typeface="Arial" panose="020B0604020202020204" pitchFamily="34" charset="0"/>
                <a:sym typeface="Arial"/>
              </a:rPr>
              <a:t>In RPA, robots </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are categorized as Attended and Unattended Robot </a:t>
            </a:r>
            <a:r>
              <a:rPr lang="en-US" dirty="0">
                <a:latin typeface="Arial" panose="020B0604020202020204" pitchFamily="34" charset="0"/>
                <a:ea typeface="Verdana" panose="020B0604030504040204" pitchFamily="34" charset="0"/>
                <a:cs typeface="Arial" panose="020B0604020202020204" pitchFamily="34" charset="0"/>
                <a:sym typeface="Arial"/>
              </a:rPr>
              <a:t>on the basis of whether or not they require manual intervention.</a:t>
            </a:r>
          </a:p>
          <a:p>
            <a:pPr marL="0" lvl="0" indent="0" algn="l" rtl="0">
              <a:lnSpc>
                <a:spcPct val="100000"/>
              </a:lnSpc>
              <a:spcBef>
                <a:spcPts val="0"/>
              </a:spcBef>
              <a:spcAft>
                <a:spcPts val="0"/>
              </a:spcAft>
              <a:buSzPts val="1400"/>
              <a:buNone/>
            </a:pPr>
            <a:endParaRPr lang="en-US" dirty="0">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r>
              <a:rPr lang="en-US" b="1" dirty="0">
                <a:latin typeface="Arial" panose="020B0604020202020204" pitchFamily="34" charset="0"/>
                <a:ea typeface="Verdana" panose="020B0604030504040204" pitchFamily="34" charset="0"/>
                <a:cs typeface="Arial" panose="020B0604020202020204" pitchFamily="34" charset="0"/>
                <a:sym typeface="Arial"/>
              </a:rPr>
              <a:t>Attended robots </a:t>
            </a:r>
            <a:r>
              <a:rPr lang="en-US" dirty="0">
                <a:latin typeface="Arial" panose="020B0604020202020204" pitchFamily="34" charset="0"/>
                <a:ea typeface="Verdana" panose="020B0604030504040204" pitchFamily="34" charset="0"/>
                <a:cs typeface="Arial" panose="020B0604020202020204" pitchFamily="34" charset="0"/>
                <a:sym typeface="Arial"/>
              </a:rPr>
              <a:t>collaborate with human workers on business activities, speeding up repetitive front-office tasks. They reside on the workstation of the human worker and are perfect collaborators in service desk, helpdesk, and call center activities.</a:t>
            </a:r>
            <a:endParaRPr dirty="0">
              <a:latin typeface="Arial" panose="020B0604020202020204" pitchFamily="34" charset="0"/>
              <a:ea typeface="Verdana" panose="020B060403050404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r>
              <a:rPr lang="en-US" dirty="0">
                <a:latin typeface="Arial" panose="020B0604020202020204" pitchFamily="34" charset="0"/>
                <a:ea typeface="Verdana" panose="020B0604030504040204" pitchFamily="34" charset="0"/>
                <a:cs typeface="Arial" panose="020B0604020202020204" pitchFamily="34" charset="0"/>
                <a:sym typeface="Arial"/>
              </a:rPr>
              <a:t>They work in the background and ensure high productivity and low handling times, while the human workers can continue to carry out their tasks unhindered. </a:t>
            </a:r>
            <a:endParaRPr dirty="0">
              <a:latin typeface="Arial" panose="020B0604020202020204" pitchFamily="34" charset="0"/>
              <a:ea typeface="Verdana" panose="020B060403050404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They need manual intervention and hence they are not fully automated. Manual intervention is required where human activity or intelligence is required for the further execution or completing the task.</a:t>
            </a:r>
          </a:p>
          <a:p>
            <a:pPr marL="0" lvl="0" indent="0" algn="l" rtl="0">
              <a:lnSpc>
                <a:spcPct val="100000"/>
              </a:lnSpc>
              <a:spcBef>
                <a:spcPts val="0"/>
              </a:spcBef>
              <a:spcAft>
                <a:spcPts val="0"/>
              </a:spcAft>
              <a:buSzPts val="1400"/>
              <a:buNone/>
            </a:pPr>
            <a:endParaRPr lang="en-US" b="1" dirty="0">
              <a:latin typeface="Arial" panose="020B0604020202020204" pitchFamily="34" charset="0"/>
              <a:ea typeface="Verdana" panose="020B060403050404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latin typeface="Arial" panose="020B0604020202020204" pitchFamily="34" charset="0"/>
                <a:ea typeface="Verdana" panose="020B0604030504040204" pitchFamily="34" charset="0"/>
                <a:cs typeface="Arial" panose="020B0604020202020204" pitchFamily="34" charset="0"/>
                <a:sym typeface="Arial"/>
              </a:rPr>
              <a:t>Unattended robots </a:t>
            </a:r>
            <a:r>
              <a:rPr lang="en-US" dirty="0">
                <a:latin typeface="Arial" panose="020B0604020202020204" pitchFamily="34" charset="0"/>
                <a:ea typeface="Verdana" panose="020B0604030504040204" pitchFamily="34" charset="0"/>
                <a:cs typeface="Arial" panose="020B0604020202020204" pitchFamily="34" charset="0"/>
                <a:sym typeface="Arial"/>
              </a:rPr>
              <a:t>can operate without human touch on any variety of back-office activities. They can run in both physical and virtual environments. They can also be sc</a:t>
            </a:r>
            <a:r>
              <a:rPr lang="en-US" b="0" i="0" u="none" strike="noStrike" cap="none" dirty="0">
                <a:solidFill>
                  <a:schemeClr val="dk1"/>
                </a:solidFill>
                <a:latin typeface="Arial" panose="020B0604020202020204" pitchFamily="34" charset="0"/>
                <a:ea typeface="Verdana" panose="020B0604030504040204" pitchFamily="34" charset="0"/>
                <a:cs typeface="Arial" panose="020B0604020202020204" pitchFamily="34" charset="0"/>
                <a:sym typeface="Arial"/>
              </a:rPr>
              <a:t>heduled to start </a:t>
            </a:r>
            <a:r>
              <a:rPr lang="en-US" dirty="0">
                <a:latin typeface="Arial" panose="020B0604020202020204" pitchFamily="34" charset="0"/>
                <a:ea typeface="Verdana" panose="020B0604030504040204" pitchFamily="34" charset="0"/>
                <a:cs typeface="Arial" panose="020B0604020202020204" pitchFamily="34" charset="0"/>
                <a:sym typeface="Arial"/>
              </a:rPr>
              <a:t>and stop at any time as per the business requirements. </a:t>
            </a:r>
          </a:p>
          <a:p>
            <a:pPr marL="0" lvl="0" indent="0" algn="l" rtl="0">
              <a:lnSpc>
                <a:spcPct val="100000"/>
              </a:lnSpc>
              <a:spcBef>
                <a:spcPts val="0"/>
              </a:spcBef>
              <a:spcAft>
                <a:spcPts val="0"/>
              </a:spcAft>
              <a:buSzPts val="1400"/>
              <a:buNone/>
            </a:pPr>
            <a:r>
              <a:rPr lang="en-US" dirty="0">
                <a:latin typeface="Arial" panose="020B0604020202020204" pitchFamily="34" charset="0"/>
                <a:ea typeface="Verdana" panose="020B0604030504040204" pitchFamily="34" charset="0"/>
                <a:cs typeface="Arial" panose="020B0604020202020204" pitchFamily="34" charset="0"/>
                <a:sym typeface="Arial"/>
              </a:rPr>
              <a:t>The unattended robots are maintained and guided remotely by server. These robots are designed to work end to end without any interventions.</a:t>
            </a:r>
          </a:p>
        </p:txBody>
      </p:sp>
      <p:sp>
        <p:nvSpPr>
          <p:cNvPr id="1342" name="Google Shape;134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805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BB52-E338-4490-BD06-52BE07B0B9A7}"/>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50360CDD-34CC-4DDF-B9ED-22D9BF46D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2E30B957-BD7D-4298-8F8D-F86E2C5A31E3}"/>
              </a:ext>
            </a:extLst>
          </p:cNvPr>
          <p:cNvSpPr>
            <a:spLocks noGrp="1"/>
          </p:cNvSpPr>
          <p:nvPr>
            <p:ph type="dt" sz="half" idx="10"/>
          </p:nvPr>
        </p:nvSpPr>
        <p:spPr/>
        <p:txBody>
          <a:bodyPr/>
          <a:lstStyle/>
          <a:p>
            <a:fld id="{3F6A1506-EB11-4F1F-BA15-AD1EDDDE65B7}" type="datetime1">
              <a:rPr lang="en-US" smtClean="0"/>
              <a:t>9/18/2020</a:t>
            </a:fld>
            <a:endParaRPr lang="en-US"/>
          </a:p>
        </p:txBody>
      </p:sp>
      <p:sp>
        <p:nvSpPr>
          <p:cNvPr id="5" name="Footer Placeholder 4">
            <a:extLst>
              <a:ext uri="{FF2B5EF4-FFF2-40B4-BE49-F238E27FC236}">
                <a16:creationId xmlns:a16="http://schemas.microsoft.com/office/drawing/2014/main" id="{1482BC83-D699-4D9A-A86B-2B38C82D4CF0}"/>
              </a:ext>
            </a:extLst>
          </p:cNvPr>
          <p:cNvSpPr>
            <a:spLocks noGrp="1"/>
          </p:cNvSpPr>
          <p:nvPr>
            <p:ph type="ftr" sz="quarter" idx="11"/>
          </p:nvPr>
        </p:nvSpPr>
        <p:spPr/>
        <p:txBody>
          <a:body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15C21BC6-BA70-4DD0-BD5E-1ADB325D938C}"/>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79540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369-8624-4C05-BF71-9E70415BC544}"/>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91443E94-1479-4670-971C-2CEA97A2725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D797A0EA-0029-4B4F-B59C-0071D6FF5857}"/>
              </a:ext>
            </a:extLst>
          </p:cNvPr>
          <p:cNvSpPr>
            <a:spLocks noGrp="1"/>
          </p:cNvSpPr>
          <p:nvPr>
            <p:ph type="dt" sz="half" idx="10"/>
          </p:nvPr>
        </p:nvSpPr>
        <p:spPr/>
        <p:txBody>
          <a:bodyPr/>
          <a:lstStyle/>
          <a:p>
            <a:fld id="{BA0DB0F4-4644-49F2-826B-4E995EDD6ADA}" type="datetime1">
              <a:rPr lang="en-US" smtClean="0"/>
              <a:t>9/18/2020</a:t>
            </a:fld>
            <a:endParaRPr lang="en-US"/>
          </a:p>
        </p:txBody>
      </p:sp>
      <p:sp>
        <p:nvSpPr>
          <p:cNvPr id="5" name="Footer Placeholder 4">
            <a:extLst>
              <a:ext uri="{FF2B5EF4-FFF2-40B4-BE49-F238E27FC236}">
                <a16:creationId xmlns:a16="http://schemas.microsoft.com/office/drawing/2014/main" id="{22F52F77-5043-49D7-9E0F-BFA0525534F0}"/>
              </a:ext>
            </a:extLst>
          </p:cNvPr>
          <p:cNvSpPr>
            <a:spLocks noGrp="1"/>
          </p:cNvSpPr>
          <p:nvPr>
            <p:ph type="ftr" sz="quarter" idx="11"/>
          </p:nvPr>
        </p:nvSpPr>
        <p:spPr/>
        <p:txBody>
          <a:body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B1E21034-6303-4E95-8D54-79DD52CAE3C4}"/>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75059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C7A8F-F0E9-417D-9D36-B55BE4A9DF3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0AF2143F-7B5D-4A14-A5AC-FA8E6F04FAC4}"/>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D541380-677A-44BF-A587-0D848646C8F9}"/>
              </a:ext>
            </a:extLst>
          </p:cNvPr>
          <p:cNvSpPr>
            <a:spLocks noGrp="1"/>
          </p:cNvSpPr>
          <p:nvPr>
            <p:ph type="dt" sz="half" idx="10"/>
          </p:nvPr>
        </p:nvSpPr>
        <p:spPr/>
        <p:txBody>
          <a:bodyPr/>
          <a:lstStyle/>
          <a:p>
            <a:fld id="{16E1DC87-1E30-4ACC-BF30-F926F5BF8009}" type="datetime1">
              <a:rPr lang="en-US" smtClean="0"/>
              <a:t>9/18/2020</a:t>
            </a:fld>
            <a:endParaRPr lang="en-US"/>
          </a:p>
        </p:txBody>
      </p:sp>
      <p:sp>
        <p:nvSpPr>
          <p:cNvPr id="5" name="Footer Placeholder 4">
            <a:extLst>
              <a:ext uri="{FF2B5EF4-FFF2-40B4-BE49-F238E27FC236}">
                <a16:creationId xmlns:a16="http://schemas.microsoft.com/office/drawing/2014/main" id="{5057CF2A-967D-4EB3-BF51-9E76D5D1BE90}"/>
              </a:ext>
            </a:extLst>
          </p:cNvPr>
          <p:cNvSpPr>
            <a:spLocks noGrp="1"/>
          </p:cNvSpPr>
          <p:nvPr>
            <p:ph type="ftr" sz="quarter" idx="11"/>
          </p:nvPr>
        </p:nvSpPr>
        <p:spPr/>
        <p:txBody>
          <a:body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344C91A1-818B-45E4-A48F-2740D1ACBDE2}"/>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82893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Ecosystem Nav, Title, 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071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ata background on blue">
    <p:spTree>
      <p:nvGrpSpPr>
        <p:cNvPr id="1" name=""/>
        <p:cNvGrpSpPr/>
        <p:nvPr/>
      </p:nvGrpSpPr>
      <p:grpSpPr>
        <a:xfrm>
          <a:off x="0" y="0"/>
          <a:ext cx="0" cy="0"/>
          <a:chOff x="0" y="0"/>
          <a:chExt cx="0" cy="0"/>
        </a:xfrm>
      </p:grpSpPr>
      <p:sp>
        <p:nvSpPr>
          <p:cNvPr id="9" name="Title 1"/>
          <p:cNvSpPr txBox="1">
            <a:spLocks/>
          </p:cNvSpPr>
          <p:nvPr userDrawn="1"/>
        </p:nvSpPr>
        <p:spPr>
          <a:xfrm>
            <a:off x="8577973" y="281776"/>
            <a:ext cx="3252617" cy="3067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n-US" sz="1600" b="1" dirty="0">
                <a:solidFill>
                  <a:schemeClr val="accent1">
                    <a:lumMod val="60000"/>
                    <a:lumOff val="40000"/>
                  </a:schemeClr>
                </a:solidFill>
                <a:latin typeface="+mn-lt"/>
                <a:cs typeface="Calibri"/>
              </a:rPr>
              <a:t>True Enterprise</a:t>
            </a:r>
            <a:r>
              <a:rPr lang="en-US" sz="1600" b="1" baseline="0" dirty="0">
                <a:solidFill>
                  <a:schemeClr val="accent1">
                    <a:lumMod val="60000"/>
                    <a:lumOff val="40000"/>
                  </a:schemeClr>
                </a:solidFill>
                <a:latin typeface="+mn-lt"/>
                <a:cs typeface="Calibri"/>
              </a:rPr>
              <a:t> RPA</a:t>
            </a:r>
            <a:endParaRPr lang="en-US" sz="1600" b="1" dirty="0">
              <a:solidFill>
                <a:schemeClr val="accent1">
                  <a:lumMod val="60000"/>
                  <a:lumOff val="40000"/>
                </a:schemeClr>
              </a:solidFill>
              <a:latin typeface="+mn-lt"/>
              <a:cs typeface="Calibri"/>
            </a:endParaRPr>
          </a:p>
        </p:txBody>
      </p:sp>
    </p:spTree>
    <p:extLst>
      <p:ext uri="{BB962C8B-B14F-4D97-AF65-F5344CB8AC3E}">
        <p14:creationId xmlns:p14="http://schemas.microsoft.com/office/powerpoint/2010/main" val="209212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D4C4A000-DA88-49EA-AC41-D15EC50F36A2}"/>
              </a:ext>
            </a:extLst>
          </p:cNvPr>
          <p:cNvSpPr>
            <a:spLocks noGrp="1"/>
          </p:cNvSpPr>
          <p:nvPr>
            <p:ph type="title"/>
          </p:nvPr>
        </p:nvSpPr>
        <p:spPr>
          <a:xfrm>
            <a:off x="359750" y="3239481"/>
            <a:ext cx="2556163" cy="2170257"/>
          </a:xfrm>
          <a:prstGeom prst="rect">
            <a:avLst/>
          </a:prstGeom>
        </p:spPr>
        <p:txBody>
          <a:bodyPr/>
          <a:lstStyle>
            <a:lvl1pPr>
              <a:lnSpc>
                <a:spcPct val="75000"/>
              </a:lnSpc>
              <a:defRPr sz="4000" b="1" i="0">
                <a:solidFill>
                  <a:schemeClr val="tx1"/>
                </a:solidFill>
                <a:latin typeface="Poppins" panose="02000000000000000000" pitchFamily="2" charset="0"/>
                <a:ea typeface="Poppins" panose="02000000000000000000" pitchFamily="2" charset="0"/>
                <a:cs typeface="Poppins" panose="02000000000000000000" pitchFamily="2"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34053DAB-DE6E-430C-B7E9-8DA35985EE4F}"/>
              </a:ext>
            </a:extLst>
          </p:cNvPr>
          <p:cNvCxnSpPr/>
          <p:nvPr userDrawn="1"/>
        </p:nvCxnSpPr>
        <p:spPr>
          <a:xfrm>
            <a:off x="359750" y="6261793"/>
            <a:ext cx="4364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46B99BA9-D142-48E3-8C8E-FA20B00582DA}"/>
              </a:ext>
            </a:extLst>
          </p:cNvPr>
          <p:cNvSpPr txBox="1">
            <a:spLocks/>
          </p:cNvSpPr>
          <p:nvPr userDrawn="1"/>
        </p:nvSpPr>
        <p:spPr>
          <a:xfrm>
            <a:off x="796168" y="6320950"/>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200" b="0" i="0" smtClean="0">
                <a:solidFill>
                  <a:schemeClr val="tx1"/>
                </a:solidFill>
                <a:latin typeface="Poppins" panose="02000000000000000000" pitchFamily="2" charset="0"/>
                <a:ea typeface="Bebas Neue" charset="0"/>
                <a:cs typeface="Poppins" panose="02000000000000000000" pitchFamily="2" charset="0"/>
              </a:rPr>
              <a:pPr algn="l"/>
              <a:t>‹#›</a:t>
            </a:fld>
            <a:endParaRPr lang="en-US" sz="1200" b="0" i="0" dirty="0">
              <a:solidFill>
                <a:schemeClr val="tx1"/>
              </a:solidFill>
              <a:latin typeface="Poppins" panose="02000000000000000000" pitchFamily="2" charset="0"/>
              <a:ea typeface="Bebas Neue" charset="0"/>
              <a:cs typeface="Poppins" panose="02000000000000000000" pitchFamily="2" charset="0"/>
            </a:endParaRPr>
          </a:p>
        </p:txBody>
      </p:sp>
      <p:sp>
        <p:nvSpPr>
          <p:cNvPr id="17" name="TextBox 16">
            <a:extLst>
              <a:ext uri="{FF2B5EF4-FFF2-40B4-BE49-F238E27FC236}">
                <a16:creationId xmlns:a16="http://schemas.microsoft.com/office/drawing/2014/main" id="{C37A595D-C4F4-48C0-A004-635D59E2F3B8}"/>
              </a:ext>
            </a:extLst>
          </p:cNvPr>
          <p:cNvSpPr txBox="1"/>
          <p:nvPr userDrawn="1"/>
        </p:nvSpPr>
        <p:spPr>
          <a:xfrm>
            <a:off x="276623" y="6341270"/>
            <a:ext cx="551754" cy="276999"/>
          </a:xfrm>
          <a:prstGeom prst="rect">
            <a:avLst/>
          </a:prstGeom>
          <a:noFill/>
        </p:spPr>
        <p:txBody>
          <a:bodyPr wrap="none" rtlCol="0">
            <a:spAutoFit/>
          </a:bodyPr>
          <a:lstStyle/>
          <a:p>
            <a:r>
              <a:rPr lang="en-US" sz="1200" b="0" i="0" dirty="0">
                <a:latin typeface="Poppins" panose="02000000000000000000" pitchFamily="2" charset="0"/>
                <a:ea typeface="Bebas Neue" charset="0"/>
                <a:cs typeface="Poppins" panose="02000000000000000000" pitchFamily="2" charset="0"/>
              </a:rPr>
              <a:t>Slide</a:t>
            </a:r>
          </a:p>
        </p:txBody>
      </p:sp>
    </p:spTree>
    <p:extLst>
      <p:ext uri="{BB962C8B-B14F-4D97-AF65-F5344CB8AC3E}">
        <p14:creationId xmlns:p14="http://schemas.microsoft.com/office/powerpoint/2010/main" val="1005612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396" y="437074"/>
            <a:ext cx="2964273" cy="701731"/>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377543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359750" y="328580"/>
            <a:ext cx="9485290" cy="494380"/>
          </a:xfrm>
          <a:prstGeom prst="rect">
            <a:avLst/>
          </a:prstGeom>
        </p:spPr>
        <p:txBody>
          <a:bodyPr/>
          <a:lstStyle>
            <a:lvl1pPr>
              <a:lnSpc>
                <a:spcPct val="75000"/>
              </a:lnSpc>
              <a:defRPr sz="320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33260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Title Slide" userDrawn="1">
  <p:cSld name="4_Title Slide">
    <p:spTree>
      <p:nvGrpSpPr>
        <p:cNvPr id="1" name="Shape 101"/>
        <p:cNvGrpSpPr/>
        <p:nvPr/>
      </p:nvGrpSpPr>
      <p:grpSpPr>
        <a:xfrm>
          <a:off x="0" y="0"/>
          <a:ext cx="0" cy="0"/>
          <a:chOff x="0" y="0"/>
          <a:chExt cx="0" cy="0"/>
        </a:xfrm>
      </p:grpSpPr>
    </p:spTree>
    <p:extLst>
      <p:ext uri="{BB962C8B-B14F-4D97-AF65-F5344CB8AC3E}">
        <p14:creationId xmlns:p14="http://schemas.microsoft.com/office/powerpoint/2010/main" val="674176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ormal Slide">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5D73571-9EDD-4FD8-AC63-9C4CFF23192F}"/>
              </a:ext>
            </a:extLst>
          </p:cNvPr>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a:t>Title Slide</a:t>
            </a:r>
          </a:p>
        </p:txBody>
      </p:sp>
    </p:spTree>
    <p:extLst>
      <p:ext uri="{BB962C8B-B14F-4D97-AF65-F5344CB8AC3E}">
        <p14:creationId xmlns:p14="http://schemas.microsoft.com/office/powerpoint/2010/main" val="39743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2567-1BE2-4081-B44D-213B11CF82E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701A1F3-2757-493B-B359-F6A6C08344D6}"/>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C7EFADF-0370-4B11-A4FE-CEA26510D8DD}"/>
              </a:ext>
            </a:extLst>
          </p:cNvPr>
          <p:cNvSpPr>
            <a:spLocks noGrp="1"/>
          </p:cNvSpPr>
          <p:nvPr>
            <p:ph type="dt" sz="half" idx="10"/>
          </p:nvPr>
        </p:nvSpPr>
        <p:spPr/>
        <p:txBody>
          <a:bodyPr/>
          <a:lstStyle/>
          <a:p>
            <a:fld id="{7B05F4DB-3E8D-48D3-B511-CAB64B6E3F09}" type="datetime1">
              <a:rPr lang="en-US" smtClean="0"/>
              <a:t>9/18/2020</a:t>
            </a:fld>
            <a:endParaRPr lang="en-US"/>
          </a:p>
        </p:txBody>
      </p:sp>
      <p:sp>
        <p:nvSpPr>
          <p:cNvPr id="5" name="Footer Placeholder 4">
            <a:extLst>
              <a:ext uri="{FF2B5EF4-FFF2-40B4-BE49-F238E27FC236}">
                <a16:creationId xmlns:a16="http://schemas.microsoft.com/office/drawing/2014/main" id="{CB747C2B-F336-4F14-A12B-15EE5E070CC4}"/>
              </a:ext>
            </a:extLst>
          </p:cNvPr>
          <p:cNvSpPr>
            <a:spLocks noGrp="1"/>
          </p:cNvSpPr>
          <p:nvPr>
            <p:ph type="ftr" sz="quarter" idx="11"/>
          </p:nvPr>
        </p:nvSpPr>
        <p:spPr/>
        <p:txBody>
          <a:body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187F6612-6016-4F59-9749-11C270CCC8F7}"/>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8483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7C5D-B7C9-4C07-B454-06EC496AFB37}"/>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F4A2177-7CF3-4E4B-90A2-E02819B9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B353E97-FCC0-4D52-A6D1-9C6ABAAD158B}"/>
              </a:ext>
            </a:extLst>
          </p:cNvPr>
          <p:cNvSpPr>
            <a:spLocks noGrp="1"/>
          </p:cNvSpPr>
          <p:nvPr>
            <p:ph type="dt" sz="half" idx="10"/>
          </p:nvPr>
        </p:nvSpPr>
        <p:spPr/>
        <p:txBody>
          <a:bodyPr/>
          <a:lstStyle/>
          <a:p>
            <a:fld id="{069910C6-0695-46FC-A5A3-A851F7A3FFE2}" type="datetime1">
              <a:rPr lang="en-US" smtClean="0"/>
              <a:t>9/18/2020</a:t>
            </a:fld>
            <a:endParaRPr lang="en-US"/>
          </a:p>
        </p:txBody>
      </p:sp>
      <p:sp>
        <p:nvSpPr>
          <p:cNvPr id="5" name="Footer Placeholder 4">
            <a:extLst>
              <a:ext uri="{FF2B5EF4-FFF2-40B4-BE49-F238E27FC236}">
                <a16:creationId xmlns:a16="http://schemas.microsoft.com/office/drawing/2014/main" id="{49698AEF-B283-439A-ABB4-7F6CE84615DA}"/>
              </a:ext>
            </a:extLst>
          </p:cNvPr>
          <p:cNvSpPr>
            <a:spLocks noGrp="1"/>
          </p:cNvSpPr>
          <p:nvPr>
            <p:ph type="ftr" sz="quarter" idx="11"/>
          </p:nvPr>
        </p:nvSpPr>
        <p:spPr/>
        <p:txBody>
          <a:body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2B5D2B0E-375D-4487-BA07-D8401C0949F3}"/>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63386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447-0C93-4582-A7D5-0FB8B21608D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5FE3C697-E1E2-49EA-AC04-498EE270E88D}"/>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D414E2F0-CDE8-4335-BF5B-4BB78692BBDB}"/>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543A8FBC-407B-45CE-9A6D-354D849F0DF4}"/>
              </a:ext>
            </a:extLst>
          </p:cNvPr>
          <p:cNvSpPr>
            <a:spLocks noGrp="1"/>
          </p:cNvSpPr>
          <p:nvPr>
            <p:ph type="dt" sz="half" idx="10"/>
          </p:nvPr>
        </p:nvSpPr>
        <p:spPr/>
        <p:txBody>
          <a:bodyPr/>
          <a:lstStyle/>
          <a:p>
            <a:fld id="{5B5C9457-8948-400E-B0C1-C114B6BFE8C8}" type="datetime1">
              <a:rPr lang="en-US" smtClean="0"/>
              <a:t>9/18/2020</a:t>
            </a:fld>
            <a:endParaRPr lang="en-US"/>
          </a:p>
        </p:txBody>
      </p:sp>
      <p:sp>
        <p:nvSpPr>
          <p:cNvPr id="6" name="Footer Placeholder 5">
            <a:extLst>
              <a:ext uri="{FF2B5EF4-FFF2-40B4-BE49-F238E27FC236}">
                <a16:creationId xmlns:a16="http://schemas.microsoft.com/office/drawing/2014/main" id="{1485DBCC-295A-46C5-A6CD-4920D1AB31C1}"/>
              </a:ext>
            </a:extLst>
          </p:cNvPr>
          <p:cNvSpPr>
            <a:spLocks noGrp="1"/>
          </p:cNvSpPr>
          <p:nvPr>
            <p:ph type="ftr" sz="quarter" idx="11"/>
          </p:nvPr>
        </p:nvSpPr>
        <p:spPr/>
        <p:txBody>
          <a:bodyPr/>
          <a:lstStyle/>
          <a:p>
            <a:r>
              <a:rPr lang="en-US" smtClean="0"/>
              <a:t>https://www.tiny.cc/bhh                                                  CSE552-RPA     Slides:Uipath.com  </a:t>
            </a:r>
            <a:endParaRPr lang="en-US"/>
          </a:p>
        </p:txBody>
      </p:sp>
      <p:sp>
        <p:nvSpPr>
          <p:cNvPr id="7" name="Slide Number Placeholder 6">
            <a:extLst>
              <a:ext uri="{FF2B5EF4-FFF2-40B4-BE49-F238E27FC236}">
                <a16:creationId xmlns:a16="http://schemas.microsoft.com/office/drawing/2014/main" id="{E2912A8E-0C4D-4A37-8732-4F8B476D6F51}"/>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71108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E623-D78B-48BF-8C0E-3EA672D9C665}"/>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8F8EC7F-D84A-4E66-8C9D-6B6A6BABF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D5565F43-3BE4-49CE-8EFF-95291565F28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1DA35514-D9D3-4352-BCDA-18D512C58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01ACE5E6-CACC-4CB8-BB22-6D9C5649D8DC}"/>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EE768699-D61B-445A-A90C-37A40CB84071}"/>
              </a:ext>
            </a:extLst>
          </p:cNvPr>
          <p:cNvSpPr>
            <a:spLocks noGrp="1"/>
          </p:cNvSpPr>
          <p:nvPr>
            <p:ph type="dt" sz="half" idx="10"/>
          </p:nvPr>
        </p:nvSpPr>
        <p:spPr/>
        <p:txBody>
          <a:bodyPr/>
          <a:lstStyle/>
          <a:p>
            <a:fld id="{4B23026B-1D01-4C70-8053-EF3045BF8A18}" type="datetime1">
              <a:rPr lang="en-US" smtClean="0"/>
              <a:t>9/18/2020</a:t>
            </a:fld>
            <a:endParaRPr lang="en-US"/>
          </a:p>
        </p:txBody>
      </p:sp>
      <p:sp>
        <p:nvSpPr>
          <p:cNvPr id="8" name="Footer Placeholder 7">
            <a:extLst>
              <a:ext uri="{FF2B5EF4-FFF2-40B4-BE49-F238E27FC236}">
                <a16:creationId xmlns:a16="http://schemas.microsoft.com/office/drawing/2014/main" id="{33EDC78B-729E-4910-9380-FEC62C357EAD}"/>
              </a:ext>
            </a:extLst>
          </p:cNvPr>
          <p:cNvSpPr>
            <a:spLocks noGrp="1"/>
          </p:cNvSpPr>
          <p:nvPr>
            <p:ph type="ftr" sz="quarter" idx="11"/>
          </p:nvPr>
        </p:nvSpPr>
        <p:spPr/>
        <p:txBody>
          <a:bodyPr/>
          <a:lstStyle/>
          <a:p>
            <a:r>
              <a:rPr lang="en-US" smtClean="0"/>
              <a:t>https://www.tiny.cc/bhh                                                  CSE552-RPA     Slides:Uipath.com  </a:t>
            </a:r>
            <a:endParaRPr lang="en-US"/>
          </a:p>
        </p:txBody>
      </p:sp>
      <p:sp>
        <p:nvSpPr>
          <p:cNvPr id="9" name="Slide Number Placeholder 8">
            <a:extLst>
              <a:ext uri="{FF2B5EF4-FFF2-40B4-BE49-F238E27FC236}">
                <a16:creationId xmlns:a16="http://schemas.microsoft.com/office/drawing/2014/main" id="{E07CD17B-0BD0-4CFC-9686-75AB407D0ED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9575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B23-639F-4702-AA8E-335B43B3749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D69A57EA-7B1B-4A17-BDA4-394E7C4DEA0B}"/>
              </a:ext>
            </a:extLst>
          </p:cNvPr>
          <p:cNvSpPr>
            <a:spLocks noGrp="1"/>
          </p:cNvSpPr>
          <p:nvPr>
            <p:ph type="dt" sz="half" idx="10"/>
          </p:nvPr>
        </p:nvSpPr>
        <p:spPr/>
        <p:txBody>
          <a:bodyPr/>
          <a:lstStyle/>
          <a:p>
            <a:fld id="{19720811-C19E-4180-B2F9-7B3E0F75BA03}" type="datetime1">
              <a:rPr lang="en-US" smtClean="0"/>
              <a:t>9/18/2020</a:t>
            </a:fld>
            <a:endParaRPr lang="en-US"/>
          </a:p>
        </p:txBody>
      </p:sp>
      <p:sp>
        <p:nvSpPr>
          <p:cNvPr id="4" name="Footer Placeholder 3">
            <a:extLst>
              <a:ext uri="{FF2B5EF4-FFF2-40B4-BE49-F238E27FC236}">
                <a16:creationId xmlns:a16="http://schemas.microsoft.com/office/drawing/2014/main" id="{B56F1BB9-2B97-4C67-AE55-C48C074F9505}"/>
              </a:ext>
            </a:extLst>
          </p:cNvPr>
          <p:cNvSpPr>
            <a:spLocks noGrp="1"/>
          </p:cNvSpPr>
          <p:nvPr>
            <p:ph type="ftr" sz="quarter" idx="11"/>
          </p:nvPr>
        </p:nvSpPr>
        <p:spPr/>
        <p:txBody>
          <a:bodyPr/>
          <a:lstStyle/>
          <a:p>
            <a:r>
              <a:rPr lang="en-US" smtClean="0"/>
              <a:t>https://www.tiny.cc/bhh                                                  CSE552-RPA     Slides:Uipath.com  </a:t>
            </a:r>
            <a:endParaRPr lang="en-US"/>
          </a:p>
        </p:txBody>
      </p:sp>
      <p:sp>
        <p:nvSpPr>
          <p:cNvPr id="5" name="Slide Number Placeholder 4">
            <a:extLst>
              <a:ext uri="{FF2B5EF4-FFF2-40B4-BE49-F238E27FC236}">
                <a16:creationId xmlns:a16="http://schemas.microsoft.com/office/drawing/2014/main" id="{42A4194B-376D-4C51-917A-FE19C1DF9EC5}"/>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81430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C2B3E-7F6D-4607-A29F-4950832BEF7D}"/>
              </a:ext>
            </a:extLst>
          </p:cNvPr>
          <p:cNvSpPr>
            <a:spLocks noGrp="1"/>
          </p:cNvSpPr>
          <p:nvPr>
            <p:ph type="dt" sz="half" idx="10"/>
          </p:nvPr>
        </p:nvSpPr>
        <p:spPr/>
        <p:txBody>
          <a:bodyPr/>
          <a:lstStyle/>
          <a:p>
            <a:fld id="{54E06419-F5D9-4B31-BF13-60D481984920}" type="datetime1">
              <a:rPr lang="en-US" smtClean="0"/>
              <a:t>9/18/2020</a:t>
            </a:fld>
            <a:endParaRPr lang="en-US"/>
          </a:p>
        </p:txBody>
      </p:sp>
      <p:sp>
        <p:nvSpPr>
          <p:cNvPr id="3" name="Footer Placeholder 2">
            <a:extLst>
              <a:ext uri="{FF2B5EF4-FFF2-40B4-BE49-F238E27FC236}">
                <a16:creationId xmlns:a16="http://schemas.microsoft.com/office/drawing/2014/main" id="{CFC6FE52-2F98-49BA-89AB-3F9D563A4114}"/>
              </a:ext>
            </a:extLst>
          </p:cNvPr>
          <p:cNvSpPr>
            <a:spLocks noGrp="1"/>
          </p:cNvSpPr>
          <p:nvPr>
            <p:ph type="ftr" sz="quarter" idx="11"/>
          </p:nvPr>
        </p:nvSpPr>
        <p:spPr/>
        <p:txBody>
          <a:bodyPr/>
          <a:lstStyle/>
          <a:p>
            <a:r>
              <a:rPr lang="en-US" smtClean="0"/>
              <a:t>https://www.tiny.cc/bhh                                                  CSE552-RPA     Slides:Uipath.com  </a:t>
            </a:r>
            <a:endParaRPr lang="en-US"/>
          </a:p>
        </p:txBody>
      </p:sp>
      <p:sp>
        <p:nvSpPr>
          <p:cNvPr id="4" name="Slide Number Placeholder 3">
            <a:extLst>
              <a:ext uri="{FF2B5EF4-FFF2-40B4-BE49-F238E27FC236}">
                <a16:creationId xmlns:a16="http://schemas.microsoft.com/office/drawing/2014/main" id="{52B05077-90B3-41CE-BDB7-72FF784FF123}"/>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81290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32AB-0A00-42BD-B05B-D6725C5D2E2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E760658-8EED-4065-B66D-E6FD872D2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E18E8EF3-183A-4954-88A1-200113380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9F2744BA-1541-434F-B803-8E3122BCAD57}"/>
              </a:ext>
            </a:extLst>
          </p:cNvPr>
          <p:cNvSpPr>
            <a:spLocks noGrp="1"/>
          </p:cNvSpPr>
          <p:nvPr>
            <p:ph type="dt" sz="half" idx="10"/>
          </p:nvPr>
        </p:nvSpPr>
        <p:spPr/>
        <p:txBody>
          <a:bodyPr/>
          <a:lstStyle/>
          <a:p>
            <a:fld id="{26DF14E6-4F8A-4D8C-A4E9-2AC99AC9CDF1}" type="datetime1">
              <a:rPr lang="en-US" smtClean="0"/>
              <a:t>9/18/2020</a:t>
            </a:fld>
            <a:endParaRPr lang="en-US"/>
          </a:p>
        </p:txBody>
      </p:sp>
      <p:sp>
        <p:nvSpPr>
          <p:cNvPr id="6" name="Footer Placeholder 5">
            <a:extLst>
              <a:ext uri="{FF2B5EF4-FFF2-40B4-BE49-F238E27FC236}">
                <a16:creationId xmlns:a16="http://schemas.microsoft.com/office/drawing/2014/main" id="{28AEF049-C348-4CEF-9294-AB9FB32B67FB}"/>
              </a:ext>
            </a:extLst>
          </p:cNvPr>
          <p:cNvSpPr>
            <a:spLocks noGrp="1"/>
          </p:cNvSpPr>
          <p:nvPr>
            <p:ph type="ftr" sz="quarter" idx="11"/>
          </p:nvPr>
        </p:nvSpPr>
        <p:spPr/>
        <p:txBody>
          <a:bodyPr/>
          <a:lstStyle/>
          <a:p>
            <a:r>
              <a:rPr lang="en-US" smtClean="0"/>
              <a:t>https://www.tiny.cc/bhh                                                  CSE552-RPA     Slides:Uipath.com  </a:t>
            </a:r>
            <a:endParaRPr lang="en-US"/>
          </a:p>
        </p:txBody>
      </p:sp>
      <p:sp>
        <p:nvSpPr>
          <p:cNvPr id="7" name="Slide Number Placeholder 6">
            <a:extLst>
              <a:ext uri="{FF2B5EF4-FFF2-40B4-BE49-F238E27FC236}">
                <a16:creationId xmlns:a16="http://schemas.microsoft.com/office/drawing/2014/main" id="{54D20967-EE97-4F5A-8853-D921601A46FB}"/>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75001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2430-D891-4710-AD23-DA9F20E084B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70C45E4-C376-4107-A6CE-86BE31140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9C69203C-C4CD-41AE-BE9D-3DCD72BB0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15D414E1-E87C-47CC-A3DF-0134426743E4}"/>
              </a:ext>
            </a:extLst>
          </p:cNvPr>
          <p:cNvSpPr>
            <a:spLocks noGrp="1"/>
          </p:cNvSpPr>
          <p:nvPr>
            <p:ph type="dt" sz="half" idx="10"/>
          </p:nvPr>
        </p:nvSpPr>
        <p:spPr/>
        <p:txBody>
          <a:bodyPr/>
          <a:lstStyle/>
          <a:p>
            <a:fld id="{E81F17ED-58B2-440B-B753-9A4724F1E457}" type="datetime1">
              <a:rPr lang="en-US" smtClean="0"/>
              <a:t>9/18/2020</a:t>
            </a:fld>
            <a:endParaRPr lang="en-US"/>
          </a:p>
        </p:txBody>
      </p:sp>
      <p:sp>
        <p:nvSpPr>
          <p:cNvPr id="6" name="Footer Placeholder 5">
            <a:extLst>
              <a:ext uri="{FF2B5EF4-FFF2-40B4-BE49-F238E27FC236}">
                <a16:creationId xmlns:a16="http://schemas.microsoft.com/office/drawing/2014/main" id="{FFF1749F-77AE-4CCA-A398-604A4C1D12C1}"/>
              </a:ext>
            </a:extLst>
          </p:cNvPr>
          <p:cNvSpPr>
            <a:spLocks noGrp="1"/>
          </p:cNvSpPr>
          <p:nvPr>
            <p:ph type="ftr" sz="quarter" idx="11"/>
          </p:nvPr>
        </p:nvSpPr>
        <p:spPr/>
        <p:txBody>
          <a:bodyPr/>
          <a:lstStyle/>
          <a:p>
            <a:r>
              <a:rPr lang="en-US" smtClean="0"/>
              <a:t>https://www.tiny.cc/bhh                                                  CSE552-RPA     Slides:Uipath.com  </a:t>
            </a:r>
            <a:endParaRPr lang="en-US"/>
          </a:p>
        </p:txBody>
      </p:sp>
      <p:sp>
        <p:nvSpPr>
          <p:cNvPr id="7" name="Slide Number Placeholder 6">
            <a:extLst>
              <a:ext uri="{FF2B5EF4-FFF2-40B4-BE49-F238E27FC236}">
                <a16:creationId xmlns:a16="http://schemas.microsoft.com/office/drawing/2014/main" id="{D6B39226-86F2-4DC6-A5AA-FD522414ED5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10470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46DDA-BD79-445F-9709-FB387BF16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D2ECB4C-16E8-4C2D-AC88-0503C7AA8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34478-0DCF-4858-B995-505A6E42B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90296-E46E-4C01-9859-944891F98222}" type="datetime1">
              <a:rPr lang="en-US" smtClean="0"/>
              <a:t>9/18/2020</a:t>
            </a:fld>
            <a:endParaRPr lang="en-US"/>
          </a:p>
        </p:txBody>
      </p:sp>
      <p:sp>
        <p:nvSpPr>
          <p:cNvPr id="5" name="Footer Placeholder 4">
            <a:extLst>
              <a:ext uri="{FF2B5EF4-FFF2-40B4-BE49-F238E27FC236}">
                <a16:creationId xmlns:a16="http://schemas.microsoft.com/office/drawing/2014/main" id="{D60E4F25-5F4E-43F9-992F-6C9254D8E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https://www.tiny.cc/bhh                                                  CSE552-RPA     Slides:Uipath.com  </a:t>
            </a:r>
            <a:endParaRPr lang="en-US"/>
          </a:p>
        </p:txBody>
      </p:sp>
      <p:sp>
        <p:nvSpPr>
          <p:cNvPr id="6" name="Slide Number Placeholder 5">
            <a:extLst>
              <a:ext uri="{FF2B5EF4-FFF2-40B4-BE49-F238E27FC236}">
                <a16:creationId xmlns:a16="http://schemas.microsoft.com/office/drawing/2014/main" id="{6BAF0471-C01D-4E50-B5B0-ECEFC35C7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3F215-94EA-47DE-96A6-B1255B271A77}" type="slidenum">
              <a:rPr lang="en-US" smtClean="0"/>
              <a:t>‹#›</a:t>
            </a:fld>
            <a:endParaRPr lang="en-US"/>
          </a:p>
        </p:txBody>
      </p:sp>
    </p:spTree>
    <p:extLst>
      <p:ext uri="{BB962C8B-B14F-4D97-AF65-F5344CB8AC3E}">
        <p14:creationId xmlns:p14="http://schemas.microsoft.com/office/powerpoint/2010/main" val="1775095608"/>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 id="2147484092" r:id="rId13"/>
    <p:sldLayoutId id="2147484093" r:id="rId14"/>
    <p:sldLayoutId id="2147484094" r:id="rId15"/>
    <p:sldLayoutId id="2147484095" r:id="rId16"/>
    <p:sldLayoutId id="2147484096" r:id="rId17"/>
    <p:sldLayoutId id="2147484097"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0.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8.xml"/><Relationship Id="rId5" Type="http://schemas.openxmlformats.org/officeDocument/2006/relationships/tags" Target="../tags/tag5.xml"/><Relationship Id="rId4"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ntrol_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intellipaat.com/blog/tutorial/rpa-tutorial/uipath-tool-for-rp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oogle Shape;112;p17" descr="C:\Users\Srinidhi\Desktop\logo.png"/>
          <p:cNvPicPr preferRelativeResize="0"/>
          <p:nvPr/>
        </p:nvPicPr>
        <p:blipFill rotWithShape="1">
          <a:blip r:embed="rId2">
            <a:alphaModFix/>
          </a:blip>
          <a:srcRect/>
          <a:stretch/>
        </p:blipFill>
        <p:spPr>
          <a:xfrm>
            <a:off x="0" y="-269130"/>
            <a:ext cx="3307209" cy="1626443"/>
          </a:xfrm>
          <a:prstGeom prst="rect">
            <a:avLst/>
          </a:prstGeom>
          <a:noFill/>
          <a:ln>
            <a:noFill/>
          </a:ln>
        </p:spPr>
      </p:pic>
      <p:sp>
        <p:nvSpPr>
          <p:cNvPr id="5" name="Google Shape;121;p18"/>
          <p:cNvSpPr txBox="1">
            <a:spLocks/>
          </p:cNvSpPr>
          <p:nvPr/>
        </p:nvSpPr>
        <p:spPr>
          <a:xfrm>
            <a:off x="3142008" y="2166731"/>
            <a:ext cx="5654041" cy="87712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lnSpc>
                <a:spcPct val="80000"/>
              </a:lnSpc>
              <a:spcBef>
                <a:spcPts val="0"/>
              </a:spcBef>
              <a:buClr>
                <a:schemeClr val="dk1"/>
              </a:buClr>
              <a:buSzPts val="2960"/>
              <a:buNone/>
            </a:pPr>
            <a:r>
              <a:rPr lang="en-US" sz="3200" b="1" dirty="0">
                <a:solidFill>
                  <a:srgbClr val="FF0000"/>
                </a:solidFill>
              </a:rPr>
              <a:t>RPA Design and </a:t>
            </a:r>
            <a:r>
              <a:rPr lang="en-US" sz="3200" b="1" dirty="0" smtClean="0">
                <a:solidFill>
                  <a:srgbClr val="FF0000"/>
                </a:solidFill>
              </a:rPr>
              <a:t>Development</a:t>
            </a:r>
          </a:p>
          <a:p>
            <a:pPr marL="342900" indent="-342900" algn="ctr">
              <a:lnSpc>
                <a:spcPct val="80000"/>
              </a:lnSpc>
              <a:spcBef>
                <a:spcPts val="0"/>
              </a:spcBef>
              <a:buClr>
                <a:schemeClr val="dk1"/>
              </a:buClr>
              <a:buSzPts val="2960"/>
              <a:buNone/>
            </a:pPr>
            <a:r>
              <a:rPr lang="en-US" sz="3200" b="1" dirty="0" smtClean="0">
                <a:solidFill>
                  <a:srgbClr val="FF0000"/>
                </a:solidFill>
              </a:rPr>
              <a:t> </a:t>
            </a:r>
            <a:r>
              <a:rPr lang="en-US" b="1" dirty="0">
                <a:solidFill>
                  <a:srgbClr val="FF0000"/>
                </a:solidFill>
              </a:rPr>
              <a:t>(CSE552</a:t>
            </a:r>
            <a:r>
              <a:rPr lang="en-US" b="1" dirty="0" smtClean="0">
                <a:solidFill>
                  <a:srgbClr val="FF0000"/>
                </a:solidFill>
              </a:rPr>
              <a:t>)-</a:t>
            </a:r>
            <a:r>
              <a:rPr lang="en-US" b="1" dirty="0" smtClean="0">
                <a:solidFill>
                  <a:srgbClr val="FF0000"/>
                </a:solidFill>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3-0-0-0)</a:t>
            </a:r>
          </a:p>
          <a:p>
            <a:pPr marL="342900" indent="-342900" algn="ctr">
              <a:lnSpc>
                <a:spcPct val="80000"/>
              </a:lnSpc>
              <a:spcBef>
                <a:spcPts val="0"/>
              </a:spcBef>
              <a:buClr>
                <a:schemeClr val="dk1"/>
              </a:buClr>
              <a:buSzPts val="2960"/>
              <a:buNone/>
            </a:pPr>
            <a:endParaRPr lang="en-US" sz="3200" dirty="0"/>
          </a:p>
        </p:txBody>
      </p:sp>
      <p:sp>
        <p:nvSpPr>
          <p:cNvPr id="6" name="Rectangle 5"/>
          <p:cNvSpPr/>
          <p:nvPr/>
        </p:nvSpPr>
        <p:spPr>
          <a:xfrm>
            <a:off x="3972301" y="206509"/>
            <a:ext cx="7276351" cy="978729"/>
          </a:xfrm>
          <a:prstGeom prst="rect">
            <a:avLst/>
          </a:prstGeom>
        </p:spPr>
        <p:txBody>
          <a:bodyPr wrap="none">
            <a:spAutoFit/>
          </a:bodyPr>
          <a:lstStyle/>
          <a:p>
            <a:pPr marL="342900" indent="-342900" algn="ctr">
              <a:lnSpc>
                <a:spcPct val="80000"/>
              </a:lnSpc>
              <a:buClr>
                <a:schemeClr val="dk1"/>
              </a:buClr>
              <a:buSzPts val="2960"/>
            </a:pPr>
            <a:r>
              <a:rPr lang="en-US" sz="3600" dirty="0">
                <a:latin typeface="Times New Roman" panose="02020603050405020304" pitchFamily="18" charset="0"/>
                <a:cs typeface="Times New Roman" panose="02020603050405020304" pitchFamily="18" charset="0"/>
              </a:rPr>
              <a:t>Department of Computer Science and </a:t>
            </a:r>
            <a:endParaRPr lang="en-US" sz="3600" dirty="0" smtClean="0">
              <a:latin typeface="Times New Roman" panose="02020603050405020304" pitchFamily="18" charset="0"/>
              <a:cs typeface="Times New Roman" panose="02020603050405020304" pitchFamily="18" charset="0"/>
            </a:endParaRPr>
          </a:p>
          <a:p>
            <a:pPr marL="342900" indent="-342900" algn="ctr">
              <a:lnSpc>
                <a:spcPct val="80000"/>
              </a:lnSpc>
              <a:buClr>
                <a:schemeClr val="dk1"/>
              </a:buClr>
              <a:buSzPts val="2960"/>
            </a:pPr>
            <a:r>
              <a:rPr lang="en-US" sz="3600" dirty="0" smtClean="0">
                <a:latin typeface="Times New Roman" panose="02020603050405020304" pitchFamily="18" charset="0"/>
                <a:cs typeface="Times New Roman" panose="02020603050405020304" pitchFamily="18" charset="0"/>
              </a:rPr>
              <a:t>Engineering</a:t>
            </a:r>
            <a:endParaRPr lang="en-US" sz="3600" dirty="0">
              <a:latin typeface="Times New Roman" panose="02020603050405020304" pitchFamily="18" charset="0"/>
              <a:cs typeface="Times New Roman" panose="02020603050405020304" pitchFamily="18" charset="0"/>
            </a:endParaRPr>
          </a:p>
        </p:txBody>
      </p:sp>
      <p:sp>
        <p:nvSpPr>
          <p:cNvPr id="7" name="Google Shape;121;p18"/>
          <p:cNvSpPr txBox="1">
            <a:spLocks/>
          </p:cNvSpPr>
          <p:nvPr/>
        </p:nvSpPr>
        <p:spPr>
          <a:xfrm>
            <a:off x="8426548" y="5305621"/>
            <a:ext cx="3052688" cy="1165517"/>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lnSpc>
                <a:spcPct val="80000"/>
              </a:lnSpc>
              <a:spcBef>
                <a:spcPts val="0"/>
              </a:spcBef>
              <a:buClr>
                <a:schemeClr val="dk1"/>
              </a:buClr>
              <a:buSzPts val="2960"/>
              <a:buNone/>
            </a:pPr>
            <a:r>
              <a:rPr lang="en-US" b="1" dirty="0" smtClean="0"/>
              <a:t>Dr. </a:t>
            </a:r>
            <a:r>
              <a:rPr lang="en-US" b="1" dirty="0" err="1" smtClean="0"/>
              <a:t>Bheemappa</a:t>
            </a:r>
            <a:r>
              <a:rPr lang="en-US" b="1" dirty="0" smtClean="0"/>
              <a:t> H</a:t>
            </a:r>
          </a:p>
          <a:p>
            <a:pPr marL="342900" indent="-342900" algn="ctr">
              <a:lnSpc>
                <a:spcPct val="80000"/>
              </a:lnSpc>
              <a:spcBef>
                <a:spcPts val="0"/>
              </a:spcBef>
              <a:buClr>
                <a:schemeClr val="dk1"/>
              </a:buClr>
              <a:buSzPts val="2960"/>
              <a:buNone/>
            </a:pPr>
            <a:r>
              <a:rPr lang="en-US" b="1" dirty="0" smtClean="0"/>
              <a:t>Dept. of CSE</a:t>
            </a:r>
          </a:p>
          <a:p>
            <a:pPr marL="342900" indent="-342900" algn="ctr">
              <a:lnSpc>
                <a:spcPct val="80000"/>
              </a:lnSpc>
              <a:spcBef>
                <a:spcPts val="0"/>
              </a:spcBef>
              <a:buClr>
                <a:schemeClr val="dk1"/>
              </a:buClr>
              <a:buSzPts val="2960"/>
              <a:buNone/>
            </a:pPr>
            <a:r>
              <a:rPr lang="en-US" b="1" dirty="0" smtClean="0"/>
              <a:t>RIT</a:t>
            </a:r>
          </a:p>
          <a:p>
            <a:pPr marL="342900" indent="-342900" algn="ctr">
              <a:lnSpc>
                <a:spcPct val="80000"/>
              </a:lnSpc>
              <a:spcBef>
                <a:spcPts val="0"/>
              </a:spcBef>
              <a:buClr>
                <a:schemeClr val="dk1"/>
              </a:buClr>
              <a:buSzPts val="2960"/>
              <a:buNone/>
            </a:pPr>
            <a:endParaRPr lang="en-US" b="1" dirty="0" smtClean="0"/>
          </a:p>
        </p:txBody>
      </p:sp>
      <p:sp>
        <p:nvSpPr>
          <p:cNvPr id="8" name="Footer Placeholder 7"/>
          <p:cNvSpPr>
            <a:spLocks noGrp="1"/>
          </p:cNvSpPr>
          <p:nvPr>
            <p:ph type="ftr" sz="quarter" idx="11"/>
          </p:nvPr>
        </p:nvSpPr>
        <p:spPr/>
        <p:txBody>
          <a:bodyPr/>
          <a:lstStyle/>
          <a:p>
            <a:r>
              <a:rPr lang="en-US" smtClean="0"/>
              <a:t>https://www.tiny.cc/bhh                                                  CSE552-RPA     Slides:Uipath.com  </a:t>
            </a:r>
            <a:endParaRPr lang="en-US" dirty="0"/>
          </a:p>
        </p:txBody>
      </p:sp>
      <p:sp>
        <p:nvSpPr>
          <p:cNvPr id="10" name="AutoShape 8" descr="Robotic Process Automation (RPA): 5 lessons to learn early | The  Enterprisers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Robotic Process Automation (RPA): 5 lessons to learn early | The  Enterprisers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4" name="Picture 20" descr="RPA In The Real World: Driving Marketing, Analytics, Productivity And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85" y="4730397"/>
            <a:ext cx="2924823" cy="18085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41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pic>
        <p:nvPicPr>
          <p:cNvPr id="1218" name="Google Shape;1218;p160"/>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1220" name="Google Shape;1220;p160"/>
          <p:cNvPicPr preferRelativeResize="0"/>
          <p:nvPr/>
        </p:nvPicPr>
        <p:blipFill rotWithShape="1">
          <a:blip r:embed="rId3">
            <a:alphaModFix/>
          </a:blip>
          <a:srcRect/>
          <a:stretch/>
        </p:blipFill>
        <p:spPr>
          <a:xfrm>
            <a:off x="262952" y="334804"/>
            <a:ext cx="987007" cy="360148"/>
          </a:xfrm>
          <a:prstGeom prst="rect">
            <a:avLst/>
          </a:prstGeom>
          <a:noFill/>
          <a:ln>
            <a:noFill/>
          </a:ln>
        </p:spPr>
      </p:pic>
      <p:grpSp>
        <p:nvGrpSpPr>
          <p:cNvPr id="3" name="Group 2">
            <a:extLst>
              <a:ext uri="{FF2B5EF4-FFF2-40B4-BE49-F238E27FC236}">
                <a16:creationId xmlns:a16="http://schemas.microsoft.com/office/drawing/2014/main" id="{7044449F-AF26-4357-86F7-76EE90225315}"/>
              </a:ext>
            </a:extLst>
          </p:cNvPr>
          <p:cNvGrpSpPr/>
          <p:nvPr/>
        </p:nvGrpSpPr>
        <p:grpSpPr>
          <a:xfrm>
            <a:off x="1773362" y="208287"/>
            <a:ext cx="9980407" cy="6180409"/>
            <a:chOff x="1773362" y="208287"/>
            <a:chExt cx="9980407" cy="6180409"/>
          </a:xfrm>
        </p:grpSpPr>
        <p:sp>
          <p:nvSpPr>
            <p:cNvPr id="1222" name="Google Shape;1222;p160"/>
            <p:cNvSpPr txBox="1"/>
            <p:nvPr/>
          </p:nvSpPr>
          <p:spPr>
            <a:xfrm>
              <a:off x="1912862" y="208287"/>
              <a:ext cx="9165469" cy="584775"/>
            </a:xfrm>
            <a:prstGeom prst="rect">
              <a:avLst/>
            </a:prstGeom>
            <a:noFill/>
            <a:ln>
              <a:noFill/>
            </a:ln>
          </p:spPr>
          <p:txBody>
            <a:bodyPr spcFirstLastPara="1" wrap="square" lIns="91425" tIns="45700" rIns="91425" bIns="45700" anchor="t" anchorCtr="0">
              <a:noAutofit/>
            </a:bodyPr>
            <a:lstStyle/>
            <a:p>
              <a:pPr lvl="0">
                <a:buClr>
                  <a:srgbClr val="7F7F7F"/>
                </a:buClr>
                <a:buSzPts val="3200"/>
                <a:defRPr/>
              </a:pPr>
              <a:r>
                <a:rPr lang="en-US" sz="3200" b="1" kern="1200" spc="25" dirty="0">
                  <a:solidFill>
                    <a:srgbClr val="0085CA"/>
                  </a:solidFill>
                  <a:latin typeface="Arial" panose="020B0604020202020204" pitchFamily="34" charset="0"/>
                  <a:cs typeface="Arial" panose="020B0604020202020204" pitchFamily="34" charset="0"/>
                  <a:sym typeface="Poppins"/>
                </a:rPr>
                <a:t>Process</a:t>
              </a:r>
              <a:endParaRPr lang="en-US" sz="3200" b="1" dirty="0">
                <a:solidFill>
                  <a:srgbClr val="2372B2"/>
                </a:solidFill>
                <a:latin typeface="Arial" panose="020B0604020202020204" pitchFamily="34" charset="0"/>
                <a:ea typeface="Poppins"/>
                <a:cs typeface="Arial" panose="020B0604020202020204" pitchFamily="34" charset="0"/>
                <a:sym typeface="Poppins"/>
              </a:endParaRPr>
            </a:p>
          </p:txBody>
        </p:sp>
        <p:sp>
          <p:nvSpPr>
            <p:cNvPr id="1223" name="Google Shape;1223;p160"/>
            <p:cNvSpPr/>
            <p:nvPr/>
          </p:nvSpPr>
          <p:spPr>
            <a:xfrm>
              <a:off x="1954086" y="1033384"/>
              <a:ext cx="9639603" cy="5355312"/>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9" name="Google Shape;1297;p165">
              <a:extLst>
                <a:ext uri="{FF2B5EF4-FFF2-40B4-BE49-F238E27FC236}">
                  <a16:creationId xmlns:a16="http://schemas.microsoft.com/office/drawing/2014/main" id="{2B54D5B5-302D-4BD0-9071-BF3BE78DFD72}"/>
                </a:ext>
              </a:extLst>
            </p:cNvPr>
            <p:cNvSpPr/>
            <p:nvPr/>
          </p:nvSpPr>
          <p:spPr>
            <a:xfrm>
              <a:off x="5765185" y="1634415"/>
              <a:ext cx="5988584" cy="4413600"/>
            </a:xfrm>
            <a:prstGeom prst="rect">
              <a:avLst/>
            </a:prstGeom>
            <a:noFill/>
            <a:ln>
              <a:noFill/>
            </a:ln>
          </p:spPr>
          <p:txBody>
            <a:bodyPr spcFirstLastPara="1" wrap="square" lIns="91425" tIns="45700" rIns="91425" bIns="45700" anchor="t" anchorCtr="0">
              <a:noAutofit/>
            </a:bodyPr>
            <a:lstStyle/>
            <a:p>
              <a:pPr marL="342900" lvl="0" indent="-342900">
                <a:spcAft>
                  <a:spcPts val="600"/>
                </a:spcAft>
                <a:buClr>
                  <a:srgbClr val="7F7F7F"/>
                </a:buClr>
                <a:buSzPts val="1800"/>
                <a:buFont typeface="Calibri"/>
                <a:buAutoNum type="arabicPeriod"/>
                <a:defRPr/>
              </a:pPr>
              <a:r>
                <a:rPr lang="en-US" sz="1800" dirty="0">
                  <a:solidFill>
                    <a:srgbClr val="7F7F7F"/>
                  </a:solidFill>
                  <a:latin typeface="Arial" panose="020B0604020202020204" pitchFamily="34" charset="0"/>
                  <a:ea typeface="Poppins"/>
                  <a:cs typeface="Arial" panose="020B0604020202020204" pitchFamily="34" charset="0"/>
                  <a:sym typeface="Poppins"/>
                </a:rPr>
                <a:t>There are typically two ways to represent a process:</a:t>
              </a:r>
              <a:endParaRPr lang="en-US" sz="1800" dirty="0">
                <a:solidFill>
                  <a:srgbClr val="7F7F7F"/>
                </a:solidFill>
                <a:latin typeface="Arial" panose="020B0604020202020204" pitchFamily="34" charset="0"/>
                <a:ea typeface="Poppins"/>
                <a:cs typeface="Arial" panose="020B0604020202020204" pitchFamily="34" charset="0"/>
              </a:endParaRPr>
            </a:p>
            <a:p>
              <a:pPr marL="688975" lvl="0" indent="-169862">
                <a:spcAft>
                  <a:spcPts val="600"/>
                </a:spcAft>
                <a:buClr>
                  <a:srgbClr val="7F7F7F"/>
                </a:buClr>
                <a:buSzPts val="1800"/>
                <a:buFont typeface="Noto Sans Symbols"/>
                <a:buChar char="▪"/>
                <a:defRPr/>
              </a:pPr>
              <a:r>
                <a:rPr lang="en-US" sz="1800" dirty="0">
                  <a:solidFill>
                    <a:srgbClr val="7F7F7F"/>
                  </a:solidFill>
                  <a:latin typeface="Arial" panose="020B0604020202020204" pitchFamily="34" charset="0"/>
                  <a:ea typeface="Poppins"/>
                  <a:cs typeface="Arial" panose="020B0604020202020204" pitchFamily="34" charset="0"/>
                  <a:sym typeface="Poppins"/>
                </a:rPr>
                <a:t>As a </a:t>
              </a:r>
              <a:r>
                <a:rPr lang="en-US" sz="1800" dirty="0">
                  <a:solidFill>
                    <a:srgbClr val="0085CA"/>
                  </a:solidFill>
                  <a:latin typeface="Arial" panose="020B0604020202020204" pitchFamily="34" charset="0"/>
                  <a:ea typeface="Poppins"/>
                  <a:cs typeface="Arial" panose="020B0604020202020204" pitchFamily="34" charset="0"/>
                  <a:sym typeface="Poppins"/>
                </a:rPr>
                <a:t>sequence</a:t>
              </a:r>
              <a:r>
                <a:rPr lang="en-US" sz="1800" dirty="0">
                  <a:solidFill>
                    <a:srgbClr val="7F7F7F"/>
                  </a:solidFill>
                  <a:latin typeface="Arial" panose="020B0604020202020204" pitchFamily="34" charset="0"/>
                  <a:ea typeface="Poppins"/>
                  <a:cs typeface="Arial" panose="020B0604020202020204" pitchFamily="34" charset="0"/>
                  <a:sym typeface="Poppins"/>
                </a:rPr>
                <a:t>, where actions come one after the other</a:t>
              </a:r>
              <a:endParaRPr lang="en-US" sz="1800" dirty="0">
                <a:solidFill>
                  <a:srgbClr val="7F7F7F"/>
                </a:solidFill>
                <a:latin typeface="Arial" panose="020B0604020202020204" pitchFamily="34" charset="0"/>
                <a:ea typeface="Poppins"/>
                <a:cs typeface="Arial" panose="020B0604020202020204" pitchFamily="34" charset="0"/>
              </a:endParaRPr>
            </a:p>
            <a:p>
              <a:pPr marL="688975" lvl="0" indent="-169862">
                <a:spcAft>
                  <a:spcPts val="600"/>
                </a:spcAft>
                <a:buClr>
                  <a:srgbClr val="7F7F7F"/>
                </a:buClr>
                <a:buSzPts val="1800"/>
                <a:buFont typeface="Noto Sans Symbols"/>
                <a:buChar char="▪"/>
                <a:defRPr/>
              </a:pPr>
              <a:r>
                <a:rPr lang="en-US" sz="1800" dirty="0">
                  <a:solidFill>
                    <a:srgbClr val="7F7F7F"/>
                  </a:solidFill>
                  <a:latin typeface="Arial" panose="020B0604020202020204" pitchFamily="34" charset="0"/>
                  <a:ea typeface="Poppins"/>
                  <a:cs typeface="Arial" panose="020B0604020202020204" pitchFamily="34" charset="0"/>
                  <a:sym typeface="Poppins"/>
                </a:rPr>
                <a:t>As a </a:t>
              </a:r>
              <a:r>
                <a:rPr lang="en-US" sz="1800" dirty="0">
                  <a:solidFill>
                    <a:srgbClr val="0085CA"/>
                  </a:solidFill>
                  <a:latin typeface="Arial" panose="020B0604020202020204" pitchFamily="34" charset="0"/>
                  <a:ea typeface="Poppins"/>
                  <a:cs typeface="Arial" panose="020B0604020202020204" pitchFamily="34" charset="0"/>
                  <a:sym typeface="Poppins"/>
                </a:rPr>
                <a:t>flowchart</a:t>
              </a:r>
              <a:r>
                <a:rPr lang="en-US" sz="1800" dirty="0">
                  <a:solidFill>
                    <a:srgbClr val="7F7F7F"/>
                  </a:solidFill>
                  <a:latin typeface="Arial" panose="020B0604020202020204" pitchFamily="34" charset="0"/>
                  <a:ea typeface="Poppins"/>
                  <a:cs typeface="Arial" panose="020B0604020202020204" pitchFamily="34" charset="0"/>
                  <a:sym typeface="Poppins"/>
                </a:rPr>
                <a:t>, where there are multiple decision points and logical branches</a:t>
              </a:r>
              <a:endParaRPr lang="en-US" sz="1800" dirty="0">
                <a:solidFill>
                  <a:srgbClr val="7F7F7F"/>
                </a:solidFill>
                <a:latin typeface="Arial" panose="020B0604020202020204" pitchFamily="34" charset="0"/>
                <a:ea typeface="Poppins"/>
                <a:cs typeface="Arial" panose="020B0604020202020204" pitchFamily="34" charset="0"/>
              </a:endParaRPr>
            </a:p>
            <a:p>
              <a:pPr marL="342900" indent="-342900">
                <a:spcAft>
                  <a:spcPts val="600"/>
                </a:spcAft>
                <a:buClr>
                  <a:srgbClr val="7F7F7F"/>
                </a:buClr>
                <a:buSzPts val="1800"/>
                <a:buFont typeface="+mj-lt"/>
                <a:buAutoNum type="arabicPeriod" startAt="2"/>
                <a:defRPr/>
              </a:pPr>
              <a:r>
                <a:rPr lang="en-US" sz="1800" dirty="0">
                  <a:solidFill>
                    <a:srgbClr val="7F7F7F"/>
                  </a:solidFill>
                  <a:latin typeface="Arial" panose="020B0604020202020204" pitchFamily="34" charset="0"/>
                  <a:ea typeface="Poppins"/>
                  <a:cs typeface="Arial" panose="020B0604020202020204" pitchFamily="34" charset="0"/>
                  <a:sym typeface="Poppins"/>
                </a:rPr>
                <a:t>The process chosen for automation is split into simple actions and mapped in the RPA tool.</a:t>
              </a:r>
              <a:endParaRPr lang="en-US" sz="1800" dirty="0">
                <a:solidFill>
                  <a:srgbClr val="7F7F7F"/>
                </a:solidFill>
                <a:latin typeface="Arial" panose="020B0604020202020204" pitchFamily="34" charset="0"/>
                <a:ea typeface="Poppins"/>
                <a:cs typeface="Arial" panose="020B0604020202020204" pitchFamily="34" charset="0"/>
              </a:endParaRPr>
            </a:p>
            <a:p>
              <a:pPr marL="342900" lvl="0" indent="-342900">
                <a:spcAft>
                  <a:spcPts val="600"/>
                </a:spcAft>
                <a:buClr>
                  <a:srgbClr val="7F7F7F"/>
                </a:buClr>
                <a:buSzPts val="1800"/>
                <a:buFont typeface="Calibri"/>
                <a:buAutoNum type="arabicPeriod" startAt="3"/>
                <a:defRPr/>
              </a:pPr>
              <a:r>
                <a:rPr lang="en-US" sz="1800" dirty="0">
                  <a:solidFill>
                    <a:srgbClr val="7F7F7F"/>
                  </a:solidFill>
                  <a:latin typeface="Arial" panose="020B0604020202020204" pitchFamily="34" charset="0"/>
                  <a:ea typeface="Poppins"/>
                  <a:cs typeface="Arial" panose="020B0604020202020204" pitchFamily="34" charset="0"/>
                  <a:sym typeface="Poppins"/>
                </a:rPr>
                <a:t>The RPA developer analyzes and configures the mapped process by introducing decision points, variables, pre-defined operations, and other types of elements available in the RPA tool.</a:t>
              </a:r>
              <a:endParaRPr sz="1800" dirty="0">
                <a:solidFill>
                  <a:srgbClr val="7F7F7F"/>
                </a:solidFill>
                <a:latin typeface="Arial" panose="020B0604020202020204" pitchFamily="34" charset="0"/>
                <a:ea typeface="Poppins"/>
                <a:cs typeface="Arial" panose="020B0604020202020204" pitchFamily="34" charset="0"/>
              </a:endParaRPr>
            </a:p>
            <a:p>
              <a:pPr marL="342900" marR="0" lvl="0" indent="-342900" defTabSz="914400" rtl="0" eaLnBrk="1" fontAlgn="auto" latinLnBrk="0" hangingPunct="1">
                <a:spcBef>
                  <a:spcPts val="0"/>
                </a:spcBef>
                <a:spcAft>
                  <a:spcPts val="600"/>
                </a:spcAft>
                <a:buClr>
                  <a:srgbClr val="7F7F7F"/>
                </a:buClr>
                <a:buSzPts val="1800"/>
                <a:buFont typeface="Calibri"/>
                <a:buAutoNum type="arabicPeriod" startAt="3"/>
                <a:tabLst/>
                <a:defRPr/>
              </a:pPr>
              <a:r>
                <a:rPr lang="en-US" sz="1800" dirty="0">
                  <a:solidFill>
                    <a:srgbClr val="7F7F7F"/>
                  </a:solidFill>
                  <a:latin typeface="Arial" panose="020B0604020202020204" pitchFamily="34" charset="0"/>
                  <a:ea typeface="Poppins"/>
                  <a:cs typeface="Arial" panose="020B0604020202020204" pitchFamily="34" charset="0"/>
                  <a:sym typeface="Poppins"/>
                </a:rPr>
                <a:t>Once the logic is replicated in the workflow, the process is ready for automation.</a:t>
              </a:r>
              <a:endParaRPr sz="1800" dirty="0">
                <a:solidFill>
                  <a:srgbClr val="7F7F7F"/>
                </a:solidFill>
                <a:latin typeface="Arial" panose="020B0604020202020204" pitchFamily="34" charset="0"/>
                <a:ea typeface="Poppins"/>
                <a:cs typeface="Arial" panose="020B0604020202020204" pitchFamily="34" charset="0"/>
                <a:sym typeface="Poppins"/>
              </a:endParaRPr>
            </a:p>
          </p:txBody>
        </p:sp>
        <p:grpSp>
          <p:nvGrpSpPr>
            <p:cNvPr id="2" name="Group 1">
              <a:extLst>
                <a:ext uri="{FF2B5EF4-FFF2-40B4-BE49-F238E27FC236}">
                  <a16:creationId xmlns:a16="http://schemas.microsoft.com/office/drawing/2014/main" id="{D57EDF8D-3E6E-496F-A7E3-54E8B0E1DA52}"/>
                </a:ext>
              </a:extLst>
            </p:cNvPr>
            <p:cNvGrpSpPr/>
            <p:nvPr/>
          </p:nvGrpSpPr>
          <p:grpSpPr>
            <a:xfrm>
              <a:off x="1773362" y="1742911"/>
              <a:ext cx="3337560" cy="4155277"/>
              <a:chOff x="1859627" y="1742911"/>
              <a:chExt cx="3337560" cy="4155277"/>
            </a:xfrm>
          </p:grpSpPr>
          <p:sp>
            <p:nvSpPr>
              <p:cNvPr id="40" name="Google Shape;1298;p165">
                <a:extLst>
                  <a:ext uri="{FF2B5EF4-FFF2-40B4-BE49-F238E27FC236}">
                    <a16:creationId xmlns:a16="http://schemas.microsoft.com/office/drawing/2014/main" id="{D55281A9-D5B3-4036-886F-BAADC58597AC}"/>
                  </a:ext>
                </a:extLst>
              </p:cNvPr>
              <p:cNvSpPr/>
              <p:nvPr/>
            </p:nvSpPr>
            <p:spPr>
              <a:xfrm>
                <a:off x="3071207" y="1742911"/>
                <a:ext cx="914400" cy="640200"/>
              </a:xfrm>
              <a:prstGeom prst="ellipse">
                <a:avLst/>
              </a:prstGeom>
              <a:solidFill>
                <a:schemeClr val="accent1"/>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cxnSp>
            <p:nvCxnSpPr>
              <p:cNvPr id="41" name="Google Shape;1299;p165">
                <a:extLst>
                  <a:ext uri="{FF2B5EF4-FFF2-40B4-BE49-F238E27FC236}">
                    <a16:creationId xmlns:a16="http://schemas.microsoft.com/office/drawing/2014/main" id="{7C4C5E0C-1311-4C36-AF01-813F832984CD}"/>
                  </a:ext>
                </a:extLst>
              </p:cNvPr>
              <p:cNvCxnSpPr>
                <a:stCxn id="40" idx="4"/>
                <a:endCxn id="42" idx="0"/>
              </p:cNvCxnSpPr>
              <p:nvPr/>
            </p:nvCxnSpPr>
            <p:spPr>
              <a:xfrm>
                <a:off x="3528407" y="2383111"/>
                <a:ext cx="0" cy="518400"/>
              </a:xfrm>
              <a:prstGeom prst="straightConnector1">
                <a:avLst/>
              </a:prstGeom>
              <a:noFill/>
              <a:ln w="38100" cap="flat" cmpd="sng">
                <a:solidFill>
                  <a:schemeClr val="accent5"/>
                </a:solidFill>
                <a:prstDash val="solid"/>
                <a:miter lim="800000"/>
                <a:headEnd type="none" w="sm" len="sm"/>
                <a:tailEnd type="triangle" w="med" len="med"/>
              </a:ln>
            </p:spPr>
          </p:cxnSp>
          <p:sp>
            <p:nvSpPr>
              <p:cNvPr id="42" name="Google Shape;1300;p165">
                <a:extLst>
                  <a:ext uri="{FF2B5EF4-FFF2-40B4-BE49-F238E27FC236}">
                    <a16:creationId xmlns:a16="http://schemas.microsoft.com/office/drawing/2014/main" id="{893FED1C-FC72-4E62-A248-53907B19AA83}"/>
                  </a:ext>
                </a:extLst>
              </p:cNvPr>
              <p:cNvSpPr/>
              <p:nvPr/>
            </p:nvSpPr>
            <p:spPr>
              <a:xfrm>
                <a:off x="3071207" y="2901449"/>
                <a:ext cx="914400" cy="640200"/>
              </a:xfrm>
              <a:prstGeom prst="rect">
                <a:avLst/>
              </a:prstGeom>
              <a:solidFill>
                <a:schemeClr val="accent3"/>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sp>
            <p:nvSpPr>
              <p:cNvPr id="43" name="Google Shape;1301;p165">
                <a:extLst>
                  <a:ext uri="{FF2B5EF4-FFF2-40B4-BE49-F238E27FC236}">
                    <a16:creationId xmlns:a16="http://schemas.microsoft.com/office/drawing/2014/main" id="{C32D8AE2-E779-4155-B7F2-264C31746544}"/>
                  </a:ext>
                </a:extLst>
              </p:cNvPr>
              <p:cNvSpPr/>
              <p:nvPr/>
            </p:nvSpPr>
            <p:spPr>
              <a:xfrm>
                <a:off x="3208367" y="4059987"/>
                <a:ext cx="640200" cy="640200"/>
              </a:xfrm>
              <a:prstGeom prst="diamond">
                <a:avLst/>
              </a:prstGeom>
              <a:solidFill>
                <a:schemeClr val="accent4"/>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cxnSp>
            <p:nvCxnSpPr>
              <p:cNvPr id="44" name="Google Shape;1302;p165">
                <a:extLst>
                  <a:ext uri="{FF2B5EF4-FFF2-40B4-BE49-F238E27FC236}">
                    <a16:creationId xmlns:a16="http://schemas.microsoft.com/office/drawing/2014/main" id="{D0464E8A-A1FE-43C3-9188-D23FDE036F8B}"/>
                  </a:ext>
                </a:extLst>
              </p:cNvPr>
              <p:cNvCxnSpPr>
                <a:stCxn id="42" idx="2"/>
                <a:endCxn id="43" idx="0"/>
              </p:cNvCxnSpPr>
              <p:nvPr/>
            </p:nvCxnSpPr>
            <p:spPr>
              <a:xfrm>
                <a:off x="3528407" y="3541649"/>
                <a:ext cx="0" cy="518400"/>
              </a:xfrm>
              <a:prstGeom prst="straightConnector1">
                <a:avLst/>
              </a:prstGeom>
              <a:noFill/>
              <a:ln w="38100" cap="flat" cmpd="sng">
                <a:solidFill>
                  <a:schemeClr val="accent5"/>
                </a:solidFill>
                <a:prstDash val="solid"/>
                <a:miter lim="800000"/>
                <a:headEnd type="none" w="sm" len="sm"/>
                <a:tailEnd type="triangle" w="med" len="med"/>
              </a:ln>
            </p:spPr>
          </p:cxnSp>
          <p:cxnSp>
            <p:nvCxnSpPr>
              <p:cNvPr id="45" name="Google Shape;1303;p165">
                <a:extLst>
                  <a:ext uri="{FF2B5EF4-FFF2-40B4-BE49-F238E27FC236}">
                    <a16:creationId xmlns:a16="http://schemas.microsoft.com/office/drawing/2014/main" id="{5D16B552-599E-45BB-A444-BBC01038F7F5}"/>
                  </a:ext>
                </a:extLst>
              </p:cNvPr>
              <p:cNvCxnSpPr>
                <a:stCxn id="43" idx="3"/>
                <a:endCxn id="46" idx="5"/>
              </p:cNvCxnSpPr>
              <p:nvPr/>
            </p:nvCxnSpPr>
            <p:spPr>
              <a:xfrm rot="10800000" flipH="1">
                <a:off x="3848567" y="4379787"/>
                <a:ext cx="514200" cy="300"/>
              </a:xfrm>
              <a:prstGeom prst="straightConnector1">
                <a:avLst/>
              </a:prstGeom>
              <a:noFill/>
              <a:ln w="38100" cap="flat" cmpd="sng">
                <a:solidFill>
                  <a:schemeClr val="accent5"/>
                </a:solidFill>
                <a:prstDash val="solid"/>
                <a:miter lim="800000"/>
                <a:headEnd type="none" w="sm" len="sm"/>
                <a:tailEnd type="triangle" w="med" len="med"/>
              </a:ln>
            </p:spPr>
          </p:cxnSp>
          <p:sp>
            <p:nvSpPr>
              <p:cNvPr id="46" name="Google Shape;1304;p165">
                <a:extLst>
                  <a:ext uri="{FF2B5EF4-FFF2-40B4-BE49-F238E27FC236}">
                    <a16:creationId xmlns:a16="http://schemas.microsoft.com/office/drawing/2014/main" id="{D7C63C58-E4AA-4547-9028-76E484483E3C}"/>
                  </a:ext>
                </a:extLst>
              </p:cNvPr>
              <p:cNvSpPr/>
              <p:nvPr/>
            </p:nvSpPr>
            <p:spPr>
              <a:xfrm>
                <a:off x="4282787" y="4059640"/>
                <a:ext cx="914400" cy="640200"/>
              </a:xfrm>
              <a:prstGeom prst="parallelogram">
                <a:avLst>
                  <a:gd name="adj" fmla="val 25000"/>
                </a:avLst>
              </a:prstGeom>
              <a:solidFill>
                <a:srgbClr val="45BEF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cxnSp>
            <p:nvCxnSpPr>
              <p:cNvPr id="47" name="Google Shape;1305;p165">
                <a:extLst>
                  <a:ext uri="{FF2B5EF4-FFF2-40B4-BE49-F238E27FC236}">
                    <a16:creationId xmlns:a16="http://schemas.microsoft.com/office/drawing/2014/main" id="{40C5DA39-D800-4B91-B2DB-B6D830362AF0}"/>
                  </a:ext>
                </a:extLst>
              </p:cNvPr>
              <p:cNvCxnSpPr>
                <a:stCxn id="46" idx="4"/>
                <a:endCxn id="48" idx="0"/>
              </p:cNvCxnSpPr>
              <p:nvPr/>
            </p:nvCxnSpPr>
            <p:spPr>
              <a:xfrm>
                <a:off x="4739987" y="4699840"/>
                <a:ext cx="0" cy="558000"/>
              </a:xfrm>
              <a:prstGeom prst="straightConnector1">
                <a:avLst/>
              </a:prstGeom>
              <a:noFill/>
              <a:ln w="38100" cap="flat" cmpd="sng">
                <a:solidFill>
                  <a:schemeClr val="accent5"/>
                </a:solidFill>
                <a:prstDash val="solid"/>
                <a:miter lim="800000"/>
                <a:headEnd type="none" w="sm" len="sm"/>
                <a:tailEnd type="triangle" w="med" len="med"/>
              </a:ln>
            </p:spPr>
          </p:cxnSp>
          <p:sp>
            <p:nvSpPr>
              <p:cNvPr id="48" name="Google Shape;1306;p165">
                <a:extLst>
                  <a:ext uri="{FF2B5EF4-FFF2-40B4-BE49-F238E27FC236}">
                    <a16:creationId xmlns:a16="http://schemas.microsoft.com/office/drawing/2014/main" id="{CAC1149B-2090-4964-B54C-27E0D1EB572B}"/>
                  </a:ext>
                </a:extLst>
              </p:cNvPr>
              <p:cNvSpPr/>
              <p:nvPr/>
            </p:nvSpPr>
            <p:spPr>
              <a:xfrm>
                <a:off x="4282787" y="5257988"/>
                <a:ext cx="914400" cy="640200"/>
              </a:xfrm>
              <a:prstGeom prst="rect">
                <a:avLst/>
              </a:prstGeom>
              <a:solidFill>
                <a:schemeClr val="accent3"/>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sp>
            <p:nvSpPr>
              <p:cNvPr id="49" name="Google Shape;1307;p165">
                <a:extLst>
                  <a:ext uri="{FF2B5EF4-FFF2-40B4-BE49-F238E27FC236}">
                    <a16:creationId xmlns:a16="http://schemas.microsoft.com/office/drawing/2014/main" id="{EDA8E652-70E7-4D89-B8C7-E98BAD1A2D5D}"/>
                  </a:ext>
                </a:extLst>
              </p:cNvPr>
              <p:cNvSpPr/>
              <p:nvPr/>
            </p:nvSpPr>
            <p:spPr>
              <a:xfrm>
                <a:off x="1859627" y="4059640"/>
                <a:ext cx="914400" cy="640200"/>
              </a:xfrm>
              <a:prstGeom prst="rect">
                <a:avLst/>
              </a:prstGeom>
              <a:solidFill>
                <a:schemeClr val="accent3"/>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cxnSp>
            <p:nvCxnSpPr>
              <p:cNvPr id="50" name="Google Shape;1308;p165">
                <a:extLst>
                  <a:ext uri="{FF2B5EF4-FFF2-40B4-BE49-F238E27FC236}">
                    <a16:creationId xmlns:a16="http://schemas.microsoft.com/office/drawing/2014/main" id="{E0D4E01B-9DB1-4914-A89A-2BB54F23918C}"/>
                  </a:ext>
                </a:extLst>
              </p:cNvPr>
              <p:cNvCxnSpPr>
                <a:stCxn id="43" idx="1"/>
                <a:endCxn id="49" idx="3"/>
              </p:cNvCxnSpPr>
              <p:nvPr/>
            </p:nvCxnSpPr>
            <p:spPr>
              <a:xfrm rot="10800000">
                <a:off x="2773967" y="4379787"/>
                <a:ext cx="434400" cy="300"/>
              </a:xfrm>
              <a:prstGeom prst="straightConnector1">
                <a:avLst/>
              </a:prstGeom>
              <a:noFill/>
              <a:ln w="38100" cap="flat" cmpd="sng">
                <a:solidFill>
                  <a:schemeClr val="accent5"/>
                </a:solidFill>
                <a:prstDash val="solid"/>
                <a:miter lim="800000"/>
                <a:headEnd type="none" w="sm" len="sm"/>
                <a:tailEnd type="triangle" w="med" len="med"/>
              </a:ln>
            </p:spPr>
          </p:cxnSp>
          <p:sp>
            <p:nvSpPr>
              <p:cNvPr id="51" name="Google Shape;1309;p165">
                <a:extLst>
                  <a:ext uri="{FF2B5EF4-FFF2-40B4-BE49-F238E27FC236}">
                    <a16:creationId xmlns:a16="http://schemas.microsoft.com/office/drawing/2014/main" id="{8E77849B-C999-4F60-B157-27DE2619247B}"/>
                  </a:ext>
                </a:extLst>
              </p:cNvPr>
              <p:cNvSpPr/>
              <p:nvPr/>
            </p:nvSpPr>
            <p:spPr>
              <a:xfrm>
                <a:off x="1996787" y="5257988"/>
                <a:ext cx="640200" cy="640200"/>
              </a:xfrm>
              <a:prstGeom prst="ellipse">
                <a:avLst/>
              </a:prstGeom>
              <a:solidFill>
                <a:schemeClr val="accent2"/>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Arial"/>
                </a:endParaRPr>
              </a:p>
            </p:txBody>
          </p:sp>
          <p:cxnSp>
            <p:nvCxnSpPr>
              <p:cNvPr id="53" name="Google Shape;1310;p165">
                <a:extLst>
                  <a:ext uri="{FF2B5EF4-FFF2-40B4-BE49-F238E27FC236}">
                    <a16:creationId xmlns:a16="http://schemas.microsoft.com/office/drawing/2014/main" id="{5AF28224-8730-4947-A1F4-C761E0F1B77C}"/>
                  </a:ext>
                </a:extLst>
              </p:cNvPr>
              <p:cNvCxnSpPr>
                <a:stCxn id="49" idx="2"/>
                <a:endCxn id="51" idx="0"/>
              </p:cNvCxnSpPr>
              <p:nvPr/>
            </p:nvCxnSpPr>
            <p:spPr>
              <a:xfrm>
                <a:off x="2316827" y="4699840"/>
                <a:ext cx="0" cy="558000"/>
              </a:xfrm>
              <a:prstGeom prst="straightConnector1">
                <a:avLst/>
              </a:prstGeom>
              <a:noFill/>
              <a:ln w="38100" cap="flat" cmpd="sng">
                <a:solidFill>
                  <a:schemeClr val="accent5"/>
                </a:solidFill>
                <a:prstDash val="solid"/>
                <a:miter lim="800000"/>
                <a:headEnd type="none" w="sm" len="sm"/>
                <a:tailEnd type="triangle" w="med" len="med"/>
              </a:ln>
            </p:spPr>
          </p:cxnSp>
          <p:cxnSp>
            <p:nvCxnSpPr>
              <p:cNvPr id="54" name="Google Shape;1311;p165">
                <a:extLst>
                  <a:ext uri="{FF2B5EF4-FFF2-40B4-BE49-F238E27FC236}">
                    <a16:creationId xmlns:a16="http://schemas.microsoft.com/office/drawing/2014/main" id="{9DA1D462-81C7-468D-8907-5C69F981ABB1}"/>
                  </a:ext>
                </a:extLst>
              </p:cNvPr>
              <p:cNvCxnSpPr>
                <a:stCxn id="48" idx="1"/>
                <a:endCxn id="51" idx="6"/>
              </p:cNvCxnSpPr>
              <p:nvPr/>
            </p:nvCxnSpPr>
            <p:spPr>
              <a:xfrm rot="10800000">
                <a:off x="2636987" y="5578088"/>
                <a:ext cx="1645800" cy="0"/>
              </a:xfrm>
              <a:prstGeom prst="straightConnector1">
                <a:avLst/>
              </a:prstGeom>
              <a:noFill/>
              <a:ln w="38100" cap="flat" cmpd="sng">
                <a:solidFill>
                  <a:schemeClr val="accent5"/>
                </a:solidFill>
                <a:prstDash val="solid"/>
                <a:miter lim="800000"/>
                <a:headEnd type="none" w="sm" len="sm"/>
                <a:tailEnd type="triangle" w="med" len="med"/>
              </a:ln>
            </p:spPr>
          </p:cxnSp>
        </p:grpSp>
        <p:sp>
          <p:nvSpPr>
            <p:cNvPr id="23" name="Rectangle 22">
              <a:extLst>
                <a:ext uri="{FF2B5EF4-FFF2-40B4-BE49-F238E27FC236}">
                  <a16:creationId xmlns:a16="http://schemas.microsoft.com/office/drawing/2014/main" id="{5761FDAE-4E17-4B95-89DC-2B353A1F9BB6}"/>
                </a:ext>
              </a:extLst>
            </p:cNvPr>
            <p:cNvSpPr/>
            <p:nvPr/>
          </p:nvSpPr>
          <p:spPr>
            <a:xfrm>
              <a:off x="1906028" y="854882"/>
              <a:ext cx="9612252" cy="707886"/>
            </a:xfrm>
            <a:prstGeom prst="rect">
              <a:avLst/>
            </a:prstGeom>
          </p:spPr>
          <p:txBody>
            <a:bodyPr wrap="square">
              <a:spAutoFit/>
            </a:bodyPr>
            <a:lstStyle/>
            <a:p>
              <a:r>
                <a:rPr lang="en-US" sz="2000" dirty="0">
                  <a:solidFill>
                    <a:srgbClr val="98A4AE"/>
                  </a:solidFill>
                  <a:latin typeface="Arial" panose="020B0604020202020204" pitchFamily="34" charset="0"/>
                  <a:cs typeface="Arial" panose="020B0604020202020204" pitchFamily="34" charset="0"/>
                </a:rPr>
                <a:t>A </a:t>
              </a:r>
              <a:r>
                <a:rPr lang="en-US" sz="2000" dirty="0">
                  <a:solidFill>
                    <a:srgbClr val="0085CA"/>
                  </a:solidFill>
                  <a:latin typeface="Arial" panose="020B0604020202020204" pitchFamily="34" charset="0"/>
                  <a:cs typeface="Arial" panose="020B0604020202020204" pitchFamily="34" charset="0"/>
                </a:rPr>
                <a:t>process</a:t>
              </a:r>
              <a:r>
                <a:rPr lang="en-US" sz="2000" dirty="0">
                  <a:solidFill>
                    <a:srgbClr val="98A4AE"/>
                  </a:solidFill>
                  <a:latin typeface="Arial" panose="020B0604020202020204" pitchFamily="34" charset="0"/>
                  <a:cs typeface="Arial" panose="020B0604020202020204" pitchFamily="34" charset="0"/>
                </a:rPr>
                <a:t> is defined as a series of steps, activities, and decisions involved in the way work is accomplished.</a:t>
              </a:r>
            </a:p>
          </p:txBody>
        </p:sp>
      </p:grpSp>
      <p:pic>
        <p:nvPicPr>
          <p:cNvPr id="25" name="Picture 24">
            <a:extLst>
              <a:ext uri="{FF2B5EF4-FFF2-40B4-BE49-F238E27FC236}">
                <a16:creationId xmlns:a16="http://schemas.microsoft.com/office/drawing/2014/main" id="{78C5127C-A589-4102-9422-1BBABA7E29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27" name="Freeform: Shape 26">
            <a:extLst>
              <a:ext uri="{FF2B5EF4-FFF2-40B4-BE49-F238E27FC236}">
                <a16:creationId xmlns:a16="http://schemas.microsoft.com/office/drawing/2014/main" id="{59749F82-9910-4E5B-922E-940C26D00722}"/>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28" name="Graphic 16">
            <a:extLst>
              <a:ext uri="{FF2B5EF4-FFF2-40B4-BE49-F238E27FC236}">
                <a16:creationId xmlns:a16="http://schemas.microsoft.com/office/drawing/2014/main" id="{980F29EC-DEDB-402B-862A-90B4262BEAA5}"/>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29" name="Group 28">
            <a:extLst>
              <a:ext uri="{FF2B5EF4-FFF2-40B4-BE49-F238E27FC236}">
                <a16:creationId xmlns:a16="http://schemas.microsoft.com/office/drawing/2014/main" id="{C64605BD-2C90-4AD1-A74F-E6A8C356AD3C}"/>
              </a:ext>
            </a:extLst>
          </p:cNvPr>
          <p:cNvGrpSpPr/>
          <p:nvPr/>
        </p:nvGrpSpPr>
        <p:grpSpPr>
          <a:xfrm>
            <a:off x="-3221" y="-66675"/>
            <a:ext cx="1570603" cy="6342667"/>
            <a:chOff x="-3221" y="0"/>
            <a:chExt cx="1570603" cy="6342667"/>
          </a:xfrm>
        </p:grpSpPr>
        <p:sp>
          <p:nvSpPr>
            <p:cNvPr id="30" name="Freeform: Shape 41">
              <a:extLst>
                <a:ext uri="{FF2B5EF4-FFF2-40B4-BE49-F238E27FC236}">
                  <a16:creationId xmlns:a16="http://schemas.microsoft.com/office/drawing/2014/main" id="{2C1F9DB0-5A19-458E-949E-AE1F8CA2983F}"/>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1" name="Freeform: Shape 42">
              <a:extLst>
                <a:ext uri="{FF2B5EF4-FFF2-40B4-BE49-F238E27FC236}">
                  <a16:creationId xmlns:a16="http://schemas.microsoft.com/office/drawing/2014/main" id="{38324973-3B9B-41C8-9693-BAF50FBF833C}"/>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2" name="Freeform: Shape 81">
              <a:extLst>
                <a:ext uri="{FF2B5EF4-FFF2-40B4-BE49-F238E27FC236}">
                  <a16:creationId xmlns:a16="http://schemas.microsoft.com/office/drawing/2014/main" id="{4F76105B-5666-44F1-B9D2-5CEDE8D499C1}"/>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3" name="Freeform: Shape 41">
              <a:extLst>
                <a:ext uri="{FF2B5EF4-FFF2-40B4-BE49-F238E27FC236}">
                  <a16:creationId xmlns:a16="http://schemas.microsoft.com/office/drawing/2014/main" id="{C37131AA-2B2B-4F9D-8085-174DE8A76A75}"/>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4" name="Freeform: Shape 81">
              <a:extLst>
                <a:ext uri="{FF2B5EF4-FFF2-40B4-BE49-F238E27FC236}">
                  <a16:creationId xmlns:a16="http://schemas.microsoft.com/office/drawing/2014/main" id="{CBC89090-55E8-4F57-ACBB-4D8DB29FFE47}"/>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15733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pic>
        <p:nvPicPr>
          <p:cNvPr id="1218" name="Google Shape;1218;p160"/>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1220" name="Google Shape;1220;p160"/>
          <p:cNvPicPr preferRelativeResize="0"/>
          <p:nvPr/>
        </p:nvPicPr>
        <p:blipFill rotWithShape="1">
          <a:blip r:embed="rId3">
            <a:alphaModFix/>
          </a:blip>
          <a:srcRect/>
          <a:stretch/>
        </p:blipFill>
        <p:spPr>
          <a:xfrm>
            <a:off x="262952" y="334804"/>
            <a:ext cx="987007" cy="360148"/>
          </a:xfrm>
          <a:prstGeom prst="rect">
            <a:avLst/>
          </a:prstGeom>
          <a:noFill/>
          <a:ln>
            <a:noFill/>
          </a:ln>
        </p:spPr>
      </p:pic>
      <p:sp>
        <p:nvSpPr>
          <p:cNvPr id="1222" name="Google Shape;1222;p160"/>
          <p:cNvSpPr txBox="1"/>
          <p:nvPr/>
        </p:nvSpPr>
        <p:spPr>
          <a:xfrm>
            <a:off x="1931226" y="229286"/>
            <a:ext cx="9165469" cy="584775"/>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RPA Programming </a:t>
            </a:r>
            <a:r>
              <a:rPr lang="en-US" sz="3200" b="1" dirty="0">
                <a:solidFill>
                  <a:srgbClr val="0085CA"/>
                </a:solidFill>
                <a:latin typeface="Arial" panose="020B0604020202020204" pitchFamily="34" charset="0"/>
                <a:cs typeface="Arial" panose="020B0604020202020204" pitchFamily="34" charset="0"/>
                <a:sym typeface="Poppins"/>
              </a:rPr>
              <a:t>Constructs</a:t>
            </a:r>
            <a:endParaRPr sz="3200" b="1" dirty="0">
              <a:solidFill>
                <a:srgbClr val="0085CA"/>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F034E64-185D-4949-8DF0-376F58D2E817}"/>
              </a:ext>
            </a:extLst>
          </p:cNvPr>
          <p:cNvSpPr/>
          <p:nvPr/>
        </p:nvSpPr>
        <p:spPr>
          <a:xfrm>
            <a:off x="1931226" y="910027"/>
            <a:ext cx="9887649" cy="707886"/>
          </a:xfrm>
          <a:prstGeom prst="rect">
            <a:avLst/>
          </a:prstGeom>
        </p:spPr>
        <p:txBody>
          <a:bodyPr wrap="square">
            <a:spAutoFit/>
          </a:bodyPr>
          <a:lstStyle/>
          <a:p>
            <a:pPr lvl="0">
              <a:buClr>
                <a:schemeClr val="dk1"/>
              </a:buClr>
            </a:pPr>
            <a:r>
              <a:rPr lang="en-US" sz="2000" dirty="0">
                <a:solidFill>
                  <a:srgbClr val="0085CA"/>
                </a:solidFill>
                <a:latin typeface="Arial" panose="020B0604020202020204" pitchFamily="34" charset="0"/>
                <a:cs typeface="Arial" panose="020B0604020202020204" pitchFamily="34" charset="0"/>
              </a:rPr>
              <a:t>Programming constructs </a:t>
            </a:r>
            <a:r>
              <a:rPr lang="en-US" sz="2000" dirty="0">
                <a:solidFill>
                  <a:srgbClr val="98A4AE"/>
                </a:solidFill>
                <a:latin typeface="Arial" panose="020B0604020202020204" pitchFamily="34" charset="0"/>
                <a:cs typeface="Arial" panose="020B0604020202020204" pitchFamily="34" charset="0"/>
              </a:rPr>
              <a:t>are the backbone of any programming language. Some important programming constructs are:</a:t>
            </a:r>
          </a:p>
        </p:txBody>
      </p:sp>
      <p:grpSp>
        <p:nvGrpSpPr>
          <p:cNvPr id="3" name="Group 2">
            <a:extLst>
              <a:ext uri="{FF2B5EF4-FFF2-40B4-BE49-F238E27FC236}">
                <a16:creationId xmlns:a16="http://schemas.microsoft.com/office/drawing/2014/main" id="{128D902B-BD91-4290-8870-4F921F13F8F2}"/>
              </a:ext>
            </a:extLst>
          </p:cNvPr>
          <p:cNvGrpSpPr/>
          <p:nvPr/>
        </p:nvGrpSpPr>
        <p:grpSpPr>
          <a:xfrm>
            <a:off x="1954086" y="1033384"/>
            <a:ext cx="9639603" cy="5355312"/>
            <a:chOff x="1954086" y="1033384"/>
            <a:chExt cx="9639603" cy="5355312"/>
          </a:xfrm>
        </p:grpSpPr>
        <p:grpSp>
          <p:nvGrpSpPr>
            <p:cNvPr id="67" name="Group 66">
              <a:extLst>
                <a:ext uri="{FF2B5EF4-FFF2-40B4-BE49-F238E27FC236}">
                  <a16:creationId xmlns:a16="http://schemas.microsoft.com/office/drawing/2014/main" id="{ED17A879-1AC0-4663-BCE6-18C12862B2C4}"/>
                </a:ext>
              </a:extLst>
            </p:cNvPr>
            <p:cNvGrpSpPr/>
            <p:nvPr/>
          </p:nvGrpSpPr>
          <p:grpSpPr>
            <a:xfrm>
              <a:off x="5843843" y="2667307"/>
              <a:ext cx="1549577" cy="2016367"/>
              <a:chOff x="4496012" y="1845687"/>
              <a:chExt cx="1549577" cy="2016367"/>
            </a:xfrm>
            <a:solidFill>
              <a:srgbClr val="FF6900"/>
            </a:solidFill>
          </p:grpSpPr>
          <p:grpSp>
            <p:nvGrpSpPr>
              <p:cNvPr id="68" name="Group 67">
                <a:extLst>
                  <a:ext uri="{FF2B5EF4-FFF2-40B4-BE49-F238E27FC236}">
                    <a16:creationId xmlns:a16="http://schemas.microsoft.com/office/drawing/2014/main" id="{6F474860-BC7D-4925-AA6E-DD8E87D16317}"/>
                  </a:ext>
                </a:extLst>
              </p:cNvPr>
              <p:cNvGrpSpPr/>
              <p:nvPr/>
            </p:nvGrpSpPr>
            <p:grpSpPr>
              <a:xfrm>
                <a:off x="4496012" y="1845687"/>
                <a:ext cx="1549577" cy="2016367"/>
                <a:chOff x="1753508" y="2036763"/>
                <a:chExt cx="1797050" cy="2338388"/>
              </a:xfrm>
              <a:grpFill/>
            </p:grpSpPr>
            <p:sp>
              <p:nvSpPr>
                <p:cNvPr id="71" name="Freeform 5">
                  <a:extLst>
                    <a:ext uri="{FF2B5EF4-FFF2-40B4-BE49-F238E27FC236}">
                      <a16:creationId xmlns:a16="http://schemas.microsoft.com/office/drawing/2014/main" id="{A0A45E55-C0F4-44B3-8755-DC15555B7E4A}"/>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FF6900"/>
                  </a:solid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72" name="Freeform 6">
                  <a:extLst>
                    <a:ext uri="{FF2B5EF4-FFF2-40B4-BE49-F238E27FC236}">
                      <a16:creationId xmlns:a16="http://schemas.microsoft.com/office/drawing/2014/main" id="{08BF486E-CFF8-48EB-854A-50483CB6F7B7}"/>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FF6900"/>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69" name="TextBox 68">
                <a:extLst>
                  <a:ext uri="{FF2B5EF4-FFF2-40B4-BE49-F238E27FC236}">
                    <a16:creationId xmlns:a16="http://schemas.microsoft.com/office/drawing/2014/main" id="{136CCEB8-6386-4C91-9552-700C35ADC04B}"/>
                  </a:ext>
                </a:extLst>
              </p:cNvPr>
              <p:cNvSpPr txBox="1"/>
              <p:nvPr/>
            </p:nvSpPr>
            <p:spPr>
              <a:xfrm>
                <a:off x="5025431" y="2849400"/>
                <a:ext cx="554960" cy="707886"/>
              </a:xfrm>
              <a:prstGeom prst="rect">
                <a:avLst/>
              </a:prstGeom>
              <a:grpFill/>
              <a:ln>
                <a:solidFill>
                  <a:srgbClr val="FF6900"/>
                </a:solidFill>
              </a:ln>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R</a:t>
                </a:r>
              </a:p>
            </p:txBody>
          </p:sp>
        </p:grpSp>
        <p:sp>
          <p:nvSpPr>
            <p:cNvPr id="1223" name="Google Shape;1223;p160"/>
            <p:cNvSpPr/>
            <p:nvPr/>
          </p:nvSpPr>
          <p:spPr>
            <a:xfrm>
              <a:off x="1954086" y="1033384"/>
              <a:ext cx="9639603" cy="5355312"/>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8" name="Text Placeholder 5">
              <a:extLst>
                <a:ext uri="{FF2B5EF4-FFF2-40B4-BE49-F238E27FC236}">
                  <a16:creationId xmlns:a16="http://schemas.microsoft.com/office/drawing/2014/main" id="{9021B16D-3F47-4393-A58E-A5C6BD2E6768}"/>
                </a:ext>
              </a:extLst>
            </p:cNvPr>
            <p:cNvSpPr txBox="1">
              <a:spLocks/>
            </p:cNvSpPr>
            <p:nvPr/>
          </p:nvSpPr>
          <p:spPr>
            <a:xfrm>
              <a:off x="2411040" y="4859493"/>
              <a:ext cx="1683343" cy="362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rgbClr val="7F7F7F"/>
                  </a:solidFill>
                  <a:latin typeface="Arial" panose="020B0604020202020204" pitchFamily="34" charset="0"/>
                  <a:ea typeface="Roboto Black" panose="02000000000000000000" pitchFamily="2" charset="0"/>
                  <a:cs typeface="Arial" panose="020B0604020202020204" pitchFamily="34" charset="0"/>
                </a:rPr>
                <a:t>Sequence</a:t>
              </a:r>
              <a:endParaRPr lang="id-ID" sz="1800"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41" name="Text Placeholder 5">
              <a:extLst>
                <a:ext uri="{FF2B5EF4-FFF2-40B4-BE49-F238E27FC236}">
                  <a16:creationId xmlns:a16="http://schemas.microsoft.com/office/drawing/2014/main" id="{C8D75E71-47D3-452F-B4CC-FF31906FDAAA}"/>
                </a:ext>
              </a:extLst>
            </p:cNvPr>
            <p:cNvSpPr txBox="1">
              <a:spLocks/>
            </p:cNvSpPr>
            <p:nvPr/>
          </p:nvSpPr>
          <p:spPr>
            <a:xfrm>
              <a:off x="4078332" y="487767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Selection</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44" name="Text Placeholder 5">
              <a:extLst>
                <a:ext uri="{FF2B5EF4-FFF2-40B4-BE49-F238E27FC236}">
                  <a16:creationId xmlns:a16="http://schemas.microsoft.com/office/drawing/2014/main" id="{35EA52F4-ECA4-4E36-83B8-93CCD2D14203}"/>
                </a:ext>
              </a:extLst>
            </p:cNvPr>
            <p:cNvSpPr txBox="1">
              <a:spLocks/>
            </p:cNvSpPr>
            <p:nvPr/>
          </p:nvSpPr>
          <p:spPr>
            <a:xfrm>
              <a:off x="5788043" y="485410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Repetition</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47" name="Text Placeholder 5">
              <a:extLst>
                <a:ext uri="{FF2B5EF4-FFF2-40B4-BE49-F238E27FC236}">
                  <a16:creationId xmlns:a16="http://schemas.microsoft.com/office/drawing/2014/main" id="{CAA46C36-4390-4D42-8646-CC32477945A9}"/>
                </a:ext>
              </a:extLst>
            </p:cNvPr>
            <p:cNvSpPr txBox="1">
              <a:spLocks/>
            </p:cNvSpPr>
            <p:nvPr/>
          </p:nvSpPr>
          <p:spPr>
            <a:xfrm>
              <a:off x="7472381" y="4859493"/>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Control Statements</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50" name="Text Placeholder 5">
              <a:extLst>
                <a:ext uri="{FF2B5EF4-FFF2-40B4-BE49-F238E27FC236}">
                  <a16:creationId xmlns:a16="http://schemas.microsoft.com/office/drawing/2014/main" id="{9BE3E778-A258-42CD-9E59-6E7B1D125558}"/>
                </a:ext>
              </a:extLst>
            </p:cNvPr>
            <p:cNvSpPr txBox="1">
              <a:spLocks/>
            </p:cNvSpPr>
            <p:nvPr/>
          </p:nvSpPr>
          <p:spPr>
            <a:xfrm>
              <a:off x="9211398" y="485410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Data Types</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grpSp>
          <p:nvGrpSpPr>
            <p:cNvPr id="55" name="Group 54">
              <a:extLst>
                <a:ext uri="{FF2B5EF4-FFF2-40B4-BE49-F238E27FC236}">
                  <a16:creationId xmlns:a16="http://schemas.microsoft.com/office/drawing/2014/main" id="{683353C2-5D95-4AC8-8473-9B8FC340C78A}"/>
                </a:ext>
              </a:extLst>
            </p:cNvPr>
            <p:cNvGrpSpPr/>
            <p:nvPr/>
          </p:nvGrpSpPr>
          <p:grpSpPr>
            <a:xfrm>
              <a:off x="2467275" y="2642081"/>
              <a:ext cx="1549577" cy="2016367"/>
              <a:chOff x="1119444" y="1820461"/>
              <a:chExt cx="1549577" cy="2016367"/>
            </a:xfrm>
          </p:grpSpPr>
          <p:grpSp>
            <p:nvGrpSpPr>
              <p:cNvPr id="56" name="Group 55">
                <a:extLst>
                  <a:ext uri="{FF2B5EF4-FFF2-40B4-BE49-F238E27FC236}">
                    <a16:creationId xmlns:a16="http://schemas.microsoft.com/office/drawing/2014/main" id="{A7D3C669-E20B-4D70-95C3-2B17ED45FD6C}"/>
                  </a:ext>
                </a:extLst>
              </p:cNvPr>
              <p:cNvGrpSpPr/>
              <p:nvPr/>
            </p:nvGrpSpPr>
            <p:grpSpPr>
              <a:xfrm>
                <a:off x="1119444" y="1820461"/>
                <a:ext cx="1549577" cy="2016367"/>
                <a:chOff x="1753508" y="2036763"/>
                <a:chExt cx="1797050" cy="2338388"/>
              </a:xfrm>
            </p:grpSpPr>
            <p:sp>
              <p:nvSpPr>
                <p:cNvPr id="59" name="Freeform 5">
                  <a:extLst>
                    <a:ext uri="{FF2B5EF4-FFF2-40B4-BE49-F238E27FC236}">
                      <a16:creationId xmlns:a16="http://schemas.microsoft.com/office/drawing/2014/main" id="{8078C002-F492-4169-8B33-7A3F5042A22F}"/>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chemeClr val="accent1">
                    <a:lumMod val="75000"/>
                  </a:scheme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60" name="Freeform 6">
                  <a:extLst>
                    <a:ext uri="{FF2B5EF4-FFF2-40B4-BE49-F238E27FC236}">
                      <a16:creationId xmlns:a16="http://schemas.microsoft.com/office/drawing/2014/main" id="{CE2BC236-F1EB-4A4C-A9F4-177B52D78121}"/>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58" name="TextBox 57">
                <a:extLst>
                  <a:ext uri="{FF2B5EF4-FFF2-40B4-BE49-F238E27FC236}">
                    <a16:creationId xmlns:a16="http://schemas.microsoft.com/office/drawing/2014/main" id="{DA067D80-048F-4422-8FB4-6D8188D8CE36}"/>
                  </a:ext>
                </a:extLst>
              </p:cNvPr>
              <p:cNvSpPr txBox="1"/>
              <p:nvPr/>
            </p:nvSpPr>
            <p:spPr>
              <a:xfrm>
                <a:off x="1646407" y="2849400"/>
                <a:ext cx="526106" cy="707886"/>
              </a:xfrm>
              <a:prstGeom prst="rect">
                <a:avLst/>
              </a:prstGeom>
              <a:no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S</a:t>
                </a:r>
              </a:p>
            </p:txBody>
          </p:sp>
        </p:grpSp>
        <p:grpSp>
          <p:nvGrpSpPr>
            <p:cNvPr id="61" name="Group 60">
              <a:extLst>
                <a:ext uri="{FF2B5EF4-FFF2-40B4-BE49-F238E27FC236}">
                  <a16:creationId xmlns:a16="http://schemas.microsoft.com/office/drawing/2014/main" id="{9172E490-F799-417A-BA1C-AE1F0F3DA754}"/>
                </a:ext>
              </a:extLst>
            </p:cNvPr>
            <p:cNvGrpSpPr/>
            <p:nvPr/>
          </p:nvGrpSpPr>
          <p:grpSpPr>
            <a:xfrm>
              <a:off x="4141610" y="2662548"/>
              <a:ext cx="1549577" cy="2016367"/>
              <a:chOff x="2793779" y="1840928"/>
              <a:chExt cx="1549577" cy="2016367"/>
            </a:xfrm>
          </p:grpSpPr>
          <p:grpSp>
            <p:nvGrpSpPr>
              <p:cNvPr id="62" name="Group 61">
                <a:extLst>
                  <a:ext uri="{FF2B5EF4-FFF2-40B4-BE49-F238E27FC236}">
                    <a16:creationId xmlns:a16="http://schemas.microsoft.com/office/drawing/2014/main" id="{2C8A60DF-B2D9-4EB8-BA26-5001602B7FA7}"/>
                  </a:ext>
                </a:extLst>
              </p:cNvPr>
              <p:cNvGrpSpPr/>
              <p:nvPr/>
            </p:nvGrpSpPr>
            <p:grpSpPr>
              <a:xfrm>
                <a:off x="2793779" y="1840928"/>
                <a:ext cx="1549577" cy="2016367"/>
                <a:chOff x="1753508" y="2036763"/>
                <a:chExt cx="1797050" cy="2338388"/>
              </a:xfrm>
            </p:grpSpPr>
            <p:sp>
              <p:nvSpPr>
                <p:cNvPr id="65" name="Freeform 5">
                  <a:extLst>
                    <a:ext uri="{FF2B5EF4-FFF2-40B4-BE49-F238E27FC236}">
                      <a16:creationId xmlns:a16="http://schemas.microsoft.com/office/drawing/2014/main" id="{2AAD351D-B758-42C4-AA4F-648B278EB361}"/>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chemeClr val="accent1">
                    <a:lumMod val="75000"/>
                  </a:scheme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66" name="Freeform 6">
                  <a:extLst>
                    <a:ext uri="{FF2B5EF4-FFF2-40B4-BE49-F238E27FC236}">
                      <a16:creationId xmlns:a16="http://schemas.microsoft.com/office/drawing/2014/main" id="{60A4140A-3130-410B-B0A8-E9DA3D726DEB}"/>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002855"/>
                </a:solidFill>
                <a:ln>
                  <a:solidFill>
                    <a:srgbClr val="002855"/>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63" name="TextBox 62">
                <a:extLst>
                  <a:ext uri="{FF2B5EF4-FFF2-40B4-BE49-F238E27FC236}">
                    <a16:creationId xmlns:a16="http://schemas.microsoft.com/office/drawing/2014/main" id="{C4B45DCD-607A-4200-A18D-8D1127C29C7E}"/>
                  </a:ext>
                </a:extLst>
              </p:cNvPr>
              <p:cNvSpPr txBox="1"/>
              <p:nvPr/>
            </p:nvSpPr>
            <p:spPr>
              <a:xfrm>
                <a:off x="3327648" y="2849400"/>
                <a:ext cx="526106" cy="707886"/>
              </a:xfrm>
              <a:prstGeom prst="rect">
                <a:avLst/>
              </a:prstGeom>
              <a:no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S</a:t>
                </a:r>
              </a:p>
            </p:txBody>
          </p:sp>
        </p:grpSp>
        <p:grpSp>
          <p:nvGrpSpPr>
            <p:cNvPr id="73" name="Group 72">
              <a:extLst>
                <a:ext uri="{FF2B5EF4-FFF2-40B4-BE49-F238E27FC236}">
                  <a16:creationId xmlns:a16="http://schemas.microsoft.com/office/drawing/2014/main" id="{F02A1B29-3D06-497B-B86B-9C19E94F949F}"/>
                </a:ext>
              </a:extLst>
            </p:cNvPr>
            <p:cNvGrpSpPr/>
            <p:nvPr/>
          </p:nvGrpSpPr>
          <p:grpSpPr>
            <a:xfrm>
              <a:off x="7524790" y="2662548"/>
              <a:ext cx="1549577" cy="2016367"/>
              <a:chOff x="6176959" y="1840928"/>
              <a:chExt cx="1549577" cy="2016367"/>
            </a:xfrm>
            <a:solidFill>
              <a:srgbClr val="0085CA"/>
            </a:solidFill>
          </p:grpSpPr>
          <p:grpSp>
            <p:nvGrpSpPr>
              <p:cNvPr id="74" name="Group 73">
                <a:extLst>
                  <a:ext uri="{FF2B5EF4-FFF2-40B4-BE49-F238E27FC236}">
                    <a16:creationId xmlns:a16="http://schemas.microsoft.com/office/drawing/2014/main" id="{2C3B36FE-7C59-4186-A4DB-D5331A6F6B2C}"/>
                  </a:ext>
                </a:extLst>
              </p:cNvPr>
              <p:cNvGrpSpPr/>
              <p:nvPr/>
            </p:nvGrpSpPr>
            <p:grpSpPr>
              <a:xfrm>
                <a:off x="6176959" y="1840928"/>
                <a:ext cx="1549577" cy="2016367"/>
                <a:chOff x="1753508" y="2036763"/>
                <a:chExt cx="1797050" cy="2338388"/>
              </a:xfrm>
              <a:grpFill/>
            </p:grpSpPr>
            <p:sp>
              <p:nvSpPr>
                <p:cNvPr id="77" name="Freeform 5">
                  <a:extLst>
                    <a:ext uri="{FF2B5EF4-FFF2-40B4-BE49-F238E27FC236}">
                      <a16:creationId xmlns:a16="http://schemas.microsoft.com/office/drawing/2014/main" id="{4B464051-8EC1-4822-A6C8-DEA64F392B8A}"/>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78" name="Freeform 6">
                  <a:extLst>
                    <a:ext uri="{FF2B5EF4-FFF2-40B4-BE49-F238E27FC236}">
                      <a16:creationId xmlns:a16="http://schemas.microsoft.com/office/drawing/2014/main" id="{F75CCD3F-C14D-4416-98D0-970FC1BE0DA1}"/>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75" name="TextBox 74">
                <a:extLst>
                  <a:ext uri="{FF2B5EF4-FFF2-40B4-BE49-F238E27FC236}">
                    <a16:creationId xmlns:a16="http://schemas.microsoft.com/office/drawing/2014/main" id="{C3FE0796-BB5C-4D12-B64A-C013B1F6ACF0}"/>
                  </a:ext>
                </a:extLst>
              </p:cNvPr>
              <p:cNvSpPr txBox="1"/>
              <p:nvPr/>
            </p:nvSpPr>
            <p:spPr>
              <a:xfrm>
                <a:off x="6723143" y="2844804"/>
                <a:ext cx="572593" cy="707886"/>
              </a:xfrm>
              <a:prstGeom prst="rect">
                <a:avLst/>
              </a:prstGeom>
              <a:grp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C</a:t>
                </a:r>
              </a:p>
            </p:txBody>
          </p:sp>
        </p:grpSp>
        <p:grpSp>
          <p:nvGrpSpPr>
            <p:cNvPr id="79" name="Group 78">
              <a:extLst>
                <a:ext uri="{FF2B5EF4-FFF2-40B4-BE49-F238E27FC236}">
                  <a16:creationId xmlns:a16="http://schemas.microsoft.com/office/drawing/2014/main" id="{03DF19B0-131D-4B1D-8DBB-EDB8B06CF6AB}"/>
                </a:ext>
              </a:extLst>
            </p:cNvPr>
            <p:cNvGrpSpPr/>
            <p:nvPr/>
          </p:nvGrpSpPr>
          <p:grpSpPr>
            <a:xfrm>
              <a:off x="9202823" y="2666377"/>
              <a:ext cx="1549577" cy="2016367"/>
              <a:chOff x="7854992" y="1844757"/>
              <a:chExt cx="1549577" cy="2016367"/>
            </a:xfrm>
            <a:solidFill>
              <a:srgbClr val="98A4AE"/>
            </a:solidFill>
          </p:grpSpPr>
          <p:grpSp>
            <p:nvGrpSpPr>
              <p:cNvPr id="80" name="Group 79">
                <a:extLst>
                  <a:ext uri="{FF2B5EF4-FFF2-40B4-BE49-F238E27FC236}">
                    <a16:creationId xmlns:a16="http://schemas.microsoft.com/office/drawing/2014/main" id="{757E2E66-13C6-41DC-B5FB-F1CCC9E93FD4}"/>
                  </a:ext>
                </a:extLst>
              </p:cNvPr>
              <p:cNvGrpSpPr/>
              <p:nvPr/>
            </p:nvGrpSpPr>
            <p:grpSpPr>
              <a:xfrm>
                <a:off x="7854992" y="1844757"/>
                <a:ext cx="1549577" cy="2016367"/>
                <a:chOff x="1753508" y="2036763"/>
                <a:chExt cx="1797050" cy="2338388"/>
              </a:xfrm>
              <a:grpFill/>
            </p:grpSpPr>
            <p:sp>
              <p:nvSpPr>
                <p:cNvPr id="83" name="Freeform 5">
                  <a:extLst>
                    <a:ext uri="{FF2B5EF4-FFF2-40B4-BE49-F238E27FC236}">
                      <a16:creationId xmlns:a16="http://schemas.microsoft.com/office/drawing/2014/main" id="{CBE6BB74-61A5-409E-90BD-BB90615F46F6}"/>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98A4AE"/>
                  </a:solid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84" name="Freeform 6">
                  <a:extLst>
                    <a:ext uri="{FF2B5EF4-FFF2-40B4-BE49-F238E27FC236}">
                      <a16:creationId xmlns:a16="http://schemas.microsoft.com/office/drawing/2014/main" id="{62B2082A-2A68-4C4B-9263-2E11A0CC12AE}"/>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98A4AE"/>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81" name="TextBox 80">
                <a:extLst>
                  <a:ext uri="{FF2B5EF4-FFF2-40B4-BE49-F238E27FC236}">
                    <a16:creationId xmlns:a16="http://schemas.microsoft.com/office/drawing/2014/main" id="{60626C3C-878E-4D22-B9AF-255E1E168B3F}"/>
                  </a:ext>
                </a:extLst>
              </p:cNvPr>
              <p:cNvSpPr txBox="1"/>
              <p:nvPr/>
            </p:nvSpPr>
            <p:spPr>
              <a:xfrm>
                <a:off x="8397274" y="2844804"/>
                <a:ext cx="561372" cy="707886"/>
              </a:xfrm>
              <a:prstGeom prst="rect">
                <a:avLst/>
              </a:prstGeom>
              <a:grpFill/>
              <a:ln>
                <a:solidFill>
                  <a:srgbClr val="98A4AE"/>
                </a:solidFill>
              </a:ln>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D</a:t>
                </a:r>
              </a:p>
            </p:txBody>
          </p:sp>
        </p:grpSp>
      </p:grpSp>
      <p:pic>
        <p:nvPicPr>
          <p:cNvPr id="39" name="Picture 38">
            <a:extLst>
              <a:ext uri="{FF2B5EF4-FFF2-40B4-BE49-F238E27FC236}">
                <a16:creationId xmlns:a16="http://schemas.microsoft.com/office/drawing/2014/main" id="{40B8FBAF-17F9-4D99-9B68-EB8622CA826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42" name="Freeform: Shape 41">
            <a:extLst>
              <a:ext uri="{FF2B5EF4-FFF2-40B4-BE49-F238E27FC236}">
                <a16:creationId xmlns:a16="http://schemas.microsoft.com/office/drawing/2014/main" id="{FD37EA94-3312-41A5-969C-2DDCFFB4112B}"/>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43" name="Graphic 16">
            <a:extLst>
              <a:ext uri="{FF2B5EF4-FFF2-40B4-BE49-F238E27FC236}">
                <a16:creationId xmlns:a16="http://schemas.microsoft.com/office/drawing/2014/main" id="{F18CA0E4-ACF6-41E7-B5E5-E4CB8B879987}"/>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53726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pic>
        <p:nvPicPr>
          <p:cNvPr id="1229" name="Google Shape;1229;p161"/>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1231" name="Google Shape;1231;p161"/>
          <p:cNvPicPr preferRelativeResize="0"/>
          <p:nvPr/>
        </p:nvPicPr>
        <p:blipFill rotWithShape="1">
          <a:blip r:embed="rId3">
            <a:alphaModFix/>
          </a:blip>
          <a:srcRect/>
          <a:stretch/>
        </p:blipFill>
        <p:spPr>
          <a:xfrm>
            <a:off x="262952" y="334804"/>
            <a:ext cx="987007" cy="360148"/>
          </a:xfrm>
          <a:prstGeom prst="rect">
            <a:avLst/>
          </a:prstGeom>
          <a:noFill/>
          <a:ln>
            <a:noFill/>
          </a:ln>
        </p:spPr>
      </p:pic>
      <p:grpSp>
        <p:nvGrpSpPr>
          <p:cNvPr id="2" name="Group 1">
            <a:extLst>
              <a:ext uri="{FF2B5EF4-FFF2-40B4-BE49-F238E27FC236}">
                <a16:creationId xmlns:a16="http://schemas.microsoft.com/office/drawing/2014/main" id="{484792EC-7624-4FA3-8D35-935548BBD218}"/>
              </a:ext>
            </a:extLst>
          </p:cNvPr>
          <p:cNvGrpSpPr/>
          <p:nvPr/>
        </p:nvGrpSpPr>
        <p:grpSpPr>
          <a:xfrm>
            <a:off x="1931226" y="229286"/>
            <a:ext cx="9887649" cy="5882411"/>
            <a:chOff x="1931226" y="229286"/>
            <a:chExt cx="9887649" cy="5882411"/>
          </a:xfrm>
        </p:grpSpPr>
        <p:sp>
          <p:nvSpPr>
            <p:cNvPr id="1234" name="Google Shape;1234;p161"/>
            <p:cNvSpPr/>
            <p:nvPr/>
          </p:nvSpPr>
          <p:spPr>
            <a:xfrm>
              <a:off x="1954086" y="1033384"/>
              <a:ext cx="9639603" cy="5078313"/>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grpSp>
          <p:nvGrpSpPr>
            <p:cNvPr id="89" name="Group 88">
              <a:extLst>
                <a:ext uri="{FF2B5EF4-FFF2-40B4-BE49-F238E27FC236}">
                  <a16:creationId xmlns:a16="http://schemas.microsoft.com/office/drawing/2014/main" id="{8849EABA-3BA0-42B0-9429-95024635BDBF}"/>
                </a:ext>
              </a:extLst>
            </p:cNvPr>
            <p:cNvGrpSpPr/>
            <p:nvPr/>
          </p:nvGrpSpPr>
          <p:grpSpPr>
            <a:xfrm>
              <a:off x="5843843" y="2667307"/>
              <a:ext cx="1549577" cy="2016367"/>
              <a:chOff x="4496012" y="1845687"/>
              <a:chExt cx="1549577" cy="2016367"/>
            </a:xfrm>
            <a:solidFill>
              <a:srgbClr val="FF6900"/>
            </a:solidFill>
          </p:grpSpPr>
          <p:grpSp>
            <p:nvGrpSpPr>
              <p:cNvPr id="90" name="Group 89">
                <a:extLst>
                  <a:ext uri="{FF2B5EF4-FFF2-40B4-BE49-F238E27FC236}">
                    <a16:creationId xmlns:a16="http://schemas.microsoft.com/office/drawing/2014/main" id="{F4C99916-2183-4F6D-A4F8-75EE71B259B9}"/>
                  </a:ext>
                </a:extLst>
              </p:cNvPr>
              <p:cNvGrpSpPr/>
              <p:nvPr/>
            </p:nvGrpSpPr>
            <p:grpSpPr>
              <a:xfrm>
                <a:off x="4496012" y="1845687"/>
                <a:ext cx="1549577" cy="2016367"/>
                <a:chOff x="1753508" y="2036763"/>
                <a:chExt cx="1797050" cy="2338388"/>
              </a:xfrm>
              <a:grpFill/>
            </p:grpSpPr>
            <p:sp>
              <p:nvSpPr>
                <p:cNvPr id="93" name="Freeform 5">
                  <a:extLst>
                    <a:ext uri="{FF2B5EF4-FFF2-40B4-BE49-F238E27FC236}">
                      <a16:creationId xmlns:a16="http://schemas.microsoft.com/office/drawing/2014/main" id="{AF1AB172-65BA-4A12-9E87-F177B4FF6725}"/>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FF6900"/>
                  </a:solid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94" name="Freeform 6">
                  <a:extLst>
                    <a:ext uri="{FF2B5EF4-FFF2-40B4-BE49-F238E27FC236}">
                      <a16:creationId xmlns:a16="http://schemas.microsoft.com/office/drawing/2014/main" id="{862E1438-7897-471E-BFEC-AB6416F53AFB}"/>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FF6900"/>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91" name="TextBox 90">
                <a:extLst>
                  <a:ext uri="{FF2B5EF4-FFF2-40B4-BE49-F238E27FC236}">
                    <a16:creationId xmlns:a16="http://schemas.microsoft.com/office/drawing/2014/main" id="{FDAF1934-E733-442C-95E9-20EFD7E3CB6D}"/>
                  </a:ext>
                </a:extLst>
              </p:cNvPr>
              <p:cNvSpPr txBox="1"/>
              <p:nvPr/>
            </p:nvSpPr>
            <p:spPr>
              <a:xfrm>
                <a:off x="4885638" y="2844804"/>
                <a:ext cx="755335" cy="707886"/>
              </a:xfrm>
              <a:prstGeom prst="rect">
                <a:avLst/>
              </a:prstGeom>
              <a:grpFill/>
              <a:ln>
                <a:solidFill>
                  <a:srgbClr val="FF6900"/>
                </a:solidFill>
              </a:ln>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I/0</a:t>
                </a:r>
              </a:p>
            </p:txBody>
          </p:sp>
        </p:grpSp>
        <p:sp>
          <p:nvSpPr>
            <p:cNvPr id="95" name="Text Placeholder 5">
              <a:extLst>
                <a:ext uri="{FF2B5EF4-FFF2-40B4-BE49-F238E27FC236}">
                  <a16:creationId xmlns:a16="http://schemas.microsoft.com/office/drawing/2014/main" id="{5DFF7BF7-41B4-404F-BBF9-232B16F73E62}"/>
                </a:ext>
              </a:extLst>
            </p:cNvPr>
            <p:cNvSpPr txBox="1">
              <a:spLocks/>
            </p:cNvSpPr>
            <p:nvPr/>
          </p:nvSpPr>
          <p:spPr>
            <a:xfrm>
              <a:off x="2367626" y="4862302"/>
              <a:ext cx="1683343" cy="362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rgbClr val="7F7F7F"/>
                  </a:solidFill>
                  <a:latin typeface="Arial" panose="020B0604020202020204" pitchFamily="34" charset="0"/>
                  <a:ea typeface="Roboto Black" panose="02000000000000000000" pitchFamily="2" charset="0"/>
                  <a:cs typeface="Arial" panose="020B0604020202020204" pitchFamily="34" charset="0"/>
                </a:rPr>
                <a:t>Scope</a:t>
              </a:r>
              <a:endParaRPr lang="id-ID" sz="1800"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96" name="Text Placeholder 5">
              <a:extLst>
                <a:ext uri="{FF2B5EF4-FFF2-40B4-BE49-F238E27FC236}">
                  <a16:creationId xmlns:a16="http://schemas.microsoft.com/office/drawing/2014/main" id="{6BA6BA32-BE86-4AA2-B6B9-3B858542ADD1}"/>
                </a:ext>
              </a:extLst>
            </p:cNvPr>
            <p:cNvSpPr txBox="1">
              <a:spLocks/>
            </p:cNvSpPr>
            <p:nvPr/>
          </p:nvSpPr>
          <p:spPr>
            <a:xfrm>
              <a:off x="4073645" y="487767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Validation</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97" name="Text Placeholder 5">
              <a:extLst>
                <a:ext uri="{FF2B5EF4-FFF2-40B4-BE49-F238E27FC236}">
                  <a16:creationId xmlns:a16="http://schemas.microsoft.com/office/drawing/2014/main" id="{089C0829-5CEE-4A75-B52E-AF7119004294}"/>
                </a:ext>
              </a:extLst>
            </p:cNvPr>
            <p:cNvSpPr txBox="1">
              <a:spLocks/>
            </p:cNvSpPr>
            <p:nvPr/>
          </p:nvSpPr>
          <p:spPr>
            <a:xfrm>
              <a:off x="5788043" y="485410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Input/output</a:t>
              </a:r>
              <a:endParaRPr lang="id-ID" dirty="0">
                <a:solidFill>
                  <a:srgbClr val="7F7F7F"/>
                </a:solidFill>
                <a:latin typeface="Arial" panose="020B0604020202020204" pitchFamily="34" charset="0"/>
                <a:ea typeface="Roboto Black" panose="02000000000000000000" pitchFamily="2" charset="0"/>
                <a:cs typeface="Arial" panose="020B0604020202020204" pitchFamily="34" charset="0"/>
              </a:endParaRPr>
            </a:p>
          </p:txBody>
        </p:sp>
        <p:sp>
          <p:nvSpPr>
            <p:cNvPr id="98" name="Text Placeholder 5">
              <a:extLst>
                <a:ext uri="{FF2B5EF4-FFF2-40B4-BE49-F238E27FC236}">
                  <a16:creationId xmlns:a16="http://schemas.microsoft.com/office/drawing/2014/main" id="{657B065A-DC0C-4888-B87A-1776BE565EB5}"/>
                </a:ext>
              </a:extLst>
            </p:cNvPr>
            <p:cNvSpPr txBox="1">
              <a:spLocks/>
            </p:cNvSpPr>
            <p:nvPr/>
          </p:nvSpPr>
          <p:spPr>
            <a:xfrm>
              <a:off x="7470927" y="4848727"/>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Risk/Error Handling</a:t>
              </a:r>
            </a:p>
          </p:txBody>
        </p:sp>
        <p:sp>
          <p:nvSpPr>
            <p:cNvPr id="99" name="Text Placeholder 5">
              <a:extLst>
                <a:ext uri="{FF2B5EF4-FFF2-40B4-BE49-F238E27FC236}">
                  <a16:creationId xmlns:a16="http://schemas.microsoft.com/office/drawing/2014/main" id="{C9CA8A30-57F7-4D51-99B5-98D700E29D57}"/>
                </a:ext>
              </a:extLst>
            </p:cNvPr>
            <p:cNvSpPr txBox="1">
              <a:spLocks/>
            </p:cNvSpPr>
            <p:nvPr/>
          </p:nvSpPr>
          <p:spPr>
            <a:xfrm>
              <a:off x="9122821" y="4877675"/>
              <a:ext cx="2408659" cy="33884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7F7F7F"/>
                  </a:solidFill>
                  <a:latin typeface="Arial" panose="020B0604020202020204" pitchFamily="34" charset="0"/>
                  <a:ea typeface="Roboto Black" panose="02000000000000000000" pitchFamily="2" charset="0"/>
                  <a:cs typeface="Arial" panose="020B0604020202020204" pitchFamily="34" charset="0"/>
                </a:rPr>
                <a:t>Optical Character Recognition (OCR)</a:t>
              </a:r>
            </a:p>
          </p:txBody>
        </p:sp>
        <p:grpSp>
          <p:nvGrpSpPr>
            <p:cNvPr id="100" name="Group 99">
              <a:extLst>
                <a:ext uri="{FF2B5EF4-FFF2-40B4-BE49-F238E27FC236}">
                  <a16:creationId xmlns:a16="http://schemas.microsoft.com/office/drawing/2014/main" id="{DE080666-5021-491E-9BAD-E9CDF4A0FB5E}"/>
                </a:ext>
              </a:extLst>
            </p:cNvPr>
            <p:cNvGrpSpPr/>
            <p:nvPr/>
          </p:nvGrpSpPr>
          <p:grpSpPr>
            <a:xfrm>
              <a:off x="2467275" y="2642081"/>
              <a:ext cx="1549577" cy="2016367"/>
              <a:chOff x="1119444" y="1820461"/>
              <a:chExt cx="1549577" cy="2016367"/>
            </a:xfrm>
          </p:grpSpPr>
          <p:grpSp>
            <p:nvGrpSpPr>
              <p:cNvPr id="101" name="Group 100">
                <a:extLst>
                  <a:ext uri="{FF2B5EF4-FFF2-40B4-BE49-F238E27FC236}">
                    <a16:creationId xmlns:a16="http://schemas.microsoft.com/office/drawing/2014/main" id="{589547A8-F90C-4E3C-A815-4FDC58CE909E}"/>
                  </a:ext>
                </a:extLst>
              </p:cNvPr>
              <p:cNvGrpSpPr/>
              <p:nvPr/>
            </p:nvGrpSpPr>
            <p:grpSpPr>
              <a:xfrm>
                <a:off x="1119444" y="1820461"/>
                <a:ext cx="1549577" cy="2016367"/>
                <a:chOff x="1753508" y="2036763"/>
                <a:chExt cx="1797050" cy="2338388"/>
              </a:xfrm>
            </p:grpSpPr>
            <p:sp>
              <p:nvSpPr>
                <p:cNvPr id="104" name="Freeform 5">
                  <a:extLst>
                    <a:ext uri="{FF2B5EF4-FFF2-40B4-BE49-F238E27FC236}">
                      <a16:creationId xmlns:a16="http://schemas.microsoft.com/office/drawing/2014/main" id="{5026F882-3A56-42FA-B17D-FC9FA5D01CC9}"/>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chemeClr val="accent1">
                    <a:lumMod val="75000"/>
                  </a:scheme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105" name="Freeform 6">
                  <a:extLst>
                    <a:ext uri="{FF2B5EF4-FFF2-40B4-BE49-F238E27FC236}">
                      <a16:creationId xmlns:a16="http://schemas.microsoft.com/office/drawing/2014/main" id="{B9B51233-C8DD-49B9-A1D5-39C70E6D51DF}"/>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103" name="TextBox 102">
                <a:extLst>
                  <a:ext uri="{FF2B5EF4-FFF2-40B4-BE49-F238E27FC236}">
                    <a16:creationId xmlns:a16="http://schemas.microsoft.com/office/drawing/2014/main" id="{FAB843B3-0B8A-40E4-B2AD-BB265047FF2A}"/>
                  </a:ext>
                </a:extLst>
              </p:cNvPr>
              <p:cNvSpPr txBox="1"/>
              <p:nvPr/>
            </p:nvSpPr>
            <p:spPr>
              <a:xfrm>
                <a:off x="1646407" y="2849400"/>
                <a:ext cx="526106" cy="707886"/>
              </a:xfrm>
              <a:prstGeom prst="rect">
                <a:avLst/>
              </a:prstGeom>
              <a:no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S</a:t>
                </a:r>
              </a:p>
            </p:txBody>
          </p:sp>
        </p:grpSp>
        <p:grpSp>
          <p:nvGrpSpPr>
            <p:cNvPr id="106" name="Group 105">
              <a:extLst>
                <a:ext uri="{FF2B5EF4-FFF2-40B4-BE49-F238E27FC236}">
                  <a16:creationId xmlns:a16="http://schemas.microsoft.com/office/drawing/2014/main" id="{18D9B5DF-1EF5-4D5D-9050-E43E83C4962C}"/>
                </a:ext>
              </a:extLst>
            </p:cNvPr>
            <p:cNvGrpSpPr/>
            <p:nvPr/>
          </p:nvGrpSpPr>
          <p:grpSpPr>
            <a:xfrm>
              <a:off x="4141610" y="2662548"/>
              <a:ext cx="1549577" cy="2016367"/>
              <a:chOff x="2793779" y="1840928"/>
              <a:chExt cx="1549577" cy="2016367"/>
            </a:xfrm>
          </p:grpSpPr>
          <p:grpSp>
            <p:nvGrpSpPr>
              <p:cNvPr id="107" name="Group 106">
                <a:extLst>
                  <a:ext uri="{FF2B5EF4-FFF2-40B4-BE49-F238E27FC236}">
                    <a16:creationId xmlns:a16="http://schemas.microsoft.com/office/drawing/2014/main" id="{7478072C-02C7-4006-9CD4-B282866E4020}"/>
                  </a:ext>
                </a:extLst>
              </p:cNvPr>
              <p:cNvGrpSpPr/>
              <p:nvPr/>
            </p:nvGrpSpPr>
            <p:grpSpPr>
              <a:xfrm>
                <a:off x="2793779" y="1840928"/>
                <a:ext cx="1549577" cy="2016367"/>
                <a:chOff x="1753508" y="2036763"/>
                <a:chExt cx="1797050" cy="2338388"/>
              </a:xfrm>
            </p:grpSpPr>
            <p:sp>
              <p:nvSpPr>
                <p:cNvPr id="110" name="Freeform 5">
                  <a:extLst>
                    <a:ext uri="{FF2B5EF4-FFF2-40B4-BE49-F238E27FC236}">
                      <a16:creationId xmlns:a16="http://schemas.microsoft.com/office/drawing/2014/main" id="{B294E108-0625-4851-85B5-658A550535F2}"/>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chemeClr val="accent1">
                    <a:lumMod val="75000"/>
                  </a:scheme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111" name="Freeform 6">
                  <a:extLst>
                    <a:ext uri="{FF2B5EF4-FFF2-40B4-BE49-F238E27FC236}">
                      <a16:creationId xmlns:a16="http://schemas.microsoft.com/office/drawing/2014/main" id="{CBD80CC8-D504-45EA-80D0-C7200A228F5E}"/>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002855"/>
                </a:solidFill>
                <a:ln>
                  <a:solidFill>
                    <a:srgbClr val="002855"/>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108" name="TextBox 107">
                <a:extLst>
                  <a:ext uri="{FF2B5EF4-FFF2-40B4-BE49-F238E27FC236}">
                    <a16:creationId xmlns:a16="http://schemas.microsoft.com/office/drawing/2014/main" id="{DF55BF38-5FF0-4534-A7B0-2A5DE93A46B8}"/>
                  </a:ext>
                </a:extLst>
              </p:cNvPr>
              <p:cNvSpPr txBox="1"/>
              <p:nvPr/>
            </p:nvSpPr>
            <p:spPr>
              <a:xfrm>
                <a:off x="3327648" y="2849400"/>
                <a:ext cx="526106" cy="707886"/>
              </a:xfrm>
              <a:prstGeom prst="rect">
                <a:avLst/>
              </a:prstGeom>
              <a:no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V</a:t>
                </a:r>
              </a:p>
            </p:txBody>
          </p:sp>
        </p:grpSp>
        <p:grpSp>
          <p:nvGrpSpPr>
            <p:cNvPr id="112" name="Group 111">
              <a:extLst>
                <a:ext uri="{FF2B5EF4-FFF2-40B4-BE49-F238E27FC236}">
                  <a16:creationId xmlns:a16="http://schemas.microsoft.com/office/drawing/2014/main" id="{3E44AE59-15AC-4CE9-BD4E-7610E73E5ED0}"/>
                </a:ext>
              </a:extLst>
            </p:cNvPr>
            <p:cNvGrpSpPr/>
            <p:nvPr/>
          </p:nvGrpSpPr>
          <p:grpSpPr>
            <a:xfrm>
              <a:off x="7524790" y="2662548"/>
              <a:ext cx="1549577" cy="2016367"/>
              <a:chOff x="6176959" y="1840928"/>
              <a:chExt cx="1549577" cy="2016367"/>
            </a:xfrm>
            <a:solidFill>
              <a:srgbClr val="0085CA"/>
            </a:solidFill>
          </p:grpSpPr>
          <p:grpSp>
            <p:nvGrpSpPr>
              <p:cNvPr id="113" name="Group 112">
                <a:extLst>
                  <a:ext uri="{FF2B5EF4-FFF2-40B4-BE49-F238E27FC236}">
                    <a16:creationId xmlns:a16="http://schemas.microsoft.com/office/drawing/2014/main" id="{189DBCEE-F7FB-4ECA-87BD-4CA5B7FF0B24}"/>
                  </a:ext>
                </a:extLst>
              </p:cNvPr>
              <p:cNvGrpSpPr/>
              <p:nvPr/>
            </p:nvGrpSpPr>
            <p:grpSpPr>
              <a:xfrm>
                <a:off x="6176959" y="1840928"/>
                <a:ext cx="1549577" cy="2016367"/>
                <a:chOff x="1753508" y="2036763"/>
                <a:chExt cx="1797050" cy="2338388"/>
              </a:xfrm>
              <a:grpFill/>
            </p:grpSpPr>
            <p:sp>
              <p:nvSpPr>
                <p:cNvPr id="116" name="Freeform 5">
                  <a:extLst>
                    <a:ext uri="{FF2B5EF4-FFF2-40B4-BE49-F238E27FC236}">
                      <a16:creationId xmlns:a16="http://schemas.microsoft.com/office/drawing/2014/main" id="{DD2AF20C-658C-4B2A-9EA5-2AA079867F2E}"/>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117" name="Freeform 6">
                  <a:extLst>
                    <a:ext uri="{FF2B5EF4-FFF2-40B4-BE49-F238E27FC236}">
                      <a16:creationId xmlns:a16="http://schemas.microsoft.com/office/drawing/2014/main" id="{4E4B2380-0495-4B4A-B404-35FB3BBA31C4}"/>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114" name="TextBox 113">
                <a:extLst>
                  <a:ext uri="{FF2B5EF4-FFF2-40B4-BE49-F238E27FC236}">
                    <a16:creationId xmlns:a16="http://schemas.microsoft.com/office/drawing/2014/main" id="{73A6A1C8-CAB0-46AF-BC67-CEF9D77104FB}"/>
                  </a:ext>
                </a:extLst>
              </p:cNvPr>
              <p:cNvSpPr txBox="1"/>
              <p:nvPr/>
            </p:nvSpPr>
            <p:spPr>
              <a:xfrm>
                <a:off x="6723143" y="2844804"/>
                <a:ext cx="554960" cy="707886"/>
              </a:xfrm>
              <a:prstGeom prst="rect">
                <a:avLst/>
              </a:prstGeom>
              <a:grpFill/>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R</a:t>
                </a:r>
              </a:p>
            </p:txBody>
          </p:sp>
        </p:grpSp>
        <p:grpSp>
          <p:nvGrpSpPr>
            <p:cNvPr id="118" name="Group 117">
              <a:extLst>
                <a:ext uri="{FF2B5EF4-FFF2-40B4-BE49-F238E27FC236}">
                  <a16:creationId xmlns:a16="http://schemas.microsoft.com/office/drawing/2014/main" id="{AC772C2E-4460-4961-8F9A-EB9214C67A39}"/>
                </a:ext>
              </a:extLst>
            </p:cNvPr>
            <p:cNvGrpSpPr/>
            <p:nvPr/>
          </p:nvGrpSpPr>
          <p:grpSpPr>
            <a:xfrm>
              <a:off x="9202823" y="2666377"/>
              <a:ext cx="1549577" cy="2016367"/>
              <a:chOff x="7854992" y="1844757"/>
              <a:chExt cx="1549577" cy="2016367"/>
            </a:xfrm>
            <a:solidFill>
              <a:srgbClr val="98A4AE"/>
            </a:solidFill>
          </p:grpSpPr>
          <p:grpSp>
            <p:nvGrpSpPr>
              <p:cNvPr id="119" name="Group 118">
                <a:extLst>
                  <a:ext uri="{FF2B5EF4-FFF2-40B4-BE49-F238E27FC236}">
                    <a16:creationId xmlns:a16="http://schemas.microsoft.com/office/drawing/2014/main" id="{EE9ECFD7-C403-49C8-93D9-B46866EBCE04}"/>
                  </a:ext>
                </a:extLst>
              </p:cNvPr>
              <p:cNvGrpSpPr/>
              <p:nvPr/>
            </p:nvGrpSpPr>
            <p:grpSpPr>
              <a:xfrm>
                <a:off x="7854992" y="1844757"/>
                <a:ext cx="1549577" cy="2016367"/>
                <a:chOff x="1753508" y="2036763"/>
                <a:chExt cx="1797050" cy="2338388"/>
              </a:xfrm>
              <a:grpFill/>
            </p:grpSpPr>
            <p:sp>
              <p:nvSpPr>
                <p:cNvPr id="122" name="Freeform 5">
                  <a:extLst>
                    <a:ext uri="{FF2B5EF4-FFF2-40B4-BE49-F238E27FC236}">
                      <a16:creationId xmlns:a16="http://schemas.microsoft.com/office/drawing/2014/main" id="{4AA07DB6-5176-4D9E-BD6B-12E8A4DE4424}"/>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98A4AE"/>
                  </a:solid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sp>
              <p:nvSpPr>
                <p:cNvPr id="123" name="Freeform 6">
                  <a:extLst>
                    <a:ext uri="{FF2B5EF4-FFF2-40B4-BE49-F238E27FC236}">
                      <a16:creationId xmlns:a16="http://schemas.microsoft.com/office/drawing/2014/main" id="{5D1E2F08-8E73-4F7E-B8A6-CA739D458475}"/>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a:solidFill>
                    <a:srgbClr val="98A4AE"/>
                  </a:solid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a typeface="Roboto Black" panose="02000000000000000000" pitchFamily="2" charset="0"/>
                    <a:cs typeface="Arial" panose="020B0604020202020204" pitchFamily="34" charset="0"/>
                  </a:endParaRPr>
                </a:p>
              </p:txBody>
            </p:sp>
          </p:grpSp>
          <p:sp>
            <p:nvSpPr>
              <p:cNvPr id="120" name="TextBox 119">
                <a:extLst>
                  <a:ext uri="{FF2B5EF4-FFF2-40B4-BE49-F238E27FC236}">
                    <a16:creationId xmlns:a16="http://schemas.microsoft.com/office/drawing/2014/main" id="{D90A97DB-64B7-46D0-A86D-4C4BE4582DB0}"/>
                  </a:ext>
                </a:extLst>
              </p:cNvPr>
              <p:cNvSpPr txBox="1"/>
              <p:nvPr/>
            </p:nvSpPr>
            <p:spPr>
              <a:xfrm>
                <a:off x="8397274" y="2844804"/>
                <a:ext cx="588623" cy="707886"/>
              </a:xfrm>
              <a:prstGeom prst="rect">
                <a:avLst/>
              </a:prstGeom>
              <a:grpFill/>
              <a:ln>
                <a:solidFill>
                  <a:srgbClr val="98A4AE"/>
                </a:solidFill>
              </a:ln>
            </p:spPr>
            <p:txBody>
              <a:bodyPr wrap="none" rtlCol="0">
                <a:spAutoFit/>
              </a:bodyPr>
              <a:lstStyle/>
              <a:p>
                <a:r>
                  <a:rPr lang="en-US" sz="4000" b="1" dirty="0">
                    <a:solidFill>
                      <a:schemeClr val="bg1"/>
                    </a:solidFill>
                    <a:latin typeface="Arial" panose="020B0604020202020204" pitchFamily="34" charset="0"/>
                    <a:ea typeface="Roboto Black" panose="02000000000000000000" pitchFamily="2" charset="0"/>
                    <a:cs typeface="Arial" panose="020B0604020202020204" pitchFamily="34" charset="0"/>
                  </a:rPr>
                  <a:t>O</a:t>
                </a:r>
              </a:p>
            </p:txBody>
          </p:sp>
        </p:grpSp>
        <p:sp>
          <p:nvSpPr>
            <p:cNvPr id="39" name="Google Shape;1222;p160">
              <a:extLst>
                <a:ext uri="{FF2B5EF4-FFF2-40B4-BE49-F238E27FC236}">
                  <a16:creationId xmlns:a16="http://schemas.microsoft.com/office/drawing/2014/main" id="{C77131E0-46B5-40CC-BE82-069AC3578C39}"/>
                </a:ext>
              </a:extLst>
            </p:cNvPr>
            <p:cNvSpPr txBox="1"/>
            <p:nvPr/>
          </p:nvSpPr>
          <p:spPr>
            <a:xfrm>
              <a:off x="1931226" y="229286"/>
              <a:ext cx="9165469" cy="584775"/>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RPA Programming </a:t>
              </a:r>
              <a:r>
                <a:rPr lang="en-US" sz="3200" b="1" dirty="0">
                  <a:solidFill>
                    <a:srgbClr val="0085CA"/>
                  </a:solidFill>
                  <a:latin typeface="Arial" panose="020B0604020202020204" pitchFamily="34" charset="0"/>
                  <a:cs typeface="Arial" panose="020B0604020202020204" pitchFamily="34" charset="0"/>
                  <a:sym typeface="Poppins"/>
                </a:rPr>
                <a:t>Constructs</a:t>
              </a:r>
              <a:endParaRPr sz="3200" b="1" dirty="0">
                <a:solidFill>
                  <a:srgbClr val="0085CA"/>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AEEE4974-2A1B-4009-B6F4-B2342846758E}"/>
                </a:ext>
              </a:extLst>
            </p:cNvPr>
            <p:cNvSpPr/>
            <p:nvPr/>
          </p:nvSpPr>
          <p:spPr>
            <a:xfrm>
              <a:off x="1931226" y="894698"/>
              <a:ext cx="9887649" cy="400110"/>
            </a:xfrm>
            <a:prstGeom prst="rect">
              <a:avLst/>
            </a:prstGeom>
          </p:spPr>
          <p:txBody>
            <a:bodyPr wrap="square">
              <a:spAutoFit/>
            </a:bodyPr>
            <a:lstStyle/>
            <a:p>
              <a:pPr lvl="0">
                <a:buClr>
                  <a:schemeClr val="dk1"/>
                </a:buClr>
              </a:pPr>
              <a:r>
                <a:rPr lang="en-US" sz="2000" dirty="0">
                  <a:solidFill>
                    <a:srgbClr val="98A4AE"/>
                  </a:solidFill>
                  <a:latin typeface="Arial" panose="020B0604020202020204" pitchFamily="34" charset="0"/>
                  <a:cs typeface="Arial" panose="020B0604020202020204" pitchFamily="34" charset="0"/>
                </a:rPr>
                <a:t>Some important programming constructs are:</a:t>
              </a:r>
            </a:p>
          </p:txBody>
        </p:sp>
      </p:grpSp>
      <p:pic>
        <p:nvPicPr>
          <p:cNvPr id="41" name="Picture 40">
            <a:extLst>
              <a:ext uri="{FF2B5EF4-FFF2-40B4-BE49-F238E27FC236}">
                <a16:creationId xmlns:a16="http://schemas.microsoft.com/office/drawing/2014/main" id="{8DA12F97-6443-4143-B08F-0DA6800DC6C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43" name="Freeform: Shape 42">
            <a:extLst>
              <a:ext uri="{FF2B5EF4-FFF2-40B4-BE49-F238E27FC236}">
                <a16:creationId xmlns:a16="http://schemas.microsoft.com/office/drawing/2014/main" id="{63623D8F-045A-4281-BDEC-DEBE2C8E8180}"/>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44" name="Graphic 16">
            <a:extLst>
              <a:ext uri="{FF2B5EF4-FFF2-40B4-BE49-F238E27FC236}">
                <a16:creationId xmlns:a16="http://schemas.microsoft.com/office/drawing/2014/main" id="{C13BBD02-6DAE-4DF9-90A3-CA1900981F40}"/>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45" name="Group 44">
            <a:extLst>
              <a:ext uri="{FF2B5EF4-FFF2-40B4-BE49-F238E27FC236}">
                <a16:creationId xmlns:a16="http://schemas.microsoft.com/office/drawing/2014/main" id="{D7D7F454-8C9B-466C-8847-1F010703B874}"/>
              </a:ext>
            </a:extLst>
          </p:cNvPr>
          <p:cNvGrpSpPr/>
          <p:nvPr/>
        </p:nvGrpSpPr>
        <p:grpSpPr>
          <a:xfrm>
            <a:off x="-3221" y="-66675"/>
            <a:ext cx="1570603" cy="6342667"/>
            <a:chOff x="-3221" y="0"/>
            <a:chExt cx="1570603" cy="6342667"/>
          </a:xfrm>
        </p:grpSpPr>
        <p:sp>
          <p:nvSpPr>
            <p:cNvPr id="46" name="Freeform: Shape 41">
              <a:extLst>
                <a:ext uri="{FF2B5EF4-FFF2-40B4-BE49-F238E27FC236}">
                  <a16:creationId xmlns:a16="http://schemas.microsoft.com/office/drawing/2014/main" id="{52AF792E-18C3-411A-9789-612833BA6621}"/>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7" name="Freeform: Shape 42">
              <a:extLst>
                <a:ext uri="{FF2B5EF4-FFF2-40B4-BE49-F238E27FC236}">
                  <a16:creationId xmlns:a16="http://schemas.microsoft.com/office/drawing/2014/main" id="{7254E4D6-F35D-4D61-ADD5-7EC757B3067E}"/>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8" name="Freeform: Shape 81">
              <a:extLst>
                <a:ext uri="{FF2B5EF4-FFF2-40B4-BE49-F238E27FC236}">
                  <a16:creationId xmlns:a16="http://schemas.microsoft.com/office/drawing/2014/main" id="{6F321730-4D0D-4C83-B84E-7A6E48A7CC65}"/>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9" name="Freeform: Shape 41">
              <a:extLst>
                <a:ext uri="{FF2B5EF4-FFF2-40B4-BE49-F238E27FC236}">
                  <a16:creationId xmlns:a16="http://schemas.microsoft.com/office/drawing/2014/main" id="{1D518D44-62B6-4906-B5F8-D137AEF08919}"/>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50" name="Freeform: Shape 81">
              <a:extLst>
                <a:ext uri="{FF2B5EF4-FFF2-40B4-BE49-F238E27FC236}">
                  <a16:creationId xmlns:a16="http://schemas.microsoft.com/office/drawing/2014/main" id="{0CD9B5F1-87A1-40EB-ABAF-63BE636C4CC6}"/>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704160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02952A-225F-4AAC-959F-A8ED1C2D87BD}"/>
              </a:ext>
            </a:extLst>
          </p:cNvPr>
          <p:cNvGrpSpPr/>
          <p:nvPr/>
        </p:nvGrpSpPr>
        <p:grpSpPr>
          <a:xfrm>
            <a:off x="1905610" y="1537464"/>
            <a:ext cx="9879922" cy="4538073"/>
            <a:chOff x="1905610" y="1537464"/>
            <a:chExt cx="9879922" cy="4538073"/>
          </a:xfrm>
        </p:grpSpPr>
        <p:grpSp>
          <p:nvGrpSpPr>
            <p:cNvPr id="2" name="Group 1">
              <a:extLst>
                <a:ext uri="{FF2B5EF4-FFF2-40B4-BE49-F238E27FC236}">
                  <a16:creationId xmlns:a16="http://schemas.microsoft.com/office/drawing/2014/main" id="{061A83B3-246B-48D8-9803-DBC1A6035508}"/>
                </a:ext>
              </a:extLst>
            </p:cNvPr>
            <p:cNvGrpSpPr/>
            <p:nvPr/>
          </p:nvGrpSpPr>
          <p:grpSpPr>
            <a:xfrm>
              <a:off x="1905610" y="2057812"/>
              <a:ext cx="9879922" cy="4017725"/>
              <a:chOff x="1905610" y="2057812"/>
              <a:chExt cx="9879922" cy="4017725"/>
            </a:xfrm>
          </p:grpSpPr>
          <p:sp>
            <p:nvSpPr>
              <p:cNvPr id="13" name="Oval 12"/>
              <p:cNvSpPr/>
              <p:nvPr/>
            </p:nvSpPr>
            <p:spPr>
              <a:xfrm>
                <a:off x="10901112" y="2238254"/>
                <a:ext cx="884420" cy="88442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accent1"/>
                  </a:solidFill>
                  <a:latin typeface="Arial" panose="020B0604020202020204" pitchFamily="34" charset="0"/>
                  <a:cs typeface="Arial" panose="020B0604020202020204" pitchFamily="34" charset="0"/>
                </a:endParaRPr>
              </a:p>
            </p:txBody>
          </p:sp>
          <p:cxnSp>
            <p:nvCxnSpPr>
              <p:cNvPr id="14" name="Straight Connector 13"/>
              <p:cNvCxnSpPr>
                <a:stCxn id="13" idx="2"/>
              </p:cNvCxnSpPr>
              <p:nvPr/>
            </p:nvCxnSpPr>
            <p:spPr>
              <a:xfrm flipH="1">
                <a:off x="8171451" y="2680464"/>
                <a:ext cx="27296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46888" y="2057812"/>
                <a:ext cx="2554224" cy="1935402"/>
              </a:xfrm>
              <a:prstGeom prst="rect">
                <a:avLst/>
              </a:prstGeom>
              <a:noFill/>
            </p:spPr>
            <p:txBody>
              <a:bodyPr wrap="square" lIns="121920" rIns="121920" rtlCol="0">
                <a:spAutoFit/>
              </a:bodyPr>
              <a:lstStyle/>
              <a:p>
                <a:pPr algn="r">
                  <a:spcAft>
                    <a:spcPts val="600"/>
                  </a:spcAft>
                </a:pPr>
                <a:r>
                  <a:rPr lang="en-US" sz="2000" dirty="0">
                    <a:solidFill>
                      <a:srgbClr val="002855"/>
                    </a:solidFill>
                    <a:latin typeface="Arial" panose="020B0604020202020204" pitchFamily="34" charset="0"/>
                    <a:ea typeface="Bebas Neue" charset="0"/>
                    <a:cs typeface="Arial" panose="020B0604020202020204" pitchFamily="34" charset="0"/>
                  </a:rPr>
                  <a:t>Repetitive Processes</a:t>
                </a:r>
              </a:p>
              <a:p>
                <a:pPr algn="r">
                  <a:spcAft>
                    <a:spcPts val="600"/>
                  </a:spcAft>
                </a:pPr>
                <a:r>
                  <a:rPr lang="en-US" sz="1600" dirty="0">
                    <a:solidFill>
                      <a:srgbClr val="7F7F7F"/>
                    </a:solidFill>
                    <a:latin typeface="Arial" panose="020B0604020202020204" pitchFamily="34" charset="0"/>
                    <a:cs typeface="Arial" panose="020B0604020202020204" pitchFamily="34" charset="0"/>
                  </a:rPr>
                  <a:t>Processes that are done iteratively and are very similar </a:t>
                </a:r>
              </a:p>
              <a:p>
                <a:pPr algn="r">
                  <a:lnSpc>
                    <a:spcPct val="90000"/>
                  </a:lnSpc>
                  <a:spcBef>
                    <a:spcPts val="1067"/>
                  </a:spcBef>
                </a:pPr>
                <a:r>
                  <a:rPr lang="en-US" sz="1400" dirty="0">
                    <a:latin typeface="Arial" panose="020B0604020202020204" pitchFamily="34" charset="0"/>
                    <a:cs typeface="Arial" panose="020B0604020202020204" pitchFamily="34" charset="0"/>
                  </a:rPr>
                  <a:t>. </a:t>
                </a:r>
              </a:p>
            </p:txBody>
          </p:sp>
          <p:sp>
            <p:nvSpPr>
              <p:cNvPr id="18" name="Oval 17"/>
              <p:cNvSpPr/>
              <p:nvPr/>
            </p:nvSpPr>
            <p:spPr>
              <a:xfrm>
                <a:off x="10901112" y="4347565"/>
                <a:ext cx="884420" cy="88442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accent3"/>
                  </a:solidFill>
                  <a:latin typeface="Arial" panose="020B0604020202020204" pitchFamily="34" charset="0"/>
                  <a:cs typeface="Arial" panose="020B0604020202020204" pitchFamily="34" charset="0"/>
                </a:endParaRPr>
              </a:p>
            </p:txBody>
          </p:sp>
          <p:cxnSp>
            <p:nvCxnSpPr>
              <p:cNvPr id="19" name="Straight Connector 18"/>
              <p:cNvCxnSpPr>
                <a:stCxn id="18" idx="2"/>
              </p:cNvCxnSpPr>
              <p:nvPr/>
            </p:nvCxnSpPr>
            <p:spPr>
              <a:xfrm flipH="1">
                <a:off x="8171451" y="4789775"/>
                <a:ext cx="272966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65013" y="4168903"/>
                <a:ext cx="2272675" cy="1592744"/>
              </a:xfrm>
              <a:prstGeom prst="rect">
                <a:avLst/>
              </a:prstGeom>
              <a:noFill/>
            </p:spPr>
            <p:txBody>
              <a:bodyPr wrap="square" lIns="121920" rIns="121920" rtlCol="0">
                <a:spAutoFit/>
              </a:bodyPr>
              <a:lstStyle/>
              <a:p>
                <a:pPr algn="r">
                  <a:spcAft>
                    <a:spcPts val="600"/>
                  </a:spcAft>
                </a:pPr>
                <a:r>
                  <a:rPr lang="en-US" sz="2000" dirty="0">
                    <a:solidFill>
                      <a:srgbClr val="0085CA"/>
                    </a:solidFill>
                    <a:latin typeface="Arial" panose="020B0604020202020204" pitchFamily="34" charset="0"/>
                    <a:ea typeface="Bebas Neue" charset="0"/>
                    <a:cs typeface="Arial" panose="020B0604020202020204" pitchFamily="34" charset="0"/>
                  </a:rPr>
                  <a:t>Structured Processes</a:t>
                </a:r>
              </a:p>
              <a:p>
                <a:pPr algn="r">
                  <a:lnSpc>
                    <a:spcPct val="90000"/>
                  </a:lnSpc>
                  <a:spcBef>
                    <a:spcPts val="1067"/>
                  </a:spcBef>
                </a:pPr>
                <a:r>
                  <a:rPr lang="en-US" sz="1600" dirty="0">
                    <a:solidFill>
                      <a:srgbClr val="7F7F7F"/>
                    </a:solidFill>
                    <a:latin typeface="Arial" panose="020B0604020202020204" pitchFamily="34" charset="0"/>
                    <a:cs typeface="Arial" panose="020B0604020202020204" pitchFamily="34" charset="0"/>
                  </a:rPr>
                  <a:t>Processes that are well-defined or structured</a:t>
                </a:r>
              </a:p>
            </p:txBody>
          </p:sp>
          <p:sp>
            <p:nvSpPr>
              <p:cNvPr id="21" name="Oval 20"/>
              <p:cNvSpPr/>
              <p:nvPr/>
            </p:nvSpPr>
            <p:spPr>
              <a:xfrm>
                <a:off x="1905610" y="3381254"/>
                <a:ext cx="884420" cy="88442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accent2"/>
                  </a:solidFill>
                  <a:latin typeface="Arial" panose="020B0604020202020204" pitchFamily="34" charset="0"/>
                  <a:cs typeface="Arial" panose="020B0604020202020204" pitchFamily="34" charset="0"/>
                </a:endParaRPr>
              </a:p>
            </p:txBody>
          </p:sp>
          <p:cxnSp>
            <p:nvCxnSpPr>
              <p:cNvPr id="22" name="Straight Connector 21"/>
              <p:cNvCxnSpPr/>
              <p:nvPr/>
            </p:nvCxnSpPr>
            <p:spPr>
              <a:xfrm flipH="1">
                <a:off x="2790030" y="3823464"/>
                <a:ext cx="272966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90029" y="3185687"/>
                <a:ext cx="2272675" cy="1592744"/>
              </a:xfrm>
              <a:prstGeom prst="rect">
                <a:avLst/>
              </a:prstGeom>
              <a:noFill/>
            </p:spPr>
            <p:txBody>
              <a:bodyPr wrap="square" lIns="121920" rIns="121920" rtlCol="0">
                <a:spAutoFit/>
              </a:bodyPr>
              <a:lstStyle/>
              <a:p>
                <a:pPr>
                  <a:spcAft>
                    <a:spcPts val="600"/>
                  </a:spcAft>
                </a:pPr>
                <a:r>
                  <a:rPr lang="en-US" sz="2000" dirty="0">
                    <a:solidFill>
                      <a:schemeClr val="accent2"/>
                    </a:solidFill>
                    <a:latin typeface="Arial" panose="020B0604020202020204" pitchFamily="34" charset="0"/>
                    <a:ea typeface="Bebas Neue" charset="0"/>
                    <a:cs typeface="Arial" panose="020B0604020202020204" pitchFamily="34" charset="0"/>
                  </a:rPr>
                  <a:t>Rule-based Processes</a:t>
                </a:r>
              </a:p>
              <a:p>
                <a:pPr>
                  <a:lnSpc>
                    <a:spcPct val="90000"/>
                  </a:lnSpc>
                  <a:spcBef>
                    <a:spcPts val="1067"/>
                  </a:spcBef>
                </a:pPr>
                <a:r>
                  <a:rPr lang="en-US" sz="1600" dirty="0">
                    <a:solidFill>
                      <a:srgbClr val="7F7F7F"/>
                    </a:solidFill>
                    <a:latin typeface="Arial" panose="020B0604020202020204" pitchFamily="34" charset="0"/>
                    <a:cs typeface="Arial" panose="020B0604020202020204" pitchFamily="34" charset="0"/>
                  </a:rPr>
                  <a:t>Processes that can be translated into a set of rules</a:t>
                </a:r>
              </a:p>
            </p:txBody>
          </p:sp>
          <p:grpSp>
            <p:nvGrpSpPr>
              <p:cNvPr id="28" name="Group 27"/>
              <p:cNvGrpSpPr/>
              <p:nvPr/>
            </p:nvGrpSpPr>
            <p:grpSpPr>
              <a:xfrm>
                <a:off x="5519691" y="3630638"/>
                <a:ext cx="2548128" cy="2444899"/>
                <a:chOff x="4821936" y="3061841"/>
                <a:chExt cx="2548128" cy="2444899"/>
              </a:xfrm>
            </p:grpSpPr>
            <p:sp>
              <p:nvSpPr>
                <p:cNvPr id="11" name="Flowchart: Decision 10"/>
                <p:cNvSpPr/>
                <p:nvPr/>
              </p:nvSpPr>
              <p:spPr>
                <a:xfrm>
                  <a:off x="4821936" y="4062978"/>
                  <a:ext cx="2548128" cy="1443762"/>
                </a:xfrm>
                <a:prstGeom prst="flowChartDecision">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Arial" panose="020B0604020202020204" pitchFamily="34" charset="0"/>
                    <a:ea typeface="Bebas Neue" charset="0"/>
                    <a:cs typeface="Arial" panose="020B0604020202020204" pitchFamily="34" charset="0"/>
                  </a:endParaRPr>
                </a:p>
              </p:txBody>
            </p:sp>
            <p:sp>
              <p:nvSpPr>
                <p:cNvPr id="7" name="Rounded Rectangle 6"/>
                <p:cNvSpPr/>
                <p:nvPr/>
              </p:nvSpPr>
              <p:spPr>
                <a:xfrm>
                  <a:off x="4953000" y="3061841"/>
                  <a:ext cx="2286000" cy="2286000"/>
                </a:xfrm>
                <a:prstGeom prst="roundRect">
                  <a:avLst>
                    <a:gd name="adj" fmla="val 6831"/>
                  </a:avLst>
                </a:prstGeom>
                <a:solidFill>
                  <a:schemeClr val="accent3"/>
                </a:solidFill>
                <a:ln>
                  <a:noFill/>
                </a:ln>
                <a:scene3d>
                  <a:camera prst="isometricTopUp"/>
                  <a:lightRig rig="threePt" dir="t"/>
                </a:scene3d>
                <a:sp3d extrusionH="127000" prstMaterial="matte">
                  <a:extrusionClr>
                    <a:schemeClr val="accent3"/>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5400" b="1" dirty="0">
                    <a:latin typeface="Arial" panose="020B0604020202020204" pitchFamily="34" charset="0"/>
                    <a:ea typeface="Bebas Neue" charset="0"/>
                    <a:cs typeface="Arial" panose="020B0604020202020204" pitchFamily="34" charset="0"/>
                  </a:endParaRPr>
                </a:p>
              </p:txBody>
            </p:sp>
          </p:grpSp>
          <p:grpSp>
            <p:nvGrpSpPr>
              <p:cNvPr id="27" name="Group 26"/>
              <p:cNvGrpSpPr/>
              <p:nvPr/>
            </p:nvGrpSpPr>
            <p:grpSpPr>
              <a:xfrm>
                <a:off x="5556267" y="2631938"/>
                <a:ext cx="2548128" cy="2453205"/>
                <a:chOff x="4821936" y="2235833"/>
                <a:chExt cx="2548128" cy="2453205"/>
              </a:xfrm>
            </p:grpSpPr>
            <p:sp>
              <p:nvSpPr>
                <p:cNvPr id="10" name="Flowchart: Decision 9"/>
                <p:cNvSpPr/>
                <p:nvPr/>
              </p:nvSpPr>
              <p:spPr>
                <a:xfrm>
                  <a:off x="4821936" y="3245276"/>
                  <a:ext cx="2548128" cy="1443762"/>
                </a:xfrm>
                <a:prstGeom prst="flowChartDecision">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Arial" panose="020B0604020202020204" pitchFamily="34" charset="0"/>
                    <a:ea typeface="Bebas Neue" charset="0"/>
                    <a:cs typeface="Arial" panose="020B0604020202020204" pitchFamily="34" charset="0"/>
                  </a:endParaRPr>
                </a:p>
              </p:txBody>
            </p:sp>
            <p:sp>
              <p:nvSpPr>
                <p:cNvPr id="6" name="Rounded Rectangle 5"/>
                <p:cNvSpPr/>
                <p:nvPr/>
              </p:nvSpPr>
              <p:spPr>
                <a:xfrm>
                  <a:off x="4953000" y="2235833"/>
                  <a:ext cx="2286000" cy="2286000"/>
                </a:xfrm>
                <a:prstGeom prst="roundRect">
                  <a:avLst>
                    <a:gd name="adj" fmla="val 6831"/>
                  </a:avLst>
                </a:prstGeom>
                <a:solidFill>
                  <a:schemeClr val="accent2"/>
                </a:solidFill>
                <a:ln>
                  <a:noFill/>
                </a:ln>
                <a:scene3d>
                  <a:camera prst="isometricTopUp"/>
                  <a:lightRig rig="threePt" dir="t"/>
                </a:scene3d>
                <a:sp3d extrusionH="127000" prstMaterial="matte">
                  <a:extrusionClr>
                    <a:schemeClr val="accent2"/>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5400" b="1" dirty="0">
                    <a:latin typeface="Arial" panose="020B0604020202020204" pitchFamily="34" charset="0"/>
                    <a:ea typeface="Bebas Neue" charset="0"/>
                    <a:cs typeface="Arial" panose="020B0604020202020204" pitchFamily="34" charset="0"/>
                  </a:endParaRPr>
                </a:p>
              </p:txBody>
            </p:sp>
          </p:grpSp>
        </p:grpSp>
        <p:grpSp>
          <p:nvGrpSpPr>
            <p:cNvPr id="16" name="Group 15"/>
            <p:cNvGrpSpPr/>
            <p:nvPr/>
          </p:nvGrpSpPr>
          <p:grpSpPr>
            <a:xfrm>
              <a:off x="5556267" y="1537464"/>
              <a:ext cx="2548128" cy="2444595"/>
              <a:chOff x="4821936" y="1409825"/>
              <a:chExt cx="2548128" cy="2444595"/>
            </a:xfrm>
          </p:grpSpPr>
          <p:sp>
            <p:nvSpPr>
              <p:cNvPr id="5" name="Flowchart: Decision 4"/>
              <p:cNvSpPr/>
              <p:nvPr/>
            </p:nvSpPr>
            <p:spPr>
              <a:xfrm>
                <a:off x="4821936" y="2410658"/>
                <a:ext cx="2548128" cy="1443762"/>
              </a:xfrm>
              <a:prstGeom prst="flowChartDecision">
                <a:avLst/>
              </a:prstGeom>
              <a:solidFill>
                <a:schemeClr val="tx1">
                  <a:alpha val="1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Arial" panose="020B0604020202020204" pitchFamily="34" charset="0"/>
                  <a:ea typeface="Bebas Neue" charset="0"/>
                  <a:cs typeface="Arial" panose="020B0604020202020204" pitchFamily="34" charset="0"/>
                </a:endParaRPr>
              </a:p>
            </p:txBody>
          </p:sp>
          <p:sp>
            <p:nvSpPr>
              <p:cNvPr id="4" name="Rounded Rectangle 3"/>
              <p:cNvSpPr/>
              <p:nvPr/>
            </p:nvSpPr>
            <p:spPr>
              <a:xfrm>
                <a:off x="4953000" y="1409825"/>
                <a:ext cx="2286000" cy="2286000"/>
              </a:xfrm>
              <a:prstGeom prst="roundRect">
                <a:avLst>
                  <a:gd name="adj" fmla="val 6831"/>
                </a:avLst>
              </a:prstGeom>
              <a:ln>
                <a:noFill/>
              </a:ln>
              <a:scene3d>
                <a:camera prst="isometricTopUp"/>
                <a:lightRig rig="threePt" dir="t"/>
              </a:scene3d>
              <a:sp3d extrusionH="127000" contourW="12700" prstMaterial="matt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5400" b="1" dirty="0">
                  <a:latin typeface="Arial" panose="020B0604020202020204" pitchFamily="34" charset="0"/>
                  <a:ea typeface="Bebas Neue" charset="0"/>
                  <a:cs typeface="Arial" panose="020B0604020202020204" pitchFamily="34" charset="0"/>
                </a:endParaRPr>
              </a:p>
            </p:txBody>
          </p:sp>
        </p:grpSp>
      </p:grpSp>
      <p:sp>
        <p:nvSpPr>
          <p:cNvPr id="3" name="Title 2">
            <a:extLst>
              <a:ext uri="{FF2B5EF4-FFF2-40B4-BE49-F238E27FC236}">
                <a16:creationId xmlns:a16="http://schemas.microsoft.com/office/drawing/2014/main" id="{34EBE446-D127-4CDE-A393-945ED0AD0A80}"/>
              </a:ext>
            </a:extLst>
          </p:cNvPr>
          <p:cNvSpPr>
            <a:spLocks noGrp="1"/>
          </p:cNvSpPr>
          <p:nvPr>
            <p:ph type="title"/>
          </p:nvPr>
        </p:nvSpPr>
        <p:spPr>
          <a:xfrm>
            <a:off x="1931010" y="234820"/>
            <a:ext cx="9485290" cy="494380"/>
          </a:xfrm>
        </p:spPr>
        <p:txBody>
          <a:bodyPr>
            <a:normAutofit fontScale="90000"/>
          </a:bodyPr>
          <a:lstStyle/>
          <a:p>
            <a:pPr lvl="1">
              <a:buClr>
                <a:srgbClr val="7F7F7F"/>
              </a:buClr>
              <a:buSzPts val="3200"/>
              <a:defRPr/>
            </a:pPr>
            <a:r>
              <a:rPr lang="en-US" sz="3200" b="1" kern="1200" spc="25" dirty="0">
                <a:solidFill>
                  <a:srgbClr val="0085CA"/>
                </a:solidFill>
                <a:latin typeface="Arial" panose="020B0604020202020204" pitchFamily="34" charset="0"/>
                <a:cs typeface="Arial" panose="020B0604020202020204" pitchFamily="34" charset="0"/>
              </a:rPr>
              <a:t>Processes Best Suited for </a:t>
            </a:r>
            <a:r>
              <a:rPr lang="en-US" sz="3200" b="1" dirty="0">
                <a:solidFill>
                  <a:srgbClr val="0085CA"/>
                </a:solidFill>
                <a:latin typeface="Arial" panose="020B0604020202020204" pitchFamily="34" charset="0"/>
                <a:cs typeface="Arial" panose="020B0604020202020204" pitchFamily="34" charset="0"/>
              </a:rPr>
              <a:t>RPA</a:t>
            </a:r>
          </a:p>
        </p:txBody>
      </p:sp>
      <p:sp>
        <p:nvSpPr>
          <p:cNvPr id="31" name="Google Shape;1006;p150">
            <a:extLst>
              <a:ext uri="{FF2B5EF4-FFF2-40B4-BE49-F238E27FC236}">
                <a16:creationId xmlns:a16="http://schemas.microsoft.com/office/drawing/2014/main" id="{FF29F899-1D80-4AA7-A37D-DB3596B4123B}"/>
              </a:ext>
            </a:extLst>
          </p:cNvPr>
          <p:cNvSpPr txBox="1"/>
          <p:nvPr/>
        </p:nvSpPr>
        <p:spPr>
          <a:xfrm>
            <a:off x="1905610" y="929410"/>
            <a:ext cx="10004179" cy="612295"/>
          </a:xfrm>
          <a:prstGeom prst="rect">
            <a:avLst/>
          </a:prstGeom>
          <a:noFill/>
          <a:ln>
            <a:noFill/>
          </a:ln>
        </p:spPr>
        <p:txBody>
          <a:bodyPr spcFirstLastPara="1" wrap="square" lIns="91425" tIns="91425" rIns="91425" bIns="91425" anchor="ctr" anchorCtr="0">
            <a:noAutofit/>
          </a:bodyPr>
          <a:lstStyle/>
          <a:p>
            <a:r>
              <a:rPr lang="en-US" sz="2000" dirty="0">
                <a:solidFill>
                  <a:srgbClr val="0085CA"/>
                </a:solidFill>
                <a:latin typeface="Arial" panose="020B0604020202020204" pitchFamily="34" charset="0"/>
                <a:cs typeface="Arial" panose="020B0604020202020204" pitchFamily="34" charset="0"/>
              </a:rPr>
              <a:t>Processes</a:t>
            </a:r>
            <a:r>
              <a:rPr lang="en-US" sz="2000" dirty="0">
                <a:solidFill>
                  <a:srgbClr val="98A4AE"/>
                </a:solidFill>
                <a:latin typeface="Arial" panose="020B0604020202020204" pitchFamily="34" charset="0"/>
                <a:cs typeface="Arial" panose="020B0604020202020204" pitchFamily="34" charset="0"/>
              </a:rPr>
              <a:t> that are simple, structured and can be easily mimicked by a machine are best suited for RPA.</a:t>
            </a:r>
            <a:endParaRPr lang="en-GB" sz="2000" dirty="0">
              <a:solidFill>
                <a:srgbClr val="98A4AE"/>
              </a:solidFill>
              <a:latin typeface="Arial" panose="020B0604020202020204" pitchFamily="34" charset="0"/>
              <a:cs typeface="Arial" panose="020B0604020202020204" pitchFamily="34" charset="0"/>
            </a:endParaRPr>
          </a:p>
        </p:txBody>
      </p:sp>
      <p:pic>
        <p:nvPicPr>
          <p:cNvPr id="32" name="Google Shape;1456;p170">
            <a:extLst>
              <a:ext uri="{FF2B5EF4-FFF2-40B4-BE49-F238E27FC236}">
                <a16:creationId xmlns:a16="http://schemas.microsoft.com/office/drawing/2014/main" id="{CAECE2A4-08D7-453A-90C2-505B455E2F9A}"/>
              </a:ext>
            </a:extLst>
          </p:cNvPr>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24" name="Picture 23">
            <a:extLst>
              <a:ext uri="{FF2B5EF4-FFF2-40B4-BE49-F238E27FC236}">
                <a16:creationId xmlns:a16="http://schemas.microsoft.com/office/drawing/2014/main" id="{1059D135-AAC9-49BF-B95A-D265AC52E8A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26" name="Freeform: Shape 25">
            <a:extLst>
              <a:ext uri="{FF2B5EF4-FFF2-40B4-BE49-F238E27FC236}">
                <a16:creationId xmlns:a16="http://schemas.microsoft.com/office/drawing/2014/main" id="{5885BF5A-6660-49B1-B72B-8611C2C53328}"/>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29" name="Graphic 16">
            <a:extLst>
              <a:ext uri="{FF2B5EF4-FFF2-40B4-BE49-F238E27FC236}">
                <a16:creationId xmlns:a16="http://schemas.microsoft.com/office/drawing/2014/main" id="{25942182-B1DE-4C91-905B-4EDBFB2AC6FD}"/>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33" name="Group 32">
            <a:extLst>
              <a:ext uri="{FF2B5EF4-FFF2-40B4-BE49-F238E27FC236}">
                <a16:creationId xmlns:a16="http://schemas.microsoft.com/office/drawing/2014/main" id="{8091034D-96D3-4C0C-BCB5-48913E408086}"/>
              </a:ext>
            </a:extLst>
          </p:cNvPr>
          <p:cNvGrpSpPr/>
          <p:nvPr/>
        </p:nvGrpSpPr>
        <p:grpSpPr>
          <a:xfrm>
            <a:off x="-3221" y="-66675"/>
            <a:ext cx="1570603" cy="6342667"/>
            <a:chOff x="-3221" y="0"/>
            <a:chExt cx="1570603" cy="6342667"/>
          </a:xfrm>
        </p:grpSpPr>
        <p:sp>
          <p:nvSpPr>
            <p:cNvPr id="34" name="Freeform: Shape 41">
              <a:extLst>
                <a:ext uri="{FF2B5EF4-FFF2-40B4-BE49-F238E27FC236}">
                  <a16:creationId xmlns:a16="http://schemas.microsoft.com/office/drawing/2014/main" id="{CF5ED43C-6EE2-45EB-8671-5020ACE8E2B2}"/>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5" name="Freeform: Shape 42">
              <a:extLst>
                <a:ext uri="{FF2B5EF4-FFF2-40B4-BE49-F238E27FC236}">
                  <a16:creationId xmlns:a16="http://schemas.microsoft.com/office/drawing/2014/main" id="{8724A931-CAF4-44D2-B70F-8193600E7E8A}"/>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6" name="Freeform: Shape 81">
              <a:extLst>
                <a:ext uri="{FF2B5EF4-FFF2-40B4-BE49-F238E27FC236}">
                  <a16:creationId xmlns:a16="http://schemas.microsoft.com/office/drawing/2014/main" id="{79E891CA-3676-4F24-A478-09326834650F}"/>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7" name="Freeform: Shape 41">
              <a:extLst>
                <a:ext uri="{FF2B5EF4-FFF2-40B4-BE49-F238E27FC236}">
                  <a16:creationId xmlns:a16="http://schemas.microsoft.com/office/drawing/2014/main" id="{C435E766-5D3A-4540-8D95-4E7A995D4A10}"/>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8" name="Freeform: Shape 81">
              <a:extLst>
                <a:ext uri="{FF2B5EF4-FFF2-40B4-BE49-F238E27FC236}">
                  <a16:creationId xmlns:a16="http://schemas.microsoft.com/office/drawing/2014/main" id="{D9346E0D-51B3-4C99-976C-37D900CFA701}"/>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926477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pic>
        <p:nvPicPr>
          <p:cNvPr id="1320" name="Google Shape;1320;p166"/>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1323" name="Google Shape;1323;p166"/>
          <p:cNvPicPr preferRelativeResize="0"/>
          <p:nvPr/>
        </p:nvPicPr>
        <p:blipFill rotWithShape="1">
          <a:blip r:embed="rId3">
            <a:alphaModFix/>
          </a:blip>
          <a:srcRect/>
          <a:stretch/>
        </p:blipFill>
        <p:spPr>
          <a:xfrm>
            <a:off x="262952" y="334804"/>
            <a:ext cx="987007" cy="360148"/>
          </a:xfrm>
          <a:prstGeom prst="rect">
            <a:avLst/>
          </a:prstGeom>
          <a:noFill/>
          <a:ln>
            <a:noFill/>
          </a:ln>
        </p:spPr>
      </p:pic>
      <p:sp>
        <p:nvSpPr>
          <p:cNvPr id="43" name="Freeform 18">
            <a:extLst>
              <a:ext uri="{FF2B5EF4-FFF2-40B4-BE49-F238E27FC236}">
                <a16:creationId xmlns:a16="http://schemas.microsoft.com/office/drawing/2014/main" id="{3359C361-16AF-40B9-A648-167AB865828F}"/>
              </a:ext>
            </a:extLst>
          </p:cNvPr>
          <p:cNvSpPr/>
          <p:nvPr/>
        </p:nvSpPr>
        <p:spPr>
          <a:xfrm flipH="1">
            <a:off x="2855938" y="2266572"/>
            <a:ext cx="3044799"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rgbClr val="002855"/>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321" name="Google Shape;1321;p166"/>
          <p:cNvSpPr txBox="1"/>
          <p:nvPr/>
        </p:nvSpPr>
        <p:spPr>
          <a:xfrm>
            <a:off x="1567293" y="315511"/>
            <a:ext cx="7553866" cy="584775"/>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IN" sz="3200" b="1" dirty="0" smtClean="0">
                <a:solidFill>
                  <a:srgbClr val="0085CA"/>
                </a:solidFill>
                <a:latin typeface="Arial" panose="020B0604020202020204" pitchFamily="34" charset="0"/>
                <a:cs typeface="Arial" panose="020B0604020202020204" pitchFamily="34" charset="0"/>
              </a:rPr>
              <a:t>Robots </a:t>
            </a:r>
            <a:r>
              <a:rPr lang="en-IN" sz="3200" b="1" dirty="0">
                <a:solidFill>
                  <a:srgbClr val="0085CA"/>
                </a:solidFill>
                <a:latin typeface="Arial" panose="020B0604020202020204" pitchFamily="34" charset="0"/>
                <a:cs typeface="Arial" panose="020B0604020202020204" pitchFamily="34" charset="0"/>
              </a:rPr>
              <a:t>in RPA</a:t>
            </a:r>
            <a:r>
              <a:rPr lang="en-US" sz="3200" b="1" dirty="0">
                <a:solidFill>
                  <a:srgbClr val="0085CA"/>
                </a:solidFill>
                <a:latin typeface="Arial" panose="020B0604020202020204" pitchFamily="34" charset="0"/>
                <a:cs typeface="Arial" panose="020B0604020202020204" pitchFamily="34" charset="0"/>
                <a:sym typeface="Poppins"/>
              </a:rPr>
              <a:t> </a:t>
            </a:r>
            <a:endParaRPr sz="3200" b="1" dirty="0">
              <a:solidFill>
                <a:srgbClr val="0085CA"/>
              </a:solidFill>
              <a:latin typeface="Arial" panose="020B0604020202020204" pitchFamily="34" charset="0"/>
              <a:cs typeface="Arial" panose="020B0604020202020204" pitchFamily="34" charset="0"/>
              <a:sym typeface="Poppins"/>
            </a:endParaRPr>
          </a:p>
        </p:txBody>
      </p:sp>
      <p:sp>
        <p:nvSpPr>
          <p:cNvPr id="3" name="Rectangle 2">
            <a:extLst>
              <a:ext uri="{FF2B5EF4-FFF2-40B4-BE49-F238E27FC236}">
                <a16:creationId xmlns:a16="http://schemas.microsoft.com/office/drawing/2014/main" id="{8C2C36E6-AE07-4656-9B2D-839ACDF8502E}"/>
              </a:ext>
            </a:extLst>
          </p:cNvPr>
          <p:cNvSpPr/>
          <p:nvPr/>
        </p:nvSpPr>
        <p:spPr>
          <a:xfrm>
            <a:off x="1954087" y="878274"/>
            <a:ext cx="10047413" cy="400110"/>
          </a:xfrm>
          <a:prstGeom prst="rect">
            <a:avLst/>
          </a:prstGeom>
        </p:spPr>
        <p:txBody>
          <a:bodyPr wrap="square">
            <a:spAutoFit/>
          </a:bodyPr>
          <a:lstStyle/>
          <a:p>
            <a:r>
              <a:rPr lang="en-IN" sz="2000" dirty="0">
                <a:solidFill>
                  <a:srgbClr val="98A4AE"/>
                </a:solidFill>
                <a:latin typeface="Arial" panose="020B0604020202020204" pitchFamily="34" charset="0"/>
                <a:cs typeface="Arial" panose="020B0604020202020204" pitchFamily="34" charset="0"/>
              </a:rPr>
              <a:t>A </a:t>
            </a:r>
            <a:r>
              <a:rPr lang="en-IN" sz="2000" dirty="0">
                <a:solidFill>
                  <a:srgbClr val="0085CA"/>
                </a:solidFill>
                <a:latin typeface="Arial" panose="020B0604020202020204" pitchFamily="34" charset="0"/>
                <a:cs typeface="Arial" panose="020B0604020202020204" pitchFamily="34" charset="0"/>
              </a:rPr>
              <a:t>robot</a:t>
            </a:r>
            <a:r>
              <a:rPr lang="en-IN" sz="2000" dirty="0">
                <a:solidFill>
                  <a:srgbClr val="98A4AE"/>
                </a:solidFill>
                <a:latin typeface="Arial" panose="020B0604020202020204" pitchFamily="34" charset="0"/>
                <a:cs typeface="Arial" panose="020B0604020202020204" pitchFamily="34" charset="0"/>
              </a:rPr>
              <a:t> is a software that can execute workflows containing multiple steps.</a:t>
            </a:r>
          </a:p>
        </p:txBody>
      </p:sp>
      <p:sp>
        <p:nvSpPr>
          <p:cNvPr id="37" name="Rectangle 10">
            <a:extLst>
              <a:ext uri="{FF2B5EF4-FFF2-40B4-BE49-F238E27FC236}">
                <a16:creationId xmlns:a16="http://schemas.microsoft.com/office/drawing/2014/main" id="{81F21EFB-EB9A-4DD0-A3C6-8AAC92CE8FE5}"/>
              </a:ext>
            </a:extLst>
          </p:cNvPr>
          <p:cNvSpPr>
            <a:spLocks noChangeArrowheads="1"/>
          </p:cNvSpPr>
          <p:nvPr/>
        </p:nvSpPr>
        <p:spPr bwMode="auto">
          <a:xfrm>
            <a:off x="7516814" y="5293425"/>
            <a:ext cx="1588" cy="1588"/>
          </a:xfrm>
          <a:prstGeom prst="rect">
            <a:avLst/>
          </a:prstGeom>
          <a:solidFill>
            <a:srgbClr val="F265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solidFill>
                <a:schemeClr val="tx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179836C2-91F0-448E-BA7E-5757EA2162EB}"/>
              </a:ext>
            </a:extLst>
          </p:cNvPr>
          <p:cNvSpPr txBox="1"/>
          <p:nvPr/>
        </p:nvSpPr>
        <p:spPr>
          <a:xfrm>
            <a:off x="2828598" y="3353604"/>
            <a:ext cx="2361368" cy="1369093"/>
          </a:xfrm>
          <a:prstGeom prst="rect">
            <a:avLst/>
          </a:prstGeom>
          <a:noFill/>
        </p:spPr>
        <p:txBody>
          <a:bodyPr wrap="square" lIns="121920" rIns="121920" rtlCol="0">
            <a:spAutoFit/>
          </a:bodyPr>
          <a:lstStyle/>
          <a:p>
            <a:pPr>
              <a:lnSpc>
                <a:spcPct val="90000"/>
              </a:lnSpc>
              <a:spcBef>
                <a:spcPts val="1067"/>
              </a:spcBef>
            </a:pPr>
            <a:r>
              <a:rPr lang="en-US" sz="1800" dirty="0">
                <a:solidFill>
                  <a:schemeClr val="tx1"/>
                </a:solidFill>
                <a:latin typeface="Arial" panose="020B0604020202020204" pitchFamily="34" charset="0"/>
                <a:ea typeface="Bebas Neue" charset="0"/>
                <a:cs typeface="Arial" panose="020B0604020202020204" pitchFamily="34" charset="0"/>
              </a:rPr>
              <a:t> </a:t>
            </a:r>
          </a:p>
          <a:p>
            <a:pPr marL="285750" indent="-285750">
              <a:lnSpc>
                <a:spcPct val="90000"/>
              </a:lnSpc>
              <a:spcBef>
                <a:spcPts val="1067"/>
              </a:spcBef>
              <a:buFont typeface="Arial" panose="020B0604020202020204" pitchFamily="34" charset="0"/>
              <a:buChar char="•"/>
            </a:pPr>
            <a:r>
              <a:rPr lang="en-IN" sz="1600" dirty="0">
                <a:solidFill>
                  <a:schemeClr val="tx1"/>
                </a:solidFill>
                <a:latin typeface="Arial" panose="020B0604020202020204" pitchFamily="34" charset="0"/>
                <a:cs typeface="Arial" panose="020B0604020202020204" pitchFamily="34" charset="0"/>
              </a:rPr>
              <a:t>It can perform complex calculations and decision making</a:t>
            </a:r>
            <a:endParaRPr lang="en-US" sz="1600" dirty="0">
              <a:solidFill>
                <a:schemeClr val="tx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B5A5E57-4E0A-4832-B409-A7531E48A0A8}"/>
              </a:ext>
            </a:extLst>
          </p:cNvPr>
          <p:cNvSpPr txBox="1"/>
          <p:nvPr/>
        </p:nvSpPr>
        <p:spPr>
          <a:xfrm>
            <a:off x="2913789" y="4647340"/>
            <a:ext cx="2231831" cy="1371145"/>
          </a:xfrm>
          <a:prstGeom prst="rect">
            <a:avLst/>
          </a:prstGeom>
          <a:noFill/>
        </p:spPr>
        <p:txBody>
          <a:bodyPr wrap="square" lIns="121920" rIns="121920" rtlCol="0">
            <a:spAutoFit/>
          </a:bodyPr>
          <a:lstStyle/>
          <a:p>
            <a:pPr>
              <a:lnSpc>
                <a:spcPct val="90000"/>
              </a:lnSpc>
              <a:spcBef>
                <a:spcPts val="1067"/>
              </a:spcBef>
            </a:pPr>
            <a:r>
              <a:rPr lang="en-US" sz="1800" dirty="0" smtClean="0">
                <a:solidFill>
                  <a:schemeClr val="tx1"/>
                </a:solidFill>
                <a:latin typeface="Arial" panose="020B0604020202020204" pitchFamily="34" charset="0"/>
                <a:ea typeface="Bebas Neue" charset="0"/>
                <a:cs typeface="Arial" panose="020B0604020202020204" pitchFamily="34" charset="0"/>
              </a:rPr>
              <a:t> </a:t>
            </a:r>
            <a:endParaRPr lang="en-US" sz="1800" dirty="0">
              <a:solidFill>
                <a:schemeClr val="tx1"/>
              </a:solidFill>
              <a:latin typeface="Arial" panose="020B0604020202020204" pitchFamily="34" charset="0"/>
              <a:ea typeface="Bebas Neue" charset="0"/>
              <a:cs typeface="Arial" panose="020B0604020202020204" pitchFamily="34" charset="0"/>
            </a:endParaRPr>
          </a:p>
          <a:p>
            <a:pPr marL="285750" indent="-285750">
              <a:lnSpc>
                <a:spcPct val="90000"/>
              </a:lnSpc>
              <a:spcBef>
                <a:spcPts val="1067"/>
              </a:spcBef>
              <a:buFont typeface="Arial" panose="020B0604020202020204" pitchFamily="34" charset="0"/>
              <a:buChar char="•"/>
            </a:pPr>
            <a:r>
              <a:rPr lang="en-IN" sz="1600" dirty="0">
                <a:solidFill>
                  <a:schemeClr val="tx1"/>
                </a:solidFill>
                <a:latin typeface="Arial" panose="020B0604020202020204" pitchFamily="34" charset="0"/>
                <a:cs typeface="Arial" panose="020B0604020202020204" pitchFamily="34" charset="0"/>
              </a:rPr>
              <a:t>It can log into applications, move files/folders, and copy paste data</a:t>
            </a:r>
            <a:r>
              <a:rPr lang="en-US" sz="1600" dirty="0">
                <a:solidFill>
                  <a:schemeClr val="tx1"/>
                </a:solidFill>
                <a:latin typeface="Arial" panose="020B0604020202020204" pitchFamily="34" charset="0"/>
                <a:cs typeface="Arial" panose="020B0604020202020204" pitchFamily="34" charset="0"/>
              </a:rPr>
              <a:t> </a:t>
            </a:r>
          </a:p>
        </p:txBody>
      </p:sp>
      <p:sp>
        <p:nvSpPr>
          <p:cNvPr id="45" name="TextBox 44">
            <a:extLst>
              <a:ext uri="{FF2B5EF4-FFF2-40B4-BE49-F238E27FC236}">
                <a16:creationId xmlns:a16="http://schemas.microsoft.com/office/drawing/2014/main" id="{3E141DA1-86C9-4CDD-84F0-9D5980B8BCFC}"/>
              </a:ext>
            </a:extLst>
          </p:cNvPr>
          <p:cNvSpPr txBox="1"/>
          <p:nvPr/>
        </p:nvSpPr>
        <p:spPr>
          <a:xfrm>
            <a:off x="2872945" y="1903687"/>
            <a:ext cx="2272675" cy="1369093"/>
          </a:xfrm>
          <a:prstGeom prst="rect">
            <a:avLst/>
          </a:prstGeom>
          <a:noFill/>
        </p:spPr>
        <p:txBody>
          <a:bodyPr wrap="square" lIns="121920" rIns="121920" rtlCol="0">
            <a:spAutoFit/>
          </a:bodyPr>
          <a:lstStyle/>
          <a:p>
            <a:pPr>
              <a:lnSpc>
                <a:spcPct val="90000"/>
              </a:lnSpc>
              <a:spcBef>
                <a:spcPts val="1067"/>
              </a:spcBef>
            </a:pPr>
            <a:r>
              <a:rPr lang="en-US" sz="1800" dirty="0">
                <a:solidFill>
                  <a:schemeClr val="tx1"/>
                </a:solidFill>
                <a:latin typeface="Arial" panose="020B0604020202020204" pitchFamily="34" charset="0"/>
                <a:ea typeface="Bebas Neue" charset="0"/>
                <a:cs typeface="Arial" panose="020B0604020202020204" pitchFamily="34" charset="0"/>
              </a:rPr>
              <a:t> </a:t>
            </a:r>
          </a:p>
          <a:p>
            <a:pPr marL="285750" indent="-285750">
              <a:lnSpc>
                <a:spcPct val="90000"/>
              </a:lnSpc>
              <a:spcBef>
                <a:spcPts val="1067"/>
              </a:spcBef>
              <a:buFont typeface="Arial" panose="020B0604020202020204" pitchFamily="34" charset="0"/>
              <a:buChar char="•"/>
            </a:pPr>
            <a:r>
              <a:rPr lang="en-IN" sz="1600" dirty="0">
                <a:solidFill>
                  <a:schemeClr val="tx1"/>
                </a:solidFill>
                <a:latin typeface="Arial" panose="020B0604020202020204" pitchFamily="34" charset="0"/>
                <a:cs typeface="Arial" panose="020B0604020202020204" pitchFamily="34" charset="0"/>
              </a:rPr>
              <a:t>It can mimic human actions such as type, click and read data</a:t>
            </a:r>
          </a:p>
        </p:txBody>
      </p:sp>
      <p:pic>
        <p:nvPicPr>
          <p:cNvPr id="25" name="Picture 24">
            <a:extLst>
              <a:ext uri="{FF2B5EF4-FFF2-40B4-BE49-F238E27FC236}">
                <a16:creationId xmlns:a16="http://schemas.microsoft.com/office/drawing/2014/main" id="{6C1B254B-BC97-48A3-8B4F-51A4FE36E68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27" name="Freeform: Shape 26">
            <a:extLst>
              <a:ext uri="{FF2B5EF4-FFF2-40B4-BE49-F238E27FC236}">
                <a16:creationId xmlns:a16="http://schemas.microsoft.com/office/drawing/2014/main" id="{DF80C6CD-6052-46A5-9D54-CE99840EE214}"/>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44" name="Graphic 16">
            <a:extLst>
              <a:ext uri="{FF2B5EF4-FFF2-40B4-BE49-F238E27FC236}">
                <a16:creationId xmlns:a16="http://schemas.microsoft.com/office/drawing/2014/main" id="{DC02E89B-91B2-4421-B41F-82BD664E9B82}"/>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46" name="Group 45">
            <a:extLst>
              <a:ext uri="{FF2B5EF4-FFF2-40B4-BE49-F238E27FC236}">
                <a16:creationId xmlns:a16="http://schemas.microsoft.com/office/drawing/2014/main" id="{D25A9A7C-A492-4A16-8F97-04CEBD68184D}"/>
              </a:ext>
            </a:extLst>
          </p:cNvPr>
          <p:cNvGrpSpPr/>
          <p:nvPr/>
        </p:nvGrpSpPr>
        <p:grpSpPr>
          <a:xfrm>
            <a:off x="-3221" y="-66675"/>
            <a:ext cx="1570603" cy="6342667"/>
            <a:chOff x="-3221" y="0"/>
            <a:chExt cx="1570603" cy="6342667"/>
          </a:xfrm>
        </p:grpSpPr>
        <p:sp>
          <p:nvSpPr>
            <p:cNvPr id="47" name="Freeform: Shape 41">
              <a:extLst>
                <a:ext uri="{FF2B5EF4-FFF2-40B4-BE49-F238E27FC236}">
                  <a16:creationId xmlns:a16="http://schemas.microsoft.com/office/drawing/2014/main" id="{14387DEB-5749-4545-BC84-8598FE4AE543}"/>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8" name="Freeform: Shape 42">
              <a:extLst>
                <a:ext uri="{FF2B5EF4-FFF2-40B4-BE49-F238E27FC236}">
                  <a16:creationId xmlns:a16="http://schemas.microsoft.com/office/drawing/2014/main" id="{EE673B3C-35BD-4EAB-BAE6-3CC75752BE2A}"/>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9" name="Freeform: Shape 81">
              <a:extLst>
                <a:ext uri="{FF2B5EF4-FFF2-40B4-BE49-F238E27FC236}">
                  <a16:creationId xmlns:a16="http://schemas.microsoft.com/office/drawing/2014/main" id="{10529676-123E-4E3E-8E56-C54DF8415515}"/>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50" name="Freeform: Shape 41">
              <a:extLst>
                <a:ext uri="{FF2B5EF4-FFF2-40B4-BE49-F238E27FC236}">
                  <a16:creationId xmlns:a16="http://schemas.microsoft.com/office/drawing/2014/main" id="{A620FE2F-B767-4E57-90AD-8E9F12BB457C}"/>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51" name="Freeform: Shape 81">
              <a:extLst>
                <a:ext uri="{FF2B5EF4-FFF2-40B4-BE49-F238E27FC236}">
                  <a16:creationId xmlns:a16="http://schemas.microsoft.com/office/drawing/2014/main" id="{0198E22C-CBDD-4DDC-B38E-883592894B6D}"/>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
        <p:nvSpPr>
          <p:cNvPr id="52" name="Freeform 18">
            <a:extLst>
              <a:ext uri="{FF2B5EF4-FFF2-40B4-BE49-F238E27FC236}">
                <a16:creationId xmlns:a16="http://schemas.microsoft.com/office/drawing/2014/main" id="{3359C361-16AF-40B9-A648-167AB865828F}"/>
              </a:ext>
            </a:extLst>
          </p:cNvPr>
          <p:cNvSpPr/>
          <p:nvPr/>
        </p:nvSpPr>
        <p:spPr>
          <a:xfrm flipH="1">
            <a:off x="2800950" y="3591055"/>
            <a:ext cx="3044799"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rgbClr val="002855"/>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53" name="Freeform 18">
            <a:extLst>
              <a:ext uri="{FF2B5EF4-FFF2-40B4-BE49-F238E27FC236}">
                <a16:creationId xmlns:a16="http://schemas.microsoft.com/office/drawing/2014/main" id="{3359C361-16AF-40B9-A648-167AB865828F}"/>
              </a:ext>
            </a:extLst>
          </p:cNvPr>
          <p:cNvSpPr/>
          <p:nvPr/>
        </p:nvSpPr>
        <p:spPr>
          <a:xfrm flipH="1">
            <a:off x="2907908" y="4915538"/>
            <a:ext cx="3044799"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rgbClr val="002855"/>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7213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pic>
        <p:nvPicPr>
          <p:cNvPr id="1345" name="Google Shape;1345;p167"/>
          <p:cNvPicPr preferRelativeResize="0"/>
          <p:nvPr/>
        </p:nvPicPr>
        <p:blipFill rotWithShape="1">
          <a:blip r:embed="rId3">
            <a:alphaModFix/>
          </a:blip>
          <a:srcRect/>
          <a:stretch/>
        </p:blipFill>
        <p:spPr>
          <a:xfrm>
            <a:off x="262952" y="334804"/>
            <a:ext cx="987007" cy="360148"/>
          </a:xfrm>
          <a:prstGeom prst="rect">
            <a:avLst/>
          </a:prstGeom>
          <a:noFill/>
          <a:ln>
            <a:noFill/>
          </a:ln>
        </p:spPr>
      </p:pic>
      <p:pic>
        <p:nvPicPr>
          <p:cNvPr id="1351" name="Google Shape;1351;p167"/>
          <p:cNvPicPr preferRelativeResize="0"/>
          <p:nvPr/>
        </p:nvPicPr>
        <p:blipFill rotWithShape="1">
          <a:blip r:embed="rId3">
            <a:alphaModFix/>
          </a:blip>
          <a:srcRect/>
          <a:stretch/>
        </p:blipFill>
        <p:spPr>
          <a:xfrm>
            <a:off x="262952" y="334804"/>
            <a:ext cx="987007" cy="360148"/>
          </a:xfrm>
          <a:prstGeom prst="rect">
            <a:avLst/>
          </a:prstGeom>
          <a:noFill/>
          <a:ln>
            <a:noFill/>
          </a:ln>
        </p:spPr>
      </p:pic>
      <p:grpSp>
        <p:nvGrpSpPr>
          <p:cNvPr id="5" name="Group 4">
            <a:extLst>
              <a:ext uri="{FF2B5EF4-FFF2-40B4-BE49-F238E27FC236}">
                <a16:creationId xmlns:a16="http://schemas.microsoft.com/office/drawing/2014/main" id="{61207B21-52D8-434D-85E9-316770A29339}"/>
              </a:ext>
            </a:extLst>
          </p:cNvPr>
          <p:cNvGrpSpPr/>
          <p:nvPr/>
        </p:nvGrpSpPr>
        <p:grpSpPr>
          <a:xfrm>
            <a:off x="1853092" y="231826"/>
            <a:ext cx="9702320" cy="5883848"/>
            <a:chOff x="1853092" y="231826"/>
            <a:chExt cx="9702320" cy="5883848"/>
          </a:xfrm>
        </p:grpSpPr>
        <p:sp>
          <p:nvSpPr>
            <p:cNvPr id="1346" name="Google Shape;1346;p167"/>
            <p:cNvSpPr txBox="1"/>
            <p:nvPr/>
          </p:nvSpPr>
          <p:spPr>
            <a:xfrm>
              <a:off x="1954087" y="231826"/>
              <a:ext cx="7553866" cy="584775"/>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Types of </a:t>
              </a:r>
              <a:r>
                <a:rPr lang="en-US" sz="3200" b="1" dirty="0">
                  <a:solidFill>
                    <a:srgbClr val="0085CA"/>
                  </a:solidFill>
                  <a:latin typeface="Arial" panose="020B0604020202020204" pitchFamily="34" charset="0"/>
                  <a:cs typeface="Arial" panose="020B0604020202020204" pitchFamily="34" charset="0"/>
                  <a:sym typeface="Poppins"/>
                </a:rPr>
                <a:t>RPA Robots</a:t>
              </a:r>
              <a:endParaRPr sz="3200" b="1" dirty="0">
                <a:solidFill>
                  <a:srgbClr val="0085CA"/>
                </a:solidFill>
                <a:latin typeface="Arial" panose="020B0604020202020204" pitchFamily="34" charset="0"/>
                <a:cs typeface="Arial" panose="020B0604020202020204" pitchFamily="34" charset="0"/>
                <a:sym typeface="Poppins"/>
              </a:endParaRPr>
            </a:p>
          </p:txBody>
        </p:sp>
        <p:grpSp>
          <p:nvGrpSpPr>
            <p:cNvPr id="2" name="Group 1">
              <a:extLst>
                <a:ext uri="{FF2B5EF4-FFF2-40B4-BE49-F238E27FC236}">
                  <a16:creationId xmlns:a16="http://schemas.microsoft.com/office/drawing/2014/main" id="{DDFBC2E9-DAAB-4248-9434-4D9C4BDB071D}"/>
                </a:ext>
              </a:extLst>
            </p:cNvPr>
            <p:cNvGrpSpPr/>
            <p:nvPr/>
          </p:nvGrpSpPr>
          <p:grpSpPr>
            <a:xfrm>
              <a:off x="3011140" y="2152342"/>
              <a:ext cx="3060000" cy="3963332"/>
              <a:chOff x="3011140" y="2152342"/>
              <a:chExt cx="3060000" cy="3963332"/>
            </a:xfrm>
          </p:grpSpPr>
          <p:sp>
            <p:nvSpPr>
              <p:cNvPr id="1347" name="Google Shape;1347;p167"/>
              <p:cNvSpPr/>
              <p:nvPr/>
            </p:nvSpPr>
            <p:spPr>
              <a:xfrm>
                <a:off x="3164393" y="2178038"/>
                <a:ext cx="2748928" cy="3705346"/>
              </a:xfrm>
              <a:prstGeom prst="rect">
                <a:avLst/>
              </a:prstGeom>
              <a:solidFill>
                <a:schemeClr val="lt1"/>
              </a:solidFill>
              <a:ln w="25400" cap="flat" cmpd="sng">
                <a:solidFill>
                  <a:schemeClr val="accent1"/>
                </a:solidFill>
                <a:prstDash val="solid"/>
                <a:round/>
                <a:headEnd type="none" w="sm" len="sm"/>
                <a:tailEnd type="none" w="sm" len="sm"/>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prstClr val="white"/>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endParaRPr>
              </a:p>
            </p:txBody>
          </p:sp>
          <p:sp>
            <p:nvSpPr>
              <p:cNvPr id="1348" name="Google Shape;1348;p167"/>
              <p:cNvSpPr/>
              <p:nvPr/>
            </p:nvSpPr>
            <p:spPr>
              <a:xfrm>
                <a:off x="3217825" y="5783431"/>
                <a:ext cx="2646630" cy="30459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Arial"/>
                </a:endParaRPr>
              </a:p>
            </p:txBody>
          </p:sp>
          <p:sp>
            <p:nvSpPr>
              <p:cNvPr id="1352" name="Google Shape;1352;p167"/>
              <p:cNvSpPr txBox="1"/>
              <p:nvPr/>
            </p:nvSpPr>
            <p:spPr>
              <a:xfrm>
                <a:off x="3011140" y="2152342"/>
                <a:ext cx="3060000" cy="52322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50000"/>
                  </a:lnSpc>
                  <a:spcBef>
                    <a:spcPts val="0"/>
                  </a:spcBef>
                  <a:spcAft>
                    <a:spcPts val="0"/>
                  </a:spcAft>
                  <a:buClr>
                    <a:srgbClr val="131D40"/>
                  </a:buClr>
                  <a:buSzPts val="1600"/>
                  <a:buFont typeface="Calibri"/>
                  <a:buNone/>
                  <a:tabLst/>
                  <a:defRPr/>
                </a:pPr>
                <a:r>
                  <a:rPr kumimoji="0" lang="en-US" sz="24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Attended</a:t>
                </a:r>
                <a:endParaRPr kumimoji="0" sz="24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p:txBody>
          </p:sp>
          <p:cxnSp>
            <p:nvCxnSpPr>
              <p:cNvPr id="1354" name="Google Shape;1354;p167"/>
              <p:cNvCxnSpPr/>
              <p:nvPr/>
            </p:nvCxnSpPr>
            <p:spPr>
              <a:xfrm>
                <a:off x="3162502" y="2164164"/>
                <a:ext cx="2750819" cy="13874"/>
              </a:xfrm>
              <a:prstGeom prst="straightConnector1">
                <a:avLst/>
              </a:prstGeom>
              <a:noFill/>
              <a:ln w="38100" cap="flat" cmpd="sng">
                <a:solidFill>
                  <a:schemeClr val="accent1"/>
                </a:solidFill>
                <a:prstDash val="solid"/>
                <a:round/>
                <a:headEnd type="none" w="sm" len="sm"/>
                <a:tailEnd type="none" w="sm" len="sm"/>
              </a:ln>
            </p:spPr>
          </p:cxnSp>
          <p:sp>
            <p:nvSpPr>
              <p:cNvPr id="1357" name="Google Shape;1357;p167"/>
              <p:cNvSpPr/>
              <p:nvPr/>
            </p:nvSpPr>
            <p:spPr>
              <a:xfrm rot="10800000">
                <a:off x="3028318" y="5237398"/>
                <a:ext cx="3009039" cy="878276"/>
              </a:xfrm>
              <a:prstGeom prst="arc">
                <a:avLst>
                  <a:gd name="adj1" fmla="val 10633387"/>
                  <a:gd name="adj2" fmla="val 98731"/>
                </a:avLst>
              </a:prstGeom>
              <a:noFill/>
              <a:ln w="63500" cap="rnd" cmpd="sng">
                <a:solidFill>
                  <a:schemeClr val="accent1"/>
                </a:solidFill>
                <a:prstDash val="solid"/>
                <a:miter lim="8000"/>
                <a:headEnd type="oval"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white"/>
                  </a:solidFill>
                  <a:effectLst/>
                  <a:uLnTx/>
                  <a:uFillTx/>
                  <a:latin typeface="Arial" panose="020B0604020202020204" pitchFamily="34" charset="0"/>
                  <a:ea typeface="Poppins"/>
                  <a:cs typeface="Arial" panose="020B0604020202020204" pitchFamily="34" charset="0"/>
                  <a:sym typeface="Poppins"/>
                </a:endParaRPr>
              </a:p>
            </p:txBody>
          </p:sp>
          <p:cxnSp>
            <p:nvCxnSpPr>
              <p:cNvPr id="1358" name="Google Shape;1358;p167"/>
              <p:cNvCxnSpPr/>
              <p:nvPr/>
            </p:nvCxnSpPr>
            <p:spPr>
              <a:xfrm>
                <a:off x="3829050" y="2700792"/>
                <a:ext cx="1428750" cy="0"/>
              </a:xfrm>
              <a:prstGeom prst="straightConnector1">
                <a:avLst/>
              </a:prstGeom>
              <a:noFill/>
              <a:ln w="38100" cap="flat" cmpd="sng">
                <a:solidFill>
                  <a:schemeClr val="accent1"/>
                </a:solidFill>
                <a:prstDash val="solid"/>
                <a:round/>
                <a:headEnd type="none" w="sm" len="sm"/>
                <a:tailEnd type="none" w="sm" len="sm"/>
              </a:ln>
            </p:spPr>
          </p:cxnSp>
          <p:sp>
            <p:nvSpPr>
              <p:cNvPr id="1362" name="Google Shape;1362;p167"/>
              <p:cNvSpPr txBox="1"/>
              <p:nvPr/>
            </p:nvSpPr>
            <p:spPr>
              <a:xfrm>
                <a:off x="3603782" y="3765382"/>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3" name="Google Shape;1363;p167"/>
              <p:cNvSpPr txBox="1"/>
              <p:nvPr/>
            </p:nvSpPr>
            <p:spPr>
              <a:xfrm>
                <a:off x="5042380" y="4435945"/>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Calibri"/>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4" name="Google Shape;1364;p167"/>
              <p:cNvSpPr txBox="1"/>
              <p:nvPr/>
            </p:nvSpPr>
            <p:spPr>
              <a:xfrm>
                <a:off x="3124666" y="4429607"/>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5" name="Google Shape;1365;p167"/>
              <p:cNvSpPr txBox="1"/>
              <p:nvPr/>
            </p:nvSpPr>
            <p:spPr>
              <a:xfrm>
                <a:off x="3339325" y="5236177"/>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6" name="Google Shape;1366;p167"/>
              <p:cNvSpPr txBox="1"/>
              <p:nvPr/>
            </p:nvSpPr>
            <p:spPr>
              <a:xfrm>
                <a:off x="4080417" y="5560460"/>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7" name="Google Shape;1367;p167"/>
              <p:cNvSpPr txBox="1"/>
              <p:nvPr/>
            </p:nvSpPr>
            <p:spPr>
              <a:xfrm>
                <a:off x="4859110" y="5262434"/>
                <a:ext cx="917988" cy="46596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Business Unit</a:t>
                </a:r>
                <a:endParaRPr kumimoji="0" sz="20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sp>
            <p:nvSpPr>
              <p:cNvPr id="1369" name="Google Shape;1369;p167"/>
              <p:cNvSpPr/>
              <p:nvPr/>
            </p:nvSpPr>
            <p:spPr>
              <a:xfrm>
                <a:off x="3022691" y="3399721"/>
                <a:ext cx="3009039" cy="878276"/>
              </a:xfrm>
              <a:prstGeom prst="arc">
                <a:avLst>
                  <a:gd name="adj1" fmla="val 10633387"/>
                  <a:gd name="adj2" fmla="val 98731"/>
                </a:avLst>
              </a:prstGeom>
              <a:noFill/>
              <a:ln w="63500" cap="rnd" cmpd="sng">
                <a:solidFill>
                  <a:schemeClr val="accent1"/>
                </a:solidFill>
                <a:prstDash val="solid"/>
                <a:miter lim="8000"/>
                <a:headEnd type="oval"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white"/>
                  </a:solidFill>
                  <a:effectLst/>
                  <a:uLnTx/>
                  <a:uFillTx/>
                  <a:latin typeface="Arial" panose="020B0604020202020204" pitchFamily="34" charset="0"/>
                  <a:ea typeface="Poppins"/>
                  <a:cs typeface="Arial" panose="020B0604020202020204" pitchFamily="34" charset="0"/>
                  <a:sym typeface="Poppins"/>
                </a:endParaRPr>
              </a:p>
            </p:txBody>
          </p:sp>
          <p:sp>
            <p:nvSpPr>
              <p:cNvPr id="1370" name="Google Shape;1370;p167"/>
              <p:cNvSpPr txBox="1"/>
              <p:nvPr/>
            </p:nvSpPr>
            <p:spPr>
              <a:xfrm>
                <a:off x="3072463" y="2764847"/>
                <a:ext cx="2959267" cy="533011"/>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131D40"/>
                  </a:buClr>
                  <a:buSzPts val="1200"/>
                  <a:buFont typeface="Calibri"/>
                  <a:buNone/>
                  <a:tabLst/>
                  <a:defRPr/>
                </a:pPr>
                <a:r>
                  <a:rPr kumimoji="0" lang="en-US" sz="1800" b="0" i="0" u="none" strike="noStrike" kern="0" cap="none" spc="0" normalizeH="0" baseline="0" noProof="0" dirty="0">
                    <a:ln>
                      <a:noFill/>
                    </a:ln>
                    <a:solidFill>
                      <a:srgbClr val="7F7F7F"/>
                    </a:solidFill>
                    <a:effectLst/>
                    <a:uLnTx/>
                    <a:uFillTx/>
                    <a:latin typeface="Arial" panose="020B0604020202020204" pitchFamily="34" charset="0"/>
                    <a:ea typeface="Poppins"/>
                    <a:cs typeface="Arial" panose="020B0604020202020204" pitchFamily="34" charset="0"/>
                    <a:sym typeface="Poppins"/>
                  </a:rPr>
                  <a:t>Robots that collaborate with a human worker.</a:t>
                </a:r>
                <a:endParaRPr kumimoji="0" sz="1800" b="0" i="0" u="none" strike="noStrike" kern="0" cap="none" spc="0" normalizeH="0" baseline="0" noProof="0" dirty="0">
                  <a:ln>
                    <a:noFill/>
                  </a:ln>
                  <a:solidFill>
                    <a:srgbClr val="7F7F7F"/>
                  </a:solidFill>
                  <a:effectLst/>
                  <a:uLnTx/>
                  <a:uFillTx/>
                  <a:latin typeface="Arial" panose="020B0604020202020204" pitchFamily="34" charset="0"/>
                  <a:ea typeface="Poppins"/>
                  <a:cs typeface="Arial" panose="020B0604020202020204" pitchFamily="34" charset="0"/>
                  <a:sym typeface="Poppins"/>
                </a:endParaRPr>
              </a:p>
            </p:txBody>
          </p:sp>
          <p:sp>
            <p:nvSpPr>
              <p:cNvPr id="1373" name="Google Shape;1373;p167"/>
              <p:cNvSpPr/>
              <p:nvPr/>
            </p:nvSpPr>
            <p:spPr>
              <a:xfrm>
                <a:off x="4297040" y="4275786"/>
                <a:ext cx="1342193" cy="1252244"/>
              </a:xfrm>
              <a:custGeom>
                <a:avLst/>
                <a:gdLst/>
                <a:ahLst/>
                <a:cxnLst/>
                <a:rect l="l" t="t" r="r" b="b"/>
                <a:pathLst>
                  <a:path w="120000" h="120000" extrusionOk="0">
                    <a:moveTo>
                      <a:pt x="61872" y="0"/>
                    </a:moveTo>
                    <a:cubicBezTo>
                      <a:pt x="48655" y="0"/>
                      <a:pt x="37883" y="11516"/>
                      <a:pt x="37833" y="25672"/>
                    </a:cubicBezTo>
                    <a:cubicBezTo>
                      <a:pt x="37816" y="40061"/>
                      <a:pt x="48466" y="51627"/>
                      <a:pt x="61794" y="51638"/>
                    </a:cubicBezTo>
                    <a:cubicBezTo>
                      <a:pt x="75333" y="51650"/>
                      <a:pt x="86138" y="40138"/>
                      <a:pt x="86111" y="25755"/>
                    </a:cubicBezTo>
                    <a:cubicBezTo>
                      <a:pt x="86066" y="11494"/>
                      <a:pt x="75250" y="0"/>
                      <a:pt x="61872" y="0"/>
                    </a:cubicBezTo>
                    <a:close/>
                    <a:moveTo>
                      <a:pt x="73222" y="52694"/>
                    </a:moveTo>
                    <a:cubicBezTo>
                      <a:pt x="70022" y="52688"/>
                      <a:pt x="66800" y="52777"/>
                      <a:pt x="63605" y="52777"/>
                    </a:cubicBezTo>
                    <a:lnTo>
                      <a:pt x="65022" y="57300"/>
                    </a:lnTo>
                    <a:cubicBezTo>
                      <a:pt x="65205" y="57872"/>
                      <a:pt x="65038" y="58533"/>
                      <a:pt x="64588" y="58900"/>
                    </a:cubicBezTo>
                    <a:lnTo>
                      <a:pt x="63094" y="60127"/>
                    </a:lnTo>
                    <a:lnTo>
                      <a:pt x="64750" y="78283"/>
                    </a:lnTo>
                    <a:cubicBezTo>
                      <a:pt x="64755" y="78372"/>
                      <a:pt x="64727" y="78450"/>
                      <a:pt x="64711" y="78538"/>
                    </a:cubicBezTo>
                    <a:lnTo>
                      <a:pt x="60805" y="97750"/>
                    </a:lnTo>
                    <a:cubicBezTo>
                      <a:pt x="60627" y="98627"/>
                      <a:pt x="59444" y="98627"/>
                      <a:pt x="59272" y="97750"/>
                    </a:cubicBezTo>
                    <a:lnTo>
                      <a:pt x="55450" y="78538"/>
                    </a:lnTo>
                    <a:cubicBezTo>
                      <a:pt x="55433" y="78450"/>
                      <a:pt x="55438" y="78372"/>
                      <a:pt x="55450" y="78283"/>
                    </a:cubicBezTo>
                    <a:lnTo>
                      <a:pt x="57183" y="60044"/>
                    </a:lnTo>
                    <a:lnTo>
                      <a:pt x="55605" y="58816"/>
                    </a:lnTo>
                    <a:cubicBezTo>
                      <a:pt x="55172" y="58466"/>
                      <a:pt x="54983" y="57861"/>
                      <a:pt x="55133" y="57300"/>
                    </a:cubicBezTo>
                    <a:lnTo>
                      <a:pt x="56277" y="52905"/>
                    </a:lnTo>
                    <a:cubicBezTo>
                      <a:pt x="53538" y="52911"/>
                      <a:pt x="50811" y="52900"/>
                      <a:pt x="48077" y="52905"/>
                    </a:cubicBezTo>
                    <a:cubicBezTo>
                      <a:pt x="47311" y="52905"/>
                      <a:pt x="46522" y="52983"/>
                      <a:pt x="45755" y="53116"/>
                    </a:cubicBezTo>
                    <a:cubicBezTo>
                      <a:pt x="40655" y="54022"/>
                      <a:pt x="36638" y="56327"/>
                      <a:pt x="32866" y="59833"/>
                    </a:cubicBezTo>
                    <a:cubicBezTo>
                      <a:pt x="15111" y="76266"/>
                      <a:pt x="4705" y="97027"/>
                      <a:pt x="0" y="120000"/>
                    </a:cubicBezTo>
                    <a:lnTo>
                      <a:pt x="18205" y="120000"/>
                    </a:lnTo>
                    <a:cubicBezTo>
                      <a:pt x="19550" y="114594"/>
                      <a:pt x="21377" y="109200"/>
                      <a:pt x="23883" y="103744"/>
                    </a:cubicBezTo>
                    <a:cubicBezTo>
                      <a:pt x="26344" y="98383"/>
                      <a:pt x="29300" y="93633"/>
                      <a:pt x="32038" y="88416"/>
                    </a:cubicBezTo>
                    <a:cubicBezTo>
                      <a:pt x="32277" y="88522"/>
                      <a:pt x="32533" y="88811"/>
                      <a:pt x="32788" y="88922"/>
                    </a:cubicBezTo>
                    <a:cubicBezTo>
                      <a:pt x="32816" y="89227"/>
                      <a:pt x="32866" y="88877"/>
                      <a:pt x="32866" y="89177"/>
                    </a:cubicBezTo>
                    <a:cubicBezTo>
                      <a:pt x="32866" y="97972"/>
                      <a:pt x="31722" y="120000"/>
                      <a:pt x="31722" y="120000"/>
                    </a:cubicBezTo>
                    <a:lnTo>
                      <a:pt x="89733" y="120000"/>
                    </a:lnTo>
                    <a:cubicBezTo>
                      <a:pt x="89733" y="120000"/>
                      <a:pt x="86422" y="101627"/>
                      <a:pt x="86422" y="94583"/>
                    </a:cubicBezTo>
                    <a:cubicBezTo>
                      <a:pt x="86422" y="93527"/>
                      <a:pt x="86422" y="92505"/>
                      <a:pt x="86422" y="90822"/>
                    </a:cubicBezTo>
                    <a:cubicBezTo>
                      <a:pt x="86422" y="91588"/>
                      <a:pt x="89027" y="92294"/>
                      <a:pt x="89377" y="92850"/>
                    </a:cubicBezTo>
                    <a:cubicBezTo>
                      <a:pt x="94583" y="101566"/>
                      <a:pt x="99388" y="110544"/>
                      <a:pt x="101716" y="120000"/>
                    </a:cubicBezTo>
                    <a:lnTo>
                      <a:pt x="120000" y="120000"/>
                    </a:lnTo>
                    <a:cubicBezTo>
                      <a:pt x="117088" y="105138"/>
                      <a:pt x="111766" y="92166"/>
                      <a:pt x="103683" y="79505"/>
                    </a:cubicBezTo>
                    <a:cubicBezTo>
                      <a:pt x="97861" y="70355"/>
                      <a:pt x="90583" y="63105"/>
                      <a:pt x="82677" y="56072"/>
                    </a:cubicBezTo>
                    <a:cubicBezTo>
                      <a:pt x="79966" y="53655"/>
                      <a:pt x="76750" y="52711"/>
                      <a:pt x="73222" y="52694"/>
                    </a:cubicBezTo>
                    <a:close/>
                    <a:moveTo>
                      <a:pt x="67505" y="76761"/>
                    </a:moveTo>
                    <a:lnTo>
                      <a:pt x="78855" y="76761"/>
                    </a:lnTo>
                    <a:cubicBezTo>
                      <a:pt x="78855" y="76761"/>
                      <a:pt x="78855" y="78116"/>
                      <a:pt x="78855" y="78116"/>
                    </a:cubicBezTo>
                    <a:lnTo>
                      <a:pt x="67505" y="78116"/>
                    </a:lnTo>
                    <a:lnTo>
                      <a:pt x="67505" y="76761"/>
                    </a:lnTo>
                    <a:close/>
                    <a:moveTo>
                      <a:pt x="67505" y="76761"/>
                    </a:moveTo>
                  </a:path>
                </a:pathLst>
              </a:custGeom>
              <a:solidFill>
                <a:schemeClr val="accent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Lato"/>
                  <a:ea typeface="Lato"/>
                  <a:cs typeface="Lato"/>
                  <a:sym typeface="Lato"/>
                </a:endParaRPr>
              </a:p>
            </p:txBody>
          </p:sp>
          <p:sp>
            <p:nvSpPr>
              <p:cNvPr id="1374" name="Google Shape;1374;p167"/>
              <p:cNvSpPr/>
              <p:nvPr/>
            </p:nvSpPr>
            <p:spPr>
              <a:xfrm rot="10800000">
                <a:off x="3488861" y="4002396"/>
                <a:ext cx="1111368" cy="915963"/>
              </a:xfrm>
              <a:custGeom>
                <a:avLst/>
                <a:gdLst/>
                <a:ahLst/>
                <a:cxnLst/>
                <a:rect l="l" t="t" r="r" b="b"/>
                <a:pathLst>
                  <a:path w="120000" h="120000" extrusionOk="0">
                    <a:moveTo>
                      <a:pt x="98027" y="103072"/>
                    </a:moveTo>
                    <a:cubicBezTo>
                      <a:pt x="93577" y="103072"/>
                      <a:pt x="89972" y="98683"/>
                      <a:pt x="89972" y="93272"/>
                    </a:cubicBezTo>
                    <a:cubicBezTo>
                      <a:pt x="89972" y="87855"/>
                      <a:pt x="93577" y="83466"/>
                      <a:pt x="98027" y="83466"/>
                    </a:cubicBezTo>
                    <a:cubicBezTo>
                      <a:pt x="102477" y="83466"/>
                      <a:pt x="106083" y="87855"/>
                      <a:pt x="106083" y="93272"/>
                    </a:cubicBezTo>
                    <a:cubicBezTo>
                      <a:pt x="106083" y="98683"/>
                      <a:pt x="102477" y="103072"/>
                      <a:pt x="98027" y="103072"/>
                    </a:cubicBezTo>
                    <a:close/>
                    <a:moveTo>
                      <a:pt x="120000" y="96872"/>
                    </a:moveTo>
                    <a:lnTo>
                      <a:pt x="120000" y="89672"/>
                    </a:lnTo>
                    <a:lnTo>
                      <a:pt x="116800" y="88288"/>
                    </a:lnTo>
                    <a:cubicBezTo>
                      <a:pt x="115583" y="87761"/>
                      <a:pt x="114600" y="86627"/>
                      <a:pt x="114105" y="85177"/>
                    </a:cubicBezTo>
                    <a:lnTo>
                      <a:pt x="114105" y="85172"/>
                    </a:lnTo>
                    <a:cubicBezTo>
                      <a:pt x="113611" y="83716"/>
                      <a:pt x="113644" y="82066"/>
                      <a:pt x="114200" y="80644"/>
                    </a:cubicBezTo>
                    <a:lnTo>
                      <a:pt x="115655" y="76916"/>
                    </a:lnTo>
                    <a:lnTo>
                      <a:pt x="111472" y="71827"/>
                    </a:lnTo>
                    <a:lnTo>
                      <a:pt x="108405" y="73594"/>
                    </a:lnTo>
                    <a:cubicBezTo>
                      <a:pt x="107238" y="74272"/>
                      <a:pt x="105883" y="74316"/>
                      <a:pt x="104683" y="73716"/>
                    </a:cubicBezTo>
                    <a:cubicBezTo>
                      <a:pt x="103488" y="73105"/>
                      <a:pt x="102555" y="71916"/>
                      <a:pt x="102122" y="70433"/>
                    </a:cubicBezTo>
                    <a:lnTo>
                      <a:pt x="100988" y="66544"/>
                    </a:lnTo>
                    <a:lnTo>
                      <a:pt x="95066" y="66544"/>
                    </a:lnTo>
                    <a:lnTo>
                      <a:pt x="93927" y="70433"/>
                    </a:lnTo>
                    <a:cubicBezTo>
                      <a:pt x="93500" y="71916"/>
                      <a:pt x="92566" y="73105"/>
                      <a:pt x="91372" y="73716"/>
                    </a:cubicBezTo>
                    <a:lnTo>
                      <a:pt x="91366" y="73716"/>
                    </a:lnTo>
                    <a:cubicBezTo>
                      <a:pt x="90172" y="74316"/>
                      <a:pt x="88816" y="74272"/>
                      <a:pt x="87644" y="73594"/>
                    </a:cubicBezTo>
                    <a:lnTo>
                      <a:pt x="84583" y="71827"/>
                    </a:lnTo>
                    <a:lnTo>
                      <a:pt x="80400" y="76916"/>
                    </a:lnTo>
                    <a:lnTo>
                      <a:pt x="81855" y="80644"/>
                    </a:lnTo>
                    <a:cubicBezTo>
                      <a:pt x="82411" y="82066"/>
                      <a:pt x="82444" y="83716"/>
                      <a:pt x="81950" y="85172"/>
                    </a:cubicBezTo>
                    <a:lnTo>
                      <a:pt x="81950" y="85177"/>
                    </a:lnTo>
                    <a:cubicBezTo>
                      <a:pt x="81455" y="86633"/>
                      <a:pt x="80472" y="87761"/>
                      <a:pt x="79255" y="88288"/>
                    </a:cubicBezTo>
                    <a:lnTo>
                      <a:pt x="76055" y="89672"/>
                    </a:lnTo>
                    <a:lnTo>
                      <a:pt x="76055" y="96872"/>
                    </a:lnTo>
                    <a:lnTo>
                      <a:pt x="79255" y="98255"/>
                    </a:lnTo>
                    <a:cubicBezTo>
                      <a:pt x="80472" y="98783"/>
                      <a:pt x="81455" y="99916"/>
                      <a:pt x="81950" y="101372"/>
                    </a:cubicBezTo>
                    <a:cubicBezTo>
                      <a:pt x="82444" y="102827"/>
                      <a:pt x="82411" y="104472"/>
                      <a:pt x="81855" y="105900"/>
                    </a:cubicBezTo>
                    <a:lnTo>
                      <a:pt x="80400" y="109627"/>
                    </a:lnTo>
                    <a:lnTo>
                      <a:pt x="84583" y="114716"/>
                    </a:lnTo>
                    <a:lnTo>
                      <a:pt x="87644" y="112944"/>
                    </a:lnTo>
                    <a:cubicBezTo>
                      <a:pt x="88816" y="112266"/>
                      <a:pt x="90172" y="112227"/>
                      <a:pt x="91372" y="112833"/>
                    </a:cubicBezTo>
                    <a:cubicBezTo>
                      <a:pt x="92566" y="113433"/>
                      <a:pt x="93494" y="114627"/>
                      <a:pt x="93927" y="116111"/>
                    </a:cubicBezTo>
                    <a:lnTo>
                      <a:pt x="95066" y="120000"/>
                    </a:lnTo>
                    <a:lnTo>
                      <a:pt x="100988" y="120000"/>
                    </a:lnTo>
                    <a:lnTo>
                      <a:pt x="102116" y="116138"/>
                    </a:lnTo>
                    <a:cubicBezTo>
                      <a:pt x="102555" y="114638"/>
                      <a:pt x="103494" y="113433"/>
                      <a:pt x="104700" y="112822"/>
                    </a:cubicBezTo>
                    <a:cubicBezTo>
                      <a:pt x="105888" y="112222"/>
                      <a:pt x="107227" y="112266"/>
                      <a:pt x="108388" y="112938"/>
                    </a:cubicBezTo>
                    <a:lnTo>
                      <a:pt x="111472" y="114716"/>
                    </a:lnTo>
                    <a:lnTo>
                      <a:pt x="115655" y="109627"/>
                    </a:lnTo>
                    <a:lnTo>
                      <a:pt x="114200" y="105894"/>
                    </a:lnTo>
                    <a:cubicBezTo>
                      <a:pt x="113644" y="104472"/>
                      <a:pt x="113611" y="102827"/>
                      <a:pt x="114105" y="101372"/>
                    </a:cubicBezTo>
                    <a:cubicBezTo>
                      <a:pt x="114600" y="99916"/>
                      <a:pt x="115583" y="98783"/>
                      <a:pt x="116805" y="98250"/>
                    </a:cubicBezTo>
                    <a:cubicBezTo>
                      <a:pt x="116805" y="98250"/>
                      <a:pt x="120000" y="96872"/>
                      <a:pt x="120000" y="96872"/>
                    </a:cubicBezTo>
                    <a:close/>
                    <a:moveTo>
                      <a:pt x="41333" y="68722"/>
                    </a:moveTo>
                    <a:cubicBezTo>
                      <a:pt x="32961" y="68722"/>
                      <a:pt x="26172" y="60461"/>
                      <a:pt x="26172" y="50283"/>
                    </a:cubicBezTo>
                    <a:cubicBezTo>
                      <a:pt x="26172" y="40094"/>
                      <a:pt x="32961" y="31844"/>
                      <a:pt x="41333" y="31844"/>
                    </a:cubicBezTo>
                    <a:cubicBezTo>
                      <a:pt x="49705" y="31844"/>
                      <a:pt x="56488" y="40094"/>
                      <a:pt x="56488" y="50283"/>
                    </a:cubicBezTo>
                    <a:cubicBezTo>
                      <a:pt x="56488" y="60466"/>
                      <a:pt x="49705" y="68722"/>
                      <a:pt x="41333" y="68722"/>
                    </a:cubicBezTo>
                    <a:close/>
                    <a:moveTo>
                      <a:pt x="82666" y="57055"/>
                    </a:moveTo>
                    <a:lnTo>
                      <a:pt x="82666" y="43511"/>
                    </a:lnTo>
                    <a:lnTo>
                      <a:pt x="76650" y="40905"/>
                    </a:lnTo>
                    <a:cubicBezTo>
                      <a:pt x="74355" y="39916"/>
                      <a:pt x="72511" y="37783"/>
                      <a:pt x="71577" y="35050"/>
                    </a:cubicBezTo>
                    <a:cubicBezTo>
                      <a:pt x="70644" y="32305"/>
                      <a:pt x="70705" y="29211"/>
                      <a:pt x="71755" y="26527"/>
                    </a:cubicBezTo>
                    <a:lnTo>
                      <a:pt x="74494" y="19516"/>
                    </a:lnTo>
                    <a:lnTo>
                      <a:pt x="66622" y="9938"/>
                    </a:lnTo>
                    <a:lnTo>
                      <a:pt x="60861" y="13272"/>
                    </a:lnTo>
                    <a:cubicBezTo>
                      <a:pt x="58655" y="14544"/>
                      <a:pt x="56111" y="14627"/>
                      <a:pt x="53855" y="13488"/>
                    </a:cubicBezTo>
                    <a:cubicBezTo>
                      <a:pt x="53855" y="13483"/>
                      <a:pt x="53855" y="13483"/>
                      <a:pt x="53855" y="13483"/>
                    </a:cubicBezTo>
                    <a:cubicBezTo>
                      <a:pt x="51600" y="12350"/>
                      <a:pt x="49855" y="10111"/>
                      <a:pt x="49038" y="7322"/>
                    </a:cubicBezTo>
                    <a:lnTo>
                      <a:pt x="46900" y="0"/>
                    </a:lnTo>
                    <a:lnTo>
                      <a:pt x="35766" y="0"/>
                    </a:lnTo>
                    <a:lnTo>
                      <a:pt x="33627" y="7322"/>
                    </a:lnTo>
                    <a:cubicBezTo>
                      <a:pt x="32811" y="10111"/>
                      <a:pt x="31061" y="12355"/>
                      <a:pt x="28811" y="13483"/>
                    </a:cubicBezTo>
                    <a:lnTo>
                      <a:pt x="28805" y="13488"/>
                    </a:lnTo>
                    <a:cubicBezTo>
                      <a:pt x="26555" y="14627"/>
                      <a:pt x="24005" y="14544"/>
                      <a:pt x="21805" y="13272"/>
                    </a:cubicBezTo>
                    <a:lnTo>
                      <a:pt x="16044" y="9938"/>
                    </a:lnTo>
                    <a:lnTo>
                      <a:pt x="8172" y="19516"/>
                    </a:lnTo>
                    <a:lnTo>
                      <a:pt x="10911" y="26527"/>
                    </a:lnTo>
                    <a:cubicBezTo>
                      <a:pt x="11955" y="29205"/>
                      <a:pt x="12022" y="32305"/>
                      <a:pt x="11088" y="35050"/>
                    </a:cubicBezTo>
                    <a:cubicBezTo>
                      <a:pt x="11088" y="35050"/>
                      <a:pt x="11088" y="35050"/>
                      <a:pt x="11083" y="35050"/>
                    </a:cubicBezTo>
                    <a:cubicBezTo>
                      <a:pt x="10155" y="37788"/>
                      <a:pt x="8311" y="39916"/>
                      <a:pt x="6016" y="40905"/>
                    </a:cubicBezTo>
                    <a:lnTo>
                      <a:pt x="0" y="43511"/>
                    </a:lnTo>
                    <a:lnTo>
                      <a:pt x="0" y="57055"/>
                    </a:lnTo>
                    <a:lnTo>
                      <a:pt x="6016" y="59661"/>
                    </a:lnTo>
                    <a:cubicBezTo>
                      <a:pt x="8305" y="60650"/>
                      <a:pt x="10155" y="62777"/>
                      <a:pt x="11088" y="65516"/>
                    </a:cubicBezTo>
                    <a:cubicBezTo>
                      <a:pt x="12022" y="68261"/>
                      <a:pt x="11955" y="71355"/>
                      <a:pt x="10911" y="74038"/>
                    </a:cubicBezTo>
                    <a:lnTo>
                      <a:pt x="8172" y="81050"/>
                    </a:lnTo>
                    <a:lnTo>
                      <a:pt x="16044" y="90622"/>
                    </a:lnTo>
                    <a:lnTo>
                      <a:pt x="21805" y="87294"/>
                    </a:lnTo>
                    <a:cubicBezTo>
                      <a:pt x="24005" y="86016"/>
                      <a:pt x="26555" y="85938"/>
                      <a:pt x="28811" y="87072"/>
                    </a:cubicBezTo>
                    <a:lnTo>
                      <a:pt x="28811" y="87077"/>
                    </a:lnTo>
                    <a:cubicBezTo>
                      <a:pt x="31061" y="88211"/>
                      <a:pt x="32811" y="90450"/>
                      <a:pt x="33627" y="93244"/>
                    </a:cubicBezTo>
                    <a:lnTo>
                      <a:pt x="35766" y="100561"/>
                    </a:lnTo>
                    <a:lnTo>
                      <a:pt x="46900" y="100561"/>
                    </a:lnTo>
                    <a:lnTo>
                      <a:pt x="49022" y="93288"/>
                    </a:lnTo>
                    <a:cubicBezTo>
                      <a:pt x="49850" y="90477"/>
                      <a:pt x="51616" y="88211"/>
                      <a:pt x="53883" y="87061"/>
                    </a:cubicBezTo>
                    <a:cubicBezTo>
                      <a:pt x="53883" y="87061"/>
                      <a:pt x="53883" y="87061"/>
                      <a:pt x="53888" y="87061"/>
                    </a:cubicBezTo>
                    <a:cubicBezTo>
                      <a:pt x="56116" y="85933"/>
                      <a:pt x="58638" y="86005"/>
                      <a:pt x="60822" y="87272"/>
                    </a:cubicBezTo>
                    <a:lnTo>
                      <a:pt x="66622" y="90622"/>
                    </a:lnTo>
                    <a:lnTo>
                      <a:pt x="74494" y="81050"/>
                    </a:lnTo>
                    <a:lnTo>
                      <a:pt x="71755" y="74033"/>
                    </a:lnTo>
                    <a:cubicBezTo>
                      <a:pt x="70705" y="71355"/>
                      <a:pt x="70644" y="68261"/>
                      <a:pt x="71577" y="65522"/>
                    </a:cubicBezTo>
                    <a:lnTo>
                      <a:pt x="71577" y="65516"/>
                    </a:lnTo>
                    <a:cubicBezTo>
                      <a:pt x="72511" y="62777"/>
                      <a:pt x="74355" y="60650"/>
                      <a:pt x="76655" y="59655"/>
                    </a:cubicBezTo>
                    <a:cubicBezTo>
                      <a:pt x="76655" y="59655"/>
                      <a:pt x="82666" y="57055"/>
                      <a:pt x="82666" y="57055"/>
                    </a:cubicBezTo>
                    <a:close/>
                    <a:moveTo>
                      <a:pt x="82666" y="57055"/>
                    </a:moveTo>
                  </a:path>
                </a:pathLst>
              </a:custGeom>
              <a:solidFill>
                <a:srgbClr val="CEE3ED"/>
              </a:solid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Lato"/>
                  <a:ea typeface="Lato"/>
                  <a:cs typeface="Lato"/>
                  <a:sym typeface="Lato"/>
                </a:endParaRPr>
              </a:p>
            </p:txBody>
          </p:sp>
        </p:grpSp>
        <p:grpSp>
          <p:nvGrpSpPr>
            <p:cNvPr id="3" name="Group 2">
              <a:extLst>
                <a:ext uri="{FF2B5EF4-FFF2-40B4-BE49-F238E27FC236}">
                  <a16:creationId xmlns:a16="http://schemas.microsoft.com/office/drawing/2014/main" id="{296B3188-1770-4846-8D19-6A9FC232273D}"/>
                </a:ext>
              </a:extLst>
            </p:cNvPr>
            <p:cNvGrpSpPr/>
            <p:nvPr/>
          </p:nvGrpSpPr>
          <p:grpSpPr>
            <a:xfrm>
              <a:off x="6813501" y="2185801"/>
              <a:ext cx="3169740" cy="3919303"/>
              <a:chOff x="6813501" y="2185801"/>
              <a:chExt cx="3169740" cy="3919303"/>
            </a:xfrm>
          </p:grpSpPr>
          <p:sp>
            <p:nvSpPr>
              <p:cNvPr id="1349" name="Google Shape;1349;p167"/>
              <p:cNvSpPr/>
              <p:nvPr/>
            </p:nvSpPr>
            <p:spPr>
              <a:xfrm>
                <a:off x="6953633" y="2197302"/>
                <a:ext cx="2753480" cy="3677923"/>
              </a:xfrm>
              <a:prstGeom prst="rect">
                <a:avLst/>
              </a:prstGeom>
              <a:solidFill>
                <a:schemeClr val="lt1"/>
              </a:solidFill>
              <a:ln w="25400" cap="flat" cmpd="sng">
                <a:solidFill>
                  <a:schemeClr val="accent4"/>
                </a:solidFill>
                <a:prstDash val="solid"/>
                <a:round/>
                <a:headEnd type="none" w="sm" len="sm"/>
                <a:tailEnd type="none" w="sm" len="sm"/>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prstClr val="white"/>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endParaRPr>
              </a:p>
            </p:txBody>
          </p:sp>
          <p:sp>
            <p:nvSpPr>
              <p:cNvPr id="1353" name="Google Shape;1353;p167"/>
              <p:cNvSpPr txBox="1"/>
              <p:nvPr/>
            </p:nvSpPr>
            <p:spPr>
              <a:xfrm>
                <a:off x="6974761" y="2186209"/>
                <a:ext cx="2722885" cy="707886"/>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50000"/>
                  </a:lnSpc>
                  <a:spcBef>
                    <a:spcPts val="0"/>
                  </a:spcBef>
                  <a:spcAft>
                    <a:spcPts val="0"/>
                  </a:spcAft>
                  <a:buClr>
                    <a:srgbClr val="131D40"/>
                  </a:buClr>
                  <a:buSzPts val="1600"/>
                  <a:buFont typeface="Calibri"/>
                  <a:buNone/>
                  <a:tabLst/>
                  <a:defRPr/>
                </a:pPr>
                <a:r>
                  <a:rPr kumimoji="0" lang="en-US" sz="2400" b="1"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rPr>
                  <a:t>Unattended</a:t>
                </a:r>
                <a:endParaRPr kumimoji="0" sz="24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endParaRPr>
              </a:p>
              <a:p>
                <a:pPr marL="0" marR="0" lvl="0" indent="0" algn="ctr" defTabSz="914400" rtl="0" eaLnBrk="1" fontAlgn="auto" latinLnBrk="0" hangingPunct="1">
                  <a:lnSpc>
                    <a:spcPct val="100000"/>
                  </a:lnSpc>
                  <a:spcBef>
                    <a:spcPts val="0"/>
                  </a:spcBef>
                  <a:spcAft>
                    <a:spcPts val="0"/>
                  </a:spcAft>
                  <a:buClr>
                    <a:srgbClr val="131D40"/>
                  </a:buClr>
                  <a:buSzPts val="1200"/>
                  <a:buFont typeface="Calibri"/>
                  <a:buNone/>
                  <a:tabLst/>
                  <a:defRPr/>
                </a:pPr>
                <a:endParaRPr kumimoji="0" sz="14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endParaRPr>
              </a:p>
            </p:txBody>
          </p:sp>
          <p:cxnSp>
            <p:nvCxnSpPr>
              <p:cNvPr id="1355" name="Google Shape;1355;p167"/>
              <p:cNvCxnSpPr/>
              <p:nvPr/>
            </p:nvCxnSpPr>
            <p:spPr>
              <a:xfrm>
                <a:off x="6938397" y="2185801"/>
                <a:ext cx="2759249" cy="11501"/>
              </a:xfrm>
              <a:prstGeom prst="straightConnector1">
                <a:avLst/>
              </a:prstGeom>
              <a:noFill/>
              <a:ln w="38100" cap="flat" cmpd="sng">
                <a:solidFill>
                  <a:schemeClr val="accent4"/>
                </a:solidFill>
                <a:prstDash val="solid"/>
                <a:round/>
                <a:headEnd type="none" w="sm" len="sm"/>
                <a:tailEnd type="none" w="sm" len="sm"/>
              </a:ln>
            </p:spPr>
          </p:cxnSp>
          <p:sp>
            <p:nvSpPr>
              <p:cNvPr id="1356" name="Google Shape;1356;p167"/>
              <p:cNvSpPr txBox="1"/>
              <p:nvPr/>
            </p:nvSpPr>
            <p:spPr>
              <a:xfrm>
                <a:off x="8738293" y="4547546"/>
                <a:ext cx="582508" cy="23083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900"/>
                  <a:buFont typeface="Calibri"/>
                  <a:buNone/>
                  <a:tabLst/>
                  <a:defRPr/>
                </a:pPr>
                <a:r>
                  <a:rPr kumimoji="0" lang="en-US" sz="900" b="1" i="0" u="none" strike="noStrike" kern="0" cap="none" spc="0" normalizeH="0" baseline="0" noProof="0" dirty="0">
                    <a:ln>
                      <a:noFill/>
                    </a:ln>
                    <a:solidFill>
                      <a:srgbClr val="FFFFFF"/>
                    </a:solidFill>
                    <a:effectLst/>
                    <a:uLnTx/>
                    <a:uFillTx/>
                    <a:latin typeface="Calibri"/>
                    <a:ea typeface="Calibri"/>
                    <a:cs typeface="Calibri"/>
                    <a:sym typeface="Calibri"/>
                  </a:rPr>
                  <a:t>COE</a:t>
                </a: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1359" name="Google Shape;1359;p167"/>
              <p:cNvSpPr/>
              <p:nvPr/>
            </p:nvSpPr>
            <p:spPr>
              <a:xfrm>
                <a:off x="6995418" y="5767621"/>
                <a:ext cx="2646630" cy="30459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Arial"/>
                </a:endParaRPr>
              </a:p>
            </p:txBody>
          </p:sp>
          <p:sp>
            <p:nvSpPr>
              <p:cNvPr id="1360" name="Google Shape;1360;p167"/>
              <p:cNvSpPr/>
              <p:nvPr/>
            </p:nvSpPr>
            <p:spPr>
              <a:xfrm rot="10800000">
                <a:off x="6828653" y="5226828"/>
                <a:ext cx="3009039" cy="878276"/>
              </a:xfrm>
              <a:prstGeom prst="arc">
                <a:avLst>
                  <a:gd name="adj1" fmla="val 10633387"/>
                  <a:gd name="adj2" fmla="val 98731"/>
                </a:avLst>
              </a:prstGeom>
              <a:noFill/>
              <a:ln w="63500" cap="rnd" cmpd="sng">
                <a:solidFill>
                  <a:schemeClr val="accent4"/>
                </a:solidFill>
                <a:prstDash val="solid"/>
                <a:miter lim="8000"/>
                <a:headEnd type="oval"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white"/>
                  </a:solidFill>
                  <a:effectLst/>
                  <a:uLnTx/>
                  <a:uFillTx/>
                  <a:latin typeface="Arial" panose="020B0604020202020204" pitchFamily="34" charset="0"/>
                  <a:ea typeface="Poppins"/>
                  <a:cs typeface="Arial" panose="020B0604020202020204" pitchFamily="34" charset="0"/>
                  <a:sym typeface="Poppins"/>
                </a:endParaRPr>
              </a:p>
            </p:txBody>
          </p:sp>
          <p:sp>
            <p:nvSpPr>
              <p:cNvPr id="1361" name="Google Shape;1361;p167"/>
              <p:cNvSpPr txBox="1"/>
              <p:nvPr/>
            </p:nvSpPr>
            <p:spPr>
              <a:xfrm>
                <a:off x="8721657" y="4568408"/>
                <a:ext cx="632903" cy="25080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900"/>
                  <a:buFont typeface="Calibri"/>
                  <a:buNone/>
                  <a:tabLst/>
                  <a:defRPr/>
                </a:pPr>
                <a:r>
                  <a:rPr kumimoji="0" lang="en-US" sz="9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rPr>
                  <a:t>COE</a:t>
                </a:r>
                <a:endParaRPr kumimoji="0" sz="1400" b="0" i="0" u="none" strike="noStrike" kern="0" cap="none" spc="0" normalizeH="0" baseline="0" noProof="0" dirty="0">
                  <a:ln>
                    <a:noFill/>
                  </a:ln>
                  <a:solidFill>
                    <a:srgbClr val="000000"/>
                  </a:solidFill>
                  <a:effectLst/>
                  <a:uLnTx/>
                  <a:uFillTx/>
                  <a:latin typeface="Arial" panose="020B0604020202020204" pitchFamily="34" charset="0"/>
                  <a:ea typeface="Poppins"/>
                  <a:cs typeface="Arial" panose="020B0604020202020204" pitchFamily="34" charset="0"/>
                  <a:sym typeface="Poppins"/>
                </a:endParaRPr>
              </a:p>
            </p:txBody>
          </p:sp>
          <p:cxnSp>
            <p:nvCxnSpPr>
              <p:cNvPr id="1368" name="Google Shape;1368;p167"/>
              <p:cNvCxnSpPr/>
              <p:nvPr/>
            </p:nvCxnSpPr>
            <p:spPr>
              <a:xfrm>
                <a:off x="7447280" y="2734367"/>
                <a:ext cx="1807260" cy="0"/>
              </a:xfrm>
              <a:prstGeom prst="straightConnector1">
                <a:avLst/>
              </a:prstGeom>
              <a:noFill/>
              <a:ln w="38100" cap="flat" cmpd="sng">
                <a:solidFill>
                  <a:schemeClr val="accent4"/>
                </a:solidFill>
                <a:prstDash val="solid"/>
                <a:round/>
                <a:headEnd type="none" w="sm" len="sm"/>
                <a:tailEnd type="none" w="sm" len="sm"/>
              </a:ln>
            </p:spPr>
          </p:cxnSp>
          <p:sp>
            <p:nvSpPr>
              <p:cNvPr id="1371" name="Google Shape;1371;p167"/>
              <p:cNvSpPr txBox="1"/>
              <p:nvPr/>
            </p:nvSpPr>
            <p:spPr>
              <a:xfrm>
                <a:off x="6828653" y="2731157"/>
                <a:ext cx="3154588" cy="707886"/>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131D40"/>
                  </a:buClr>
                  <a:buSzPts val="1200"/>
                  <a:buFont typeface="Calibri"/>
                  <a:buNone/>
                  <a:tabLst/>
                  <a:defRPr/>
                </a:pPr>
                <a:r>
                  <a:rPr kumimoji="0" lang="en-US" sz="1800" b="0" i="0" u="none" strike="noStrike" kern="0" cap="none" spc="0" normalizeH="0" baseline="0" noProof="0" dirty="0">
                    <a:ln>
                      <a:noFill/>
                    </a:ln>
                    <a:solidFill>
                      <a:srgbClr val="7F7F7F"/>
                    </a:solidFill>
                    <a:effectLst/>
                    <a:uLnTx/>
                    <a:uFillTx/>
                    <a:latin typeface="Arial" panose="020B0604020202020204" pitchFamily="34" charset="0"/>
                    <a:ea typeface="Poppins"/>
                    <a:cs typeface="Arial" panose="020B0604020202020204" pitchFamily="34" charset="0"/>
                    <a:sym typeface="Poppins"/>
                  </a:rPr>
                  <a:t>Standalone robots that perform workflows.</a:t>
                </a:r>
                <a:endParaRPr kumimoji="0" sz="1800" b="0" i="0" u="none" strike="noStrike" kern="0" cap="none" spc="0" normalizeH="0" baseline="0" noProof="0" dirty="0">
                  <a:ln>
                    <a:noFill/>
                  </a:ln>
                  <a:solidFill>
                    <a:srgbClr val="7F7F7F"/>
                  </a:solidFill>
                  <a:effectLst/>
                  <a:uLnTx/>
                  <a:uFillTx/>
                  <a:latin typeface="Arial" panose="020B0604020202020204" pitchFamily="34" charset="0"/>
                  <a:ea typeface="Poppins"/>
                  <a:cs typeface="Arial" panose="020B0604020202020204" pitchFamily="34" charset="0"/>
                  <a:sym typeface="Poppins"/>
                </a:endParaRPr>
              </a:p>
            </p:txBody>
          </p:sp>
          <p:sp>
            <p:nvSpPr>
              <p:cNvPr id="1372" name="Google Shape;1372;p167"/>
              <p:cNvSpPr/>
              <p:nvPr/>
            </p:nvSpPr>
            <p:spPr>
              <a:xfrm>
                <a:off x="6813501" y="3349977"/>
                <a:ext cx="3009039" cy="878276"/>
              </a:xfrm>
              <a:prstGeom prst="arc">
                <a:avLst>
                  <a:gd name="adj1" fmla="val 10633387"/>
                  <a:gd name="adj2" fmla="val 98731"/>
                </a:avLst>
              </a:prstGeom>
              <a:noFill/>
              <a:ln w="63500" cap="rnd" cmpd="sng">
                <a:solidFill>
                  <a:schemeClr val="accent4"/>
                </a:solidFill>
                <a:prstDash val="solid"/>
                <a:miter lim="8000"/>
                <a:headEnd type="oval"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white"/>
                  </a:solidFill>
                  <a:effectLst/>
                  <a:uLnTx/>
                  <a:uFillTx/>
                  <a:latin typeface="Arial" panose="020B0604020202020204" pitchFamily="34" charset="0"/>
                  <a:ea typeface="Poppins"/>
                  <a:cs typeface="Arial" panose="020B0604020202020204" pitchFamily="34" charset="0"/>
                  <a:sym typeface="Poppins"/>
                </a:endParaRPr>
              </a:p>
            </p:txBody>
          </p:sp>
          <p:sp>
            <p:nvSpPr>
              <p:cNvPr id="1375" name="Google Shape;1375;p167"/>
              <p:cNvSpPr/>
              <p:nvPr/>
            </p:nvSpPr>
            <p:spPr>
              <a:xfrm>
                <a:off x="7406205" y="3807251"/>
                <a:ext cx="1848335" cy="1711421"/>
              </a:xfrm>
              <a:custGeom>
                <a:avLst/>
                <a:gdLst/>
                <a:ahLst/>
                <a:cxnLst/>
                <a:rect l="l" t="t" r="r" b="b"/>
                <a:pathLst>
                  <a:path w="120000" h="120000" extrusionOk="0">
                    <a:moveTo>
                      <a:pt x="62361" y="110150"/>
                    </a:moveTo>
                    <a:cubicBezTo>
                      <a:pt x="59133" y="110150"/>
                      <a:pt x="56516" y="107305"/>
                      <a:pt x="56516" y="103794"/>
                    </a:cubicBezTo>
                    <a:cubicBezTo>
                      <a:pt x="56516" y="100277"/>
                      <a:pt x="59133" y="97433"/>
                      <a:pt x="62361" y="97433"/>
                    </a:cubicBezTo>
                    <a:cubicBezTo>
                      <a:pt x="65594" y="97433"/>
                      <a:pt x="68211" y="100277"/>
                      <a:pt x="68211" y="103794"/>
                    </a:cubicBezTo>
                    <a:cubicBezTo>
                      <a:pt x="68211" y="107305"/>
                      <a:pt x="65594" y="110150"/>
                      <a:pt x="62361" y="110150"/>
                    </a:cubicBezTo>
                    <a:close/>
                    <a:moveTo>
                      <a:pt x="77266" y="105555"/>
                    </a:moveTo>
                    <a:lnTo>
                      <a:pt x="77266" y="102027"/>
                    </a:lnTo>
                    <a:lnTo>
                      <a:pt x="75005" y="101411"/>
                    </a:lnTo>
                    <a:cubicBezTo>
                      <a:pt x="74538" y="101288"/>
                      <a:pt x="74172" y="100894"/>
                      <a:pt x="74044" y="100383"/>
                    </a:cubicBezTo>
                    <a:cubicBezTo>
                      <a:pt x="74044" y="100383"/>
                      <a:pt x="74044" y="100377"/>
                      <a:pt x="74044" y="100377"/>
                    </a:cubicBezTo>
                    <a:cubicBezTo>
                      <a:pt x="73922" y="99877"/>
                      <a:pt x="74061" y="99344"/>
                      <a:pt x="74400" y="98983"/>
                    </a:cubicBezTo>
                    <a:lnTo>
                      <a:pt x="76083" y="97216"/>
                    </a:lnTo>
                    <a:lnTo>
                      <a:pt x="74455" y="94161"/>
                    </a:lnTo>
                    <a:lnTo>
                      <a:pt x="72227" y="94855"/>
                    </a:lnTo>
                    <a:cubicBezTo>
                      <a:pt x="71755" y="95000"/>
                      <a:pt x="71250" y="94855"/>
                      <a:pt x="70900" y="94483"/>
                    </a:cubicBezTo>
                    <a:cubicBezTo>
                      <a:pt x="70900" y="94477"/>
                      <a:pt x="70900" y="94477"/>
                      <a:pt x="70900" y="94477"/>
                    </a:cubicBezTo>
                    <a:cubicBezTo>
                      <a:pt x="70572" y="94122"/>
                      <a:pt x="70444" y="93594"/>
                      <a:pt x="70572" y="93100"/>
                    </a:cubicBezTo>
                    <a:lnTo>
                      <a:pt x="71222" y="90638"/>
                    </a:lnTo>
                    <a:lnTo>
                      <a:pt x="68405" y="88877"/>
                    </a:lnTo>
                    <a:lnTo>
                      <a:pt x="66788" y="90694"/>
                    </a:lnTo>
                    <a:cubicBezTo>
                      <a:pt x="66455" y="91072"/>
                      <a:pt x="65961" y="91222"/>
                      <a:pt x="65494" y="91083"/>
                    </a:cubicBezTo>
                    <a:cubicBezTo>
                      <a:pt x="65494" y="91083"/>
                      <a:pt x="65488" y="91083"/>
                      <a:pt x="65488" y="91083"/>
                    </a:cubicBezTo>
                    <a:cubicBezTo>
                      <a:pt x="65027" y="90950"/>
                      <a:pt x="64666" y="90555"/>
                      <a:pt x="64555" y="90050"/>
                    </a:cubicBezTo>
                    <a:lnTo>
                      <a:pt x="63988" y="87583"/>
                    </a:lnTo>
                    <a:lnTo>
                      <a:pt x="60744" y="87583"/>
                    </a:lnTo>
                    <a:lnTo>
                      <a:pt x="60177" y="90038"/>
                    </a:lnTo>
                    <a:cubicBezTo>
                      <a:pt x="60061" y="90550"/>
                      <a:pt x="59700" y="90950"/>
                      <a:pt x="59227" y="91088"/>
                    </a:cubicBezTo>
                    <a:lnTo>
                      <a:pt x="59222" y="91088"/>
                    </a:lnTo>
                    <a:cubicBezTo>
                      <a:pt x="58766" y="91222"/>
                      <a:pt x="58277" y="91077"/>
                      <a:pt x="57944" y="90705"/>
                    </a:cubicBezTo>
                    <a:lnTo>
                      <a:pt x="56316" y="88877"/>
                    </a:lnTo>
                    <a:lnTo>
                      <a:pt x="53505" y="90638"/>
                    </a:lnTo>
                    <a:lnTo>
                      <a:pt x="54144" y="93061"/>
                    </a:lnTo>
                    <a:cubicBezTo>
                      <a:pt x="54277" y="93572"/>
                      <a:pt x="54144" y="94127"/>
                      <a:pt x="53805" y="94505"/>
                    </a:cubicBezTo>
                    <a:lnTo>
                      <a:pt x="53800" y="94505"/>
                    </a:lnTo>
                    <a:cubicBezTo>
                      <a:pt x="53472" y="94866"/>
                      <a:pt x="52983" y="95005"/>
                      <a:pt x="52533" y="94866"/>
                    </a:cubicBezTo>
                    <a:lnTo>
                      <a:pt x="50272" y="94161"/>
                    </a:lnTo>
                    <a:lnTo>
                      <a:pt x="48644" y="97216"/>
                    </a:lnTo>
                    <a:lnTo>
                      <a:pt x="50322" y="98977"/>
                    </a:lnTo>
                    <a:cubicBezTo>
                      <a:pt x="50666" y="99338"/>
                      <a:pt x="50805" y="99883"/>
                      <a:pt x="50683" y="100388"/>
                    </a:cubicBezTo>
                    <a:cubicBezTo>
                      <a:pt x="50683" y="100388"/>
                      <a:pt x="50677" y="100394"/>
                      <a:pt x="50677" y="100394"/>
                    </a:cubicBezTo>
                    <a:cubicBezTo>
                      <a:pt x="50561" y="100894"/>
                      <a:pt x="50194" y="101283"/>
                      <a:pt x="49733" y="101411"/>
                    </a:cubicBezTo>
                    <a:lnTo>
                      <a:pt x="47461" y="102027"/>
                    </a:lnTo>
                    <a:lnTo>
                      <a:pt x="47461" y="105555"/>
                    </a:lnTo>
                    <a:lnTo>
                      <a:pt x="49722" y="106172"/>
                    </a:lnTo>
                    <a:cubicBezTo>
                      <a:pt x="50188" y="106300"/>
                      <a:pt x="50561" y="106694"/>
                      <a:pt x="50683" y="107200"/>
                    </a:cubicBezTo>
                    <a:cubicBezTo>
                      <a:pt x="50683" y="107200"/>
                      <a:pt x="50683" y="107205"/>
                      <a:pt x="50683" y="107205"/>
                    </a:cubicBezTo>
                    <a:cubicBezTo>
                      <a:pt x="50811" y="107705"/>
                      <a:pt x="50672" y="108238"/>
                      <a:pt x="50327" y="108600"/>
                    </a:cubicBezTo>
                    <a:lnTo>
                      <a:pt x="48644" y="110366"/>
                    </a:lnTo>
                    <a:lnTo>
                      <a:pt x="50272" y="113422"/>
                    </a:lnTo>
                    <a:lnTo>
                      <a:pt x="52500" y="112727"/>
                    </a:lnTo>
                    <a:cubicBezTo>
                      <a:pt x="52966" y="112583"/>
                      <a:pt x="53477" y="112727"/>
                      <a:pt x="53827" y="113100"/>
                    </a:cubicBezTo>
                    <a:cubicBezTo>
                      <a:pt x="53827" y="113105"/>
                      <a:pt x="53827" y="113105"/>
                      <a:pt x="53827" y="113105"/>
                    </a:cubicBezTo>
                    <a:cubicBezTo>
                      <a:pt x="54161" y="113466"/>
                      <a:pt x="54283" y="113994"/>
                      <a:pt x="54155" y="114483"/>
                    </a:cubicBezTo>
                    <a:lnTo>
                      <a:pt x="53505" y="116944"/>
                    </a:lnTo>
                    <a:lnTo>
                      <a:pt x="56316" y="118711"/>
                    </a:lnTo>
                    <a:lnTo>
                      <a:pt x="57938" y="116888"/>
                    </a:lnTo>
                    <a:cubicBezTo>
                      <a:pt x="58272" y="116516"/>
                      <a:pt x="58766" y="116361"/>
                      <a:pt x="59233" y="116500"/>
                    </a:cubicBezTo>
                    <a:cubicBezTo>
                      <a:pt x="59238" y="116500"/>
                      <a:pt x="59238" y="116500"/>
                      <a:pt x="59238" y="116500"/>
                    </a:cubicBezTo>
                    <a:cubicBezTo>
                      <a:pt x="59700" y="116633"/>
                      <a:pt x="60055" y="117027"/>
                      <a:pt x="60172" y="117533"/>
                    </a:cubicBezTo>
                    <a:lnTo>
                      <a:pt x="60744" y="120000"/>
                    </a:lnTo>
                    <a:lnTo>
                      <a:pt x="63988" y="120000"/>
                    </a:lnTo>
                    <a:lnTo>
                      <a:pt x="64555" y="117544"/>
                    </a:lnTo>
                    <a:cubicBezTo>
                      <a:pt x="64666" y="117033"/>
                      <a:pt x="65033" y="116633"/>
                      <a:pt x="65494" y="116500"/>
                    </a:cubicBezTo>
                    <a:lnTo>
                      <a:pt x="65505" y="116494"/>
                    </a:lnTo>
                    <a:cubicBezTo>
                      <a:pt x="65961" y="116361"/>
                      <a:pt x="66450" y="116511"/>
                      <a:pt x="66783" y="116883"/>
                    </a:cubicBezTo>
                    <a:lnTo>
                      <a:pt x="68405" y="118711"/>
                    </a:lnTo>
                    <a:lnTo>
                      <a:pt x="71222" y="116944"/>
                    </a:lnTo>
                    <a:lnTo>
                      <a:pt x="70583" y="114522"/>
                    </a:lnTo>
                    <a:cubicBezTo>
                      <a:pt x="70444" y="114011"/>
                      <a:pt x="70577" y="113455"/>
                      <a:pt x="70927" y="113077"/>
                    </a:cubicBezTo>
                    <a:cubicBezTo>
                      <a:pt x="70927" y="113077"/>
                      <a:pt x="70927" y="113077"/>
                      <a:pt x="70927" y="113077"/>
                    </a:cubicBezTo>
                    <a:cubicBezTo>
                      <a:pt x="71255" y="112716"/>
                      <a:pt x="71744" y="112577"/>
                      <a:pt x="72194" y="112716"/>
                    </a:cubicBezTo>
                    <a:lnTo>
                      <a:pt x="74455" y="113422"/>
                    </a:lnTo>
                    <a:lnTo>
                      <a:pt x="76083" y="110366"/>
                    </a:lnTo>
                    <a:lnTo>
                      <a:pt x="74405" y="108605"/>
                    </a:lnTo>
                    <a:cubicBezTo>
                      <a:pt x="74061" y="108244"/>
                      <a:pt x="73922" y="107700"/>
                      <a:pt x="74044" y="107194"/>
                    </a:cubicBezTo>
                    <a:cubicBezTo>
                      <a:pt x="74044" y="107194"/>
                      <a:pt x="74050" y="107188"/>
                      <a:pt x="74050" y="107188"/>
                    </a:cubicBezTo>
                    <a:cubicBezTo>
                      <a:pt x="74172" y="106688"/>
                      <a:pt x="74533" y="106300"/>
                      <a:pt x="74994" y="106172"/>
                    </a:cubicBezTo>
                    <a:cubicBezTo>
                      <a:pt x="74994" y="106172"/>
                      <a:pt x="77266" y="105555"/>
                      <a:pt x="77266" y="105555"/>
                    </a:cubicBezTo>
                    <a:close/>
                    <a:moveTo>
                      <a:pt x="98027" y="92150"/>
                    </a:moveTo>
                    <a:cubicBezTo>
                      <a:pt x="93572" y="92150"/>
                      <a:pt x="89966" y="88227"/>
                      <a:pt x="89966" y="83388"/>
                    </a:cubicBezTo>
                    <a:cubicBezTo>
                      <a:pt x="89966" y="78550"/>
                      <a:pt x="93572" y="74622"/>
                      <a:pt x="98027" y="74622"/>
                    </a:cubicBezTo>
                    <a:cubicBezTo>
                      <a:pt x="102477" y="74622"/>
                      <a:pt x="106083" y="78550"/>
                      <a:pt x="106083" y="83388"/>
                    </a:cubicBezTo>
                    <a:cubicBezTo>
                      <a:pt x="106083" y="88227"/>
                      <a:pt x="102477" y="92150"/>
                      <a:pt x="98027" y="92150"/>
                    </a:cubicBezTo>
                    <a:close/>
                    <a:moveTo>
                      <a:pt x="120000" y="86605"/>
                    </a:moveTo>
                    <a:lnTo>
                      <a:pt x="120000" y="80166"/>
                    </a:lnTo>
                    <a:lnTo>
                      <a:pt x="116800" y="78933"/>
                    </a:lnTo>
                    <a:cubicBezTo>
                      <a:pt x="115577" y="78461"/>
                      <a:pt x="114600" y="77450"/>
                      <a:pt x="114105" y="76150"/>
                    </a:cubicBezTo>
                    <a:lnTo>
                      <a:pt x="114100" y="76150"/>
                    </a:lnTo>
                    <a:cubicBezTo>
                      <a:pt x="113605" y="74844"/>
                      <a:pt x="113638" y="73372"/>
                      <a:pt x="114200" y="72100"/>
                    </a:cubicBezTo>
                    <a:lnTo>
                      <a:pt x="115655" y="68766"/>
                    </a:lnTo>
                    <a:lnTo>
                      <a:pt x="111466" y="64216"/>
                    </a:lnTo>
                    <a:lnTo>
                      <a:pt x="108405" y="65800"/>
                    </a:lnTo>
                    <a:cubicBezTo>
                      <a:pt x="107233" y="66405"/>
                      <a:pt x="105883" y="66438"/>
                      <a:pt x="104683" y="65900"/>
                    </a:cubicBezTo>
                    <a:cubicBezTo>
                      <a:pt x="103483" y="65361"/>
                      <a:pt x="102555" y="64294"/>
                      <a:pt x="102122" y="62972"/>
                    </a:cubicBezTo>
                    <a:lnTo>
                      <a:pt x="100983" y="59488"/>
                    </a:lnTo>
                    <a:lnTo>
                      <a:pt x="95066" y="59488"/>
                    </a:lnTo>
                    <a:lnTo>
                      <a:pt x="93927" y="62972"/>
                    </a:lnTo>
                    <a:cubicBezTo>
                      <a:pt x="93494" y="64294"/>
                      <a:pt x="92566" y="65361"/>
                      <a:pt x="91366" y="65900"/>
                    </a:cubicBezTo>
                    <a:cubicBezTo>
                      <a:pt x="90172" y="66438"/>
                      <a:pt x="88816" y="66405"/>
                      <a:pt x="87644" y="65800"/>
                    </a:cubicBezTo>
                    <a:lnTo>
                      <a:pt x="84583" y="64216"/>
                    </a:lnTo>
                    <a:lnTo>
                      <a:pt x="80400" y="68766"/>
                    </a:lnTo>
                    <a:lnTo>
                      <a:pt x="81850" y="72100"/>
                    </a:lnTo>
                    <a:cubicBezTo>
                      <a:pt x="82411" y="73372"/>
                      <a:pt x="82444" y="74844"/>
                      <a:pt x="81950" y="76150"/>
                    </a:cubicBezTo>
                    <a:cubicBezTo>
                      <a:pt x="81950" y="76150"/>
                      <a:pt x="81950" y="76150"/>
                      <a:pt x="81950" y="76150"/>
                    </a:cubicBezTo>
                    <a:cubicBezTo>
                      <a:pt x="81450" y="77450"/>
                      <a:pt x="80472" y="78461"/>
                      <a:pt x="79250" y="78933"/>
                    </a:cubicBezTo>
                    <a:lnTo>
                      <a:pt x="76055" y="80166"/>
                    </a:lnTo>
                    <a:lnTo>
                      <a:pt x="76055" y="86605"/>
                    </a:lnTo>
                    <a:lnTo>
                      <a:pt x="79250" y="87844"/>
                    </a:lnTo>
                    <a:cubicBezTo>
                      <a:pt x="80472" y="88311"/>
                      <a:pt x="81450" y="89327"/>
                      <a:pt x="81950" y="90627"/>
                    </a:cubicBezTo>
                    <a:cubicBezTo>
                      <a:pt x="81950" y="90627"/>
                      <a:pt x="81950" y="90627"/>
                      <a:pt x="81950" y="90627"/>
                    </a:cubicBezTo>
                    <a:cubicBezTo>
                      <a:pt x="82444" y="91933"/>
                      <a:pt x="82411" y="93405"/>
                      <a:pt x="81850" y="94677"/>
                    </a:cubicBezTo>
                    <a:lnTo>
                      <a:pt x="80400" y="98011"/>
                    </a:lnTo>
                    <a:lnTo>
                      <a:pt x="84583" y="102561"/>
                    </a:lnTo>
                    <a:lnTo>
                      <a:pt x="87644" y="100977"/>
                    </a:lnTo>
                    <a:cubicBezTo>
                      <a:pt x="88816" y="100372"/>
                      <a:pt x="90172" y="100333"/>
                      <a:pt x="91366" y="100872"/>
                    </a:cubicBezTo>
                    <a:lnTo>
                      <a:pt x="91366" y="100877"/>
                    </a:lnTo>
                    <a:cubicBezTo>
                      <a:pt x="92566" y="101411"/>
                      <a:pt x="93494" y="102477"/>
                      <a:pt x="93927" y="103805"/>
                    </a:cubicBezTo>
                    <a:lnTo>
                      <a:pt x="95066" y="107283"/>
                    </a:lnTo>
                    <a:lnTo>
                      <a:pt x="100983" y="107283"/>
                    </a:lnTo>
                    <a:lnTo>
                      <a:pt x="102116" y="103827"/>
                    </a:lnTo>
                    <a:cubicBezTo>
                      <a:pt x="102550" y="102488"/>
                      <a:pt x="103488" y="101411"/>
                      <a:pt x="104694" y="100866"/>
                    </a:cubicBezTo>
                    <a:lnTo>
                      <a:pt x="104700" y="100866"/>
                    </a:lnTo>
                    <a:cubicBezTo>
                      <a:pt x="105883" y="100327"/>
                      <a:pt x="107227" y="100366"/>
                      <a:pt x="108388" y="100966"/>
                    </a:cubicBezTo>
                    <a:lnTo>
                      <a:pt x="111466" y="102561"/>
                    </a:lnTo>
                    <a:lnTo>
                      <a:pt x="115655" y="98011"/>
                    </a:lnTo>
                    <a:lnTo>
                      <a:pt x="114200" y="94677"/>
                    </a:lnTo>
                    <a:cubicBezTo>
                      <a:pt x="113638" y="93405"/>
                      <a:pt x="113605" y="91933"/>
                      <a:pt x="114100" y="90627"/>
                    </a:cubicBezTo>
                    <a:cubicBezTo>
                      <a:pt x="114600" y="89327"/>
                      <a:pt x="115577" y="88311"/>
                      <a:pt x="116800" y="87838"/>
                    </a:cubicBezTo>
                    <a:cubicBezTo>
                      <a:pt x="116800" y="87838"/>
                      <a:pt x="120000" y="86605"/>
                      <a:pt x="120000" y="86605"/>
                    </a:cubicBezTo>
                    <a:close/>
                    <a:moveTo>
                      <a:pt x="41327" y="61438"/>
                    </a:moveTo>
                    <a:cubicBezTo>
                      <a:pt x="32961" y="61438"/>
                      <a:pt x="26172" y="54055"/>
                      <a:pt x="26172" y="44955"/>
                    </a:cubicBezTo>
                    <a:cubicBezTo>
                      <a:pt x="26172" y="35850"/>
                      <a:pt x="32961" y="28466"/>
                      <a:pt x="41327" y="28466"/>
                    </a:cubicBezTo>
                    <a:cubicBezTo>
                      <a:pt x="49705" y="28466"/>
                      <a:pt x="56488" y="35850"/>
                      <a:pt x="56488" y="44955"/>
                    </a:cubicBezTo>
                    <a:cubicBezTo>
                      <a:pt x="56488" y="54055"/>
                      <a:pt x="49705" y="61438"/>
                      <a:pt x="41327" y="61438"/>
                    </a:cubicBezTo>
                    <a:close/>
                    <a:moveTo>
                      <a:pt x="82661" y="51005"/>
                    </a:moveTo>
                    <a:lnTo>
                      <a:pt x="82661" y="38900"/>
                    </a:lnTo>
                    <a:lnTo>
                      <a:pt x="76650" y="36572"/>
                    </a:lnTo>
                    <a:cubicBezTo>
                      <a:pt x="74355" y="35688"/>
                      <a:pt x="72505" y="33783"/>
                      <a:pt x="71577" y="31333"/>
                    </a:cubicBezTo>
                    <a:cubicBezTo>
                      <a:pt x="71577" y="31333"/>
                      <a:pt x="71577" y="31333"/>
                      <a:pt x="71577" y="31333"/>
                    </a:cubicBezTo>
                    <a:cubicBezTo>
                      <a:pt x="70638" y="28877"/>
                      <a:pt x="70705" y="26111"/>
                      <a:pt x="71755" y="23716"/>
                    </a:cubicBezTo>
                    <a:lnTo>
                      <a:pt x="74494" y="17444"/>
                    </a:lnTo>
                    <a:lnTo>
                      <a:pt x="66616" y="8888"/>
                    </a:lnTo>
                    <a:lnTo>
                      <a:pt x="60861" y="11866"/>
                    </a:lnTo>
                    <a:cubicBezTo>
                      <a:pt x="58655" y="13005"/>
                      <a:pt x="56105" y="13077"/>
                      <a:pt x="53855" y="12061"/>
                    </a:cubicBezTo>
                    <a:lnTo>
                      <a:pt x="53850" y="12061"/>
                    </a:lnTo>
                    <a:cubicBezTo>
                      <a:pt x="51600" y="11044"/>
                      <a:pt x="49850" y="9038"/>
                      <a:pt x="49038" y="6544"/>
                    </a:cubicBezTo>
                    <a:lnTo>
                      <a:pt x="46900" y="0"/>
                    </a:lnTo>
                    <a:lnTo>
                      <a:pt x="35766" y="0"/>
                    </a:lnTo>
                    <a:lnTo>
                      <a:pt x="33622" y="6544"/>
                    </a:lnTo>
                    <a:cubicBezTo>
                      <a:pt x="32811" y="9038"/>
                      <a:pt x="31055" y="11044"/>
                      <a:pt x="28811" y="12061"/>
                    </a:cubicBezTo>
                    <a:lnTo>
                      <a:pt x="28805" y="12061"/>
                    </a:lnTo>
                    <a:cubicBezTo>
                      <a:pt x="26550" y="13077"/>
                      <a:pt x="24005" y="13005"/>
                      <a:pt x="21805" y="11866"/>
                    </a:cubicBezTo>
                    <a:lnTo>
                      <a:pt x="16038" y="8888"/>
                    </a:lnTo>
                    <a:lnTo>
                      <a:pt x="8166" y="17444"/>
                    </a:lnTo>
                    <a:lnTo>
                      <a:pt x="10905" y="23716"/>
                    </a:lnTo>
                    <a:cubicBezTo>
                      <a:pt x="11955" y="26111"/>
                      <a:pt x="12022" y="28883"/>
                      <a:pt x="11088" y="31333"/>
                    </a:cubicBezTo>
                    <a:cubicBezTo>
                      <a:pt x="11088" y="31333"/>
                      <a:pt x="11088" y="31333"/>
                      <a:pt x="11083" y="31338"/>
                    </a:cubicBezTo>
                    <a:cubicBezTo>
                      <a:pt x="10155" y="33783"/>
                      <a:pt x="8311" y="35688"/>
                      <a:pt x="6011" y="36572"/>
                    </a:cubicBezTo>
                    <a:lnTo>
                      <a:pt x="0" y="38900"/>
                    </a:lnTo>
                    <a:lnTo>
                      <a:pt x="0" y="51005"/>
                    </a:lnTo>
                    <a:lnTo>
                      <a:pt x="6011" y="53333"/>
                    </a:lnTo>
                    <a:cubicBezTo>
                      <a:pt x="8311" y="54222"/>
                      <a:pt x="10155" y="56127"/>
                      <a:pt x="11088" y="58572"/>
                    </a:cubicBezTo>
                    <a:cubicBezTo>
                      <a:pt x="12022" y="61027"/>
                      <a:pt x="11955" y="63794"/>
                      <a:pt x="10911" y="66194"/>
                    </a:cubicBezTo>
                    <a:lnTo>
                      <a:pt x="8166" y="72461"/>
                    </a:lnTo>
                    <a:lnTo>
                      <a:pt x="16038" y="81022"/>
                    </a:lnTo>
                    <a:lnTo>
                      <a:pt x="21805" y="78038"/>
                    </a:lnTo>
                    <a:cubicBezTo>
                      <a:pt x="24005" y="76900"/>
                      <a:pt x="26555" y="76833"/>
                      <a:pt x="28805" y="77850"/>
                    </a:cubicBezTo>
                    <a:lnTo>
                      <a:pt x="28811" y="77850"/>
                    </a:lnTo>
                    <a:cubicBezTo>
                      <a:pt x="31061" y="78861"/>
                      <a:pt x="32811" y="80866"/>
                      <a:pt x="33622" y="83361"/>
                    </a:cubicBezTo>
                    <a:lnTo>
                      <a:pt x="35766" y="89905"/>
                    </a:lnTo>
                    <a:lnTo>
                      <a:pt x="46900" y="89905"/>
                    </a:lnTo>
                    <a:lnTo>
                      <a:pt x="49022" y="83405"/>
                    </a:lnTo>
                    <a:cubicBezTo>
                      <a:pt x="49844" y="80888"/>
                      <a:pt x="51611" y="78861"/>
                      <a:pt x="53877" y="77838"/>
                    </a:cubicBezTo>
                    <a:cubicBezTo>
                      <a:pt x="53883" y="77833"/>
                      <a:pt x="53883" y="77833"/>
                      <a:pt x="53883" y="77833"/>
                    </a:cubicBezTo>
                    <a:cubicBezTo>
                      <a:pt x="56116" y="76822"/>
                      <a:pt x="58638" y="76894"/>
                      <a:pt x="60822" y="78022"/>
                    </a:cubicBezTo>
                    <a:lnTo>
                      <a:pt x="66616" y="81022"/>
                    </a:lnTo>
                    <a:lnTo>
                      <a:pt x="74494" y="72461"/>
                    </a:lnTo>
                    <a:lnTo>
                      <a:pt x="71750" y="66188"/>
                    </a:lnTo>
                    <a:cubicBezTo>
                      <a:pt x="70705" y="63794"/>
                      <a:pt x="70638" y="61027"/>
                      <a:pt x="71577" y="58577"/>
                    </a:cubicBezTo>
                    <a:cubicBezTo>
                      <a:pt x="71577" y="58577"/>
                      <a:pt x="71577" y="58577"/>
                      <a:pt x="71577" y="58572"/>
                    </a:cubicBezTo>
                    <a:cubicBezTo>
                      <a:pt x="72511" y="56122"/>
                      <a:pt x="74355" y="54222"/>
                      <a:pt x="76650" y="53333"/>
                    </a:cubicBezTo>
                    <a:cubicBezTo>
                      <a:pt x="76650" y="53333"/>
                      <a:pt x="82661" y="51005"/>
                      <a:pt x="82661" y="51005"/>
                    </a:cubicBezTo>
                    <a:close/>
                    <a:moveTo>
                      <a:pt x="82661" y="51005"/>
                    </a:moveTo>
                  </a:path>
                </a:pathLst>
              </a:custGeom>
              <a:solidFill>
                <a:schemeClr val="accent4"/>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Lato"/>
                  <a:ea typeface="Lato"/>
                  <a:cs typeface="Lato"/>
                  <a:sym typeface="Lato"/>
                </a:endParaRPr>
              </a:p>
            </p:txBody>
          </p:sp>
        </p:grpSp>
        <p:sp>
          <p:nvSpPr>
            <p:cNvPr id="4" name="Rectangle 3">
              <a:extLst>
                <a:ext uri="{FF2B5EF4-FFF2-40B4-BE49-F238E27FC236}">
                  <a16:creationId xmlns:a16="http://schemas.microsoft.com/office/drawing/2014/main" id="{A377C3FA-58D0-4D91-A0E7-4409958BAC6B}"/>
                </a:ext>
              </a:extLst>
            </p:cNvPr>
            <p:cNvSpPr/>
            <p:nvPr/>
          </p:nvSpPr>
          <p:spPr>
            <a:xfrm>
              <a:off x="1853092" y="884036"/>
              <a:ext cx="9702320" cy="400110"/>
            </a:xfrm>
            <a:prstGeom prst="rect">
              <a:avLst/>
            </a:prstGeom>
          </p:spPr>
          <p:txBody>
            <a:bodyPr wrap="square">
              <a:spAutoFit/>
            </a:bodyPr>
            <a:lstStyle/>
            <a:p>
              <a:r>
                <a:rPr lang="en-IN" sz="2000" dirty="0">
                  <a:solidFill>
                    <a:srgbClr val="98A4AE"/>
                  </a:solidFill>
                  <a:latin typeface="Arial" panose="020B0604020202020204" pitchFamily="34" charset="0"/>
                  <a:cs typeface="Arial" panose="020B0604020202020204" pitchFamily="34" charset="0"/>
                </a:rPr>
                <a:t>In RPA, </a:t>
              </a:r>
              <a:r>
                <a:rPr lang="en-IN" sz="2000" dirty="0">
                  <a:solidFill>
                    <a:srgbClr val="0085CA"/>
                  </a:solidFill>
                  <a:latin typeface="Arial" panose="020B0604020202020204" pitchFamily="34" charset="0"/>
                  <a:cs typeface="Arial" panose="020B0604020202020204" pitchFamily="34" charset="0"/>
                </a:rPr>
                <a:t>robots</a:t>
              </a:r>
              <a:r>
                <a:rPr lang="en-IN" sz="2000" dirty="0">
                  <a:solidFill>
                    <a:srgbClr val="98A4AE"/>
                  </a:solidFill>
                  <a:latin typeface="Arial" panose="020B0604020202020204" pitchFamily="34" charset="0"/>
                  <a:cs typeface="Arial" panose="020B0604020202020204" pitchFamily="34" charset="0"/>
                </a:rPr>
                <a:t> are categorized on the basis of manual intervention required.</a:t>
              </a:r>
              <a:endParaRPr lang="en-GB" sz="2000" dirty="0">
                <a:solidFill>
                  <a:srgbClr val="98A4AE"/>
                </a:solidFill>
                <a:latin typeface="Arial" panose="020B0604020202020204" pitchFamily="34" charset="0"/>
                <a:cs typeface="Arial" panose="020B0604020202020204" pitchFamily="34" charset="0"/>
              </a:endParaRPr>
            </a:p>
          </p:txBody>
        </p:sp>
      </p:grpSp>
      <p:pic>
        <p:nvPicPr>
          <p:cNvPr id="37" name="Picture 36">
            <a:extLst>
              <a:ext uri="{FF2B5EF4-FFF2-40B4-BE49-F238E27FC236}">
                <a16:creationId xmlns:a16="http://schemas.microsoft.com/office/drawing/2014/main" id="{D0F35514-F7E1-4B43-B5D0-D13669A9202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39" name="Freeform: Shape 38">
            <a:extLst>
              <a:ext uri="{FF2B5EF4-FFF2-40B4-BE49-F238E27FC236}">
                <a16:creationId xmlns:a16="http://schemas.microsoft.com/office/drawing/2014/main" id="{DDA2841C-F15F-43CD-A53E-EB1940231082}"/>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40" name="Graphic 16">
            <a:extLst>
              <a:ext uri="{FF2B5EF4-FFF2-40B4-BE49-F238E27FC236}">
                <a16:creationId xmlns:a16="http://schemas.microsoft.com/office/drawing/2014/main" id="{5A75B3AF-F307-4CED-A374-BA2BCAA36074}"/>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41" name="Group 40">
            <a:extLst>
              <a:ext uri="{FF2B5EF4-FFF2-40B4-BE49-F238E27FC236}">
                <a16:creationId xmlns:a16="http://schemas.microsoft.com/office/drawing/2014/main" id="{2AD01285-4715-4836-B2FB-755CC1764F07}"/>
              </a:ext>
            </a:extLst>
          </p:cNvPr>
          <p:cNvGrpSpPr/>
          <p:nvPr/>
        </p:nvGrpSpPr>
        <p:grpSpPr>
          <a:xfrm>
            <a:off x="-3221" y="-66675"/>
            <a:ext cx="1570603" cy="6342667"/>
            <a:chOff x="-3221" y="0"/>
            <a:chExt cx="1570603" cy="6342667"/>
          </a:xfrm>
        </p:grpSpPr>
        <p:sp>
          <p:nvSpPr>
            <p:cNvPr id="42" name="Freeform: Shape 41">
              <a:extLst>
                <a:ext uri="{FF2B5EF4-FFF2-40B4-BE49-F238E27FC236}">
                  <a16:creationId xmlns:a16="http://schemas.microsoft.com/office/drawing/2014/main" id="{67909E74-D249-457B-A102-5C5633AFD88A}"/>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3" name="Freeform: Shape 42">
              <a:extLst>
                <a:ext uri="{FF2B5EF4-FFF2-40B4-BE49-F238E27FC236}">
                  <a16:creationId xmlns:a16="http://schemas.microsoft.com/office/drawing/2014/main" id="{37CA3699-25BB-4A4B-9806-2C58AA315491}"/>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4" name="Freeform: Shape 81">
              <a:extLst>
                <a:ext uri="{FF2B5EF4-FFF2-40B4-BE49-F238E27FC236}">
                  <a16:creationId xmlns:a16="http://schemas.microsoft.com/office/drawing/2014/main" id="{35754E40-8F54-430F-8EF1-BE2684E6C0B7}"/>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5" name="Freeform: Shape 41">
              <a:extLst>
                <a:ext uri="{FF2B5EF4-FFF2-40B4-BE49-F238E27FC236}">
                  <a16:creationId xmlns:a16="http://schemas.microsoft.com/office/drawing/2014/main" id="{6F6CAFEC-4B20-4DC1-8FAB-2920597ED101}"/>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46" name="Freeform: Shape 81">
              <a:extLst>
                <a:ext uri="{FF2B5EF4-FFF2-40B4-BE49-F238E27FC236}">
                  <a16:creationId xmlns:a16="http://schemas.microsoft.com/office/drawing/2014/main" id="{355787CE-0D4B-4667-8999-E2DBC9025CAD}"/>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66531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ADE6A895-CAE4-4C83-B544-15C744C45803}"/>
              </a:ext>
            </a:extLst>
          </p:cNvPr>
          <p:cNvSpPr txBox="1">
            <a:spLocks/>
          </p:cNvSpPr>
          <p:nvPr/>
        </p:nvSpPr>
        <p:spPr>
          <a:xfrm>
            <a:off x="235034" y="246633"/>
            <a:ext cx="9864935" cy="489709"/>
          </a:xfrm>
          <a:prstGeom prst="rect">
            <a:avLst/>
          </a:prstGeom>
          <a:ln>
            <a:noFill/>
          </a:ln>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US" sz="2800" spc="-100">
                <a:solidFill>
                  <a:srgbClr val="0067DF"/>
                </a:solidFill>
                <a:latin typeface="Helvetica" panose="020B0604020202020204" pitchFamily="34" charset="0"/>
                <a:cs typeface="Helvetica" panose="020B0604020202020204" pitchFamily="34" charset="0"/>
              </a:rPr>
              <a:t>Types of Robots</a:t>
            </a:r>
            <a:endParaRPr lang="en-US" sz="280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92E02891-527A-4869-ABF4-2FB91E06881A}"/>
              </a:ext>
            </a:extLst>
          </p:cNvPr>
          <p:cNvSpPr/>
          <p:nvPr/>
        </p:nvSpPr>
        <p:spPr>
          <a:xfrm>
            <a:off x="425116" y="853354"/>
            <a:ext cx="11341768" cy="400110"/>
          </a:xfrm>
          <a:prstGeom prst="rect">
            <a:avLst/>
          </a:prstGeom>
        </p:spPr>
        <p:txBody>
          <a:bodyPr wrap="square">
            <a:spAutoFit/>
          </a:bodyPr>
          <a:lstStyle/>
          <a:p>
            <a:r>
              <a:rPr lang="en-US" sz="2000">
                <a:latin typeface="Source Sans"/>
              </a:rPr>
              <a:t>In UiPath, Robots are of two types:</a:t>
            </a:r>
            <a:endParaRPr lang="en-US">
              <a:latin typeface="Source Sans"/>
            </a:endParaRPr>
          </a:p>
        </p:txBody>
      </p:sp>
      <p:sp>
        <p:nvSpPr>
          <p:cNvPr id="27" name="Oval 26">
            <a:extLst>
              <a:ext uri="{FF2B5EF4-FFF2-40B4-BE49-F238E27FC236}">
                <a16:creationId xmlns:a16="http://schemas.microsoft.com/office/drawing/2014/main" id="{8B6BB5D3-3113-43AD-877D-A8AD95AE339C}"/>
              </a:ext>
            </a:extLst>
          </p:cNvPr>
          <p:cNvSpPr/>
          <p:nvPr/>
        </p:nvSpPr>
        <p:spPr>
          <a:xfrm>
            <a:off x="2515499" y="2046348"/>
            <a:ext cx="1372668" cy="1372668"/>
          </a:xfrm>
          <a:prstGeom prst="ellipse">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EE7A1B1-701A-4B25-81AA-17843C26C36B}"/>
              </a:ext>
            </a:extLst>
          </p:cNvPr>
          <p:cNvCxnSpPr/>
          <p:nvPr/>
        </p:nvCxnSpPr>
        <p:spPr>
          <a:xfrm>
            <a:off x="1667353" y="3202950"/>
            <a:ext cx="3068958" cy="0"/>
          </a:xfrm>
          <a:prstGeom prst="line">
            <a:avLst/>
          </a:prstGeom>
          <a:ln>
            <a:solidFill>
              <a:srgbClr val="0067DF"/>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BA763C5-B1F4-4CBF-8B88-A173685E12A6}"/>
              </a:ext>
            </a:extLst>
          </p:cNvPr>
          <p:cNvSpPr/>
          <p:nvPr/>
        </p:nvSpPr>
        <p:spPr>
          <a:xfrm>
            <a:off x="1600944" y="3107625"/>
            <a:ext cx="190649" cy="190649"/>
          </a:xfrm>
          <a:prstGeom prst="ellipse">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30434D0-8EAD-4293-B992-76C661C42F5A}"/>
              </a:ext>
            </a:extLst>
          </p:cNvPr>
          <p:cNvSpPr/>
          <p:nvPr/>
        </p:nvSpPr>
        <p:spPr>
          <a:xfrm>
            <a:off x="4612072" y="3107625"/>
            <a:ext cx="190649" cy="190649"/>
          </a:xfrm>
          <a:prstGeom prst="ellipse">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11B7749-AF24-43C4-A75B-C8D267A9C6AC}"/>
              </a:ext>
            </a:extLst>
          </p:cNvPr>
          <p:cNvSpPr/>
          <p:nvPr/>
        </p:nvSpPr>
        <p:spPr>
          <a:xfrm>
            <a:off x="1161023" y="3452626"/>
            <a:ext cx="1070491" cy="1070491"/>
          </a:xfrm>
          <a:prstGeom prst="ellipse">
            <a:avLst/>
          </a:prstGeom>
          <a:solidFill>
            <a:srgbClr val="D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97BCEC4-A987-4E49-99D9-E1CD5BC91A79}"/>
              </a:ext>
            </a:extLst>
          </p:cNvPr>
          <p:cNvSpPr/>
          <p:nvPr/>
        </p:nvSpPr>
        <p:spPr>
          <a:xfrm>
            <a:off x="4212625" y="3452626"/>
            <a:ext cx="1070491" cy="1070491"/>
          </a:xfrm>
          <a:prstGeom prst="ellipse">
            <a:avLst/>
          </a:prstGeom>
          <a:solidFill>
            <a:srgbClr val="D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2ACE31-90B1-4543-A4D7-249A13D3790A}"/>
              </a:ext>
            </a:extLst>
          </p:cNvPr>
          <p:cNvSpPr txBox="1"/>
          <p:nvPr/>
        </p:nvSpPr>
        <p:spPr>
          <a:xfrm>
            <a:off x="2174296" y="1627608"/>
            <a:ext cx="1977529" cy="400110"/>
          </a:xfrm>
          <a:prstGeom prst="rect">
            <a:avLst/>
          </a:prstGeom>
          <a:noFill/>
        </p:spPr>
        <p:txBody>
          <a:bodyPr wrap="none" rtlCol="0">
            <a:spAutoFit/>
          </a:bodyPr>
          <a:lstStyle/>
          <a:p>
            <a:r>
              <a:rPr lang="en-US" sz="2000" b="1">
                <a:latin typeface="Source Sans"/>
              </a:rPr>
              <a:t>Attended Robots</a:t>
            </a:r>
            <a:endParaRPr lang="en-US" b="1">
              <a:latin typeface="Source Sans"/>
            </a:endParaRPr>
          </a:p>
        </p:txBody>
      </p:sp>
      <p:sp>
        <p:nvSpPr>
          <p:cNvPr id="35" name="TextBox 34">
            <a:extLst>
              <a:ext uri="{FF2B5EF4-FFF2-40B4-BE49-F238E27FC236}">
                <a16:creationId xmlns:a16="http://schemas.microsoft.com/office/drawing/2014/main" id="{B38EFF6C-024D-43EA-AB31-F84AFA4A15C2}"/>
              </a:ext>
            </a:extLst>
          </p:cNvPr>
          <p:cNvSpPr txBox="1"/>
          <p:nvPr/>
        </p:nvSpPr>
        <p:spPr>
          <a:xfrm>
            <a:off x="779287" y="4509311"/>
            <a:ext cx="1821254" cy="808543"/>
          </a:xfrm>
          <a:prstGeom prst="rect">
            <a:avLst/>
          </a:prstGeom>
          <a:noFill/>
        </p:spPr>
        <p:txBody>
          <a:bodyPr wrap="square" rtlCol="0">
            <a:spAutoFit/>
          </a:bodyPr>
          <a:lstStyle/>
          <a:p>
            <a:pPr algn="ctr"/>
            <a:r>
              <a:rPr lang="en-US"/>
              <a:t>Operate with human intervention</a:t>
            </a:r>
            <a:endParaRPr lang="en-US" sz="1600"/>
          </a:p>
          <a:p>
            <a:endParaRPr lang="en-US"/>
          </a:p>
        </p:txBody>
      </p:sp>
      <p:sp>
        <p:nvSpPr>
          <p:cNvPr id="36" name="TextBox 35">
            <a:extLst>
              <a:ext uri="{FF2B5EF4-FFF2-40B4-BE49-F238E27FC236}">
                <a16:creationId xmlns:a16="http://schemas.microsoft.com/office/drawing/2014/main" id="{AB4E1160-11A8-4506-9128-0463B50A3D3B}"/>
              </a:ext>
            </a:extLst>
          </p:cNvPr>
          <p:cNvSpPr txBox="1"/>
          <p:nvPr/>
        </p:nvSpPr>
        <p:spPr>
          <a:xfrm>
            <a:off x="4140774" y="4509311"/>
            <a:ext cx="1273054" cy="1200329"/>
          </a:xfrm>
          <a:prstGeom prst="rect">
            <a:avLst/>
          </a:prstGeom>
          <a:noFill/>
        </p:spPr>
        <p:txBody>
          <a:bodyPr wrap="square" rtlCol="0">
            <a:spAutoFit/>
          </a:bodyPr>
          <a:lstStyle/>
          <a:p>
            <a:pPr algn="ctr"/>
            <a:r>
              <a:rPr lang="en-US"/>
              <a:t>Triggered by user events</a:t>
            </a:r>
            <a:endParaRPr lang="en-US" sz="1600"/>
          </a:p>
          <a:p>
            <a:endParaRPr lang="en-US"/>
          </a:p>
        </p:txBody>
      </p:sp>
      <p:sp>
        <p:nvSpPr>
          <p:cNvPr id="40" name="Oval 39">
            <a:extLst>
              <a:ext uri="{FF2B5EF4-FFF2-40B4-BE49-F238E27FC236}">
                <a16:creationId xmlns:a16="http://schemas.microsoft.com/office/drawing/2014/main" id="{7E4D0270-01CA-4DC4-9A9F-8CC29670A780}"/>
              </a:ext>
            </a:extLst>
          </p:cNvPr>
          <p:cNvSpPr/>
          <p:nvPr/>
        </p:nvSpPr>
        <p:spPr>
          <a:xfrm>
            <a:off x="7721772" y="2046348"/>
            <a:ext cx="1372668" cy="1372668"/>
          </a:xfrm>
          <a:prstGeom prst="ellipse">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706B3CA-72BA-42E6-AA7F-0ABE1EC2DA28}"/>
              </a:ext>
            </a:extLst>
          </p:cNvPr>
          <p:cNvCxnSpPr/>
          <p:nvPr/>
        </p:nvCxnSpPr>
        <p:spPr>
          <a:xfrm>
            <a:off x="6873626" y="3202950"/>
            <a:ext cx="3068959" cy="0"/>
          </a:xfrm>
          <a:prstGeom prst="line">
            <a:avLst/>
          </a:prstGeom>
          <a:ln>
            <a:solidFill>
              <a:srgbClr val="FA4616"/>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90D21CD-FC09-4BFE-904A-A0419E9ADEA2}"/>
              </a:ext>
            </a:extLst>
          </p:cNvPr>
          <p:cNvSpPr/>
          <p:nvPr/>
        </p:nvSpPr>
        <p:spPr>
          <a:xfrm>
            <a:off x="6807217" y="3107625"/>
            <a:ext cx="190649" cy="190649"/>
          </a:xfrm>
          <a:prstGeom prst="ellipse">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F6A5CA1-3883-49C2-AFCD-C8A287C969A5}"/>
              </a:ext>
            </a:extLst>
          </p:cNvPr>
          <p:cNvSpPr/>
          <p:nvPr/>
        </p:nvSpPr>
        <p:spPr>
          <a:xfrm>
            <a:off x="9818345" y="3107625"/>
            <a:ext cx="190649" cy="190649"/>
          </a:xfrm>
          <a:prstGeom prst="ellipse">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9824EC9-2831-4FE4-A217-853FBDFC89F8}"/>
              </a:ext>
            </a:extLst>
          </p:cNvPr>
          <p:cNvSpPr/>
          <p:nvPr/>
        </p:nvSpPr>
        <p:spPr>
          <a:xfrm>
            <a:off x="6367296" y="3452626"/>
            <a:ext cx="1070491" cy="1070491"/>
          </a:xfrm>
          <a:prstGeom prst="ellipse">
            <a:avLst/>
          </a:prstGeom>
          <a:solidFill>
            <a:srgbClr val="D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90A3553-4FA5-4B2C-816D-679C809A16BC}"/>
              </a:ext>
            </a:extLst>
          </p:cNvPr>
          <p:cNvSpPr/>
          <p:nvPr/>
        </p:nvSpPr>
        <p:spPr>
          <a:xfrm>
            <a:off x="9418898" y="3452626"/>
            <a:ext cx="1070491" cy="1070491"/>
          </a:xfrm>
          <a:prstGeom prst="ellipse">
            <a:avLst/>
          </a:prstGeom>
          <a:solidFill>
            <a:srgbClr val="DF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46461DD-711D-4C22-AAC2-F75705B84DD6}"/>
              </a:ext>
            </a:extLst>
          </p:cNvPr>
          <p:cNvSpPr txBox="1"/>
          <p:nvPr/>
        </p:nvSpPr>
        <p:spPr>
          <a:xfrm>
            <a:off x="7249945" y="1627608"/>
            <a:ext cx="2258760" cy="400110"/>
          </a:xfrm>
          <a:prstGeom prst="rect">
            <a:avLst/>
          </a:prstGeom>
          <a:noFill/>
        </p:spPr>
        <p:txBody>
          <a:bodyPr wrap="none" rtlCol="0">
            <a:spAutoFit/>
          </a:bodyPr>
          <a:lstStyle/>
          <a:p>
            <a:r>
              <a:rPr lang="en-US" sz="2000" b="1">
                <a:latin typeface="Source Sans"/>
              </a:rPr>
              <a:t>Unattended Robots</a:t>
            </a:r>
            <a:endParaRPr lang="en-US" b="1">
              <a:latin typeface="Source Sans"/>
            </a:endParaRPr>
          </a:p>
        </p:txBody>
      </p:sp>
      <p:sp>
        <p:nvSpPr>
          <p:cNvPr id="47" name="TextBox 46">
            <a:extLst>
              <a:ext uri="{FF2B5EF4-FFF2-40B4-BE49-F238E27FC236}">
                <a16:creationId xmlns:a16="http://schemas.microsoft.com/office/drawing/2014/main" id="{CAAC0B4E-01A7-4DA4-A8F0-A71E8D6F7742}"/>
              </a:ext>
            </a:extLst>
          </p:cNvPr>
          <p:cNvSpPr txBox="1"/>
          <p:nvPr/>
        </p:nvSpPr>
        <p:spPr>
          <a:xfrm>
            <a:off x="5985560" y="4509311"/>
            <a:ext cx="1821254" cy="1200329"/>
          </a:xfrm>
          <a:prstGeom prst="rect">
            <a:avLst/>
          </a:prstGeom>
          <a:noFill/>
        </p:spPr>
        <p:txBody>
          <a:bodyPr wrap="square" rtlCol="0">
            <a:spAutoFit/>
          </a:bodyPr>
          <a:lstStyle/>
          <a:p>
            <a:pPr algn="ctr"/>
            <a:r>
              <a:rPr lang="en-US"/>
              <a:t>Operate without human intervention</a:t>
            </a:r>
            <a:endParaRPr lang="en-US" sz="1600"/>
          </a:p>
          <a:p>
            <a:endParaRPr lang="en-US"/>
          </a:p>
        </p:txBody>
      </p:sp>
      <p:sp>
        <p:nvSpPr>
          <p:cNvPr id="48" name="TextBox 47">
            <a:extLst>
              <a:ext uri="{FF2B5EF4-FFF2-40B4-BE49-F238E27FC236}">
                <a16:creationId xmlns:a16="http://schemas.microsoft.com/office/drawing/2014/main" id="{9BA059F8-49AA-458B-BFFF-D4E916603C7E}"/>
              </a:ext>
            </a:extLst>
          </p:cNvPr>
          <p:cNvSpPr txBox="1"/>
          <p:nvPr/>
        </p:nvSpPr>
        <p:spPr>
          <a:xfrm>
            <a:off x="9094440" y="4509311"/>
            <a:ext cx="1936537" cy="1200329"/>
          </a:xfrm>
          <a:prstGeom prst="rect">
            <a:avLst/>
          </a:prstGeom>
          <a:noFill/>
        </p:spPr>
        <p:txBody>
          <a:bodyPr wrap="square" rtlCol="0">
            <a:spAutoFit/>
          </a:bodyPr>
          <a:lstStyle/>
          <a:p>
            <a:pPr algn="ctr"/>
            <a:r>
              <a:rPr lang="en-US"/>
              <a:t>Work standalone in virtual environment</a:t>
            </a:r>
          </a:p>
          <a:p>
            <a:endParaRPr lang="en-US"/>
          </a:p>
        </p:txBody>
      </p:sp>
      <p:grpSp>
        <p:nvGrpSpPr>
          <p:cNvPr id="2" name="Group 1">
            <a:extLst>
              <a:ext uri="{FF2B5EF4-FFF2-40B4-BE49-F238E27FC236}">
                <a16:creationId xmlns:a16="http://schemas.microsoft.com/office/drawing/2014/main" id="{FAD2E6FF-CEB5-4F5D-B22E-428B3B024583}"/>
              </a:ext>
            </a:extLst>
          </p:cNvPr>
          <p:cNvGrpSpPr/>
          <p:nvPr/>
        </p:nvGrpSpPr>
        <p:grpSpPr>
          <a:xfrm>
            <a:off x="2752482" y="2390406"/>
            <a:ext cx="898702" cy="684553"/>
            <a:chOff x="2752482" y="2390406"/>
            <a:chExt cx="898702" cy="684553"/>
          </a:xfrm>
        </p:grpSpPr>
        <p:sp>
          <p:nvSpPr>
            <p:cNvPr id="24" name="Google Shape;1373;p167">
              <a:extLst>
                <a:ext uri="{FF2B5EF4-FFF2-40B4-BE49-F238E27FC236}">
                  <a16:creationId xmlns:a16="http://schemas.microsoft.com/office/drawing/2014/main" id="{B5CC20E8-D4E5-443B-8F5E-8E8760ECF8F1}"/>
                </a:ext>
              </a:extLst>
            </p:cNvPr>
            <p:cNvSpPr/>
            <p:nvPr>
              <p:custDataLst>
                <p:tags r:id="rId4"/>
              </p:custDataLst>
            </p:nvPr>
          </p:nvSpPr>
          <p:spPr>
            <a:xfrm>
              <a:off x="3082618" y="2536218"/>
              <a:ext cx="568566" cy="538741"/>
            </a:xfrm>
            <a:custGeom>
              <a:avLst/>
              <a:gdLst/>
              <a:ahLst/>
              <a:cxnLst/>
              <a:rect l="l" t="t" r="r" b="b"/>
              <a:pathLst>
                <a:path w="120000" h="120000" extrusionOk="0">
                  <a:moveTo>
                    <a:pt x="61872" y="0"/>
                  </a:moveTo>
                  <a:cubicBezTo>
                    <a:pt x="48655" y="0"/>
                    <a:pt x="37883" y="11516"/>
                    <a:pt x="37833" y="25672"/>
                  </a:cubicBezTo>
                  <a:cubicBezTo>
                    <a:pt x="37816" y="40061"/>
                    <a:pt x="48466" y="51627"/>
                    <a:pt x="61794" y="51638"/>
                  </a:cubicBezTo>
                  <a:cubicBezTo>
                    <a:pt x="75333" y="51650"/>
                    <a:pt x="86138" y="40138"/>
                    <a:pt x="86111" y="25755"/>
                  </a:cubicBezTo>
                  <a:cubicBezTo>
                    <a:pt x="86066" y="11494"/>
                    <a:pt x="75250" y="0"/>
                    <a:pt x="61872" y="0"/>
                  </a:cubicBezTo>
                  <a:close/>
                  <a:moveTo>
                    <a:pt x="73222" y="52694"/>
                  </a:moveTo>
                  <a:cubicBezTo>
                    <a:pt x="70022" y="52688"/>
                    <a:pt x="66800" y="52777"/>
                    <a:pt x="63605" y="52777"/>
                  </a:cubicBezTo>
                  <a:lnTo>
                    <a:pt x="65022" y="57300"/>
                  </a:lnTo>
                  <a:cubicBezTo>
                    <a:pt x="65205" y="57872"/>
                    <a:pt x="65038" y="58533"/>
                    <a:pt x="64588" y="58900"/>
                  </a:cubicBezTo>
                  <a:lnTo>
                    <a:pt x="63094" y="60127"/>
                  </a:lnTo>
                  <a:lnTo>
                    <a:pt x="64750" y="78283"/>
                  </a:lnTo>
                  <a:cubicBezTo>
                    <a:pt x="64755" y="78372"/>
                    <a:pt x="64727" y="78450"/>
                    <a:pt x="64711" y="78538"/>
                  </a:cubicBezTo>
                  <a:lnTo>
                    <a:pt x="60805" y="97750"/>
                  </a:lnTo>
                  <a:cubicBezTo>
                    <a:pt x="60627" y="98627"/>
                    <a:pt x="59444" y="98627"/>
                    <a:pt x="59272" y="97750"/>
                  </a:cubicBezTo>
                  <a:lnTo>
                    <a:pt x="55450" y="78538"/>
                  </a:lnTo>
                  <a:cubicBezTo>
                    <a:pt x="55433" y="78450"/>
                    <a:pt x="55438" y="78372"/>
                    <a:pt x="55450" y="78283"/>
                  </a:cubicBezTo>
                  <a:lnTo>
                    <a:pt x="57183" y="60044"/>
                  </a:lnTo>
                  <a:lnTo>
                    <a:pt x="55605" y="58816"/>
                  </a:lnTo>
                  <a:cubicBezTo>
                    <a:pt x="55172" y="58466"/>
                    <a:pt x="54983" y="57861"/>
                    <a:pt x="55133" y="57300"/>
                  </a:cubicBezTo>
                  <a:lnTo>
                    <a:pt x="56277" y="52905"/>
                  </a:lnTo>
                  <a:cubicBezTo>
                    <a:pt x="53538" y="52911"/>
                    <a:pt x="50811" y="52900"/>
                    <a:pt x="48077" y="52905"/>
                  </a:cubicBezTo>
                  <a:cubicBezTo>
                    <a:pt x="47311" y="52905"/>
                    <a:pt x="46522" y="52983"/>
                    <a:pt x="45755" y="53116"/>
                  </a:cubicBezTo>
                  <a:cubicBezTo>
                    <a:pt x="40655" y="54022"/>
                    <a:pt x="36638" y="56327"/>
                    <a:pt x="32866" y="59833"/>
                  </a:cubicBezTo>
                  <a:cubicBezTo>
                    <a:pt x="15111" y="76266"/>
                    <a:pt x="4705" y="97027"/>
                    <a:pt x="0" y="120000"/>
                  </a:cubicBezTo>
                  <a:lnTo>
                    <a:pt x="18205" y="120000"/>
                  </a:lnTo>
                  <a:cubicBezTo>
                    <a:pt x="19550" y="114594"/>
                    <a:pt x="21377" y="109200"/>
                    <a:pt x="23883" y="103744"/>
                  </a:cubicBezTo>
                  <a:cubicBezTo>
                    <a:pt x="26344" y="98383"/>
                    <a:pt x="29300" y="93633"/>
                    <a:pt x="32038" y="88416"/>
                  </a:cubicBezTo>
                  <a:cubicBezTo>
                    <a:pt x="32277" y="88522"/>
                    <a:pt x="32533" y="88811"/>
                    <a:pt x="32788" y="88922"/>
                  </a:cubicBezTo>
                  <a:cubicBezTo>
                    <a:pt x="32816" y="89227"/>
                    <a:pt x="32866" y="88877"/>
                    <a:pt x="32866" y="89177"/>
                  </a:cubicBezTo>
                  <a:cubicBezTo>
                    <a:pt x="32866" y="97972"/>
                    <a:pt x="31722" y="120000"/>
                    <a:pt x="31722" y="120000"/>
                  </a:cubicBezTo>
                  <a:lnTo>
                    <a:pt x="89733" y="120000"/>
                  </a:lnTo>
                  <a:cubicBezTo>
                    <a:pt x="89733" y="120000"/>
                    <a:pt x="86422" y="101627"/>
                    <a:pt x="86422" y="94583"/>
                  </a:cubicBezTo>
                  <a:cubicBezTo>
                    <a:pt x="86422" y="93527"/>
                    <a:pt x="86422" y="92505"/>
                    <a:pt x="86422" y="90822"/>
                  </a:cubicBezTo>
                  <a:cubicBezTo>
                    <a:pt x="86422" y="91588"/>
                    <a:pt x="89027" y="92294"/>
                    <a:pt x="89377" y="92850"/>
                  </a:cubicBezTo>
                  <a:cubicBezTo>
                    <a:pt x="94583" y="101566"/>
                    <a:pt x="99388" y="110544"/>
                    <a:pt x="101716" y="120000"/>
                  </a:cubicBezTo>
                  <a:lnTo>
                    <a:pt x="120000" y="120000"/>
                  </a:lnTo>
                  <a:cubicBezTo>
                    <a:pt x="117088" y="105138"/>
                    <a:pt x="111766" y="92166"/>
                    <a:pt x="103683" y="79505"/>
                  </a:cubicBezTo>
                  <a:cubicBezTo>
                    <a:pt x="97861" y="70355"/>
                    <a:pt x="90583" y="63105"/>
                    <a:pt x="82677" y="56072"/>
                  </a:cubicBezTo>
                  <a:cubicBezTo>
                    <a:pt x="79966" y="53655"/>
                    <a:pt x="76750" y="52711"/>
                    <a:pt x="73222" y="52694"/>
                  </a:cubicBezTo>
                  <a:close/>
                  <a:moveTo>
                    <a:pt x="67505" y="76761"/>
                  </a:moveTo>
                  <a:lnTo>
                    <a:pt x="78855" y="76761"/>
                  </a:lnTo>
                  <a:cubicBezTo>
                    <a:pt x="78855" y="76761"/>
                    <a:pt x="78855" y="78116"/>
                    <a:pt x="78855" y="78116"/>
                  </a:cubicBezTo>
                  <a:lnTo>
                    <a:pt x="67505" y="78116"/>
                  </a:lnTo>
                  <a:lnTo>
                    <a:pt x="67505" y="76761"/>
                  </a:lnTo>
                  <a:close/>
                  <a:moveTo>
                    <a:pt x="67505" y="76761"/>
                  </a:moveTo>
                </a:path>
              </a:pathLst>
            </a:custGeom>
            <a:solidFill>
              <a:schemeClr val="bg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Lato"/>
                <a:ea typeface="Lato"/>
                <a:cs typeface="Lato"/>
                <a:sym typeface="Lato"/>
              </a:endParaRPr>
            </a:p>
          </p:txBody>
        </p:sp>
        <p:sp>
          <p:nvSpPr>
            <p:cNvPr id="25" name="Google Shape;1374;p167">
              <a:extLst>
                <a:ext uri="{FF2B5EF4-FFF2-40B4-BE49-F238E27FC236}">
                  <a16:creationId xmlns:a16="http://schemas.microsoft.com/office/drawing/2014/main" id="{E4C5D602-AD3A-4196-87F7-B86E4DA3D596}"/>
                </a:ext>
              </a:extLst>
            </p:cNvPr>
            <p:cNvSpPr/>
            <p:nvPr>
              <p:custDataLst>
                <p:tags r:id="rId5"/>
              </p:custDataLst>
            </p:nvPr>
          </p:nvSpPr>
          <p:spPr>
            <a:xfrm rot="10800000">
              <a:off x="2752482" y="2390406"/>
              <a:ext cx="470787" cy="394066"/>
            </a:xfrm>
            <a:custGeom>
              <a:avLst/>
              <a:gdLst/>
              <a:ahLst/>
              <a:cxnLst/>
              <a:rect l="l" t="t" r="r" b="b"/>
              <a:pathLst>
                <a:path w="120000" h="120000" extrusionOk="0">
                  <a:moveTo>
                    <a:pt x="98027" y="103072"/>
                  </a:moveTo>
                  <a:cubicBezTo>
                    <a:pt x="93577" y="103072"/>
                    <a:pt x="89972" y="98683"/>
                    <a:pt x="89972" y="93272"/>
                  </a:cubicBezTo>
                  <a:cubicBezTo>
                    <a:pt x="89972" y="87855"/>
                    <a:pt x="93577" y="83466"/>
                    <a:pt x="98027" y="83466"/>
                  </a:cubicBezTo>
                  <a:cubicBezTo>
                    <a:pt x="102477" y="83466"/>
                    <a:pt x="106083" y="87855"/>
                    <a:pt x="106083" y="93272"/>
                  </a:cubicBezTo>
                  <a:cubicBezTo>
                    <a:pt x="106083" y="98683"/>
                    <a:pt x="102477" y="103072"/>
                    <a:pt x="98027" y="103072"/>
                  </a:cubicBezTo>
                  <a:close/>
                  <a:moveTo>
                    <a:pt x="120000" y="96872"/>
                  </a:moveTo>
                  <a:lnTo>
                    <a:pt x="120000" y="89672"/>
                  </a:lnTo>
                  <a:lnTo>
                    <a:pt x="116800" y="88288"/>
                  </a:lnTo>
                  <a:cubicBezTo>
                    <a:pt x="115583" y="87761"/>
                    <a:pt x="114600" y="86627"/>
                    <a:pt x="114105" y="85177"/>
                  </a:cubicBezTo>
                  <a:lnTo>
                    <a:pt x="114105" y="85172"/>
                  </a:lnTo>
                  <a:cubicBezTo>
                    <a:pt x="113611" y="83716"/>
                    <a:pt x="113644" y="82066"/>
                    <a:pt x="114200" y="80644"/>
                  </a:cubicBezTo>
                  <a:lnTo>
                    <a:pt x="115655" y="76916"/>
                  </a:lnTo>
                  <a:lnTo>
                    <a:pt x="111472" y="71827"/>
                  </a:lnTo>
                  <a:lnTo>
                    <a:pt x="108405" y="73594"/>
                  </a:lnTo>
                  <a:cubicBezTo>
                    <a:pt x="107238" y="74272"/>
                    <a:pt x="105883" y="74316"/>
                    <a:pt x="104683" y="73716"/>
                  </a:cubicBezTo>
                  <a:cubicBezTo>
                    <a:pt x="103488" y="73105"/>
                    <a:pt x="102555" y="71916"/>
                    <a:pt x="102122" y="70433"/>
                  </a:cubicBezTo>
                  <a:lnTo>
                    <a:pt x="100988" y="66544"/>
                  </a:lnTo>
                  <a:lnTo>
                    <a:pt x="95066" y="66544"/>
                  </a:lnTo>
                  <a:lnTo>
                    <a:pt x="93927" y="70433"/>
                  </a:lnTo>
                  <a:cubicBezTo>
                    <a:pt x="93500" y="71916"/>
                    <a:pt x="92566" y="73105"/>
                    <a:pt x="91372" y="73716"/>
                  </a:cubicBezTo>
                  <a:lnTo>
                    <a:pt x="91366" y="73716"/>
                  </a:lnTo>
                  <a:cubicBezTo>
                    <a:pt x="90172" y="74316"/>
                    <a:pt x="88816" y="74272"/>
                    <a:pt x="87644" y="73594"/>
                  </a:cubicBezTo>
                  <a:lnTo>
                    <a:pt x="84583" y="71827"/>
                  </a:lnTo>
                  <a:lnTo>
                    <a:pt x="80400" y="76916"/>
                  </a:lnTo>
                  <a:lnTo>
                    <a:pt x="81855" y="80644"/>
                  </a:lnTo>
                  <a:cubicBezTo>
                    <a:pt x="82411" y="82066"/>
                    <a:pt x="82444" y="83716"/>
                    <a:pt x="81950" y="85172"/>
                  </a:cubicBezTo>
                  <a:lnTo>
                    <a:pt x="81950" y="85177"/>
                  </a:lnTo>
                  <a:cubicBezTo>
                    <a:pt x="81455" y="86633"/>
                    <a:pt x="80472" y="87761"/>
                    <a:pt x="79255" y="88288"/>
                  </a:cubicBezTo>
                  <a:lnTo>
                    <a:pt x="76055" y="89672"/>
                  </a:lnTo>
                  <a:lnTo>
                    <a:pt x="76055" y="96872"/>
                  </a:lnTo>
                  <a:lnTo>
                    <a:pt x="79255" y="98255"/>
                  </a:lnTo>
                  <a:cubicBezTo>
                    <a:pt x="80472" y="98783"/>
                    <a:pt x="81455" y="99916"/>
                    <a:pt x="81950" y="101372"/>
                  </a:cubicBezTo>
                  <a:cubicBezTo>
                    <a:pt x="82444" y="102827"/>
                    <a:pt x="82411" y="104472"/>
                    <a:pt x="81855" y="105900"/>
                  </a:cubicBezTo>
                  <a:lnTo>
                    <a:pt x="80400" y="109627"/>
                  </a:lnTo>
                  <a:lnTo>
                    <a:pt x="84583" y="114716"/>
                  </a:lnTo>
                  <a:lnTo>
                    <a:pt x="87644" y="112944"/>
                  </a:lnTo>
                  <a:cubicBezTo>
                    <a:pt x="88816" y="112266"/>
                    <a:pt x="90172" y="112227"/>
                    <a:pt x="91372" y="112833"/>
                  </a:cubicBezTo>
                  <a:cubicBezTo>
                    <a:pt x="92566" y="113433"/>
                    <a:pt x="93494" y="114627"/>
                    <a:pt x="93927" y="116111"/>
                  </a:cubicBezTo>
                  <a:lnTo>
                    <a:pt x="95066" y="120000"/>
                  </a:lnTo>
                  <a:lnTo>
                    <a:pt x="100988" y="120000"/>
                  </a:lnTo>
                  <a:lnTo>
                    <a:pt x="102116" y="116138"/>
                  </a:lnTo>
                  <a:cubicBezTo>
                    <a:pt x="102555" y="114638"/>
                    <a:pt x="103494" y="113433"/>
                    <a:pt x="104700" y="112822"/>
                  </a:cubicBezTo>
                  <a:cubicBezTo>
                    <a:pt x="105888" y="112222"/>
                    <a:pt x="107227" y="112266"/>
                    <a:pt x="108388" y="112938"/>
                  </a:cubicBezTo>
                  <a:lnTo>
                    <a:pt x="111472" y="114716"/>
                  </a:lnTo>
                  <a:lnTo>
                    <a:pt x="115655" y="109627"/>
                  </a:lnTo>
                  <a:lnTo>
                    <a:pt x="114200" y="105894"/>
                  </a:lnTo>
                  <a:cubicBezTo>
                    <a:pt x="113644" y="104472"/>
                    <a:pt x="113611" y="102827"/>
                    <a:pt x="114105" y="101372"/>
                  </a:cubicBezTo>
                  <a:cubicBezTo>
                    <a:pt x="114600" y="99916"/>
                    <a:pt x="115583" y="98783"/>
                    <a:pt x="116805" y="98250"/>
                  </a:cubicBezTo>
                  <a:cubicBezTo>
                    <a:pt x="116805" y="98250"/>
                    <a:pt x="120000" y="96872"/>
                    <a:pt x="120000" y="96872"/>
                  </a:cubicBezTo>
                  <a:close/>
                  <a:moveTo>
                    <a:pt x="41333" y="68722"/>
                  </a:moveTo>
                  <a:cubicBezTo>
                    <a:pt x="32961" y="68722"/>
                    <a:pt x="26172" y="60461"/>
                    <a:pt x="26172" y="50283"/>
                  </a:cubicBezTo>
                  <a:cubicBezTo>
                    <a:pt x="26172" y="40094"/>
                    <a:pt x="32961" y="31844"/>
                    <a:pt x="41333" y="31844"/>
                  </a:cubicBezTo>
                  <a:cubicBezTo>
                    <a:pt x="49705" y="31844"/>
                    <a:pt x="56488" y="40094"/>
                    <a:pt x="56488" y="50283"/>
                  </a:cubicBezTo>
                  <a:cubicBezTo>
                    <a:pt x="56488" y="60466"/>
                    <a:pt x="49705" y="68722"/>
                    <a:pt x="41333" y="68722"/>
                  </a:cubicBezTo>
                  <a:close/>
                  <a:moveTo>
                    <a:pt x="82666" y="57055"/>
                  </a:moveTo>
                  <a:lnTo>
                    <a:pt x="82666" y="43511"/>
                  </a:lnTo>
                  <a:lnTo>
                    <a:pt x="76650" y="40905"/>
                  </a:lnTo>
                  <a:cubicBezTo>
                    <a:pt x="74355" y="39916"/>
                    <a:pt x="72511" y="37783"/>
                    <a:pt x="71577" y="35050"/>
                  </a:cubicBezTo>
                  <a:cubicBezTo>
                    <a:pt x="70644" y="32305"/>
                    <a:pt x="70705" y="29211"/>
                    <a:pt x="71755" y="26527"/>
                  </a:cubicBezTo>
                  <a:lnTo>
                    <a:pt x="74494" y="19516"/>
                  </a:lnTo>
                  <a:lnTo>
                    <a:pt x="66622" y="9938"/>
                  </a:lnTo>
                  <a:lnTo>
                    <a:pt x="60861" y="13272"/>
                  </a:lnTo>
                  <a:cubicBezTo>
                    <a:pt x="58655" y="14544"/>
                    <a:pt x="56111" y="14627"/>
                    <a:pt x="53855" y="13488"/>
                  </a:cubicBezTo>
                  <a:cubicBezTo>
                    <a:pt x="53855" y="13483"/>
                    <a:pt x="53855" y="13483"/>
                    <a:pt x="53855" y="13483"/>
                  </a:cubicBezTo>
                  <a:cubicBezTo>
                    <a:pt x="51600" y="12350"/>
                    <a:pt x="49855" y="10111"/>
                    <a:pt x="49038" y="7322"/>
                  </a:cubicBezTo>
                  <a:lnTo>
                    <a:pt x="46900" y="0"/>
                  </a:lnTo>
                  <a:lnTo>
                    <a:pt x="35766" y="0"/>
                  </a:lnTo>
                  <a:lnTo>
                    <a:pt x="33627" y="7322"/>
                  </a:lnTo>
                  <a:cubicBezTo>
                    <a:pt x="32811" y="10111"/>
                    <a:pt x="31061" y="12355"/>
                    <a:pt x="28811" y="13483"/>
                  </a:cubicBezTo>
                  <a:lnTo>
                    <a:pt x="28805" y="13488"/>
                  </a:lnTo>
                  <a:cubicBezTo>
                    <a:pt x="26555" y="14627"/>
                    <a:pt x="24005" y="14544"/>
                    <a:pt x="21805" y="13272"/>
                  </a:cubicBezTo>
                  <a:lnTo>
                    <a:pt x="16044" y="9938"/>
                  </a:lnTo>
                  <a:lnTo>
                    <a:pt x="8172" y="19516"/>
                  </a:lnTo>
                  <a:lnTo>
                    <a:pt x="10911" y="26527"/>
                  </a:lnTo>
                  <a:cubicBezTo>
                    <a:pt x="11955" y="29205"/>
                    <a:pt x="12022" y="32305"/>
                    <a:pt x="11088" y="35050"/>
                  </a:cubicBezTo>
                  <a:cubicBezTo>
                    <a:pt x="11088" y="35050"/>
                    <a:pt x="11088" y="35050"/>
                    <a:pt x="11083" y="35050"/>
                  </a:cubicBezTo>
                  <a:cubicBezTo>
                    <a:pt x="10155" y="37788"/>
                    <a:pt x="8311" y="39916"/>
                    <a:pt x="6016" y="40905"/>
                  </a:cubicBezTo>
                  <a:lnTo>
                    <a:pt x="0" y="43511"/>
                  </a:lnTo>
                  <a:lnTo>
                    <a:pt x="0" y="57055"/>
                  </a:lnTo>
                  <a:lnTo>
                    <a:pt x="6016" y="59661"/>
                  </a:lnTo>
                  <a:cubicBezTo>
                    <a:pt x="8305" y="60650"/>
                    <a:pt x="10155" y="62777"/>
                    <a:pt x="11088" y="65516"/>
                  </a:cubicBezTo>
                  <a:cubicBezTo>
                    <a:pt x="12022" y="68261"/>
                    <a:pt x="11955" y="71355"/>
                    <a:pt x="10911" y="74038"/>
                  </a:cubicBezTo>
                  <a:lnTo>
                    <a:pt x="8172" y="81050"/>
                  </a:lnTo>
                  <a:lnTo>
                    <a:pt x="16044" y="90622"/>
                  </a:lnTo>
                  <a:lnTo>
                    <a:pt x="21805" y="87294"/>
                  </a:lnTo>
                  <a:cubicBezTo>
                    <a:pt x="24005" y="86016"/>
                    <a:pt x="26555" y="85938"/>
                    <a:pt x="28811" y="87072"/>
                  </a:cubicBezTo>
                  <a:lnTo>
                    <a:pt x="28811" y="87077"/>
                  </a:lnTo>
                  <a:cubicBezTo>
                    <a:pt x="31061" y="88211"/>
                    <a:pt x="32811" y="90450"/>
                    <a:pt x="33627" y="93244"/>
                  </a:cubicBezTo>
                  <a:lnTo>
                    <a:pt x="35766" y="100561"/>
                  </a:lnTo>
                  <a:lnTo>
                    <a:pt x="46900" y="100561"/>
                  </a:lnTo>
                  <a:lnTo>
                    <a:pt x="49022" y="93288"/>
                  </a:lnTo>
                  <a:cubicBezTo>
                    <a:pt x="49850" y="90477"/>
                    <a:pt x="51616" y="88211"/>
                    <a:pt x="53883" y="87061"/>
                  </a:cubicBezTo>
                  <a:cubicBezTo>
                    <a:pt x="53883" y="87061"/>
                    <a:pt x="53883" y="87061"/>
                    <a:pt x="53888" y="87061"/>
                  </a:cubicBezTo>
                  <a:cubicBezTo>
                    <a:pt x="56116" y="85933"/>
                    <a:pt x="58638" y="86005"/>
                    <a:pt x="60822" y="87272"/>
                  </a:cubicBezTo>
                  <a:lnTo>
                    <a:pt x="66622" y="90622"/>
                  </a:lnTo>
                  <a:lnTo>
                    <a:pt x="74494" y="81050"/>
                  </a:lnTo>
                  <a:lnTo>
                    <a:pt x="71755" y="74033"/>
                  </a:lnTo>
                  <a:cubicBezTo>
                    <a:pt x="70705" y="71355"/>
                    <a:pt x="70644" y="68261"/>
                    <a:pt x="71577" y="65522"/>
                  </a:cubicBezTo>
                  <a:lnTo>
                    <a:pt x="71577" y="65516"/>
                  </a:lnTo>
                  <a:cubicBezTo>
                    <a:pt x="72511" y="62777"/>
                    <a:pt x="74355" y="60650"/>
                    <a:pt x="76655" y="59655"/>
                  </a:cubicBezTo>
                  <a:cubicBezTo>
                    <a:pt x="76655" y="59655"/>
                    <a:pt x="82666" y="57055"/>
                    <a:pt x="82666" y="57055"/>
                  </a:cubicBezTo>
                  <a:close/>
                  <a:moveTo>
                    <a:pt x="82666" y="57055"/>
                  </a:moveTo>
                </a:path>
              </a:pathLst>
            </a:custGeom>
            <a:solidFill>
              <a:schemeClr val="bg1"/>
            </a:solid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Lato"/>
                <a:ea typeface="Lato"/>
                <a:cs typeface="Lato"/>
                <a:sym typeface="Lato"/>
              </a:endParaRPr>
            </a:p>
          </p:txBody>
        </p:sp>
      </p:grpSp>
      <p:sp>
        <p:nvSpPr>
          <p:cNvPr id="28" name="Google Shape;1375;p167">
            <a:extLst>
              <a:ext uri="{FF2B5EF4-FFF2-40B4-BE49-F238E27FC236}">
                <a16:creationId xmlns:a16="http://schemas.microsoft.com/office/drawing/2014/main" id="{2C39E5F3-CB9E-44B3-A33C-0E0BF65BEE90}"/>
              </a:ext>
            </a:extLst>
          </p:cNvPr>
          <p:cNvSpPr/>
          <p:nvPr>
            <p:custDataLst>
              <p:tags r:id="rId2"/>
            </p:custDataLst>
          </p:nvPr>
        </p:nvSpPr>
        <p:spPr>
          <a:xfrm>
            <a:off x="7989875" y="2340937"/>
            <a:ext cx="859157" cy="780636"/>
          </a:xfrm>
          <a:custGeom>
            <a:avLst/>
            <a:gdLst/>
            <a:ahLst/>
            <a:cxnLst/>
            <a:rect l="l" t="t" r="r" b="b"/>
            <a:pathLst>
              <a:path w="120000" h="120000" extrusionOk="0">
                <a:moveTo>
                  <a:pt x="62361" y="110150"/>
                </a:moveTo>
                <a:cubicBezTo>
                  <a:pt x="59133" y="110150"/>
                  <a:pt x="56516" y="107305"/>
                  <a:pt x="56516" y="103794"/>
                </a:cubicBezTo>
                <a:cubicBezTo>
                  <a:pt x="56516" y="100277"/>
                  <a:pt x="59133" y="97433"/>
                  <a:pt x="62361" y="97433"/>
                </a:cubicBezTo>
                <a:cubicBezTo>
                  <a:pt x="65594" y="97433"/>
                  <a:pt x="68211" y="100277"/>
                  <a:pt x="68211" y="103794"/>
                </a:cubicBezTo>
                <a:cubicBezTo>
                  <a:pt x="68211" y="107305"/>
                  <a:pt x="65594" y="110150"/>
                  <a:pt x="62361" y="110150"/>
                </a:cubicBezTo>
                <a:close/>
                <a:moveTo>
                  <a:pt x="77266" y="105555"/>
                </a:moveTo>
                <a:lnTo>
                  <a:pt x="77266" y="102027"/>
                </a:lnTo>
                <a:lnTo>
                  <a:pt x="75005" y="101411"/>
                </a:lnTo>
                <a:cubicBezTo>
                  <a:pt x="74538" y="101288"/>
                  <a:pt x="74172" y="100894"/>
                  <a:pt x="74044" y="100383"/>
                </a:cubicBezTo>
                <a:cubicBezTo>
                  <a:pt x="74044" y="100383"/>
                  <a:pt x="74044" y="100377"/>
                  <a:pt x="74044" y="100377"/>
                </a:cubicBezTo>
                <a:cubicBezTo>
                  <a:pt x="73922" y="99877"/>
                  <a:pt x="74061" y="99344"/>
                  <a:pt x="74400" y="98983"/>
                </a:cubicBezTo>
                <a:lnTo>
                  <a:pt x="76083" y="97216"/>
                </a:lnTo>
                <a:lnTo>
                  <a:pt x="74455" y="94161"/>
                </a:lnTo>
                <a:lnTo>
                  <a:pt x="72227" y="94855"/>
                </a:lnTo>
                <a:cubicBezTo>
                  <a:pt x="71755" y="95000"/>
                  <a:pt x="71250" y="94855"/>
                  <a:pt x="70900" y="94483"/>
                </a:cubicBezTo>
                <a:cubicBezTo>
                  <a:pt x="70900" y="94477"/>
                  <a:pt x="70900" y="94477"/>
                  <a:pt x="70900" y="94477"/>
                </a:cubicBezTo>
                <a:cubicBezTo>
                  <a:pt x="70572" y="94122"/>
                  <a:pt x="70444" y="93594"/>
                  <a:pt x="70572" y="93100"/>
                </a:cubicBezTo>
                <a:lnTo>
                  <a:pt x="71222" y="90638"/>
                </a:lnTo>
                <a:lnTo>
                  <a:pt x="68405" y="88877"/>
                </a:lnTo>
                <a:lnTo>
                  <a:pt x="66788" y="90694"/>
                </a:lnTo>
                <a:cubicBezTo>
                  <a:pt x="66455" y="91072"/>
                  <a:pt x="65961" y="91222"/>
                  <a:pt x="65494" y="91083"/>
                </a:cubicBezTo>
                <a:cubicBezTo>
                  <a:pt x="65494" y="91083"/>
                  <a:pt x="65488" y="91083"/>
                  <a:pt x="65488" y="91083"/>
                </a:cubicBezTo>
                <a:cubicBezTo>
                  <a:pt x="65027" y="90950"/>
                  <a:pt x="64666" y="90555"/>
                  <a:pt x="64555" y="90050"/>
                </a:cubicBezTo>
                <a:lnTo>
                  <a:pt x="63988" y="87583"/>
                </a:lnTo>
                <a:lnTo>
                  <a:pt x="60744" y="87583"/>
                </a:lnTo>
                <a:lnTo>
                  <a:pt x="60177" y="90038"/>
                </a:lnTo>
                <a:cubicBezTo>
                  <a:pt x="60061" y="90550"/>
                  <a:pt x="59700" y="90950"/>
                  <a:pt x="59227" y="91088"/>
                </a:cubicBezTo>
                <a:lnTo>
                  <a:pt x="59222" y="91088"/>
                </a:lnTo>
                <a:cubicBezTo>
                  <a:pt x="58766" y="91222"/>
                  <a:pt x="58277" y="91077"/>
                  <a:pt x="57944" y="90705"/>
                </a:cubicBezTo>
                <a:lnTo>
                  <a:pt x="56316" y="88877"/>
                </a:lnTo>
                <a:lnTo>
                  <a:pt x="53505" y="90638"/>
                </a:lnTo>
                <a:lnTo>
                  <a:pt x="54144" y="93061"/>
                </a:lnTo>
                <a:cubicBezTo>
                  <a:pt x="54277" y="93572"/>
                  <a:pt x="54144" y="94127"/>
                  <a:pt x="53805" y="94505"/>
                </a:cubicBezTo>
                <a:lnTo>
                  <a:pt x="53800" y="94505"/>
                </a:lnTo>
                <a:cubicBezTo>
                  <a:pt x="53472" y="94866"/>
                  <a:pt x="52983" y="95005"/>
                  <a:pt x="52533" y="94866"/>
                </a:cubicBezTo>
                <a:lnTo>
                  <a:pt x="50272" y="94161"/>
                </a:lnTo>
                <a:lnTo>
                  <a:pt x="48644" y="97216"/>
                </a:lnTo>
                <a:lnTo>
                  <a:pt x="50322" y="98977"/>
                </a:lnTo>
                <a:cubicBezTo>
                  <a:pt x="50666" y="99338"/>
                  <a:pt x="50805" y="99883"/>
                  <a:pt x="50683" y="100388"/>
                </a:cubicBezTo>
                <a:cubicBezTo>
                  <a:pt x="50683" y="100388"/>
                  <a:pt x="50677" y="100394"/>
                  <a:pt x="50677" y="100394"/>
                </a:cubicBezTo>
                <a:cubicBezTo>
                  <a:pt x="50561" y="100894"/>
                  <a:pt x="50194" y="101283"/>
                  <a:pt x="49733" y="101411"/>
                </a:cubicBezTo>
                <a:lnTo>
                  <a:pt x="47461" y="102027"/>
                </a:lnTo>
                <a:lnTo>
                  <a:pt x="47461" y="105555"/>
                </a:lnTo>
                <a:lnTo>
                  <a:pt x="49722" y="106172"/>
                </a:lnTo>
                <a:cubicBezTo>
                  <a:pt x="50188" y="106300"/>
                  <a:pt x="50561" y="106694"/>
                  <a:pt x="50683" y="107200"/>
                </a:cubicBezTo>
                <a:cubicBezTo>
                  <a:pt x="50683" y="107200"/>
                  <a:pt x="50683" y="107205"/>
                  <a:pt x="50683" y="107205"/>
                </a:cubicBezTo>
                <a:cubicBezTo>
                  <a:pt x="50811" y="107705"/>
                  <a:pt x="50672" y="108238"/>
                  <a:pt x="50327" y="108600"/>
                </a:cubicBezTo>
                <a:lnTo>
                  <a:pt x="48644" y="110366"/>
                </a:lnTo>
                <a:lnTo>
                  <a:pt x="50272" y="113422"/>
                </a:lnTo>
                <a:lnTo>
                  <a:pt x="52500" y="112727"/>
                </a:lnTo>
                <a:cubicBezTo>
                  <a:pt x="52966" y="112583"/>
                  <a:pt x="53477" y="112727"/>
                  <a:pt x="53827" y="113100"/>
                </a:cubicBezTo>
                <a:cubicBezTo>
                  <a:pt x="53827" y="113105"/>
                  <a:pt x="53827" y="113105"/>
                  <a:pt x="53827" y="113105"/>
                </a:cubicBezTo>
                <a:cubicBezTo>
                  <a:pt x="54161" y="113466"/>
                  <a:pt x="54283" y="113994"/>
                  <a:pt x="54155" y="114483"/>
                </a:cubicBezTo>
                <a:lnTo>
                  <a:pt x="53505" y="116944"/>
                </a:lnTo>
                <a:lnTo>
                  <a:pt x="56316" y="118711"/>
                </a:lnTo>
                <a:lnTo>
                  <a:pt x="57938" y="116888"/>
                </a:lnTo>
                <a:cubicBezTo>
                  <a:pt x="58272" y="116516"/>
                  <a:pt x="58766" y="116361"/>
                  <a:pt x="59233" y="116500"/>
                </a:cubicBezTo>
                <a:cubicBezTo>
                  <a:pt x="59238" y="116500"/>
                  <a:pt x="59238" y="116500"/>
                  <a:pt x="59238" y="116500"/>
                </a:cubicBezTo>
                <a:cubicBezTo>
                  <a:pt x="59700" y="116633"/>
                  <a:pt x="60055" y="117027"/>
                  <a:pt x="60172" y="117533"/>
                </a:cubicBezTo>
                <a:lnTo>
                  <a:pt x="60744" y="120000"/>
                </a:lnTo>
                <a:lnTo>
                  <a:pt x="63988" y="120000"/>
                </a:lnTo>
                <a:lnTo>
                  <a:pt x="64555" y="117544"/>
                </a:lnTo>
                <a:cubicBezTo>
                  <a:pt x="64666" y="117033"/>
                  <a:pt x="65033" y="116633"/>
                  <a:pt x="65494" y="116500"/>
                </a:cubicBezTo>
                <a:lnTo>
                  <a:pt x="65505" y="116494"/>
                </a:lnTo>
                <a:cubicBezTo>
                  <a:pt x="65961" y="116361"/>
                  <a:pt x="66450" y="116511"/>
                  <a:pt x="66783" y="116883"/>
                </a:cubicBezTo>
                <a:lnTo>
                  <a:pt x="68405" y="118711"/>
                </a:lnTo>
                <a:lnTo>
                  <a:pt x="71222" y="116944"/>
                </a:lnTo>
                <a:lnTo>
                  <a:pt x="70583" y="114522"/>
                </a:lnTo>
                <a:cubicBezTo>
                  <a:pt x="70444" y="114011"/>
                  <a:pt x="70577" y="113455"/>
                  <a:pt x="70927" y="113077"/>
                </a:cubicBezTo>
                <a:cubicBezTo>
                  <a:pt x="70927" y="113077"/>
                  <a:pt x="70927" y="113077"/>
                  <a:pt x="70927" y="113077"/>
                </a:cubicBezTo>
                <a:cubicBezTo>
                  <a:pt x="71255" y="112716"/>
                  <a:pt x="71744" y="112577"/>
                  <a:pt x="72194" y="112716"/>
                </a:cubicBezTo>
                <a:lnTo>
                  <a:pt x="74455" y="113422"/>
                </a:lnTo>
                <a:lnTo>
                  <a:pt x="76083" y="110366"/>
                </a:lnTo>
                <a:lnTo>
                  <a:pt x="74405" y="108605"/>
                </a:lnTo>
                <a:cubicBezTo>
                  <a:pt x="74061" y="108244"/>
                  <a:pt x="73922" y="107700"/>
                  <a:pt x="74044" y="107194"/>
                </a:cubicBezTo>
                <a:cubicBezTo>
                  <a:pt x="74044" y="107194"/>
                  <a:pt x="74050" y="107188"/>
                  <a:pt x="74050" y="107188"/>
                </a:cubicBezTo>
                <a:cubicBezTo>
                  <a:pt x="74172" y="106688"/>
                  <a:pt x="74533" y="106300"/>
                  <a:pt x="74994" y="106172"/>
                </a:cubicBezTo>
                <a:cubicBezTo>
                  <a:pt x="74994" y="106172"/>
                  <a:pt x="77266" y="105555"/>
                  <a:pt x="77266" y="105555"/>
                </a:cubicBezTo>
                <a:close/>
                <a:moveTo>
                  <a:pt x="98027" y="92150"/>
                </a:moveTo>
                <a:cubicBezTo>
                  <a:pt x="93572" y="92150"/>
                  <a:pt x="89966" y="88227"/>
                  <a:pt x="89966" y="83388"/>
                </a:cubicBezTo>
                <a:cubicBezTo>
                  <a:pt x="89966" y="78550"/>
                  <a:pt x="93572" y="74622"/>
                  <a:pt x="98027" y="74622"/>
                </a:cubicBezTo>
                <a:cubicBezTo>
                  <a:pt x="102477" y="74622"/>
                  <a:pt x="106083" y="78550"/>
                  <a:pt x="106083" y="83388"/>
                </a:cubicBezTo>
                <a:cubicBezTo>
                  <a:pt x="106083" y="88227"/>
                  <a:pt x="102477" y="92150"/>
                  <a:pt x="98027" y="92150"/>
                </a:cubicBezTo>
                <a:close/>
                <a:moveTo>
                  <a:pt x="120000" y="86605"/>
                </a:moveTo>
                <a:lnTo>
                  <a:pt x="120000" y="80166"/>
                </a:lnTo>
                <a:lnTo>
                  <a:pt x="116800" y="78933"/>
                </a:lnTo>
                <a:cubicBezTo>
                  <a:pt x="115577" y="78461"/>
                  <a:pt x="114600" y="77450"/>
                  <a:pt x="114105" y="76150"/>
                </a:cubicBezTo>
                <a:lnTo>
                  <a:pt x="114100" y="76150"/>
                </a:lnTo>
                <a:cubicBezTo>
                  <a:pt x="113605" y="74844"/>
                  <a:pt x="113638" y="73372"/>
                  <a:pt x="114200" y="72100"/>
                </a:cubicBezTo>
                <a:lnTo>
                  <a:pt x="115655" y="68766"/>
                </a:lnTo>
                <a:lnTo>
                  <a:pt x="111466" y="64216"/>
                </a:lnTo>
                <a:lnTo>
                  <a:pt x="108405" y="65800"/>
                </a:lnTo>
                <a:cubicBezTo>
                  <a:pt x="107233" y="66405"/>
                  <a:pt x="105883" y="66438"/>
                  <a:pt x="104683" y="65900"/>
                </a:cubicBezTo>
                <a:cubicBezTo>
                  <a:pt x="103483" y="65361"/>
                  <a:pt x="102555" y="64294"/>
                  <a:pt x="102122" y="62972"/>
                </a:cubicBezTo>
                <a:lnTo>
                  <a:pt x="100983" y="59488"/>
                </a:lnTo>
                <a:lnTo>
                  <a:pt x="95066" y="59488"/>
                </a:lnTo>
                <a:lnTo>
                  <a:pt x="93927" y="62972"/>
                </a:lnTo>
                <a:cubicBezTo>
                  <a:pt x="93494" y="64294"/>
                  <a:pt x="92566" y="65361"/>
                  <a:pt x="91366" y="65900"/>
                </a:cubicBezTo>
                <a:cubicBezTo>
                  <a:pt x="90172" y="66438"/>
                  <a:pt x="88816" y="66405"/>
                  <a:pt x="87644" y="65800"/>
                </a:cubicBezTo>
                <a:lnTo>
                  <a:pt x="84583" y="64216"/>
                </a:lnTo>
                <a:lnTo>
                  <a:pt x="80400" y="68766"/>
                </a:lnTo>
                <a:lnTo>
                  <a:pt x="81850" y="72100"/>
                </a:lnTo>
                <a:cubicBezTo>
                  <a:pt x="82411" y="73372"/>
                  <a:pt x="82444" y="74844"/>
                  <a:pt x="81950" y="76150"/>
                </a:cubicBezTo>
                <a:cubicBezTo>
                  <a:pt x="81950" y="76150"/>
                  <a:pt x="81950" y="76150"/>
                  <a:pt x="81950" y="76150"/>
                </a:cubicBezTo>
                <a:cubicBezTo>
                  <a:pt x="81450" y="77450"/>
                  <a:pt x="80472" y="78461"/>
                  <a:pt x="79250" y="78933"/>
                </a:cubicBezTo>
                <a:lnTo>
                  <a:pt x="76055" y="80166"/>
                </a:lnTo>
                <a:lnTo>
                  <a:pt x="76055" y="86605"/>
                </a:lnTo>
                <a:lnTo>
                  <a:pt x="79250" y="87844"/>
                </a:lnTo>
                <a:cubicBezTo>
                  <a:pt x="80472" y="88311"/>
                  <a:pt x="81450" y="89327"/>
                  <a:pt x="81950" y="90627"/>
                </a:cubicBezTo>
                <a:cubicBezTo>
                  <a:pt x="81950" y="90627"/>
                  <a:pt x="81950" y="90627"/>
                  <a:pt x="81950" y="90627"/>
                </a:cubicBezTo>
                <a:cubicBezTo>
                  <a:pt x="82444" y="91933"/>
                  <a:pt x="82411" y="93405"/>
                  <a:pt x="81850" y="94677"/>
                </a:cubicBezTo>
                <a:lnTo>
                  <a:pt x="80400" y="98011"/>
                </a:lnTo>
                <a:lnTo>
                  <a:pt x="84583" y="102561"/>
                </a:lnTo>
                <a:lnTo>
                  <a:pt x="87644" y="100977"/>
                </a:lnTo>
                <a:cubicBezTo>
                  <a:pt x="88816" y="100372"/>
                  <a:pt x="90172" y="100333"/>
                  <a:pt x="91366" y="100872"/>
                </a:cubicBezTo>
                <a:lnTo>
                  <a:pt x="91366" y="100877"/>
                </a:lnTo>
                <a:cubicBezTo>
                  <a:pt x="92566" y="101411"/>
                  <a:pt x="93494" y="102477"/>
                  <a:pt x="93927" y="103805"/>
                </a:cubicBezTo>
                <a:lnTo>
                  <a:pt x="95066" y="107283"/>
                </a:lnTo>
                <a:lnTo>
                  <a:pt x="100983" y="107283"/>
                </a:lnTo>
                <a:lnTo>
                  <a:pt x="102116" y="103827"/>
                </a:lnTo>
                <a:cubicBezTo>
                  <a:pt x="102550" y="102488"/>
                  <a:pt x="103488" y="101411"/>
                  <a:pt x="104694" y="100866"/>
                </a:cubicBezTo>
                <a:lnTo>
                  <a:pt x="104700" y="100866"/>
                </a:lnTo>
                <a:cubicBezTo>
                  <a:pt x="105883" y="100327"/>
                  <a:pt x="107227" y="100366"/>
                  <a:pt x="108388" y="100966"/>
                </a:cubicBezTo>
                <a:lnTo>
                  <a:pt x="111466" y="102561"/>
                </a:lnTo>
                <a:lnTo>
                  <a:pt x="115655" y="98011"/>
                </a:lnTo>
                <a:lnTo>
                  <a:pt x="114200" y="94677"/>
                </a:lnTo>
                <a:cubicBezTo>
                  <a:pt x="113638" y="93405"/>
                  <a:pt x="113605" y="91933"/>
                  <a:pt x="114100" y="90627"/>
                </a:cubicBezTo>
                <a:cubicBezTo>
                  <a:pt x="114600" y="89327"/>
                  <a:pt x="115577" y="88311"/>
                  <a:pt x="116800" y="87838"/>
                </a:cubicBezTo>
                <a:cubicBezTo>
                  <a:pt x="116800" y="87838"/>
                  <a:pt x="120000" y="86605"/>
                  <a:pt x="120000" y="86605"/>
                </a:cubicBezTo>
                <a:close/>
                <a:moveTo>
                  <a:pt x="41327" y="61438"/>
                </a:moveTo>
                <a:cubicBezTo>
                  <a:pt x="32961" y="61438"/>
                  <a:pt x="26172" y="54055"/>
                  <a:pt x="26172" y="44955"/>
                </a:cubicBezTo>
                <a:cubicBezTo>
                  <a:pt x="26172" y="35850"/>
                  <a:pt x="32961" y="28466"/>
                  <a:pt x="41327" y="28466"/>
                </a:cubicBezTo>
                <a:cubicBezTo>
                  <a:pt x="49705" y="28466"/>
                  <a:pt x="56488" y="35850"/>
                  <a:pt x="56488" y="44955"/>
                </a:cubicBezTo>
                <a:cubicBezTo>
                  <a:pt x="56488" y="54055"/>
                  <a:pt x="49705" y="61438"/>
                  <a:pt x="41327" y="61438"/>
                </a:cubicBezTo>
                <a:close/>
                <a:moveTo>
                  <a:pt x="82661" y="51005"/>
                </a:moveTo>
                <a:lnTo>
                  <a:pt x="82661" y="38900"/>
                </a:lnTo>
                <a:lnTo>
                  <a:pt x="76650" y="36572"/>
                </a:lnTo>
                <a:cubicBezTo>
                  <a:pt x="74355" y="35688"/>
                  <a:pt x="72505" y="33783"/>
                  <a:pt x="71577" y="31333"/>
                </a:cubicBezTo>
                <a:cubicBezTo>
                  <a:pt x="71577" y="31333"/>
                  <a:pt x="71577" y="31333"/>
                  <a:pt x="71577" y="31333"/>
                </a:cubicBezTo>
                <a:cubicBezTo>
                  <a:pt x="70638" y="28877"/>
                  <a:pt x="70705" y="26111"/>
                  <a:pt x="71755" y="23716"/>
                </a:cubicBezTo>
                <a:lnTo>
                  <a:pt x="74494" y="17444"/>
                </a:lnTo>
                <a:lnTo>
                  <a:pt x="66616" y="8888"/>
                </a:lnTo>
                <a:lnTo>
                  <a:pt x="60861" y="11866"/>
                </a:lnTo>
                <a:cubicBezTo>
                  <a:pt x="58655" y="13005"/>
                  <a:pt x="56105" y="13077"/>
                  <a:pt x="53855" y="12061"/>
                </a:cubicBezTo>
                <a:lnTo>
                  <a:pt x="53850" y="12061"/>
                </a:lnTo>
                <a:cubicBezTo>
                  <a:pt x="51600" y="11044"/>
                  <a:pt x="49850" y="9038"/>
                  <a:pt x="49038" y="6544"/>
                </a:cubicBezTo>
                <a:lnTo>
                  <a:pt x="46900" y="0"/>
                </a:lnTo>
                <a:lnTo>
                  <a:pt x="35766" y="0"/>
                </a:lnTo>
                <a:lnTo>
                  <a:pt x="33622" y="6544"/>
                </a:lnTo>
                <a:cubicBezTo>
                  <a:pt x="32811" y="9038"/>
                  <a:pt x="31055" y="11044"/>
                  <a:pt x="28811" y="12061"/>
                </a:cubicBezTo>
                <a:lnTo>
                  <a:pt x="28805" y="12061"/>
                </a:lnTo>
                <a:cubicBezTo>
                  <a:pt x="26550" y="13077"/>
                  <a:pt x="24005" y="13005"/>
                  <a:pt x="21805" y="11866"/>
                </a:cubicBezTo>
                <a:lnTo>
                  <a:pt x="16038" y="8888"/>
                </a:lnTo>
                <a:lnTo>
                  <a:pt x="8166" y="17444"/>
                </a:lnTo>
                <a:lnTo>
                  <a:pt x="10905" y="23716"/>
                </a:lnTo>
                <a:cubicBezTo>
                  <a:pt x="11955" y="26111"/>
                  <a:pt x="12022" y="28883"/>
                  <a:pt x="11088" y="31333"/>
                </a:cubicBezTo>
                <a:cubicBezTo>
                  <a:pt x="11088" y="31333"/>
                  <a:pt x="11088" y="31333"/>
                  <a:pt x="11083" y="31338"/>
                </a:cubicBezTo>
                <a:cubicBezTo>
                  <a:pt x="10155" y="33783"/>
                  <a:pt x="8311" y="35688"/>
                  <a:pt x="6011" y="36572"/>
                </a:cubicBezTo>
                <a:lnTo>
                  <a:pt x="0" y="38900"/>
                </a:lnTo>
                <a:lnTo>
                  <a:pt x="0" y="51005"/>
                </a:lnTo>
                <a:lnTo>
                  <a:pt x="6011" y="53333"/>
                </a:lnTo>
                <a:cubicBezTo>
                  <a:pt x="8311" y="54222"/>
                  <a:pt x="10155" y="56127"/>
                  <a:pt x="11088" y="58572"/>
                </a:cubicBezTo>
                <a:cubicBezTo>
                  <a:pt x="12022" y="61027"/>
                  <a:pt x="11955" y="63794"/>
                  <a:pt x="10911" y="66194"/>
                </a:cubicBezTo>
                <a:lnTo>
                  <a:pt x="8166" y="72461"/>
                </a:lnTo>
                <a:lnTo>
                  <a:pt x="16038" y="81022"/>
                </a:lnTo>
                <a:lnTo>
                  <a:pt x="21805" y="78038"/>
                </a:lnTo>
                <a:cubicBezTo>
                  <a:pt x="24005" y="76900"/>
                  <a:pt x="26555" y="76833"/>
                  <a:pt x="28805" y="77850"/>
                </a:cubicBezTo>
                <a:lnTo>
                  <a:pt x="28811" y="77850"/>
                </a:lnTo>
                <a:cubicBezTo>
                  <a:pt x="31061" y="78861"/>
                  <a:pt x="32811" y="80866"/>
                  <a:pt x="33622" y="83361"/>
                </a:cubicBezTo>
                <a:lnTo>
                  <a:pt x="35766" y="89905"/>
                </a:lnTo>
                <a:lnTo>
                  <a:pt x="46900" y="89905"/>
                </a:lnTo>
                <a:lnTo>
                  <a:pt x="49022" y="83405"/>
                </a:lnTo>
                <a:cubicBezTo>
                  <a:pt x="49844" y="80888"/>
                  <a:pt x="51611" y="78861"/>
                  <a:pt x="53877" y="77838"/>
                </a:cubicBezTo>
                <a:cubicBezTo>
                  <a:pt x="53883" y="77833"/>
                  <a:pt x="53883" y="77833"/>
                  <a:pt x="53883" y="77833"/>
                </a:cubicBezTo>
                <a:cubicBezTo>
                  <a:pt x="56116" y="76822"/>
                  <a:pt x="58638" y="76894"/>
                  <a:pt x="60822" y="78022"/>
                </a:cubicBezTo>
                <a:lnTo>
                  <a:pt x="66616" y="81022"/>
                </a:lnTo>
                <a:lnTo>
                  <a:pt x="74494" y="72461"/>
                </a:lnTo>
                <a:lnTo>
                  <a:pt x="71750" y="66188"/>
                </a:lnTo>
                <a:cubicBezTo>
                  <a:pt x="70705" y="63794"/>
                  <a:pt x="70638" y="61027"/>
                  <a:pt x="71577" y="58577"/>
                </a:cubicBezTo>
                <a:cubicBezTo>
                  <a:pt x="71577" y="58577"/>
                  <a:pt x="71577" y="58577"/>
                  <a:pt x="71577" y="58572"/>
                </a:cubicBezTo>
                <a:cubicBezTo>
                  <a:pt x="72511" y="56122"/>
                  <a:pt x="74355" y="54222"/>
                  <a:pt x="76650" y="53333"/>
                </a:cubicBezTo>
                <a:cubicBezTo>
                  <a:pt x="76650" y="53333"/>
                  <a:pt x="82661" y="51005"/>
                  <a:pt x="82661" y="51005"/>
                </a:cubicBezTo>
                <a:close/>
                <a:moveTo>
                  <a:pt x="82661" y="51005"/>
                </a:moveTo>
              </a:path>
            </a:pathLst>
          </a:custGeom>
          <a:solidFill>
            <a:schemeClr val="bg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Lato"/>
              <a:ea typeface="Lato"/>
              <a:cs typeface="Lato"/>
              <a:sym typeface="Lato"/>
            </a:endParaRPr>
          </a:p>
        </p:txBody>
      </p:sp>
      <p:grpSp>
        <p:nvGrpSpPr>
          <p:cNvPr id="4" name="Group 3">
            <a:extLst>
              <a:ext uri="{FF2B5EF4-FFF2-40B4-BE49-F238E27FC236}">
                <a16:creationId xmlns:a16="http://schemas.microsoft.com/office/drawing/2014/main" id="{660D103D-8D68-444B-BA98-6CB21A5C75AA}"/>
              </a:ext>
            </a:extLst>
          </p:cNvPr>
          <p:cNvGrpSpPr/>
          <p:nvPr/>
        </p:nvGrpSpPr>
        <p:grpSpPr>
          <a:xfrm>
            <a:off x="1420276" y="3711879"/>
            <a:ext cx="614209" cy="581367"/>
            <a:chOff x="1420276" y="3711879"/>
            <a:chExt cx="614209" cy="581367"/>
          </a:xfrm>
        </p:grpSpPr>
        <p:sp>
          <p:nvSpPr>
            <p:cNvPr id="37" name="Shape 2646">
              <a:extLst>
                <a:ext uri="{FF2B5EF4-FFF2-40B4-BE49-F238E27FC236}">
                  <a16:creationId xmlns:a16="http://schemas.microsoft.com/office/drawing/2014/main" id="{F766AA3A-A670-414B-B894-EFE6FE01BF81}"/>
                </a:ext>
              </a:extLst>
            </p:cNvPr>
            <p:cNvSpPr/>
            <p:nvPr/>
          </p:nvSpPr>
          <p:spPr>
            <a:xfrm>
              <a:off x="1420276" y="3711879"/>
              <a:ext cx="551984" cy="551984"/>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0067D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8" name="AutoShape 40">
              <a:extLst>
                <a:ext uri="{FF2B5EF4-FFF2-40B4-BE49-F238E27FC236}">
                  <a16:creationId xmlns:a16="http://schemas.microsoft.com/office/drawing/2014/main" id="{BC990636-2DDA-4557-956C-ED77008E0614}"/>
                </a:ext>
              </a:extLst>
            </p:cNvPr>
            <p:cNvSpPr>
              <a:spLocks/>
            </p:cNvSpPr>
            <p:nvPr/>
          </p:nvSpPr>
          <p:spPr bwMode="auto">
            <a:xfrm>
              <a:off x="1548701" y="3813669"/>
              <a:ext cx="485784" cy="479577"/>
            </a:xfrm>
            <a:custGeom>
              <a:avLst/>
              <a:gdLst/>
              <a:ahLst/>
              <a:cxnLst/>
              <a:rect l="0" t="0" r="r" b="b"/>
              <a:pathLst>
                <a:path w="21600" h="21600">
                  <a:moveTo>
                    <a:pt x="10712" y="0"/>
                  </a:moveTo>
                  <a:cubicBezTo>
                    <a:pt x="8701" y="0"/>
                    <a:pt x="6990" y="1339"/>
                    <a:pt x="6400" y="3183"/>
                  </a:cubicBezTo>
                  <a:cubicBezTo>
                    <a:pt x="6398" y="3186"/>
                    <a:pt x="6309" y="3374"/>
                    <a:pt x="6212" y="3837"/>
                  </a:cubicBezTo>
                  <a:cubicBezTo>
                    <a:pt x="6133" y="4129"/>
                    <a:pt x="6051" y="4482"/>
                    <a:pt x="5974" y="4911"/>
                  </a:cubicBezTo>
                  <a:cubicBezTo>
                    <a:pt x="5861" y="5618"/>
                    <a:pt x="4880" y="5421"/>
                    <a:pt x="4989" y="4625"/>
                  </a:cubicBezTo>
                  <a:cubicBezTo>
                    <a:pt x="4989" y="4625"/>
                    <a:pt x="4596" y="6205"/>
                    <a:pt x="5948" y="6505"/>
                  </a:cubicBezTo>
                  <a:cubicBezTo>
                    <a:pt x="5766" y="7233"/>
                    <a:pt x="4641" y="7115"/>
                    <a:pt x="4620" y="6131"/>
                  </a:cubicBezTo>
                  <a:cubicBezTo>
                    <a:pt x="4620" y="6131"/>
                    <a:pt x="4337" y="9338"/>
                    <a:pt x="7785" y="8132"/>
                  </a:cubicBezTo>
                  <a:lnTo>
                    <a:pt x="7785" y="8125"/>
                  </a:lnTo>
                  <a:cubicBezTo>
                    <a:pt x="8570" y="8801"/>
                    <a:pt x="9586" y="9211"/>
                    <a:pt x="10700" y="9212"/>
                  </a:cubicBezTo>
                  <a:cubicBezTo>
                    <a:pt x="11886" y="9213"/>
                    <a:pt x="12954" y="8768"/>
                    <a:pt x="13765" y="8036"/>
                  </a:cubicBezTo>
                  <a:cubicBezTo>
                    <a:pt x="17065" y="9108"/>
                    <a:pt x="16792" y="5991"/>
                    <a:pt x="16792" y="5991"/>
                  </a:cubicBezTo>
                  <a:cubicBezTo>
                    <a:pt x="16773" y="6901"/>
                    <a:pt x="15815" y="7067"/>
                    <a:pt x="15526" y="6512"/>
                  </a:cubicBezTo>
                  <a:cubicBezTo>
                    <a:pt x="16936" y="6238"/>
                    <a:pt x="16529" y="4625"/>
                    <a:pt x="16529" y="4625"/>
                  </a:cubicBezTo>
                  <a:cubicBezTo>
                    <a:pt x="16639" y="5421"/>
                    <a:pt x="15658" y="5618"/>
                    <a:pt x="15545" y="4911"/>
                  </a:cubicBezTo>
                  <a:cubicBezTo>
                    <a:pt x="15236" y="3192"/>
                    <a:pt x="14862" y="2656"/>
                    <a:pt x="14862" y="2656"/>
                  </a:cubicBezTo>
                  <a:lnTo>
                    <a:pt x="14862" y="2681"/>
                  </a:lnTo>
                  <a:cubicBezTo>
                    <a:pt x="14139" y="1098"/>
                    <a:pt x="12556" y="0"/>
                    <a:pt x="10712" y="0"/>
                  </a:cubicBezTo>
                  <a:close/>
                  <a:moveTo>
                    <a:pt x="13533" y="9555"/>
                  </a:moveTo>
                  <a:cubicBezTo>
                    <a:pt x="13442" y="11525"/>
                    <a:pt x="12315" y="12611"/>
                    <a:pt x="10938" y="12611"/>
                  </a:cubicBezTo>
                  <a:cubicBezTo>
                    <a:pt x="9561" y="12611"/>
                    <a:pt x="8442" y="11529"/>
                    <a:pt x="8349" y="9561"/>
                  </a:cubicBezTo>
                  <a:cubicBezTo>
                    <a:pt x="8323" y="9565"/>
                    <a:pt x="8294" y="9563"/>
                    <a:pt x="8268" y="9568"/>
                  </a:cubicBezTo>
                  <a:cubicBezTo>
                    <a:pt x="7361" y="9724"/>
                    <a:pt x="6644" y="9782"/>
                    <a:pt x="5974" y="10387"/>
                  </a:cubicBezTo>
                  <a:cubicBezTo>
                    <a:pt x="2640" y="13384"/>
                    <a:pt x="765" y="17189"/>
                    <a:pt x="0" y="21600"/>
                  </a:cubicBezTo>
                  <a:cubicBezTo>
                    <a:pt x="0" y="21600"/>
                    <a:pt x="3222" y="21600"/>
                    <a:pt x="3222" y="21600"/>
                  </a:cubicBezTo>
                  <a:cubicBezTo>
                    <a:pt x="3466" y="20343"/>
                    <a:pt x="3836" y="19123"/>
                    <a:pt x="4381" y="17966"/>
                  </a:cubicBezTo>
                  <a:cubicBezTo>
                    <a:pt x="4819" y="17040"/>
                    <a:pt x="5342" y="16154"/>
                    <a:pt x="5829" y="15253"/>
                  </a:cubicBezTo>
                  <a:cubicBezTo>
                    <a:pt x="5872" y="15272"/>
                    <a:pt x="5915" y="15297"/>
                    <a:pt x="5961" y="15317"/>
                  </a:cubicBezTo>
                  <a:cubicBezTo>
                    <a:pt x="5966" y="15370"/>
                    <a:pt x="5974" y="15418"/>
                    <a:pt x="5974" y="15469"/>
                  </a:cubicBezTo>
                  <a:cubicBezTo>
                    <a:pt x="5974" y="16989"/>
                    <a:pt x="5975" y="16186"/>
                    <a:pt x="5974" y="17706"/>
                  </a:cubicBezTo>
                  <a:lnTo>
                    <a:pt x="5065" y="21600"/>
                  </a:lnTo>
                  <a:lnTo>
                    <a:pt x="16780" y="21600"/>
                  </a:lnTo>
                  <a:lnTo>
                    <a:pt x="15865" y="18773"/>
                  </a:lnTo>
                  <a:cubicBezTo>
                    <a:pt x="15865" y="17514"/>
                    <a:pt x="15865" y="17515"/>
                    <a:pt x="15865" y="16257"/>
                  </a:cubicBezTo>
                  <a:cubicBezTo>
                    <a:pt x="15865" y="16076"/>
                    <a:pt x="15865" y="15893"/>
                    <a:pt x="15865" y="15603"/>
                  </a:cubicBezTo>
                  <a:cubicBezTo>
                    <a:pt x="15988" y="15735"/>
                    <a:pt x="16024" y="15764"/>
                    <a:pt x="16046" y="15800"/>
                  </a:cubicBezTo>
                  <a:cubicBezTo>
                    <a:pt x="16110" y="15893"/>
                    <a:pt x="16166" y="15990"/>
                    <a:pt x="16228" y="16086"/>
                  </a:cubicBezTo>
                  <a:cubicBezTo>
                    <a:pt x="17278" y="17794"/>
                    <a:pt x="17974" y="19641"/>
                    <a:pt x="18372" y="21600"/>
                  </a:cubicBezTo>
                  <a:lnTo>
                    <a:pt x="21600" y="21600"/>
                  </a:lnTo>
                  <a:cubicBezTo>
                    <a:pt x="21120" y="18783"/>
                    <a:pt x="20139" y="16169"/>
                    <a:pt x="18572" y="13786"/>
                  </a:cubicBezTo>
                  <a:cubicBezTo>
                    <a:pt x="17537" y="12206"/>
                    <a:pt x="16424" y="11043"/>
                    <a:pt x="15018" y="9828"/>
                  </a:cubicBezTo>
                  <a:cubicBezTo>
                    <a:pt x="14636" y="9497"/>
                    <a:pt x="14011" y="9621"/>
                    <a:pt x="13533" y="9555"/>
                  </a:cubicBezTo>
                  <a:close/>
                  <a:moveTo>
                    <a:pt x="13533" y="9555"/>
                  </a:moveTo>
                </a:path>
              </a:pathLst>
            </a:custGeom>
            <a:solidFill>
              <a:srgbClr val="0067DF"/>
            </a:solidFill>
            <a:ln>
              <a:noFill/>
            </a:ln>
          </p:spPr>
          <p:txBody>
            <a:bodyPr lIns="0" tIns="0" rIns="0" bIns="0"/>
            <a:lstStyle/>
            <a:p>
              <a:pPr defTabSz="914377"/>
              <a:endParaRPr lang="pl-PL">
                <a:solidFill>
                  <a:srgbClr val="FFFFFF"/>
                </a:solidFill>
                <a:latin typeface="Lato"/>
              </a:endParaRPr>
            </a:p>
          </p:txBody>
        </p:sp>
      </p:grpSp>
      <p:sp>
        <p:nvSpPr>
          <p:cNvPr id="50" name="AutoShape 27">
            <a:extLst>
              <a:ext uri="{FF2B5EF4-FFF2-40B4-BE49-F238E27FC236}">
                <a16:creationId xmlns:a16="http://schemas.microsoft.com/office/drawing/2014/main" id="{13BCC439-D25F-409D-AAFC-8D76BF2615E4}"/>
              </a:ext>
            </a:extLst>
          </p:cNvPr>
          <p:cNvSpPr>
            <a:spLocks/>
          </p:cNvSpPr>
          <p:nvPr/>
        </p:nvSpPr>
        <p:spPr bwMode="auto">
          <a:xfrm>
            <a:off x="4471809" y="3684109"/>
            <a:ext cx="584442" cy="609137"/>
          </a:xfrm>
          <a:custGeom>
            <a:avLst/>
            <a:gdLst/>
            <a:ahLst/>
            <a:cxnLst/>
            <a:rect l="0" t="0" r="r" b="b"/>
            <a:pathLst>
              <a:path w="21600" h="21600">
                <a:moveTo>
                  <a:pt x="19696" y="4044"/>
                </a:moveTo>
                <a:lnTo>
                  <a:pt x="19696" y="19755"/>
                </a:lnTo>
                <a:lnTo>
                  <a:pt x="1850" y="19755"/>
                </a:lnTo>
                <a:lnTo>
                  <a:pt x="1850" y="21600"/>
                </a:lnTo>
                <a:lnTo>
                  <a:pt x="21600" y="21600"/>
                </a:lnTo>
                <a:lnTo>
                  <a:pt x="21600" y="4044"/>
                </a:lnTo>
                <a:cubicBezTo>
                  <a:pt x="21600" y="4044"/>
                  <a:pt x="19696" y="4044"/>
                  <a:pt x="19696" y="4044"/>
                </a:cubicBezTo>
                <a:close/>
                <a:moveTo>
                  <a:pt x="13515" y="14866"/>
                </a:moveTo>
                <a:lnTo>
                  <a:pt x="11916" y="14866"/>
                </a:lnTo>
                <a:lnTo>
                  <a:pt x="11916" y="10561"/>
                </a:lnTo>
                <a:lnTo>
                  <a:pt x="10186" y="10561"/>
                </a:lnTo>
                <a:lnTo>
                  <a:pt x="10186" y="9348"/>
                </a:lnTo>
                <a:cubicBezTo>
                  <a:pt x="11286" y="9376"/>
                  <a:pt x="12054" y="9072"/>
                  <a:pt x="12215" y="8032"/>
                </a:cubicBezTo>
                <a:lnTo>
                  <a:pt x="13515" y="8032"/>
                </a:lnTo>
                <a:cubicBezTo>
                  <a:pt x="13515" y="8032"/>
                  <a:pt x="13515" y="14866"/>
                  <a:pt x="13515" y="14866"/>
                </a:cubicBezTo>
                <a:close/>
                <a:moveTo>
                  <a:pt x="6828" y="14988"/>
                </a:moveTo>
                <a:cubicBezTo>
                  <a:pt x="5215" y="14988"/>
                  <a:pt x="4144" y="14090"/>
                  <a:pt x="4173" y="12384"/>
                </a:cubicBezTo>
                <a:lnTo>
                  <a:pt x="5698" y="12384"/>
                </a:lnTo>
                <a:cubicBezTo>
                  <a:pt x="5726" y="13140"/>
                  <a:pt x="6040" y="13693"/>
                  <a:pt x="6809" y="13693"/>
                </a:cubicBezTo>
                <a:cubicBezTo>
                  <a:pt x="7316" y="13693"/>
                  <a:pt x="7827" y="13401"/>
                  <a:pt x="7827" y="12748"/>
                </a:cubicBezTo>
                <a:cubicBezTo>
                  <a:pt x="7827" y="11922"/>
                  <a:pt x="7233" y="11861"/>
                  <a:pt x="6235" y="11861"/>
                </a:cubicBezTo>
                <a:lnTo>
                  <a:pt x="6235" y="10707"/>
                </a:lnTo>
                <a:cubicBezTo>
                  <a:pt x="6937" y="10765"/>
                  <a:pt x="7699" y="10669"/>
                  <a:pt x="7699" y="9988"/>
                </a:cubicBezTo>
                <a:cubicBezTo>
                  <a:pt x="7699" y="9450"/>
                  <a:pt x="7248" y="9205"/>
                  <a:pt x="6828" y="9205"/>
                </a:cubicBezTo>
                <a:cubicBezTo>
                  <a:pt x="6124" y="9205"/>
                  <a:pt x="5857" y="9705"/>
                  <a:pt x="5871" y="10391"/>
                </a:cubicBezTo>
                <a:lnTo>
                  <a:pt x="4335" y="10391"/>
                </a:lnTo>
                <a:cubicBezTo>
                  <a:pt x="4398" y="8733"/>
                  <a:pt x="5439" y="7900"/>
                  <a:pt x="6818" y="7900"/>
                </a:cubicBezTo>
                <a:cubicBezTo>
                  <a:pt x="8004" y="7900"/>
                  <a:pt x="9230" y="8625"/>
                  <a:pt x="9230" y="9837"/>
                </a:cubicBezTo>
                <a:cubicBezTo>
                  <a:pt x="9230" y="10465"/>
                  <a:pt x="8942" y="10954"/>
                  <a:pt x="8448" y="11192"/>
                </a:cubicBezTo>
                <a:cubicBezTo>
                  <a:pt x="9095" y="11432"/>
                  <a:pt x="9486" y="11997"/>
                  <a:pt x="9486" y="12720"/>
                </a:cubicBezTo>
                <a:cubicBezTo>
                  <a:pt x="9486" y="14139"/>
                  <a:pt x="8270" y="14988"/>
                  <a:pt x="6828" y="14988"/>
                </a:cubicBezTo>
                <a:close/>
                <a:moveTo>
                  <a:pt x="15580" y="2346"/>
                </a:moveTo>
                <a:lnTo>
                  <a:pt x="15580" y="3324"/>
                </a:lnTo>
                <a:cubicBezTo>
                  <a:pt x="15580" y="4484"/>
                  <a:pt x="14600" y="5430"/>
                  <a:pt x="13396" y="5430"/>
                </a:cubicBezTo>
                <a:cubicBezTo>
                  <a:pt x="12192" y="5430"/>
                  <a:pt x="11213" y="4484"/>
                  <a:pt x="11213" y="3324"/>
                </a:cubicBezTo>
                <a:lnTo>
                  <a:pt x="11213" y="2346"/>
                </a:lnTo>
                <a:lnTo>
                  <a:pt x="6739" y="2346"/>
                </a:lnTo>
                <a:lnTo>
                  <a:pt x="6739" y="3319"/>
                </a:lnTo>
                <a:cubicBezTo>
                  <a:pt x="6739" y="4481"/>
                  <a:pt x="5759" y="5425"/>
                  <a:pt x="4555" y="5425"/>
                </a:cubicBezTo>
                <a:cubicBezTo>
                  <a:pt x="3351" y="5425"/>
                  <a:pt x="2372" y="4481"/>
                  <a:pt x="2372" y="3319"/>
                </a:cubicBezTo>
                <a:lnTo>
                  <a:pt x="2372" y="2346"/>
                </a:lnTo>
                <a:lnTo>
                  <a:pt x="0" y="2346"/>
                </a:lnTo>
                <a:lnTo>
                  <a:pt x="0" y="18092"/>
                </a:lnTo>
                <a:lnTo>
                  <a:pt x="17900" y="18092"/>
                </a:lnTo>
                <a:lnTo>
                  <a:pt x="17900" y="2346"/>
                </a:lnTo>
                <a:cubicBezTo>
                  <a:pt x="17900" y="2346"/>
                  <a:pt x="15580" y="2346"/>
                  <a:pt x="15580" y="2346"/>
                </a:cubicBezTo>
                <a:close/>
                <a:moveTo>
                  <a:pt x="5544" y="954"/>
                </a:moveTo>
                <a:cubicBezTo>
                  <a:pt x="5544" y="427"/>
                  <a:pt x="5101" y="0"/>
                  <a:pt x="4555" y="0"/>
                </a:cubicBezTo>
                <a:cubicBezTo>
                  <a:pt x="4009" y="0"/>
                  <a:pt x="3566" y="427"/>
                  <a:pt x="3566" y="954"/>
                </a:cubicBezTo>
                <a:lnTo>
                  <a:pt x="3566" y="3354"/>
                </a:lnTo>
                <a:cubicBezTo>
                  <a:pt x="3566" y="3880"/>
                  <a:pt x="4009" y="4307"/>
                  <a:pt x="4555" y="4307"/>
                </a:cubicBezTo>
                <a:cubicBezTo>
                  <a:pt x="5101" y="4307"/>
                  <a:pt x="5544" y="3880"/>
                  <a:pt x="5544" y="3354"/>
                </a:cubicBezTo>
                <a:cubicBezTo>
                  <a:pt x="5544" y="3354"/>
                  <a:pt x="5544" y="954"/>
                  <a:pt x="5544" y="954"/>
                </a:cubicBezTo>
                <a:close/>
                <a:moveTo>
                  <a:pt x="14385" y="3358"/>
                </a:moveTo>
                <a:cubicBezTo>
                  <a:pt x="14385" y="3885"/>
                  <a:pt x="13942" y="4311"/>
                  <a:pt x="13396" y="4311"/>
                </a:cubicBezTo>
                <a:cubicBezTo>
                  <a:pt x="12850" y="4311"/>
                  <a:pt x="12408" y="3885"/>
                  <a:pt x="12408" y="3358"/>
                </a:cubicBezTo>
                <a:lnTo>
                  <a:pt x="12408" y="958"/>
                </a:lnTo>
                <a:cubicBezTo>
                  <a:pt x="12408" y="431"/>
                  <a:pt x="12850" y="4"/>
                  <a:pt x="13396" y="4"/>
                </a:cubicBezTo>
                <a:cubicBezTo>
                  <a:pt x="13942" y="4"/>
                  <a:pt x="14385" y="431"/>
                  <a:pt x="14385" y="958"/>
                </a:cubicBezTo>
                <a:cubicBezTo>
                  <a:pt x="14385" y="958"/>
                  <a:pt x="14385" y="3358"/>
                  <a:pt x="14385" y="3358"/>
                </a:cubicBezTo>
                <a:close/>
                <a:moveTo>
                  <a:pt x="14385" y="3358"/>
                </a:moveTo>
              </a:path>
            </a:pathLst>
          </a:custGeom>
          <a:solidFill>
            <a:srgbClr val="0067DF"/>
          </a:solidFill>
          <a:ln w="12700" cap="flat">
            <a:noFill/>
            <a:miter lim="800000"/>
            <a:headEnd type="none" w="med" len="med"/>
            <a:tailEnd type="none" w="med" len="med"/>
          </a:ln>
        </p:spPr>
        <p:txBody>
          <a:bodyPr lIns="0" tIns="0" rIns="0" bIns="0"/>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FFFFFF"/>
              </a:solidFill>
              <a:effectLst/>
              <a:uLnTx/>
              <a:uFillTx/>
              <a:latin typeface="Lato"/>
              <a:ea typeface="+mn-ea"/>
              <a:cs typeface="+mn-cs"/>
            </a:endParaRPr>
          </a:p>
        </p:txBody>
      </p:sp>
      <p:grpSp>
        <p:nvGrpSpPr>
          <p:cNvPr id="6" name="Group 5">
            <a:extLst>
              <a:ext uri="{FF2B5EF4-FFF2-40B4-BE49-F238E27FC236}">
                <a16:creationId xmlns:a16="http://schemas.microsoft.com/office/drawing/2014/main" id="{1980066C-E1A8-491E-843D-BEF2E97C36A0}"/>
              </a:ext>
            </a:extLst>
          </p:cNvPr>
          <p:cNvGrpSpPr/>
          <p:nvPr/>
        </p:nvGrpSpPr>
        <p:grpSpPr>
          <a:xfrm>
            <a:off x="9610758" y="3673334"/>
            <a:ext cx="758753" cy="620271"/>
            <a:chOff x="9610758" y="3673334"/>
            <a:chExt cx="758753" cy="620271"/>
          </a:xfrm>
        </p:grpSpPr>
        <p:sp>
          <p:nvSpPr>
            <p:cNvPr id="56" name="Google Shape;1374;p167">
              <a:extLst>
                <a:ext uri="{FF2B5EF4-FFF2-40B4-BE49-F238E27FC236}">
                  <a16:creationId xmlns:a16="http://schemas.microsoft.com/office/drawing/2014/main" id="{FA6E50C1-DF0E-4B69-8707-2A75ECE365D6}"/>
                </a:ext>
              </a:extLst>
            </p:cNvPr>
            <p:cNvSpPr/>
            <p:nvPr>
              <p:custDataLst>
                <p:tags r:id="rId3"/>
              </p:custDataLst>
            </p:nvPr>
          </p:nvSpPr>
          <p:spPr>
            <a:xfrm rot="10800000">
              <a:off x="9898724" y="3673334"/>
              <a:ext cx="470787" cy="394066"/>
            </a:xfrm>
            <a:custGeom>
              <a:avLst/>
              <a:gdLst/>
              <a:ahLst/>
              <a:cxnLst/>
              <a:rect l="l" t="t" r="r" b="b"/>
              <a:pathLst>
                <a:path w="120000" h="120000" extrusionOk="0">
                  <a:moveTo>
                    <a:pt x="98027" y="103072"/>
                  </a:moveTo>
                  <a:cubicBezTo>
                    <a:pt x="93577" y="103072"/>
                    <a:pt x="89972" y="98683"/>
                    <a:pt x="89972" y="93272"/>
                  </a:cubicBezTo>
                  <a:cubicBezTo>
                    <a:pt x="89972" y="87855"/>
                    <a:pt x="93577" y="83466"/>
                    <a:pt x="98027" y="83466"/>
                  </a:cubicBezTo>
                  <a:cubicBezTo>
                    <a:pt x="102477" y="83466"/>
                    <a:pt x="106083" y="87855"/>
                    <a:pt x="106083" y="93272"/>
                  </a:cubicBezTo>
                  <a:cubicBezTo>
                    <a:pt x="106083" y="98683"/>
                    <a:pt x="102477" y="103072"/>
                    <a:pt x="98027" y="103072"/>
                  </a:cubicBezTo>
                  <a:close/>
                  <a:moveTo>
                    <a:pt x="120000" y="96872"/>
                  </a:moveTo>
                  <a:lnTo>
                    <a:pt x="120000" y="89672"/>
                  </a:lnTo>
                  <a:lnTo>
                    <a:pt x="116800" y="88288"/>
                  </a:lnTo>
                  <a:cubicBezTo>
                    <a:pt x="115583" y="87761"/>
                    <a:pt x="114600" y="86627"/>
                    <a:pt x="114105" y="85177"/>
                  </a:cubicBezTo>
                  <a:lnTo>
                    <a:pt x="114105" y="85172"/>
                  </a:lnTo>
                  <a:cubicBezTo>
                    <a:pt x="113611" y="83716"/>
                    <a:pt x="113644" y="82066"/>
                    <a:pt x="114200" y="80644"/>
                  </a:cubicBezTo>
                  <a:lnTo>
                    <a:pt x="115655" y="76916"/>
                  </a:lnTo>
                  <a:lnTo>
                    <a:pt x="111472" y="71827"/>
                  </a:lnTo>
                  <a:lnTo>
                    <a:pt x="108405" y="73594"/>
                  </a:lnTo>
                  <a:cubicBezTo>
                    <a:pt x="107238" y="74272"/>
                    <a:pt x="105883" y="74316"/>
                    <a:pt x="104683" y="73716"/>
                  </a:cubicBezTo>
                  <a:cubicBezTo>
                    <a:pt x="103488" y="73105"/>
                    <a:pt x="102555" y="71916"/>
                    <a:pt x="102122" y="70433"/>
                  </a:cubicBezTo>
                  <a:lnTo>
                    <a:pt x="100988" y="66544"/>
                  </a:lnTo>
                  <a:lnTo>
                    <a:pt x="95066" y="66544"/>
                  </a:lnTo>
                  <a:lnTo>
                    <a:pt x="93927" y="70433"/>
                  </a:lnTo>
                  <a:cubicBezTo>
                    <a:pt x="93500" y="71916"/>
                    <a:pt x="92566" y="73105"/>
                    <a:pt x="91372" y="73716"/>
                  </a:cubicBezTo>
                  <a:lnTo>
                    <a:pt x="91366" y="73716"/>
                  </a:lnTo>
                  <a:cubicBezTo>
                    <a:pt x="90172" y="74316"/>
                    <a:pt x="88816" y="74272"/>
                    <a:pt x="87644" y="73594"/>
                  </a:cubicBezTo>
                  <a:lnTo>
                    <a:pt x="84583" y="71827"/>
                  </a:lnTo>
                  <a:lnTo>
                    <a:pt x="80400" y="76916"/>
                  </a:lnTo>
                  <a:lnTo>
                    <a:pt x="81855" y="80644"/>
                  </a:lnTo>
                  <a:cubicBezTo>
                    <a:pt x="82411" y="82066"/>
                    <a:pt x="82444" y="83716"/>
                    <a:pt x="81950" y="85172"/>
                  </a:cubicBezTo>
                  <a:lnTo>
                    <a:pt x="81950" y="85177"/>
                  </a:lnTo>
                  <a:cubicBezTo>
                    <a:pt x="81455" y="86633"/>
                    <a:pt x="80472" y="87761"/>
                    <a:pt x="79255" y="88288"/>
                  </a:cubicBezTo>
                  <a:lnTo>
                    <a:pt x="76055" y="89672"/>
                  </a:lnTo>
                  <a:lnTo>
                    <a:pt x="76055" y="96872"/>
                  </a:lnTo>
                  <a:lnTo>
                    <a:pt x="79255" y="98255"/>
                  </a:lnTo>
                  <a:cubicBezTo>
                    <a:pt x="80472" y="98783"/>
                    <a:pt x="81455" y="99916"/>
                    <a:pt x="81950" y="101372"/>
                  </a:cubicBezTo>
                  <a:cubicBezTo>
                    <a:pt x="82444" y="102827"/>
                    <a:pt x="82411" y="104472"/>
                    <a:pt x="81855" y="105900"/>
                  </a:cubicBezTo>
                  <a:lnTo>
                    <a:pt x="80400" y="109627"/>
                  </a:lnTo>
                  <a:lnTo>
                    <a:pt x="84583" y="114716"/>
                  </a:lnTo>
                  <a:lnTo>
                    <a:pt x="87644" y="112944"/>
                  </a:lnTo>
                  <a:cubicBezTo>
                    <a:pt x="88816" y="112266"/>
                    <a:pt x="90172" y="112227"/>
                    <a:pt x="91372" y="112833"/>
                  </a:cubicBezTo>
                  <a:cubicBezTo>
                    <a:pt x="92566" y="113433"/>
                    <a:pt x="93494" y="114627"/>
                    <a:pt x="93927" y="116111"/>
                  </a:cubicBezTo>
                  <a:lnTo>
                    <a:pt x="95066" y="120000"/>
                  </a:lnTo>
                  <a:lnTo>
                    <a:pt x="100988" y="120000"/>
                  </a:lnTo>
                  <a:lnTo>
                    <a:pt x="102116" y="116138"/>
                  </a:lnTo>
                  <a:cubicBezTo>
                    <a:pt x="102555" y="114638"/>
                    <a:pt x="103494" y="113433"/>
                    <a:pt x="104700" y="112822"/>
                  </a:cubicBezTo>
                  <a:cubicBezTo>
                    <a:pt x="105888" y="112222"/>
                    <a:pt x="107227" y="112266"/>
                    <a:pt x="108388" y="112938"/>
                  </a:cubicBezTo>
                  <a:lnTo>
                    <a:pt x="111472" y="114716"/>
                  </a:lnTo>
                  <a:lnTo>
                    <a:pt x="115655" y="109627"/>
                  </a:lnTo>
                  <a:lnTo>
                    <a:pt x="114200" y="105894"/>
                  </a:lnTo>
                  <a:cubicBezTo>
                    <a:pt x="113644" y="104472"/>
                    <a:pt x="113611" y="102827"/>
                    <a:pt x="114105" y="101372"/>
                  </a:cubicBezTo>
                  <a:cubicBezTo>
                    <a:pt x="114600" y="99916"/>
                    <a:pt x="115583" y="98783"/>
                    <a:pt x="116805" y="98250"/>
                  </a:cubicBezTo>
                  <a:cubicBezTo>
                    <a:pt x="116805" y="98250"/>
                    <a:pt x="120000" y="96872"/>
                    <a:pt x="120000" y="96872"/>
                  </a:cubicBezTo>
                  <a:close/>
                  <a:moveTo>
                    <a:pt x="41333" y="68722"/>
                  </a:moveTo>
                  <a:cubicBezTo>
                    <a:pt x="32961" y="68722"/>
                    <a:pt x="26172" y="60461"/>
                    <a:pt x="26172" y="50283"/>
                  </a:cubicBezTo>
                  <a:cubicBezTo>
                    <a:pt x="26172" y="40094"/>
                    <a:pt x="32961" y="31844"/>
                    <a:pt x="41333" y="31844"/>
                  </a:cubicBezTo>
                  <a:cubicBezTo>
                    <a:pt x="49705" y="31844"/>
                    <a:pt x="56488" y="40094"/>
                    <a:pt x="56488" y="50283"/>
                  </a:cubicBezTo>
                  <a:cubicBezTo>
                    <a:pt x="56488" y="60466"/>
                    <a:pt x="49705" y="68722"/>
                    <a:pt x="41333" y="68722"/>
                  </a:cubicBezTo>
                  <a:close/>
                  <a:moveTo>
                    <a:pt x="82666" y="57055"/>
                  </a:moveTo>
                  <a:lnTo>
                    <a:pt x="82666" y="43511"/>
                  </a:lnTo>
                  <a:lnTo>
                    <a:pt x="76650" y="40905"/>
                  </a:lnTo>
                  <a:cubicBezTo>
                    <a:pt x="74355" y="39916"/>
                    <a:pt x="72511" y="37783"/>
                    <a:pt x="71577" y="35050"/>
                  </a:cubicBezTo>
                  <a:cubicBezTo>
                    <a:pt x="70644" y="32305"/>
                    <a:pt x="70705" y="29211"/>
                    <a:pt x="71755" y="26527"/>
                  </a:cubicBezTo>
                  <a:lnTo>
                    <a:pt x="74494" y="19516"/>
                  </a:lnTo>
                  <a:lnTo>
                    <a:pt x="66622" y="9938"/>
                  </a:lnTo>
                  <a:lnTo>
                    <a:pt x="60861" y="13272"/>
                  </a:lnTo>
                  <a:cubicBezTo>
                    <a:pt x="58655" y="14544"/>
                    <a:pt x="56111" y="14627"/>
                    <a:pt x="53855" y="13488"/>
                  </a:cubicBezTo>
                  <a:cubicBezTo>
                    <a:pt x="53855" y="13483"/>
                    <a:pt x="53855" y="13483"/>
                    <a:pt x="53855" y="13483"/>
                  </a:cubicBezTo>
                  <a:cubicBezTo>
                    <a:pt x="51600" y="12350"/>
                    <a:pt x="49855" y="10111"/>
                    <a:pt x="49038" y="7322"/>
                  </a:cubicBezTo>
                  <a:lnTo>
                    <a:pt x="46900" y="0"/>
                  </a:lnTo>
                  <a:lnTo>
                    <a:pt x="35766" y="0"/>
                  </a:lnTo>
                  <a:lnTo>
                    <a:pt x="33627" y="7322"/>
                  </a:lnTo>
                  <a:cubicBezTo>
                    <a:pt x="32811" y="10111"/>
                    <a:pt x="31061" y="12355"/>
                    <a:pt x="28811" y="13483"/>
                  </a:cubicBezTo>
                  <a:lnTo>
                    <a:pt x="28805" y="13488"/>
                  </a:lnTo>
                  <a:cubicBezTo>
                    <a:pt x="26555" y="14627"/>
                    <a:pt x="24005" y="14544"/>
                    <a:pt x="21805" y="13272"/>
                  </a:cubicBezTo>
                  <a:lnTo>
                    <a:pt x="16044" y="9938"/>
                  </a:lnTo>
                  <a:lnTo>
                    <a:pt x="8172" y="19516"/>
                  </a:lnTo>
                  <a:lnTo>
                    <a:pt x="10911" y="26527"/>
                  </a:lnTo>
                  <a:cubicBezTo>
                    <a:pt x="11955" y="29205"/>
                    <a:pt x="12022" y="32305"/>
                    <a:pt x="11088" y="35050"/>
                  </a:cubicBezTo>
                  <a:cubicBezTo>
                    <a:pt x="11088" y="35050"/>
                    <a:pt x="11088" y="35050"/>
                    <a:pt x="11083" y="35050"/>
                  </a:cubicBezTo>
                  <a:cubicBezTo>
                    <a:pt x="10155" y="37788"/>
                    <a:pt x="8311" y="39916"/>
                    <a:pt x="6016" y="40905"/>
                  </a:cubicBezTo>
                  <a:lnTo>
                    <a:pt x="0" y="43511"/>
                  </a:lnTo>
                  <a:lnTo>
                    <a:pt x="0" y="57055"/>
                  </a:lnTo>
                  <a:lnTo>
                    <a:pt x="6016" y="59661"/>
                  </a:lnTo>
                  <a:cubicBezTo>
                    <a:pt x="8305" y="60650"/>
                    <a:pt x="10155" y="62777"/>
                    <a:pt x="11088" y="65516"/>
                  </a:cubicBezTo>
                  <a:cubicBezTo>
                    <a:pt x="12022" y="68261"/>
                    <a:pt x="11955" y="71355"/>
                    <a:pt x="10911" y="74038"/>
                  </a:cubicBezTo>
                  <a:lnTo>
                    <a:pt x="8172" y="81050"/>
                  </a:lnTo>
                  <a:lnTo>
                    <a:pt x="16044" y="90622"/>
                  </a:lnTo>
                  <a:lnTo>
                    <a:pt x="21805" y="87294"/>
                  </a:lnTo>
                  <a:cubicBezTo>
                    <a:pt x="24005" y="86016"/>
                    <a:pt x="26555" y="85938"/>
                    <a:pt x="28811" y="87072"/>
                  </a:cubicBezTo>
                  <a:lnTo>
                    <a:pt x="28811" y="87077"/>
                  </a:lnTo>
                  <a:cubicBezTo>
                    <a:pt x="31061" y="88211"/>
                    <a:pt x="32811" y="90450"/>
                    <a:pt x="33627" y="93244"/>
                  </a:cubicBezTo>
                  <a:lnTo>
                    <a:pt x="35766" y="100561"/>
                  </a:lnTo>
                  <a:lnTo>
                    <a:pt x="46900" y="100561"/>
                  </a:lnTo>
                  <a:lnTo>
                    <a:pt x="49022" y="93288"/>
                  </a:lnTo>
                  <a:cubicBezTo>
                    <a:pt x="49850" y="90477"/>
                    <a:pt x="51616" y="88211"/>
                    <a:pt x="53883" y="87061"/>
                  </a:cubicBezTo>
                  <a:cubicBezTo>
                    <a:pt x="53883" y="87061"/>
                    <a:pt x="53883" y="87061"/>
                    <a:pt x="53888" y="87061"/>
                  </a:cubicBezTo>
                  <a:cubicBezTo>
                    <a:pt x="56116" y="85933"/>
                    <a:pt x="58638" y="86005"/>
                    <a:pt x="60822" y="87272"/>
                  </a:cubicBezTo>
                  <a:lnTo>
                    <a:pt x="66622" y="90622"/>
                  </a:lnTo>
                  <a:lnTo>
                    <a:pt x="74494" y="81050"/>
                  </a:lnTo>
                  <a:lnTo>
                    <a:pt x="71755" y="74033"/>
                  </a:lnTo>
                  <a:cubicBezTo>
                    <a:pt x="70705" y="71355"/>
                    <a:pt x="70644" y="68261"/>
                    <a:pt x="71577" y="65522"/>
                  </a:cubicBezTo>
                  <a:lnTo>
                    <a:pt x="71577" y="65516"/>
                  </a:lnTo>
                  <a:cubicBezTo>
                    <a:pt x="72511" y="62777"/>
                    <a:pt x="74355" y="60650"/>
                    <a:pt x="76655" y="59655"/>
                  </a:cubicBezTo>
                  <a:cubicBezTo>
                    <a:pt x="76655" y="59655"/>
                    <a:pt x="82666" y="57055"/>
                    <a:pt x="82666" y="57055"/>
                  </a:cubicBezTo>
                  <a:close/>
                  <a:moveTo>
                    <a:pt x="82666" y="57055"/>
                  </a:moveTo>
                </a:path>
              </a:pathLst>
            </a:custGeom>
            <a:solidFill>
              <a:srgbClr val="FA4616"/>
            </a:solid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Lato"/>
                <a:ea typeface="Lato"/>
                <a:cs typeface="Lato"/>
                <a:sym typeface="Lato"/>
              </a:endParaRPr>
            </a:p>
          </p:txBody>
        </p:sp>
        <p:sp>
          <p:nvSpPr>
            <p:cNvPr id="51" name="Shape 2646">
              <a:extLst>
                <a:ext uri="{FF2B5EF4-FFF2-40B4-BE49-F238E27FC236}">
                  <a16:creationId xmlns:a16="http://schemas.microsoft.com/office/drawing/2014/main" id="{0F606D1A-172A-4B95-9746-58ACC75E4694}"/>
                </a:ext>
              </a:extLst>
            </p:cNvPr>
            <p:cNvSpPr/>
            <p:nvPr/>
          </p:nvSpPr>
          <p:spPr>
            <a:xfrm>
              <a:off x="9610758" y="3842804"/>
              <a:ext cx="450801" cy="450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A4616"/>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7" name="Group 6">
            <a:extLst>
              <a:ext uri="{FF2B5EF4-FFF2-40B4-BE49-F238E27FC236}">
                <a16:creationId xmlns:a16="http://schemas.microsoft.com/office/drawing/2014/main" id="{269DA96A-43E5-4341-A05C-A57B37F32613}"/>
              </a:ext>
            </a:extLst>
          </p:cNvPr>
          <p:cNvGrpSpPr/>
          <p:nvPr/>
        </p:nvGrpSpPr>
        <p:grpSpPr>
          <a:xfrm>
            <a:off x="6564601" y="3697070"/>
            <a:ext cx="623992" cy="623992"/>
            <a:chOff x="6618624" y="3842804"/>
            <a:chExt cx="450801" cy="450801"/>
          </a:xfrm>
          <a:solidFill>
            <a:srgbClr val="FA4516"/>
          </a:solidFill>
        </p:grpSpPr>
        <p:sp>
          <p:nvSpPr>
            <p:cNvPr id="49" name="Shape 2646">
              <a:extLst>
                <a:ext uri="{FF2B5EF4-FFF2-40B4-BE49-F238E27FC236}">
                  <a16:creationId xmlns:a16="http://schemas.microsoft.com/office/drawing/2014/main" id="{647A80C2-7863-4B56-9FAF-9580026525CA}"/>
                </a:ext>
              </a:extLst>
            </p:cNvPr>
            <p:cNvSpPr/>
            <p:nvPr/>
          </p:nvSpPr>
          <p:spPr>
            <a:xfrm>
              <a:off x="6618624" y="3842804"/>
              <a:ext cx="450801" cy="45080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grp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52" name="AutoShape 45">
              <a:extLst>
                <a:ext uri="{FF2B5EF4-FFF2-40B4-BE49-F238E27FC236}">
                  <a16:creationId xmlns:a16="http://schemas.microsoft.com/office/drawing/2014/main" id="{A7AE8987-423A-433D-88E0-EAA67D906B44}"/>
                </a:ext>
              </a:extLst>
            </p:cNvPr>
            <p:cNvSpPr>
              <a:spLocks/>
            </p:cNvSpPr>
            <p:nvPr/>
          </p:nvSpPr>
          <p:spPr bwMode="auto">
            <a:xfrm>
              <a:off x="6752584" y="3925679"/>
              <a:ext cx="182880" cy="173736"/>
            </a:xfrm>
            <a:custGeom>
              <a:avLst/>
              <a:gdLst/>
              <a:ahLst/>
              <a:cxnLst/>
              <a:rect l="0" t="0" r="r" b="b"/>
              <a:pathLst>
                <a:path w="21600" h="21600">
                  <a:moveTo>
                    <a:pt x="8207" y="16168"/>
                  </a:moveTo>
                  <a:lnTo>
                    <a:pt x="8207" y="5697"/>
                  </a:lnTo>
                  <a:lnTo>
                    <a:pt x="16644" y="10933"/>
                  </a:lnTo>
                  <a:cubicBezTo>
                    <a:pt x="16644" y="10933"/>
                    <a:pt x="8207" y="16168"/>
                    <a:pt x="8207" y="1616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ubicBezTo>
                    <a:pt x="10800" y="0"/>
                    <a:pt x="10800" y="0"/>
                    <a:pt x="10800" y="0"/>
                  </a:cubicBezTo>
                  <a:close/>
                  <a:moveTo>
                    <a:pt x="10800" y="2123"/>
                  </a:moveTo>
                  <a:cubicBezTo>
                    <a:pt x="13129" y="2123"/>
                    <a:pt x="15318" y="3028"/>
                    <a:pt x="16963" y="4673"/>
                  </a:cubicBezTo>
                  <a:cubicBezTo>
                    <a:pt x="18601" y="6311"/>
                    <a:pt x="19503" y="8487"/>
                    <a:pt x="19503" y="10800"/>
                  </a:cubicBezTo>
                  <a:cubicBezTo>
                    <a:pt x="19503" y="13113"/>
                    <a:pt x="18601" y="15289"/>
                    <a:pt x="16963" y="16927"/>
                  </a:cubicBezTo>
                  <a:cubicBezTo>
                    <a:pt x="15318" y="18571"/>
                    <a:pt x="13129" y="19477"/>
                    <a:pt x="10800" y="19477"/>
                  </a:cubicBezTo>
                  <a:cubicBezTo>
                    <a:pt x="8471" y="19477"/>
                    <a:pt x="6282" y="18571"/>
                    <a:pt x="4637" y="16927"/>
                  </a:cubicBezTo>
                  <a:cubicBezTo>
                    <a:pt x="2999" y="15289"/>
                    <a:pt x="2097" y="13113"/>
                    <a:pt x="2097" y="10800"/>
                  </a:cubicBezTo>
                  <a:cubicBezTo>
                    <a:pt x="2097" y="8487"/>
                    <a:pt x="2999" y="6311"/>
                    <a:pt x="4637" y="4673"/>
                  </a:cubicBezTo>
                  <a:cubicBezTo>
                    <a:pt x="6282" y="3028"/>
                    <a:pt x="8471" y="2123"/>
                    <a:pt x="10800" y="2123"/>
                  </a:cubicBezTo>
                </a:path>
              </a:pathLst>
            </a:custGeom>
            <a:grpFill/>
            <a:ln w="12700" cap="flat">
              <a:solidFill>
                <a:srgbClr val="FA4616"/>
              </a:solidFill>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l-PL" sz="900" b="0" i="0" u="none" strike="noStrike" kern="1200" cap="none" spc="0" normalizeH="0" baseline="0" noProof="0">
                <a:ln>
                  <a:noFill/>
                </a:ln>
                <a:solidFill>
                  <a:prstClr val="black"/>
                </a:solidFill>
                <a:effectLst/>
                <a:uLnTx/>
                <a:uFillTx/>
                <a:latin typeface="Lato"/>
                <a:ea typeface="+mn-ea"/>
                <a:cs typeface="+mn-cs"/>
              </a:endParaRPr>
            </a:p>
          </p:txBody>
        </p:sp>
      </p:grpSp>
    </p:spTree>
    <p:custDataLst>
      <p:tags r:id="rId1"/>
    </p:custDataLst>
    <p:extLst>
      <p:ext uri="{BB962C8B-B14F-4D97-AF65-F5344CB8AC3E}">
        <p14:creationId xmlns:p14="http://schemas.microsoft.com/office/powerpoint/2010/main" val="1931076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3">
            <a:extLst>
              <a:ext uri="{FF2B5EF4-FFF2-40B4-BE49-F238E27FC236}">
                <a16:creationId xmlns:a16="http://schemas.microsoft.com/office/drawing/2014/main" id="{F6465628-F704-4969-BC4C-18B188670671}"/>
              </a:ext>
            </a:extLst>
          </p:cNvPr>
          <p:cNvSpPr txBox="1">
            <a:spLocks/>
          </p:cNvSpPr>
          <p:nvPr/>
        </p:nvSpPr>
        <p:spPr>
          <a:xfrm>
            <a:off x="235034" y="246633"/>
            <a:ext cx="9864935" cy="489709"/>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US" sz="2800" spc="-100">
                <a:solidFill>
                  <a:srgbClr val="0067DF"/>
                </a:solidFill>
                <a:latin typeface="Helvetica" panose="020B0604020202020204" pitchFamily="34" charset="0"/>
                <a:cs typeface="Helvetica" panose="020B0604020202020204" pitchFamily="34" charset="0"/>
              </a:rPr>
              <a:t>Attended Robots</a:t>
            </a:r>
          </a:p>
        </p:txBody>
      </p:sp>
      <p:grpSp>
        <p:nvGrpSpPr>
          <p:cNvPr id="13" name="Group 12">
            <a:extLst>
              <a:ext uri="{FF2B5EF4-FFF2-40B4-BE49-F238E27FC236}">
                <a16:creationId xmlns:a16="http://schemas.microsoft.com/office/drawing/2014/main" id="{065168EE-3F82-41EA-A181-2BABE8215236}"/>
              </a:ext>
            </a:extLst>
          </p:cNvPr>
          <p:cNvGrpSpPr/>
          <p:nvPr/>
        </p:nvGrpSpPr>
        <p:grpSpPr>
          <a:xfrm>
            <a:off x="855357" y="1714702"/>
            <a:ext cx="10523119" cy="3499950"/>
            <a:chOff x="855357" y="1956002"/>
            <a:chExt cx="10523119" cy="3499950"/>
          </a:xfrm>
        </p:grpSpPr>
        <p:grpSp>
          <p:nvGrpSpPr>
            <p:cNvPr id="44" name="Group 43">
              <a:extLst>
                <a:ext uri="{FF2B5EF4-FFF2-40B4-BE49-F238E27FC236}">
                  <a16:creationId xmlns:a16="http://schemas.microsoft.com/office/drawing/2014/main" id="{A9B09447-8AE7-410C-AD97-E74B65D3C07F}"/>
                </a:ext>
              </a:extLst>
            </p:cNvPr>
            <p:cNvGrpSpPr/>
            <p:nvPr/>
          </p:nvGrpSpPr>
          <p:grpSpPr>
            <a:xfrm>
              <a:off x="855357" y="1956002"/>
              <a:ext cx="10523119" cy="3209708"/>
              <a:chOff x="855357" y="1956002"/>
              <a:chExt cx="10523119" cy="3209708"/>
            </a:xfrm>
          </p:grpSpPr>
          <p:grpSp>
            <p:nvGrpSpPr>
              <p:cNvPr id="45" name="Group 44">
                <a:extLst>
                  <a:ext uri="{FF2B5EF4-FFF2-40B4-BE49-F238E27FC236}">
                    <a16:creationId xmlns:a16="http://schemas.microsoft.com/office/drawing/2014/main" id="{ED6A1CFE-CF08-4CE3-A268-AB5FD3092425}"/>
                  </a:ext>
                </a:extLst>
              </p:cNvPr>
              <p:cNvGrpSpPr/>
              <p:nvPr/>
            </p:nvGrpSpPr>
            <p:grpSpPr>
              <a:xfrm>
                <a:off x="7868875" y="4114887"/>
                <a:ext cx="3509601" cy="381038"/>
                <a:chOff x="7868875" y="4114887"/>
                <a:chExt cx="3509601" cy="381038"/>
              </a:xfrm>
            </p:grpSpPr>
            <p:cxnSp>
              <p:nvCxnSpPr>
                <p:cNvPr id="95" name="Straight Connector 94">
                  <a:extLst>
                    <a:ext uri="{FF2B5EF4-FFF2-40B4-BE49-F238E27FC236}">
                      <a16:creationId xmlns:a16="http://schemas.microsoft.com/office/drawing/2014/main" id="{7E293CCC-841E-4416-9C32-D6FE20EA1F36}"/>
                    </a:ext>
                  </a:extLst>
                </p:cNvPr>
                <p:cNvCxnSpPr>
                  <a:cxnSpLocks/>
                </p:cNvCxnSpPr>
                <p:nvPr/>
              </p:nvCxnSpPr>
              <p:spPr>
                <a:xfrm flipH="1">
                  <a:off x="7868875" y="4495925"/>
                  <a:ext cx="3509601" cy="0"/>
                </a:xfrm>
                <a:prstGeom prst="line">
                  <a:avLst/>
                </a:prstGeom>
                <a:noFill/>
                <a:ln w="19050" cap="flat" cmpd="sng" algn="ctr">
                  <a:solidFill>
                    <a:srgbClr val="38C6F4"/>
                  </a:solidFill>
                  <a:prstDash val="solid"/>
                  <a:miter lim="800000"/>
                </a:ln>
                <a:effectLst/>
              </p:spPr>
            </p:cxnSp>
            <p:sp>
              <p:nvSpPr>
                <p:cNvPr id="96" name="TextBox 95">
                  <a:extLst>
                    <a:ext uri="{FF2B5EF4-FFF2-40B4-BE49-F238E27FC236}">
                      <a16:creationId xmlns:a16="http://schemas.microsoft.com/office/drawing/2014/main" id="{4C192383-041D-475D-ADCE-07362285611A}"/>
                    </a:ext>
                  </a:extLst>
                </p:cNvPr>
                <p:cNvSpPr txBox="1"/>
                <p:nvPr/>
              </p:nvSpPr>
              <p:spPr>
                <a:xfrm>
                  <a:off x="8177771" y="4114887"/>
                  <a:ext cx="3158873" cy="369332"/>
                </a:xfrm>
                <a:prstGeom prst="rect">
                  <a:avLst/>
                </a:prstGeom>
                <a:noFill/>
              </p:spPr>
              <p:txBody>
                <a:bodyPr wrap="square" lIns="121920" rIns="121920" rtlCol="0">
                  <a:spAutoFit/>
                </a:bodyPr>
                <a:lstStyle/>
                <a:p>
                  <a:pPr defTabSz="914400">
                    <a:lnSpc>
                      <a:spcPct val="90000"/>
                    </a:lnSpc>
                    <a:spcBef>
                      <a:spcPts val="1067"/>
                    </a:spcBef>
                  </a:pPr>
                  <a:r>
                    <a:rPr lang="en-US" sz="2000" b="1">
                      <a:latin typeface="Source Sans"/>
                      <a:ea typeface="Calibri" panose="020F0502020204030204" pitchFamily="34" charset="0"/>
                      <a:cs typeface="Arial" panose="020B0604020202020204" pitchFamily="34" charset="0"/>
                    </a:rPr>
                    <a:t>Where do they run?</a:t>
                  </a:r>
                  <a:endParaRPr lang="en-US" sz="2000" b="1">
                    <a:solidFill>
                      <a:prstClr val="black"/>
                    </a:solidFill>
                    <a:latin typeface="Source Sans"/>
                    <a:cs typeface="Arial" panose="020B0604020202020204" pitchFamily="34" charset="0"/>
                  </a:endParaRPr>
                </a:p>
              </p:txBody>
            </p:sp>
          </p:grpSp>
          <p:grpSp>
            <p:nvGrpSpPr>
              <p:cNvPr id="50" name="Group 49">
                <a:extLst>
                  <a:ext uri="{FF2B5EF4-FFF2-40B4-BE49-F238E27FC236}">
                    <a16:creationId xmlns:a16="http://schemas.microsoft.com/office/drawing/2014/main" id="{EAF8A63B-65B8-4EF8-83AF-53DFB301EAD7}"/>
                  </a:ext>
                </a:extLst>
              </p:cNvPr>
              <p:cNvGrpSpPr/>
              <p:nvPr/>
            </p:nvGrpSpPr>
            <p:grpSpPr>
              <a:xfrm>
                <a:off x="6353843" y="2282101"/>
                <a:ext cx="3334808" cy="407035"/>
                <a:chOff x="6353843" y="2282101"/>
                <a:chExt cx="3334808" cy="407035"/>
              </a:xfrm>
            </p:grpSpPr>
            <p:cxnSp>
              <p:nvCxnSpPr>
                <p:cNvPr id="86" name="Straight Connector 85">
                  <a:extLst>
                    <a:ext uri="{FF2B5EF4-FFF2-40B4-BE49-F238E27FC236}">
                      <a16:creationId xmlns:a16="http://schemas.microsoft.com/office/drawing/2014/main" id="{5186DF3B-EF74-488A-8F6C-2FA8359CE996}"/>
                    </a:ext>
                  </a:extLst>
                </p:cNvPr>
                <p:cNvCxnSpPr>
                  <a:cxnSpLocks/>
                </p:cNvCxnSpPr>
                <p:nvPr/>
              </p:nvCxnSpPr>
              <p:spPr>
                <a:xfrm flipH="1">
                  <a:off x="6353843" y="2688620"/>
                  <a:ext cx="3334808" cy="0"/>
                </a:xfrm>
                <a:prstGeom prst="line">
                  <a:avLst/>
                </a:prstGeom>
                <a:noFill/>
                <a:ln w="19050" cap="flat" cmpd="sng" algn="ctr">
                  <a:solidFill>
                    <a:srgbClr val="0067DF"/>
                  </a:solidFill>
                  <a:prstDash val="solid"/>
                  <a:miter lim="800000"/>
                </a:ln>
                <a:effectLst/>
              </p:spPr>
            </p:cxnSp>
            <p:sp>
              <p:nvSpPr>
                <p:cNvPr id="90" name="TextBox 89">
                  <a:extLst>
                    <a:ext uri="{FF2B5EF4-FFF2-40B4-BE49-F238E27FC236}">
                      <a16:creationId xmlns:a16="http://schemas.microsoft.com/office/drawing/2014/main" id="{B829926D-8826-49EC-9BED-6B6150F73391}"/>
                    </a:ext>
                  </a:extLst>
                </p:cNvPr>
                <p:cNvSpPr txBox="1"/>
                <p:nvPr/>
              </p:nvSpPr>
              <p:spPr>
                <a:xfrm>
                  <a:off x="6529778" y="2282101"/>
                  <a:ext cx="3158873" cy="407035"/>
                </a:xfrm>
                <a:prstGeom prst="rect">
                  <a:avLst/>
                </a:prstGeom>
                <a:noFill/>
              </p:spPr>
              <p:txBody>
                <a:bodyPr wrap="square" lIns="121920" rIns="121920" rtlCol="0">
                  <a:spAutoFit/>
                </a:bodyPr>
                <a:lstStyle/>
                <a:p>
                  <a:pPr marR="0" lvl="0">
                    <a:lnSpc>
                      <a:spcPct val="107000"/>
                    </a:lnSpc>
                    <a:spcBef>
                      <a:spcPts val="0"/>
                    </a:spcBef>
                    <a:spcAft>
                      <a:spcPts val="0"/>
                    </a:spcAft>
                  </a:pPr>
                  <a:r>
                    <a:rPr lang="en-US" sz="2000" b="1">
                      <a:latin typeface="Source Sans"/>
                      <a:ea typeface="Calibri" panose="020F0502020204030204" pitchFamily="34" charset="0"/>
                      <a:cs typeface="Arial" panose="020B0604020202020204" pitchFamily="34" charset="0"/>
                    </a:rPr>
                    <a:t>What do they do?</a:t>
                  </a:r>
                  <a:endParaRPr lang="en-US" sz="2000" b="1">
                    <a:solidFill>
                      <a:prstClr val="black"/>
                    </a:solidFill>
                    <a:latin typeface="Source Sans"/>
                    <a:cs typeface="Arial" panose="020B0604020202020204" pitchFamily="34" charset="0"/>
                  </a:endParaRPr>
                </a:p>
              </p:txBody>
            </p:sp>
          </p:grpSp>
          <p:grpSp>
            <p:nvGrpSpPr>
              <p:cNvPr id="52" name="Group 51">
                <a:extLst>
                  <a:ext uri="{FF2B5EF4-FFF2-40B4-BE49-F238E27FC236}">
                    <a16:creationId xmlns:a16="http://schemas.microsoft.com/office/drawing/2014/main" id="{5EDB0EC1-A62E-4001-9BB8-819E66FE3915}"/>
                  </a:ext>
                </a:extLst>
              </p:cNvPr>
              <p:cNvGrpSpPr/>
              <p:nvPr/>
            </p:nvGrpSpPr>
            <p:grpSpPr>
              <a:xfrm>
                <a:off x="4893610" y="3383482"/>
                <a:ext cx="1784042" cy="1782228"/>
                <a:chOff x="4893610" y="3383482"/>
                <a:chExt cx="1784042" cy="1782228"/>
              </a:xfrm>
            </p:grpSpPr>
            <p:sp>
              <p:nvSpPr>
                <p:cNvPr id="79" name="Freeform 5">
                  <a:extLst>
                    <a:ext uri="{FF2B5EF4-FFF2-40B4-BE49-F238E27FC236}">
                      <a16:creationId xmlns:a16="http://schemas.microsoft.com/office/drawing/2014/main" id="{AC7D86A0-3728-41EB-A536-489B4B74CF88}"/>
                    </a:ext>
                  </a:extLst>
                </p:cNvPr>
                <p:cNvSpPr>
                  <a:spLocks noEditPoints="1"/>
                </p:cNvSpPr>
                <p:nvPr/>
              </p:nvSpPr>
              <p:spPr bwMode="auto">
                <a:xfrm>
                  <a:off x="4893610" y="3383482"/>
                  <a:ext cx="1784042" cy="1782228"/>
                </a:xfrm>
                <a:custGeom>
                  <a:avLst/>
                  <a:gdLst>
                    <a:gd name="T0" fmla="*/ 1041 w 1041"/>
                    <a:gd name="T1" fmla="*/ 521 h 1040"/>
                    <a:gd name="T2" fmla="*/ 981 w 1041"/>
                    <a:gd name="T3" fmla="*/ 446 h 1040"/>
                    <a:gd name="T4" fmla="*/ 1019 w 1041"/>
                    <a:gd name="T5" fmla="*/ 369 h 1040"/>
                    <a:gd name="T6" fmla="*/ 939 w 1041"/>
                    <a:gd name="T7" fmla="*/ 314 h 1040"/>
                    <a:gd name="T8" fmla="*/ 951 w 1041"/>
                    <a:gd name="T9" fmla="*/ 228 h 1040"/>
                    <a:gd name="T10" fmla="*/ 859 w 1041"/>
                    <a:gd name="T11" fmla="*/ 199 h 1040"/>
                    <a:gd name="T12" fmla="*/ 845 w 1041"/>
                    <a:gd name="T13" fmla="*/ 114 h 1040"/>
                    <a:gd name="T14" fmla="*/ 748 w 1041"/>
                    <a:gd name="T15" fmla="*/ 114 h 1040"/>
                    <a:gd name="T16" fmla="*/ 709 w 1041"/>
                    <a:gd name="T17" fmla="*/ 36 h 1040"/>
                    <a:gd name="T18" fmla="*/ 617 w 1041"/>
                    <a:gd name="T19" fmla="*/ 64 h 1040"/>
                    <a:gd name="T20" fmla="*/ 557 w 1041"/>
                    <a:gd name="T21" fmla="*/ 2 h 1040"/>
                    <a:gd name="T22" fmla="*/ 485 w 1041"/>
                    <a:gd name="T23" fmla="*/ 2 h 1040"/>
                    <a:gd name="T24" fmla="*/ 425 w 1041"/>
                    <a:gd name="T25" fmla="*/ 64 h 1040"/>
                    <a:gd name="T26" fmla="*/ 332 w 1041"/>
                    <a:gd name="T27" fmla="*/ 36 h 1040"/>
                    <a:gd name="T28" fmla="*/ 293 w 1041"/>
                    <a:gd name="T29" fmla="*/ 114 h 1040"/>
                    <a:gd name="T30" fmla="*/ 197 w 1041"/>
                    <a:gd name="T31" fmla="*/ 114 h 1040"/>
                    <a:gd name="T32" fmla="*/ 183 w 1041"/>
                    <a:gd name="T33" fmla="*/ 199 h 1040"/>
                    <a:gd name="T34" fmla="*/ 91 w 1041"/>
                    <a:gd name="T35" fmla="*/ 228 h 1040"/>
                    <a:gd name="T36" fmla="*/ 103 w 1041"/>
                    <a:gd name="T37" fmla="*/ 314 h 1040"/>
                    <a:gd name="T38" fmla="*/ 23 w 1041"/>
                    <a:gd name="T39" fmla="*/ 369 h 1040"/>
                    <a:gd name="T40" fmla="*/ 60 w 1041"/>
                    <a:gd name="T41" fmla="*/ 446 h 1040"/>
                    <a:gd name="T42" fmla="*/ 0 w 1041"/>
                    <a:gd name="T43" fmla="*/ 521 h 1040"/>
                    <a:gd name="T44" fmla="*/ 55 w 1041"/>
                    <a:gd name="T45" fmla="*/ 535 h 1040"/>
                    <a:gd name="T46" fmla="*/ 7 w 1041"/>
                    <a:gd name="T47" fmla="*/ 605 h 1040"/>
                    <a:gd name="T48" fmla="*/ 79 w 1041"/>
                    <a:gd name="T49" fmla="*/ 672 h 1040"/>
                    <a:gd name="T50" fmla="*/ 54 w 1041"/>
                    <a:gd name="T51" fmla="*/ 752 h 1040"/>
                    <a:gd name="T52" fmla="*/ 143 w 1041"/>
                    <a:gd name="T53" fmla="*/ 795 h 1040"/>
                    <a:gd name="T54" fmla="*/ 143 w 1041"/>
                    <a:gd name="T55" fmla="*/ 878 h 1040"/>
                    <a:gd name="T56" fmla="*/ 240 w 1041"/>
                    <a:gd name="T57" fmla="*/ 893 h 1040"/>
                    <a:gd name="T58" fmla="*/ 264 w 1041"/>
                    <a:gd name="T59" fmla="*/ 974 h 1040"/>
                    <a:gd name="T60" fmla="*/ 362 w 1041"/>
                    <a:gd name="T61" fmla="*/ 959 h 1040"/>
                    <a:gd name="T62" fmla="*/ 407 w 1041"/>
                    <a:gd name="T63" fmla="*/ 1029 h 1040"/>
                    <a:gd name="T64" fmla="*/ 497 w 1041"/>
                    <a:gd name="T65" fmla="*/ 987 h 1040"/>
                    <a:gd name="T66" fmla="*/ 545 w 1041"/>
                    <a:gd name="T67" fmla="*/ 987 h 1040"/>
                    <a:gd name="T68" fmla="*/ 634 w 1041"/>
                    <a:gd name="T69" fmla="*/ 1029 h 1040"/>
                    <a:gd name="T70" fmla="*/ 680 w 1041"/>
                    <a:gd name="T71" fmla="*/ 959 h 1040"/>
                    <a:gd name="T72" fmla="*/ 778 w 1041"/>
                    <a:gd name="T73" fmla="*/ 974 h 1040"/>
                    <a:gd name="T74" fmla="*/ 801 w 1041"/>
                    <a:gd name="T75" fmla="*/ 893 h 1040"/>
                    <a:gd name="T76" fmla="*/ 899 w 1041"/>
                    <a:gd name="T77" fmla="*/ 878 h 1040"/>
                    <a:gd name="T78" fmla="*/ 898 w 1041"/>
                    <a:gd name="T79" fmla="*/ 795 h 1040"/>
                    <a:gd name="T80" fmla="*/ 987 w 1041"/>
                    <a:gd name="T81" fmla="*/ 752 h 1040"/>
                    <a:gd name="T82" fmla="*/ 962 w 1041"/>
                    <a:gd name="T83" fmla="*/ 672 h 1040"/>
                    <a:gd name="T84" fmla="*/ 1034 w 1041"/>
                    <a:gd name="T85" fmla="*/ 605 h 1040"/>
                    <a:gd name="T86" fmla="*/ 987 w 1041"/>
                    <a:gd name="T87" fmla="*/ 535 h 1040"/>
                    <a:gd name="T88" fmla="*/ 521 w 1041"/>
                    <a:gd name="T89" fmla="*/ 906 h 1040"/>
                    <a:gd name="T90" fmla="*/ 521 w 1041"/>
                    <a:gd name="T91" fmla="*/ 134 h 1040"/>
                    <a:gd name="T92" fmla="*/ 521 w 1041"/>
                    <a:gd name="T93" fmla="*/ 90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1" h="1040">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81" name="Oval 6">
                  <a:extLst>
                    <a:ext uri="{FF2B5EF4-FFF2-40B4-BE49-F238E27FC236}">
                      <a16:creationId xmlns:a16="http://schemas.microsoft.com/office/drawing/2014/main" id="{3E159360-9F8E-4F07-91BF-447243E889DB}"/>
                    </a:ext>
                  </a:extLst>
                </p:cNvPr>
                <p:cNvSpPr>
                  <a:spLocks noChangeArrowheads="1"/>
                </p:cNvSpPr>
                <p:nvPr/>
              </p:nvSpPr>
              <p:spPr bwMode="auto">
                <a:xfrm>
                  <a:off x="5277265" y="3765323"/>
                  <a:ext cx="1018545" cy="1018546"/>
                </a:xfrm>
                <a:prstGeom prst="ellipse">
                  <a:avLst/>
                </a:prstGeom>
                <a:solidFill>
                  <a:srgbClr val="0067DF"/>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53" name="Group 52">
                <a:extLst>
                  <a:ext uri="{FF2B5EF4-FFF2-40B4-BE49-F238E27FC236}">
                    <a16:creationId xmlns:a16="http://schemas.microsoft.com/office/drawing/2014/main" id="{98C95E79-0DB4-417B-B477-AA09C3096CDB}"/>
                  </a:ext>
                </a:extLst>
              </p:cNvPr>
              <p:cNvGrpSpPr/>
              <p:nvPr/>
            </p:nvGrpSpPr>
            <p:grpSpPr>
              <a:xfrm>
                <a:off x="5232210" y="1956002"/>
                <a:ext cx="1294516" cy="1290394"/>
                <a:chOff x="5232210" y="1956002"/>
                <a:chExt cx="1294516" cy="1290394"/>
              </a:xfrm>
            </p:grpSpPr>
            <p:sp>
              <p:nvSpPr>
                <p:cNvPr id="76" name="Freeform 11">
                  <a:extLst>
                    <a:ext uri="{FF2B5EF4-FFF2-40B4-BE49-F238E27FC236}">
                      <a16:creationId xmlns:a16="http://schemas.microsoft.com/office/drawing/2014/main" id="{3A4C941D-E340-4CA3-8824-350E6B7D8F7C}"/>
                    </a:ext>
                  </a:extLst>
                </p:cNvPr>
                <p:cNvSpPr>
                  <a:spLocks noEditPoints="1"/>
                </p:cNvSpPr>
                <p:nvPr/>
              </p:nvSpPr>
              <p:spPr bwMode="auto">
                <a:xfrm>
                  <a:off x="5232210" y="1956002"/>
                  <a:ext cx="1294516" cy="1290394"/>
                </a:xfrm>
                <a:custGeom>
                  <a:avLst/>
                  <a:gdLst>
                    <a:gd name="T0" fmla="*/ 831 w 831"/>
                    <a:gd name="T1" fmla="*/ 435 h 828"/>
                    <a:gd name="T2" fmla="*/ 756 w 831"/>
                    <a:gd name="T3" fmla="*/ 359 h 828"/>
                    <a:gd name="T4" fmla="*/ 803 w 831"/>
                    <a:gd name="T5" fmla="*/ 264 h 828"/>
                    <a:gd name="T6" fmla="*/ 702 w 831"/>
                    <a:gd name="T7" fmla="*/ 224 h 828"/>
                    <a:gd name="T8" fmla="*/ 707 w 831"/>
                    <a:gd name="T9" fmla="*/ 119 h 828"/>
                    <a:gd name="T10" fmla="*/ 597 w 831"/>
                    <a:gd name="T11" fmla="*/ 122 h 828"/>
                    <a:gd name="T12" fmla="*/ 560 w 831"/>
                    <a:gd name="T13" fmla="*/ 26 h 828"/>
                    <a:gd name="T14" fmla="*/ 460 w 831"/>
                    <a:gd name="T15" fmla="*/ 73 h 828"/>
                    <a:gd name="T16" fmla="*/ 416 w 831"/>
                    <a:gd name="T17" fmla="*/ 0 h 828"/>
                    <a:gd name="T18" fmla="*/ 371 w 831"/>
                    <a:gd name="T19" fmla="*/ 73 h 828"/>
                    <a:gd name="T20" fmla="*/ 271 w 831"/>
                    <a:gd name="T21" fmla="*/ 26 h 828"/>
                    <a:gd name="T22" fmla="*/ 234 w 831"/>
                    <a:gd name="T23" fmla="*/ 122 h 828"/>
                    <a:gd name="T24" fmla="*/ 124 w 831"/>
                    <a:gd name="T25" fmla="*/ 119 h 828"/>
                    <a:gd name="T26" fmla="*/ 129 w 831"/>
                    <a:gd name="T27" fmla="*/ 224 h 828"/>
                    <a:gd name="T28" fmla="*/ 28 w 831"/>
                    <a:gd name="T29" fmla="*/ 264 h 828"/>
                    <a:gd name="T30" fmla="*/ 75 w 831"/>
                    <a:gd name="T31" fmla="*/ 359 h 828"/>
                    <a:gd name="T32" fmla="*/ 0 w 831"/>
                    <a:gd name="T33" fmla="*/ 435 h 828"/>
                    <a:gd name="T34" fmla="*/ 82 w 831"/>
                    <a:gd name="T35" fmla="*/ 503 h 828"/>
                    <a:gd name="T36" fmla="*/ 43 w 831"/>
                    <a:gd name="T37" fmla="*/ 601 h 828"/>
                    <a:gd name="T38" fmla="*/ 146 w 831"/>
                    <a:gd name="T39" fmla="*/ 631 h 828"/>
                    <a:gd name="T40" fmla="*/ 149 w 831"/>
                    <a:gd name="T41" fmla="*/ 735 h 828"/>
                    <a:gd name="T42" fmla="*/ 255 w 831"/>
                    <a:gd name="T43" fmla="*/ 721 h 828"/>
                    <a:gd name="T44" fmla="*/ 299 w 831"/>
                    <a:gd name="T45" fmla="*/ 815 h 828"/>
                    <a:gd name="T46" fmla="*/ 391 w 831"/>
                    <a:gd name="T47" fmla="*/ 760 h 828"/>
                    <a:gd name="T48" fmla="*/ 440 w 831"/>
                    <a:gd name="T49" fmla="*/ 760 h 828"/>
                    <a:gd name="T50" fmla="*/ 532 w 831"/>
                    <a:gd name="T51" fmla="*/ 815 h 828"/>
                    <a:gd name="T52" fmla="*/ 576 w 831"/>
                    <a:gd name="T53" fmla="*/ 721 h 828"/>
                    <a:gd name="T54" fmla="*/ 682 w 831"/>
                    <a:gd name="T55" fmla="*/ 735 h 828"/>
                    <a:gd name="T56" fmla="*/ 685 w 831"/>
                    <a:gd name="T57" fmla="*/ 631 h 828"/>
                    <a:gd name="T58" fmla="*/ 788 w 831"/>
                    <a:gd name="T59" fmla="*/ 601 h 828"/>
                    <a:gd name="T60" fmla="*/ 749 w 831"/>
                    <a:gd name="T61" fmla="*/ 503 h 828"/>
                    <a:gd name="T62" fmla="*/ 416 w 831"/>
                    <a:gd name="T63" fmla="*/ 692 h 828"/>
                    <a:gd name="T64" fmla="*/ 416 w 831"/>
                    <a:gd name="T65" fmla="*/ 136 h 828"/>
                    <a:gd name="T66" fmla="*/ 416 w 831"/>
                    <a:gd name="T67" fmla="*/ 692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828">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78" name="Oval 12">
                  <a:extLst>
                    <a:ext uri="{FF2B5EF4-FFF2-40B4-BE49-F238E27FC236}">
                      <a16:creationId xmlns:a16="http://schemas.microsoft.com/office/drawing/2014/main" id="{DF070C0A-C189-474E-899B-8EE2C4A3FB9B}"/>
                    </a:ext>
                  </a:extLst>
                </p:cNvPr>
                <p:cNvSpPr>
                  <a:spLocks noChangeArrowheads="1"/>
                </p:cNvSpPr>
                <p:nvPr/>
              </p:nvSpPr>
              <p:spPr bwMode="auto">
                <a:xfrm>
                  <a:off x="5537329" y="2263265"/>
                  <a:ext cx="685186" cy="687661"/>
                </a:xfrm>
                <a:prstGeom prst="ellipse">
                  <a:avLst/>
                </a:prstGeom>
                <a:solidFill>
                  <a:srgbClr val="FFB40E"/>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54" name="Group 53">
                <a:extLst>
                  <a:ext uri="{FF2B5EF4-FFF2-40B4-BE49-F238E27FC236}">
                    <a16:creationId xmlns:a16="http://schemas.microsoft.com/office/drawing/2014/main" id="{52DBA7E4-456E-46A4-8D86-AB25B7E322DB}"/>
                  </a:ext>
                </a:extLst>
              </p:cNvPr>
              <p:cNvGrpSpPr/>
              <p:nvPr/>
            </p:nvGrpSpPr>
            <p:grpSpPr>
              <a:xfrm>
                <a:off x="6838441" y="3515153"/>
                <a:ext cx="1275553" cy="1273079"/>
                <a:chOff x="6838441" y="3515153"/>
                <a:chExt cx="1275553" cy="1273079"/>
              </a:xfrm>
            </p:grpSpPr>
            <p:sp>
              <p:nvSpPr>
                <p:cNvPr id="71" name="Freeform 13">
                  <a:extLst>
                    <a:ext uri="{FF2B5EF4-FFF2-40B4-BE49-F238E27FC236}">
                      <a16:creationId xmlns:a16="http://schemas.microsoft.com/office/drawing/2014/main" id="{228F7139-27FC-450F-8383-AC85FB8359FB}"/>
                    </a:ext>
                  </a:extLst>
                </p:cNvPr>
                <p:cNvSpPr>
                  <a:spLocks noEditPoints="1"/>
                </p:cNvSpPr>
                <p:nvPr/>
              </p:nvSpPr>
              <p:spPr bwMode="auto">
                <a:xfrm>
                  <a:off x="6838441" y="3515153"/>
                  <a:ext cx="1275553" cy="1273079"/>
                </a:xfrm>
                <a:custGeom>
                  <a:avLst/>
                  <a:gdLst>
                    <a:gd name="T0" fmla="*/ 819 w 819"/>
                    <a:gd name="T1" fmla="*/ 409 h 817"/>
                    <a:gd name="T2" fmla="*/ 754 w 819"/>
                    <a:gd name="T3" fmla="*/ 340 h 817"/>
                    <a:gd name="T4" fmla="*/ 791 w 819"/>
                    <a:gd name="T5" fmla="*/ 260 h 817"/>
                    <a:gd name="T6" fmla="*/ 706 w 819"/>
                    <a:gd name="T7" fmla="*/ 220 h 817"/>
                    <a:gd name="T8" fmla="*/ 710 w 819"/>
                    <a:gd name="T9" fmla="*/ 132 h 817"/>
                    <a:gd name="T10" fmla="*/ 617 w 819"/>
                    <a:gd name="T11" fmla="*/ 126 h 817"/>
                    <a:gd name="T12" fmla="*/ 588 w 819"/>
                    <a:gd name="T13" fmla="*/ 41 h 817"/>
                    <a:gd name="T14" fmla="*/ 499 w 819"/>
                    <a:gd name="T15" fmla="*/ 70 h 817"/>
                    <a:gd name="T16" fmla="*/ 441 w 819"/>
                    <a:gd name="T17" fmla="*/ 2 h 817"/>
                    <a:gd name="T18" fmla="*/ 379 w 819"/>
                    <a:gd name="T19" fmla="*/ 2 h 817"/>
                    <a:gd name="T20" fmla="*/ 321 w 819"/>
                    <a:gd name="T21" fmla="*/ 70 h 817"/>
                    <a:gd name="T22" fmla="*/ 231 w 819"/>
                    <a:gd name="T23" fmla="*/ 41 h 817"/>
                    <a:gd name="T24" fmla="*/ 203 w 819"/>
                    <a:gd name="T25" fmla="*/ 126 h 817"/>
                    <a:gd name="T26" fmla="*/ 109 w 819"/>
                    <a:gd name="T27" fmla="*/ 132 h 817"/>
                    <a:gd name="T28" fmla="*/ 114 w 819"/>
                    <a:gd name="T29" fmla="*/ 220 h 817"/>
                    <a:gd name="T30" fmla="*/ 28 w 819"/>
                    <a:gd name="T31" fmla="*/ 260 h 817"/>
                    <a:gd name="T32" fmla="*/ 65 w 819"/>
                    <a:gd name="T33" fmla="*/ 340 h 817"/>
                    <a:gd name="T34" fmla="*/ 0 w 819"/>
                    <a:gd name="T35" fmla="*/ 409 h 817"/>
                    <a:gd name="T36" fmla="*/ 63 w 819"/>
                    <a:gd name="T37" fmla="*/ 469 h 817"/>
                    <a:gd name="T38" fmla="*/ 27 w 819"/>
                    <a:gd name="T39" fmla="*/ 557 h 817"/>
                    <a:gd name="T40" fmla="*/ 107 w 819"/>
                    <a:gd name="T41" fmla="*/ 589 h 817"/>
                    <a:gd name="T42" fmla="*/ 106 w 819"/>
                    <a:gd name="T43" fmla="*/ 685 h 817"/>
                    <a:gd name="T44" fmla="*/ 191 w 819"/>
                    <a:gd name="T45" fmla="*/ 685 h 817"/>
                    <a:gd name="T46" fmla="*/ 225 w 819"/>
                    <a:gd name="T47" fmla="*/ 776 h 817"/>
                    <a:gd name="T48" fmla="*/ 304 w 819"/>
                    <a:gd name="T49" fmla="*/ 745 h 817"/>
                    <a:gd name="T50" fmla="*/ 368 w 819"/>
                    <a:gd name="T51" fmla="*/ 817 h 817"/>
                    <a:gd name="T52" fmla="*/ 410 w 819"/>
                    <a:gd name="T53" fmla="*/ 762 h 817"/>
                    <a:gd name="T54" fmla="*/ 451 w 819"/>
                    <a:gd name="T55" fmla="*/ 817 h 817"/>
                    <a:gd name="T56" fmla="*/ 516 w 819"/>
                    <a:gd name="T57" fmla="*/ 745 h 817"/>
                    <a:gd name="T58" fmla="*/ 594 w 819"/>
                    <a:gd name="T59" fmla="*/ 776 h 817"/>
                    <a:gd name="T60" fmla="*/ 628 w 819"/>
                    <a:gd name="T61" fmla="*/ 685 h 817"/>
                    <a:gd name="T62" fmla="*/ 713 w 819"/>
                    <a:gd name="T63" fmla="*/ 685 h 817"/>
                    <a:gd name="T64" fmla="*/ 712 w 819"/>
                    <a:gd name="T65" fmla="*/ 589 h 817"/>
                    <a:gd name="T66" fmla="*/ 792 w 819"/>
                    <a:gd name="T67" fmla="*/ 557 h 817"/>
                    <a:gd name="T68" fmla="*/ 756 w 819"/>
                    <a:gd name="T69" fmla="*/ 469 h 817"/>
                    <a:gd name="T70" fmla="*/ 410 w 819"/>
                    <a:gd name="T71" fmla="*/ 704 h 817"/>
                    <a:gd name="T72" fmla="*/ 410 w 819"/>
                    <a:gd name="T73" fmla="*/ 114 h 817"/>
                    <a:gd name="T74" fmla="*/ 410 w 819"/>
                    <a:gd name="T75" fmla="*/ 70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9" h="817">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72" name="Oval 14">
                  <a:extLst>
                    <a:ext uri="{FF2B5EF4-FFF2-40B4-BE49-F238E27FC236}">
                      <a16:creationId xmlns:a16="http://schemas.microsoft.com/office/drawing/2014/main" id="{AD36AD17-DB6C-4D43-BE8F-AB0186AC4B27}"/>
                    </a:ext>
                  </a:extLst>
                </p:cNvPr>
                <p:cNvSpPr>
                  <a:spLocks noChangeArrowheads="1"/>
                </p:cNvSpPr>
                <p:nvPr/>
              </p:nvSpPr>
              <p:spPr bwMode="auto">
                <a:xfrm>
                  <a:off x="7101467" y="3780117"/>
                  <a:ext cx="749501" cy="749501"/>
                </a:xfrm>
                <a:prstGeom prst="ellipse">
                  <a:avLst/>
                </a:prstGeom>
                <a:solidFill>
                  <a:srgbClr val="38C6F4"/>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55" name="Group 54">
                <a:extLst>
                  <a:ext uri="{FF2B5EF4-FFF2-40B4-BE49-F238E27FC236}">
                    <a16:creationId xmlns:a16="http://schemas.microsoft.com/office/drawing/2014/main" id="{8C86DCE0-A492-4D0B-8F7B-002264883D46}"/>
                  </a:ext>
                </a:extLst>
              </p:cNvPr>
              <p:cNvGrpSpPr/>
              <p:nvPr/>
            </p:nvGrpSpPr>
            <p:grpSpPr>
              <a:xfrm>
                <a:off x="855357" y="3159735"/>
                <a:ext cx="3138826" cy="407035"/>
                <a:chOff x="855357" y="3159735"/>
                <a:chExt cx="3138826" cy="407035"/>
              </a:xfrm>
            </p:grpSpPr>
            <p:cxnSp>
              <p:nvCxnSpPr>
                <p:cNvPr id="68" name="Straight Connector 67">
                  <a:extLst>
                    <a:ext uri="{FF2B5EF4-FFF2-40B4-BE49-F238E27FC236}">
                      <a16:creationId xmlns:a16="http://schemas.microsoft.com/office/drawing/2014/main" id="{7224C8DF-D041-407E-A883-AE10A53E3F4C}"/>
                    </a:ext>
                  </a:extLst>
                </p:cNvPr>
                <p:cNvCxnSpPr>
                  <a:cxnSpLocks/>
                </p:cNvCxnSpPr>
                <p:nvPr/>
              </p:nvCxnSpPr>
              <p:spPr>
                <a:xfrm flipH="1">
                  <a:off x="855357" y="3563154"/>
                  <a:ext cx="3138826" cy="0"/>
                </a:xfrm>
                <a:prstGeom prst="line">
                  <a:avLst/>
                </a:prstGeom>
                <a:noFill/>
                <a:ln w="19050" cap="flat" cmpd="sng" algn="ctr">
                  <a:solidFill>
                    <a:srgbClr val="ED145B"/>
                  </a:solidFill>
                  <a:prstDash val="solid"/>
                  <a:miter lim="800000"/>
                </a:ln>
                <a:effectLst/>
              </p:spPr>
            </p:cxnSp>
            <p:sp>
              <p:nvSpPr>
                <p:cNvPr id="70" name="TextBox 69">
                  <a:extLst>
                    <a:ext uri="{FF2B5EF4-FFF2-40B4-BE49-F238E27FC236}">
                      <a16:creationId xmlns:a16="http://schemas.microsoft.com/office/drawing/2014/main" id="{CA9A17E1-F5B7-47DE-90C2-699731BD7059}"/>
                    </a:ext>
                  </a:extLst>
                </p:cNvPr>
                <p:cNvSpPr txBox="1"/>
                <p:nvPr/>
              </p:nvSpPr>
              <p:spPr>
                <a:xfrm>
                  <a:off x="987642" y="3159735"/>
                  <a:ext cx="2729661" cy="407035"/>
                </a:xfrm>
                <a:prstGeom prst="rect">
                  <a:avLst/>
                </a:prstGeom>
                <a:noFill/>
              </p:spPr>
              <p:txBody>
                <a:bodyPr wrap="square" lIns="121920" rIns="121920" rtlCol="0">
                  <a:spAutoFit/>
                </a:bodyPr>
                <a:lstStyle/>
                <a:p>
                  <a:pPr marR="0" lvl="0">
                    <a:lnSpc>
                      <a:spcPct val="107000"/>
                    </a:lnSpc>
                    <a:spcBef>
                      <a:spcPts val="0"/>
                    </a:spcBef>
                    <a:spcAft>
                      <a:spcPts val="0"/>
                    </a:spcAft>
                  </a:pPr>
                  <a:r>
                    <a:rPr lang="en-US" sz="2000" b="1">
                      <a:latin typeface="Source Sans"/>
                      <a:ea typeface="Calibri" panose="020F0502020204030204" pitchFamily="34" charset="0"/>
                      <a:cs typeface="Arial" panose="020B0604020202020204" pitchFamily="34" charset="0"/>
                    </a:rPr>
                    <a:t>How do they work?</a:t>
                  </a:r>
                </a:p>
              </p:txBody>
            </p:sp>
          </p:grpSp>
          <p:grpSp>
            <p:nvGrpSpPr>
              <p:cNvPr id="58" name="Group 57">
                <a:extLst>
                  <a:ext uri="{FF2B5EF4-FFF2-40B4-BE49-F238E27FC236}">
                    <a16:creationId xmlns:a16="http://schemas.microsoft.com/office/drawing/2014/main" id="{10C87130-21CA-4476-BFE8-CC00A0B1D0C9}"/>
                  </a:ext>
                </a:extLst>
              </p:cNvPr>
              <p:cNvGrpSpPr/>
              <p:nvPr/>
            </p:nvGrpSpPr>
            <p:grpSpPr>
              <a:xfrm>
                <a:off x="3740260" y="2471212"/>
                <a:ext cx="1277201" cy="1273079"/>
                <a:chOff x="3740260" y="2471212"/>
                <a:chExt cx="1277201" cy="1273079"/>
              </a:xfrm>
            </p:grpSpPr>
            <p:sp>
              <p:nvSpPr>
                <p:cNvPr id="59" name="Freeform 15">
                  <a:extLst>
                    <a:ext uri="{FF2B5EF4-FFF2-40B4-BE49-F238E27FC236}">
                      <a16:creationId xmlns:a16="http://schemas.microsoft.com/office/drawing/2014/main" id="{FE2784C1-5EF6-421F-A0B4-3C0203C4B976}"/>
                    </a:ext>
                  </a:extLst>
                </p:cNvPr>
                <p:cNvSpPr>
                  <a:spLocks noEditPoints="1"/>
                </p:cNvSpPr>
                <p:nvPr/>
              </p:nvSpPr>
              <p:spPr bwMode="auto">
                <a:xfrm>
                  <a:off x="3740260" y="2471212"/>
                  <a:ext cx="1277201" cy="1273079"/>
                </a:xfrm>
                <a:custGeom>
                  <a:avLst/>
                  <a:gdLst>
                    <a:gd name="T0" fmla="*/ 820 w 820"/>
                    <a:gd name="T1" fmla="*/ 409 h 817"/>
                    <a:gd name="T2" fmla="*/ 755 w 820"/>
                    <a:gd name="T3" fmla="*/ 340 h 817"/>
                    <a:gd name="T4" fmla="*/ 791 w 820"/>
                    <a:gd name="T5" fmla="*/ 260 h 817"/>
                    <a:gd name="T6" fmla="*/ 706 w 820"/>
                    <a:gd name="T7" fmla="*/ 220 h 817"/>
                    <a:gd name="T8" fmla="*/ 711 w 820"/>
                    <a:gd name="T9" fmla="*/ 131 h 817"/>
                    <a:gd name="T10" fmla="*/ 617 w 820"/>
                    <a:gd name="T11" fmla="*/ 125 h 817"/>
                    <a:gd name="T12" fmla="*/ 588 w 820"/>
                    <a:gd name="T13" fmla="*/ 41 h 817"/>
                    <a:gd name="T14" fmla="*/ 499 w 820"/>
                    <a:gd name="T15" fmla="*/ 69 h 817"/>
                    <a:gd name="T16" fmla="*/ 441 w 820"/>
                    <a:gd name="T17" fmla="*/ 1 h 817"/>
                    <a:gd name="T18" fmla="*/ 379 w 820"/>
                    <a:gd name="T19" fmla="*/ 1 h 817"/>
                    <a:gd name="T20" fmla="*/ 321 w 820"/>
                    <a:gd name="T21" fmla="*/ 69 h 817"/>
                    <a:gd name="T22" fmla="*/ 232 w 820"/>
                    <a:gd name="T23" fmla="*/ 41 h 817"/>
                    <a:gd name="T24" fmla="*/ 203 w 820"/>
                    <a:gd name="T25" fmla="*/ 125 h 817"/>
                    <a:gd name="T26" fmla="*/ 109 w 820"/>
                    <a:gd name="T27" fmla="*/ 131 h 817"/>
                    <a:gd name="T28" fmla="*/ 114 w 820"/>
                    <a:gd name="T29" fmla="*/ 220 h 817"/>
                    <a:gd name="T30" fmla="*/ 28 w 820"/>
                    <a:gd name="T31" fmla="*/ 260 h 817"/>
                    <a:gd name="T32" fmla="*/ 65 w 820"/>
                    <a:gd name="T33" fmla="*/ 340 h 817"/>
                    <a:gd name="T34" fmla="*/ 0 w 820"/>
                    <a:gd name="T35" fmla="*/ 409 h 817"/>
                    <a:gd name="T36" fmla="*/ 63 w 820"/>
                    <a:gd name="T37" fmla="*/ 468 h 817"/>
                    <a:gd name="T38" fmla="*/ 28 w 820"/>
                    <a:gd name="T39" fmla="*/ 557 h 817"/>
                    <a:gd name="T40" fmla="*/ 107 w 820"/>
                    <a:gd name="T41" fmla="*/ 589 h 817"/>
                    <a:gd name="T42" fmla="*/ 106 w 820"/>
                    <a:gd name="T43" fmla="*/ 684 h 817"/>
                    <a:gd name="T44" fmla="*/ 191 w 820"/>
                    <a:gd name="T45" fmla="*/ 685 h 817"/>
                    <a:gd name="T46" fmla="*/ 225 w 820"/>
                    <a:gd name="T47" fmla="*/ 775 h 817"/>
                    <a:gd name="T48" fmla="*/ 304 w 820"/>
                    <a:gd name="T49" fmla="*/ 745 h 817"/>
                    <a:gd name="T50" fmla="*/ 368 w 820"/>
                    <a:gd name="T51" fmla="*/ 817 h 817"/>
                    <a:gd name="T52" fmla="*/ 410 w 820"/>
                    <a:gd name="T53" fmla="*/ 761 h 817"/>
                    <a:gd name="T54" fmla="*/ 452 w 820"/>
                    <a:gd name="T55" fmla="*/ 817 h 817"/>
                    <a:gd name="T56" fmla="*/ 516 w 820"/>
                    <a:gd name="T57" fmla="*/ 745 h 817"/>
                    <a:gd name="T58" fmla="*/ 595 w 820"/>
                    <a:gd name="T59" fmla="*/ 775 h 817"/>
                    <a:gd name="T60" fmla="*/ 629 w 820"/>
                    <a:gd name="T61" fmla="*/ 685 h 817"/>
                    <a:gd name="T62" fmla="*/ 713 w 820"/>
                    <a:gd name="T63" fmla="*/ 684 h 817"/>
                    <a:gd name="T64" fmla="*/ 712 w 820"/>
                    <a:gd name="T65" fmla="*/ 589 h 817"/>
                    <a:gd name="T66" fmla="*/ 792 w 820"/>
                    <a:gd name="T67" fmla="*/ 557 h 817"/>
                    <a:gd name="T68" fmla="*/ 757 w 820"/>
                    <a:gd name="T69" fmla="*/ 468 h 817"/>
                    <a:gd name="T70" fmla="*/ 410 w 820"/>
                    <a:gd name="T71" fmla="*/ 694 h 817"/>
                    <a:gd name="T72" fmla="*/ 410 w 820"/>
                    <a:gd name="T73" fmla="*/ 122 h 817"/>
                    <a:gd name="T74" fmla="*/ 410 w 820"/>
                    <a:gd name="T75" fmla="*/ 69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0" h="817">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60" name="Oval 16">
                  <a:extLst>
                    <a:ext uri="{FF2B5EF4-FFF2-40B4-BE49-F238E27FC236}">
                      <a16:creationId xmlns:a16="http://schemas.microsoft.com/office/drawing/2014/main" id="{A9A65E49-30DA-4B55-8DBA-9F7EBB7B7817}"/>
                    </a:ext>
                  </a:extLst>
                </p:cNvPr>
                <p:cNvSpPr>
                  <a:spLocks noChangeArrowheads="1"/>
                </p:cNvSpPr>
                <p:nvPr/>
              </p:nvSpPr>
              <p:spPr bwMode="auto">
                <a:xfrm>
                  <a:off x="4061003" y="2787627"/>
                  <a:ext cx="635715" cy="635715"/>
                </a:xfrm>
                <a:prstGeom prst="ellipse">
                  <a:avLst/>
                </a:prstGeom>
                <a:solidFill>
                  <a:srgbClr val="ED145B"/>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grpSp>
          <p:nvGrpSpPr>
            <p:cNvPr id="10" name="Group 9">
              <a:extLst>
                <a:ext uri="{FF2B5EF4-FFF2-40B4-BE49-F238E27FC236}">
                  <a16:creationId xmlns:a16="http://schemas.microsoft.com/office/drawing/2014/main" id="{903776DB-47C0-42D0-9813-B8F6948C0684}"/>
                </a:ext>
              </a:extLst>
            </p:cNvPr>
            <p:cNvGrpSpPr/>
            <p:nvPr/>
          </p:nvGrpSpPr>
          <p:grpSpPr>
            <a:xfrm>
              <a:off x="7267662" y="3931104"/>
              <a:ext cx="408229" cy="485214"/>
              <a:chOff x="16920730" y="3277434"/>
              <a:chExt cx="408229" cy="485214"/>
            </a:xfrm>
          </p:grpSpPr>
          <p:sp>
            <p:nvSpPr>
              <p:cNvPr id="63" name="Google Shape;1373;p167">
                <a:extLst>
                  <a:ext uri="{FF2B5EF4-FFF2-40B4-BE49-F238E27FC236}">
                    <a16:creationId xmlns:a16="http://schemas.microsoft.com/office/drawing/2014/main" id="{CFF290BE-7F11-4DA2-B8E9-74EAC8D81147}"/>
                  </a:ext>
                </a:extLst>
              </p:cNvPr>
              <p:cNvSpPr/>
              <p:nvPr>
                <p:custDataLst>
                  <p:tags r:id="rId4"/>
                </p:custDataLst>
              </p:nvPr>
            </p:nvSpPr>
            <p:spPr>
              <a:xfrm>
                <a:off x="16984217" y="3425816"/>
                <a:ext cx="344742" cy="336832"/>
              </a:xfrm>
              <a:custGeom>
                <a:avLst/>
                <a:gdLst/>
                <a:ahLst/>
                <a:cxnLst/>
                <a:rect l="l" t="t" r="r" b="b"/>
                <a:pathLst>
                  <a:path w="120000" h="120000" extrusionOk="0">
                    <a:moveTo>
                      <a:pt x="61872" y="0"/>
                    </a:moveTo>
                    <a:cubicBezTo>
                      <a:pt x="48655" y="0"/>
                      <a:pt x="37883" y="11516"/>
                      <a:pt x="37833" y="25672"/>
                    </a:cubicBezTo>
                    <a:cubicBezTo>
                      <a:pt x="37816" y="40061"/>
                      <a:pt x="48466" y="51627"/>
                      <a:pt x="61794" y="51638"/>
                    </a:cubicBezTo>
                    <a:cubicBezTo>
                      <a:pt x="75333" y="51650"/>
                      <a:pt x="86138" y="40138"/>
                      <a:pt x="86111" y="25755"/>
                    </a:cubicBezTo>
                    <a:cubicBezTo>
                      <a:pt x="86066" y="11494"/>
                      <a:pt x="75250" y="0"/>
                      <a:pt x="61872" y="0"/>
                    </a:cubicBezTo>
                    <a:close/>
                    <a:moveTo>
                      <a:pt x="73222" y="52694"/>
                    </a:moveTo>
                    <a:cubicBezTo>
                      <a:pt x="70022" y="52688"/>
                      <a:pt x="66800" y="52777"/>
                      <a:pt x="63605" y="52777"/>
                    </a:cubicBezTo>
                    <a:lnTo>
                      <a:pt x="65022" y="57300"/>
                    </a:lnTo>
                    <a:cubicBezTo>
                      <a:pt x="65205" y="57872"/>
                      <a:pt x="65038" y="58533"/>
                      <a:pt x="64588" y="58900"/>
                    </a:cubicBezTo>
                    <a:lnTo>
                      <a:pt x="63094" y="60127"/>
                    </a:lnTo>
                    <a:lnTo>
                      <a:pt x="64750" y="78283"/>
                    </a:lnTo>
                    <a:cubicBezTo>
                      <a:pt x="64755" y="78372"/>
                      <a:pt x="64727" y="78450"/>
                      <a:pt x="64711" y="78538"/>
                    </a:cubicBezTo>
                    <a:lnTo>
                      <a:pt x="60805" y="97750"/>
                    </a:lnTo>
                    <a:cubicBezTo>
                      <a:pt x="60627" y="98627"/>
                      <a:pt x="59444" y="98627"/>
                      <a:pt x="59272" y="97750"/>
                    </a:cubicBezTo>
                    <a:lnTo>
                      <a:pt x="55450" y="78538"/>
                    </a:lnTo>
                    <a:cubicBezTo>
                      <a:pt x="55433" y="78450"/>
                      <a:pt x="55438" y="78372"/>
                      <a:pt x="55450" y="78283"/>
                    </a:cubicBezTo>
                    <a:lnTo>
                      <a:pt x="57183" y="60044"/>
                    </a:lnTo>
                    <a:lnTo>
                      <a:pt x="55605" y="58816"/>
                    </a:lnTo>
                    <a:cubicBezTo>
                      <a:pt x="55172" y="58466"/>
                      <a:pt x="54983" y="57861"/>
                      <a:pt x="55133" y="57300"/>
                    </a:cubicBezTo>
                    <a:lnTo>
                      <a:pt x="56277" y="52905"/>
                    </a:lnTo>
                    <a:cubicBezTo>
                      <a:pt x="53538" y="52911"/>
                      <a:pt x="50811" y="52900"/>
                      <a:pt x="48077" y="52905"/>
                    </a:cubicBezTo>
                    <a:cubicBezTo>
                      <a:pt x="47311" y="52905"/>
                      <a:pt x="46522" y="52983"/>
                      <a:pt x="45755" y="53116"/>
                    </a:cubicBezTo>
                    <a:cubicBezTo>
                      <a:pt x="40655" y="54022"/>
                      <a:pt x="36638" y="56327"/>
                      <a:pt x="32866" y="59833"/>
                    </a:cubicBezTo>
                    <a:cubicBezTo>
                      <a:pt x="15111" y="76266"/>
                      <a:pt x="4705" y="97027"/>
                      <a:pt x="0" y="120000"/>
                    </a:cubicBezTo>
                    <a:lnTo>
                      <a:pt x="18205" y="120000"/>
                    </a:lnTo>
                    <a:cubicBezTo>
                      <a:pt x="19550" y="114594"/>
                      <a:pt x="21377" y="109200"/>
                      <a:pt x="23883" y="103744"/>
                    </a:cubicBezTo>
                    <a:cubicBezTo>
                      <a:pt x="26344" y="98383"/>
                      <a:pt x="29300" y="93633"/>
                      <a:pt x="32038" y="88416"/>
                    </a:cubicBezTo>
                    <a:cubicBezTo>
                      <a:pt x="32277" y="88522"/>
                      <a:pt x="32533" y="88811"/>
                      <a:pt x="32788" y="88922"/>
                    </a:cubicBezTo>
                    <a:cubicBezTo>
                      <a:pt x="32816" y="89227"/>
                      <a:pt x="32866" y="88877"/>
                      <a:pt x="32866" y="89177"/>
                    </a:cubicBezTo>
                    <a:cubicBezTo>
                      <a:pt x="32866" y="97972"/>
                      <a:pt x="31722" y="120000"/>
                      <a:pt x="31722" y="120000"/>
                    </a:cubicBezTo>
                    <a:lnTo>
                      <a:pt x="89733" y="120000"/>
                    </a:lnTo>
                    <a:cubicBezTo>
                      <a:pt x="89733" y="120000"/>
                      <a:pt x="86422" y="101627"/>
                      <a:pt x="86422" y="94583"/>
                    </a:cubicBezTo>
                    <a:cubicBezTo>
                      <a:pt x="86422" y="93527"/>
                      <a:pt x="86422" y="92505"/>
                      <a:pt x="86422" y="90822"/>
                    </a:cubicBezTo>
                    <a:cubicBezTo>
                      <a:pt x="86422" y="91588"/>
                      <a:pt x="89027" y="92294"/>
                      <a:pt x="89377" y="92850"/>
                    </a:cubicBezTo>
                    <a:cubicBezTo>
                      <a:pt x="94583" y="101566"/>
                      <a:pt x="99388" y="110544"/>
                      <a:pt x="101716" y="120000"/>
                    </a:cubicBezTo>
                    <a:lnTo>
                      <a:pt x="120000" y="120000"/>
                    </a:lnTo>
                    <a:cubicBezTo>
                      <a:pt x="117088" y="105138"/>
                      <a:pt x="111766" y="92166"/>
                      <a:pt x="103683" y="79505"/>
                    </a:cubicBezTo>
                    <a:cubicBezTo>
                      <a:pt x="97861" y="70355"/>
                      <a:pt x="90583" y="63105"/>
                      <a:pt x="82677" y="56072"/>
                    </a:cubicBezTo>
                    <a:cubicBezTo>
                      <a:pt x="79966" y="53655"/>
                      <a:pt x="76750" y="52711"/>
                      <a:pt x="73222" y="52694"/>
                    </a:cubicBezTo>
                    <a:close/>
                    <a:moveTo>
                      <a:pt x="67505" y="76761"/>
                    </a:moveTo>
                    <a:lnTo>
                      <a:pt x="78855" y="76761"/>
                    </a:lnTo>
                    <a:cubicBezTo>
                      <a:pt x="78855" y="76761"/>
                      <a:pt x="78855" y="78116"/>
                      <a:pt x="78855" y="78116"/>
                    </a:cubicBezTo>
                    <a:lnTo>
                      <a:pt x="67505" y="78116"/>
                    </a:lnTo>
                    <a:lnTo>
                      <a:pt x="67505" y="76761"/>
                    </a:lnTo>
                    <a:close/>
                    <a:moveTo>
                      <a:pt x="67505" y="76761"/>
                    </a:moveTo>
                  </a:path>
                </a:pathLst>
              </a:custGeom>
              <a:solidFill>
                <a:schemeClr val="bg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strike="noStrike" kern="0" cap="none" spc="0" normalizeH="0" baseline="0" noProof="0">
                  <a:ln>
                    <a:noFill/>
                  </a:ln>
                  <a:solidFill>
                    <a:srgbClr val="FFFFFF"/>
                  </a:solidFill>
                  <a:effectLst/>
                  <a:uLnTx/>
                  <a:uFillTx/>
                  <a:latin typeface="Source Sans"/>
                  <a:ea typeface="Lato"/>
                  <a:cs typeface="Lato"/>
                  <a:sym typeface="Lato"/>
                </a:endParaRPr>
              </a:p>
            </p:txBody>
          </p:sp>
          <p:sp>
            <p:nvSpPr>
              <p:cNvPr id="89" name="Shape 2646">
                <a:extLst>
                  <a:ext uri="{FF2B5EF4-FFF2-40B4-BE49-F238E27FC236}">
                    <a16:creationId xmlns:a16="http://schemas.microsoft.com/office/drawing/2014/main" id="{837CB852-15B3-42D9-88A6-F7FFB5E55DC9}"/>
                  </a:ext>
                </a:extLst>
              </p:cNvPr>
              <p:cNvSpPr/>
              <p:nvPr/>
            </p:nvSpPr>
            <p:spPr>
              <a:xfrm>
                <a:off x="16920730" y="3277434"/>
                <a:ext cx="387220" cy="39928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a:ea typeface="Source Sans Pro Light" charset="0"/>
                  <a:cs typeface="Source Sans Pro Light" charset="0"/>
                </a:endParaRPr>
              </a:p>
            </p:txBody>
          </p:sp>
        </p:grpSp>
        <p:grpSp>
          <p:nvGrpSpPr>
            <p:cNvPr id="97" name="Group 96">
              <a:extLst>
                <a:ext uri="{FF2B5EF4-FFF2-40B4-BE49-F238E27FC236}">
                  <a16:creationId xmlns:a16="http://schemas.microsoft.com/office/drawing/2014/main" id="{FD60CE8E-5364-4B7F-9900-15F49A945E93}"/>
                </a:ext>
              </a:extLst>
            </p:cNvPr>
            <p:cNvGrpSpPr/>
            <p:nvPr/>
          </p:nvGrpSpPr>
          <p:grpSpPr>
            <a:xfrm>
              <a:off x="5433463" y="4017437"/>
              <a:ext cx="675208" cy="514317"/>
              <a:chOff x="2752482" y="2390406"/>
              <a:chExt cx="898702" cy="684553"/>
            </a:xfrm>
          </p:grpSpPr>
          <p:sp>
            <p:nvSpPr>
              <p:cNvPr id="98" name="Google Shape;1373;p167">
                <a:extLst>
                  <a:ext uri="{FF2B5EF4-FFF2-40B4-BE49-F238E27FC236}">
                    <a16:creationId xmlns:a16="http://schemas.microsoft.com/office/drawing/2014/main" id="{AAE0B095-2B0F-4B59-8843-FC2FAD6A1C9F}"/>
                  </a:ext>
                </a:extLst>
              </p:cNvPr>
              <p:cNvSpPr/>
              <p:nvPr>
                <p:custDataLst>
                  <p:tags r:id="rId2"/>
                </p:custDataLst>
              </p:nvPr>
            </p:nvSpPr>
            <p:spPr>
              <a:xfrm>
                <a:off x="3082618" y="2536218"/>
                <a:ext cx="568566" cy="538741"/>
              </a:xfrm>
              <a:custGeom>
                <a:avLst/>
                <a:gdLst/>
                <a:ahLst/>
                <a:cxnLst/>
                <a:rect l="l" t="t" r="r" b="b"/>
                <a:pathLst>
                  <a:path w="120000" h="120000" extrusionOk="0">
                    <a:moveTo>
                      <a:pt x="61872" y="0"/>
                    </a:moveTo>
                    <a:cubicBezTo>
                      <a:pt x="48655" y="0"/>
                      <a:pt x="37883" y="11516"/>
                      <a:pt x="37833" y="25672"/>
                    </a:cubicBezTo>
                    <a:cubicBezTo>
                      <a:pt x="37816" y="40061"/>
                      <a:pt x="48466" y="51627"/>
                      <a:pt x="61794" y="51638"/>
                    </a:cubicBezTo>
                    <a:cubicBezTo>
                      <a:pt x="75333" y="51650"/>
                      <a:pt x="86138" y="40138"/>
                      <a:pt x="86111" y="25755"/>
                    </a:cubicBezTo>
                    <a:cubicBezTo>
                      <a:pt x="86066" y="11494"/>
                      <a:pt x="75250" y="0"/>
                      <a:pt x="61872" y="0"/>
                    </a:cubicBezTo>
                    <a:close/>
                    <a:moveTo>
                      <a:pt x="73222" y="52694"/>
                    </a:moveTo>
                    <a:cubicBezTo>
                      <a:pt x="70022" y="52688"/>
                      <a:pt x="66800" y="52777"/>
                      <a:pt x="63605" y="52777"/>
                    </a:cubicBezTo>
                    <a:lnTo>
                      <a:pt x="65022" y="57300"/>
                    </a:lnTo>
                    <a:cubicBezTo>
                      <a:pt x="65205" y="57872"/>
                      <a:pt x="65038" y="58533"/>
                      <a:pt x="64588" y="58900"/>
                    </a:cubicBezTo>
                    <a:lnTo>
                      <a:pt x="63094" y="60127"/>
                    </a:lnTo>
                    <a:lnTo>
                      <a:pt x="64750" y="78283"/>
                    </a:lnTo>
                    <a:cubicBezTo>
                      <a:pt x="64755" y="78372"/>
                      <a:pt x="64727" y="78450"/>
                      <a:pt x="64711" y="78538"/>
                    </a:cubicBezTo>
                    <a:lnTo>
                      <a:pt x="60805" y="97750"/>
                    </a:lnTo>
                    <a:cubicBezTo>
                      <a:pt x="60627" y="98627"/>
                      <a:pt x="59444" y="98627"/>
                      <a:pt x="59272" y="97750"/>
                    </a:cubicBezTo>
                    <a:lnTo>
                      <a:pt x="55450" y="78538"/>
                    </a:lnTo>
                    <a:cubicBezTo>
                      <a:pt x="55433" y="78450"/>
                      <a:pt x="55438" y="78372"/>
                      <a:pt x="55450" y="78283"/>
                    </a:cubicBezTo>
                    <a:lnTo>
                      <a:pt x="57183" y="60044"/>
                    </a:lnTo>
                    <a:lnTo>
                      <a:pt x="55605" y="58816"/>
                    </a:lnTo>
                    <a:cubicBezTo>
                      <a:pt x="55172" y="58466"/>
                      <a:pt x="54983" y="57861"/>
                      <a:pt x="55133" y="57300"/>
                    </a:cubicBezTo>
                    <a:lnTo>
                      <a:pt x="56277" y="52905"/>
                    </a:lnTo>
                    <a:cubicBezTo>
                      <a:pt x="53538" y="52911"/>
                      <a:pt x="50811" y="52900"/>
                      <a:pt x="48077" y="52905"/>
                    </a:cubicBezTo>
                    <a:cubicBezTo>
                      <a:pt x="47311" y="52905"/>
                      <a:pt x="46522" y="52983"/>
                      <a:pt x="45755" y="53116"/>
                    </a:cubicBezTo>
                    <a:cubicBezTo>
                      <a:pt x="40655" y="54022"/>
                      <a:pt x="36638" y="56327"/>
                      <a:pt x="32866" y="59833"/>
                    </a:cubicBezTo>
                    <a:cubicBezTo>
                      <a:pt x="15111" y="76266"/>
                      <a:pt x="4705" y="97027"/>
                      <a:pt x="0" y="120000"/>
                    </a:cubicBezTo>
                    <a:lnTo>
                      <a:pt x="18205" y="120000"/>
                    </a:lnTo>
                    <a:cubicBezTo>
                      <a:pt x="19550" y="114594"/>
                      <a:pt x="21377" y="109200"/>
                      <a:pt x="23883" y="103744"/>
                    </a:cubicBezTo>
                    <a:cubicBezTo>
                      <a:pt x="26344" y="98383"/>
                      <a:pt x="29300" y="93633"/>
                      <a:pt x="32038" y="88416"/>
                    </a:cubicBezTo>
                    <a:cubicBezTo>
                      <a:pt x="32277" y="88522"/>
                      <a:pt x="32533" y="88811"/>
                      <a:pt x="32788" y="88922"/>
                    </a:cubicBezTo>
                    <a:cubicBezTo>
                      <a:pt x="32816" y="89227"/>
                      <a:pt x="32866" y="88877"/>
                      <a:pt x="32866" y="89177"/>
                    </a:cubicBezTo>
                    <a:cubicBezTo>
                      <a:pt x="32866" y="97972"/>
                      <a:pt x="31722" y="120000"/>
                      <a:pt x="31722" y="120000"/>
                    </a:cubicBezTo>
                    <a:lnTo>
                      <a:pt x="89733" y="120000"/>
                    </a:lnTo>
                    <a:cubicBezTo>
                      <a:pt x="89733" y="120000"/>
                      <a:pt x="86422" y="101627"/>
                      <a:pt x="86422" y="94583"/>
                    </a:cubicBezTo>
                    <a:cubicBezTo>
                      <a:pt x="86422" y="93527"/>
                      <a:pt x="86422" y="92505"/>
                      <a:pt x="86422" y="90822"/>
                    </a:cubicBezTo>
                    <a:cubicBezTo>
                      <a:pt x="86422" y="91588"/>
                      <a:pt x="89027" y="92294"/>
                      <a:pt x="89377" y="92850"/>
                    </a:cubicBezTo>
                    <a:cubicBezTo>
                      <a:pt x="94583" y="101566"/>
                      <a:pt x="99388" y="110544"/>
                      <a:pt x="101716" y="120000"/>
                    </a:cubicBezTo>
                    <a:lnTo>
                      <a:pt x="120000" y="120000"/>
                    </a:lnTo>
                    <a:cubicBezTo>
                      <a:pt x="117088" y="105138"/>
                      <a:pt x="111766" y="92166"/>
                      <a:pt x="103683" y="79505"/>
                    </a:cubicBezTo>
                    <a:cubicBezTo>
                      <a:pt x="97861" y="70355"/>
                      <a:pt x="90583" y="63105"/>
                      <a:pt x="82677" y="56072"/>
                    </a:cubicBezTo>
                    <a:cubicBezTo>
                      <a:pt x="79966" y="53655"/>
                      <a:pt x="76750" y="52711"/>
                      <a:pt x="73222" y="52694"/>
                    </a:cubicBezTo>
                    <a:close/>
                    <a:moveTo>
                      <a:pt x="67505" y="76761"/>
                    </a:moveTo>
                    <a:lnTo>
                      <a:pt x="78855" y="76761"/>
                    </a:lnTo>
                    <a:cubicBezTo>
                      <a:pt x="78855" y="76761"/>
                      <a:pt x="78855" y="78116"/>
                      <a:pt x="78855" y="78116"/>
                    </a:cubicBezTo>
                    <a:lnTo>
                      <a:pt x="67505" y="78116"/>
                    </a:lnTo>
                    <a:lnTo>
                      <a:pt x="67505" y="76761"/>
                    </a:lnTo>
                    <a:close/>
                    <a:moveTo>
                      <a:pt x="67505" y="76761"/>
                    </a:moveTo>
                  </a:path>
                </a:pathLst>
              </a:custGeom>
              <a:solidFill>
                <a:schemeClr val="bg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Source Sans"/>
                  <a:ea typeface="Lato"/>
                  <a:cs typeface="Lato"/>
                  <a:sym typeface="Lato"/>
                </a:endParaRPr>
              </a:p>
            </p:txBody>
          </p:sp>
          <p:sp>
            <p:nvSpPr>
              <p:cNvPr id="99" name="Google Shape;1374;p167">
                <a:extLst>
                  <a:ext uri="{FF2B5EF4-FFF2-40B4-BE49-F238E27FC236}">
                    <a16:creationId xmlns:a16="http://schemas.microsoft.com/office/drawing/2014/main" id="{8A729DAA-9D1F-4B36-915C-A510D062F51A}"/>
                  </a:ext>
                </a:extLst>
              </p:cNvPr>
              <p:cNvSpPr/>
              <p:nvPr>
                <p:custDataLst>
                  <p:tags r:id="rId3"/>
                </p:custDataLst>
              </p:nvPr>
            </p:nvSpPr>
            <p:spPr>
              <a:xfrm rot="10800000">
                <a:off x="2752482" y="2390406"/>
                <a:ext cx="470787" cy="394066"/>
              </a:xfrm>
              <a:custGeom>
                <a:avLst/>
                <a:gdLst/>
                <a:ahLst/>
                <a:cxnLst/>
                <a:rect l="l" t="t" r="r" b="b"/>
                <a:pathLst>
                  <a:path w="120000" h="120000" extrusionOk="0">
                    <a:moveTo>
                      <a:pt x="98027" y="103072"/>
                    </a:moveTo>
                    <a:cubicBezTo>
                      <a:pt x="93577" y="103072"/>
                      <a:pt x="89972" y="98683"/>
                      <a:pt x="89972" y="93272"/>
                    </a:cubicBezTo>
                    <a:cubicBezTo>
                      <a:pt x="89972" y="87855"/>
                      <a:pt x="93577" y="83466"/>
                      <a:pt x="98027" y="83466"/>
                    </a:cubicBezTo>
                    <a:cubicBezTo>
                      <a:pt x="102477" y="83466"/>
                      <a:pt x="106083" y="87855"/>
                      <a:pt x="106083" y="93272"/>
                    </a:cubicBezTo>
                    <a:cubicBezTo>
                      <a:pt x="106083" y="98683"/>
                      <a:pt x="102477" y="103072"/>
                      <a:pt x="98027" y="103072"/>
                    </a:cubicBezTo>
                    <a:close/>
                    <a:moveTo>
                      <a:pt x="120000" y="96872"/>
                    </a:moveTo>
                    <a:lnTo>
                      <a:pt x="120000" y="89672"/>
                    </a:lnTo>
                    <a:lnTo>
                      <a:pt x="116800" y="88288"/>
                    </a:lnTo>
                    <a:cubicBezTo>
                      <a:pt x="115583" y="87761"/>
                      <a:pt x="114600" y="86627"/>
                      <a:pt x="114105" y="85177"/>
                    </a:cubicBezTo>
                    <a:lnTo>
                      <a:pt x="114105" y="85172"/>
                    </a:lnTo>
                    <a:cubicBezTo>
                      <a:pt x="113611" y="83716"/>
                      <a:pt x="113644" y="82066"/>
                      <a:pt x="114200" y="80644"/>
                    </a:cubicBezTo>
                    <a:lnTo>
                      <a:pt x="115655" y="76916"/>
                    </a:lnTo>
                    <a:lnTo>
                      <a:pt x="111472" y="71827"/>
                    </a:lnTo>
                    <a:lnTo>
                      <a:pt x="108405" y="73594"/>
                    </a:lnTo>
                    <a:cubicBezTo>
                      <a:pt x="107238" y="74272"/>
                      <a:pt x="105883" y="74316"/>
                      <a:pt x="104683" y="73716"/>
                    </a:cubicBezTo>
                    <a:cubicBezTo>
                      <a:pt x="103488" y="73105"/>
                      <a:pt x="102555" y="71916"/>
                      <a:pt x="102122" y="70433"/>
                    </a:cubicBezTo>
                    <a:lnTo>
                      <a:pt x="100988" y="66544"/>
                    </a:lnTo>
                    <a:lnTo>
                      <a:pt x="95066" y="66544"/>
                    </a:lnTo>
                    <a:lnTo>
                      <a:pt x="93927" y="70433"/>
                    </a:lnTo>
                    <a:cubicBezTo>
                      <a:pt x="93500" y="71916"/>
                      <a:pt x="92566" y="73105"/>
                      <a:pt x="91372" y="73716"/>
                    </a:cubicBezTo>
                    <a:lnTo>
                      <a:pt x="91366" y="73716"/>
                    </a:lnTo>
                    <a:cubicBezTo>
                      <a:pt x="90172" y="74316"/>
                      <a:pt x="88816" y="74272"/>
                      <a:pt x="87644" y="73594"/>
                    </a:cubicBezTo>
                    <a:lnTo>
                      <a:pt x="84583" y="71827"/>
                    </a:lnTo>
                    <a:lnTo>
                      <a:pt x="80400" y="76916"/>
                    </a:lnTo>
                    <a:lnTo>
                      <a:pt x="81855" y="80644"/>
                    </a:lnTo>
                    <a:cubicBezTo>
                      <a:pt x="82411" y="82066"/>
                      <a:pt x="82444" y="83716"/>
                      <a:pt x="81950" y="85172"/>
                    </a:cubicBezTo>
                    <a:lnTo>
                      <a:pt x="81950" y="85177"/>
                    </a:lnTo>
                    <a:cubicBezTo>
                      <a:pt x="81455" y="86633"/>
                      <a:pt x="80472" y="87761"/>
                      <a:pt x="79255" y="88288"/>
                    </a:cubicBezTo>
                    <a:lnTo>
                      <a:pt x="76055" y="89672"/>
                    </a:lnTo>
                    <a:lnTo>
                      <a:pt x="76055" y="96872"/>
                    </a:lnTo>
                    <a:lnTo>
                      <a:pt x="79255" y="98255"/>
                    </a:lnTo>
                    <a:cubicBezTo>
                      <a:pt x="80472" y="98783"/>
                      <a:pt x="81455" y="99916"/>
                      <a:pt x="81950" y="101372"/>
                    </a:cubicBezTo>
                    <a:cubicBezTo>
                      <a:pt x="82444" y="102827"/>
                      <a:pt x="82411" y="104472"/>
                      <a:pt x="81855" y="105900"/>
                    </a:cubicBezTo>
                    <a:lnTo>
                      <a:pt x="80400" y="109627"/>
                    </a:lnTo>
                    <a:lnTo>
                      <a:pt x="84583" y="114716"/>
                    </a:lnTo>
                    <a:lnTo>
                      <a:pt x="87644" y="112944"/>
                    </a:lnTo>
                    <a:cubicBezTo>
                      <a:pt x="88816" y="112266"/>
                      <a:pt x="90172" y="112227"/>
                      <a:pt x="91372" y="112833"/>
                    </a:cubicBezTo>
                    <a:cubicBezTo>
                      <a:pt x="92566" y="113433"/>
                      <a:pt x="93494" y="114627"/>
                      <a:pt x="93927" y="116111"/>
                    </a:cubicBezTo>
                    <a:lnTo>
                      <a:pt x="95066" y="120000"/>
                    </a:lnTo>
                    <a:lnTo>
                      <a:pt x="100988" y="120000"/>
                    </a:lnTo>
                    <a:lnTo>
                      <a:pt x="102116" y="116138"/>
                    </a:lnTo>
                    <a:cubicBezTo>
                      <a:pt x="102555" y="114638"/>
                      <a:pt x="103494" y="113433"/>
                      <a:pt x="104700" y="112822"/>
                    </a:cubicBezTo>
                    <a:cubicBezTo>
                      <a:pt x="105888" y="112222"/>
                      <a:pt x="107227" y="112266"/>
                      <a:pt x="108388" y="112938"/>
                    </a:cubicBezTo>
                    <a:lnTo>
                      <a:pt x="111472" y="114716"/>
                    </a:lnTo>
                    <a:lnTo>
                      <a:pt x="115655" y="109627"/>
                    </a:lnTo>
                    <a:lnTo>
                      <a:pt x="114200" y="105894"/>
                    </a:lnTo>
                    <a:cubicBezTo>
                      <a:pt x="113644" y="104472"/>
                      <a:pt x="113611" y="102827"/>
                      <a:pt x="114105" y="101372"/>
                    </a:cubicBezTo>
                    <a:cubicBezTo>
                      <a:pt x="114600" y="99916"/>
                      <a:pt x="115583" y="98783"/>
                      <a:pt x="116805" y="98250"/>
                    </a:cubicBezTo>
                    <a:cubicBezTo>
                      <a:pt x="116805" y="98250"/>
                      <a:pt x="120000" y="96872"/>
                      <a:pt x="120000" y="96872"/>
                    </a:cubicBezTo>
                    <a:close/>
                    <a:moveTo>
                      <a:pt x="41333" y="68722"/>
                    </a:moveTo>
                    <a:cubicBezTo>
                      <a:pt x="32961" y="68722"/>
                      <a:pt x="26172" y="60461"/>
                      <a:pt x="26172" y="50283"/>
                    </a:cubicBezTo>
                    <a:cubicBezTo>
                      <a:pt x="26172" y="40094"/>
                      <a:pt x="32961" y="31844"/>
                      <a:pt x="41333" y="31844"/>
                    </a:cubicBezTo>
                    <a:cubicBezTo>
                      <a:pt x="49705" y="31844"/>
                      <a:pt x="56488" y="40094"/>
                      <a:pt x="56488" y="50283"/>
                    </a:cubicBezTo>
                    <a:cubicBezTo>
                      <a:pt x="56488" y="60466"/>
                      <a:pt x="49705" y="68722"/>
                      <a:pt x="41333" y="68722"/>
                    </a:cubicBezTo>
                    <a:close/>
                    <a:moveTo>
                      <a:pt x="82666" y="57055"/>
                    </a:moveTo>
                    <a:lnTo>
                      <a:pt x="82666" y="43511"/>
                    </a:lnTo>
                    <a:lnTo>
                      <a:pt x="76650" y="40905"/>
                    </a:lnTo>
                    <a:cubicBezTo>
                      <a:pt x="74355" y="39916"/>
                      <a:pt x="72511" y="37783"/>
                      <a:pt x="71577" y="35050"/>
                    </a:cubicBezTo>
                    <a:cubicBezTo>
                      <a:pt x="70644" y="32305"/>
                      <a:pt x="70705" y="29211"/>
                      <a:pt x="71755" y="26527"/>
                    </a:cubicBezTo>
                    <a:lnTo>
                      <a:pt x="74494" y="19516"/>
                    </a:lnTo>
                    <a:lnTo>
                      <a:pt x="66622" y="9938"/>
                    </a:lnTo>
                    <a:lnTo>
                      <a:pt x="60861" y="13272"/>
                    </a:lnTo>
                    <a:cubicBezTo>
                      <a:pt x="58655" y="14544"/>
                      <a:pt x="56111" y="14627"/>
                      <a:pt x="53855" y="13488"/>
                    </a:cubicBezTo>
                    <a:cubicBezTo>
                      <a:pt x="53855" y="13483"/>
                      <a:pt x="53855" y="13483"/>
                      <a:pt x="53855" y="13483"/>
                    </a:cubicBezTo>
                    <a:cubicBezTo>
                      <a:pt x="51600" y="12350"/>
                      <a:pt x="49855" y="10111"/>
                      <a:pt x="49038" y="7322"/>
                    </a:cubicBezTo>
                    <a:lnTo>
                      <a:pt x="46900" y="0"/>
                    </a:lnTo>
                    <a:lnTo>
                      <a:pt x="35766" y="0"/>
                    </a:lnTo>
                    <a:lnTo>
                      <a:pt x="33627" y="7322"/>
                    </a:lnTo>
                    <a:cubicBezTo>
                      <a:pt x="32811" y="10111"/>
                      <a:pt x="31061" y="12355"/>
                      <a:pt x="28811" y="13483"/>
                    </a:cubicBezTo>
                    <a:lnTo>
                      <a:pt x="28805" y="13488"/>
                    </a:lnTo>
                    <a:cubicBezTo>
                      <a:pt x="26555" y="14627"/>
                      <a:pt x="24005" y="14544"/>
                      <a:pt x="21805" y="13272"/>
                    </a:cubicBezTo>
                    <a:lnTo>
                      <a:pt x="16044" y="9938"/>
                    </a:lnTo>
                    <a:lnTo>
                      <a:pt x="8172" y="19516"/>
                    </a:lnTo>
                    <a:lnTo>
                      <a:pt x="10911" y="26527"/>
                    </a:lnTo>
                    <a:cubicBezTo>
                      <a:pt x="11955" y="29205"/>
                      <a:pt x="12022" y="32305"/>
                      <a:pt x="11088" y="35050"/>
                    </a:cubicBezTo>
                    <a:cubicBezTo>
                      <a:pt x="11088" y="35050"/>
                      <a:pt x="11088" y="35050"/>
                      <a:pt x="11083" y="35050"/>
                    </a:cubicBezTo>
                    <a:cubicBezTo>
                      <a:pt x="10155" y="37788"/>
                      <a:pt x="8311" y="39916"/>
                      <a:pt x="6016" y="40905"/>
                    </a:cubicBezTo>
                    <a:lnTo>
                      <a:pt x="0" y="43511"/>
                    </a:lnTo>
                    <a:lnTo>
                      <a:pt x="0" y="57055"/>
                    </a:lnTo>
                    <a:lnTo>
                      <a:pt x="6016" y="59661"/>
                    </a:lnTo>
                    <a:cubicBezTo>
                      <a:pt x="8305" y="60650"/>
                      <a:pt x="10155" y="62777"/>
                      <a:pt x="11088" y="65516"/>
                    </a:cubicBezTo>
                    <a:cubicBezTo>
                      <a:pt x="12022" y="68261"/>
                      <a:pt x="11955" y="71355"/>
                      <a:pt x="10911" y="74038"/>
                    </a:cubicBezTo>
                    <a:lnTo>
                      <a:pt x="8172" y="81050"/>
                    </a:lnTo>
                    <a:lnTo>
                      <a:pt x="16044" y="90622"/>
                    </a:lnTo>
                    <a:lnTo>
                      <a:pt x="21805" y="87294"/>
                    </a:lnTo>
                    <a:cubicBezTo>
                      <a:pt x="24005" y="86016"/>
                      <a:pt x="26555" y="85938"/>
                      <a:pt x="28811" y="87072"/>
                    </a:cubicBezTo>
                    <a:lnTo>
                      <a:pt x="28811" y="87077"/>
                    </a:lnTo>
                    <a:cubicBezTo>
                      <a:pt x="31061" y="88211"/>
                      <a:pt x="32811" y="90450"/>
                      <a:pt x="33627" y="93244"/>
                    </a:cubicBezTo>
                    <a:lnTo>
                      <a:pt x="35766" y="100561"/>
                    </a:lnTo>
                    <a:lnTo>
                      <a:pt x="46900" y="100561"/>
                    </a:lnTo>
                    <a:lnTo>
                      <a:pt x="49022" y="93288"/>
                    </a:lnTo>
                    <a:cubicBezTo>
                      <a:pt x="49850" y="90477"/>
                      <a:pt x="51616" y="88211"/>
                      <a:pt x="53883" y="87061"/>
                    </a:cubicBezTo>
                    <a:cubicBezTo>
                      <a:pt x="53883" y="87061"/>
                      <a:pt x="53883" y="87061"/>
                      <a:pt x="53888" y="87061"/>
                    </a:cubicBezTo>
                    <a:cubicBezTo>
                      <a:pt x="56116" y="85933"/>
                      <a:pt x="58638" y="86005"/>
                      <a:pt x="60822" y="87272"/>
                    </a:cubicBezTo>
                    <a:lnTo>
                      <a:pt x="66622" y="90622"/>
                    </a:lnTo>
                    <a:lnTo>
                      <a:pt x="74494" y="81050"/>
                    </a:lnTo>
                    <a:lnTo>
                      <a:pt x="71755" y="74033"/>
                    </a:lnTo>
                    <a:cubicBezTo>
                      <a:pt x="70705" y="71355"/>
                      <a:pt x="70644" y="68261"/>
                      <a:pt x="71577" y="65522"/>
                    </a:cubicBezTo>
                    <a:lnTo>
                      <a:pt x="71577" y="65516"/>
                    </a:lnTo>
                    <a:cubicBezTo>
                      <a:pt x="72511" y="62777"/>
                      <a:pt x="74355" y="60650"/>
                      <a:pt x="76655" y="59655"/>
                    </a:cubicBezTo>
                    <a:cubicBezTo>
                      <a:pt x="76655" y="59655"/>
                      <a:pt x="82666" y="57055"/>
                      <a:pt x="82666" y="57055"/>
                    </a:cubicBezTo>
                    <a:close/>
                    <a:moveTo>
                      <a:pt x="82666" y="57055"/>
                    </a:moveTo>
                  </a:path>
                </a:pathLst>
              </a:custGeom>
              <a:solidFill>
                <a:schemeClr val="bg1"/>
              </a:solidFill>
              <a:ln w="9525" cap="flat" cmpd="sng">
                <a:no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Source Sans"/>
                  <a:ea typeface="Lato"/>
                  <a:cs typeface="Lato"/>
                  <a:sym typeface="Lato"/>
                </a:endParaRPr>
              </a:p>
            </p:txBody>
          </p:sp>
        </p:grpSp>
        <p:sp>
          <p:nvSpPr>
            <p:cNvPr id="100" name="TextBox 99">
              <a:extLst>
                <a:ext uri="{FF2B5EF4-FFF2-40B4-BE49-F238E27FC236}">
                  <a16:creationId xmlns:a16="http://schemas.microsoft.com/office/drawing/2014/main" id="{D420E80D-CE4E-4795-99D3-157E70AEDFB4}"/>
                </a:ext>
              </a:extLst>
            </p:cNvPr>
            <p:cNvSpPr txBox="1"/>
            <p:nvPr/>
          </p:nvSpPr>
          <p:spPr>
            <a:xfrm>
              <a:off x="6526726" y="2735801"/>
              <a:ext cx="3407636" cy="671915"/>
            </a:xfrm>
            <a:prstGeom prst="rect">
              <a:avLst/>
            </a:prstGeom>
            <a:noFill/>
          </p:spPr>
          <p:txBody>
            <a:bodyPr wrap="square" lIns="121920" rIns="121920" rtlCol="0">
              <a:spAutoFit/>
            </a:bodyPr>
            <a:lstStyle/>
            <a:p>
              <a:pPr>
                <a:lnSpc>
                  <a:spcPct val="107000"/>
                </a:lnSpc>
              </a:pPr>
              <a:r>
                <a:rPr lang="en-US">
                  <a:latin typeface="Source Sans"/>
                </a:rPr>
                <a:t>Collaborate with human worker for small and repetitive tasks</a:t>
              </a:r>
              <a:endParaRPr lang="en-US" sz="2000">
                <a:solidFill>
                  <a:prstClr val="black"/>
                </a:solidFill>
                <a:latin typeface="Source Sans"/>
                <a:cs typeface="Arial" panose="020B0604020202020204" pitchFamily="34" charset="0"/>
              </a:endParaRPr>
            </a:p>
          </p:txBody>
        </p:sp>
        <p:sp>
          <p:nvSpPr>
            <p:cNvPr id="101" name="TextBox 100">
              <a:extLst>
                <a:ext uri="{FF2B5EF4-FFF2-40B4-BE49-F238E27FC236}">
                  <a16:creationId xmlns:a16="http://schemas.microsoft.com/office/drawing/2014/main" id="{3D22BC83-EC35-46C2-99FB-440324D9A41B}"/>
                </a:ext>
              </a:extLst>
            </p:cNvPr>
            <p:cNvSpPr txBox="1"/>
            <p:nvPr/>
          </p:nvSpPr>
          <p:spPr>
            <a:xfrm>
              <a:off x="8177770" y="4490495"/>
              <a:ext cx="3158873" cy="965457"/>
            </a:xfrm>
            <a:prstGeom prst="rect">
              <a:avLst/>
            </a:prstGeom>
            <a:noFill/>
          </p:spPr>
          <p:txBody>
            <a:bodyPr wrap="square" lIns="121920" rIns="121920" rtlCol="0">
              <a:spAutoFit/>
            </a:bodyPr>
            <a:lstStyle/>
            <a:p>
              <a:pPr marR="0" lvl="0">
                <a:lnSpc>
                  <a:spcPct val="107000"/>
                </a:lnSpc>
                <a:spcBef>
                  <a:spcPts val="0"/>
                </a:spcBef>
                <a:spcAft>
                  <a:spcPts val="0"/>
                </a:spcAft>
              </a:pPr>
              <a:r>
                <a:rPr lang="en-US">
                  <a:latin typeface="Source Sans"/>
                </a:rPr>
                <a:t>On the same machine on which the user performs the day-to-day tasks</a:t>
              </a:r>
              <a:endParaRPr lang="en-US" sz="2000">
                <a:solidFill>
                  <a:prstClr val="black"/>
                </a:solidFill>
                <a:latin typeface="Source Sans"/>
                <a:cs typeface="Arial" panose="020B0604020202020204" pitchFamily="34" charset="0"/>
              </a:endParaRPr>
            </a:p>
          </p:txBody>
        </p:sp>
        <p:sp>
          <p:nvSpPr>
            <p:cNvPr id="102" name="TextBox 101">
              <a:extLst>
                <a:ext uri="{FF2B5EF4-FFF2-40B4-BE49-F238E27FC236}">
                  <a16:creationId xmlns:a16="http://schemas.microsoft.com/office/drawing/2014/main" id="{AC1E8FA5-C598-4958-9A9C-A936CA8548ED}"/>
                </a:ext>
              </a:extLst>
            </p:cNvPr>
            <p:cNvSpPr txBox="1"/>
            <p:nvPr/>
          </p:nvSpPr>
          <p:spPr>
            <a:xfrm>
              <a:off x="1006142" y="3586488"/>
              <a:ext cx="3158873" cy="669094"/>
            </a:xfrm>
            <a:prstGeom prst="rect">
              <a:avLst/>
            </a:prstGeom>
            <a:noFill/>
          </p:spPr>
          <p:txBody>
            <a:bodyPr wrap="square" lIns="121920" rIns="121920" rtlCol="0">
              <a:spAutoFit/>
            </a:bodyPr>
            <a:lstStyle/>
            <a:p>
              <a:pPr marR="0" lvl="0">
                <a:lnSpc>
                  <a:spcPct val="107000"/>
                </a:lnSpc>
                <a:spcBef>
                  <a:spcPts val="0"/>
                </a:spcBef>
                <a:spcAft>
                  <a:spcPts val="0"/>
                </a:spcAft>
              </a:pPr>
              <a:r>
                <a:rPr lang="en-US">
                  <a:latin typeface="Source Sans"/>
                </a:rPr>
                <a:t>Triggered by users or specific user events</a:t>
              </a:r>
              <a:endParaRPr lang="en-US" sz="2000">
                <a:solidFill>
                  <a:prstClr val="black"/>
                </a:solidFill>
                <a:latin typeface="Source Sans"/>
                <a:cs typeface="Arial" panose="020B0604020202020204" pitchFamily="34" charset="0"/>
              </a:endParaRPr>
            </a:p>
          </p:txBody>
        </p:sp>
        <p:sp>
          <p:nvSpPr>
            <p:cNvPr id="103" name="AutoShape 23">
              <a:extLst>
                <a:ext uri="{FF2B5EF4-FFF2-40B4-BE49-F238E27FC236}">
                  <a16:creationId xmlns:a16="http://schemas.microsoft.com/office/drawing/2014/main" id="{F75B5371-DCDC-4F94-876A-487250D0CEA8}"/>
                </a:ext>
              </a:extLst>
            </p:cNvPr>
            <p:cNvSpPr>
              <a:spLocks/>
            </p:cNvSpPr>
            <p:nvPr/>
          </p:nvSpPr>
          <p:spPr bwMode="auto">
            <a:xfrm>
              <a:off x="5638801" y="2445692"/>
              <a:ext cx="481334" cy="374254"/>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900">
                <a:latin typeface="Source Sans"/>
              </a:endParaRPr>
            </a:p>
          </p:txBody>
        </p:sp>
        <p:sp>
          <p:nvSpPr>
            <p:cNvPr id="106" name="AutoShape 12">
              <a:extLst>
                <a:ext uri="{FF2B5EF4-FFF2-40B4-BE49-F238E27FC236}">
                  <a16:creationId xmlns:a16="http://schemas.microsoft.com/office/drawing/2014/main" id="{C54ACBC1-E6FE-49FD-B8FB-6588F3BD2152}"/>
                </a:ext>
              </a:extLst>
            </p:cNvPr>
            <p:cNvSpPr>
              <a:spLocks/>
            </p:cNvSpPr>
            <p:nvPr/>
          </p:nvSpPr>
          <p:spPr bwMode="auto">
            <a:xfrm>
              <a:off x="4192129" y="2895318"/>
              <a:ext cx="393589" cy="474495"/>
            </a:xfrm>
            <a:custGeom>
              <a:avLst/>
              <a:gdLst/>
              <a:ahLst/>
              <a:cxnLst/>
              <a:rect l="0" t="0" r="r" b="b"/>
              <a:pathLst>
                <a:path w="20651" h="21600">
                  <a:moveTo>
                    <a:pt x="9044" y="0"/>
                  </a:moveTo>
                  <a:cubicBezTo>
                    <a:pt x="4074" y="0"/>
                    <a:pt x="45" y="3606"/>
                    <a:pt x="45" y="8054"/>
                  </a:cubicBezTo>
                  <a:cubicBezTo>
                    <a:pt x="45" y="8054"/>
                    <a:pt x="-751" y="12302"/>
                    <a:pt x="4337" y="16786"/>
                  </a:cubicBezTo>
                  <a:lnTo>
                    <a:pt x="4337" y="21600"/>
                  </a:lnTo>
                  <a:lnTo>
                    <a:pt x="13909" y="21600"/>
                  </a:lnTo>
                  <a:lnTo>
                    <a:pt x="13909" y="18265"/>
                  </a:lnTo>
                  <a:cubicBezTo>
                    <a:pt x="13909" y="17800"/>
                    <a:pt x="14330" y="17423"/>
                    <a:pt x="14850" y="17423"/>
                  </a:cubicBezTo>
                  <a:lnTo>
                    <a:pt x="17575" y="17423"/>
                  </a:lnTo>
                  <a:cubicBezTo>
                    <a:pt x="18095" y="17423"/>
                    <a:pt x="18517" y="17046"/>
                    <a:pt x="18517" y="16580"/>
                  </a:cubicBezTo>
                  <a:lnTo>
                    <a:pt x="18201" y="15042"/>
                  </a:lnTo>
                  <a:cubicBezTo>
                    <a:pt x="18201" y="15042"/>
                    <a:pt x="17998" y="14332"/>
                    <a:pt x="18912" y="14111"/>
                  </a:cubicBezTo>
                  <a:lnTo>
                    <a:pt x="18747" y="13410"/>
                  </a:lnTo>
                  <a:cubicBezTo>
                    <a:pt x="19348" y="13043"/>
                    <a:pt x="19056" y="12797"/>
                    <a:pt x="19056" y="12797"/>
                  </a:cubicBezTo>
                  <a:cubicBezTo>
                    <a:pt x="18202" y="12079"/>
                    <a:pt x="18793" y="11584"/>
                    <a:pt x="18793" y="11584"/>
                  </a:cubicBezTo>
                  <a:cubicBezTo>
                    <a:pt x="18793" y="11584"/>
                    <a:pt x="19489" y="11455"/>
                    <a:pt x="20169" y="11377"/>
                  </a:cubicBezTo>
                  <a:cubicBezTo>
                    <a:pt x="20849" y="11299"/>
                    <a:pt x="20610" y="10788"/>
                    <a:pt x="20610" y="10788"/>
                  </a:cubicBezTo>
                  <a:cubicBezTo>
                    <a:pt x="20610" y="10788"/>
                    <a:pt x="18043" y="8054"/>
                    <a:pt x="18043" y="8054"/>
                  </a:cubicBezTo>
                  <a:cubicBezTo>
                    <a:pt x="18043" y="3606"/>
                    <a:pt x="14014" y="0"/>
                    <a:pt x="9044" y="0"/>
                  </a:cubicBezTo>
                  <a:close/>
                  <a:moveTo>
                    <a:pt x="8965" y="937"/>
                  </a:moveTo>
                  <a:cubicBezTo>
                    <a:pt x="13314" y="937"/>
                    <a:pt x="16838" y="4091"/>
                    <a:pt x="16838" y="7984"/>
                  </a:cubicBezTo>
                  <a:cubicBezTo>
                    <a:pt x="16838" y="11876"/>
                    <a:pt x="13314" y="15030"/>
                    <a:pt x="8965" y="15030"/>
                  </a:cubicBezTo>
                  <a:cubicBezTo>
                    <a:pt x="4616" y="15030"/>
                    <a:pt x="1092" y="11876"/>
                    <a:pt x="1092" y="7984"/>
                  </a:cubicBezTo>
                  <a:cubicBezTo>
                    <a:pt x="1092" y="4091"/>
                    <a:pt x="4616" y="937"/>
                    <a:pt x="8965" y="937"/>
                  </a:cubicBezTo>
                  <a:close/>
                  <a:moveTo>
                    <a:pt x="8636" y="3394"/>
                  </a:moveTo>
                  <a:lnTo>
                    <a:pt x="8636" y="4372"/>
                  </a:lnTo>
                  <a:lnTo>
                    <a:pt x="9241" y="4372"/>
                  </a:lnTo>
                  <a:cubicBezTo>
                    <a:pt x="9241" y="4372"/>
                    <a:pt x="9241" y="3394"/>
                    <a:pt x="9241" y="3394"/>
                  </a:cubicBezTo>
                  <a:lnTo>
                    <a:pt x="8636" y="3394"/>
                  </a:lnTo>
                  <a:close/>
                  <a:moveTo>
                    <a:pt x="7069" y="3771"/>
                  </a:moveTo>
                  <a:lnTo>
                    <a:pt x="6529" y="4030"/>
                  </a:lnTo>
                  <a:lnTo>
                    <a:pt x="7063" y="4920"/>
                  </a:lnTo>
                  <a:cubicBezTo>
                    <a:pt x="7063" y="4920"/>
                    <a:pt x="7602" y="4666"/>
                    <a:pt x="7602" y="4666"/>
                  </a:cubicBezTo>
                  <a:lnTo>
                    <a:pt x="7069" y="3771"/>
                  </a:lnTo>
                  <a:close/>
                  <a:moveTo>
                    <a:pt x="10854" y="3771"/>
                  </a:moveTo>
                  <a:lnTo>
                    <a:pt x="10321" y="4666"/>
                  </a:lnTo>
                  <a:lnTo>
                    <a:pt x="10861" y="4920"/>
                  </a:lnTo>
                  <a:cubicBezTo>
                    <a:pt x="10861" y="4920"/>
                    <a:pt x="11394" y="4030"/>
                    <a:pt x="11394" y="4030"/>
                  </a:cubicBezTo>
                  <a:lnTo>
                    <a:pt x="10854" y="3771"/>
                  </a:lnTo>
                  <a:close/>
                  <a:moveTo>
                    <a:pt x="5410" y="4902"/>
                  </a:moveTo>
                  <a:cubicBezTo>
                    <a:pt x="5410" y="4902"/>
                    <a:pt x="5055" y="5344"/>
                    <a:pt x="5055" y="5344"/>
                  </a:cubicBezTo>
                  <a:lnTo>
                    <a:pt x="6029" y="5969"/>
                  </a:lnTo>
                  <a:lnTo>
                    <a:pt x="6385" y="5527"/>
                  </a:lnTo>
                  <a:lnTo>
                    <a:pt x="5410" y="4902"/>
                  </a:lnTo>
                  <a:close/>
                  <a:moveTo>
                    <a:pt x="8866" y="4902"/>
                  </a:moveTo>
                  <a:cubicBezTo>
                    <a:pt x="7594" y="4902"/>
                    <a:pt x="6319" y="5632"/>
                    <a:pt x="6319" y="7088"/>
                  </a:cubicBezTo>
                  <a:cubicBezTo>
                    <a:pt x="6319" y="8443"/>
                    <a:pt x="7622" y="9201"/>
                    <a:pt x="7622" y="10270"/>
                  </a:cubicBezTo>
                  <a:lnTo>
                    <a:pt x="8221" y="10270"/>
                  </a:lnTo>
                  <a:cubicBezTo>
                    <a:pt x="8192" y="8921"/>
                    <a:pt x="6924" y="8258"/>
                    <a:pt x="6924" y="7088"/>
                  </a:cubicBezTo>
                  <a:cubicBezTo>
                    <a:pt x="6924" y="4892"/>
                    <a:pt x="10802" y="4896"/>
                    <a:pt x="10802" y="7088"/>
                  </a:cubicBezTo>
                  <a:cubicBezTo>
                    <a:pt x="10802" y="8259"/>
                    <a:pt x="9512" y="8952"/>
                    <a:pt x="9511" y="10270"/>
                  </a:cubicBezTo>
                  <a:lnTo>
                    <a:pt x="10104" y="10270"/>
                  </a:lnTo>
                  <a:cubicBezTo>
                    <a:pt x="10104" y="9201"/>
                    <a:pt x="11407" y="8443"/>
                    <a:pt x="11407" y="7088"/>
                  </a:cubicBezTo>
                  <a:cubicBezTo>
                    <a:pt x="11407" y="5631"/>
                    <a:pt x="10139" y="4902"/>
                    <a:pt x="8866" y="4902"/>
                  </a:cubicBezTo>
                  <a:close/>
                  <a:moveTo>
                    <a:pt x="12559" y="4902"/>
                  </a:moveTo>
                  <a:lnTo>
                    <a:pt x="11585" y="5527"/>
                  </a:lnTo>
                  <a:lnTo>
                    <a:pt x="11940" y="5969"/>
                  </a:lnTo>
                  <a:cubicBezTo>
                    <a:pt x="11940" y="5969"/>
                    <a:pt x="12915" y="5344"/>
                    <a:pt x="12915" y="5344"/>
                  </a:cubicBezTo>
                  <a:lnTo>
                    <a:pt x="12559" y="4902"/>
                  </a:lnTo>
                  <a:close/>
                  <a:moveTo>
                    <a:pt x="4423" y="6788"/>
                  </a:moveTo>
                  <a:lnTo>
                    <a:pt x="4423" y="7330"/>
                  </a:lnTo>
                  <a:lnTo>
                    <a:pt x="5667" y="7330"/>
                  </a:lnTo>
                  <a:cubicBezTo>
                    <a:pt x="5667" y="7330"/>
                    <a:pt x="5667" y="6788"/>
                    <a:pt x="5667" y="6788"/>
                  </a:cubicBezTo>
                  <a:lnTo>
                    <a:pt x="4423" y="6788"/>
                  </a:lnTo>
                  <a:close/>
                  <a:moveTo>
                    <a:pt x="12217" y="6788"/>
                  </a:moveTo>
                  <a:cubicBezTo>
                    <a:pt x="12217" y="6788"/>
                    <a:pt x="12217" y="7330"/>
                    <a:pt x="12217" y="7330"/>
                  </a:cubicBezTo>
                  <a:lnTo>
                    <a:pt x="13461" y="7330"/>
                  </a:lnTo>
                  <a:lnTo>
                    <a:pt x="13461" y="6788"/>
                  </a:lnTo>
                  <a:lnTo>
                    <a:pt x="12217" y="6788"/>
                  </a:lnTo>
                  <a:close/>
                  <a:moveTo>
                    <a:pt x="5937" y="8296"/>
                  </a:moveTo>
                  <a:cubicBezTo>
                    <a:pt x="5937" y="8296"/>
                    <a:pt x="4844" y="8738"/>
                    <a:pt x="4844" y="8738"/>
                  </a:cubicBezTo>
                  <a:lnTo>
                    <a:pt x="5094" y="9233"/>
                  </a:lnTo>
                  <a:lnTo>
                    <a:pt x="6187" y="8791"/>
                  </a:lnTo>
                  <a:lnTo>
                    <a:pt x="5937" y="8296"/>
                  </a:lnTo>
                  <a:close/>
                  <a:moveTo>
                    <a:pt x="12026" y="8296"/>
                  </a:moveTo>
                  <a:cubicBezTo>
                    <a:pt x="12026" y="8296"/>
                    <a:pt x="11796" y="8803"/>
                    <a:pt x="11796" y="8803"/>
                  </a:cubicBezTo>
                  <a:lnTo>
                    <a:pt x="12888" y="9197"/>
                  </a:lnTo>
                  <a:lnTo>
                    <a:pt x="13119" y="8691"/>
                  </a:lnTo>
                  <a:lnTo>
                    <a:pt x="12026" y="8296"/>
                  </a:lnTo>
                  <a:close/>
                  <a:moveTo>
                    <a:pt x="8017" y="10558"/>
                  </a:moveTo>
                  <a:cubicBezTo>
                    <a:pt x="7894" y="10558"/>
                    <a:pt x="7793" y="10648"/>
                    <a:pt x="7793" y="10759"/>
                  </a:cubicBezTo>
                  <a:cubicBezTo>
                    <a:pt x="7793" y="10869"/>
                    <a:pt x="7894" y="10959"/>
                    <a:pt x="8017" y="10959"/>
                  </a:cubicBezTo>
                  <a:lnTo>
                    <a:pt x="9781" y="10959"/>
                  </a:lnTo>
                  <a:cubicBezTo>
                    <a:pt x="9905" y="10959"/>
                    <a:pt x="9998" y="10869"/>
                    <a:pt x="9998" y="10759"/>
                  </a:cubicBezTo>
                  <a:cubicBezTo>
                    <a:pt x="9998" y="10648"/>
                    <a:pt x="9905" y="10558"/>
                    <a:pt x="9781" y="10558"/>
                  </a:cubicBezTo>
                  <a:lnTo>
                    <a:pt x="8017" y="10558"/>
                  </a:lnTo>
                  <a:close/>
                  <a:moveTo>
                    <a:pt x="8017" y="11313"/>
                  </a:moveTo>
                  <a:cubicBezTo>
                    <a:pt x="7894" y="11313"/>
                    <a:pt x="7793" y="11402"/>
                    <a:pt x="7793" y="11513"/>
                  </a:cubicBezTo>
                  <a:cubicBezTo>
                    <a:pt x="7793" y="11623"/>
                    <a:pt x="7894" y="11713"/>
                    <a:pt x="8017" y="11713"/>
                  </a:cubicBezTo>
                  <a:lnTo>
                    <a:pt x="9696" y="11713"/>
                  </a:lnTo>
                  <a:cubicBezTo>
                    <a:pt x="9819" y="11713"/>
                    <a:pt x="9919" y="11623"/>
                    <a:pt x="9919" y="11513"/>
                  </a:cubicBezTo>
                  <a:cubicBezTo>
                    <a:pt x="9919" y="11402"/>
                    <a:pt x="9819" y="11313"/>
                    <a:pt x="9696" y="11313"/>
                  </a:cubicBezTo>
                  <a:lnTo>
                    <a:pt x="8017" y="11313"/>
                  </a:lnTo>
                  <a:close/>
                  <a:moveTo>
                    <a:pt x="8109" y="11878"/>
                  </a:moveTo>
                  <a:cubicBezTo>
                    <a:pt x="8545" y="12238"/>
                    <a:pt x="8594" y="12308"/>
                    <a:pt x="8767" y="12308"/>
                  </a:cubicBezTo>
                  <a:lnTo>
                    <a:pt x="9103" y="12308"/>
                  </a:lnTo>
                  <a:cubicBezTo>
                    <a:pt x="9273" y="12308"/>
                    <a:pt x="9310" y="12244"/>
                    <a:pt x="9768" y="11878"/>
                  </a:cubicBezTo>
                  <a:lnTo>
                    <a:pt x="8109" y="11878"/>
                  </a:lnTo>
                  <a:close/>
                  <a:moveTo>
                    <a:pt x="8109" y="11878"/>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900">
                <a:latin typeface="Source Sans"/>
              </a:endParaRPr>
            </a:p>
          </p:txBody>
        </p:sp>
      </p:grpSp>
    </p:spTree>
    <p:custDataLst>
      <p:tags r:id="rId1"/>
    </p:custDataLst>
    <p:extLst>
      <p:ext uri="{BB962C8B-B14F-4D97-AF65-F5344CB8AC3E}">
        <p14:creationId xmlns:p14="http://schemas.microsoft.com/office/powerpoint/2010/main" val="1246123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E5F9B56-9C4C-4503-BE9B-9CCCD2865317}"/>
              </a:ext>
            </a:extLst>
          </p:cNvPr>
          <p:cNvSpPr txBox="1">
            <a:spLocks/>
          </p:cNvSpPr>
          <p:nvPr/>
        </p:nvSpPr>
        <p:spPr>
          <a:xfrm>
            <a:off x="235034" y="246633"/>
            <a:ext cx="9864935" cy="489709"/>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US" sz="2800" spc="-100">
                <a:solidFill>
                  <a:srgbClr val="0067DF"/>
                </a:solidFill>
                <a:latin typeface="Helvetica" panose="020B0604020202020204" pitchFamily="34" charset="0"/>
                <a:cs typeface="Helvetica" panose="020B0604020202020204" pitchFamily="34" charset="0"/>
              </a:rPr>
              <a:t>Unattended Robots</a:t>
            </a:r>
          </a:p>
        </p:txBody>
      </p:sp>
      <p:grpSp>
        <p:nvGrpSpPr>
          <p:cNvPr id="7" name="Group 6">
            <a:extLst>
              <a:ext uri="{FF2B5EF4-FFF2-40B4-BE49-F238E27FC236}">
                <a16:creationId xmlns:a16="http://schemas.microsoft.com/office/drawing/2014/main" id="{24451CA6-C4F6-4731-9BC1-677A26215161}"/>
              </a:ext>
            </a:extLst>
          </p:cNvPr>
          <p:cNvGrpSpPr/>
          <p:nvPr/>
        </p:nvGrpSpPr>
        <p:grpSpPr>
          <a:xfrm>
            <a:off x="855357" y="1714702"/>
            <a:ext cx="10523119" cy="3209708"/>
            <a:chOff x="855357" y="1956002"/>
            <a:chExt cx="10523119" cy="3209708"/>
          </a:xfrm>
        </p:grpSpPr>
        <p:grpSp>
          <p:nvGrpSpPr>
            <p:cNvPr id="119" name="Group 118">
              <a:extLst>
                <a:ext uri="{FF2B5EF4-FFF2-40B4-BE49-F238E27FC236}">
                  <a16:creationId xmlns:a16="http://schemas.microsoft.com/office/drawing/2014/main" id="{BEEDAAE4-84CB-46D2-8731-B57E831A359D}"/>
                </a:ext>
              </a:extLst>
            </p:cNvPr>
            <p:cNvGrpSpPr/>
            <p:nvPr/>
          </p:nvGrpSpPr>
          <p:grpSpPr>
            <a:xfrm>
              <a:off x="855357" y="1956002"/>
              <a:ext cx="10523119" cy="3209708"/>
              <a:chOff x="855357" y="1956002"/>
              <a:chExt cx="10523119" cy="3209708"/>
            </a:xfrm>
          </p:grpSpPr>
          <p:grpSp>
            <p:nvGrpSpPr>
              <p:cNvPr id="120" name="Group 119">
                <a:extLst>
                  <a:ext uri="{FF2B5EF4-FFF2-40B4-BE49-F238E27FC236}">
                    <a16:creationId xmlns:a16="http://schemas.microsoft.com/office/drawing/2014/main" id="{7AD5B757-55A6-4D78-89FC-3715B02249A4}"/>
                  </a:ext>
                </a:extLst>
              </p:cNvPr>
              <p:cNvGrpSpPr/>
              <p:nvPr/>
            </p:nvGrpSpPr>
            <p:grpSpPr>
              <a:xfrm>
                <a:off x="855357" y="1956002"/>
                <a:ext cx="10523119" cy="3209708"/>
                <a:chOff x="855357" y="1956002"/>
                <a:chExt cx="10523119" cy="3209708"/>
              </a:xfrm>
            </p:grpSpPr>
            <p:grpSp>
              <p:nvGrpSpPr>
                <p:cNvPr id="132" name="Group 131">
                  <a:extLst>
                    <a:ext uri="{FF2B5EF4-FFF2-40B4-BE49-F238E27FC236}">
                      <a16:creationId xmlns:a16="http://schemas.microsoft.com/office/drawing/2014/main" id="{919824A0-0334-4A1A-8C7B-7152FD03545A}"/>
                    </a:ext>
                  </a:extLst>
                </p:cNvPr>
                <p:cNvGrpSpPr/>
                <p:nvPr/>
              </p:nvGrpSpPr>
              <p:grpSpPr>
                <a:xfrm>
                  <a:off x="7868875" y="4114887"/>
                  <a:ext cx="3509601" cy="381038"/>
                  <a:chOff x="7868875" y="4114887"/>
                  <a:chExt cx="3509601" cy="381038"/>
                </a:xfrm>
              </p:grpSpPr>
              <p:cxnSp>
                <p:nvCxnSpPr>
                  <p:cNvPr id="151" name="Straight Connector 150">
                    <a:extLst>
                      <a:ext uri="{FF2B5EF4-FFF2-40B4-BE49-F238E27FC236}">
                        <a16:creationId xmlns:a16="http://schemas.microsoft.com/office/drawing/2014/main" id="{963528C1-840A-4F97-B7A0-3CA038EC75DE}"/>
                      </a:ext>
                    </a:extLst>
                  </p:cNvPr>
                  <p:cNvCxnSpPr>
                    <a:cxnSpLocks/>
                  </p:cNvCxnSpPr>
                  <p:nvPr/>
                </p:nvCxnSpPr>
                <p:spPr>
                  <a:xfrm flipH="1">
                    <a:off x="7868875" y="4495925"/>
                    <a:ext cx="3509601" cy="0"/>
                  </a:xfrm>
                  <a:prstGeom prst="line">
                    <a:avLst/>
                  </a:prstGeom>
                  <a:noFill/>
                  <a:ln w="19050" cap="flat" cmpd="sng" algn="ctr">
                    <a:solidFill>
                      <a:srgbClr val="38C6F4"/>
                    </a:solidFill>
                    <a:prstDash val="solid"/>
                    <a:miter lim="800000"/>
                  </a:ln>
                  <a:effectLst/>
                </p:spPr>
              </p:cxnSp>
              <p:sp>
                <p:nvSpPr>
                  <p:cNvPr id="152" name="TextBox 151">
                    <a:extLst>
                      <a:ext uri="{FF2B5EF4-FFF2-40B4-BE49-F238E27FC236}">
                        <a16:creationId xmlns:a16="http://schemas.microsoft.com/office/drawing/2014/main" id="{B034E2B3-E1E7-431A-879A-47FBD1AF2D8D}"/>
                      </a:ext>
                    </a:extLst>
                  </p:cNvPr>
                  <p:cNvSpPr txBox="1"/>
                  <p:nvPr/>
                </p:nvSpPr>
                <p:spPr>
                  <a:xfrm>
                    <a:off x="8177771" y="4114887"/>
                    <a:ext cx="3158873" cy="369332"/>
                  </a:xfrm>
                  <a:prstGeom prst="rect">
                    <a:avLst/>
                  </a:prstGeom>
                  <a:noFill/>
                </p:spPr>
                <p:txBody>
                  <a:bodyPr wrap="square" lIns="121920" rIns="121920" rtlCol="0">
                    <a:spAutoFit/>
                  </a:bodyPr>
                  <a:lstStyle/>
                  <a:p>
                    <a:pPr defTabSz="914400">
                      <a:lnSpc>
                        <a:spcPct val="90000"/>
                      </a:lnSpc>
                      <a:spcBef>
                        <a:spcPts val="1067"/>
                      </a:spcBef>
                    </a:pPr>
                    <a:r>
                      <a:rPr lang="en-US" sz="2000" b="1">
                        <a:latin typeface="Source Sans"/>
                        <a:ea typeface="Calibri" panose="020F0502020204030204" pitchFamily="34" charset="0"/>
                        <a:cs typeface="Arial" panose="020B0604020202020204" pitchFamily="34" charset="0"/>
                      </a:rPr>
                      <a:t>Where do they run?</a:t>
                    </a:r>
                    <a:endParaRPr lang="en-US" sz="2000" b="1">
                      <a:solidFill>
                        <a:prstClr val="black"/>
                      </a:solidFill>
                      <a:latin typeface="Source Sans"/>
                      <a:cs typeface="Arial" panose="020B0604020202020204" pitchFamily="34" charset="0"/>
                    </a:endParaRPr>
                  </a:p>
                </p:txBody>
              </p:sp>
            </p:grpSp>
            <p:grpSp>
              <p:nvGrpSpPr>
                <p:cNvPr id="133" name="Group 132">
                  <a:extLst>
                    <a:ext uri="{FF2B5EF4-FFF2-40B4-BE49-F238E27FC236}">
                      <a16:creationId xmlns:a16="http://schemas.microsoft.com/office/drawing/2014/main" id="{D27C1AC9-779F-4363-B4DF-C91DA7686EF4}"/>
                    </a:ext>
                  </a:extLst>
                </p:cNvPr>
                <p:cNvGrpSpPr/>
                <p:nvPr/>
              </p:nvGrpSpPr>
              <p:grpSpPr>
                <a:xfrm>
                  <a:off x="6353843" y="2282101"/>
                  <a:ext cx="3334808" cy="407035"/>
                  <a:chOff x="6353843" y="2282101"/>
                  <a:chExt cx="3334808" cy="407035"/>
                </a:xfrm>
              </p:grpSpPr>
              <p:cxnSp>
                <p:nvCxnSpPr>
                  <p:cNvPr id="149" name="Straight Connector 148">
                    <a:extLst>
                      <a:ext uri="{FF2B5EF4-FFF2-40B4-BE49-F238E27FC236}">
                        <a16:creationId xmlns:a16="http://schemas.microsoft.com/office/drawing/2014/main" id="{B7A2A650-EAC1-4F2C-BC3E-4109B5FAF1CF}"/>
                      </a:ext>
                    </a:extLst>
                  </p:cNvPr>
                  <p:cNvCxnSpPr>
                    <a:cxnSpLocks/>
                  </p:cNvCxnSpPr>
                  <p:nvPr/>
                </p:nvCxnSpPr>
                <p:spPr>
                  <a:xfrm flipH="1">
                    <a:off x="6353843" y="2688620"/>
                    <a:ext cx="3334808" cy="0"/>
                  </a:xfrm>
                  <a:prstGeom prst="line">
                    <a:avLst/>
                  </a:prstGeom>
                  <a:noFill/>
                  <a:ln w="19050" cap="flat" cmpd="sng" algn="ctr">
                    <a:solidFill>
                      <a:srgbClr val="0067DF"/>
                    </a:solidFill>
                    <a:prstDash val="solid"/>
                    <a:miter lim="800000"/>
                  </a:ln>
                  <a:effectLst/>
                </p:spPr>
              </p:cxnSp>
              <p:sp>
                <p:nvSpPr>
                  <p:cNvPr id="150" name="TextBox 149">
                    <a:extLst>
                      <a:ext uri="{FF2B5EF4-FFF2-40B4-BE49-F238E27FC236}">
                        <a16:creationId xmlns:a16="http://schemas.microsoft.com/office/drawing/2014/main" id="{FF70BE7C-114E-4680-806D-915A1EA26803}"/>
                      </a:ext>
                    </a:extLst>
                  </p:cNvPr>
                  <p:cNvSpPr txBox="1"/>
                  <p:nvPr/>
                </p:nvSpPr>
                <p:spPr>
                  <a:xfrm>
                    <a:off x="6529778" y="2282101"/>
                    <a:ext cx="3158873" cy="407035"/>
                  </a:xfrm>
                  <a:prstGeom prst="rect">
                    <a:avLst/>
                  </a:prstGeom>
                  <a:noFill/>
                </p:spPr>
                <p:txBody>
                  <a:bodyPr wrap="square" lIns="121920" rIns="121920" rtlCol="0">
                    <a:spAutoFit/>
                  </a:bodyPr>
                  <a:lstStyle/>
                  <a:p>
                    <a:pPr marR="0" lvl="0">
                      <a:lnSpc>
                        <a:spcPct val="107000"/>
                      </a:lnSpc>
                      <a:spcBef>
                        <a:spcPts val="0"/>
                      </a:spcBef>
                      <a:spcAft>
                        <a:spcPts val="0"/>
                      </a:spcAft>
                    </a:pPr>
                    <a:r>
                      <a:rPr lang="en-US" sz="2000" b="1">
                        <a:latin typeface="Source Sans"/>
                        <a:ea typeface="Calibri" panose="020F0502020204030204" pitchFamily="34" charset="0"/>
                        <a:cs typeface="Arial" panose="020B0604020202020204" pitchFamily="34" charset="0"/>
                      </a:rPr>
                      <a:t>What do they do?</a:t>
                    </a:r>
                    <a:endParaRPr lang="en-US" sz="2000" b="1">
                      <a:solidFill>
                        <a:prstClr val="black"/>
                      </a:solidFill>
                      <a:latin typeface="Source Sans"/>
                      <a:cs typeface="Arial" panose="020B0604020202020204" pitchFamily="34" charset="0"/>
                    </a:endParaRPr>
                  </a:p>
                </p:txBody>
              </p:sp>
            </p:grpSp>
            <p:grpSp>
              <p:nvGrpSpPr>
                <p:cNvPr id="134" name="Group 133">
                  <a:extLst>
                    <a:ext uri="{FF2B5EF4-FFF2-40B4-BE49-F238E27FC236}">
                      <a16:creationId xmlns:a16="http://schemas.microsoft.com/office/drawing/2014/main" id="{DCA64920-A0E4-4AF9-8327-978905B04E7A}"/>
                    </a:ext>
                  </a:extLst>
                </p:cNvPr>
                <p:cNvGrpSpPr/>
                <p:nvPr/>
              </p:nvGrpSpPr>
              <p:grpSpPr>
                <a:xfrm>
                  <a:off x="4893610" y="3383482"/>
                  <a:ext cx="1784042" cy="1782228"/>
                  <a:chOff x="4893610" y="3383482"/>
                  <a:chExt cx="1784042" cy="1782228"/>
                </a:xfrm>
              </p:grpSpPr>
              <p:sp>
                <p:nvSpPr>
                  <p:cNvPr id="147" name="Freeform 5">
                    <a:extLst>
                      <a:ext uri="{FF2B5EF4-FFF2-40B4-BE49-F238E27FC236}">
                        <a16:creationId xmlns:a16="http://schemas.microsoft.com/office/drawing/2014/main" id="{F1270C10-0E5C-47D2-956E-0CF35FF128A7}"/>
                      </a:ext>
                    </a:extLst>
                  </p:cNvPr>
                  <p:cNvSpPr>
                    <a:spLocks noEditPoints="1"/>
                  </p:cNvSpPr>
                  <p:nvPr/>
                </p:nvSpPr>
                <p:spPr bwMode="auto">
                  <a:xfrm>
                    <a:off x="4893610" y="3383482"/>
                    <a:ext cx="1784042" cy="1782228"/>
                  </a:xfrm>
                  <a:custGeom>
                    <a:avLst/>
                    <a:gdLst>
                      <a:gd name="T0" fmla="*/ 1041 w 1041"/>
                      <a:gd name="T1" fmla="*/ 521 h 1040"/>
                      <a:gd name="T2" fmla="*/ 981 w 1041"/>
                      <a:gd name="T3" fmla="*/ 446 h 1040"/>
                      <a:gd name="T4" fmla="*/ 1019 w 1041"/>
                      <a:gd name="T5" fmla="*/ 369 h 1040"/>
                      <a:gd name="T6" fmla="*/ 939 w 1041"/>
                      <a:gd name="T7" fmla="*/ 314 h 1040"/>
                      <a:gd name="T8" fmla="*/ 951 w 1041"/>
                      <a:gd name="T9" fmla="*/ 228 h 1040"/>
                      <a:gd name="T10" fmla="*/ 859 w 1041"/>
                      <a:gd name="T11" fmla="*/ 199 h 1040"/>
                      <a:gd name="T12" fmla="*/ 845 w 1041"/>
                      <a:gd name="T13" fmla="*/ 114 h 1040"/>
                      <a:gd name="T14" fmla="*/ 748 w 1041"/>
                      <a:gd name="T15" fmla="*/ 114 h 1040"/>
                      <a:gd name="T16" fmla="*/ 709 w 1041"/>
                      <a:gd name="T17" fmla="*/ 36 h 1040"/>
                      <a:gd name="T18" fmla="*/ 617 w 1041"/>
                      <a:gd name="T19" fmla="*/ 64 h 1040"/>
                      <a:gd name="T20" fmla="*/ 557 w 1041"/>
                      <a:gd name="T21" fmla="*/ 2 h 1040"/>
                      <a:gd name="T22" fmla="*/ 485 w 1041"/>
                      <a:gd name="T23" fmla="*/ 2 h 1040"/>
                      <a:gd name="T24" fmla="*/ 425 w 1041"/>
                      <a:gd name="T25" fmla="*/ 64 h 1040"/>
                      <a:gd name="T26" fmla="*/ 332 w 1041"/>
                      <a:gd name="T27" fmla="*/ 36 h 1040"/>
                      <a:gd name="T28" fmla="*/ 293 w 1041"/>
                      <a:gd name="T29" fmla="*/ 114 h 1040"/>
                      <a:gd name="T30" fmla="*/ 197 w 1041"/>
                      <a:gd name="T31" fmla="*/ 114 h 1040"/>
                      <a:gd name="T32" fmla="*/ 183 w 1041"/>
                      <a:gd name="T33" fmla="*/ 199 h 1040"/>
                      <a:gd name="T34" fmla="*/ 91 w 1041"/>
                      <a:gd name="T35" fmla="*/ 228 h 1040"/>
                      <a:gd name="T36" fmla="*/ 103 w 1041"/>
                      <a:gd name="T37" fmla="*/ 314 h 1040"/>
                      <a:gd name="T38" fmla="*/ 23 w 1041"/>
                      <a:gd name="T39" fmla="*/ 369 h 1040"/>
                      <a:gd name="T40" fmla="*/ 60 w 1041"/>
                      <a:gd name="T41" fmla="*/ 446 h 1040"/>
                      <a:gd name="T42" fmla="*/ 0 w 1041"/>
                      <a:gd name="T43" fmla="*/ 521 h 1040"/>
                      <a:gd name="T44" fmla="*/ 55 w 1041"/>
                      <a:gd name="T45" fmla="*/ 535 h 1040"/>
                      <a:gd name="T46" fmla="*/ 7 w 1041"/>
                      <a:gd name="T47" fmla="*/ 605 h 1040"/>
                      <a:gd name="T48" fmla="*/ 79 w 1041"/>
                      <a:gd name="T49" fmla="*/ 672 h 1040"/>
                      <a:gd name="T50" fmla="*/ 54 w 1041"/>
                      <a:gd name="T51" fmla="*/ 752 h 1040"/>
                      <a:gd name="T52" fmla="*/ 143 w 1041"/>
                      <a:gd name="T53" fmla="*/ 795 h 1040"/>
                      <a:gd name="T54" fmla="*/ 143 w 1041"/>
                      <a:gd name="T55" fmla="*/ 878 h 1040"/>
                      <a:gd name="T56" fmla="*/ 240 w 1041"/>
                      <a:gd name="T57" fmla="*/ 893 h 1040"/>
                      <a:gd name="T58" fmla="*/ 264 w 1041"/>
                      <a:gd name="T59" fmla="*/ 974 h 1040"/>
                      <a:gd name="T60" fmla="*/ 362 w 1041"/>
                      <a:gd name="T61" fmla="*/ 959 h 1040"/>
                      <a:gd name="T62" fmla="*/ 407 w 1041"/>
                      <a:gd name="T63" fmla="*/ 1029 h 1040"/>
                      <a:gd name="T64" fmla="*/ 497 w 1041"/>
                      <a:gd name="T65" fmla="*/ 987 h 1040"/>
                      <a:gd name="T66" fmla="*/ 545 w 1041"/>
                      <a:gd name="T67" fmla="*/ 987 h 1040"/>
                      <a:gd name="T68" fmla="*/ 634 w 1041"/>
                      <a:gd name="T69" fmla="*/ 1029 h 1040"/>
                      <a:gd name="T70" fmla="*/ 680 w 1041"/>
                      <a:gd name="T71" fmla="*/ 959 h 1040"/>
                      <a:gd name="T72" fmla="*/ 778 w 1041"/>
                      <a:gd name="T73" fmla="*/ 974 h 1040"/>
                      <a:gd name="T74" fmla="*/ 801 w 1041"/>
                      <a:gd name="T75" fmla="*/ 893 h 1040"/>
                      <a:gd name="T76" fmla="*/ 899 w 1041"/>
                      <a:gd name="T77" fmla="*/ 878 h 1040"/>
                      <a:gd name="T78" fmla="*/ 898 w 1041"/>
                      <a:gd name="T79" fmla="*/ 795 h 1040"/>
                      <a:gd name="T80" fmla="*/ 987 w 1041"/>
                      <a:gd name="T81" fmla="*/ 752 h 1040"/>
                      <a:gd name="T82" fmla="*/ 962 w 1041"/>
                      <a:gd name="T83" fmla="*/ 672 h 1040"/>
                      <a:gd name="T84" fmla="*/ 1034 w 1041"/>
                      <a:gd name="T85" fmla="*/ 605 h 1040"/>
                      <a:gd name="T86" fmla="*/ 987 w 1041"/>
                      <a:gd name="T87" fmla="*/ 535 h 1040"/>
                      <a:gd name="T88" fmla="*/ 521 w 1041"/>
                      <a:gd name="T89" fmla="*/ 906 h 1040"/>
                      <a:gd name="T90" fmla="*/ 521 w 1041"/>
                      <a:gd name="T91" fmla="*/ 134 h 1040"/>
                      <a:gd name="T92" fmla="*/ 521 w 1041"/>
                      <a:gd name="T93" fmla="*/ 90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1" h="1040">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148" name="Oval 6">
                    <a:extLst>
                      <a:ext uri="{FF2B5EF4-FFF2-40B4-BE49-F238E27FC236}">
                        <a16:creationId xmlns:a16="http://schemas.microsoft.com/office/drawing/2014/main" id="{0581E49E-6C2F-4A00-A436-270C27D590CA}"/>
                      </a:ext>
                    </a:extLst>
                  </p:cNvPr>
                  <p:cNvSpPr>
                    <a:spLocks noChangeArrowheads="1"/>
                  </p:cNvSpPr>
                  <p:nvPr/>
                </p:nvSpPr>
                <p:spPr bwMode="auto">
                  <a:xfrm>
                    <a:off x="5277265" y="3765323"/>
                    <a:ext cx="1018545" cy="1018546"/>
                  </a:xfrm>
                  <a:prstGeom prst="ellipse">
                    <a:avLst/>
                  </a:prstGeom>
                  <a:solidFill>
                    <a:srgbClr val="FA4616"/>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135" name="Group 134">
                  <a:extLst>
                    <a:ext uri="{FF2B5EF4-FFF2-40B4-BE49-F238E27FC236}">
                      <a16:creationId xmlns:a16="http://schemas.microsoft.com/office/drawing/2014/main" id="{1611F069-DAC1-43AF-A3EE-3D01CC5A0FC8}"/>
                    </a:ext>
                  </a:extLst>
                </p:cNvPr>
                <p:cNvGrpSpPr/>
                <p:nvPr/>
              </p:nvGrpSpPr>
              <p:grpSpPr>
                <a:xfrm>
                  <a:off x="5232210" y="1956002"/>
                  <a:ext cx="1294516" cy="1290394"/>
                  <a:chOff x="5232210" y="1956002"/>
                  <a:chExt cx="1294516" cy="1290394"/>
                </a:xfrm>
              </p:grpSpPr>
              <p:sp>
                <p:nvSpPr>
                  <p:cNvPr id="145" name="Freeform 11">
                    <a:extLst>
                      <a:ext uri="{FF2B5EF4-FFF2-40B4-BE49-F238E27FC236}">
                        <a16:creationId xmlns:a16="http://schemas.microsoft.com/office/drawing/2014/main" id="{38D300A4-D964-4C97-AC2C-128856A3F157}"/>
                      </a:ext>
                    </a:extLst>
                  </p:cNvPr>
                  <p:cNvSpPr>
                    <a:spLocks noEditPoints="1"/>
                  </p:cNvSpPr>
                  <p:nvPr/>
                </p:nvSpPr>
                <p:spPr bwMode="auto">
                  <a:xfrm>
                    <a:off x="5232210" y="1956002"/>
                    <a:ext cx="1294516" cy="1290394"/>
                  </a:xfrm>
                  <a:custGeom>
                    <a:avLst/>
                    <a:gdLst>
                      <a:gd name="T0" fmla="*/ 831 w 831"/>
                      <a:gd name="T1" fmla="*/ 435 h 828"/>
                      <a:gd name="T2" fmla="*/ 756 w 831"/>
                      <a:gd name="T3" fmla="*/ 359 h 828"/>
                      <a:gd name="T4" fmla="*/ 803 w 831"/>
                      <a:gd name="T5" fmla="*/ 264 h 828"/>
                      <a:gd name="T6" fmla="*/ 702 w 831"/>
                      <a:gd name="T7" fmla="*/ 224 h 828"/>
                      <a:gd name="T8" fmla="*/ 707 w 831"/>
                      <a:gd name="T9" fmla="*/ 119 h 828"/>
                      <a:gd name="T10" fmla="*/ 597 w 831"/>
                      <a:gd name="T11" fmla="*/ 122 h 828"/>
                      <a:gd name="T12" fmla="*/ 560 w 831"/>
                      <a:gd name="T13" fmla="*/ 26 h 828"/>
                      <a:gd name="T14" fmla="*/ 460 w 831"/>
                      <a:gd name="T15" fmla="*/ 73 h 828"/>
                      <a:gd name="T16" fmla="*/ 416 w 831"/>
                      <a:gd name="T17" fmla="*/ 0 h 828"/>
                      <a:gd name="T18" fmla="*/ 371 w 831"/>
                      <a:gd name="T19" fmla="*/ 73 h 828"/>
                      <a:gd name="T20" fmla="*/ 271 w 831"/>
                      <a:gd name="T21" fmla="*/ 26 h 828"/>
                      <a:gd name="T22" fmla="*/ 234 w 831"/>
                      <a:gd name="T23" fmla="*/ 122 h 828"/>
                      <a:gd name="T24" fmla="*/ 124 w 831"/>
                      <a:gd name="T25" fmla="*/ 119 h 828"/>
                      <a:gd name="T26" fmla="*/ 129 w 831"/>
                      <a:gd name="T27" fmla="*/ 224 h 828"/>
                      <a:gd name="T28" fmla="*/ 28 w 831"/>
                      <a:gd name="T29" fmla="*/ 264 h 828"/>
                      <a:gd name="T30" fmla="*/ 75 w 831"/>
                      <a:gd name="T31" fmla="*/ 359 h 828"/>
                      <a:gd name="T32" fmla="*/ 0 w 831"/>
                      <a:gd name="T33" fmla="*/ 435 h 828"/>
                      <a:gd name="T34" fmla="*/ 82 w 831"/>
                      <a:gd name="T35" fmla="*/ 503 h 828"/>
                      <a:gd name="T36" fmla="*/ 43 w 831"/>
                      <a:gd name="T37" fmla="*/ 601 h 828"/>
                      <a:gd name="T38" fmla="*/ 146 w 831"/>
                      <a:gd name="T39" fmla="*/ 631 h 828"/>
                      <a:gd name="T40" fmla="*/ 149 w 831"/>
                      <a:gd name="T41" fmla="*/ 735 h 828"/>
                      <a:gd name="T42" fmla="*/ 255 w 831"/>
                      <a:gd name="T43" fmla="*/ 721 h 828"/>
                      <a:gd name="T44" fmla="*/ 299 w 831"/>
                      <a:gd name="T45" fmla="*/ 815 h 828"/>
                      <a:gd name="T46" fmla="*/ 391 w 831"/>
                      <a:gd name="T47" fmla="*/ 760 h 828"/>
                      <a:gd name="T48" fmla="*/ 440 w 831"/>
                      <a:gd name="T49" fmla="*/ 760 h 828"/>
                      <a:gd name="T50" fmla="*/ 532 w 831"/>
                      <a:gd name="T51" fmla="*/ 815 h 828"/>
                      <a:gd name="T52" fmla="*/ 576 w 831"/>
                      <a:gd name="T53" fmla="*/ 721 h 828"/>
                      <a:gd name="T54" fmla="*/ 682 w 831"/>
                      <a:gd name="T55" fmla="*/ 735 h 828"/>
                      <a:gd name="T56" fmla="*/ 685 w 831"/>
                      <a:gd name="T57" fmla="*/ 631 h 828"/>
                      <a:gd name="T58" fmla="*/ 788 w 831"/>
                      <a:gd name="T59" fmla="*/ 601 h 828"/>
                      <a:gd name="T60" fmla="*/ 749 w 831"/>
                      <a:gd name="T61" fmla="*/ 503 h 828"/>
                      <a:gd name="T62" fmla="*/ 416 w 831"/>
                      <a:gd name="T63" fmla="*/ 692 h 828"/>
                      <a:gd name="T64" fmla="*/ 416 w 831"/>
                      <a:gd name="T65" fmla="*/ 136 h 828"/>
                      <a:gd name="T66" fmla="*/ 416 w 831"/>
                      <a:gd name="T67" fmla="*/ 692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828">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146" name="Oval 12">
                    <a:extLst>
                      <a:ext uri="{FF2B5EF4-FFF2-40B4-BE49-F238E27FC236}">
                        <a16:creationId xmlns:a16="http://schemas.microsoft.com/office/drawing/2014/main" id="{A367B8D4-4F6E-4AAE-A1AF-F391257D3A3B}"/>
                      </a:ext>
                    </a:extLst>
                  </p:cNvPr>
                  <p:cNvSpPr>
                    <a:spLocks noChangeArrowheads="1"/>
                  </p:cNvSpPr>
                  <p:nvPr/>
                </p:nvSpPr>
                <p:spPr bwMode="auto">
                  <a:xfrm>
                    <a:off x="5537329" y="2263265"/>
                    <a:ext cx="685186" cy="687661"/>
                  </a:xfrm>
                  <a:prstGeom prst="ellipse">
                    <a:avLst/>
                  </a:prstGeom>
                  <a:solidFill>
                    <a:srgbClr val="FFB40E"/>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136" name="Group 135">
                  <a:extLst>
                    <a:ext uri="{FF2B5EF4-FFF2-40B4-BE49-F238E27FC236}">
                      <a16:creationId xmlns:a16="http://schemas.microsoft.com/office/drawing/2014/main" id="{C7D856F3-528E-4D2E-AC9E-77A409377B12}"/>
                    </a:ext>
                  </a:extLst>
                </p:cNvPr>
                <p:cNvGrpSpPr/>
                <p:nvPr/>
              </p:nvGrpSpPr>
              <p:grpSpPr>
                <a:xfrm>
                  <a:off x="6838441" y="3515153"/>
                  <a:ext cx="1275553" cy="1273079"/>
                  <a:chOff x="6838441" y="3515153"/>
                  <a:chExt cx="1275553" cy="1273079"/>
                </a:xfrm>
              </p:grpSpPr>
              <p:sp>
                <p:nvSpPr>
                  <p:cNvPr id="143" name="Freeform 13">
                    <a:extLst>
                      <a:ext uri="{FF2B5EF4-FFF2-40B4-BE49-F238E27FC236}">
                        <a16:creationId xmlns:a16="http://schemas.microsoft.com/office/drawing/2014/main" id="{00576D95-00CD-4B69-A51C-2C2E7A88ADD3}"/>
                      </a:ext>
                    </a:extLst>
                  </p:cNvPr>
                  <p:cNvSpPr>
                    <a:spLocks noEditPoints="1"/>
                  </p:cNvSpPr>
                  <p:nvPr/>
                </p:nvSpPr>
                <p:spPr bwMode="auto">
                  <a:xfrm>
                    <a:off x="6838441" y="3515153"/>
                    <a:ext cx="1275553" cy="1273079"/>
                  </a:xfrm>
                  <a:custGeom>
                    <a:avLst/>
                    <a:gdLst>
                      <a:gd name="T0" fmla="*/ 819 w 819"/>
                      <a:gd name="T1" fmla="*/ 409 h 817"/>
                      <a:gd name="T2" fmla="*/ 754 w 819"/>
                      <a:gd name="T3" fmla="*/ 340 h 817"/>
                      <a:gd name="T4" fmla="*/ 791 w 819"/>
                      <a:gd name="T5" fmla="*/ 260 h 817"/>
                      <a:gd name="T6" fmla="*/ 706 w 819"/>
                      <a:gd name="T7" fmla="*/ 220 h 817"/>
                      <a:gd name="T8" fmla="*/ 710 w 819"/>
                      <a:gd name="T9" fmla="*/ 132 h 817"/>
                      <a:gd name="T10" fmla="*/ 617 w 819"/>
                      <a:gd name="T11" fmla="*/ 126 h 817"/>
                      <a:gd name="T12" fmla="*/ 588 w 819"/>
                      <a:gd name="T13" fmla="*/ 41 h 817"/>
                      <a:gd name="T14" fmla="*/ 499 w 819"/>
                      <a:gd name="T15" fmla="*/ 70 h 817"/>
                      <a:gd name="T16" fmla="*/ 441 w 819"/>
                      <a:gd name="T17" fmla="*/ 2 h 817"/>
                      <a:gd name="T18" fmla="*/ 379 w 819"/>
                      <a:gd name="T19" fmla="*/ 2 h 817"/>
                      <a:gd name="T20" fmla="*/ 321 w 819"/>
                      <a:gd name="T21" fmla="*/ 70 h 817"/>
                      <a:gd name="T22" fmla="*/ 231 w 819"/>
                      <a:gd name="T23" fmla="*/ 41 h 817"/>
                      <a:gd name="T24" fmla="*/ 203 w 819"/>
                      <a:gd name="T25" fmla="*/ 126 h 817"/>
                      <a:gd name="T26" fmla="*/ 109 w 819"/>
                      <a:gd name="T27" fmla="*/ 132 h 817"/>
                      <a:gd name="T28" fmla="*/ 114 w 819"/>
                      <a:gd name="T29" fmla="*/ 220 h 817"/>
                      <a:gd name="T30" fmla="*/ 28 w 819"/>
                      <a:gd name="T31" fmla="*/ 260 h 817"/>
                      <a:gd name="T32" fmla="*/ 65 w 819"/>
                      <a:gd name="T33" fmla="*/ 340 h 817"/>
                      <a:gd name="T34" fmla="*/ 0 w 819"/>
                      <a:gd name="T35" fmla="*/ 409 h 817"/>
                      <a:gd name="T36" fmla="*/ 63 w 819"/>
                      <a:gd name="T37" fmla="*/ 469 h 817"/>
                      <a:gd name="T38" fmla="*/ 27 w 819"/>
                      <a:gd name="T39" fmla="*/ 557 h 817"/>
                      <a:gd name="T40" fmla="*/ 107 w 819"/>
                      <a:gd name="T41" fmla="*/ 589 h 817"/>
                      <a:gd name="T42" fmla="*/ 106 w 819"/>
                      <a:gd name="T43" fmla="*/ 685 h 817"/>
                      <a:gd name="T44" fmla="*/ 191 w 819"/>
                      <a:gd name="T45" fmla="*/ 685 h 817"/>
                      <a:gd name="T46" fmla="*/ 225 w 819"/>
                      <a:gd name="T47" fmla="*/ 776 h 817"/>
                      <a:gd name="T48" fmla="*/ 304 w 819"/>
                      <a:gd name="T49" fmla="*/ 745 h 817"/>
                      <a:gd name="T50" fmla="*/ 368 w 819"/>
                      <a:gd name="T51" fmla="*/ 817 h 817"/>
                      <a:gd name="T52" fmla="*/ 410 w 819"/>
                      <a:gd name="T53" fmla="*/ 762 h 817"/>
                      <a:gd name="T54" fmla="*/ 451 w 819"/>
                      <a:gd name="T55" fmla="*/ 817 h 817"/>
                      <a:gd name="T56" fmla="*/ 516 w 819"/>
                      <a:gd name="T57" fmla="*/ 745 h 817"/>
                      <a:gd name="T58" fmla="*/ 594 w 819"/>
                      <a:gd name="T59" fmla="*/ 776 h 817"/>
                      <a:gd name="T60" fmla="*/ 628 w 819"/>
                      <a:gd name="T61" fmla="*/ 685 h 817"/>
                      <a:gd name="T62" fmla="*/ 713 w 819"/>
                      <a:gd name="T63" fmla="*/ 685 h 817"/>
                      <a:gd name="T64" fmla="*/ 712 w 819"/>
                      <a:gd name="T65" fmla="*/ 589 h 817"/>
                      <a:gd name="T66" fmla="*/ 792 w 819"/>
                      <a:gd name="T67" fmla="*/ 557 h 817"/>
                      <a:gd name="T68" fmla="*/ 756 w 819"/>
                      <a:gd name="T69" fmla="*/ 469 h 817"/>
                      <a:gd name="T70" fmla="*/ 410 w 819"/>
                      <a:gd name="T71" fmla="*/ 704 h 817"/>
                      <a:gd name="T72" fmla="*/ 410 w 819"/>
                      <a:gd name="T73" fmla="*/ 114 h 817"/>
                      <a:gd name="T74" fmla="*/ 410 w 819"/>
                      <a:gd name="T75" fmla="*/ 70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9" h="817">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144" name="Oval 14">
                    <a:extLst>
                      <a:ext uri="{FF2B5EF4-FFF2-40B4-BE49-F238E27FC236}">
                        <a16:creationId xmlns:a16="http://schemas.microsoft.com/office/drawing/2014/main" id="{C616BB95-A630-4064-BE65-34F925EE1D88}"/>
                      </a:ext>
                    </a:extLst>
                  </p:cNvPr>
                  <p:cNvSpPr>
                    <a:spLocks noChangeArrowheads="1"/>
                  </p:cNvSpPr>
                  <p:nvPr/>
                </p:nvSpPr>
                <p:spPr bwMode="auto">
                  <a:xfrm>
                    <a:off x="7101467" y="3780117"/>
                    <a:ext cx="749501" cy="749501"/>
                  </a:xfrm>
                  <a:prstGeom prst="ellipse">
                    <a:avLst/>
                  </a:prstGeom>
                  <a:solidFill>
                    <a:srgbClr val="38C6F4"/>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nvGrpSpPr>
                <p:cNvPr id="137" name="Group 136">
                  <a:extLst>
                    <a:ext uri="{FF2B5EF4-FFF2-40B4-BE49-F238E27FC236}">
                      <a16:creationId xmlns:a16="http://schemas.microsoft.com/office/drawing/2014/main" id="{CBBCF7B0-6B64-43F7-B45F-A0DF58A95254}"/>
                    </a:ext>
                  </a:extLst>
                </p:cNvPr>
                <p:cNvGrpSpPr/>
                <p:nvPr/>
              </p:nvGrpSpPr>
              <p:grpSpPr>
                <a:xfrm>
                  <a:off x="855357" y="3159735"/>
                  <a:ext cx="3138826" cy="407035"/>
                  <a:chOff x="855357" y="3159735"/>
                  <a:chExt cx="3138826" cy="407035"/>
                </a:xfrm>
              </p:grpSpPr>
              <p:cxnSp>
                <p:nvCxnSpPr>
                  <p:cNvPr id="141" name="Straight Connector 140">
                    <a:extLst>
                      <a:ext uri="{FF2B5EF4-FFF2-40B4-BE49-F238E27FC236}">
                        <a16:creationId xmlns:a16="http://schemas.microsoft.com/office/drawing/2014/main" id="{6D4FC19C-0D8D-4CF6-B4CD-954B593E332F}"/>
                      </a:ext>
                    </a:extLst>
                  </p:cNvPr>
                  <p:cNvCxnSpPr>
                    <a:cxnSpLocks/>
                  </p:cNvCxnSpPr>
                  <p:nvPr/>
                </p:nvCxnSpPr>
                <p:spPr>
                  <a:xfrm flipH="1">
                    <a:off x="855357" y="3563154"/>
                    <a:ext cx="3138826" cy="0"/>
                  </a:xfrm>
                  <a:prstGeom prst="line">
                    <a:avLst/>
                  </a:prstGeom>
                  <a:noFill/>
                  <a:ln w="19050" cap="flat" cmpd="sng" algn="ctr">
                    <a:solidFill>
                      <a:srgbClr val="ED145B"/>
                    </a:solidFill>
                    <a:prstDash val="solid"/>
                    <a:miter lim="800000"/>
                  </a:ln>
                  <a:effectLst/>
                </p:spPr>
              </p:cxnSp>
              <p:sp>
                <p:nvSpPr>
                  <p:cNvPr id="142" name="TextBox 141">
                    <a:extLst>
                      <a:ext uri="{FF2B5EF4-FFF2-40B4-BE49-F238E27FC236}">
                        <a16:creationId xmlns:a16="http://schemas.microsoft.com/office/drawing/2014/main" id="{BE227419-C2FC-45E3-8666-F9CE136D66A0}"/>
                      </a:ext>
                    </a:extLst>
                  </p:cNvPr>
                  <p:cNvSpPr txBox="1"/>
                  <p:nvPr/>
                </p:nvSpPr>
                <p:spPr>
                  <a:xfrm>
                    <a:off x="987642" y="3159735"/>
                    <a:ext cx="2729661" cy="407035"/>
                  </a:xfrm>
                  <a:prstGeom prst="rect">
                    <a:avLst/>
                  </a:prstGeom>
                  <a:noFill/>
                </p:spPr>
                <p:txBody>
                  <a:bodyPr wrap="square" lIns="121920" rIns="121920" rtlCol="0">
                    <a:spAutoFit/>
                  </a:bodyPr>
                  <a:lstStyle/>
                  <a:p>
                    <a:pPr marR="0" lvl="0">
                      <a:lnSpc>
                        <a:spcPct val="107000"/>
                      </a:lnSpc>
                      <a:spcBef>
                        <a:spcPts val="0"/>
                      </a:spcBef>
                      <a:spcAft>
                        <a:spcPts val="0"/>
                      </a:spcAft>
                    </a:pPr>
                    <a:r>
                      <a:rPr lang="en-US" sz="2000" b="1">
                        <a:latin typeface="Source Sans"/>
                        <a:ea typeface="Calibri" panose="020F0502020204030204" pitchFamily="34" charset="0"/>
                        <a:cs typeface="Arial" panose="020B0604020202020204" pitchFamily="34" charset="0"/>
                      </a:rPr>
                      <a:t>How do they work?</a:t>
                    </a:r>
                  </a:p>
                </p:txBody>
              </p:sp>
            </p:grpSp>
            <p:grpSp>
              <p:nvGrpSpPr>
                <p:cNvPr id="138" name="Group 137">
                  <a:extLst>
                    <a:ext uri="{FF2B5EF4-FFF2-40B4-BE49-F238E27FC236}">
                      <a16:creationId xmlns:a16="http://schemas.microsoft.com/office/drawing/2014/main" id="{9542EE24-CFC7-48DB-A74E-956571E06EEA}"/>
                    </a:ext>
                  </a:extLst>
                </p:cNvPr>
                <p:cNvGrpSpPr/>
                <p:nvPr/>
              </p:nvGrpSpPr>
              <p:grpSpPr>
                <a:xfrm>
                  <a:off x="3740260" y="2471212"/>
                  <a:ext cx="1277201" cy="1273079"/>
                  <a:chOff x="3740260" y="2471212"/>
                  <a:chExt cx="1277201" cy="1273079"/>
                </a:xfrm>
              </p:grpSpPr>
              <p:sp>
                <p:nvSpPr>
                  <p:cNvPr id="139" name="Freeform 15">
                    <a:extLst>
                      <a:ext uri="{FF2B5EF4-FFF2-40B4-BE49-F238E27FC236}">
                        <a16:creationId xmlns:a16="http://schemas.microsoft.com/office/drawing/2014/main" id="{85AFFF49-A905-4E2B-A721-89009458D2CB}"/>
                      </a:ext>
                    </a:extLst>
                  </p:cNvPr>
                  <p:cNvSpPr>
                    <a:spLocks noEditPoints="1"/>
                  </p:cNvSpPr>
                  <p:nvPr/>
                </p:nvSpPr>
                <p:spPr bwMode="auto">
                  <a:xfrm>
                    <a:off x="3740260" y="2471212"/>
                    <a:ext cx="1277201" cy="1273079"/>
                  </a:xfrm>
                  <a:custGeom>
                    <a:avLst/>
                    <a:gdLst>
                      <a:gd name="T0" fmla="*/ 820 w 820"/>
                      <a:gd name="T1" fmla="*/ 409 h 817"/>
                      <a:gd name="T2" fmla="*/ 755 w 820"/>
                      <a:gd name="T3" fmla="*/ 340 h 817"/>
                      <a:gd name="T4" fmla="*/ 791 w 820"/>
                      <a:gd name="T5" fmla="*/ 260 h 817"/>
                      <a:gd name="T6" fmla="*/ 706 w 820"/>
                      <a:gd name="T7" fmla="*/ 220 h 817"/>
                      <a:gd name="T8" fmla="*/ 711 w 820"/>
                      <a:gd name="T9" fmla="*/ 131 h 817"/>
                      <a:gd name="T10" fmla="*/ 617 w 820"/>
                      <a:gd name="T11" fmla="*/ 125 h 817"/>
                      <a:gd name="T12" fmla="*/ 588 w 820"/>
                      <a:gd name="T13" fmla="*/ 41 h 817"/>
                      <a:gd name="T14" fmla="*/ 499 w 820"/>
                      <a:gd name="T15" fmla="*/ 69 h 817"/>
                      <a:gd name="T16" fmla="*/ 441 w 820"/>
                      <a:gd name="T17" fmla="*/ 1 h 817"/>
                      <a:gd name="T18" fmla="*/ 379 w 820"/>
                      <a:gd name="T19" fmla="*/ 1 h 817"/>
                      <a:gd name="T20" fmla="*/ 321 w 820"/>
                      <a:gd name="T21" fmla="*/ 69 h 817"/>
                      <a:gd name="T22" fmla="*/ 232 w 820"/>
                      <a:gd name="T23" fmla="*/ 41 h 817"/>
                      <a:gd name="T24" fmla="*/ 203 w 820"/>
                      <a:gd name="T25" fmla="*/ 125 h 817"/>
                      <a:gd name="T26" fmla="*/ 109 w 820"/>
                      <a:gd name="T27" fmla="*/ 131 h 817"/>
                      <a:gd name="T28" fmla="*/ 114 w 820"/>
                      <a:gd name="T29" fmla="*/ 220 h 817"/>
                      <a:gd name="T30" fmla="*/ 28 w 820"/>
                      <a:gd name="T31" fmla="*/ 260 h 817"/>
                      <a:gd name="T32" fmla="*/ 65 w 820"/>
                      <a:gd name="T33" fmla="*/ 340 h 817"/>
                      <a:gd name="T34" fmla="*/ 0 w 820"/>
                      <a:gd name="T35" fmla="*/ 409 h 817"/>
                      <a:gd name="T36" fmla="*/ 63 w 820"/>
                      <a:gd name="T37" fmla="*/ 468 h 817"/>
                      <a:gd name="T38" fmla="*/ 28 w 820"/>
                      <a:gd name="T39" fmla="*/ 557 h 817"/>
                      <a:gd name="T40" fmla="*/ 107 w 820"/>
                      <a:gd name="T41" fmla="*/ 589 h 817"/>
                      <a:gd name="T42" fmla="*/ 106 w 820"/>
                      <a:gd name="T43" fmla="*/ 684 h 817"/>
                      <a:gd name="T44" fmla="*/ 191 w 820"/>
                      <a:gd name="T45" fmla="*/ 685 h 817"/>
                      <a:gd name="T46" fmla="*/ 225 w 820"/>
                      <a:gd name="T47" fmla="*/ 775 h 817"/>
                      <a:gd name="T48" fmla="*/ 304 w 820"/>
                      <a:gd name="T49" fmla="*/ 745 h 817"/>
                      <a:gd name="T50" fmla="*/ 368 w 820"/>
                      <a:gd name="T51" fmla="*/ 817 h 817"/>
                      <a:gd name="T52" fmla="*/ 410 w 820"/>
                      <a:gd name="T53" fmla="*/ 761 h 817"/>
                      <a:gd name="T54" fmla="*/ 452 w 820"/>
                      <a:gd name="T55" fmla="*/ 817 h 817"/>
                      <a:gd name="T56" fmla="*/ 516 w 820"/>
                      <a:gd name="T57" fmla="*/ 745 h 817"/>
                      <a:gd name="T58" fmla="*/ 595 w 820"/>
                      <a:gd name="T59" fmla="*/ 775 h 817"/>
                      <a:gd name="T60" fmla="*/ 629 w 820"/>
                      <a:gd name="T61" fmla="*/ 685 h 817"/>
                      <a:gd name="T62" fmla="*/ 713 w 820"/>
                      <a:gd name="T63" fmla="*/ 684 h 817"/>
                      <a:gd name="T64" fmla="*/ 712 w 820"/>
                      <a:gd name="T65" fmla="*/ 589 h 817"/>
                      <a:gd name="T66" fmla="*/ 792 w 820"/>
                      <a:gd name="T67" fmla="*/ 557 h 817"/>
                      <a:gd name="T68" fmla="*/ 757 w 820"/>
                      <a:gd name="T69" fmla="*/ 468 h 817"/>
                      <a:gd name="T70" fmla="*/ 410 w 820"/>
                      <a:gd name="T71" fmla="*/ 694 h 817"/>
                      <a:gd name="T72" fmla="*/ 410 w 820"/>
                      <a:gd name="T73" fmla="*/ 122 h 817"/>
                      <a:gd name="T74" fmla="*/ 410 w 820"/>
                      <a:gd name="T75" fmla="*/ 69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0" h="817">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DFE3E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ource Sans"/>
                      <a:cs typeface="Poppins" panose="02000000000000000000" pitchFamily="2" charset="0"/>
                    </a:endParaRPr>
                  </a:p>
                </p:txBody>
              </p:sp>
              <p:sp>
                <p:nvSpPr>
                  <p:cNvPr id="140" name="Oval 16">
                    <a:extLst>
                      <a:ext uri="{FF2B5EF4-FFF2-40B4-BE49-F238E27FC236}">
                        <a16:creationId xmlns:a16="http://schemas.microsoft.com/office/drawing/2014/main" id="{F0707859-17E5-4A6F-B3C6-E32E8F84FFC7}"/>
                      </a:ext>
                    </a:extLst>
                  </p:cNvPr>
                  <p:cNvSpPr>
                    <a:spLocks noChangeArrowheads="1"/>
                  </p:cNvSpPr>
                  <p:nvPr/>
                </p:nvSpPr>
                <p:spPr bwMode="auto">
                  <a:xfrm>
                    <a:off x="4061003" y="2787627"/>
                    <a:ext cx="635715" cy="635715"/>
                  </a:xfrm>
                  <a:prstGeom prst="ellipse">
                    <a:avLst/>
                  </a:prstGeom>
                  <a:solidFill>
                    <a:srgbClr val="ED145B"/>
                  </a:solidFill>
                  <a:ln w="12700" cap="flat" cmpd="sng" algn="ctr">
                    <a:noFill/>
                    <a:prstDash val="solid"/>
                    <a:miter lim="800000"/>
                  </a:ln>
                  <a:effec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Source Sans"/>
                      <a:cs typeface="Poppins" panose="02000000000000000000" pitchFamily="2" charset="0"/>
                    </a:endParaRPr>
                  </a:p>
                </p:txBody>
              </p:sp>
            </p:grpSp>
          </p:grpSp>
          <p:sp>
            <p:nvSpPr>
              <p:cNvPr id="131" name="Shape 2646">
                <a:extLst>
                  <a:ext uri="{FF2B5EF4-FFF2-40B4-BE49-F238E27FC236}">
                    <a16:creationId xmlns:a16="http://schemas.microsoft.com/office/drawing/2014/main" id="{7FC454FA-847C-465D-891D-888FF95EC484}"/>
                  </a:ext>
                </a:extLst>
              </p:cNvPr>
              <p:cNvSpPr/>
              <p:nvPr/>
            </p:nvSpPr>
            <p:spPr>
              <a:xfrm>
                <a:off x="7280362" y="3969204"/>
                <a:ext cx="387220" cy="39928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a:ea typeface="Source Sans Pro Light" charset="0"/>
                  <a:cs typeface="Source Sans Pro Light" charset="0"/>
                </a:endParaRPr>
              </a:p>
            </p:txBody>
          </p:sp>
          <p:sp>
            <p:nvSpPr>
              <p:cNvPr id="123" name="TextBox 122">
                <a:extLst>
                  <a:ext uri="{FF2B5EF4-FFF2-40B4-BE49-F238E27FC236}">
                    <a16:creationId xmlns:a16="http://schemas.microsoft.com/office/drawing/2014/main" id="{02B96B39-1F28-48A7-A84F-FB6F97AE3884}"/>
                  </a:ext>
                </a:extLst>
              </p:cNvPr>
              <p:cNvSpPr txBox="1"/>
              <p:nvPr/>
            </p:nvSpPr>
            <p:spPr>
              <a:xfrm>
                <a:off x="6526725" y="2710401"/>
                <a:ext cx="3509601" cy="671915"/>
              </a:xfrm>
              <a:prstGeom prst="rect">
                <a:avLst/>
              </a:prstGeom>
              <a:noFill/>
            </p:spPr>
            <p:txBody>
              <a:bodyPr wrap="square" lIns="121920" rIns="121920" rtlCol="0">
                <a:spAutoFit/>
              </a:bodyPr>
              <a:lstStyle/>
              <a:p>
                <a:pPr>
                  <a:lnSpc>
                    <a:spcPct val="107000"/>
                  </a:lnSpc>
                </a:pPr>
                <a:r>
                  <a:rPr lang="en-US">
                    <a:latin typeface="Source Sans"/>
                  </a:rPr>
                  <a:t>Run long processes or automations without human interaction</a:t>
                </a:r>
                <a:endParaRPr lang="en-US" sz="2000">
                  <a:solidFill>
                    <a:prstClr val="black"/>
                  </a:solidFill>
                  <a:latin typeface="Source Sans"/>
                  <a:cs typeface="Arial" panose="020B0604020202020204" pitchFamily="34" charset="0"/>
                </a:endParaRPr>
              </a:p>
            </p:txBody>
          </p:sp>
          <p:sp>
            <p:nvSpPr>
              <p:cNvPr id="124" name="TextBox 123">
                <a:extLst>
                  <a:ext uri="{FF2B5EF4-FFF2-40B4-BE49-F238E27FC236}">
                    <a16:creationId xmlns:a16="http://schemas.microsoft.com/office/drawing/2014/main" id="{086FB1CF-FE9A-4144-9FC8-93EFCF7EA5AC}"/>
                  </a:ext>
                </a:extLst>
              </p:cNvPr>
              <p:cNvSpPr txBox="1"/>
              <p:nvPr/>
            </p:nvSpPr>
            <p:spPr>
              <a:xfrm>
                <a:off x="8177770" y="4490495"/>
                <a:ext cx="3158873" cy="671915"/>
              </a:xfrm>
              <a:prstGeom prst="rect">
                <a:avLst/>
              </a:prstGeom>
              <a:noFill/>
            </p:spPr>
            <p:txBody>
              <a:bodyPr wrap="square" lIns="121920" rIns="121920" rtlCol="0">
                <a:spAutoFit/>
              </a:bodyPr>
              <a:lstStyle/>
              <a:p>
                <a:pPr marR="0" lvl="0">
                  <a:lnSpc>
                    <a:spcPct val="107000"/>
                  </a:lnSpc>
                  <a:spcBef>
                    <a:spcPts val="0"/>
                  </a:spcBef>
                  <a:spcAft>
                    <a:spcPts val="0"/>
                  </a:spcAft>
                </a:pPr>
                <a:r>
                  <a:rPr lang="en-US">
                    <a:latin typeface="Source Sans"/>
                  </a:rPr>
                  <a:t>Any machine connected to Orchestrator</a:t>
                </a:r>
                <a:endParaRPr lang="en-US" sz="2000">
                  <a:solidFill>
                    <a:prstClr val="black"/>
                  </a:solidFill>
                  <a:latin typeface="Source Sans"/>
                  <a:cs typeface="Arial" panose="020B0604020202020204" pitchFamily="34" charset="0"/>
                </a:endParaRPr>
              </a:p>
            </p:txBody>
          </p:sp>
          <p:sp>
            <p:nvSpPr>
              <p:cNvPr id="125" name="TextBox 124">
                <a:extLst>
                  <a:ext uri="{FF2B5EF4-FFF2-40B4-BE49-F238E27FC236}">
                    <a16:creationId xmlns:a16="http://schemas.microsoft.com/office/drawing/2014/main" id="{6EC78B8D-198E-4270-97DB-15CBAAB69DF2}"/>
                  </a:ext>
                </a:extLst>
              </p:cNvPr>
              <p:cNvSpPr txBox="1"/>
              <p:nvPr/>
            </p:nvSpPr>
            <p:spPr>
              <a:xfrm>
                <a:off x="1006142" y="3586488"/>
                <a:ext cx="3158873" cy="671915"/>
              </a:xfrm>
              <a:prstGeom prst="rect">
                <a:avLst/>
              </a:prstGeom>
              <a:noFill/>
            </p:spPr>
            <p:txBody>
              <a:bodyPr wrap="square" lIns="121920" rIns="121920" rtlCol="0">
                <a:spAutoFit/>
              </a:bodyPr>
              <a:lstStyle/>
              <a:p>
                <a:pPr marR="0" lvl="0">
                  <a:lnSpc>
                    <a:spcPct val="107000"/>
                  </a:lnSpc>
                  <a:spcBef>
                    <a:spcPts val="0"/>
                  </a:spcBef>
                  <a:spcAft>
                    <a:spcPts val="0"/>
                  </a:spcAft>
                </a:pPr>
                <a:r>
                  <a:rPr lang="en-US">
                    <a:latin typeface="Source Sans"/>
                  </a:rPr>
                  <a:t>Controlled through Orchestrator</a:t>
                </a:r>
                <a:endParaRPr lang="en-US" sz="2000">
                  <a:solidFill>
                    <a:prstClr val="black"/>
                  </a:solidFill>
                  <a:latin typeface="Source Sans"/>
                  <a:cs typeface="Arial" panose="020B0604020202020204" pitchFamily="34" charset="0"/>
                </a:endParaRPr>
              </a:p>
            </p:txBody>
          </p:sp>
        </p:grpSp>
        <p:sp>
          <p:nvSpPr>
            <p:cNvPr id="153" name="Google Shape;1375;p167">
              <a:extLst>
                <a:ext uri="{FF2B5EF4-FFF2-40B4-BE49-F238E27FC236}">
                  <a16:creationId xmlns:a16="http://schemas.microsoft.com/office/drawing/2014/main" id="{470AB7C6-B17B-4BF7-BEF9-6148D68A52C4}"/>
                </a:ext>
              </a:extLst>
            </p:cNvPr>
            <p:cNvSpPr/>
            <p:nvPr>
              <p:custDataLst>
                <p:tags r:id="rId2"/>
              </p:custDataLst>
            </p:nvPr>
          </p:nvSpPr>
          <p:spPr>
            <a:xfrm>
              <a:off x="5438072" y="3984350"/>
              <a:ext cx="710047" cy="645154"/>
            </a:xfrm>
            <a:custGeom>
              <a:avLst/>
              <a:gdLst/>
              <a:ahLst/>
              <a:cxnLst/>
              <a:rect l="l" t="t" r="r" b="b"/>
              <a:pathLst>
                <a:path w="120000" h="120000" extrusionOk="0">
                  <a:moveTo>
                    <a:pt x="62361" y="110150"/>
                  </a:moveTo>
                  <a:cubicBezTo>
                    <a:pt x="59133" y="110150"/>
                    <a:pt x="56516" y="107305"/>
                    <a:pt x="56516" y="103794"/>
                  </a:cubicBezTo>
                  <a:cubicBezTo>
                    <a:pt x="56516" y="100277"/>
                    <a:pt x="59133" y="97433"/>
                    <a:pt x="62361" y="97433"/>
                  </a:cubicBezTo>
                  <a:cubicBezTo>
                    <a:pt x="65594" y="97433"/>
                    <a:pt x="68211" y="100277"/>
                    <a:pt x="68211" y="103794"/>
                  </a:cubicBezTo>
                  <a:cubicBezTo>
                    <a:pt x="68211" y="107305"/>
                    <a:pt x="65594" y="110150"/>
                    <a:pt x="62361" y="110150"/>
                  </a:cubicBezTo>
                  <a:close/>
                  <a:moveTo>
                    <a:pt x="77266" y="105555"/>
                  </a:moveTo>
                  <a:lnTo>
                    <a:pt x="77266" y="102027"/>
                  </a:lnTo>
                  <a:lnTo>
                    <a:pt x="75005" y="101411"/>
                  </a:lnTo>
                  <a:cubicBezTo>
                    <a:pt x="74538" y="101288"/>
                    <a:pt x="74172" y="100894"/>
                    <a:pt x="74044" y="100383"/>
                  </a:cubicBezTo>
                  <a:cubicBezTo>
                    <a:pt x="74044" y="100383"/>
                    <a:pt x="74044" y="100377"/>
                    <a:pt x="74044" y="100377"/>
                  </a:cubicBezTo>
                  <a:cubicBezTo>
                    <a:pt x="73922" y="99877"/>
                    <a:pt x="74061" y="99344"/>
                    <a:pt x="74400" y="98983"/>
                  </a:cubicBezTo>
                  <a:lnTo>
                    <a:pt x="76083" y="97216"/>
                  </a:lnTo>
                  <a:lnTo>
                    <a:pt x="74455" y="94161"/>
                  </a:lnTo>
                  <a:lnTo>
                    <a:pt x="72227" y="94855"/>
                  </a:lnTo>
                  <a:cubicBezTo>
                    <a:pt x="71755" y="95000"/>
                    <a:pt x="71250" y="94855"/>
                    <a:pt x="70900" y="94483"/>
                  </a:cubicBezTo>
                  <a:cubicBezTo>
                    <a:pt x="70900" y="94477"/>
                    <a:pt x="70900" y="94477"/>
                    <a:pt x="70900" y="94477"/>
                  </a:cubicBezTo>
                  <a:cubicBezTo>
                    <a:pt x="70572" y="94122"/>
                    <a:pt x="70444" y="93594"/>
                    <a:pt x="70572" y="93100"/>
                  </a:cubicBezTo>
                  <a:lnTo>
                    <a:pt x="71222" y="90638"/>
                  </a:lnTo>
                  <a:lnTo>
                    <a:pt x="68405" y="88877"/>
                  </a:lnTo>
                  <a:lnTo>
                    <a:pt x="66788" y="90694"/>
                  </a:lnTo>
                  <a:cubicBezTo>
                    <a:pt x="66455" y="91072"/>
                    <a:pt x="65961" y="91222"/>
                    <a:pt x="65494" y="91083"/>
                  </a:cubicBezTo>
                  <a:cubicBezTo>
                    <a:pt x="65494" y="91083"/>
                    <a:pt x="65488" y="91083"/>
                    <a:pt x="65488" y="91083"/>
                  </a:cubicBezTo>
                  <a:cubicBezTo>
                    <a:pt x="65027" y="90950"/>
                    <a:pt x="64666" y="90555"/>
                    <a:pt x="64555" y="90050"/>
                  </a:cubicBezTo>
                  <a:lnTo>
                    <a:pt x="63988" y="87583"/>
                  </a:lnTo>
                  <a:lnTo>
                    <a:pt x="60744" y="87583"/>
                  </a:lnTo>
                  <a:lnTo>
                    <a:pt x="60177" y="90038"/>
                  </a:lnTo>
                  <a:cubicBezTo>
                    <a:pt x="60061" y="90550"/>
                    <a:pt x="59700" y="90950"/>
                    <a:pt x="59227" y="91088"/>
                  </a:cubicBezTo>
                  <a:lnTo>
                    <a:pt x="59222" y="91088"/>
                  </a:lnTo>
                  <a:cubicBezTo>
                    <a:pt x="58766" y="91222"/>
                    <a:pt x="58277" y="91077"/>
                    <a:pt x="57944" y="90705"/>
                  </a:cubicBezTo>
                  <a:lnTo>
                    <a:pt x="56316" y="88877"/>
                  </a:lnTo>
                  <a:lnTo>
                    <a:pt x="53505" y="90638"/>
                  </a:lnTo>
                  <a:lnTo>
                    <a:pt x="54144" y="93061"/>
                  </a:lnTo>
                  <a:cubicBezTo>
                    <a:pt x="54277" y="93572"/>
                    <a:pt x="54144" y="94127"/>
                    <a:pt x="53805" y="94505"/>
                  </a:cubicBezTo>
                  <a:lnTo>
                    <a:pt x="53800" y="94505"/>
                  </a:lnTo>
                  <a:cubicBezTo>
                    <a:pt x="53472" y="94866"/>
                    <a:pt x="52983" y="95005"/>
                    <a:pt x="52533" y="94866"/>
                  </a:cubicBezTo>
                  <a:lnTo>
                    <a:pt x="50272" y="94161"/>
                  </a:lnTo>
                  <a:lnTo>
                    <a:pt x="48644" y="97216"/>
                  </a:lnTo>
                  <a:lnTo>
                    <a:pt x="50322" y="98977"/>
                  </a:lnTo>
                  <a:cubicBezTo>
                    <a:pt x="50666" y="99338"/>
                    <a:pt x="50805" y="99883"/>
                    <a:pt x="50683" y="100388"/>
                  </a:cubicBezTo>
                  <a:cubicBezTo>
                    <a:pt x="50683" y="100388"/>
                    <a:pt x="50677" y="100394"/>
                    <a:pt x="50677" y="100394"/>
                  </a:cubicBezTo>
                  <a:cubicBezTo>
                    <a:pt x="50561" y="100894"/>
                    <a:pt x="50194" y="101283"/>
                    <a:pt x="49733" y="101411"/>
                  </a:cubicBezTo>
                  <a:lnTo>
                    <a:pt x="47461" y="102027"/>
                  </a:lnTo>
                  <a:lnTo>
                    <a:pt x="47461" y="105555"/>
                  </a:lnTo>
                  <a:lnTo>
                    <a:pt x="49722" y="106172"/>
                  </a:lnTo>
                  <a:cubicBezTo>
                    <a:pt x="50188" y="106300"/>
                    <a:pt x="50561" y="106694"/>
                    <a:pt x="50683" y="107200"/>
                  </a:cubicBezTo>
                  <a:cubicBezTo>
                    <a:pt x="50683" y="107200"/>
                    <a:pt x="50683" y="107205"/>
                    <a:pt x="50683" y="107205"/>
                  </a:cubicBezTo>
                  <a:cubicBezTo>
                    <a:pt x="50811" y="107705"/>
                    <a:pt x="50672" y="108238"/>
                    <a:pt x="50327" y="108600"/>
                  </a:cubicBezTo>
                  <a:lnTo>
                    <a:pt x="48644" y="110366"/>
                  </a:lnTo>
                  <a:lnTo>
                    <a:pt x="50272" y="113422"/>
                  </a:lnTo>
                  <a:lnTo>
                    <a:pt x="52500" y="112727"/>
                  </a:lnTo>
                  <a:cubicBezTo>
                    <a:pt x="52966" y="112583"/>
                    <a:pt x="53477" y="112727"/>
                    <a:pt x="53827" y="113100"/>
                  </a:cubicBezTo>
                  <a:cubicBezTo>
                    <a:pt x="53827" y="113105"/>
                    <a:pt x="53827" y="113105"/>
                    <a:pt x="53827" y="113105"/>
                  </a:cubicBezTo>
                  <a:cubicBezTo>
                    <a:pt x="54161" y="113466"/>
                    <a:pt x="54283" y="113994"/>
                    <a:pt x="54155" y="114483"/>
                  </a:cubicBezTo>
                  <a:lnTo>
                    <a:pt x="53505" y="116944"/>
                  </a:lnTo>
                  <a:lnTo>
                    <a:pt x="56316" y="118711"/>
                  </a:lnTo>
                  <a:lnTo>
                    <a:pt x="57938" y="116888"/>
                  </a:lnTo>
                  <a:cubicBezTo>
                    <a:pt x="58272" y="116516"/>
                    <a:pt x="58766" y="116361"/>
                    <a:pt x="59233" y="116500"/>
                  </a:cubicBezTo>
                  <a:cubicBezTo>
                    <a:pt x="59238" y="116500"/>
                    <a:pt x="59238" y="116500"/>
                    <a:pt x="59238" y="116500"/>
                  </a:cubicBezTo>
                  <a:cubicBezTo>
                    <a:pt x="59700" y="116633"/>
                    <a:pt x="60055" y="117027"/>
                    <a:pt x="60172" y="117533"/>
                  </a:cubicBezTo>
                  <a:lnTo>
                    <a:pt x="60744" y="120000"/>
                  </a:lnTo>
                  <a:lnTo>
                    <a:pt x="63988" y="120000"/>
                  </a:lnTo>
                  <a:lnTo>
                    <a:pt x="64555" y="117544"/>
                  </a:lnTo>
                  <a:cubicBezTo>
                    <a:pt x="64666" y="117033"/>
                    <a:pt x="65033" y="116633"/>
                    <a:pt x="65494" y="116500"/>
                  </a:cubicBezTo>
                  <a:lnTo>
                    <a:pt x="65505" y="116494"/>
                  </a:lnTo>
                  <a:cubicBezTo>
                    <a:pt x="65961" y="116361"/>
                    <a:pt x="66450" y="116511"/>
                    <a:pt x="66783" y="116883"/>
                  </a:cubicBezTo>
                  <a:lnTo>
                    <a:pt x="68405" y="118711"/>
                  </a:lnTo>
                  <a:lnTo>
                    <a:pt x="71222" y="116944"/>
                  </a:lnTo>
                  <a:lnTo>
                    <a:pt x="70583" y="114522"/>
                  </a:lnTo>
                  <a:cubicBezTo>
                    <a:pt x="70444" y="114011"/>
                    <a:pt x="70577" y="113455"/>
                    <a:pt x="70927" y="113077"/>
                  </a:cubicBezTo>
                  <a:cubicBezTo>
                    <a:pt x="70927" y="113077"/>
                    <a:pt x="70927" y="113077"/>
                    <a:pt x="70927" y="113077"/>
                  </a:cubicBezTo>
                  <a:cubicBezTo>
                    <a:pt x="71255" y="112716"/>
                    <a:pt x="71744" y="112577"/>
                    <a:pt x="72194" y="112716"/>
                  </a:cubicBezTo>
                  <a:lnTo>
                    <a:pt x="74455" y="113422"/>
                  </a:lnTo>
                  <a:lnTo>
                    <a:pt x="76083" y="110366"/>
                  </a:lnTo>
                  <a:lnTo>
                    <a:pt x="74405" y="108605"/>
                  </a:lnTo>
                  <a:cubicBezTo>
                    <a:pt x="74061" y="108244"/>
                    <a:pt x="73922" y="107700"/>
                    <a:pt x="74044" y="107194"/>
                  </a:cubicBezTo>
                  <a:cubicBezTo>
                    <a:pt x="74044" y="107194"/>
                    <a:pt x="74050" y="107188"/>
                    <a:pt x="74050" y="107188"/>
                  </a:cubicBezTo>
                  <a:cubicBezTo>
                    <a:pt x="74172" y="106688"/>
                    <a:pt x="74533" y="106300"/>
                    <a:pt x="74994" y="106172"/>
                  </a:cubicBezTo>
                  <a:cubicBezTo>
                    <a:pt x="74994" y="106172"/>
                    <a:pt x="77266" y="105555"/>
                    <a:pt x="77266" y="105555"/>
                  </a:cubicBezTo>
                  <a:close/>
                  <a:moveTo>
                    <a:pt x="98027" y="92150"/>
                  </a:moveTo>
                  <a:cubicBezTo>
                    <a:pt x="93572" y="92150"/>
                    <a:pt x="89966" y="88227"/>
                    <a:pt x="89966" y="83388"/>
                  </a:cubicBezTo>
                  <a:cubicBezTo>
                    <a:pt x="89966" y="78550"/>
                    <a:pt x="93572" y="74622"/>
                    <a:pt x="98027" y="74622"/>
                  </a:cubicBezTo>
                  <a:cubicBezTo>
                    <a:pt x="102477" y="74622"/>
                    <a:pt x="106083" y="78550"/>
                    <a:pt x="106083" y="83388"/>
                  </a:cubicBezTo>
                  <a:cubicBezTo>
                    <a:pt x="106083" y="88227"/>
                    <a:pt x="102477" y="92150"/>
                    <a:pt x="98027" y="92150"/>
                  </a:cubicBezTo>
                  <a:close/>
                  <a:moveTo>
                    <a:pt x="120000" y="86605"/>
                  </a:moveTo>
                  <a:lnTo>
                    <a:pt x="120000" y="80166"/>
                  </a:lnTo>
                  <a:lnTo>
                    <a:pt x="116800" y="78933"/>
                  </a:lnTo>
                  <a:cubicBezTo>
                    <a:pt x="115577" y="78461"/>
                    <a:pt x="114600" y="77450"/>
                    <a:pt x="114105" y="76150"/>
                  </a:cubicBezTo>
                  <a:lnTo>
                    <a:pt x="114100" y="76150"/>
                  </a:lnTo>
                  <a:cubicBezTo>
                    <a:pt x="113605" y="74844"/>
                    <a:pt x="113638" y="73372"/>
                    <a:pt x="114200" y="72100"/>
                  </a:cubicBezTo>
                  <a:lnTo>
                    <a:pt x="115655" y="68766"/>
                  </a:lnTo>
                  <a:lnTo>
                    <a:pt x="111466" y="64216"/>
                  </a:lnTo>
                  <a:lnTo>
                    <a:pt x="108405" y="65800"/>
                  </a:lnTo>
                  <a:cubicBezTo>
                    <a:pt x="107233" y="66405"/>
                    <a:pt x="105883" y="66438"/>
                    <a:pt x="104683" y="65900"/>
                  </a:cubicBezTo>
                  <a:cubicBezTo>
                    <a:pt x="103483" y="65361"/>
                    <a:pt x="102555" y="64294"/>
                    <a:pt x="102122" y="62972"/>
                  </a:cubicBezTo>
                  <a:lnTo>
                    <a:pt x="100983" y="59488"/>
                  </a:lnTo>
                  <a:lnTo>
                    <a:pt x="95066" y="59488"/>
                  </a:lnTo>
                  <a:lnTo>
                    <a:pt x="93927" y="62972"/>
                  </a:lnTo>
                  <a:cubicBezTo>
                    <a:pt x="93494" y="64294"/>
                    <a:pt x="92566" y="65361"/>
                    <a:pt x="91366" y="65900"/>
                  </a:cubicBezTo>
                  <a:cubicBezTo>
                    <a:pt x="90172" y="66438"/>
                    <a:pt x="88816" y="66405"/>
                    <a:pt x="87644" y="65800"/>
                  </a:cubicBezTo>
                  <a:lnTo>
                    <a:pt x="84583" y="64216"/>
                  </a:lnTo>
                  <a:lnTo>
                    <a:pt x="80400" y="68766"/>
                  </a:lnTo>
                  <a:lnTo>
                    <a:pt x="81850" y="72100"/>
                  </a:lnTo>
                  <a:cubicBezTo>
                    <a:pt x="82411" y="73372"/>
                    <a:pt x="82444" y="74844"/>
                    <a:pt x="81950" y="76150"/>
                  </a:cubicBezTo>
                  <a:cubicBezTo>
                    <a:pt x="81950" y="76150"/>
                    <a:pt x="81950" y="76150"/>
                    <a:pt x="81950" y="76150"/>
                  </a:cubicBezTo>
                  <a:cubicBezTo>
                    <a:pt x="81450" y="77450"/>
                    <a:pt x="80472" y="78461"/>
                    <a:pt x="79250" y="78933"/>
                  </a:cubicBezTo>
                  <a:lnTo>
                    <a:pt x="76055" y="80166"/>
                  </a:lnTo>
                  <a:lnTo>
                    <a:pt x="76055" y="86605"/>
                  </a:lnTo>
                  <a:lnTo>
                    <a:pt x="79250" y="87844"/>
                  </a:lnTo>
                  <a:cubicBezTo>
                    <a:pt x="80472" y="88311"/>
                    <a:pt x="81450" y="89327"/>
                    <a:pt x="81950" y="90627"/>
                  </a:cubicBezTo>
                  <a:cubicBezTo>
                    <a:pt x="81950" y="90627"/>
                    <a:pt x="81950" y="90627"/>
                    <a:pt x="81950" y="90627"/>
                  </a:cubicBezTo>
                  <a:cubicBezTo>
                    <a:pt x="82444" y="91933"/>
                    <a:pt x="82411" y="93405"/>
                    <a:pt x="81850" y="94677"/>
                  </a:cubicBezTo>
                  <a:lnTo>
                    <a:pt x="80400" y="98011"/>
                  </a:lnTo>
                  <a:lnTo>
                    <a:pt x="84583" y="102561"/>
                  </a:lnTo>
                  <a:lnTo>
                    <a:pt x="87644" y="100977"/>
                  </a:lnTo>
                  <a:cubicBezTo>
                    <a:pt x="88816" y="100372"/>
                    <a:pt x="90172" y="100333"/>
                    <a:pt x="91366" y="100872"/>
                  </a:cubicBezTo>
                  <a:lnTo>
                    <a:pt x="91366" y="100877"/>
                  </a:lnTo>
                  <a:cubicBezTo>
                    <a:pt x="92566" y="101411"/>
                    <a:pt x="93494" y="102477"/>
                    <a:pt x="93927" y="103805"/>
                  </a:cubicBezTo>
                  <a:lnTo>
                    <a:pt x="95066" y="107283"/>
                  </a:lnTo>
                  <a:lnTo>
                    <a:pt x="100983" y="107283"/>
                  </a:lnTo>
                  <a:lnTo>
                    <a:pt x="102116" y="103827"/>
                  </a:lnTo>
                  <a:cubicBezTo>
                    <a:pt x="102550" y="102488"/>
                    <a:pt x="103488" y="101411"/>
                    <a:pt x="104694" y="100866"/>
                  </a:cubicBezTo>
                  <a:lnTo>
                    <a:pt x="104700" y="100866"/>
                  </a:lnTo>
                  <a:cubicBezTo>
                    <a:pt x="105883" y="100327"/>
                    <a:pt x="107227" y="100366"/>
                    <a:pt x="108388" y="100966"/>
                  </a:cubicBezTo>
                  <a:lnTo>
                    <a:pt x="111466" y="102561"/>
                  </a:lnTo>
                  <a:lnTo>
                    <a:pt x="115655" y="98011"/>
                  </a:lnTo>
                  <a:lnTo>
                    <a:pt x="114200" y="94677"/>
                  </a:lnTo>
                  <a:cubicBezTo>
                    <a:pt x="113638" y="93405"/>
                    <a:pt x="113605" y="91933"/>
                    <a:pt x="114100" y="90627"/>
                  </a:cubicBezTo>
                  <a:cubicBezTo>
                    <a:pt x="114600" y="89327"/>
                    <a:pt x="115577" y="88311"/>
                    <a:pt x="116800" y="87838"/>
                  </a:cubicBezTo>
                  <a:cubicBezTo>
                    <a:pt x="116800" y="87838"/>
                    <a:pt x="120000" y="86605"/>
                    <a:pt x="120000" y="86605"/>
                  </a:cubicBezTo>
                  <a:close/>
                  <a:moveTo>
                    <a:pt x="41327" y="61438"/>
                  </a:moveTo>
                  <a:cubicBezTo>
                    <a:pt x="32961" y="61438"/>
                    <a:pt x="26172" y="54055"/>
                    <a:pt x="26172" y="44955"/>
                  </a:cubicBezTo>
                  <a:cubicBezTo>
                    <a:pt x="26172" y="35850"/>
                    <a:pt x="32961" y="28466"/>
                    <a:pt x="41327" y="28466"/>
                  </a:cubicBezTo>
                  <a:cubicBezTo>
                    <a:pt x="49705" y="28466"/>
                    <a:pt x="56488" y="35850"/>
                    <a:pt x="56488" y="44955"/>
                  </a:cubicBezTo>
                  <a:cubicBezTo>
                    <a:pt x="56488" y="54055"/>
                    <a:pt x="49705" y="61438"/>
                    <a:pt x="41327" y="61438"/>
                  </a:cubicBezTo>
                  <a:close/>
                  <a:moveTo>
                    <a:pt x="82661" y="51005"/>
                  </a:moveTo>
                  <a:lnTo>
                    <a:pt x="82661" y="38900"/>
                  </a:lnTo>
                  <a:lnTo>
                    <a:pt x="76650" y="36572"/>
                  </a:lnTo>
                  <a:cubicBezTo>
                    <a:pt x="74355" y="35688"/>
                    <a:pt x="72505" y="33783"/>
                    <a:pt x="71577" y="31333"/>
                  </a:cubicBezTo>
                  <a:cubicBezTo>
                    <a:pt x="71577" y="31333"/>
                    <a:pt x="71577" y="31333"/>
                    <a:pt x="71577" y="31333"/>
                  </a:cubicBezTo>
                  <a:cubicBezTo>
                    <a:pt x="70638" y="28877"/>
                    <a:pt x="70705" y="26111"/>
                    <a:pt x="71755" y="23716"/>
                  </a:cubicBezTo>
                  <a:lnTo>
                    <a:pt x="74494" y="17444"/>
                  </a:lnTo>
                  <a:lnTo>
                    <a:pt x="66616" y="8888"/>
                  </a:lnTo>
                  <a:lnTo>
                    <a:pt x="60861" y="11866"/>
                  </a:lnTo>
                  <a:cubicBezTo>
                    <a:pt x="58655" y="13005"/>
                    <a:pt x="56105" y="13077"/>
                    <a:pt x="53855" y="12061"/>
                  </a:cubicBezTo>
                  <a:lnTo>
                    <a:pt x="53850" y="12061"/>
                  </a:lnTo>
                  <a:cubicBezTo>
                    <a:pt x="51600" y="11044"/>
                    <a:pt x="49850" y="9038"/>
                    <a:pt x="49038" y="6544"/>
                  </a:cubicBezTo>
                  <a:lnTo>
                    <a:pt x="46900" y="0"/>
                  </a:lnTo>
                  <a:lnTo>
                    <a:pt x="35766" y="0"/>
                  </a:lnTo>
                  <a:lnTo>
                    <a:pt x="33622" y="6544"/>
                  </a:lnTo>
                  <a:cubicBezTo>
                    <a:pt x="32811" y="9038"/>
                    <a:pt x="31055" y="11044"/>
                    <a:pt x="28811" y="12061"/>
                  </a:cubicBezTo>
                  <a:lnTo>
                    <a:pt x="28805" y="12061"/>
                  </a:lnTo>
                  <a:cubicBezTo>
                    <a:pt x="26550" y="13077"/>
                    <a:pt x="24005" y="13005"/>
                    <a:pt x="21805" y="11866"/>
                  </a:cubicBezTo>
                  <a:lnTo>
                    <a:pt x="16038" y="8888"/>
                  </a:lnTo>
                  <a:lnTo>
                    <a:pt x="8166" y="17444"/>
                  </a:lnTo>
                  <a:lnTo>
                    <a:pt x="10905" y="23716"/>
                  </a:lnTo>
                  <a:cubicBezTo>
                    <a:pt x="11955" y="26111"/>
                    <a:pt x="12022" y="28883"/>
                    <a:pt x="11088" y="31333"/>
                  </a:cubicBezTo>
                  <a:cubicBezTo>
                    <a:pt x="11088" y="31333"/>
                    <a:pt x="11088" y="31333"/>
                    <a:pt x="11083" y="31338"/>
                  </a:cubicBezTo>
                  <a:cubicBezTo>
                    <a:pt x="10155" y="33783"/>
                    <a:pt x="8311" y="35688"/>
                    <a:pt x="6011" y="36572"/>
                  </a:cubicBezTo>
                  <a:lnTo>
                    <a:pt x="0" y="38900"/>
                  </a:lnTo>
                  <a:lnTo>
                    <a:pt x="0" y="51005"/>
                  </a:lnTo>
                  <a:lnTo>
                    <a:pt x="6011" y="53333"/>
                  </a:lnTo>
                  <a:cubicBezTo>
                    <a:pt x="8311" y="54222"/>
                    <a:pt x="10155" y="56127"/>
                    <a:pt x="11088" y="58572"/>
                  </a:cubicBezTo>
                  <a:cubicBezTo>
                    <a:pt x="12022" y="61027"/>
                    <a:pt x="11955" y="63794"/>
                    <a:pt x="10911" y="66194"/>
                  </a:cubicBezTo>
                  <a:lnTo>
                    <a:pt x="8166" y="72461"/>
                  </a:lnTo>
                  <a:lnTo>
                    <a:pt x="16038" y="81022"/>
                  </a:lnTo>
                  <a:lnTo>
                    <a:pt x="21805" y="78038"/>
                  </a:lnTo>
                  <a:cubicBezTo>
                    <a:pt x="24005" y="76900"/>
                    <a:pt x="26555" y="76833"/>
                    <a:pt x="28805" y="77850"/>
                  </a:cubicBezTo>
                  <a:lnTo>
                    <a:pt x="28811" y="77850"/>
                  </a:lnTo>
                  <a:cubicBezTo>
                    <a:pt x="31061" y="78861"/>
                    <a:pt x="32811" y="80866"/>
                    <a:pt x="33622" y="83361"/>
                  </a:cubicBezTo>
                  <a:lnTo>
                    <a:pt x="35766" y="89905"/>
                  </a:lnTo>
                  <a:lnTo>
                    <a:pt x="46900" y="89905"/>
                  </a:lnTo>
                  <a:lnTo>
                    <a:pt x="49022" y="83405"/>
                  </a:lnTo>
                  <a:cubicBezTo>
                    <a:pt x="49844" y="80888"/>
                    <a:pt x="51611" y="78861"/>
                    <a:pt x="53877" y="77838"/>
                  </a:cubicBezTo>
                  <a:cubicBezTo>
                    <a:pt x="53883" y="77833"/>
                    <a:pt x="53883" y="77833"/>
                    <a:pt x="53883" y="77833"/>
                  </a:cubicBezTo>
                  <a:cubicBezTo>
                    <a:pt x="56116" y="76822"/>
                    <a:pt x="58638" y="76894"/>
                    <a:pt x="60822" y="78022"/>
                  </a:cubicBezTo>
                  <a:lnTo>
                    <a:pt x="66616" y="81022"/>
                  </a:lnTo>
                  <a:lnTo>
                    <a:pt x="74494" y="72461"/>
                  </a:lnTo>
                  <a:lnTo>
                    <a:pt x="71750" y="66188"/>
                  </a:lnTo>
                  <a:cubicBezTo>
                    <a:pt x="70705" y="63794"/>
                    <a:pt x="70638" y="61027"/>
                    <a:pt x="71577" y="58577"/>
                  </a:cubicBezTo>
                  <a:cubicBezTo>
                    <a:pt x="71577" y="58577"/>
                    <a:pt x="71577" y="58577"/>
                    <a:pt x="71577" y="58572"/>
                  </a:cubicBezTo>
                  <a:cubicBezTo>
                    <a:pt x="72511" y="56122"/>
                    <a:pt x="74355" y="54222"/>
                    <a:pt x="76650" y="53333"/>
                  </a:cubicBezTo>
                  <a:cubicBezTo>
                    <a:pt x="76650" y="53333"/>
                    <a:pt x="82661" y="51005"/>
                    <a:pt x="82661" y="51005"/>
                  </a:cubicBezTo>
                  <a:close/>
                  <a:moveTo>
                    <a:pt x="82661" y="51005"/>
                  </a:moveTo>
                </a:path>
              </a:pathLst>
            </a:custGeom>
            <a:solidFill>
              <a:schemeClr val="bg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prstClr val="black"/>
                </a:solidFill>
                <a:effectLst/>
                <a:uLnTx/>
                <a:uFillTx/>
                <a:latin typeface="Source Sans"/>
                <a:ea typeface="Lato"/>
                <a:cs typeface="Lato"/>
                <a:sym typeface="Lato"/>
              </a:endParaRPr>
            </a:p>
          </p:txBody>
        </p:sp>
      </p:grpSp>
      <p:sp>
        <p:nvSpPr>
          <p:cNvPr id="154" name="Shape 2647">
            <a:extLst>
              <a:ext uri="{FF2B5EF4-FFF2-40B4-BE49-F238E27FC236}">
                <a16:creationId xmlns:a16="http://schemas.microsoft.com/office/drawing/2014/main" id="{8BF43441-6369-4F41-A12D-3BD7357A37BD}"/>
              </a:ext>
            </a:extLst>
          </p:cNvPr>
          <p:cNvSpPr/>
          <p:nvPr/>
        </p:nvSpPr>
        <p:spPr>
          <a:xfrm>
            <a:off x="4209867" y="2695191"/>
            <a:ext cx="337987" cy="33798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55" name="Shape 2615">
            <a:extLst>
              <a:ext uri="{FF2B5EF4-FFF2-40B4-BE49-F238E27FC236}">
                <a16:creationId xmlns:a16="http://schemas.microsoft.com/office/drawing/2014/main" id="{79651644-BB82-4D21-9DA7-167A01E9B769}"/>
              </a:ext>
            </a:extLst>
          </p:cNvPr>
          <p:cNvSpPr/>
          <p:nvPr/>
        </p:nvSpPr>
        <p:spPr>
          <a:xfrm>
            <a:off x="5732716" y="223977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56" name="Shape 2541">
            <a:extLst>
              <a:ext uri="{FF2B5EF4-FFF2-40B4-BE49-F238E27FC236}">
                <a16:creationId xmlns:a16="http://schemas.microsoft.com/office/drawing/2014/main" id="{AA199DEC-EAE1-474B-ACB9-5D938D6BE200}"/>
              </a:ext>
            </a:extLst>
          </p:cNvPr>
          <p:cNvSpPr/>
          <p:nvPr/>
        </p:nvSpPr>
        <p:spPr>
          <a:xfrm>
            <a:off x="5878098" y="2150893"/>
            <a:ext cx="228541" cy="22854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bg1"/>
          </a:solidFill>
          <a:ln w="28575">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Tree>
    <p:custDataLst>
      <p:tags r:id="rId1"/>
    </p:custDataLst>
    <p:extLst>
      <p:ext uri="{BB962C8B-B14F-4D97-AF65-F5344CB8AC3E}">
        <p14:creationId xmlns:p14="http://schemas.microsoft.com/office/powerpoint/2010/main" val="2789502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grpSp>
        <p:nvGrpSpPr>
          <p:cNvPr id="2" name="Group 1">
            <a:extLst>
              <a:ext uri="{FF2B5EF4-FFF2-40B4-BE49-F238E27FC236}">
                <a16:creationId xmlns:a16="http://schemas.microsoft.com/office/drawing/2014/main" id="{9F37AF29-12EC-4DBC-A9D2-237AAE516065}"/>
              </a:ext>
            </a:extLst>
          </p:cNvPr>
          <p:cNvGrpSpPr/>
          <p:nvPr/>
        </p:nvGrpSpPr>
        <p:grpSpPr>
          <a:xfrm>
            <a:off x="1869818" y="238867"/>
            <a:ext cx="10177548" cy="5418243"/>
            <a:chOff x="1869818" y="238867"/>
            <a:chExt cx="10177548" cy="5418243"/>
          </a:xfrm>
        </p:grpSpPr>
        <p:sp>
          <p:nvSpPr>
            <p:cNvPr id="1418" name="Google Shape;1418;p169"/>
            <p:cNvSpPr txBox="1"/>
            <p:nvPr/>
          </p:nvSpPr>
          <p:spPr>
            <a:xfrm>
              <a:off x="1926072" y="238867"/>
              <a:ext cx="9513750" cy="584775"/>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dirty="0">
                  <a:solidFill>
                    <a:srgbClr val="0085CA"/>
                  </a:solidFill>
                  <a:latin typeface="Arial" panose="020B0604020202020204" pitchFamily="34" charset="0"/>
                  <a:cs typeface="Arial" panose="020B0604020202020204" pitchFamily="34" charset="0"/>
                  <a:sym typeface="Poppins"/>
                </a:rPr>
                <a:t>Implementation of RPA</a:t>
              </a:r>
              <a:endParaRPr sz="3200" b="1" dirty="0">
                <a:solidFill>
                  <a:srgbClr val="0085CA"/>
                </a:solidFill>
                <a:latin typeface="Arial" panose="020B0604020202020204" pitchFamily="34" charset="0"/>
                <a:cs typeface="Arial" panose="020B0604020202020204" pitchFamily="34" charset="0"/>
              </a:endParaRPr>
            </a:p>
          </p:txBody>
        </p:sp>
        <p:sp>
          <p:nvSpPr>
            <p:cNvPr id="1419" name="Google Shape;1419;p169"/>
            <p:cNvSpPr txBox="1"/>
            <p:nvPr/>
          </p:nvSpPr>
          <p:spPr>
            <a:xfrm>
              <a:off x="1890721" y="882933"/>
              <a:ext cx="9931425" cy="7746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7F7F7F"/>
                </a:buClr>
                <a:buSzPts val="1800"/>
                <a:buFont typeface="Arial"/>
                <a:buNone/>
                <a:tabLst/>
                <a:defRPr/>
              </a:pPr>
              <a:r>
                <a:rPr kumimoji="0" lang="en-US" sz="20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RPA</a:t>
              </a:r>
              <a:r>
                <a:rPr kumimoji="0" lang="en-US" sz="2000" b="0" i="0" u="none" strike="noStrike" kern="0" cap="none" spc="0" normalizeH="0" baseline="0" noProof="0" dirty="0">
                  <a:ln>
                    <a:noFill/>
                  </a:ln>
                  <a:solidFill>
                    <a:srgbClr val="98A4AE"/>
                  </a:solidFill>
                  <a:effectLst/>
                  <a:uLnTx/>
                  <a:uFillTx/>
                  <a:latin typeface="Arial" panose="020B0604020202020204" pitchFamily="34" charset="0"/>
                  <a:ea typeface="Poppins"/>
                  <a:cs typeface="Arial" panose="020B0604020202020204" pitchFamily="34" charset="0"/>
                  <a:sym typeface="Poppins"/>
                </a:rPr>
                <a:t> has been implemented in various business areas to perform repetitive and time-consuming tasks.</a:t>
              </a:r>
              <a:endParaRPr kumimoji="0" sz="1600" b="0" i="0" u="none" strike="noStrike" kern="0" cap="none" spc="0" normalizeH="0" baseline="0" noProof="0" dirty="0">
                <a:ln>
                  <a:noFill/>
                </a:ln>
                <a:solidFill>
                  <a:srgbClr val="98A4AE"/>
                </a:solidFill>
                <a:effectLst/>
                <a:uLnTx/>
                <a:uFillTx/>
                <a:latin typeface="Arial" panose="020B0604020202020204" pitchFamily="34" charset="0"/>
                <a:cs typeface="Arial" panose="020B0604020202020204" pitchFamily="34" charset="0"/>
                <a:sym typeface="Arial"/>
              </a:endParaRPr>
            </a:p>
          </p:txBody>
        </p:sp>
        <p:grpSp>
          <p:nvGrpSpPr>
            <p:cNvPr id="1420" name="Google Shape;1420;p169"/>
            <p:cNvGrpSpPr/>
            <p:nvPr/>
          </p:nvGrpSpPr>
          <p:grpSpPr>
            <a:xfrm>
              <a:off x="1869818" y="2775057"/>
              <a:ext cx="2492714" cy="2882053"/>
              <a:chOff x="1869818" y="2775057"/>
              <a:chExt cx="2492714" cy="2882053"/>
            </a:xfrm>
          </p:grpSpPr>
          <p:grpSp>
            <p:nvGrpSpPr>
              <p:cNvPr id="1421" name="Google Shape;1421;p169"/>
              <p:cNvGrpSpPr/>
              <p:nvPr/>
            </p:nvGrpSpPr>
            <p:grpSpPr>
              <a:xfrm>
                <a:off x="1869818" y="2775057"/>
                <a:ext cx="2472104" cy="2882053"/>
                <a:chOff x="3492253" y="2308504"/>
                <a:chExt cx="1481193" cy="2881211"/>
              </a:xfrm>
            </p:grpSpPr>
            <p:sp>
              <p:nvSpPr>
                <p:cNvPr id="1422" name="Google Shape;1422;p169"/>
                <p:cNvSpPr/>
                <p:nvPr/>
              </p:nvSpPr>
              <p:spPr>
                <a:xfrm>
                  <a:off x="3492254" y="2308504"/>
                  <a:ext cx="1481192" cy="2881211"/>
                </a:xfrm>
                <a:prstGeom prst="rect">
                  <a:avLst/>
                </a:prstGeom>
                <a:solidFill>
                  <a:srgbClr val="FFFFFF"/>
                </a:solidFill>
                <a:ln>
                  <a:noFill/>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Arial" panose="020B0604020202020204" pitchFamily="34" charset="0"/>
                    <a:ea typeface="Poppins"/>
                    <a:cs typeface="Arial" panose="020B0604020202020204" pitchFamily="34" charset="0"/>
                    <a:sym typeface="Poppins"/>
                  </a:endParaRPr>
                </a:p>
              </p:txBody>
            </p:sp>
            <p:cxnSp>
              <p:nvCxnSpPr>
                <p:cNvPr id="1423" name="Google Shape;1423;p169"/>
                <p:cNvCxnSpPr/>
                <p:nvPr/>
              </p:nvCxnSpPr>
              <p:spPr>
                <a:xfrm>
                  <a:off x="3492253" y="2318617"/>
                  <a:ext cx="1481193" cy="0"/>
                </a:xfrm>
                <a:prstGeom prst="straightConnector1">
                  <a:avLst/>
                </a:prstGeom>
                <a:noFill/>
                <a:ln w="38100" cap="flat" cmpd="sng">
                  <a:solidFill>
                    <a:schemeClr val="accent1"/>
                  </a:solidFill>
                  <a:prstDash val="solid"/>
                  <a:miter lim="800000"/>
                  <a:headEnd type="none" w="sm" len="sm"/>
                  <a:tailEnd type="none" w="sm" len="sm"/>
                </a:ln>
              </p:spPr>
            </p:cxnSp>
            <p:sp>
              <p:nvSpPr>
                <p:cNvPr id="1424" name="Google Shape;1424;p169"/>
                <p:cNvSpPr txBox="1"/>
                <p:nvPr/>
              </p:nvSpPr>
              <p:spPr>
                <a:xfrm>
                  <a:off x="3552915" y="2468802"/>
                  <a:ext cx="1358368" cy="84754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80000"/>
                    </a:lnSpc>
                    <a:spcBef>
                      <a:spcPts val="0"/>
                    </a:spcBef>
                    <a:spcAft>
                      <a:spcPts val="0"/>
                    </a:spcAft>
                    <a:buClr>
                      <a:srgbClr val="0085CA"/>
                    </a:buClr>
                    <a:buSzPts val="1600"/>
                    <a:buFont typeface="Arial"/>
                    <a:buNone/>
                    <a:tabLst/>
                    <a:defRPr/>
                  </a:pPr>
                  <a:r>
                    <a:rPr kumimoji="0" lang="en-US" sz="16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HR Services</a:t>
                  </a:r>
                  <a:endParaRPr kumimoji="0" sz="16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p:txBody>
            </p:sp>
          </p:grpSp>
          <p:sp>
            <p:nvSpPr>
              <p:cNvPr id="1425" name="Google Shape;1425;p169"/>
              <p:cNvSpPr/>
              <p:nvPr/>
            </p:nvSpPr>
            <p:spPr>
              <a:xfrm>
                <a:off x="2650393" y="3314875"/>
                <a:ext cx="908449" cy="582943"/>
              </a:xfrm>
              <a:custGeom>
                <a:avLst/>
                <a:gdLst/>
                <a:ahLst/>
                <a:cxnLst/>
                <a:rect l="l" t="t" r="r" b="b"/>
                <a:pathLst>
                  <a:path w="120000" h="120000" extrusionOk="0">
                    <a:moveTo>
                      <a:pt x="59855" y="0"/>
                    </a:moveTo>
                    <a:cubicBezTo>
                      <a:pt x="51522" y="0"/>
                      <a:pt x="44711" y="11355"/>
                      <a:pt x="44677" y="25338"/>
                    </a:cubicBezTo>
                    <a:cubicBezTo>
                      <a:pt x="44672" y="39550"/>
                      <a:pt x="51400" y="51005"/>
                      <a:pt x="59805" y="51022"/>
                    </a:cubicBezTo>
                    <a:cubicBezTo>
                      <a:pt x="68344" y="51027"/>
                      <a:pt x="75161" y="39627"/>
                      <a:pt x="75138" y="25422"/>
                    </a:cubicBezTo>
                    <a:cubicBezTo>
                      <a:pt x="75111" y="11338"/>
                      <a:pt x="68294" y="0"/>
                      <a:pt x="59855" y="0"/>
                    </a:cubicBezTo>
                    <a:close/>
                    <a:moveTo>
                      <a:pt x="29061" y="4166"/>
                    </a:moveTo>
                    <a:cubicBezTo>
                      <a:pt x="22644" y="4166"/>
                      <a:pt x="17400" y="12922"/>
                      <a:pt x="17377" y="23688"/>
                    </a:cubicBezTo>
                    <a:cubicBezTo>
                      <a:pt x="17366" y="34627"/>
                      <a:pt x="22538" y="43416"/>
                      <a:pt x="29011" y="43427"/>
                    </a:cubicBezTo>
                    <a:cubicBezTo>
                      <a:pt x="35583" y="43433"/>
                      <a:pt x="40844" y="34711"/>
                      <a:pt x="40827" y="23772"/>
                    </a:cubicBezTo>
                    <a:cubicBezTo>
                      <a:pt x="40805" y="12927"/>
                      <a:pt x="35555" y="4166"/>
                      <a:pt x="29061" y="4166"/>
                    </a:cubicBezTo>
                    <a:close/>
                    <a:moveTo>
                      <a:pt x="90366" y="4166"/>
                    </a:moveTo>
                    <a:cubicBezTo>
                      <a:pt x="83872" y="4166"/>
                      <a:pt x="78627" y="12927"/>
                      <a:pt x="78605" y="23772"/>
                    </a:cubicBezTo>
                    <a:cubicBezTo>
                      <a:pt x="78588" y="34711"/>
                      <a:pt x="83844" y="43433"/>
                      <a:pt x="90422" y="43427"/>
                    </a:cubicBezTo>
                    <a:cubicBezTo>
                      <a:pt x="96888" y="43416"/>
                      <a:pt x="102061" y="34627"/>
                      <a:pt x="102055" y="23688"/>
                    </a:cubicBezTo>
                    <a:cubicBezTo>
                      <a:pt x="102033" y="12922"/>
                      <a:pt x="96783" y="4166"/>
                      <a:pt x="90366" y="4166"/>
                    </a:cubicBezTo>
                    <a:close/>
                    <a:moveTo>
                      <a:pt x="23350" y="45811"/>
                    </a:moveTo>
                    <a:cubicBezTo>
                      <a:pt x="22977" y="45811"/>
                      <a:pt x="22583" y="45883"/>
                      <a:pt x="22211" y="45988"/>
                    </a:cubicBezTo>
                    <a:cubicBezTo>
                      <a:pt x="19733" y="46672"/>
                      <a:pt x="17783" y="49616"/>
                      <a:pt x="15955" y="52277"/>
                    </a:cubicBezTo>
                    <a:cubicBezTo>
                      <a:pt x="7333" y="64777"/>
                      <a:pt x="2283" y="79738"/>
                      <a:pt x="0" y="99177"/>
                    </a:cubicBezTo>
                    <a:lnTo>
                      <a:pt x="8844" y="99177"/>
                    </a:lnTo>
                    <a:cubicBezTo>
                      <a:pt x="9494" y="93622"/>
                      <a:pt x="10394" y="89788"/>
                      <a:pt x="11611" y="85638"/>
                    </a:cubicBezTo>
                    <a:cubicBezTo>
                      <a:pt x="12805" y="81561"/>
                      <a:pt x="14233" y="77372"/>
                      <a:pt x="15566" y="73405"/>
                    </a:cubicBezTo>
                    <a:cubicBezTo>
                      <a:pt x="15683" y="73488"/>
                      <a:pt x="15805" y="73405"/>
                      <a:pt x="15927" y="73494"/>
                    </a:cubicBezTo>
                    <a:cubicBezTo>
                      <a:pt x="15938" y="73722"/>
                      <a:pt x="15955" y="74483"/>
                      <a:pt x="15955" y="74705"/>
                    </a:cubicBezTo>
                    <a:cubicBezTo>
                      <a:pt x="15955" y="81394"/>
                      <a:pt x="15411" y="99177"/>
                      <a:pt x="15411" y="99177"/>
                    </a:cubicBezTo>
                    <a:lnTo>
                      <a:pt x="25727" y="99177"/>
                    </a:lnTo>
                    <a:cubicBezTo>
                      <a:pt x="23894" y="106116"/>
                      <a:pt x="22505" y="114444"/>
                      <a:pt x="21511" y="120000"/>
                    </a:cubicBezTo>
                    <a:lnTo>
                      <a:pt x="32994" y="120000"/>
                    </a:lnTo>
                    <a:cubicBezTo>
                      <a:pt x="33838" y="115833"/>
                      <a:pt x="35011" y="108994"/>
                      <a:pt x="36588" y="103600"/>
                    </a:cubicBezTo>
                    <a:cubicBezTo>
                      <a:pt x="38138" y="98305"/>
                      <a:pt x="39977" y="93483"/>
                      <a:pt x="41705" y="88327"/>
                    </a:cubicBezTo>
                    <a:cubicBezTo>
                      <a:pt x="41855" y="88433"/>
                      <a:pt x="42011" y="88650"/>
                      <a:pt x="42172" y="88761"/>
                    </a:cubicBezTo>
                    <a:cubicBezTo>
                      <a:pt x="42188" y="89066"/>
                      <a:pt x="42222" y="88988"/>
                      <a:pt x="42222" y="89283"/>
                    </a:cubicBezTo>
                    <a:cubicBezTo>
                      <a:pt x="42222" y="97972"/>
                      <a:pt x="41527" y="120000"/>
                      <a:pt x="41527" y="120000"/>
                    </a:cubicBezTo>
                    <a:lnTo>
                      <a:pt x="78111" y="120000"/>
                    </a:lnTo>
                    <a:cubicBezTo>
                      <a:pt x="78111" y="120000"/>
                      <a:pt x="76377" y="101188"/>
                      <a:pt x="76377" y="94227"/>
                    </a:cubicBezTo>
                    <a:cubicBezTo>
                      <a:pt x="76377" y="93188"/>
                      <a:pt x="76377" y="92161"/>
                      <a:pt x="76377" y="90500"/>
                    </a:cubicBezTo>
                    <a:cubicBezTo>
                      <a:pt x="76377" y="91250"/>
                      <a:pt x="77838" y="92294"/>
                      <a:pt x="78061" y="92838"/>
                    </a:cubicBezTo>
                    <a:cubicBezTo>
                      <a:pt x="81344" y="101450"/>
                      <a:pt x="84194" y="110283"/>
                      <a:pt x="85661" y="120000"/>
                    </a:cubicBezTo>
                    <a:lnTo>
                      <a:pt x="97194" y="120000"/>
                    </a:lnTo>
                    <a:cubicBezTo>
                      <a:pt x="96238" y="114444"/>
                      <a:pt x="94861" y="106116"/>
                      <a:pt x="93055" y="99177"/>
                    </a:cubicBezTo>
                    <a:lnTo>
                      <a:pt x="104616" y="99177"/>
                    </a:lnTo>
                    <a:cubicBezTo>
                      <a:pt x="104616" y="99177"/>
                      <a:pt x="104072" y="81355"/>
                      <a:pt x="104072" y="74661"/>
                    </a:cubicBezTo>
                    <a:cubicBezTo>
                      <a:pt x="104072" y="74438"/>
                      <a:pt x="104083" y="73811"/>
                      <a:pt x="104100" y="73577"/>
                    </a:cubicBezTo>
                    <a:cubicBezTo>
                      <a:pt x="104222" y="73494"/>
                      <a:pt x="104344" y="73400"/>
                      <a:pt x="104461" y="73316"/>
                    </a:cubicBezTo>
                    <a:cubicBezTo>
                      <a:pt x="105788" y="77283"/>
                      <a:pt x="107222" y="81605"/>
                      <a:pt x="108416" y="85683"/>
                    </a:cubicBezTo>
                    <a:cubicBezTo>
                      <a:pt x="109633" y="89833"/>
                      <a:pt x="110533" y="93622"/>
                      <a:pt x="111183" y="99177"/>
                    </a:cubicBezTo>
                    <a:lnTo>
                      <a:pt x="120000" y="99177"/>
                    </a:lnTo>
                    <a:cubicBezTo>
                      <a:pt x="117716" y="79738"/>
                      <a:pt x="112694" y="64777"/>
                      <a:pt x="104072" y="52277"/>
                    </a:cubicBezTo>
                    <a:cubicBezTo>
                      <a:pt x="102238" y="49616"/>
                      <a:pt x="100266" y="46850"/>
                      <a:pt x="97788" y="46161"/>
                    </a:cubicBezTo>
                    <a:cubicBezTo>
                      <a:pt x="97416" y="46061"/>
                      <a:pt x="97050" y="45900"/>
                      <a:pt x="96677" y="45900"/>
                    </a:cubicBezTo>
                    <a:cubicBezTo>
                      <a:pt x="95350" y="45894"/>
                      <a:pt x="94000" y="45861"/>
                      <a:pt x="92672" y="45855"/>
                    </a:cubicBezTo>
                    <a:lnTo>
                      <a:pt x="93238" y="49155"/>
                    </a:lnTo>
                    <a:cubicBezTo>
                      <a:pt x="93311" y="49583"/>
                      <a:pt x="93216" y="50055"/>
                      <a:pt x="93005" y="50327"/>
                    </a:cubicBezTo>
                    <a:lnTo>
                      <a:pt x="92255" y="51277"/>
                    </a:lnTo>
                    <a:lnTo>
                      <a:pt x="93083" y="65116"/>
                    </a:lnTo>
                    <a:cubicBezTo>
                      <a:pt x="93088" y="65183"/>
                      <a:pt x="93088" y="65272"/>
                      <a:pt x="93083" y="65338"/>
                    </a:cubicBezTo>
                    <a:lnTo>
                      <a:pt x="91222" y="79955"/>
                    </a:lnTo>
                    <a:cubicBezTo>
                      <a:pt x="91138" y="80627"/>
                      <a:pt x="90561" y="80627"/>
                      <a:pt x="90472" y="79955"/>
                    </a:cubicBezTo>
                    <a:lnTo>
                      <a:pt x="88583" y="65338"/>
                    </a:lnTo>
                    <a:cubicBezTo>
                      <a:pt x="88577" y="65272"/>
                      <a:pt x="88577" y="65183"/>
                      <a:pt x="88583" y="65116"/>
                    </a:cubicBezTo>
                    <a:lnTo>
                      <a:pt x="89383" y="51322"/>
                    </a:lnTo>
                    <a:lnTo>
                      <a:pt x="88661" y="50411"/>
                    </a:lnTo>
                    <a:cubicBezTo>
                      <a:pt x="88444" y="50127"/>
                      <a:pt x="88338" y="49677"/>
                      <a:pt x="88427" y="49238"/>
                    </a:cubicBezTo>
                    <a:lnTo>
                      <a:pt x="89127" y="45855"/>
                    </a:lnTo>
                    <a:cubicBezTo>
                      <a:pt x="87577" y="45855"/>
                      <a:pt x="86027" y="45894"/>
                      <a:pt x="84472" y="45900"/>
                    </a:cubicBezTo>
                    <a:cubicBezTo>
                      <a:pt x="82761" y="45911"/>
                      <a:pt x="81188" y="46838"/>
                      <a:pt x="79872" y="48677"/>
                    </a:cubicBezTo>
                    <a:cubicBezTo>
                      <a:pt x="77927" y="51377"/>
                      <a:pt x="76072" y="54283"/>
                      <a:pt x="74338" y="57355"/>
                    </a:cubicBezTo>
                    <a:cubicBezTo>
                      <a:pt x="74111" y="57033"/>
                      <a:pt x="73894" y="56672"/>
                      <a:pt x="73666" y="56355"/>
                    </a:cubicBezTo>
                    <a:cubicBezTo>
                      <a:pt x="71950" y="53966"/>
                      <a:pt x="69916" y="52983"/>
                      <a:pt x="67694" y="52972"/>
                    </a:cubicBezTo>
                    <a:cubicBezTo>
                      <a:pt x="65677" y="52966"/>
                      <a:pt x="63655" y="53016"/>
                      <a:pt x="61644" y="53016"/>
                    </a:cubicBezTo>
                    <a:lnTo>
                      <a:pt x="62522" y="57438"/>
                    </a:lnTo>
                    <a:cubicBezTo>
                      <a:pt x="62633" y="58005"/>
                      <a:pt x="62516" y="58638"/>
                      <a:pt x="62238" y="59000"/>
                    </a:cubicBezTo>
                    <a:lnTo>
                      <a:pt x="61305" y="60216"/>
                    </a:lnTo>
                    <a:lnTo>
                      <a:pt x="62338" y="78133"/>
                    </a:lnTo>
                    <a:cubicBezTo>
                      <a:pt x="62344" y="78222"/>
                      <a:pt x="62350" y="78311"/>
                      <a:pt x="62338" y="78394"/>
                    </a:cubicBezTo>
                    <a:lnTo>
                      <a:pt x="59855" y="97394"/>
                    </a:lnTo>
                    <a:cubicBezTo>
                      <a:pt x="59744" y="98266"/>
                      <a:pt x="59011" y="98266"/>
                      <a:pt x="58900" y="97394"/>
                    </a:cubicBezTo>
                    <a:lnTo>
                      <a:pt x="56472" y="78394"/>
                    </a:lnTo>
                    <a:cubicBezTo>
                      <a:pt x="56461" y="78311"/>
                      <a:pt x="56466" y="78222"/>
                      <a:pt x="56472" y="78133"/>
                    </a:cubicBezTo>
                    <a:lnTo>
                      <a:pt x="57555" y="60127"/>
                    </a:lnTo>
                    <a:lnTo>
                      <a:pt x="56572" y="58916"/>
                    </a:lnTo>
                    <a:cubicBezTo>
                      <a:pt x="56300" y="58566"/>
                      <a:pt x="56194" y="57955"/>
                      <a:pt x="56288" y="57394"/>
                    </a:cubicBezTo>
                    <a:lnTo>
                      <a:pt x="57011" y="53061"/>
                    </a:lnTo>
                    <a:cubicBezTo>
                      <a:pt x="55288" y="53061"/>
                      <a:pt x="53566" y="53050"/>
                      <a:pt x="51844" y="53061"/>
                    </a:cubicBezTo>
                    <a:cubicBezTo>
                      <a:pt x="51355" y="53061"/>
                      <a:pt x="50855" y="53188"/>
                      <a:pt x="50366" y="53316"/>
                    </a:cubicBezTo>
                    <a:cubicBezTo>
                      <a:pt x="48455" y="53850"/>
                      <a:pt x="46766" y="55000"/>
                      <a:pt x="45222" y="56572"/>
                    </a:cubicBezTo>
                    <a:cubicBezTo>
                      <a:pt x="43616" y="53788"/>
                      <a:pt x="41933" y="51150"/>
                      <a:pt x="40155" y="48677"/>
                    </a:cubicBezTo>
                    <a:cubicBezTo>
                      <a:pt x="38838" y="46838"/>
                      <a:pt x="37266" y="45911"/>
                      <a:pt x="35550" y="45900"/>
                    </a:cubicBezTo>
                    <a:cubicBezTo>
                      <a:pt x="34000" y="45894"/>
                      <a:pt x="32450" y="45855"/>
                      <a:pt x="30900" y="45855"/>
                    </a:cubicBezTo>
                    <a:lnTo>
                      <a:pt x="31572" y="49238"/>
                    </a:lnTo>
                    <a:cubicBezTo>
                      <a:pt x="31661" y="49677"/>
                      <a:pt x="31583" y="50127"/>
                      <a:pt x="31366" y="50411"/>
                    </a:cubicBezTo>
                    <a:lnTo>
                      <a:pt x="30638" y="51322"/>
                    </a:lnTo>
                    <a:lnTo>
                      <a:pt x="31438" y="65116"/>
                    </a:lnTo>
                    <a:cubicBezTo>
                      <a:pt x="31444" y="65183"/>
                      <a:pt x="31450" y="65272"/>
                      <a:pt x="31438" y="65338"/>
                    </a:cubicBezTo>
                    <a:lnTo>
                      <a:pt x="29527" y="79955"/>
                    </a:lnTo>
                    <a:cubicBezTo>
                      <a:pt x="29438" y="80627"/>
                      <a:pt x="28861" y="80583"/>
                      <a:pt x="28777" y="79911"/>
                    </a:cubicBezTo>
                    <a:lnTo>
                      <a:pt x="26916" y="65338"/>
                    </a:lnTo>
                    <a:cubicBezTo>
                      <a:pt x="26911" y="65272"/>
                      <a:pt x="26911" y="65183"/>
                      <a:pt x="26916" y="65116"/>
                    </a:cubicBezTo>
                    <a:lnTo>
                      <a:pt x="27772" y="51277"/>
                    </a:lnTo>
                    <a:lnTo>
                      <a:pt x="26994" y="50327"/>
                    </a:lnTo>
                    <a:cubicBezTo>
                      <a:pt x="26783" y="50055"/>
                      <a:pt x="26688" y="49583"/>
                      <a:pt x="26761" y="49155"/>
                    </a:cubicBezTo>
                    <a:lnTo>
                      <a:pt x="27327" y="45811"/>
                    </a:lnTo>
                    <a:cubicBezTo>
                      <a:pt x="26000" y="45816"/>
                      <a:pt x="24677" y="45805"/>
                      <a:pt x="23350" y="45811"/>
                    </a:cubicBezTo>
                    <a:close/>
                    <a:moveTo>
                      <a:pt x="35011" y="63077"/>
                    </a:moveTo>
                    <a:lnTo>
                      <a:pt x="40233" y="63077"/>
                    </a:lnTo>
                    <a:cubicBezTo>
                      <a:pt x="39916" y="64466"/>
                      <a:pt x="39633" y="64466"/>
                      <a:pt x="39327" y="64466"/>
                    </a:cubicBezTo>
                    <a:lnTo>
                      <a:pt x="35011" y="64466"/>
                    </a:lnTo>
                    <a:cubicBezTo>
                      <a:pt x="35011" y="64466"/>
                      <a:pt x="35011" y="63077"/>
                      <a:pt x="35011" y="63077"/>
                    </a:cubicBezTo>
                    <a:close/>
                    <a:moveTo>
                      <a:pt x="95411" y="63077"/>
                    </a:moveTo>
                    <a:lnTo>
                      <a:pt x="102027" y="63077"/>
                    </a:lnTo>
                    <a:cubicBezTo>
                      <a:pt x="102027" y="63077"/>
                      <a:pt x="102027" y="64466"/>
                      <a:pt x="102027" y="64466"/>
                    </a:cubicBezTo>
                    <a:lnTo>
                      <a:pt x="95411" y="64466"/>
                    </a:lnTo>
                    <a:lnTo>
                      <a:pt x="95411" y="63077"/>
                    </a:lnTo>
                    <a:close/>
                    <a:moveTo>
                      <a:pt x="64794" y="76961"/>
                    </a:moveTo>
                    <a:lnTo>
                      <a:pt x="71416" y="76961"/>
                    </a:lnTo>
                    <a:cubicBezTo>
                      <a:pt x="71416" y="76961"/>
                      <a:pt x="71416" y="78350"/>
                      <a:pt x="71416" y="78350"/>
                    </a:cubicBezTo>
                    <a:lnTo>
                      <a:pt x="64794" y="78350"/>
                    </a:lnTo>
                    <a:lnTo>
                      <a:pt x="64794" y="76961"/>
                    </a:lnTo>
                    <a:close/>
                    <a:moveTo>
                      <a:pt x="64794" y="76961"/>
                    </a:moveTo>
                  </a:path>
                </a:pathLst>
              </a:custGeom>
              <a:solidFill>
                <a:schemeClr val="accent1"/>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Lato"/>
                  <a:ea typeface="Lato"/>
                  <a:cs typeface="Lato"/>
                  <a:sym typeface="Lato"/>
                </a:endParaRPr>
              </a:p>
            </p:txBody>
          </p:sp>
          <p:sp>
            <p:nvSpPr>
              <p:cNvPr id="1426" name="Google Shape;1426;p169"/>
              <p:cNvSpPr txBox="1"/>
              <p:nvPr/>
            </p:nvSpPr>
            <p:spPr>
              <a:xfrm>
                <a:off x="1869818" y="4295107"/>
                <a:ext cx="2492714" cy="1171751"/>
              </a:xfrm>
              <a:prstGeom prst="rect">
                <a:avLst/>
              </a:prstGeom>
              <a:noFill/>
              <a:ln>
                <a:noFill/>
              </a:ln>
            </p:spPr>
            <p:txBody>
              <a:bodyPr spcFirstLastPara="1" wrap="square" lIns="91425" tIns="45700" rIns="91425" bIns="45700" anchor="t" anchorCtr="0">
                <a:noAutofit/>
              </a:bodyPr>
              <a:lstStyle/>
              <a:p>
                <a:pPr lvl="0" algn="ctr">
                  <a:lnSpc>
                    <a:spcPct val="80000"/>
                  </a:lnSpc>
                  <a:buClr>
                    <a:srgbClr val="0085CA"/>
                  </a:buClr>
                  <a:buSzPts val="1400"/>
                  <a:defRPr/>
                </a:pPr>
                <a:r>
                  <a:rPr lang="en-US" b="1" dirty="0">
                    <a:solidFill>
                      <a:srgbClr val="0085CA"/>
                    </a:solidFill>
                    <a:latin typeface="Arial" panose="020B0604020202020204" pitchFamily="34" charset="0"/>
                    <a:ea typeface="Poppins"/>
                    <a:cs typeface="Arial" panose="020B0604020202020204" pitchFamily="34" charset="0"/>
                    <a:sym typeface="Poppins"/>
                  </a:rPr>
                  <a:t>Process Examples:</a:t>
                </a: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ctr" defTabSz="914400" rtl="0" eaLnBrk="1" fontAlgn="auto" latinLnBrk="0" hangingPunct="1">
                  <a:lnSpc>
                    <a:spcPct val="80000"/>
                  </a:lnSpc>
                  <a:spcBef>
                    <a:spcPts val="0"/>
                  </a:spcBef>
                  <a:spcAft>
                    <a:spcPts val="0"/>
                  </a:spcAft>
                  <a:buClr>
                    <a:prstClr val="black"/>
                  </a:buClr>
                  <a:buSzPts val="1600"/>
                  <a:buFont typeface="Arial"/>
                  <a:buNone/>
                  <a:tabLst/>
                  <a:defRPr/>
                </a:pPr>
                <a:endParaRPr kumimoji="0" sz="16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Recruitment</a:t>
                </a:r>
                <a:endParaRPr kumimoji="0"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Payroll</a:t>
                </a:r>
                <a:endParaRPr kumimoji="0" sz="1400" b="0" i="0" u="none" strike="noStrike" kern="0" cap="none" spc="0" normalizeH="0" baseline="0" noProof="0" dirty="0">
                  <a:ln>
                    <a:noFill/>
                  </a:ln>
                  <a:solidFill>
                    <a:srgbClr val="0085CA"/>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Personnel administration</a:t>
                </a:r>
                <a:endParaRPr kumimoji="0"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p:txBody>
          </p:sp>
        </p:grpSp>
        <p:grpSp>
          <p:nvGrpSpPr>
            <p:cNvPr id="1427" name="Google Shape;1427;p169"/>
            <p:cNvGrpSpPr/>
            <p:nvPr/>
          </p:nvGrpSpPr>
          <p:grpSpPr>
            <a:xfrm>
              <a:off x="4448486" y="2108881"/>
              <a:ext cx="2441627" cy="2882053"/>
              <a:chOff x="4448486" y="2108881"/>
              <a:chExt cx="2441627" cy="2882053"/>
            </a:xfrm>
          </p:grpSpPr>
          <p:grpSp>
            <p:nvGrpSpPr>
              <p:cNvPr id="1428" name="Google Shape;1428;p169"/>
              <p:cNvGrpSpPr/>
              <p:nvPr/>
            </p:nvGrpSpPr>
            <p:grpSpPr>
              <a:xfrm>
                <a:off x="4448486" y="2108881"/>
                <a:ext cx="2441627" cy="2882053"/>
                <a:chOff x="3461362" y="2497456"/>
                <a:chExt cx="1482939" cy="2349402"/>
              </a:xfrm>
            </p:grpSpPr>
            <p:sp>
              <p:nvSpPr>
                <p:cNvPr id="1429" name="Google Shape;1429;p169"/>
                <p:cNvSpPr/>
                <p:nvPr/>
              </p:nvSpPr>
              <p:spPr>
                <a:xfrm>
                  <a:off x="3461362" y="2505026"/>
                  <a:ext cx="1481192" cy="2341832"/>
                </a:xfrm>
                <a:prstGeom prst="rect">
                  <a:avLst/>
                </a:prstGeom>
                <a:solidFill>
                  <a:srgbClr val="FFFFFF"/>
                </a:solidFill>
                <a:ln>
                  <a:noFill/>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endParaRPr>
                </a:p>
              </p:txBody>
            </p:sp>
            <p:cxnSp>
              <p:nvCxnSpPr>
                <p:cNvPr id="1430" name="Google Shape;1430;p169"/>
                <p:cNvCxnSpPr/>
                <p:nvPr/>
              </p:nvCxnSpPr>
              <p:spPr>
                <a:xfrm>
                  <a:off x="3463108" y="2497456"/>
                  <a:ext cx="1481193" cy="0"/>
                </a:xfrm>
                <a:prstGeom prst="straightConnector1">
                  <a:avLst/>
                </a:prstGeom>
                <a:noFill/>
                <a:ln w="38100" cap="flat" cmpd="sng">
                  <a:solidFill>
                    <a:srgbClr val="001E40"/>
                  </a:solidFill>
                  <a:prstDash val="solid"/>
                  <a:miter lim="800000"/>
                  <a:headEnd type="none" w="sm" len="sm"/>
                  <a:tailEnd type="none" w="sm" len="sm"/>
                </a:ln>
              </p:spPr>
            </p:cxnSp>
          </p:grpSp>
          <p:sp>
            <p:nvSpPr>
              <p:cNvPr id="1431" name="Google Shape;1431;p169"/>
              <p:cNvSpPr txBox="1"/>
              <p:nvPr/>
            </p:nvSpPr>
            <p:spPr>
              <a:xfrm>
                <a:off x="4465163" y="2242581"/>
                <a:ext cx="2405396" cy="84754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80000"/>
                  </a:lnSpc>
                  <a:spcBef>
                    <a:spcPts val="0"/>
                  </a:spcBef>
                  <a:spcAft>
                    <a:spcPts val="0"/>
                  </a:spcAft>
                  <a:buClr>
                    <a:srgbClr val="98C7E1"/>
                  </a:buClr>
                  <a:buSzPts val="1600"/>
                  <a:buFont typeface="Arial"/>
                  <a:buNone/>
                  <a:tabLst/>
                  <a:defRPr/>
                </a:pPr>
                <a:r>
                  <a:rPr kumimoji="0" lang="en-US" sz="1600" b="1"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rPr>
                  <a:t>Finance and Accounting</a:t>
                </a:r>
                <a:endParaRPr kumimoji="0" sz="1400" b="0" i="0" u="none" strike="noStrike" kern="0" cap="none" spc="0" normalizeH="0" baseline="0" noProof="0" dirty="0">
                  <a:ln>
                    <a:noFill/>
                  </a:ln>
                  <a:solidFill>
                    <a:srgbClr val="002855"/>
                  </a:solidFill>
                  <a:effectLst/>
                  <a:uLnTx/>
                  <a:uFillTx/>
                  <a:latin typeface="Arial" panose="020B0604020202020204" pitchFamily="34" charset="0"/>
                  <a:cs typeface="Arial" panose="020B0604020202020204" pitchFamily="34" charset="0"/>
                  <a:sym typeface="Arial"/>
                </a:endParaRPr>
              </a:p>
            </p:txBody>
          </p:sp>
          <p:sp>
            <p:nvSpPr>
              <p:cNvPr id="1432" name="Google Shape;1432;p169"/>
              <p:cNvSpPr/>
              <p:nvPr/>
            </p:nvSpPr>
            <p:spPr>
              <a:xfrm>
                <a:off x="5201643" y="2770548"/>
                <a:ext cx="929163" cy="695634"/>
              </a:xfrm>
              <a:custGeom>
                <a:avLst/>
                <a:gdLst/>
                <a:ahLst/>
                <a:cxnLst/>
                <a:rect l="l" t="t" r="r" b="b"/>
                <a:pathLst>
                  <a:path w="120000" h="120000" extrusionOk="0">
                    <a:moveTo>
                      <a:pt x="59049" y="94"/>
                    </a:moveTo>
                    <a:lnTo>
                      <a:pt x="2056" y="19477"/>
                    </a:lnTo>
                    <a:cubicBezTo>
                      <a:pt x="776" y="19911"/>
                      <a:pt x="-262" y="21772"/>
                      <a:pt x="55" y="23527"/>
                    </a:cubicBezTo>
                    <a:lnTo>
                      <a:pt x="1978" y="34157"/>
                    </a:lnTo>
                    <a:lnTo>
                      <a:pt x="63867" y="13114"/>
                    </a:lnTo>
                    <a:cubicBezTo>
                      <a:pt x="63867" y="13114"/>
                      <a:pt x="61945" y="2479"/>
                      <a:pt x="61945" y="2479"/>
                    </a:cubicBezTo>
                    <a:cubicBezTo>
                      <a:pt x="61632" y="729"/>
                      <a:pt x="60324" y="-339"/>
                      <a:pt x="59049" y="94"/>
                    </a:cubicBezTo>
                    <a:close/>
                    <a:moveTo>
                      <a:pt x="65740" y="5771"/>
                    </a:moveTo>
                    <a:lnTo>
                      <a:pt x="67321" y="15064"/>
                    </a:lnTo>
                    <a:lnTo>
                      <a:pt x="67400" y="14886"/>
                    </a:lnTo>
                    <a:lnTo>
                      <a:pt x="111381" y="40375"/>
                    </a:lnTo>
                    <a:lnTo>
                      <a:pt x="99979" y="77474"/>
                    </a:lnTo>
                    <a:lnTo>
                      <a:pt x="79618" y="65652"/>
                    </a:lnTo>
                    <a:cubicBezTo>
                      <a:pt x="79618" y="68783"/>
                      <a:pt x="79618" y="71724"/>
                      <a:pt x="79618" y="73825"/>
                    </a:cubicBezTo>
                    <a:lnTo>
                      <a:pt x="102243" y="86951"/>
                    </a:lnTo>
                    <a:cubicBezTo>
                      <a:pt x="103975" y="87953"/>
                      <a:pt x="105987" y="86839"/>
                      <a:pt x="106720" y="84455"/>
                    </a:cubicBezTo>
                    <a:lnTo>
                      <a:pt x="119731" y="42185"/>
                    </a:lnTo>
                    <a:cubicBezTo>
                      <a:pt x="120463" y="39801"/>
                      <a:pt x="119647" y="37043"/>
                      <a:pt x="117915" y="36035"/>
                    </a:cubicBezTo>
                    <a:lnTo>
                      <a:pt x="65740" y="5771"/>
                    </a:lnTo>
                    <a:close/>
                    <a:moveTo>
                      <a:pt x="68819" y="20814"/>
                    </a:moveTo>
                    <a:lnTo>
                      <a:pt x="68266" y="22658"/>
                    </a:lnTo>
                    <a:lnTo>
                      <a:pt x="71720" y="42798"/>
                    </a:lnTo>
                    <a:lnTo>
                      <a:pt x="74878" y="42798"/>
                    </a:lnTo>
                    <a:cubicBezTo>
                      <a:pt x="74979" y="42798"/>
                      <a:pt x="75074" y="41790"/>
                      <a:pt x="75219" y="41316"/>
                    </a:cubicBezTo>
                    <a:cubicBezTo>
                      <a:pt x="77102" y="35204"/>
                      <a:pt x="82256" y="32335"/>
                      <a:pt x="86705" y="34915"/>
                    </a:cubicBezTo>
                    <a:cubicBezTo>
                      <a:pt x="91154" y="37500"/>
                      <a:pt x="93244" y="44536"/>
                      <a:pt x="91366" y="50643"/>
                    </a:cubicBezTo>
                    <a:cubicBezTo>
                      <a:pt x="89482" y="56754"/>
                      <a:pt x="84726" y="59629"/>
                      <a:pt x="80277" y="57044"/>
                    </a:cubicBezTo>
                    <a:cubicBezTo>
                      <a:pt x="80042" y="56910"/>
                      <a:pt x="79986" y="56738"/>
                      <a:pt x="79986" y="56576"/>
                    </a:cubicBezTo>
                    <a:cubicBezTo>
                      <a:pt x="79986" y="57802"/>
                      <a:pt x="79986" y="59105"/>
                      <a:pt x="79986" y="60409"/>
                    </a:cubicBezTo>
                    <a:lnTo>
                      <a:pt x="98163" y="71150"/>
                    </a:lnTo>
                    <a:lnTo>
                      <a:pt x="106720" y="42692"/>
                    </a:lnTo>
                    <a:lnTo>
                      <a:pt x="68819" y="20814"/>
                    </a:lnTo>
                    <a:close/>
                    <a:moveTo>
                      <a:pt x="65399" y="21973"/>
                    </a:moveTo>
                    <a:lnTo>
                      <a:pt x="3370" y="42291"/>
                    </a:lnTo>
                    <a:lnTo>
                      <a:pt x="8350" y="69847"/>
                    </a:lnTo>
                    <a:cubicBezTo>
                      <a:pt x="8668" y="71596"/>
                      <a:pt x="10446" y="72560"/>
                      <a:pt x="11720" y="72125"/>
                    </a:cubicBezTo>
                    <a:lnTo>
                      <a:pt x="12380" y="71942"/>
                    </a:lnTo>
                    <a:lnTo>
                      <a:pt x="12380" y="45762"/>
                    </a:lnTo>
                    <a:cubicBezTo>
                      <a:pt x="12380" y="43951"/>
                      <a:pt x="13034" y="42871"/>
                      <a:pt x="14353" y="42871"/>
                    </a:cubicBezTo>
                    <a:cubicBezTo>
                      <a:pt x="14353" y="42871"/>
                      <a:pt x="69138" y="42871"/>
                      <a:pt x="69138" y="42871"/>
                    </a:cubicBezTo>
                    <a:lnTo>
                      <a:pt x="65399" y="21973"/>
                    </a:lnTo>
                    <a:close/>
                    <a:moveTo>
                      <a:pt x="83619" y="37015"/>
                    </a:moveTo>
                    <a:cubicBezTo>
                      <a:pt x="80797" y="37015"/>
                      <a:pt x="78097" y="39294"/>
                      <a:pt x="76935" y="43088"/>
                    </a:cubicBezTo>
                    <a:cubicBezTo>
                      <a:pt x="76845" y="43372"/>
                      <a:pt x="76761" y="43667"/>
                      <a:pt x="76694" y="43957"/>
                    </a:cubicBezTo>
                    <a:cubicBezTo>
                      <a:pt x="77684" y="44425"/>
                      <a:pt x="79556" y="45740"/>
                      <a:pt x="79539" y="49055"/>
                    </a:cubicBezTo>
                    <a:lnTo>
                      <a:pt x="79618" y="48982"/>
                    </a:lnTo>
                    <a:lnTo>
                      <a:pt x="80383" y="48442"/>
                    </a:lnTo>
                    <a:lnTo>
                      <a:pt x="80355" y="48587"/>
                    </a:lnTo>
                    <a:cubicBezTo>
                      <a:pt x="80495" y="49200"/>
                      <a:pt x="80434" y="50063"/>
                      <a:pt x="81646" y="50932"/>
                    </a:cubicBezTo>
                    <a:lnTo>
                      <a:pt x="82859" y="47027"/>
                    </a:lnTo>
                    <a:cubicBezTo>
                      <a:pt x="81719" y="45907"/>
                      <a:pt x="80920" y="44865"/>
                      <a:pt x="81490" y="43015"/>
                    </a:cubicBezTo>
                    <a:cubicBezTo>
                      <a:pt x="81563" y="42770"/>
                      <a:pt x="81769" y="42703"/>
                      <a:pt x="81881" y="42508"/>
                    </a:cubicBezTo>
                    <a:cubicBezTo>
                      <a:pt x="82479" y="41511"/>
                      <a:pt x="83457" y="41032"/>
                      <a:pt x="84542" y="41533"/>
                    </a:cubicBezTo>
                    <a:lnTo>
                      <a:pt x="85229" y="39294"/>
                    </a:lnTo>
                    <a:lnTo>
                      <a:pt x="85861" y="39650"/>
                    </a:lnTo>
                    <a:lnTo>
                      <a:pt x="85173" y="41896"/>
                    </a:lnTo>
                    <a:cubicBezTo>
                      <a:pt x="86073" y="42559"/>
                      <a:pt x="86878" y="43573"/>
                      <a:pt x="87258" y="44754"/>
                    </a:cubicBezTo>
                    <a:lnTo>
                      <a:pt x="87230" y="44860"/>
                    </a:lnTo>
                    <a:lnTo>
                      <a:pt x="86308" y="45328"/>
                    </a:lnTo>
                    <a:lnTo>
                      <a:pt x="86179" y="45077"/>
                    </a:lnTo>
                    <a:cubicBezTo>
                      <a:pt x="85989" y="44224"/>
                      <a:pt x="85727" y="43651"/>
                      <a:pt x="84832" y="42982"/>
                    </a:cubicBezTo>
                    <a:lnTo>
                      <a:pt x="83782" y="46453"/>
                    </a:lnTo>
                    <a:cubicBezTo>
                      <a:pt x="85039" y="47718"/>
                      <a:pt x="85710" y="48843"/>
                      <a:pt x="85123" y="50754"/>
                    </a:cubicBezTo>
                    <a:cubicBezTo>
                      <a:pt x="84726" y="52041"/>
                      <a:pt x="83888" y="53233"/>
                      <a:pt x="81965" y="52347"/>
                    </a:cubicBezTo>
                    <a:lnTo>
                      <a:pt x="81596" y="53467"/>
                    </a:lnTo>
                    <a:lnTo>
                      <a:pt x="80987" y="53105"/>
                    </a:lnTo>
                    <a:lnTo>
                      <a:pt x="81328" y="51985"/>
                    </a:lnTo>
                    <a:cubicBezTo>
                      <a:pt x="80104" y="51155"/>
                      <a:pt x="79808" y="50308"/>
                      <a:pt x="79539" y="49055"/>
                    </a:cubicBezTo>
                    <a:cubicBezTo>
                      <a:pt x="79534" y="50147"/>
                      <a:pt x="79517" y="52403"/>
                      <a:pt x="79511" y="55200"/>
                    </a:cubicBezTo>
                    <a:cubicBezTo>
                      <a:pt x="79903" y="55568"/>
                      <a:pt x="80327" y="55880"/>
                      <a:pt x="80780" y="56141"/>
                    </a:cubicBezTo>
                    <a:cubicBezTo>
                      <a:pt x="84463" y="58281"/>
                      <a:pt x="88728" y="55924"/>
                      <a:pt x="90287" y="50860"/>
                    </a:cubicBezTo>
                    <a:cubicBezTo>
                      <a:pt x="91841" y="45801"/>
                      <a:pt x="90125" y="39946"/>
                      <a:pt x="86442" y="37806"/>
                    </a:cubicBezTo>
                    <a:cubicBezTo>
                      <a:pt x="85520" y="37271"/>
                      <a:pt x="84564" y="37010"/>
                      <a:pt x="83619" y="37015"/>
                    </a:cubicBezTo>
                    <a:close/>
                    <a:moveTo>
                      <a:pt x="81881" y="42508"/>
                    </a:moveTo>
                    <a:cubicBezTo>
                      <a:pt x="81630" y="43339"/>
                      <a:pt x="81602" y="43784"/>
                      <a:pt x="82753" y="44860"/>
                    </a:cubicBezTo>
                    <a:cubicBezTo>
                      <a:pt x="82753" y="44860"/>
                      <a:pt x="83754" y="41639"/>
                      <a:pt x="83754" y="41639"/>
                    </a:cubicBezTo>
                    <a:cubicBezTo>
                      <a:pt x="83720" y="41745"/>
                      <a:pt x="82155" y="41628"/>
                      <a:pt x="81881" y="42508"/>
                    </a:cubicBezTo>
                    <a:close/>
                    <a:moveTo>
                      <a:pt x="16722" y="46269"/>
                    </a:moveTo>
                    <a:cubicBezTo>
                      <a:pt x="15403" y="46269"/>
                      <a:pt x="14330" y="47745"/>
                      <a:pt x="14330" y="49562"/>
                    </a:cubicBezTo>
                    <a:lnTo>
                      <a:pt x="14330" y="98522"/>
                    </a:lnTo>
                    <a:cubicBezTo>
                      <a:pt x="14330" y="100333"/>
                      <a:pt x="15403" y="101809"/>
                      <a:pt x="16722" y="101809"/>
                    </a:cubicBezTo>
                    <a:lnTo>
                      <a:pt x="74297" y="101809"/>
                    </a:lnTo>
                    <a:cubicBezTo>
                      <a:pt x="75621" y="101809"/>
                      <a:pt x="76694" y="100333"/>
                      <a:pt x="76694" y="98522"/>
                    </a:cubicBezTo>
                    <a:lnTo>
                      <a:pt x="76694" y="49562"/>
                    </a:lnTo>
                    <a:cubicBezTo>
                      <a:pt x="76694" y="47745"/>
                      <a:pt x="75621" y="46269"/>
                      <a:pt x="74297" y="46269"/>
                    </a:cubicBezTo>
                    <a:lnTo>
                      <a:pt x="16722" y="46269"/>
                    </a:lnTo>
                    <a:close/>
                    <a:moveTo>
                      <a:pt x="82859" y="47428"/>
                    </a:moveTo>
                    <a:lnTo>
                      <a:pt x="81753" y="51044"/>
                    </a:lnTo>
                    <a:cubicBezTo>
                      <a:pt x="82720" y="51467"/>
                      <a:pt x="83374" y="51222"/>
                      <a:pt x="83726" y="50069"/>
                    </a:cubicBezTo>
                    <a:cubicBezTo>
                      <a:pt x="84027" y="49088"/>
                      <a:pt x="83675" y="48342"/>
                      <a:pt x="82859" y="47428"/>
                    </a:cubicBezTo>
                    <a:close/>
                    <a:moveTo>
                      <a:pt x="58021" y="58999"/>
                    </a:moveTo>
                    <a:lnTo>
                      <a:pt x="69244" y="58999"/>
                    </a:lnTo>
                    <a:cubicBezTo>
                      <a:pt x="70563" y="58999"/>
                      <a:pt x="71636" y="60476"/>
                      <a:pt x="71636" y="62287"/>
                    </a:cubicBezTo>
                    <a:lnTo>
                      <a:pt x="71636" y="68437"/>
                    </a:lnTo>
                    <a:cubicBezTo>
                      <a:pt x="71636" y="70248"/>
                      <a:pt x="70563" y="71724"/>
                      <a:pt x="69244" y="71724"/>
                    </a:cubicBezTo>
                    <a:lnTo>
                      <a:pt x="58021" y="71724"/>
                    </a:lnTo>
                    <a:cubicBezTo>
                      <a:pt x="56702" y="71724"/>
                      <a:pt x="55623" y="70248"/>
                      <a:pt x="55623" y="68437"/>
                    </a:cubicBezTo>
                    <a:cubicBezTo>
                      <a:pt x="55623" y="68437"/>
                      <a:pt x="55623" y="62287"/>
                      <a:pt x="55623" y="62287"/>
                    </a:cubicBezTo>
                    <a:cubicBezTo>
                      <a:pt x="55623" y="60476"/>
                      <a:pt x="56702" y="58999"/>
                      <a:pt x="58021" y="58999"/>
                    </a:cubicBezTo>
                    <a:close/>
                    <a:moveTo>
                      <a:pt x="25151" y="85614"/>
                    </a:moveTo>
                    <a:lnTo>
                      <a:pt x="31316" y="85614"/>
                    </a:lnTo>
                    <a:cubicBezTo>
                      <a:pt x="32635" y="85614"/>
                      <a:pt x="33714" y="87090"/>
                      <a:pt x="33714" y="88901"/>
                    </a:cubicBezTo>
                    <a:cubicBezTo>
                      <a:pt x="33714" y="88901"/>
                      <a:pt x="33714" y="89263"/>
                      <a:pt x="33714" y="89263"/>
                    </a:cubicBezTo>
                    <a:cubicBezTo>
                      <a:pt x="33714" y="91079"/>
                      <a:pt x="32635" y="92555"/>
                      <a:pt x="31316" y="92555"/>
                    </a:cubicBezTo>
                    <a:lnTo>
                      <a:pt x="25151" y="92555"/>
                    </a:lnTo>
                    <a:cubicBezTo>
                      <a:pt x="23832" y="92555"/>
                      <a:pt x="22759" y="91079"/>
                      <a:pt x="22759" y="89263"/>
                    </a:cubicBezTo>
                    <a:lnTo>
                      <a:pt x="22759" y="88901"/>
                    </a:lnTo>
                    <a:cubicBezTo>
                      <a:pt x="22759" y="87090"/>
                      <a:pt x="23832" y="85614"/>
                      <a:pt x="25151" y="85614"/>
                    </a:cubicBezTo>
                    <a:close/>
                    <a:moveTo>
                      <a:pt x="38638" y="85614"/>
                    </a:moveTo>
                    <a:lnTo>
                      <a:pt x="44802" y="85614"/>
                    </a:lnTo>
                    <a:cubicBezTo>
                      <a:pt x="46122" y="85614"/>
                      <a:pt x="47195" y="87090"/>
                      <a:pt x="47195" y="88901"/>
                    </a:cubicBezTo>
                    <a:cubicBezTo>
                      <a:pt x="47195" y="88901"/>
                      <a:pt x="47195" y="89263"/>
                      <a:pt x="47195" y="89263"/>
                    </a:cubicBezTo>
                    <a:cubicBezTo>
                      <a:pt x="47195" y="91079"/>
                      <a:pt x="46122" y="92555"/>
                      <a:pt x="44802" y="92555"/>
                    </a:cubicBezTo>
                    <a:lnTo>
                      <a:pt x="38638" y="92555"/>
                    </a:lnTo>
                    <a:cubicBezTo>
                      <a:pt x="37319" y="92555"/>
                      <a:pt x="36240" y="91079"/>
                      <a:pt x="36240" y="89263"/>
                    </a:cubicBezTo>
                    <a:lnTo>
                      <a:pt x="36240" y="88901"/>
                    </a:lnTo>
                    <a:cubicBezTo>
                      <a:pt x="36240" y="87090"/>
                      <a:pt x="37319" y="85614"/>
                      <a:pt x="38638" y="85614"/>
                    </a:cubicBezTo>
                    <a:close/>
                    <a:moveTo>
                      <a:pt x="52124" y="85614"/>
                    </a:moveTo>
                    <a:lnTo>
                      <a:pt x="58284" y="85614"/>
                    </a:lnTo>
                    <a:cubicBezTo>
                      <a:pt x="59608" y="85614"/>
                      <a:pt x="60681" y="87090"/>
                      <a:pt x="60681" y="88901"/>
                    </a:cubicBezTo>
                    <a:cubicBezTo>
                      <a:pt x="60681" y="88901"/>
                      <a:pt x="60681" y="89263"/>
                      <a:pt x="60681" y="89263"/>
                    </a:cubicBezTo>
                    <a:cubicBezTo>
                      <a:pt x="60681" y="91079"/>
                      <a:pt x="59608" y="92555"/>
                      <a:pt x="58284" y="92555"/>
                    </a:cubicBezTo>
                    <a:lnTo>
                      <a:pt x="52124" y="92555"/>
                    </a:lnTo>
                    <a:cubicBezTo>
                      <a:pt x="50800" y="92555"/>
                      <a:pt x="49727" y="91079"/>
                      <a:pt x="49727" y="89263"/>
                    </a:cubicBezTo>
                    <a:lnTo>
                      <a:pt x="49727" y="88901"/>
                    </a:lnTo>
                    <a:cubicBezTo>
                      <a:pt x="49727" y="87090"/>
                      <a:pt x="50800" y="85614"/>
                      <a:pt x="52124" y="85614"/>
                    </a:cubicBezTo>
                    <a:close/>
                    <a:moveTo>
                      <a:pt x="64767" y="85614"/>
                    </a:moveTo>
                    <a:lnTo>
                      <a:pt x="70926" y="85614"/>
                    </a:lnTo>
                    <a:cubicBezTo>
                      <a:pt x="72245" y="85614"/>
                      <a:pt x="73324" y="87090"/>
                      <a:pt x="73324" y="88901"/>
                    </a:cubicBezTo>
                    <a:cubicBezTo>
                      <a:pt x="73324" y="88901"/>
                      <a:pt x="73324" y="89263"/>
                      <a:pt x="73324" y="89263"/>
                    </a:cubicBezTo>
                    <a:cubicBezTo>
                      <a:pt x="73324" y="91079"/>
                      <a:pt x="72245" y="92555"/>
                      <a:pt x="70926" y="92555"/>
                    </a:cubicBezTo>
                    <a:lnTo>
                      <a:pt x="64767" y="92555"/>
                    </a:lnTo>
                    <a:cubicBezTo>
                      <a:pt x="63442" y="92555"/>
                      <a:pt x="62369" y="91079"/>
                      <a:pt x="62369" y="89263"/>
                    </a:cubicBezTo>
                    <a:lnTo>
                      <a:pt x="62369" y="88901"/>
                    </a:lnTo>
                    <a:cubicBezTo>
                      <a:pt x="62369" y="87090"/>
                      <a:pt x="63442" y="85614"/>
                      <a:pt x="64767" y="85614"/>
                    </a:cubicBezTo>
                    <a:close/>
                    <a:moveTo>
                      <a:pt x="90891" y="89084"/>
                    </a:moveTo>
                    <a:cubicBezTo>
                      <a:pt x="84911" y="89084"/>
                      <a:pt x="80065" y="92327"/>
                      <a:pt x="80065" y="96316"/>
                    </a:cubicBezTo>
                    <a:cubicBezTo>
                      <a:pt x="80065" y="100299"/>
                      <a:pt x="84911" y="103508"/>
                      <a:pt x="90891" y="103508"/>
                    </a:cubicBezTo>
                    <a:cubicBezTo>
                      <a:pt x="96871" y="103508"/>
                      <a:pt x="101717" y="100299"/>
                      <a:pt x="101717" y="96316"/>
                    </a:cubicBezTo>
                    <a:cubicBezTo>
                      <a:pt x="101717" y="92327"/>
                      <a:pt x="96871" y="89084"/>
                      <a:pt x="90891" y="89084"/>
                    </a:cubicBezTo>
                    <a:close/>
                    <a:moveTo>
                      <a:pt x="90444" y="91324"/>
                    </a:moveTo>
                    <a:lnTo>
                      <a:pt x="92126" y="91324"/>
                    </a:lnTo>
                    <a:lnTo>
                      <a:pt x="92126" y="92227"/>
                    </a:lnTo>
                    <a:cubicBezTo>
                      <a:pt x="92126" y="92271"/>
                      <a:pt x="93071" y="92405"/>
                      <a:pt x="93764" y="92628"/>
                    </a:cubicBezTo>
                    <a:cubicBezTo>
                      <a:pt x="93691" y="92934"/>
                      <a:pt x="93261" y="94255"/>
                      <a:pt x="93261" y="94255"/>
                    </a:cubicBezTo>
                    <a:cubicBezTo>
                      <a:pt x="92819" y="94099"/>
                      <a:pt x="92042" y="93820"/>
                      <a:pt x="91338" y="93820"/>
                    </a:cubicBezTo>
                    <a:cubicBezTo>
                      <a:pt x="91288" y="93820"/>
                      <a:pt x="91204" y="93820"/>
                      <a:pt x="91154" y="93820"/>
                    </a:cubicBezTo>
                    <a:cubicBezTo>
                      <a:pt x="90226" y="93876"/>
                      <a:pt x="90159" y="94550"/>
                      <a:pt x="90785" y="94867"/>
                    </a:cubicBezTo>
                    <a:cubicBezTo>
                      <a:pt x="92070" y="95458"/>
                      <a:pt x="93920" y="95982"/>
                      <a:pt x="93920" y="97725"/>
                    </a:cubicBezTo>
                    <a:cubicBezTo>
                      <a:pt x="93920" y="99074"/>
                      <a:pt x="92858" y="99831"/>
                      <a:pt x="91629" y="100004"/>
                    </a:cubicBezTo>
                    <a:lnTo>
                      <a:pt x="91735" y="100946"/>
                    </a:lnTo>
                    <a:lnTo>
                      <a:pt x="90444" y="100946"/>
                    </a:lnTo>
                    <a:lnTo>
                      <a:pt x="90444" y="100077"/>
                    </a:lnTo>
                    <a:cubicBezTo>
                      <a:pt x="89600" y="100015"/>
                      <a:pt x="88817" y="99781"/>
                      <a:pt x="88180" y="99425"/>
                    </a:cubicBezTo>
                    <a:lnTo>
                      <a:pt x="88599" y="97831"/>
                    </a:lnTo>
                    <a:cubicBezTo>
                      <a:pt x="89192" y="98071"/>
                      <a:pt x="89974" y="98372"/>
                      <a:pt x="90679" y="98377"/>
                    </a:cubicBezTo>
                    <a:cubicBezTo>
                      <a:pt x="90835" y="98377"/>
                      <a:pt x="90986" y="98333"/>
                      <a:pt x="91126" y="98305"/>
                    </a:cubicBezTo>
                    <a:cubicBezTo>
                      <a:pt x="91813" y="98154"/>
                      <a:pt x="91986" y="97536"/>
                      <a:pt x="91182" y="97185"/>
                    </a:cubicBezTo>
                    <a:cubicBezTo>
                      <a:pt x="90500" y="96873"/>
                      <a:pt x="88231" y="96556"/>
                      <a:pt x="88231" y="94578"/>
                    </a:cubicBezTo>
                    <a:cubicBezTo>
                      <a:pt x="88231" y="93764"/>
                      <a:pt x="88756" y="92628"/>
                      <a:pt x="90444" y="92299"/>
                    </a:cubicBezTo>
                    <a:lnTo>
                      <a:pt x="90444" y="91324"/>
                    </a:lnTo>
                    <a:close/>
                    <a:moveTo>
                      <a:pt x="80065" y="101809"/>
                    </a:moveTo>
                    <a:lnTo>
                      <a:pt x="80065" y="104667"/>
                    </a:lnTo>
                    <a:cubicBezTo>
                      <a:pt x="80065" y="108656"/>
                      <a:pt x="84911" y="111899"/>
                      <a:pt x="90891" y="111899"/>
                    </a:cubicBezTo>
                    <a:cubicBezTo>
                      <a:pt x="96871" y="111899"/>
                      <a:pt x="101717" y="108656"/>
                      <a:pt x="101717" y="104667"/>
                    </a:cubicBezTo>
                    <a:lnTo>
                      <a:pt x="101717" y="101809"/>
                    </a:lnTo>
                    <a:cubicBezTo>
                      <a:pt x="101069" y="102690"/>
                      <a:pt x="100242" y="103458"/>
                      <a:pt x="99241" y="104127"/>
                    </a:cubicBezTo>
                    <a:cubicBezTo>
                      <a:pt x="96983" y="105626"/>
                      <a:pt x="94021" y="106478"/>
                      <a:pt x="90891" y="106478"/>
                    </a:cubicBezTo>
                    <a:cubicBezTo>
                      <a:pt x="87767" y="106478"/>
                      <a:pt x="84799" y="105626"/>
                      <a:pt x="82541" y="104127"/>
                    </a:cubicBezTo>
                    <a:cubicBezTo>
                      <a:pt x="81540" y="103458"/>
                      <a:pt x="80713" y="102690"/>
                      <a:pt x="80065" y="101809"/>
                    </a:cubicBezTo>
                    <a:close/>
                    <a:moveTo>
                      <a:pt x="80065" y="109910"/>
                    </a:moveTo>
                    <a:lnTo>
                      <a:pt x="80065" y="112768"/>
                    </a:lnTo>
                    <a:cubicBezTo>
                      <a:pt x="80065" y="116757"/>
                      <a:pt x="84911" y="120000"/>
                      <a:pt x="90891" y="120000"/>
                    </a:cubicBezTo>
                    <a:cubicBezTo>
                      <a:pt x="96871" y="120000"/>
                      <a:pt x="101717" y="116757"/>
                      <a:pt x="101717" y="112768"/>
                    </a:cubicBezTo>
                    <a:lnTo>
                      <a:pt x="101717" y="109910"/>
                    </a:lnTo>
                    <a:cubicBezTo>
                      <a:pt x="101069" y="110790"/>
                      <a:pt x="100242" y="111559"/>
                      <a:pt x="99241" y="112228"/>
                    </a:cubicBezTo>
                    <a:cubicBezTo>
                      <a:pt x="96983" y="113726"/>
                      <a:pt x="94021" y="114573"/>
                      <a:pt x="90891" y="114573"/>
                    </a:cubicBezTo>
                    <a:cubicBezTo>
                      <a:pt x="87767" y="114573"/>
                      <a:pt x="84799" y="113726"/>
                      <a:pt x="82541" y="112228"/>
                    </a:cubicBezTo>
                    <a:cubicBezTo>
                      <a:pt x="81540" y="111559"/>
                      <a:pt x="80713" y="110790"/>
                      <a:pt x="80065" y="109910"/>
                    </a:cubicBezTo>
                    <a:close/>
                    <a:moveTo>
                      <a:pt x="80065" y="109910"/>
                    </a:moveTo>
                  </a:path>
                </a:pathLst>
              </a:custGeom>
              <a:solidFill>
                <a:srgbClr val="001E40"/>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2855"/>
                  </a:solidFill>
                  <a:effectLst/>
                  <a:uLnTx/>
                  <a:uFillTx/>
                  <a:latin typeface="Lato"/>
                  <a:ea typeface="Lato"/>
                  <a:cs typeface="Lato"/>
                  <a:sym typeface="Lato"/>
                </a:endParaRPr>
              </a:p>
            </p:txBody>
          </p:sp>
          <p:sp>
            <p:nvSpPr>
              <p:cNvPr id="1433" name="Google Shape;1433;p169"/>
              <p:cNvSpPr txBox="1"/>
              <p:nvPr/>
            </p:nvSpPr>
            <p:spPr>
              <a:xfrm>
                <a:off x="4472846" y="3751794"/>
                <a:ext cx="2405396" cy="847547"/>
              </a:xfrm>
              <a:prstGeom prst="rect">
                <a:avLst/>
              </a:prstGeom>
              <a:noFill/>
              <a:ln>
                <a:noFill/>
              </a:ln>
            </p:spPr>
            <p:txBody>
              <a:bodyPr spcFirstLastPara="1" wrap="square" lIns="91425" tIns="45700" rIns="91425" bIns="45700" anchor="t" anchorCtr="0">
                <a:noAutofit/>
              </a:bodyPr>
              <a:lstStyle/>
              <a:p>
                <a:pPr lvl="0" algn="ctr">
                  <a:lnSpc>
                    <a:spcPct val="80000"/>
                  </a:lnSpc>
                  <a:buClr>
                    <a:srgbClr val="98C7E1"/>
                  </a:buClr>
                  <a:buSzPts val="1400"/>
                  <a:defRPr/>
                </a:pPr>
                <a:r>
                  <a:rPr lang="en-US" b="1" dirty="0">
                    <a:solidFill>
                      <a:srgbClr val="002855"/>
                    </a:solidFill>
                    <a:latin typeface="Arial" panose="020B0604020202020204" pitchFamily="34" charset="0"/>
                    <a:ea typeface="Poppins"/>
                    <a:cs typeface="Arial" panose="020B0604020202020204" pitchFamily="34" charset="0"/>
                    <a:sym typeface="Poppins"/>
                  </a:rPr>
                  <a:t>Process Examples:</a:t>
                </a:r>
              </a:p>
              <a:p>
                <a:pPr marL="0" marR="0" lvl="0" indent="0" algn="ctr" defTabSz="914400" rtl="0" eaLnBrk="1" fontAlgn="auto" latinLnBrk="0" hangingPunct="1">
                  <a:lnSpc>
                    <a:spcPct val="80000"/>
                  </a:lnSpc>
                  <a:spcBef>
                    <a:spcPts val="0"/>
                  </a:spcBef>
                  <a:spcAft>
                    <a:spcPts val="0"/>
                  </a:spcAft>
                  <a:buClr>
                    <a:prstClr val="black"/>
                  </a:buClr>
                  <a:buSzPts val="1400"/>
                  <a:buFont typeface="Arial"/>
                  <a:buNone/>
                  <a:tabLst/>
                  <a:defRPr/>
                </a:pPr>
                <a:endParaRPr kumimoji="0" sz="1400" b="1"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endParaRPr>
              </a:p>
              <a:p>
                <a:pPr marL="171450" marR="0" lvl="0" indent="-171450" algn="l" defTabSz="914400" rtl="0" eaLnBrk="1" fontAlgn="auto" latinLnBrk="0" hangingPunct="1">
                  <a:lnSpc>
                    <a:spcPct val="150000"/>
                  </a:lnSpc>
                  <a:spcBef>
                    <a:spcPts val="0"/>
                  </a:spcBef>
                  <a:spcAft>
                    <a:spcPts val="0"/>
                  </a:spcAft>
                  <a:buClr>
                    <a:srgbClr val="002855"/>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rPr>
                  <a:t>Procurement to pay</a:t>
                </a:r>
                <a:endParaRPr kumimoji="0" sz="1400" b="0" i="0" u="none" strike="noStrike" kern="0" cap="none" spc="0" normalizeH="0" baseline="0" noProof="0" dirty="0">
                  <a:ln>
                    <a:noFill/>
                  </a:ln>
                  <a:solidFill>
                    <a:srgbClr val="002855"/>
                  </a:solidFill>
                  <a:effectLst/>
                  <a:uLnTx/>
                  <a:uFillTx/>
                  <a:latin typeface="Arial" panose="020B0604020202020204" pitchFamily="34" charset="0"/>
                  <a:cs typeface="Arial" panose="020B0604020202020204" pitchFamily="34" charset="0"/>
                  <a:sym typeface="Arial"/>
                </a:endParaRPr>
              </a:p>
              <a:p>
                <a:pPr marL="171450" marR="0" lvl="0" indent="-171450" algn="l" defTabSz="914400" rtl="0" eaLnBrk="1" fontAlgn="auto" latinLnBrk="0" hangingPunct="1">
                  <a:lnSpc>
                    <a:spcPct val="150000"/>
                  </a:lnSpc>
                  <a:spcBef>
                    <a:spcPts val="0"/>
                  </a:spcBef>
                  <a:spcAft>
                    <a:spcPts val="0"/>
                  </a:spcAft>
                  <a:buClr>
                    <a:srgbClr val="002855"/>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rPr>
                  <a:t>Order to cash</a:t>
                </a:r>
                <a:endParaRPr kumimoji="0" sz="1400" b="0" i="0" u="none" strike="noStrike" kern="0" cap="none" spc="0" normalizeH="0" baseline="0" noProof="0" dirty="0">
                  <a:ln>
                    <a:noFill/>
                  </a:ln>
                  <a:solidFill>
                    <a:srgbClr val="002855"/>
                  </a:solidFill>
                  <a:effectLst/>
                  <a:uLnTx/>
                  <a:uFillTx/>
                  <a:latin typeface="Arial" panose="020B0604020202020204" pitchFamily="34" charset="0"/>
                  <a:cs typeface="Arial" panose="020B0604020202020204" pitchFamily="34" charset="0"/>
                  <a:sym typeface="Arial"/>
                </a:endParaRPr>
              </a:p>
              <a:p>
                <a:pPr marL="171450" marR="0" lvl="0" indent="-171450" algn="l" defTabSz="914400" rtl="0" eaLnBrk="1" fontAlgn="auto" latinLnBrk="0" hangingPunct="1">
                  <a:lnSpc>
                    <a:spcPct val="150000"/>
                  </a:lnSpc>
                  <a:spcBef>
                    <a:spcPts val="0"/>
                  </a:spcBef>
                  <a:spcAft>
                    <a:spcPts val="0"/>
                  </a:spcAft>
                  <a:buClr>
                    <a:srgbClr val="002855"/>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rPr>
                  <a:t>Vendor management</a:t>
                </a:r>
                <a:endParaRPr kumimoji="0" sz="1400" b="0" i="0" u="none" strike="noStrike" kern="0" cap="none" spc="0" normalizeH="0" baseline="0" noProof="0" dirty="0">
                  <a:ln>
                    <a:noFill/>
                  </a:ln>
                  <a:solidFill>
                    <a:srgbClr val="002855"/>
                  </a:solidFill>
                  <a:effectLst/>
                  <a:uLnTx/>
                  <a:uFillTx/>
                  <a:latin typeface="Arial" panose="020B0604020202020204" pitchFamily="34" charset="0"/>
                  <a:cs typeface="Arial" panose="020B0604020202020204" pitchFamily="34" charset="0"/>
                  <a:sym typeface="Arial"/>
                </a:endParaRPr>
              </a:p>
              <a:p>
                <a:pPr marL="0" marR="0" lvl="0" indent="0" algn="ctr" defTabSz="914400" rtl="0" eaLnBrk="1" fontAlgn="auto" latinLnBrk="0" hangingPunct="1">
                  <a:lnSpc>
                    <a:spcPct val="80000"/>
                  </a:lnSpc>
                  <a:spcBef>
                    <a:spcPts val="0"/>
                  </a:spcBef>
                  <a:spcAft>
                    <a:spcPts val="0"/>
                  </a:spcAft>
                  <a:buClr>
                    <a:prstClr val="black"/>
                  </a:buClr>
                  <a:buSzPts val="1600"/>
                  <a:buFont typeface="Arial"/>
                  <a:buNone/>
                  <a:tabLst/>
                  <a:defRPr/>
                </a:pPr>
                <a:endParaRPr kumimoji="0" sz="1600" b="1" i="0" u="none" strike="noStrike" kern="0" cap="none" spc="0" normalizeH="0" baseline="0" noProof="0" dirty="0">
                  <a:ln>
                    <a:noFill/>
                  </a:ln>
                  <a:solidFill>
                    <a:srgbClr val="002855"/>
                  </a:solidFill>
                  <a:effectLst/>
                  <a:uLnTx/>
                  <a:uFillTx/>
                  <a:latin typeface="Arial" panose="020B0604020202020204" pitchFamily="34" charset="0"/>
                  <a:ea typeface="Poppins"/>
                  <a:cs typeface="Arial" panose="020B0604020202020204" pitchFamily="34" charset="0"/>
                  <a:sym typeface="Poppins"/>
                </a:endParaRPr>
              </a:p>
            </p:txBody>
          </p:sp>
        </p:grpSp>
        <p:grpSp>
          <p:nvGrpSpPr>
            <p:cNvPr id="1434" name="Google Shape;1434;p169"/>
            <p:cNvGrpSpPr/>
            <p:nvPr/>
          </p:nvGrpSpPr>
          <p:grpSpPr>
            <a:xfrm>
              <a:off x="6988582" y="2781129"/>
              <a:ext cx="2497309" cy="2872768"/>
              <a:chOff x="6988582" y="2781129"/>
              <a:chExt cx="2497309" cy="2872768"/>
            </a:xfrm>
          </p:grpSpPr>
          <p:grpSp>
            <p:nvGrpSpPr>
              <p:cNvPr id="1435" name="Google Shape;1435;p169"/>
              <p:cNvGrpSpPr/>
              <p:nvPr/>
            </p:nvGrpSpPr>
            <p:grpSpPr>
              <a:xfrm>
                <a:off x="6988582" y="2781129"/>
                <a:ext cx="2466829" cy="2872768"/>
                <a:chOff x="6988582" y="2781129"/>
                <a:chExt cx="2466829" cy="2872768"/>
              </a:xfrm>
            </p:grpSpPr>
            <p:sp>
              <p:nvSpPr>
                <p:cNvPr id="1436" name="Google Shape;1436;p169"/>
                <p:cNvSpPr/>
                <p:nvPr/>
              </p:nvSpPr>
              <p:spPr>
                <a:xfrm>
                  <a:off x="6990528" y="2781129"/>
                  <a:ext cx="2464883" cy="2872768"/>
                </a:xfrm>
                <a:prstGeom prst="rect">
                  <a:avLst/>
                </a:prstGeom>
                <a:solidFill>
                  <a:srgbClr val="FFFFFF"/>
                </a:solidFill>
                <a:ln>
                  <a:noFill/>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endParaRPr>
                </a:p>
              </p:txBody>
            </p:sp>
            <p:cxnSp>
              <p:nvCxnSpPr>
                <p:cNvPr id="1437" name="Google Shape;1437;p169"/>
                <p:cNvCxnSpPr/>
                <p:nvPr/>
              </p:nvCxnSpPr>
              <p:spPr>
                <a:xfrm>
                  <a:off x="6988582" y="2781129"/>
                  <a:ext cx="2466829" cy="7225"/>
                </a:xfrm>
                <a:prstGeom prst="straightConnector1">
                  <a:avLst/>
                </a:prstGeom>
                <a:noFill/>
                <a:ln w="38100" cap="flat" cmpd="sng">
                  <a:solidFill>
                    <a:srgbClr val="FF6900"/>
                  </a:solidFill>
                  <a:prstDash val="solid"/>
                  <a:miter lim="800000"/>
                  <a:headEnd type="none" w="sm" len="sm"/>
                  <a:tailEnd type="none" w="sm" len="sm"/>
                </a:ln>
              </p:spPr>
            </p:cxnSp>
            <p:sp>
              <p:nvSpPr>
                <p:cNvPr id="1438" name="Google Shape;1438;p169"/>
                <p:cNvSpPr txBox="1"/>
                <p:nvPr/>
              </p:nvSpPr>
              <p:spPr>
                <a:xfrm>
                  <a:off x="7511613" y="2981826"/>
                  <a:ext cx="1418492" cy="84754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80000"/>
                    </a:lnSpc>
                    <a:spcBef>
                      <a:spcPts val="0"/>
                    </a:spcBef>
                    <a:spcAft>
                      <a:spcPts val="0"/>
                    </a:spcAft>
                    <a:buClr>
                      <a:srgbClr val="002855"/>
                    </a:buClr>
                    <a:buSzPts val="1600"/>
                    <a:buFont typeface="Arial"/>
                    <a:buNone/>
                    <a:tabLst/>
                    <a:defRPr/>
                  </a:pPr>
                  <a:r>
                    <a:rPr kumimoji="0" lang="en-US" sz="1600" b="1"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rPr>
                    <a:t>IT Services</a:t>
                  </a:r>
                  <a:endParaRPr kumimoji="0" sz="1400" b="0" i="0" u="none" strike="noStrike" kern="0" cap="none" spc="0" normalizeH="0" baseline="0" noProof="0" dirty="0">
                    <a:ln>
                      <a:noFill/>
                    </a:ln>
                    <a:solidFill>
                      <a:srgbClr val="FF6900"/>
                    </a:solidFill>
                    <a:effectLst/>
                    <a:uLnTx/>
                    <a:uFillTx/>
                    <a:latin typeface="Arial" panose="020B0604020202020204" pitchFamily="34" charset="0"/>
                    <a:cs typeface="Arial" panose="020B0604020202020204" pitchFamily="34" charset="0"/>
                    <a:sym typeface="Arial"/>
                  </a:endParaRPr>
                </a:p>
              </p:txBody>
            </p:sp>
            <p:sp>
              <p:nvSpPr>
                <p:cNvPr id="1439" name="Google Shape;1439;p169"/>
                <p:cNvSpPr/>
                <p:nvPr/>
              </p:nvSpPr>
              <p:spPr>
                <a:xfrm>
                  <a:off x="7850453" y="3265134"/>
                  <a:ext cx="794436" cy="704743"/>
                </a:xfrm>
                <a:custGeom>
                  <a:avLst/>
                  <a:gdLst/>
                  <a:ahLst/>
                  <a:cxnLst/>
                  <a:rect l="l" t="t" r="r" b="b"/>
                  <a:pathLst>
                    <a:path w="120000" h="120000" extrusionOk="0">
                      <a:moveTo>
                        <a:pt x="9544" y="10766"/>
                      </a:moveTo>
                      <a:lnTo>
                        <a:pt x="110455" y="10766"/>
                      </a:lnTo>
                      <a:lnTo>
                        <a:pt x="110455" y="72305"/>
                      </a:lnTo>
                      <a:lnTo>
                        <a:pt x="9544" y="72305"/>
                      </a:lnTo>
                      <a:cubicBezTo>
                        <a:pt x="9544" y="72305"/>
                        <a:pt x="9544" y="10766"/>
                        <a:pt x="9544" y="10766"/>
                      </a:cubicBezTo>
                      <a:close/>
                      <a:moveTo>
                        <a:pt x="113133" y="0"/>
                      </a:moveTo>
                      <a:lnTo>
                        <a:pt x="7794" y="0"/>
                      </a:lnTo>
                      <a:cubicBezTo>
                        <a:pt x="3655" y="0"/>
                        <a:pt x="0" y="4055"/>
                        <a:pt x="0" y="8722"/>
                      </a:cubicBezTo>
                      <a:lnTo>
                        <a:pt x="0" y="90644"/>
                      </a:lnTo>
                      <a:cubicBezTo>
                        <a:pt x="0" y="95311"/>
                        <a:pt x="3655" y="100000"/>
                        <a:pt x="7794" y="100000"/>
                      </a:cubicBezTo>
                      <a:lnTo>
                        <a:pt x="46361" y="100000"/>
                      </a:lnTo>
                      <a:lnTo>
                        <a:pt x="46361" y="115383"/>
                      </a:lnTo>
                      <a:lnTo>
                        <a:pt x="32727" y="115383"/>
                      </a:lnTo>
                      <a:lnTo>
                        <a:pt x="32727" y="120000"/>
                      </a:lnTo>
                      <a:lnTo>
                        <a:pt x="88638" y="120000"/>
                      </a:lnTo>
                      <a:lnTo>
                        <a:pt x="88638" y="115383"/>
                      </a:lnTo>
                      <a:lnTo>
                        <a:pt x="75000" y="115383"/>
                      </a:lnTo>
                      <a:lnTo>
                        <a:pt x="75000" y="100000"/>
                      </a:lnTo>
                      <a:lnTo>
                        <a:pt x="113133" y="100000"/>
                      </a:lnTo>
                      <a:cubicBezTo>
                        <a:pt x="117272" y="100000"/>
                        <a:pt x="120000" y="95311"/>
                        <a:pt x="120000" y="90644"/>
                      </a:cubicBezTo>
                      <a:lnTo>
                        <a:pt x="120000" y="8722"/>
                      </a:lnTo>
                      <a:cubicBezTo>
                        <a:pt x="120000" y="4055"/>
                        <a:pt x="117272" y="0"/>
                        <a:pt x="113133" y="0"/>
                      </a:cubicBezTo>
                      <a:close/>
                      <a:moveTo>
                        <a:pt x="113133" y="0"/>
                      </a:moveTo>
                    </a:path>
                  </a:pathLst>
                </a:custGeom>
                <a:solidFill>
                  <a:srgbClr val="FF6900"/>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srgbClr val="FF6900"/>
                    </a:solidFill>
                    <a:effectLst/>
                    <a:uLnTx/>
                    <a:uFillTx/>
                    <a:latin typeface="Lato"/>
                    <a:ea typeface="Lato"/>
                    <a:cs typeface="Lato"/>
                    <a:sym typeface="Lato"/>
                  </a:endParaRPr>
                </a:p>
              </p:txBody>
            </p:sp>
            <p:sp>
              <p:nvSpPr>
                <p:cNvPr id="1440" name="Google Shape;1440;p169"/>
                <p:cNvSpPr/>
                <p:nvPr/>
              </p:nvSpPr>
              <p:spPr>
                <a:xfrm>
                  <a:off x="8048850" y="3346862"/>
                  <a:ext cx="392521" cy="323506"/>
                </a:xfrm>
                <a:custGeom>
                  <a:avLst/>
                  <a:gdLst/>
                  <a:ahLst/>
                  <a:cxnLst/>
                  <a:rect l="l" t="t" r="r" b="b"/>
                  <a:pathLst>
                    <a:path w="120000" h="120000" extrusionOk="0">
                      <a:moveTo>
                        <a:pt x="98027" y="103072"/>
                      </a:moveTo>
                      <a:cubicBezTo>
                        <a:pt x="93577" y="103072"/>
                        <a:pt x="89972" y="98683"/>
                        <a:pt x="89972" y="93272"/>
                      </a:cubicBezTo>
                      <a:cubicBezTo>
                        <a:pt x="89972" y="87855"/>
                        <a:pt x="93577" y="83466"/>
                        <a:pt x="98027" y="83466"/>
                      </a:cubicBezTo>
                      <a:cubicBezTo>
                        <a:pt x="102477" y="83466"/>
                        <a:pt x="106083" y="87855"/>
                        <a:pt x="106083" y="93272"/>
                      </a:cubicBezTo>
                      <a:cubicBezTo>
                        <a:pt x="106083" y="98683"/>
                        <a:pt x="102477" y="103072"/>
                        <a:pt x="98027" y="103072"/>
                      </a:cubicBezTo>
                      <a:close/>
                      <a:moveTo>
                        <a:pt x="120000" y="96872"/>
                      </a:moveTo>
                      <a:lnTo>
                        <a:pt x="120000" y="89672"/>
                      </a:lnTo>
                      <a:lnTo>
                        <a:pt x="116800" y="88288"/>
                      </a:lnTo>
                      <a:cubicBezTo>
                        <a:pt x="115583" y="87761"/>
                        <a:pt x="114600" y="86627"/>
                        <a:pt x="114105" y="85177"/>
                      </a:cubicBezTo>
                      <a:lnTo>
                        <a:pt x="114105" y="85172"/>
                      </a:lnTo>
                      <a:cubicBezTo>
                        <a:pt x="113611" y="83716"/>
                        <a:pt x="113644" y="82066"/>
                        <a:pt x="114200" y="80644"/>
                      </a:cubicBezTo>
                      <a:lnTo>
                        <a:pt x="115655" y="76916"/>
                      </a:lnTo>
                      <a:lnTo>
                        <a:pt x="111472" y="71827"/>
                      </a:lnTo>
                      <a:lnTo>
                        <a:pt x="108405" y="73594"/>
                      </a:lnTo>
                      <a:cubicBezTo>
                        <a:pt x="107238" y="74272"/>
                        <a:pt x="105883" y="74316"/>
                        <a:pt x="104683" y="73716"/>
                      </a:cubicBezTo>
                      <a:cubicBezTo>
                        <a:pt x="103488" y="73105"/>
                        <a:pt x="102555" y="71916"/>
                        <a:pt x="102122" y="70433"/>
                      </a:cubicBezTo>
                      <a:lnTo>
                        <a:pt x="100988" y="66544"/>
                      </a:lnTo>
                      <a:lnTo>
                        <a:pt x="95066" y="66544"/>
                      </a:lnTo>
                      <a:lnTo>
                        <a:pt x="93927" y="70433"/>
                      </a:lnTo>
                      <a:cubicBezTo>
                        <a:pt x="93500" y="71916"/>
                        <a:pt x="92566" y="73105"/>
                        <a:pt x="91372" y="73716"/>
                      </a:cubicBezTo>
                      <a:lnTo>
                        <a:pt x="91366" y="73716"/>
                      </a:lnTo>
                      <a:cubicBezTo>
                        <a:pt x="90172" y="74316"/>
                        <a:pt x="88816" y="74272"/>
                        <a:pt x="87644" y="73594"/>
                      </a:cubicBezTo>
                      <a:lnTo>
                        <a:pt x="84583" y="71827"/>
                      </a:lnTo>
                      <a:lnTo>
                        <a:pt x="80400" y="76916"/>
                      </a:lnTo>
                      <a:lnTo>
                        <a:pt x="81855" y="80644"/>
                      </a:lnTo>
                      <a:cubicBezTo>
                        <a:pt x="82411" y="82066"/>
                        <a:pt x="82444" y="83716"/>
                        <a:pt x="81950" y="85172"/>
                      </a:cubicBezTo>
                      <a:lnTo>
                        <a:pt x="81950" y="85177"/>
                      </a:lnTo>
                      <a:cubicBezTo>
                        <a:pt x="81455" y="86633"/>
                        <a:pt x="80472" y="87761"/>
                        <a:pt x="79255" y="88288"/>
                      </a:cubicBezTo>
                      <a:lnTo>
                        <a:pt x="76055" y="89672"/>
                      </a:lnTo>
                      <a:lnTo>
                        <a:pt x="76055" y="96872"/>
                      </a:lnTo>
                      <a:lnTo>
                        <a:pt x="79255" y="98255"/>
                      </a:lnTo>
                      <a:cubicBezTo>
                        <a:pt x="80472" y="98783"/>
                        <a:pt x="81455" y="99916"/>
                        <a:pt x="81950" y="101372"/>
                      </a:cubicBezTo>
                      <a:cubicBezTo>
                        <a:pt x="82444" y="102827"/>
                        <a:pt x="82411" y="104472"/>
                        <a:pt x="81855" y="105900"/>
                      </a:cubicBezTo>
                      <a:lnTo>
                        <a:pt x="80400" y="109627"/>
                      </a:lnTo>
                      <a:lnTo>
                        <a:pt x="84583" y="114716"/>
                      </a:lnTo>
                      <a:lnTo>
                        <a:pt x="87644" y="112944"/>
                      </a:lnTo>
                      <a:cubicBezTo>
                        <a:pt x="88816" y="112266"/>
                        <a:pt x="90172" y="112227"/>
                        <a:pt x="91372" y="112833"/>
                      </a:cubicBezTo>
                      <a:cubicBezTo>
                        <a:pt x="92566" y="113433"/>
                        <a:pt x="93494" y="114627"/>
                        <a:pt x="93927" y="116111"/>
                      </a:cubicBezTo>
                      <a:lnTo>
                        <a:pt x="95066" y="120000"/>
                      </a:lnTo>
                      <a:lnTo>
                        <a:pt x="100988" y="120000"/>
                      </a:lnTo>
                      <a:lnTo>
                        <a:pt x="102116" y="116138"/>
                      </a:lnTo>
                      <a:cubicBezTo>
                        <a:pt x="102555" y="114638"/>
                        <a:pt x="103494" y="113433"/>
                        <a:pt x="104700" y="112822"/>
                      </a:cubicBezTo>
                      <a:cubicBezTo>
                        <a:pt x="105888" y="112222"/>
                        <a:pt x="107227" y="112266"/>
                        <a:pt x="108388" y="112938"/>
                      </a:cubicBezTo>
                      <a:lnTo>
                        <a:pt x="111472" y="114716"/>
                      </a:lnTo>
                      <a:lnTo>
                        <a:pt x="115655" y="109627"/>
                      </a:lnTo>
                      <a:lnTo>
                        <a:pt x="114200" y="105894"/>
                      </a:lnTo>
                      <a:cubicBezTo>
                        <a:pt x="113644" y="104472"/>
                        <a:pt x="113611" y="102827"/>
                        <a:pt x="114105" y="101372"/>
                      </a:cubicBezTo>
                      <a:cubicBezTo>
                        <a:pt x="114600" y="99916"/>
                        <a:pt x="115583" y="98783"/>
                        <a:pt x="116805" y="98250"/>
                      </a:cubicBezTo>
                      <a:cubicBezTo>
                        <a:pt x="116805" y="98250"/>
                        <a:pt x="120000" y="96872"/>
                        <a:pt x="120000" y="96872"/>
                      </a:cubicBezTo>
                      <a:close/>
                      <a:moveTo>
                        <a:pt x="41333" y="68722"/>
                      </a:moveTo>
                      <a:cubicBezTo>
                        <a:pt x="32961" y="68722"/>
                        <a:pt x="26172" y="60461"/>
                        <a:pt x="26172" y="50283"/>
                      </a:cubicBezTo>
                      <a:cubicBezTo>
                        <a:pt x="26172" y="40094"/>
                        <a:pt x="32961" y="31844"/>
                        <a:pt x="41333" y="31844"/>
                      </a:cubicBezTo>
                      <a:cubicBezTo>
                        <a:pt x="49705" y="31844"/>
                        <a:pt x="56488" y="40094"/>
                        <a:pt x="56488" y="50283"/>
                      </a:cubicBezTo>
                      <a:cubicBezTo>
                        <a:pt x="56488" y="60466"/>
                        <a:pt x="49705" y="68722"/>
                        <a:pt x="41333" y="68722"/>
                      </a:cubicBezTo>
                      <a:close/>
                      <a:moveTo>
                        <a:pt x="82666" y="57055"/>
                      </a:moveTo>
                      <a:lnTo>
                        <a:pt x="82666" y="43511"/>
                      </a:lnTo>
                      <a:lnTo>
                        <a:pt x="76650" y="40905"/>
                      </a:lnTo>
                      <a:cubicBezTo>
                        <a:pt x="74355" y="39916"/>
                        <a:pt x="72511" y="37783"/>
                        <a:pt x="71577" y="35050"/>
                      </a:cubicBezTo>
                      <a:cubicBezTo>
                        <a:pt x="70644" y="32305"/>
                        <a:pt x="70705" y="29211"/>
                        <a:pt x="71755" y="26527"/>
                      </a:cubicBezTo>
                      <a:lnTo>
                        <a:pt x="74494" y="19516"/>
                      </a:lnTo>
                      <a:lnTo>
                        <a:pt x="66622" y="9938"/>
                      </a:lnTo>
                      <a:lnTo>
                        <a:pt x="60861" y="13272"/>
                      </a:lnTo>
                      <a:cubicBezTo>
                        <a:pt x="58655" y="14544"/>
                        <a:pt x="56111" y="14627"/>
                        <a:pt x="53855" y="13488"/>
                      </a:cubicBezTo>
                      <a:cubicBezTo>
                        <a:pt x="53855" y="13483"/>
                        <a:pt x="53855" y="13483"/>
                        <a:pt x="53855" y="13483"/>
                      </a:cubicBezTo>
                      <a:cubicBezTo>
                        <a:pt x="51600" y="12350"/>
                        <a:pt x="49855" y="10111"/>
                        <a:pt x="49038" y="7322"/>
                      </a:cubicBezTo>
                      <a:lnTo>
                        <a:pt x="46900" y="0"/>
                      </a:lnTo>
                      <a:lnTo>
                        <a:pt x="35766" y="0"/>
                      </a:lnTo>
                      <a:lnTo>
                        <a:pt x="33627" y="7322"/>
                      </a:lnTo>
                      <a:cubicBezTo>
                        <a:pt x="32811" y="10111"/>
                        <a:pt x="31061" y="12355"/>
                        <a:pt x="28811" y="13483"/>
                      </a:cubicBezTo>
                      <a:lnTo>
                        <a:pt x="28805" y="13488"/>
                      </a:lnTo>
                      <a:cubicBezTo>
                        <a:pt x="26555" y="14627"/>
                        <a:pt x="24005" y="14544"/>
                        <a:pt x="21805" y="13272"/>
                      </a:cubicBezTo>
                      <a:lnTo>
                        <a:pt x="16044" y="9938"/>
                      </a:lnTo>
                      <a:lnTo>
                        <a:pt x="8172" y="19516"/>
                      </a:lnTo>
                      <a:lnTo>
                        <a:pt x="10911" y="26527"/>
                      </a:lnTo>
                      <a:cubicBezTo>
                        <a:pt x="11955" y="29205"/>
                        <a:pt x="12022" y="32305"/>
                        <a:pt x="11088" y="35050"/>
                      </a:cubicBezTo>
                      <a:cubicBezTo>
                        <a:pt x="11088" y="35050"/>
                        <a:pt x="11088" y="35050"/>
                        <a:pt x="11083" y="35050"/>
                      </a:cubicBezTo>
                      <a:cubicBezTo>
                        <a:pt x="10155" y="37788"/>
                        <a:pt x="8311" y="39916"/>
                        <a:pt x="6016" y="40905"/>
                      </a:cubicBezTo>
                      <a:lnTo>
                        <a:pt x="0" y="43511"/>
                      </a:lnTo>
                      <a:lnTo>
                        <a:pt x="0" y="57055"/>
                      </a:lnTo>
                      <a:lnTo>
                        <a:pt x="6016" y="59661"/>
                      </a:lnTo>
                      <a:cubicBezTo>
                        <a:pt x="8305" y="60650"/>
                        <a:pt x="10155" y="62777"/>
                        <a:pt x="11088" y="65516"/>
                      </a:cubicBezTo>
                      <a:cubicBezTo>
                        <a:pt x="12022" y="68261"/>
                        <a:pt x="11955" y="71355"/>
                        <a:pt x="10911" y="74038"/>
                      </a:cubicBezTo>
                      <a:lnTo>
                        <a:pt x="8172" y="81050"/>
                      </a:lnTo>
                      <a:lnTo>
                        <a:pt x="16044" y="90622"/>
                      </a:lnTo>
                      <a:lnTo>
                        <a:pt x="21805" y="87294"/>
                      </a:lnTo>
                      <a:cubicBezTo>
                        <a:pt x="24005" y="86016"/>
                        <a:pt x="26555" y="85938"/>
                        <a:pt x="28811" y="87072"/>
                      </a:cubicBezTo>
                      <a:lnTo>
                        <a:pt x="28811" y="87077"/>
                      </a:lnTo>
                      <a:cubicBezTo>
                        <a:pt x="31061" y="88211"/>
                        <a:pt x="32811" y="90450"/>
                        <a:pt x="33627" y="93244"/>
                      </a:cubicBezTo>
                      <a:lnTo>
                        <a:pt x="35766" y="100561"/>
                      </a:lnTo>
                      <a:lnTo>
                        <a:pt x="46900" y="100561"/>
                      </a:lnTo>
                      <a:lnTo>
                        <a:pt x="49022" y="93288"/>
                      </a:lnTo>
                      <a:cubicBezTo>
                        <a:pt x="49850" y="90477"/>
                        <a:pt x="51616" y="88211"/>
                        <a:pt x="53883" y="87061"/>
                      </a:cubicBezTo>
                      <a:cubicBezTo>
                        <a:pt x="53883" y="87061"/>
                        <a:pt x="53883" y="87061"/>
                        <a:pt x="53888" y="87061"/>
                      </a:cubicBezTo>
                      <a:cubicBezTo>
                        <a:pt x="56116" y="85933"/>
                        <a:pt x="58638" y="86005"/>
                        <a:pt x="60822" y="87272"/>
                      </a:cubicBezTo>
                      <a:lnTo>
                        <a:pt x="66622" y="90622"/>
                      </a:lnTo>
                      <a:lnTo>
                        <a:pt x="74494" y="81050"/>
                      </a:lnTo>
                      <a:lnTo>
                        <a:pt x="71755" y="74033"/>
                      </a:lnTo>
                      <a:cubicBezTo>
                        <a:pt x="70705" y="71355"/>
                        <a:pt x="70644" y="68261"/>
                        <a:pt x="71577" y="65522"/>
                      </a:cubicBezTo>
                      <a:lnTo>
                        <a:pt x="71577" y="65516"/>
                      </a:lnTo>
                      <a:cubicBezTo>
                        <a:pt x="72511" y="62777"/>
                        <a:pt x="74355" y="60650"/>
                        <a:pt x="76655" y="59655"/>
                      </a:cubicBezTo>
                      <a:cubicBezTo>
                        <a:pt x="76655" y="59655"/>
                        <a:pt x="82666" y="57055"/>
                        <a:pt x="82666" y="57055"/>
                      </a:cubicBezTo>
                      <a:close/>
                      <a:moveTo>
                        <a:pt x="82666" y="57055"/>
                      </a:moveTo>
                    </a:path>
                  </a:pathLst>
                </a:custGeom>
                <a:solidFill>
                  <a:srgbClr val="FF6900"/>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srgbClr val="FF6900"/>
                    </a:solidFill>
                    <a:effectLst/>
                    <a:uLnTx/>
                    <a:uFillTx/>
                    <a:latin typeface="Lato"/>
                    <a:ea typeface="Lato"/>
                    <a:cs typeface="Lato"/>
                    <a:sym typeface="Lato"/>
                  </a:endParaRPr>
                </a:p>
              </p:txBody>
            </p:sp>
          </p:grpSp>
          <p:sp>
            <p:nvSpPr>
              <p:cNvPr id="1441" name="Google Shape;1441;p169"/>
              <p:cNvSpPr txBox="1"/>
              <p:nvPr/>
            </p:nvSpPr>
            <p:spPr>
              <a:xfrm>
                <a:off x="6988582" y="4305267"/>
                <a:ext cx="2497309" cy="1087933"/>
              </a:xfrm>
              <a:prstGeom prst="rect">
                <a:avLst/>
              </a:prstGeom>
              <a:noFill/>
              <a:ln>
                <a:noFill/>
              </a:ln>
            </p:spPr>
            <p:txBody>
              <a:bodyPr spcFirstLastPara="1" wrap="square" lIns="91425" tIns="45700" rIns="91425" bIns="45700" anchor="t" anchorCtr="0">
                <a:noAutofit/>
              </a:bodyPr>
              <a:lstStyle/>
              <a:p>
                <a:pPr lvl="0" algn="ctr">
                  <a:lnSpc>
                    <a:spcPct val="80000"/>
                  </a:lnSpc>
                  <a:buClr>
                    <a:srgbClr val="002855"/>
                  </a:buClr>
                  <a:buSzPts val="1400"/>
                  <a:defRPr/>
                </a:pPr>
                <a:r>
                  <a:rPr lang="en-US" b="1" dirty="0">
                    <a:solidFill>
                      <a:srgbClr val="FF6900"/>
                    </a:solidFill>
                    <a:latin typeface="Arial" panose="020B0604020202020204" pitchFamily="34" charset="0"/>
                    <a:ea typeface="Poppins"/>
                    <a:cs typeface="Arial" panose="020B0604020202020204" pitchFamily="34" charset="0"/>
                    <a:sym typeface="Poppins"/>
                  </a:rPr>
                  <a:t>Process Examples:</a:t>
                </a:r>
              </a:p>
              <a:p>
                <a:pPr marL="0" marR="0" lvl="0" indent="0" algn="ctr" defTabSz="914400" rtl="0" eaLnBrk="1" fontAlgn="auto" latinLnBrk="0" hangingPunct="1">
                  <a:lnSpc>
                    <a:spcPct val="80000"/>
                  </a:lnSpc>
                  <a:spcBef>
                    <a:spcPts val="0"/>
                  </a:spcBef>
                  <a:spcAft>
                    <a:spcPts val="0"/>
                  </a:spcAft>
                  <a:buClr>
                    <a:prstClr val="black"/>
                  </a:buClr>
                  <a:buSzPts val="1400"/>
                  <a:buFont typeface="Arial"/>
                  <a:buNone/>
                  <a:tabLst/>
                  <a:defRPr/>
                </a:pPr>
                <a:endParaRPr kumimoji="0" sz="1400" b="1"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endParaRPr>
              </a:p>
              <a:p>
                <a:pPr marL="285750" marR="0" lvl="0" indent="-285750" algn="l" defTabSz="914400" rtl="0" eaLnBrk="1" fontAlgn="auto" latinLnBrk="0" hangingPunct="1">
                  <a:lnSpc>
                    <a:spcPct val="150000"/>
                  </a:lnSpc>
                  <a:spcBef>
                    <a:spcPts val="0"/>
                  </a:spcBef>
                  <a:spcAft>
                    <a:spcPts val="0"/>
                  </a:spcAft>
                  <a:buClr>
                    <a:srgbClr val="FF6900"/>
                  </a:buClr>
                  <a:buSzPts val="1200"/>
                  <a:buFont typeface="Arial"/>
                  <a:buChar char="•"/>
                  <a:tabLst/>
                  <a:defRPr/>
                </a:pPr>
                <a:r>
                  <a:rPr kumimoji="0" lang="en-US" sz="12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rPr>
                  <a:t>Password </a:t>
                </a:r>
                <a:r>
                  <a:rPr lang="en-US" sz="1200" dirty="0">
                    <a:solidFill>
                      <a:srgbClr val="FF6900"/>
                    </a:solidFill>
                    <a:latin typeface="Arial" panose="020B0604020202020204" pitchFamily="34" charset="0"/>
                    <a:ea typeface="Poppins"/>
                    <a:cs typeface="Arial" panose="020B0604020202020204" pitchFamily="34" charset="0"/>
                    <a:sym typeface="Poppins"/>
                  </a:rPr>
                  <a:t>r</a:t>
                </a:r>
                <a:r>
                  <a:rPr kumimoji="0" lang="en-US" sz="1200" b="0" i="0" u="none" strike="noStrike" kern="0" cap="none" spc="0" normalizeH="0" baseline="0" noProof="0" dirty="0" err="1">
                    <a:ln>
                      <a:noFill/>
                    </a:ln>
                    <a:solidFill>
                      <a:srgbClr val="FF6900"/>
                    </a:solidFill>
                    <a:effectLst/>
                    <a:uLnTx/>
                    <a:uFillTx/>
                    <a:latin typeface="Arial" panose="020B0604020202020204" pitchFamily="34" charset="0"/>
                    <a:ea typeface="Poppins"/>
                    <a:cs typeface="Arial" panose="020B0604020202020204" pitchFamily="34" charset="0"/>
                    <a:sym typeface="Poppins"/>
                  </a:rPr>
                  <a:t>eset</a:t>
                </a:r>
                <a:endParaRPr kumimoji="0" sz="1400" b="0" i="0" u="none" strike="noStrike" kern="0" cap="none" spc="0" normalizeH="0" baseline="0" noProof="0" dirty="0">
                  <a:ln>
                    <a:noFill/>
                  </a:ln>
                  <a:solidFill>
                    <a:srgbClr val="FF6900"/>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50000"/>
                  </a:lnSpc>
                  <a:spcBef>
                    <a:spcPts val="0"/>
                  </a:spcBef>
                  <a:spcAft>
                    <a:spcPts val="0"/>
                  </a:spcAft>
                  <a:buClr>
                    <a:srgbClr val="FF6900"/>
                  </a:buClr>
                  <a:buSzPts val="1200"/>
                  <a:buFont typeface="Arial"/>
                  <a:buChar char="•"/>
                  <a:tabLst/>
                  <a:defRPr/>
                </a:pPr>
                <a:r>
                  <a:rPr kumimoji="0" lang="en-US" sz="12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rPr>
                  <a:t>Account unlock</a:t>
                </a:r>
                <a:endParaRPr kumimoji="0" sz="1400" b="0" i="0" u="none" strike="noStrike" kern="0" cap="none" spc="0" normalizeH="0" baseline="0" noProof="0" dirty="0">
                  <a:ln>
                    <a:noFill/>
                  </a:ln>
                  <a:solidFill>
                    <a:srgbClr val="FF6900"/>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50000"/>
                  </a:lnSpc>
                  <a:spcBef>
                    <a:spcPts val="0"/>
                  </a:spcBef>
                  <a:spcAft>
                    <a:spcPts val="0"/>
                  </a:spcAft>
                  <a:buClr>
                    <a:srgbClr val="FF6900"/>
                  </a:buClr>
                  <a:buSzPts val="1200"/>
                  <a:buFont typeface="Arial"/>
                  <a:buChar char="•"/>
                  <a:tabLst/>
                  <a:defRPr/>
                </a:pPr>
                <a:r>
                  <a:rPr kumimoji="0" lang="en-US" sz="12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rPr>
                  <a:t>Chatbot integration</a:t>
                </a:r>
                <a:endParaRPr kumimoji="0" sz="1200" b="0" i="0" u="none" strike="noStrike" kern="0" cap="none" spc="0" normalizeH="0" baseline="0" noProof="0" dirty="0">
                  <a:ln>
                    <a:noFill/>
                  </a:ln>
                  <a:solidFill>
                    <a:srgbClr val="FF6900"/>
                  </a:solidFill>
                  <a:effectLst/>
                  <a:uLnTx/>
                  <a:uFillTx/>
                  <a:latin typeface="Arial" panose="020B0604020202020204" pitchFamily="34" charset="0"/>
                  <a:ea typeface="Poppins"/>
                  <a:cs typeface="Arial" panose="020B0604020202020204" pitchFamily="34" charset="0"/>
                  <a:sym typeface="Poppins"/>
                </a:endParaRPr>
              </a:p>
            </p:txBody>
          </p:sp>
        </p:grpSp>
        <p:grpSp>
          <p:nvGrpSpPr>
            <p:cNvPr id="1442" name="Google Shape;1442;p169"/>
            <p:cNvGrpSpPr/>
            <p:nvPr/>
          </p:nvGrpSpPr>
          <p:grpSpPr>
            <a:xfrm>
              <a:off x="9542610" y="2108881"/>
              <a:ext cx="2504756" cy="3043019"/>
              <a:chOff x="9542610" y="2108881"/>
              <a:chExt cx="2504756" cy="3043019"/>
            </a:xfrm>
          </p:grpSpPr>
          <p:sp>
            <p:nvSpPr>
              <p:cNvPr id="1443" name="Google Shape;1443;p169"/>
              <p:cNvSpPr/>
              <p:nvPr/>
            </p:nvSpPr>
            <p:spPr>
              <a:xfrm>
                <a:off x="9554481" y="2108883"/>
                <a:ext cx="2481014" cy="3043017"/>
              </a:xfrm>
              <a:prstGeom prst="rect">
                <a:avLst/>
              </a:prstGeom>
              <a:solidFill>
                <a:srgbClr val="FFFFFF"/>
              </a:solidFill>
              <a:ln>
                <a:noFill/>
              </a:ln>
              <a:effectLst>
                <a:outerShdw blurRad="38100" sx="102000" sy="102000" algn="ctr" rotWithShape="0">
                  <a:srgbClr val="000000">
                    <a:alpha val="4705"/>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p:txBody>
          </p:sp>
          <p:cxnSp>
            <p:nvCxnSpPr>
              <p:cNvPr id="1444" name="Google Shape;1444;p169"/>
              <p:cNvCxnSpPr/>
              <p:nvPr/>
            </p:nvCxnSpPr>
            <p:spPr>
              <a:xfrm>
                <a:off x="9554481" y="2108881"/>
                <a:ext cx="2492885" cy="9286"/>
              </a:xfrm>
              <a:prstGeom prst="straightConnector1">
                <a:avLst/>
              </a:prstGeom>
              <a:noFill/>
              <a:ln w="38100" cap="flat" cmpd="sng">
                <a:solidFill>
                  <a:srgbClr val="70BAE1"/>
                </a:solidFill>
                <a:prstDash val="solid"/>
                <a:miter lim="800000"/>
                <a:headEnd type="none" w="sm" len="sm"/>
                <a:tailEnd type="none" w="sm" len="sm"/>
              </a:ln>
            </p:spPr>
          </p:cxnSp>
          <p:sp>
            <p:nvSpPr>
              <p:cNvPr id="1445" name="Google Shape;1445;p169"/>
              <p:cNvSpPr txBox="1"/>
              <p:nvPr/>
            </p:nvSpPr>
            <p:spPr>
              <a:xfrm>
                <a:off x="9863948" y="2242581"/>
                <a:ext cx="1896131" cy="84754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80000"/>
                  </a:lnSpc>
                  <a:spcBef>
                    <a:spcPts val="0"/>
                  </a:spcBef>
                  <a:spcAft>
                    <a:spcPts val="0"/>
                  </a:spcAft>
                  <a:buClr>
                    <a:srgbClr val="FF6900"/>
                  </a:buClr>
                  <a:buSzPts val="1600"/>
                  <a:buFont typeface="Arial"/>
                  <a:buNone/>
                  <a:tabLst/>
                  <a:defRPr/>
                </a:pPr>
                <a:r>
                  <a:rPr kumimoji="0" lang="en-US" sz="16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Supply Chain</a:t>
                </a:r>
                <a:endParaRPr kumimoji="0" sz="1400" b="0" i="0" u="none" strike="noStrike" kern="0" cap="none" spc="0" normalizeH="0" baseline="0" noProof="0" dirty="0">
                  <a:ln>
                    <a:noFill/>
                  </a:ln>
                  <a:solidFill>
                    <a:srgbClr val="0085CA"/>
                  </a:solidFill>
                  <a:effectLst/>
                  <a:uLnTx/>
                  <a:uFillTx/>
                  <a:latin typeface="Arial" panose="020B0604020202020204" pitchFamily="34" charset="0"/>
                  <a:cs typeface="Arial" panose="020B0604020202020204" pitchFamily="34" charset="0"/>
                  <a:sym typeface="Arial"/>
                </a:endParaRPr>
              </a:p>
            </p:txBody>
          </p:sp>
          <p:sp>
            <p:nvSpPr>
              <p:cNvPr id="1446" name="Google Shape;1446;p169"/>
              <p:cNvSpPr/>
              <p:nvPr/>
            </p:nvSpPr>
            <p:spPr>
              <a:xfrm>
                <a:off x="10549261" y="2804106"/>
                <a:ext cx="525507" cy="580766"/>
              </a:xfrm>
              <a:custGeom>
                <a:avLst/>
                <a:gdLst/>
                <a:ahLst/>
                <a:cxnLst/>
                <a:rect l="l" t="t" r="r" b="b"/>
                <a:pathLst>
                  <a:path w="120000" h="120000" extrusionOk="0">
                    <a:moveTo>
                      <a:pt x="92311" y="103166"/>
                    </a:moveTo>
                    <a:cubicBezTo>
                      <a:pt x="89227" y="103827"/>
                      <a:pt x="87000" y="106366"/>
                      <a:pt x="87000" y="109233"/>
                    </a:cubicBezTo>
                    <a:cubicBezTo>
                      <a:pt x="87000" y="112677"/>
                      <a:pt x="90094" y="115477"/>
                      <a:pt x="93900" y="115477"/>
                    </a:cubicBezTo>
                    <a:cubicBezTo>
                      <a:pt x="97700" y="115477"/>
                      <a:pt x="100794" y="112677"/>
                      <a:pt x="100794" y="109233"/>
                    </a:cubicBezTo>
                    <a:cubicBezTo>
                      <a:pt x="100794" y="106366"/>
                      <a:pt x="98566" y="103827"/>
                      <a:pt x="95483" y="103166"/>
                    </a:cubicBezTo>
                    <a:close/>
                    <a:moveTo>
                      <a:pt x="40205" y="103166"/>
                    </a:moveTo>
                    <a:cubicBezTo>
                      <a:pt x="37122" y="103827"/>
                      <a:pt x="34894" y="106366"/>
                      <a:pt x="34894" y="109233"/>
                    </a:cubicBezTo>
                    <a:cubicBezTo>
                      <a:pt x="34894" y="112677"/>
                      <a:pt x="37988" y="115477"/>
                      <a:pt x="41794" y="115477"/>
                    </a:cubicBezTo>
                    <a:cubicBezTo>
                      <a:pt x="45594" y="115477"/>
                      <a:pt x="48688" y="112677"/>
                      <a:pt x="48688" y="109233"/>
                    </a:cubicBezTo>
                    <a:cubicBezTo>
                      <a:pt x="48688" y="106366"/>
                      <a:pt x="46461" y="103827"/>
                      <a:pt x="43377" y="103166"/>
                    </a:cubicBezTo>
                    <a:close/>
                    <a:moveTo>
                      <a:pt x="35422" y="20616"/>
                    </a:moveTo>
                    <a:lnTo>
                      <a:pt x="35422" y="47961"/>
                    </a:lnTo>
                    <a:lnTo>
                      <a:pt x="84433" y="47961"/>
                    </a:lnTo>
                    <a:cubicBezTo>
                      <a:pt x="84433" y="47961"/>
                      <a:pt x="84433" y="20616"/>
                      <a:pt x="84433" y="20616"/>
                    </a:cubicBezTo>
                    <a:close/>
                    <a:moveTo>
                      <a:pt x="32727" y="15733"/>
                    </a:moveTo>
                    <a:lnTo>
                      <a:pt x="87122" y="15733"/>
                    </a:lnTo>
                    <a:cubicBezTo>
                      <a:pt x="88611" y="15733"/>
                      <a:pt x="89822" y="16833"/>
                      <a:pt x="89822" y="18177"/>
                    </a:cubicBezTo>
                    <a:lnTo>
                      <a:pt x="89822" y="47961"/>
                    </a:lnTo>
                    <a:lnTo>
                      <a:pt x="111038" y="47961"/>
                    </a:lnTo>
                    <a:cubicBezTo>
                      <a:pt x="112522" y="47961"/>
                      <a:pt x="113727" y="49050"/>
                      <a:pt x="113727" y="50394"/>
                    </a:cubicBezTo>
                    <a:lnTo>
                      <a:pt x="113727" y="91583"/>
                    </a:lnTo>
                    <a:cubicBezTo>
                      <a:pt x="113727" y="92183"/>
                      <a:pt x="113505" y="92716"/>
                      <a:pt x="113061" y="93161"/>
                    </a:cubicBezTo>
                    <a:lnTo>
                      <a:pt x="112900" y="93327"/>
                    </a:lnTo>
                    <a:cubicBezTo>
                      <a:pt x="112850" y="93372"/>
                      <a:pt x="112794" y="93411"/>
                      <a:pt x="112744" y="93444"/>
                    </a:cubicBezTo>
                    <a:cubicBezTo>
                      <a:pt x="112288" y="93816"/>
                      <a:pt x="111700" y="94022"/>
                      <a:pt x="111038" y="94022"/>
                    </a:cubicBezTo>
                    <a:lnTo>
                      <a:pt x="32727" y="94022"/>
                    </a:lnTo>
                    <a:cubicBezTo>
                      <a:pt x="31238" y="94022"/>
                      <a:pt x="30027" y="92927"/>
                      <a:pt x="30027" y="91583"/>
                    </a:cubicBezTo>
                    <a:lnTo>
                      <a:pt x="30027" y="18177"/>
                    </a:lnTo>
                    <a:cubicBezTo>
                      <a:pt x="30027" y="16833"/>
                      <a:pt x="31238" y="15733"/>
                      <a:pt x="32727" y="15733"/>
                    </a:cubicBezTo>
                    <a:close/>
                    <a:moveTo>
                      <a:pt x="2638" y="0"/>
                    </a:moveTo>
                    <a:lnTo>
                      <a:pt x="23000" y="0"/>
                    </a:lnTo>
                    <a:cubicBezTo>
                      <a:pt x="24483" y="0"/>
                      <a:pt x="25694" y="1094"/>
                      <a:pt x="25694" y="2438"/>
                    </a:cubicBezTo>
                    <a:lnTo>
                      <a:pt x="25694" y="98288"/>
                    </a:lnTo>
                    <a:lnTo>
                      <a:pt x="117361" y="98288"/>
                    </a:lnTo>
                    <a:cubicBezTo>
                      <a:pt x="119077" y="98288"/>
                      <a:pt x="120000" y="99544"/>
                      <a:pt x="120000" y="100727"/>
                    </a:cubicBezTo>
                    <a:cubicBezTo>
                      <a:pt x="120000" y="101911"/>
                      <a:pt x="119077" y="103166"/>
                      <a:pt x="117361" y="103166"/>
                    </a:cubicBezTo>
                    <a:lnTo>
                      <a:pt x="103716" y="103166"/>
                    </a:lnTo>
                    <a:cubicBezTo>
                      <a:pt x="105066" y="104944"/>
                      <a:pt x="105794" y="107044"/>
                      <a:pt x="105794" y="109233"/>
                    </a:cubicBezTo>
                    <a:cubicBezTo>
                      <a:pt x="105794" y="115172"/>
                      <a:pt x="100461" y="120000"/>
                      <a:pt x="93900" y="120000"/>
                    </a:cubicBezTo>
                    <a:cubicBezTo>
                      <a:pt x="87338" y="120000"/>
                      <a:pt x="82000" y="115172"/>
                      <a:pt x="82000" y="109233"/>
                    </a:cubicBezTo>
                    <a:cubicBezTo>
                      <a:pt x="82000" y="107044"/>
                      <a:pt x="82727" y="104944"/>
                      <a:pt x="84077" y="103166"/>
                    </a:cubicBezTo>
                    <a:lnTo>
                      <a:pt x="51611" y="103166"/>
                    </a:lnTo>
                    <a:cubicBezTo>
                      <a:pt x="52961" y="104944"/>
                      <a:pt x="53688" y="107044"/>
                      <a:pt x="53688" y="109233"/>
                    </a:cubicBezTo>
                    <a:cubicBezTo>
                      <a:pt x="53688" y="115172"/>
                      <a:pt x="48355" y="120000"/>
                      <a:pt x="41794" y="120000"/>
                    </a:cubicBezTo>
                    <a:cubicBezTo>
                      <a:pt x="35233" y="120000"/>
                      <a:pt x="29900" y="115172"/>
                      <a:pt x="29900" y="109233"/>
                    </a:cubicBezTo>
                    <a:cubicBezTo>
                      <a:pt x="29900" y="107044"/>
                      <a:pt x="30622" y="104944"/>
                      <a:pt x="31972" y="103166"/>
                    </a:cubicBezTo>
                    <a:lnTo>
                      <a:pt x="23000" y="103166"/>
                    </a:lnTo>
                    <a:cubicBezTo>
                      <a:pt x="21511" y="103166"/>
                      <a:pt x="20305" y="102072"/>
                      <a:pt x="20305" y="100727"/>
                    </a:cubicBezTo>
                    <a:lnTo>
                      <a:pt x="20305" y="4877"/>
                    </a:lnTo>
                    <a:lnTo>
                      <a:pt x="2638" y="4877"/>
                    </a:lnTo>
                    <a:cubicBezTo>
                      <a:pt x="922" y="4877"/>
                      <a:pt x="0" y="3622"/>
                      <a:pt x="0" y="2438"/>
                    </a:cubicBezTo>
                    <a:cubicBezTo>
                      <a:pt x="0" y="1255"/>
                      <a:pt x="922" y="0"/>
                      <a:pt x="2638" y="0"/>
                    </a:cubicBezTo>
                    <a:close/>
                    <a:moveTo>
                      <a:pt x="2638" y="0"/>
                    </a:moveTo>
                  </a:path>
                </a:pathLst>
              </a:custGeom>
              <a:solidFill>
                <a:srgbClr val="0085CA"/>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srgbClr val="0085CA"/>
                  </a:solidFill>
                  <a:effectLst/>
                  <a:uLnTx/>
                  <a:uFillTx/>
                  <a:latin typeface="Lato"/>
                  <a:ea typeface="Lato"/>
                  <a:cs typeface="Lato"/>
                  <a:sym typeface="Lato"/>
                </a:endParaRPr>
              </a:p>
            </p:txBody>
          </p:sp>
          <p:sp>
            <p:nvSpPr>
              <p:cNvPr id="1447" name="Google Shape;1447;p169"/>
              <p:cNvSpPr/>
              <p:nvPr/>
            </p:nvSpPr>
            <p:spPr>
              <a:xfrm>
                <a:off x="10433192" y="2692236"/>
                <a:ext cx="801018" cy="795783"/>
              </a:xfrm>
              <a:custGeom>
                <a:avLst/>
                <a:gdLst/>
                <a:ahLst/>
                <a:cxnLst/>
                <a:rect l="l" t="t" r="r" b="b"/>
                <a:pathLst>
                  <a:path w="120000" h="120000" extrusionOk="0">
                    <a:moveTo>
                      <a:pt x="115122" y="36644"/>
                    </a:moveTo>
                    <a:lnTo>
                      <a:pt x="115861" y="38538"/>
                    </a:lnTo>
                    <a:cubicBezTo>
                      <a:pt x="118605" y="45516"/>
                      <a:pt x="120000" y="52888"/>
                      <a:pt x="120000" y="60450"/>
                    </a:cubicBezTo>
                    <a:cubicBezTo>
                      <a:pt x="120000" y="93283"/>
                      <a:pt x="93455" y="120000"/>
                      <a:pt x="60827" y="120000"/>
                    </a:cubicBezTo>
                    <a:cubicBezTo>
                      <a:pt x="46066" y="120000"/>
                      <a:pt x="31916" y="114438"/>
                      <a:pt x="21083" y="104555"/>
                    </a:cubicBezTo>
                    <a:lnTo>
                      <a:pt x="22688" y="110044"/>
                    </a:lnTo>
                    <a:cubicBezTo>
                      <a:pt x="22994" y="111072"/>
                      <a:pt x="22816" y="112133"/>
                      <a:pt x="22205" y="112961"/>
                    </a:cubicBezTo>
                    <a:cubicBezTo>
                      <a:pt x="21561" y="113827"/>
                      <a:pt x="20516" y="114344"/>
                      <a:pt x="19411" y="114344"/>
                    </a:cubicBezTo>
                    <a:cubicBezTo>
                      <a:pt x="17888" y="114344"/>
                      <a:pt x="16627" y="113394"/>
                      <a:pt x="16200" y="111922"/>
                    </a:cubicBezTo>
                    <a:lnTo>
                      <a:pt x="10538" y="92666"/>
                    </a:lnTo>
                    <a:cubicBezTo>
                      <a:pt x="10244" y="91661"/>
                      <a:pt x="10455" y="90544"/>
                      <a:pt x="11100" y="89677"/>
                    </a:cubicBezTo>
                    <a:cubicBezTo>
                      <a:pt x="11955" y="88516"/>
                      <a:pt x="13522" y="88022"/>
                      <a:pt x="14827" y="88488"/>
                    </a:cubicBezTo>
                    <a:lnTo>
                      <a:pt x="33766" y="95383"/>
                    </a:lnTo>
                    <a:cubicBezTo>
                      <a:pt x="35366" y="95966"/>
                      <a:pt x="36272" y="97561"/>
                      <a:pt x="35977" y="99266"/>
                    </a:cubicBezTo>
                    <a:cubicBezTo>
                      <a:pt x="35700" y="100905"/>
                      <a:pt x="34388" y="102044"/>
                      <a:pt x="32805" y="102044"/>
                    </a:cubicBezTo>
                    <a:cubicBezTo>
                      <a:pt x="32422" y="102044"/>
                      <a:pt x="32044" y="101977"/>
                      <a:pt x="31677" y="101850"/>
                    </a:cubicBezTo>
                    <a:lnTo>
                      <a:pt x="25188" y="99483"/>
                    </a:lnTo>
                    <a:cubicBezTo>
                      <a:pt x="34855" y="108355"/>
                      <a:pt x="47744" y="113500"/>
                      <a:pt x="60827" y="113500"/>
                    </a:cubicBezTo>
                    <a:cubicBezTo>
                      <a:pt x="89894" y="113500"/>
                      <a:pt x="113538" y="89705"/>
                      <a:pt x="113538" y="60450"/>
                    </a:cubicBezTo>
                    <a:cubicBezTo>
                      <a:pt x="113538" y="53705"/>
                      <a:pt x="112300" y="47138"/>
                      <a:pt x="109855" y="40927"/>
                    </a:cubicBezTo>
                    <a:lnTo>
                      <a:pt x="109116" y="39033"/>
                    </a:lnTo>
                    <a:close/>
                    <a:moveTo>
                      <a:pt x="59172" y="0"/>
                    </a:moveTo>
                    <a:cubicBezTo>
                      <a:pt x="73677" y="0"/>
                      <a:pt x="87644" y="5383"/>
                      <a:pt x="98388" y="14961"/>
                    </a:cubicBezTo>
                    <a:lnTo>
                      <a:pt x="96522" y="8611"/>
                    </a:lnTo>
                    <a:cubicBezTo>
                      <a:pt x="96216" y="7588"/>
                      <a:pt x="96394" y="6522"/>
                      <a:pt x="97011" y="5694"/>
                    </a:cubicBezTo>
                    <a:cubicBezTo>
                      <a:pt x="97644" y="4827"/>
                      <a:pt x="98694" y="4311"/>
                      <a:pt x="99811" y="4311"/>
                    </a:cubicBezTo>
                    <a:cubicBezTo>
                      <a:pt x="101322" y="4311"/>
                      <a:pt x="102583" y="5261"/>
                      <a:pt x="103016" y="6727"/>
                    </a:cubicBezTo>
                    <a:lnTo>
                      <a:pt x="108677" y="25983"/>
                    </a:lnTo>
                    <a:cubicBezTo>
                      <a:pt x="108972" y="26988"/>
                      <a:pt x="108761" y="28105"/>
                      <a:pt x="108116" y="28972"/>
                    </a:cubicBezTo>
                    <a:cubicBezTo>
                      <a:pt x="107255" y="30127"/>
                      <a:pt x="105688" y="30627"/>
                      <a:pt x="104394" y="30161"/>
                    </a:cubicBezTo>
                    <a:lnTo>
                      <a:pt x="85444" y="23266"/>
                    </a:lnTo>
                    <a:cubicBezTo>
                      <a:pt x="83850" y="22683"/>
                      <a:pt x="82938" y="21094"/>
                      <a:pt x="83238" y="19383"/>
                    </a:cubicBezTo>
                    <a:cubicBezTo>
                      <a:pt x="83522" y="17750"/>
                      <a:pt x="84827" y="16605"/>
                      <a:pt x="86416" y="16605"/>
                    </a:cubicBezTo>
                    <a:cubicBezTo>
                      <a:pt x="86794" y="16605"/>
                      <a:pt x="87172" y="16672"/>
                      <a:pt x="87538" y="16805"/>
                    </a:cubicBezTo>
                    <a:lnTo>
                      <a:pt x="92844" y="18738"/>
                    </a:lnTo>
                    <a:cubicBezTo>
                      <a:pt x="83450" y="10888"/>
                      <a:pt x="71538" y="6500"/>
                      <a:pt x="59172" y="6500"/>
                    </a:cubicBezTo>
                    <a:cubicBezTo>
                      <a:pt x="30105" y="6500"/>
                      <a:pt x="6455" y="30294"/>
                      <a:pt x="6455" y="59544"/>
                    </a:cubicBezTo>
                    <a:cubicBezTo>
                      <a:pt x="6455" y="65394"/>
                      <a:pt x="7394" y="71133"/>
                      <a:pt x="9244" y="76605"/>
                    </a:cubicBezTo>
                    <a:lnTo>
                      <a:pt x="9888" y="78527"/>
                    </a:lnTo>
                    <a:lnTo>
                      <a:pt x="3772" y="80622"/>
                    </a:lnTo>
                    <a:lnTo>
                      <a:pt x="3122" y="78688"/>
                    </a:lnTo>
                    <a:cubicBezTo>
                      <a:pt x="1050" y="72544"/>
                      <a:pt x="0" y="66105"/>
                      <a:pt x="0" y="59544"/>
                    </a:cubicBezTo>
                    <a:cubicBezTo>
                      <a:pt x="0" y="26711"/>
                      <a:pt x="26544" y="0"/>
                      <a:pt x="59172" y="0"/>
                    </a:cubicBezTo>
                    <a:close/>
                    <a:moveTo>
                      <a:pt x="59172" y="0"/>
                    </a:moveTo>
                  </a:path>
                </a:pathLst>
              </a:custGeom>
              <a:solidFill>
                <a:srgbClr val="0085CA"/>
              </a:solid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a:ln>
                    <a:noFill/>
                  </a:ln>
                  <a:solidFill>
                    <a:srgbClr val="0085CA"/>
                  </a:solidFill>
                  <a:effectLst/>
                  <a:uLnTx/>
                  <a:uFillTx/>
                  <a:latin typeface="Lato"/>
                  <a:ea typeface="Lato"/>
                  <a:cs typeface="Lato"/>
                  <a:sym typeface="Lato"/>
                </a:endParaRPr>
              </a:p>
            </p:txBody>
          </p:sp>
          <p:sp>
            <p:nvSpPr>
              <p:cNvPr id="1448" name="Google Shape;1448;p169"/>
              <p:cNvSpPr txBox="1"/>
              <p:nvPr/>
            </p:nvSpPr>
            <p:spPr>
              <a:xfrm>
                <a:off x="9542610" y="3678095"/>
                <a:ext cx="2483658" cy="847547"/>
              </a:xfrm>
              <a:prstGeom prst="rect">
                <a:avLst/>
              </a:prstGeom>
              <a:noFill/>
              <a:ln>
                <a:noFill/>
              </a:ln>
            </p:spPr>
            <p:txBody>
              <a:bodyPr spcFirstLastPara="1" wrap="square" lIns="91425" tIns="45700" rIns="91425" bIns="45700" anchor="t" anchorCtr="0">
                <a:noAutofit/>
              </a:bodyPr>
              <a:lstStyle/>
              <a:p>
                <a:pPr lvl="0" algn="ctr">
                  <a:lnSpc>
                    <a:spcPct val="80000"/>
                  </a:lnSpc>
                  <a:buClr>
                    <a:srgbClr val="FF6900"/>
                  </a:buClr>
                  <a:buSzPts val="1400"/>
                  <a:defRPr/>
                </a:pPr>
                <a:r>
                  <a:rPr lang="en-US" b="1" dirty="0">
                    <a:solidFill>
                      <a:srgbClr val="0085CA"/>
                    </a:solidFill>
                    <a:latin typeface="Arial" panose="020B0604020202020204" pitchFamily="34" charset="0"/>
                    <a:ea typeface="Poppins"/>
                    <a:cs typeface="Arial" panose="020B0604020202020204" pitchFamily="34" charset="0"/>
                    <a:sym typeface="Poppins"/>
                  </a:rPr>
                  <a:t>Process Examples:</a:t>
                </a:r>
              </a:p>
              <a:p>
                <a:pPr marL="0" marR="0" lvl="0" indent="0" algn="ctr" defTabSz="914400" rtl="0" eaLnBrk="1" fontAlgn="auto" latinLnBrk="0" hangingPunct="1">
                  <a:lnSpc>
                    <a:spcPct val="80000"/>
                  </a:lnSpc>
                  <a:spcBef>
                    <a:spcPts val="0"/>
                  </a:spcBef>
                  <a:spcAft>
                    <a:spcPts val="0"/>
                  </a:spcAft>
                  <a:buClr>
                    <a:prstClr val="black"/>
                  </a:buClr>
                  <a:buSzPts val="1400"/>
                  <a:buFont typeface="Arial"/>
                  <a:buNone/>
                  <a:tabLst/>
                  <a:defRPr/>
                </a:pPr>
                <a:endParaRPr kumimoji="0" sz="1400" b="1"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Inventory Management</a:t>
                </a:r>
                <a:endParaRPr kumimoji="0" sz="1400" b="0" i="0" u="none" strike="noStrike" kern="0" cap="none" spc="0" normalizeH="0" baseline="0" noProof="0" dirty="0">
                  <a:ln>
                    <a:noFill/>
                  </a:ln>
                  <a:solidFill>
                    <a:srgbClr val="0085CA"/>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Invoice/Contract Management</a:t>
                </a:r>
                <a:endParaRPr kumimoji="0" sz="1400" b="0" i="0" u="none" strike="noStrike" kern="0" cap="none" spc="0" normalizeH="0" baseline="0" noProof="0" dirty="0">
                  <a:ln>
                    <a:noFill/>
                  </a:ln>
                  <a:solidFill>
                    <a:srgbClr val="0085CA"/>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50000"/>
                  </a:lnSpc>
                  <a:spcBef>
                    <a:spcPts val="0"/>
                  </a:spcBef>
                  <a:spcAft>
                    <a:spcPts val="0"/>
                  </a:spcAft>
                  <a:buClr>
                    <a:srgbClr val="0085CA"/>
                  </a:buClr>
                  <a:buSzPts val="1200"/>
                  <a:buFont typeface="Arial"/>
                  <a:buChar char="•"/>
                  <a:tabLst/>
                  <a:defRPr/>
                </a:pPr>
                <a:r>
                  <a:rPr kumimoji="0" lang="en-US"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rPr>
                  <a:t>Work Order Management</a:t>
                </a:r>
                <a:endParaRPr kumimoji="0" sz="1200" b="0" i="0" u="none" strike="noStrike" kern="0" cap="none" spc="0" normalizeH="0" baseline="0" noProof="0" dirty="0">
                  <a:ln>
                    <a:noFill/>
                  </a:ln>
                  <a:solidFill>
                    <a:srgbClr val="0085CA"/>
                  </a:solidFill>
                  <a:effectLst/>
                  <a:uLnTx/>
                  <a:uFillTx/>
                  <a:latin typeface="Arial" panose="020B0604020202020204" pitchFamily="34" charset="0"/>
                  <a:ea typeface="Poppins"/>
                  <a:cs typeface="Arial" panose="020B0604020202020204" pitchFamily="34" charset="0"/>
                  <a:sym typeface="Poppins"/>
                </a:endParaRPr>
              </a:p>
            </p:txBody>
          </p:sp>
        </p:grpSp>
      </p:grpSp>
    </p:spTree>
    <p:extLst>
      <p:ext uri="{BB962C8B-B14F-4D97-AF65-F5344CB8AC3E}">
        <p14:creationId xmlns:p14="http://schemas.microsoft.com/office/powerpoint/2010/main" val="184230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I </a:t>
            </a:r>
          </a:p>
        </p:txBody>
      </p:sp>
      <p:sp>
        <p:nvSpPr>
          <p:cNvPr id="3" name="Content Placeholder 2"/>
          <p:cNvSpPr>
            <a:spLocks noGrp="1"/>
          </p:cNvSpPr>
          <p:nvPr>
            <p:ph idx="1"/>
          </p:nvPr>
        </p:nvSpPr>
        <p:spPr/>
        <p:txBody>
          <a:bodyPr/>
          <a:lstStyle/>
          <a:p>
            <a:r>
              <a:rPr lang="en-IN" dirty="0">
                <a:solidFill>
                  <a:srgbClr val="92D050"/>
                </a:solidFill>
              </a:rPr>
              <a:t>PROGRAMMING </a:t>
            </a:r>
            <a:r>
              <a:rPr lang="en-IN" dirty="0" smtClean="0">
                <a:solidFill>
                  <a:srgbClr val="92D050"/>
                </a:solidFill>
              </a:rPr>
              <a:t>BASICS</a:t>
            </a:r>
          </a:p>
          <a:p>
            <a:r>
              <a:rPr lang="en-US" dirty="0">
                <a:solidFill>
                  <a:srgbClr val="92D050"/>
                </a:solidFill>
              </a:rPr>
              <a:t>Software Application and Software Development </a:t>
            </a:r>
            <a:r>
              <a:rPr lang="en-US" dirty="0" smtClean="0">
                <a:solidFill>
                  <a:srgbClr val="92D050"/>
                </a:solidFill>
              </a:rPr>
              <a:t>Life</a:t>
            </a:r>
          </a:p>
          <a:p>
            <a:r>
              <a:rPr lang="en-IN" dirty="0">
                <a:solidFill>
                  <a:schemeClr val="accent2"/>
                </a:solidFill>
              </a:rPr>
              <a:t>AUTOMATION </a:t>
            </a:r>
            <a:r>
              <a:rPr lang="en-IN" dirty="0" smtClean="0">
                <a:solidFill>
                  <a:schemeClr val="accent2"/>
                </a:solidFill>
              </a:rPr>
              <a:t>AND </a:t>
            </a:r>
            <a:r>
              <a:rPr lang="en-IN" dirty="0">
                <a:solidFill>
                  <a:schemeClr val="accent2"/>
                </a:solidFill>
              </a:rPr>
              <a:t>RPA</a:t>
            </a:r>
            <a:r>
              <a:rPr lang="en-IN" dirty="0" smtClean="0">
                <a:solidFill>
                  <a:schemeClr val="accent2"/>
                </a:solidFill>
              </a:rPr>
              <a:t>:</a:t>
            </a:r>
          </a:p>
          <a:p>
            <a:pPr lvl="1"/>
            <a:r>
              <a:rPr lang="en-US" dirty="0" smtClean="0">
                <a:solidFill>
                  <a:schemeClr val="accent2"/>
                </a:solidFill>
              </a:rPr>
              <a:t>Introduction to RPA</a:t>
            </a:r>
          </a:p>
          <a:p>
            <a:pPr lvl="2"/>
            <a:r>
              <a:rPr lang="en-US" dirty="0" smtClean="0">
                <a:solidFill>
                  <a:schemeClr val="accent2"/>
                </a:solidFill>
              </a:rPr>
              <a:t> Automation vs RPA,</a:t>
            </a:r>
          </a:p>
          <a:p>
            <a:pPr lvl="2"/>
            <a:r>
              <a:rPr lang="en-US" dirty="0" smtClean="0">
                <a:solidFill>
                  <a:schemeClr val="accent2"/>
                </a:solidFill>
              </a:rPr>
              <a:t> Process and Flowchart ,</a:t>
            </a:r>
          </a:p>
          <a:p>
            <a:pPr lvl="2"/>
            <a:r>
              <a:rPr lang="en-US" dirty="0" smtClean="0">
                <a:solidFill>
                  <a:schemeClr val="accent2"/>
                </a:solidFill>
              </a:rPr>
              <a:t>RPA </a:t>
            </a:r>
            <a:r>
              <a:rPr lang="en-US" dirty="0">
                <a:solidFill>
                  <a:schemeClr val="accent2"/>
                </a:solidFill>
              </a:rPr>
              <a:t>Programming Constructs</a:t>
            </a:r>
            <a:r>
              <a:rPr lang="en-US" dirty="0" smtClean="0">
                <a:solidFill>
                  <a:schemeClr val="accent2"/>
                </a:solidFill>
              </a:rPr>
              <a:t>,</a:t>
            </a:r>
          </a:p>
          <a:p>
            <a:pPr lvl="1"/>
            <a:r>
              <a:rPr lang="en-US" dirty="0" smtClean="0">
                <a:solidFill>
                  <a:schemeClr val="accent2"/>
                </a:solidFill>
              </a:rPr>
              <a:t> </a:t>
            </a:r>
            <a:r>
              <a:rPr lang="en-US" dirty="0">
                <a:solidFill>
                  <a:schemeClr val="accent2"/>
                </a:solidFill>
              </a:rPr>
              <a:t>Robots in </a:t>
            </a:r>
            <a:r>
              <a:rPr lang="en-US" dirty="0" smtClean="0">
                <a:solidFill>
                  <a:schemeClr val="accent2"/>
                </a:solidFill>
              </a:rPr>
              <a:t>RPA</a:t>
            </a:r>
          </a:p>
          <a:p>
            <a:pPr lvl="2"/>
            <a:r>
              <a:rPr lang="en-US" dirty="0" smtClean="0">
                <a:solidFill>
                  <a:schemeClr val="accent2"/>
                </a:solidFill>
              </a:rPr>
              <a:t>Introduction </a:t>
            </a:r>
            <a:r>
              <a:rPr lang="en-US" dirty="0">
                <a:solidFill>
                  <a:schemeClr val="accent2"/>
                </a:solidFill>
              </a:rPr>
              <a:t>to Robots</a:t>
            </a:r>
            <a:r>
              <a:rPr lang="en-US" dirty="0" smtClean="0">
                <a:solidFill>
                  <a:schemeClr val="accent2"/>
                </a:solidFill>
              </a:rPr>
              <a:t>,</a:t>
            </a:r>
          </a:p>
          <a:p>
            <a:pPr lvl="2"/>
            <a:r>
              <a:rPr lang="en-US" dirty="0" smtClean="0">
                <a:solidFill>
                  <a:schemeClr val="accent2"/>
                </a:solidFill>
              </a:rPr>
              <a:t> </a:t>
            </a:r>
            <a:r>
              <a:rPr lang="en-US" dirty="0">
                <a:solidFill>
                  <a:schemeClr val="accent2"/>
                </a:solidFill>
              </a:rPr>
              <a:t>Types of Robots</a:t>
            </a:r>
            <a:r>
              <a:rPr lang="en-US" dirty="0" smtClean="0">
                <a:solidFill>
                  <a:schemeClr val="accent2"/>
                </a:solidFill>
              </a:rPr>
              <a:t>,</a:t>
            </a:r>
          </a:p>
          <a:p>
            <a:pPr lvl="2"/>
            <a:r>
              <a:rPr lang="en-US" dirty="0" smtClean="0">
                <a:solidFill>
                  <a:schemeClr val="accent2"/>
                </a:solidFill>
              </a:rPr>
              <a:t> </a:t>
            </a:r>
            <a:r>
              <a:rPr lang="en-US" dirty="0">
                <a:solidFill>
                  <a:schemeClr val="accent2"/>
                </a:solidFill>
              </a:rPr>
              <a:t>Benefits and Implementation of RPA</a:t>
            </a:r>
            <a:endParaRPr lang="en-IN" dirty="0">
              <a:solidFill>
                <a:schemeClr val="accent2"/>
              </a:solidFill>
            </a:endParaRPr>
          </a:p>
        </p:txBody>
      </p:sp>
      <p:sp>
        <p:nvSpPr>
          <p:cNvPr id="4" name="Footer Placeholder 3"/>
          <p:cNvSpPr>
            <a:spLocks noGrp="1"/>
          </p:cNvSpPr>
          <p:nvPr>
            <p:ph type="ftr" sz="quarter" idx="11"/>
          </p:nvPr>
        </p:nvSpPr>
        <p:spPr/>
        <p:txBody>
          <a:bodyPr/>
          <a:lstStyle/>
          <a:p>
            <a:r>
              <a:rPr lang="en-US" smtClean="0"/>
              <a:t>https://www.tiny.cc/bhh                                                  CSE552-RPA     Slides:Uipath.com  </a:t>
            </a:r>
            <a:endParaRPr lang="en-US"/>
          </a:p>
        </p:txBody>
      </p:sp>
    </p:spTree>
    <p:extLst>
      <p:ext uri="{BB962C8B-B14F-4D97-AF65-F5344CB8AC3E}">
        <p14:creationId xmlns:p14="http://schemas.microsoft.com/office/powerpoint/2010/main" val="197142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823A415-A585-42B3-865C-771B346EC114}"/>
              </a:ext>
            </a:extLst>
          </p:cNvPr>
          <p:cNvGrpSpPr/>
          <p:nvPr/>
        </p:nvGrpSpPr>
        <p:grpSpPr>
          <a:xfrm>
            <a:off x="183504" y="-3743"/>
            <a:ext cx="9154453" cy="6952937"/>
            <a:chOff x="183504" y="-3743"/>
            <a:chExt cx="9154453" cy="6952937"/>
          </a:xfrm>
        </p:grpSpPr>
        <p:grpSp>
          <p:nvGrpSpPr>
            <p:cNvPr id="30" name="Group 29">
              <a:extLst>
                <a:ext uri="{FF2B5EF4-FFF2-40B4-BE49-F238E27FC236}">
                  <a16:creationId xmlns:a16="http://schemas.microsoft.com/office/drawing/2014/main" id="{C47D052C-C819-4B94-AC40-6EB65D107033}"/>
                </a:ext>
              </a:extLst>
            </p:cNvPr>
            <p:cNvGrpSpPr/>
            <p:nvPr/>
          </p:nvGrpSpPr>
          <p:grpSpPr>
            <a:xfrm>
              <a:off x="183504" y="-3743"/>
              <a:ext cx="7500861" cy="6952937"/>
              <a:chOff x="183504" y="-3743"/>
              <a:chExt cx="7500861" cy="6952937"/>
            </a:xfrm>
          </p:grpSpPr>
          <p:grpSp>
            <p:nvGrpSpPr>
              <p:cNvPr id="42" name="Group 41">
                <a:extLst>
                  <a:ext uri="{FF2B5EF4-FFF2-40B4-BE49-F238E27FC236}">
                    <a16:creationId xmlns:a16="http://schemas.microsoft.com/office/drawing/2014/main" id="{3C45E6C9-AD84-45EC-943F-2CF7D6B6A0E6}"/>
                  </a:ext>
                </a:extLst>
              </p:cNvPr>
              <p:cNvGrpSpPr/>
              <p:nvPr/>
            </p:nvGrpSpPr>
            <p:grpSpPr>
              <a:xfrm>
                <a:off x="183504" y="1769829"/>
                <a:ext cx="7500861" cy="3406930"/>
                <a:chOff x="-1214359" y="1983985"/>
                <a:chExt cx="7500861" cy="3406930"/>
              </a:xfrm>
            </p:grpSpPr>
            <p:sp>
              <p:nvSpPr>
                <p:cNvPr id="68" name="Freeform 5">
                  <a:extLst>
                    <a:ext uri="{FF2B5EF4-FFF2-40B4-BE49-F238E27FC236}">
                      <a16:creationId xmlns:a16="http://schemas.microsoft.com/office/drawing/2014/main" id="{B3F6D260-005C-40C2-8184-FDF8ED6F0810}"/>
                    </a:ext>
                  </a:extLst>
                </p:cNvPr>
                <p:cNvSpPr>
                  <a:spLocks/>
                </p:cNvSpPr>
                <p:nvPr/>
              </p:nvSpPr>
              <p:spPr bwMode="auto">
                <a:xfrm rot="2700000">
                  <a:off x="3431459" y="2500243"/>
                  <a:ext cx="2372805" cy="2372805"/>
                </a:xfrm>
                <a:custGeom>
                  <a:avLst/>
                  <a:gdLst>
                    <a:gd name="T0" fmla="*/ 83 w 1044"/>
                    <a:gd name="T1" fmla="*/ 1044 h 1044"/>
                    <a:gd name="T2" fmla="*/ 0 w 1044"/>
                    <a:gd name="T3" fmla="*/ 962 h 1044"/>
                    <a:gd name="T4" fmla="*/ 962 w 1044"/>
                    <a:gd name="T5" fmla="*/ 0 h 1044"/>
                    <a:gd name="T6" fmla="*/ 1044 w 1044"/>
                    <a:gd name="T7" fmla="*/ 83 h 1044"/>
                    <a:gd name="T8" fmla="*/ 83 w 1044"/>
                    <a:gd name="T9" fmla="*/ 1044 h 1044"/>
                  </a:gdLst>
                  <a:ahLst/>
                  <a:cxnLst>
                    <a:cxn ang="0">
                      <a:pos x="T0" y="T1"/>
                    </a:cxn>
                    <a:cxn ang="0">
                      <a:pos x="T2" y="T3"/>
                    </a:cxn>
                    <a:cxn ang="0">
                      <a:pos x="T4" y="T5"/>
                    </a:cxn>
                    <a:cxn ang="0">
                      <a:pos x="T6" y="T7"/>
                    </a:cxn>
                    <a:cxn ang="0">
                      <a:pos x="T8" y="T9"/>
                    </a:cxn>
                  </a:cxnLst>
                  <a:rect l="0" t="0" r="r" b="b"/>
                  <a:pathLst>
                    <a:path w="1044" h="1044">
                      <a:moveTo>
                        <a:pt x="83" y="1044"/>
                      </a:moveTo>
                      <a:lnTo>
                        <a:pt x="0" y="962"/>
                      </a:lnTo>
                      <a:lnTo>
                        <a:pt x="962" y="0"/>
                      </a:lnTo>
                      <a:lnTo>
                        <a:pt x="1044" y="83"/>
                      </a:lnTo>
                      <a:lnTo>
                        <a:pt x="83" y="1044"/>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9" name="Freeform 14">
                  <a:extLst>
                    <a:ext uri="{FF2B5EF4-FFF2-40B4-BE49-F238E27FC236}">
                      <a16:creationId xmlns:a16="http://schemas.microsoft.com/office/drawing/2014/main" id="{78720614-C022-47ED-A89C-D884119AE965}"/>
                    </a:ext>
                  </a:extLst>
                </p:cNvPr>
                <p:cNvSpPr>
                  <a:spLocks/>
                </p:cNvSpPr>
                <p:nvPr/>
              </p:nvSpPr>
              <p:spPr bwMode="auto">
                <a:xfrm rot="2700000">
                  <a:off x="2023559" y="3198797"/>
                  <a:ext cx="979578" cy="977305"/>
                </a:xfrm>
                <a:custGeom>
                  <a:avLst/>
                  <a:gdLst>
                    <a:gd name="T0" fmla="*/ 431 w 431"/>
                    <a:gd name="T1" fmla="*/ 82 h 430"/>
                    <a:gd name="T2" fmla="*/ 431 w 431"/>
                    <a:gd name="T3" fmla="*/ 80 h 430"/>
                    <a:gd name="T4" fmla="*/ 348 w 431"/>
                    <a:gd name="T5" fmla="*/ 0 h 430"/>
                    <a:gd name="T6" fmla="*/ 348 w 431"/>
                    <a:gd name="T7" fmla="*/ 0 h 430"/>
                    <a:gd name="T8" fmla="*/ 0 w 431"/>
                    <a:gd name="T9" fmla="*/ 99 h 430"/>
                    <a:gd name="T10" fmla="*/ 126 w 431"/>
                    <a:gd name="T11" fmla="*/ 222 h 430"/>
                    <a:gd name="T12" fmla="*/ 206 w 431"/>
                    <a:gd name="T13" fmla="*/ 305 h 430"/>
                    <a:gd name="T14" fmla="*/ 332 w 431"/>
                    <a:gd name="T15" fmla="*/ 430 h 430"/>
                    <a:gd name="T16" fmla="*/ 431 w 431"/>
                    <a:gd name="T17" fmla="*/ 8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430">
                      <a:moveTo>
                        <a:pt x="431" y="82"/>
                      </a:moveTo>
                      <a:lnTo>
                        <a:pt x="431" y="80"/>
                      </a:lnTo>
                      <a:lnTo>
                        <a:pt x="348" y="0"/>
                      </a:lnTo>
                      <a:lnTo>
                        <a:pt x="348" y="0"/>
                      </a:lnTo>
                      <a:lnTo>
                        <a:pt x="0" y="99"/>
                      </a:lnTo>
                      <a:lnTo>
                        <a:pt x="126" y="222"/>
                      </a:lnTo>
                      <a:lnTo>
                        <a:pt x="206" y="305"/>
                      </a:lnTo>
                      <a:lnTo>
                        <a:pt x="332" y="430"/>
                      </a:lnTo>
                      <a:lnTo>
                        <a:pt x="431" y="82"/>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70" name="Freeform 17">
                  <a:extLst>
                    <a:ext uri="{FF2B5EF4-FFF2-40B4-BE49-F238E27FC236}">
                      <a16:creationId xmlns:a16="http://schemas.microsoft.com/office/drawing/2014/main" id="{92B4A9D0-E5F1-4801-B399-A7903441EB61}"/>
                    </a:ext>
                  </a:extLst>
                </p:cNvPr>
                <p:cNvSpPr>
                  <a:spLocks/>
                </p:cNvSpPr>
                <p:nvPr/>
              </p:nvSpPr>
              <p:spPr bwMode="auto">
                <a:xfrm rot="2700000">
                  <a:off x="6022857" y="3556431"/>
                  <a:ext cx="263645" cy="263645"/>
                </a:xfrm>
                <a:custGeom>
                  <a:avLst/>
                  <a:gdLst>
                    <a:gd name="T0" fmla="*/ 0 w 116"/>
                    <a:gd name="T1" fmla="*/ 0 h 116"/>
                    <a:gd name="T2" fmla="*/ 116 w 116"/>
                    <a:gd name="T3" fmla="*/ 0 h 116"/>
                    <a:gd name="T4" fmla="*/ 116 w 116"/>
                    <a:gd name="T5" fmla="*/ 116 h 116"/>
                    <a:gd name="T6" fmla="*/ 0 w 116"/>
                    <a:gd name="T7" fmla="*/ 0 h 116"/>
                  </a:gdLst>
                  <a:ahLst/>
                  <a:cxnLst>
                    <a:cxn ang="0">
                      <a:pos x="T0" y="T1"/>
                    </a:cxn>
                    <a:cxn ang="0">
                      <a:pos x="T2" y="T3"/>
                    </a:cxn>
                    <a:cxn ang="0">
                      <a:pos x="T4" y="T5"/>
                    </a:cxn>
                    <a:cxn ang="0">
                      <a:pos x="T6" y="T7"/>
                    </a:cxn>
                  </a:cxnLst>
                  <a:rect l="0" t="0" r="r" b="b"/>
                  <a:pathLst>
                    <a:path w="116" h="116">
                      <a:moveTo>
                        <a:pt x="0" y="0"/>
                      </a:moveTo>
                      <a:lnTo>
                        <a:pt x="116" y="0"/>
                      </a:lnTo>
                      <a:lnTo>
                        <a:pt x="116" y="116"/>
                      </a:lnTo>
                      <a:lnTo>
                        <a:pt x="0" y="0"/>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71" name="Freeform 19">
                  <a:extLst>
                    <a:ext uri="{FF2B5EF4-FFF2-40B4-BE49-F238E27FC236}">
                      <a16:creationId xmlns:a16="http://schemas.microsoft.com/office/drawing/2014/main" id="{2C6E3399-FDDB-4992-B207-5F022B34B175}"/>
                    </a:ext>
                  </a:extLst>
                </p:cNvPr>
                <p:cNvSpPr>
                  <a:spLocks noEditPoints="1"/>
                </p:cNvSpPr>
                <p:nvPr/>
              </p:nvSpPr>
              <p:spPr bwMode="auto">
                <a:xfrm rot="2700000">
                  <a:off x="2910181" y="2332526"/>
                  <a:ext cx="2711453" cy="2711453"/>
                </a:xfrm>
                <a:custGeom>
                  <a:avLst/>
                  <a:gdLst>
                    <a:gd name="T0" fmla="*/ 42 w 1193"/>
                    <a:gd name="T1" fmla="*/ 1193 h 1193"/>
                    <a:gd name="T2" fmla="*/ 0 w 1193"/>
                    <a:gd name="T3" fmla="*/ 1150 h 1193"/>
                    <a:gd name="T4" fmla="*/ 68 w 1193"/>
                    <a:gd name="T5" fmla="*/ 1091 h 1193"/>
                    <a:gd name="T6" fmla="*/ 101 w 1193"/>
                    <a:gd name="T7" fmla="*/ 1124 h 1193"/>
                    <a:gd name="T8" fmla="*/ 42 w 1193"/>
                    <a:gd name="T9" fmla="*/ 1193 h 1193"/>
                    <a:gd name="T10" fmla="*/ 312 w 1193"/>
                    <a:gd name="T11" fmla="*/ 890 h 1193"/>
                    <a:gd name="T12" fmla="*/ 303 w 1193"/>
                    <a:gd name="T13" fmla="*/ 881 h 1193"/>
                    <a:gd name="T14" fmla="*/ 367 w 1193"/>
                    <a:gd name="T15" fmla="*/ 817 h 1193"/>
                    <a:gd name="T16" fmla="*/ 376 w 1193"/>
                    <a:gd name="T17" fmla="*/ 826 h 1193"/>
                    <a:gd name="T18" fmla="*/ 312 w 1193"/>
                    <a:gd name="T19" fmla="*/ 890 h 1193"/>
                    <a:gd name="T20" fmla="*/ 457 w 1193"/>
                    <a:gd name="T21" fmla="*/ 748 h 1193"/>
                    <a:gd name="T22" fmla="*/ 445 w 1193"/>
                    <a:gd name="T23" fmla="*/ 736 h 1193"/>
                    <a:gd name="T24" fmla="*/ 509 w 1193"/>
                    <a:gd name="T25" fmla="*/ 672 h 1193"/>
                    <a:gd name="T26" fmla="*/ 518 w 1193"/>
                    <a:gd name="T27" fmla="*/ 684 h 1193"/>
                    <a:gd name="T28" fmla="*/ 457 w 1193"/>
                    <a:gd name="T29" fmla="*/ 748 h 1193"/>
                    <a:gd name="T30" fmla="*/ 599 w 1193"/>
                    <a:gd name="T31" fmla="*/ 604 h 1193"/>
                    <a:gd name="T32" fmla="*/ 589 w 1193"/>
                    <a:gd name="T33" fmla="*/ 594 h 1193"/>
                    <a:gd name="T34" fmla="*/ 651 w 1193"/>
                    <a:gd name="T35" fmla="*/ 530 h 1193"/>
                    <a:gd name="T36" fmla="*/ 663 w 1193"/>
                    <a:gd name="T37" fmla="*/ 540 h 1193"/>
                    <a:gd name="T38" fmla="*/ 599 w 1193"/>
                    <a:gd name="T39" fmla="*/ 604 h 1193"/>
                    <a:gd name="T40" fmla="*/ 743 w 1193"/>
                    <a:gd name="T41" fmla="*/ 462 h 1193"/>
                    <a:gd name="T42" fmla="*/ 731 w 1193"/>
                    <a:gd name="T43" fmla="*/ 450 h 1193"/>
                    <a:gd name="T44" fmla="*/ 795 w 1193"/>
                    <a:gd name="T45" fmla="*/ 386 h 1193"/>
                    <a:gd name="T46" fmla="*/ 805 w 1193"/>
                    <a:gd name="T47" fmla="*/ 398 h 1193"/>
                    <a:gd name="T48" fmla="*/ 743 w 1193"/>
                    <a:gd name="T49" fmla="*/ 462 h 1193"/>
                    <a:gd name="T50" fmla="*/ 885 w 1193"/>
                    <a:gd name="T51" fmla="*/ 317 h 1193"/>
                    <a:gd name="T52" fmla="*/ 876 w 1193"/>
                    <a:gd name="T53" fmla="*/ 308 h 1193"/>
                    <a:gd name="T54" fmla="*/ 937 w 1193"/>
                    <a:gd name="T55" fmla="*/ 244 h 1193"/>
                    <a:gd name="T56" fmla="*/ 949 w 1193"/>
                    <a:gd name="T57" fmla="*/ 253 h 1193"/>
                    <a:gd name="T58" fmla="*/ 885 w 1193"/>
                    <a:gd name="T59" fmla="*/ 317 h 1193"/>
                    <a:gd name="T60" fmla="*/ 1027 w 1193"/>
                    <a:gd name="T61" fmla="*/ 175 h 1193"/>
                    <a:gd name="T62" fmla="*/ 1018 w 1193"/>
                    <a:gd name="T63" fmla="*/ 163 h 1193"/>
                    <a:gd name="T64" fmla="*/ 1082 w 1193"/>
                    <a:gd name="T65" fmla="*/ 99 h 1193"/>
                    <a:gd name="T66" fmla="*/ 1091 w 1193"/>
                    <a:gd name="T67" fmla="*/ 111 h 1193"/>
                    <a:gd name="T68" fmla="*/ 1027 w 1193"/>
                    <a:gd name="T69" fmla="*/ 175 h 1193"/>
                    <a:gd name="T70" fmla="*/ 1172 w 1193"/>
                    <a:gd name="T71" fmla="*/ 31 h 1193"/>
                    <a:gd name="T72" fmla="*/ 1160 w 1193"/>
                    <a:gd name="T73" fmla="*/ 21 h 1193"/>
                    <a:gd name="T74" fmla="*/ 1181 w 1193"/>
                    <a:gd name="T75" fmla="*/ 0 h 1193"/>
                    <a:gd name="T76" fmla="*/ 1193 w 1193"/>
                    <a:gd name="T77" fmla="*/ 12 h 1193"/>
                    <a:gd name="T78" fmla="*/ 1172 w 1193"/>
                    <a:gd name="T79" fmla="*/ 31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93" h="1193">
                      <a:moveTo>
                        <a:pt x="42" y="1193"/>
                      </a:moveTo>
                      <a:lnTo>
                        <a:pt x="0" y="1150"/>
                      </a:lnTo>
                      <a:lnTo>
                        <a:pt x="68" y="1091"/>
                      </a:lnTo>
                      <a:lnTo>
                        <a:pt x="101" y="1124"/>
                      </a:lnTo>
                      <a:lnTo>
                        <a:pt x="42" y="1193"/>
                      </a:lnTo>
                      <a:close/>
                      <a:moveTo>
                        <a:pt x="312" y="890"/>
                      </a:moveTo>
                      <a:lnTo>
                        <a:pt x="303" y="881"/>
                      </a:lnTo>
                      <a:lnTo>
                        <a:pt x="367" y="817"/>
                      </a:lnTo>
                      <a:lnTo>
                        <a:pt x="376" y="826"/>
                      </a:lnTo>
                      <a:lnTo>
                        <a:pt x="312" y="890"/>
                      </a:lnTo>
                      <a:close/>
                      <a:moveTo>
                        <a:pt x="457" y="748"/>
                      </a:moveTo>
                      <a:lnTo>
                        <a:pt x="445" y="736"/>
                      </a:lnTo>
                      <a:lnTo>
                        <a:pt x="509" y="672"/>
                      </a:lnTo>
                      <a:lnTo>
                        <a:pt x="518" y="684"/>
                      </a:lnTo>
                      <a:lnTo>
                        <a:pt x="457" y="748"/>
                      </a:lnTo>
                      <a:close/>
                      <a:moveTo>
                        <a:pt x="599" y="604"/>
                      </a:moveTo>
                      <a:lnTo>
                        <a:pt x="589" y="594"/>
                      </a:lnTo>
                      <a:lnTo>
                        <a:pt x="651" y="530"/>
                      </a:lnTo>
                      <a:lnTo>
                        <a:pt x="663" y="540"/>
                      </a:lnTo>
                      <a:lnTo>
                        <a:pt x="599" y="604"/>
                      </a:lnTo>
                      <a:close/>
                      <a:moveTo>
                        <a:pt x="743" y="462"/>
                      </a:moveTo>
                      <a:lnTo>
                        <a:pt x="731" y="450"/>
                      </a:lnTo>
                      <a:lnTo>
                        <a:pt x="795" y="386"/>
                      </a:lnTo>
                      <a:lnTo>
                        <a:pt x="805" y="398"/>
                      </a:lnTo>
                      <a:lnTo>
                        <a:pt x="743" y="462"/>
                      </a:lnTo>
                      <a:close/>
                      <a:moveTo>
                        <a:pt x="885" y="317"/>
                      </a:moveTo>
                      <a:lnTo>
                        <a:pt x="876" y="308"/>
                      </a:lnTo>
                      <a:lnTo>
                        <a:pt x="937" y="244"/>
                      </a:lnTo>
                      <a:lnTo>
                        <a:pt x="949" y="253"/>
                      </a:lnTo>
                      <a:lnTo>
                        <a:pt x="885" y="317"/>
                      </a:lnTo>
                      <a:close/>
                      <a:moveTo>
                        <a:pt x="1027" y="175"/>
                      </a:moveTo>
                      <a:lnTo>
                        <a:pt x="1018" y="163"/>
                      </a:lnTo>
                      <a:lnTo>
                        <a:pt x="1082" y="99"/>
                      </a:lnTo>
                      <a:lnTo>
                        <a:pt x="1091" y="111"/>
                      </a:lnTo>
                      <a:lnTo>
                        <a:pt x="1027" y="175"/>
                      </a:lnTo>
                      <a:close/>
                      <a:moveTo>
                        <a:pt x="1172" y="31"/>
                      </a:moveTo>
                      <a:lnTo>
                        <a:pt x="1160" y="21"/>
                      </a:lnTo>
                      <a:lnTo>
                        <a:pt x="1181" y="0"/>
                      </a:lnTo>
                      <a:lnTo>
                        <a:pt x="1193" y="12"/>
                      </a:lnTo>
                      <a:lnTo>
                        <a:pt x="1172"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72" name="Freeform 22">
                  <a:extLst>
                    <a:ext uri="{FF2B5EF4-FFF2-40B4-BE49-F238E27FC236}">
                      <a16:creationId xmlns:a16="http://schemas.microsoft.com/office/drawing/2014/main" id="{BFC4A2C3-918F-4146-9E92-A85422466F44}"/>
                    </a:ext>
                  </a:extLst>
                </p:cNvPr>
                <p:cNvSpPr>
                  <a:spLocks/>
                </p:cNvSpPr>
                <p:nvPr/>
              </p:nvSpPr>
              <p:spPr bwMode="auto">
                <a:xfrm rot="2700000">
                  <a:off x="2878387" y="3598810"/>
                  <a:ext cx="179552" cy="177279"/>
                </a:xfrm>
                <a:custGeom>
                  <a:avLst/>
                  <a:gdLst>
                    <a:gd name="T0" fmla="*/ 22 w 79"/>
                    <a:gd name="T1" fmla="*/ 78 h 78"/>
                    <a:gd name="T2" fmla="*/ 0 w 79"/>
                    <a:gd name="T3" fmla="*/ 57 h 78"/>
                    <a:gd name="T4" fmla="*/ 69 w 79"/>
                    <a:gd name="T5" fmla="*/ 0 h 78"/>
                    <a:gd name="T6" fmla="*/ 79 w 79"/>
                    <a:gd name="T7" fmla="*/ 10 h 78"/>
                    <a:gd name="T8" fmla="*/ 22 w 79"/>
                    <a:gd name="T9" fmla="*/ 78 h 78"/>
                  </a:gdLst>
                  <a:ahLst/>
                  <a:cxnLst>
                    <a:cxn ang="0">
                      <a:pos x="T0" y="T1"/>
                    </a:cxn>
                    <a:cxn ang="0">
                      <a:pos x="T2" y="T3"/>
                    </a:cxn>
                    <a:cxn ang="0">
                      <a:pos x="T4" y="T5"/>
                    </a:cxn>
                    <a:cxn ang="0">
                      <a:pos x="T6" y="T7"/>
                    </a:cxn>
                    <a:cxn ang="0">
                      <a:pos x="T8" y="T9"/>
                    </a:cxn>
                  </a:cxnLst>
                  <a:rect l="0" t="0" r="r" b="b"/>
                  <a:pathLst>
                    <a:path w="79" h="78">
                      <a:moveTo>
                        <a:pt x="22" y="78"/>
                      </a:moveTo>
                      <a:lnTo>
                        <a:pt x="0" y="57"/>
                      </a:lnTo>
                      <a:lnTo>
                        <a:pt x="69" y="0"/>
                      </a:lnTo>
                      <a:lnTo>
                        <a:pt x="79" y="10"/>
                      </a:lnTo>
                      <a:lnTo>
                        <a:pt x="22"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73" name="Freeform 43">
                  <a:extLst>
                    <a:ext uri="{FF2B5EF4-FFF2-40B4-BE49-F238E27FC236}">
                      <a16:creationId xmlns:a16="http://schemas.microsoft.com/office/drawing/2014/main" id="{7DE2678D-FD64-4D92-B654-DBE9BB148854}"/>
                    </a:ext>
                  </a:extLst>
                </p:cNvPr>
                <p:cNvSpPr>
                  <a:spLocks/>
                </p:cNvSpPr>
                <p:nvPr/>
              </p:nvSpPr>
              <p:spPr bwMode="auto">
                <a:xfrm rot="2700000">
                  <a:off x="-1215495" y="1985121"/>
                  <a:ext cx="3406930" cy="3404657"/>
                </a:xfrm>
                <a:custGeom>
                  <a:avLst/>
                  <a:gdLst>
                    <a:gd name="T0" fmla="*/ 331 w 1499"/>
                    <a:gd name="T1" fmla="*/ 1498 h 1498"/>
                    <a:gd name="T2" fmla="*/ 0 w 1499"/>
                    <a:gd name="T3" fmla="*/ 1167 h 1498"/>
                    <a:gd name="T4" fmla="*/ 1167 w 1499"/>
                    <a:gd name="T5" fmla="*/ 0 h 1498"/>
                    <a:gd name="T6" fmla="*/ 1499 w 1499"/>
                    <a:gd name="T7" fmla="*/ 331 h 1498"/>
                    <a:gd name="T8" fmla="*/ 331 w 1499"/>
                    <a:gd name="T9" fmla="*/ 1498 h 1498"/>
                  </a:gdLst>
                  <a:ahLst/>
                  <a:cxnLst>
                    <a:cxn ang="0">
                      <a:pos x="T0" y="T1"/>
                    </a:cxn>
                    <a:cxn ang="0">
                      <a:pos x="T2" y="T3"/>
                    </a:cxn>
                    <a:cxn ang="0">
                      <a:pos x="T4" y="T5"/>
                    </a:cxn>
                    <a:cxn ang="0">
                      <a:pos x="T6" y="T7"/>
                    </a:cxn>
                    <a:cxn ang="0">
                      <a:pos x="T8" y="T9"/>
                    </a:cxn>
                  </a:cxnLst>
                  <a:rect l="0" t="0" r="r" b="b"/>
                  <a:pathLst>
                    <a:path w="1499" h="1498">
                      <a:moveTo>
                        <a:pt x="331" y="1498"/>
                      </a:moveTo>
                      <a:lnTo>
                        <a:pt x="0" y="1167"/>
                      </a:lnTo>
                      <a:lnTo>
                        <a:pt x="1167" y="0"/>
                      </a:lnTo>
                      <a:lnTo>
                        <a:pt x="1499" y="331"/>
                      </a:lnTo>
                      <a:lnTo>
                        <a:pt x="331" y="1498"/>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grpSp>
          <p:grpSp>
            <p:nvGrpSpPr>
              <p:cNvPr id="43" name="Group 42">
                <a:extLst>
                  <a:ext uri="{FF2B5EF4-FFF2-40B4-BE49-F238E27FC236}">
                    <a16:creationId xmlns:a16="http://schemas.microsoft.com/office/drawing/2014/main" id="{DD3A8E42-8D68-4B73-8AE9-FE57C53CA9AC}"/>
                  </a:ext>
                </a:extLst>
              </p:cNvPr>
              <p:cNvGrpSpPr/>
              <p:nvPr/>
            </p:nvGrpSpPr>
            <p:grpSpPr>
              <a:xfrm>
                <a:off x="404774" y="-3743"/>
                <a:ext cx="6414356" cy="6952937"/>
                <a:chOff x="404774" y="-3743"/>
                <a:chExt cx="6414356" cy="6952937"/>
              </a:xfrm>
            </p:grpSpPr>
            <p:grpSp>
              <p:nvGrpSpPr>
                <p:cNvPr id="44" name="Group 43">
                  <a:extLst>
                    <a:ext uri="{FF2B5EF4-FFF2-40B4-BE49-F238E27FC236}">
                      <a16:creationId xmlns:a16="http://schemas.microsoft.com/office/drawing/2014/main" id="{E89CC21E-F66B-4CA8-9A09-B1185745DDE6}"/>
                    </a:ext>
                  </a:extLst>
                </p:cNvPr>
                <p:cNvGrpSpPr/>
                <p:nvPr/>
              </p:nvGrpSpPr>
              <p:grpSpPr>
                <a:xfrm>
                  <a:off x="405248" y="-3743"/>
                  <a:ext cx="5037996" cy="3146153"/>
                  <a:chOff x="-992615" y="210413"/>
                  <a:chExt cx="5037996" cy="3146153"/>
                </a:xfrm>
              </p:grpSpPr>
              <p:sp>
                <p:nvSpPr>
                  <p:cNvPr id="63" name="Freeform 8">
                    <a:extLst>
                      <a:ext uri="{FF2B5EF4-FFF2-40B4-BE49-F238E27FC236}">
                        <a16:creationId xmlns:a16="http://schemas.microsoft.com/office/drawing/2014/main" id="{E49595D6-1E89-4B5D-BB00-B0A71C2CF555}"/>
                      </a:ext>
                    </a:extLst>
                  </p:cNvPr>
                  <p:cNvSpPr>
                    <a:spLocks/>
                  </p:cNvSpPr>
                  <p:nvPr/>
                </p:nvSpPr>
                <p:spPr bwMode="auto">
                  <a:xfrm rot="2700000">
                    <a:off x="3105313" y="2485406"/>
                    <a:ext cx="786389" cy="784117"/>
                  </a:xfrm>
                  <a:custGeom>
                    <a:avLst/>
                    <a:gdLst>
                      <a:gd name="T0" fmla="*/ 83 w 346"/>
                      <a:gd name="T1" fmla="*/ 345 h 345"/>
                      <a:gd name="T2" fmla="*/ 0 w 346"/>
                      <a:gd name="T3" fmla="*/ 262 h 345"/>
                      <a:gd name="T4" fmla="*/ 263 w 346"/>
                      <a:gd name="T5" fmla="*/ 0 h 345"/>
                      <a:gd name="T6" fmla="*/ 346 w 346"/>
                      <a:gd name="T7" fmla="*/ 82 h 345"/>
                      <a:gd name="T8" fmla="*/ 83 w 346"/>
                      <a:gd name="T9" fmla="*/ 345 h 345"/>
                    </a:gdLst>
                    <a:ahLst/>
                    <a:cxnLst>
                      <a:cxn ang="0">
                        <a:pos x="T0" y="T1"/>
                      </a:cxn>
                      <a:cxn ang="0">
                        <a:pos x="T2" y="T3"/>
                      </a:cxn>
                      <a:cxn ang="0">
                        <a:pos x="T4" y="T5"/>
                      </a:cxn>
                      <a:cxn ang="0">
                        <a:pos x="T6" y="T7"/>
                      </a:cxn>
                      <a:cxn ang="0">
                        <a:pos x="T8" y="T9"/>
                      </a:cxn>
                    </a:cxnLst>
                    <a:rect l="0" t="0" r="r" b="b"/>
                    <a:pathLst>
                      <a:path w="346" h="345">
                        <a:moveTo>
                          <a:pt x="83" y="345"/>
                        </a:moveTo>
                        <a:lnTo>
                          <a:pt x="0" y="262"/>
                        </a:lnTo>
                        <a:lnTo>
                          <a:pt x="263" y="0"/>
                        </a:lnTo>
                        <a:lnTo>
                          <a:pt x="346" y="82"/>
                        </a:lnTo>
                        <a:lnTo>
                          <a:pt x="83" y="345"/>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4" name="Freeform 12">
                    <a:extLst>
                      <a:ext uri="{FF2B5EF4-FFF2-40B4-BE49-F238E27FC236}">
                        <a16:creationId xmlns:a16="http://schemas.microsoft.com/office/drawing/2014/main" id="{AFA212A3-0D98-4BFB-9266-0A7F268FF541}"/>
                      </a:ext>
                    </a:extLst>
                  </p:cNvPr>
                  <p:cNvSpPr>
                    <a:spLocks/>
                  </p:cNvSpPr>
                  <p:nvPr/>
                </p:nvSpPr>
                <p:spPr bwMode="auto">
                  <a:xfrm rot="2700000">
                    <a:off x="1875239" y="1855575"/>
                    <a:ext cx="1679601" cy="656840"/>
                  </a:xfrm>
                  <a:custGeom>
                    <a:avLst/>
                    <a:gdLst>
                      <a:gd name="T0" fmla="*/ 254 w 739"/>
                      <a:gd name="T1" fmla="*/ 254 h 289"/>
                      <a:gd name="T2" fmla="*/ 739 w 739"/>
                      <a:gd name="T3" fmla="*/ 289 h 289"/>
                      <a:gd name="T4" fmla="*/ 656 w 739"/>
                      <a:gd name="T5" fmla="*/ 206 h 289"/>
                      <a:gd name="T6" fmla="*/ 0 w 739"/>
                      <a:gd name="T7" fmla="*/ 0 h 289"/>
                      <a:gd name="T8" fmla="*/ 254 w 739"/>
                      <a:gd name="T9" fmla="*/ 254 h 289"/>
                    </a:gdLst>
                    <a:ahLst/>
                    <a:cxnLst>
                      <a:cxn ang="0">
                        <a:pos x="T0" y="T1"/>
                      </a:cxn>
                      <a:cxn ang="0">
                        <a:pos x="T2" y="T3"/>
                      </a:cxn>
                      <a:cxn ang="0">
                        <a:pos x="T4" y="T5"/>
                      </a:cxn>
                      <a:cxn ang="0">
                        <a:pos x="T6" y="T7"/>
                      </a:cxn>
                      <a:cxn ang="0">
                        <a:pos x="T8" y="T9"/>
                      </a:cxn>
                    </a:cxnLst>
                    <a:rect l="0" t="0" r="r" b="b"/>
                    <a:pathLst>
                      <a:path w="739" h="289">
                        <a:moveTo>
                          <a:pt x="254" y="254"/>
                        </a:moveTo>
                        <a:lnTo>
                          <a:pt x="739" y="289"/>
                        </a:lnTo>
                        <a:lnTo>
                          <a:pt x="656" y="206"/>
                        </a:lnTo>
                        <a:lnTo>
                          <a:pt x="0" y="0"/>
                        </a:lnTo>
                        <a:lnTo>
                          <a:pt x="254" y="254"/>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5" name="Freeform 15">
                    <a:extLst>
                      <a:ext uri="{FF2B5EF4-FFF2-40B4-BE49-F238E27FC236}">
                        <a16:creationId xmlns:a16="http://schemas.microsoft.com/office/drawing/2014/main" id="{20732F89-5836-466D-B94E-04A23CB1646E}"/>
                      </a:ext>
                    </a:extLst>
                  </p:cNvPr>
                  <p:cNvSpPr>
                    <a:spLocks/>
                  </p:cNvSpPr>
                  <p:nvPr/>
                </p:nvSpPr>
                <p:spPr bwMode="auto">
                  <a:xfrm rot="2700000">
                    <a:off x="3780600" y="2745641"/>
                    <a:ext cx="265918" cy="263645"/>
                  </a:xfrm>
                  <a:custGeom>
                    <a:avLst/>
                    <a:gdLst>
                      <a:gd name="T0" fmla="*/ 0 w 117"/>
                      <a:gd name="T1" fmla="*/ 0 h 116"/>
                      <a:gd name="T2" fmla="*/ 117 w 117"/>
                      <a:gd name="T3" fmla="*/ 0 h 116"/>
                      <a:gd name="T4" fmla="*/ 117 w 117"/>
                      <a:gd name="T5" fmla="*/ 116 h 116"/>
                      <a:gd name="T6" fmla="*/ 0 w 117"/>
                      <a:gd name="T7" fmla="*/ 0 h 116"/>
                    </a:gdLst>
                    <a:ahLst/>
                    <a:cxnLst>
                      <a:cxn ang="0">
                        <a:pos x="T0" y="T1"/>
                      </a:cxn>
                      <a:cxn ang="0">
                        <a:pos x="T2" y="T3"/>
                      </a:cxn>
                      <a:cxn ang="0">
                        <a:pos x="T4" y="T5"/>
                      </a:cxn>
                      <a:cxn ang="0">
                        <a:pos x="T6" y="T7"/>
                      </a:cxn>
                    </a:cxnLst>
                    <a:rect l="0" t="0" r="r" b="b"/>
                    <a:pathLst>
                      <a:path w="117" h="116">
                        <a:moveTo>
                          <a:pt x="0" y="0"/>
                        </a:moveTo>
                        <a:lnTo>
                          <a:pt x="117" y="0"/>
                        </a:lnTo>
                        <a:lnTo>
                          <a:pt x="117" y="116"/>
                        </a:lnTo>
                        <a:lnTo>
                          <a:pt x="0" y="0"/>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6" name="Freeform 18">
                    <a:extLst>
                      <a:ext uri="{FF2B5EF4-FFF2-40B4-BE49-F238E27FC236}">
                        <a16:creationId xmlns:a16="http://schemas.microsoft.com/office/drawing/2014/main" id="{3CBCFFA9-7BF2-45D0-87E4-BB985A6B273E}"/>
                      </a:ext>
                    </a:extLst>
                  </p:cNvPr>
                  <p:cNvSpPr>
                    <a:spLocks noEditPoints="1"/>
                  </p:cNvSpPr>
                  <p:nvPr/>
                </p:nvSpPr>
                <p:spPr bwMode="auto">
                  <a:xfrm rot="2700000">
                    <a:off x="2191742" y="2151982"/>
                    <a:ext cx="1795513" cy="613656"/>
                  </a:xfrm>
                  <a:custGeom>
                    <a:avLst/>
                    <a:gdLst>
                      <a:gd name="T0" fmla="*/ 30 w 790"/>
                      <a:gd name="T1" fmla="*/ 180 h 270"/>
                      <a:gd name="T2" fmla="*/ 0 w 790"/>
                      <a:gd name="T3" fmla="*/ 149 h 270"/>
                      <a:gd name="T4" fmla="*/ 90 w 790"/>
                      <a:gd name="T5" fmla="*/ 170 h 270"/>
                      <a:gd name="T6" fmla="*/ 118 w 790"/>
                      <a:gd name="T7" fmla="*/ 196 h 270"/>
                      <a:gd name="T8" fmla="*/ 30 w 790"/>
                      <a:gd name="T9" fmla="*/ 180 h 270"/>
                      <a:gd name="T10" fmla="*/ 225 w 790"/>
                      <a:gd name="T11" fmla="*/ 218 h 270"/>
                      <a:gd name="T12" fmla="*/ 203 w 790"/>
                      <a:gd name="T13" fmla="*/ 194 h 270"/>
                      <a:gd name="T14" fmla="*/ 293 w 790"/>
                      <a:gd name="T15" fmla="*/ 215 h 270"/>
                      <a:gd name="T16" fmla="*/ 312 w 790"/>
                      <a:gd name="T17" fmla="*/ 234 h 270"/>
                      <a:gd name="T18" fmla="*/ 225 w 790"/>
                      <a:gd name="T19" fmla="*/ 218 h 270"/>
                      <a:gd name="T20" fmla="*/ 421 w 790"/>
                      <a:gd name="T21" fmla="*/ 253 h 270"/>
                      <a:gd name="T22" fmla="*/ 407 w 790"/>
                      <a:gd name="T23" fmla="*/ 239 h 270"/>
                      <a:gd name="T24" fmla="*/ 497 w 790"/>
                      <a:gd name="T25" fmla="*/ 258 h 270"/>
                      <a:gd name="T26" fmla="*/ 506 w 790"/>
                      <a:gd name="T27" fmla="*/ 270 h 270"/>
                      <a:gd name="T28" fmla="*/ 421 w 790"/>
                      <a:gd name="T29" fmla="*/ 253 h 270"/>
                      <a:gd name="T30" fmla="*/ 582 w 790"/>
                      <a:gd name="T31" fmla="*/ 218 h 270"/>
                      <a:gd name="T32" fmla="*/ 573 w 790"/>
                      <a:gd name="T33" fmla="*/ 206 h 270"/>
                      <a:gd name="T34" fmla="*/ 637 w 790"/>
                      <a:gd name="T35" fmla="*/ 144 h 270"/>
                      <a:gd name="T36" fmla="*/ 646 w 790"/>
                      <a:gd name="T37" fmla="*/ 154 h 270"/>
                      <a:gd name="T38" fmla="*/ 582 w 790"/>
                      <a:gd name="T39" fmla="*/ 218 h 270"/>
                      <a:gd name="T40" fmla="*/ 726 w 790"/>
                      <a:gd name="T41" fmla="*/ 73 h 270"/>
                      <a:gd name="T42" fmla="*/ 715 w 790"/>
                      <a:gd name="T43" fmla="*/ 64 h 270"/>
                      <a:gd name="T44" fmla="*/ 779 w 790"/>
                      <a:gd name="T45" fmla="*/ 0 h 270"/>
                      <a:gd name="T46" fmla="*/ 790 w 790"/>
                      <a:gd name="T47" fmla="*/ 12 h 270"/>
                      <a:gd name="T48" fmla="*/ 726 w 790"/>
                      <a:gd name="T49" fmla="*/ 7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0" h="270">
                        <a:moveTo>
                          <a:pt x="30" y="180"/>
                        </a:moveTo>
                        <a:lnTo>
                          <a:pt x="0" y="149"/>
                        </a:lnTo>
                        <a:lnTo>
                          <a:pt x="90" y="170"/>
                        </a:lnTo>
                        <a:lnTo>
                          <a:pt x="118" y="196"/>
                        </a:lnTo>
                        <a:lnTo>
                          <a:pt x="30" y="180"/>
                        </a:lnTo>
                        <a:close/>
                        <a:moveTo>
                          <a:pt x="225" y="218"/>
                        </a:moveTo>
                        <a:lnTo>
                          <a:pt x="203" y="194"/>
                        </a:lnTo>
                        <a:lnTo>
                          <a:pt x="293" y="215"/>
                        </a:lnTo>
                        <a:lnTo>
                          <a:pt x="312" y="234"/>
                        </a:lnTo>
                        <a:lnTo>
                          <a:pt x="225" y="218"/>
                        </a:lnTo>
                        <a:close/>
                        <a:moveTo>
                          <a:pt x="421" y="253"/>
                        </a:moveTo>
                        <a:lnTo>
                          <a:pt x="407" y="239"/>
                        </a:lnTo>
                        <a:lnTo>
                          <a:pt x="497" y="258"/>
                        </a:lnTo>
                        <a:lnTo>
                          <a:pt x="506" y="270"/>
                        </a:lnTo>
                        <a:lnTo>
                          <a:pt x="421" y="253"/>
                        </a:lnTo>
                        <a:close/>
                        <a:moveTo>
                          <a:pt x="582" y="218"/>
                        </a:moveTo>
                        <a:lnTo>
                          <a:pt x="573" y="206"/>
                        </a:lnTo>
                        <a:lnTo>
                          <a:pt x="637" y="144"/>
                        </a:lnTo>
                        <a:lnTo>
                          <a:pt x="646" y="154"/>
                        </a:lnTo>
                        <a:lnTo>
                          <a:pt x="582" y="218"/>
                        </a:lnTo>
                        <a:close/>
                        <a:moveTo>
                          <a:pt x="726" y="73"/>
                        </a:moveTo>
                        <a:lnTo>
                          <a:pt x="715" y="64"/>
                        </a:lnTo>
                        <a:lnTo>
                          <a:pt x="779" y="0"/>
                        </a:lnTo>
                        <a:lnTo>
                          <a:pt x="790" y="12"/>
                        </a:lnTo>
                        <a:lnTo>
                          <a:pt x="726"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7" name="Freeform 39">
                    <a:extLst>
                      <a:ext uri="{FF2B5EF4-FFF2-40B4-BE49-F238E27FC236}">
                        <a16:creationId xmlns:a16="http://schemas.microsoft.com/office/drawing/2014/main" id="{9D7A0DA4-8A7B-4B36-A356-B41106F7C1AB}"/>
                      </a:ext>
                    </a:extLst>
                  </p:cNvPr>
                  <p:cNvSpPr>
                    <a:spLocks/>
                  </p:cNvSpPr>
                  <p:nvPr/>
                </p:nvSpPr>
                <p:spPr bwMode="auto">
                  <a:xfrm rot="2700000">
                    <a:off x="-992615" y="210413"/>
                    <a:ext cx="3111466" cy="3111466"/>
                  </a:xfrm>
                  <a:custGeom>
                    <a:avLst/>
                    <a:gdLst>
                      <a:gd name="T0" fmla="*/ 253 w 1369"/>
                      <a:gd name="T1" fmla="*/ 1369 h 1369"/>
                      <a:gd name="T2" fmla="*/ 0 w 1369"/>
                      <a:gd name="T3" fmla="*/ 1115 h 1369"/>
                      <a:gd name="T4" fmla="*/ 1115 w 1369"/>
                      <a:gd name="T5" fmla="*/ 0 h 1369"/>
                      <a:gd name="T6" fmla="*/ 1369 w 1369"/>
                      <a:gd name="T7" fmla="*/ 254 h 1369"/>
                      <a:gd name="T8" fmla="*/ 253 w 1369"/>
                      <a:gd name="T9" fmla="*/ 1369 h 1369"/>
                    </a:gdLst>
                    <a:ahLst/>
                    <a:cxnLst>
                      <a:cxn ang="0">
                        <a:pos x="T0" y="T1"/>
                      </a:cxn>
                      <a:cxn ang="0">
                        <a:pos x="T2" y="T3"/>
                      </a:cxn>
                      <a:cxn ang="0">
                        <a:pos x="T4" y="T5"/>
                      </a:cxn>
                      <a:cxn ang="0">
                        <a:pos x="T6" y="T7"/>
                      </a:cxn>
                      <a:cxn ang="0">
                        <a:pos x="T8" y="T9"/>
                      </a:cxn>
                    </a:cxnLst>
                    <a:rect l="0" t="0" r="r" b="b"/>
                    <a:pathLst>
                      <a:path w="1369" h="1369">
                        <a:moveTo>
                          <a:pt x="253" y="1369"/>
                        </a:moveTo>
                        <a:lnTo>
                          <a:pt x="0" y="1115"/>
                        </a:lnTo>
                        <a:lnTo>
                          <a:pt x="1115" y="0"/>
                        </a:lnTo>
                        <a:lnTo>
                          <a:pt x="1369" y="254"/>
                        </a:lnTo>
                        <a:lnTo>
                          <a:pt x="253" y="136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grpSp>
            <p:grpSp>
              <p:nvGrpSpPr>
                <p:cNvPr id="45" name="Group 44">
                  <a:extLst>
                    <a:ext uri="{FF2B5EF4-FFF2-40B4-BE49-F238E27FC236}">
                      <a16:creationId xmlns:a16="http://schemas.microsoft.com/office/drawing/2014/main" id="{31A68735-0CE8-4389-AA6C-12571BF2D04C}"/>
                    </a:ext>
                  </a:extLst>
                </p:cNvPr>
                <p:cNvGrpSpPr/>
                <p:nvPr/>
              </p:nvGrpSpPr>
              <p:grpSpPr>
                <a:xfrm>
                  <a:off x="506386" y="998987"/>
                  <a:ext cx="5668291" cy="2909186"/>
                  <a:chOff x="-891477" y="1213143"/>
                  <a:chExt cx="5668291" cy="2909186"/>
                </a:xfrm>
              </p:grpSpPr>
              <p:sp>
                <p:nvSpPr>
                  <p:cNvPr id="58" name="Freeform 6">
                    <a:extLst>
                      <a:ext uri="{FF2B5EF4-FFF2-40B4-BE49-F238E27FC236}">
                        <a16:creationId xmlns:a16="http://schemas.microsoft.com/office/drawing/2014/main" id="{C854D7B7-5FAE-4D45-9265-FB683EADA9EE}"/>
                      </a:ext>
                    </a:extLst>
                  </p:cNvPr>
                  <p:cNvSpPr>
                    <a:spLocks/>
                  </p:cNvSpPr>
                  <p:nvPr/>
                </p:nvSpPr>
                <p:spPr bwMode="auto">
                  <a:xfrm rot="2700000">
                    <a:off x="3212968" y="2630495"/>
                    <a:ext cx="1302316" cy="1302316"/>
                  </a:xfrm>
                  <a:custGeom>
                    <a:avLst/>
                    <a:gdLst>
                      <a:gd name="T0" fmla="*/ 83 w 573"/>
                      <a:gd name="T1" fmla="*/ 573 h 573"/>
                      <a:gd name="T2" fmla="*/ 0 w 573"/>
                      <a:gd name="T3" fmla="*/ 490 h 573"/>
                      <a:gd name="T4" fmla="*/ 490 w 573"/>
                      <a:gd name="T5" fmla="*/ 0 h 573"/>
                      <a:gd name="T6" fmla="*/ 573 w 573"/>
                      <a:gd name="T7" fmla="*/ 83 h 573"/>
                      <a:gd name="T8" fmla="*/ 83 w 573"/>
                      <a:gd name="T9" fmla="*/ 573 h 573"/>
                    </a:gdLst>
                    <a:ahLst/>
                    <a:cxnLst>
                      <a:cxn ang="0">
                        <a:pos x="T0" y="T1"/>
                      </a:cxn>
                      <a:cxn ang="0">
                        <a:pos x="T2" y="T3"/>
                      </a:cxn>
                      <a:cxn ang="0">
                        <a:pos x="T4" y="T5"/>
                      </a:cxn>
                      <a:cxn ang="0">
                        <a:pos x="T6" y="T7"/>
                      </a:cxn>
                      <a:cxn ang="0">
                        <a:pos x="T8" y="T9"/>
                      </a:cxn>
                    </a:cxnLst>
                    <a:rect l="0" t="0" r="r" b="b"/>
                    <a:pathLst>
                      <a:path w="573" h="573">
                        <a:moveTo>
                          <a:pt x="83" y="573"/>
                        </a:moveTo>
                        <a:lnTo>
                          <a:pt x="0" y="490"/>
                        </a:lnTo>
                        <a:lnTo>
                          <a:pt x="490" y="0"/>
                        </a:lnTo>
                        <a:lnTo>
                          <a:pt x="573" y="83"/>
                        </a:lnTo>
                        <a:lnTo>
                          <a:pt x="83" y="573"/>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9" name="Freeform 10">
                    <a:extLst>
                      <a:ext uri="{FF2B5EF4-FFF2-40B4-BE49-F238E27FC236}">
                        <a16:creationId xmlns:a16="http://schemas.microsoft.com/office/drawing/2014/main" id="{B99B4447-A0DC-47EC-BBC0-31D2D677DF73}"/>
                      </a:ext>
                    </a:extLst>
                  </p:cNvPr>
                  <p:cNvSpPr>
                    <a:spLocks/>
                  </p:cNvSpPr>
                  <p:nvPr/>
                </p:nvSpPr>
                <p:spPr bwMode="auto">
                  <a:xfrm rot="2700000">
                    <a:off x="2041117" y="2781563"/>
                    <a:ext cx="1227313" cy="375013"/>
                  </a:xfrm>
                  <a:custGeom>
                    <a:avLst/>
                    <a:gdLst>
                      <a:gd name="T0" fmla="*/ 165 w 540"/>
                      <a:gd name="T1" fmla="*/ 165 h 165"/>
                      <a:gd name="T2" fmla="*/ 540 w 540"/>
                      <a:gd name="T3" fmla="*/ 90 h 165"/>
                      <a:gd name="T4" fmla="*/ 457 w 540"/>
                      <a:gd name="T5" fmla="*/ 7 h 165"/>
                      <a:gd name="T6" fmla="*/ 0 w 540"/>
                      <a:gd name="T7" fmla="*/ 0 h 165"/>
                      <a:gd name="T8" fmla="*/ 165 w 540"/>
                      <a:gd name="T9" fmla="*/ 165 h 165"/>
                    </a:gdLst>
                    <a:ahLst/>
                    <a:cxnLst>
                      <a:cxn ang="0">
                        <a:pos x="T0" y="T1"/>
                      </a:cxn>
                      <a:cxn ang="0">
                        <a:pos x="T2" y="T3"/>
                      </a:cxn>
                      <a:cxn ang="0">
                        <a:pos x="T4" y="T5"/>
                      </a:cxn>
                      <a:cxn ang="0">
                        <a:pos x="T6" y="T7"/>
                      </a:cxn>
                      <a:cxn ang="0">
                        <a:pos x="T8" y="T9"/>
                      </a:cxn>
                    </a:cxnLst>
                    <a:rect l="0" t="0" r="r" b="b"/>
                    <a:pathLst>
                      <a:path w="540" h="165">
                        <a:moveTo>
                          <a:pt x="165" y="165"/>
                        </a:moveTo>
                        <a:lnTo>
                          <a:pt x="540" y="90"/>
                        </a:lnTo>
                        <a:lnTo>
                          <a:pt x="457" y="7"/>
                        </a:lnTo>
                        <a:lnTo>
                          <a:pt x="0" y="0"/>
                        </a:lnTo>
                        <a:lnTo>
                          <a:pt x="165" y="16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0" name="Freeform 16">
                    <a:extLst>
                      <a:ext uri="{FF2B5EF4-FFF2-40B4-BE49-F238E27FC236}">
                        <a16:creationId xmlns:a16="http://schemas.microsoft.com/office/drawing/2014/main" id="{31C085ED-B67A-40DB-AA4C-113B94389751}"/>
                      </a:ext>
                    </a:extLst>
                  </p:cNvPr>
                  <p:cNvSpPr>
                    <a:spLocks/>
                  </p:cNvSpPr>
                  <p:nvPr/>
                </p:nvSpPr>
                <p:spPr bwMode="auto">
                  <a:xfrm rot="2700000">
                    <a:off x="4509759" y="3147225"/>
                    <a:ext cx="263645" cy="270464"/>
                  </a:xfrm>
                  <a:custGeom>
                    <a:avLst/>
                    <a:gdLst>
                      <a:gd name="T0" fmla="*/ 0 w 116"/>
                      <a:gd name="T1" fmla="*/ 0 h 119"/>
                      <a:gd name="T2" fmla="*/ 116 w 116"/>
                      <a:gd name="T3" fmla="*/ 0 h 119"/>
                      <a:gd name="T4" fmla="*/ 116 w 116"/>
                      <a:gd name="T5" fmla="*/ 119 h 119"/>
                      <a:gd name="T6" fmla="*/ 0 w 116"/>
                      <a:gd name="T7" fmla="*/ 0 h 119"/>
                    </a:gdLst>
                    <a:ahLst/>
                    <a:cxnLst>
                      <a:cxn ang="0">
                        <a:pos x="T0" y="T1"/>
                      </a:cxn>
                      <a:cxn ang="0">
                        <a:pos x="T2" y="T3"/>
                      </a:cxn>
                      <a:cxn ang="0">
                        <a:pos x="T4" y="T5"/>
                      </a:cxn>
                      <a:cxn ang="0">
                        <a:pos x="T6" y="T7"/>
                      </a:cxn>
                    </a:cxnLst>
                    <a:rect l="0" t="0" r="r" b="b"/>
                    <a:pathLst>
                      <a:path w="116" h="119">
                        <a:moveTo>
                          <a:pt x="0" y="0"/>
                        </a:moveTo>
                        <a:lnTo>
                          <a:pt x="116" y="0"/>
                        </a:lnTo>
                        <a:lnTo>
                          <a:pt x="116" y="119"/>
                        </a:lnTo>
                        <a:lnTo>
                          <a:pt x="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1" name="Freeform 20">
                    <a:extLst>
                      <a:ext uri="{FF2B5EF4-FFF2-40B4-BE49-F238E27FC236}">
                        <a16:creationId xmlns:a16="http://schemas.microsoft.com/office/drawing/2014/main" id="{EFBEDC38-17D1-4C45-8952-8BB9A2BCA37F}"/>
                      </a:ext>
                    </a:extLst>
                  </p:cNvPr>
                  <p:cNvSpPr>
                    <a:spLocks noEditPoints="1"/>
                  </p:cNvSpPr>
                  <p:nvPr/>
                </p:nvSpPr>
                <p:spPr bwMode="auto">
                  <a:xfrm rot="2700000">
                    <a:off x="2476634" y="2377304"/>
                    <a:ext cx="2061432" cy="1220495"/>
                  </a:xfrm>
                  <a:custGeom>
                    <a:avLst/>
                    <a:gdLst>
                      <a:gd name="T0" fmla="*/ 19 w 907"/>
                      <a:gd name="T1" fmla="*/ 537 h 537"/>
                      <a:gd name="T2" fmla="*/ 0 w 907"/>
                      <a:gd name="T3" fmla="*/ 516 h 537"/>
                      <a:gd name="T4" fmla="*/ 90 w 907"/>
                      <a:gd name="T5" fmla="*/ 509 h 537"/>
                      <a:gd name="T6" fmla="*/ 109 w 907"/>
                      <a:gd name="T7" fmla="*/ 527 h 537"/>
                      <a:gd name="T8" fmla="*/ 19 w 907"/>
                      <a:gd name="T9" fmla="*/ 537 h 537"/>
                      <a:gd name="T10" fmla="*/ 221 w 907"/>
                      <a:gd name="T11" fmla="*/ 518 h 537"/>
                      <a:gd name="T12" fmla="*/ 204 w 907"/>
                      <a:gd name="T13" fmla="*/ 501 h 537"/>
                      <a:gd name="T14" fmla="*/ 294 w 907"/>
                      <a:gd name="T15" fmla="*/ 497 h 537"/>
                      <a:gd name="T16" fmla="*/ 308 w 907"/>
                      <a:gd name="T17" fmla="*/ 511 h 537"/>
                      <a:gd name="T18" fmla="*/ 221 w 907"/>
                      <a:gd name="T19" fmla="*/ 518 h 537"/>
                      <a:gd name="T20" fmla="*/ 396 w 907"/>
                      <a:gd name="T21" fmla="*/ 490 h 537"/>
                      <a:gd name="T22" fmla="*/ 405 w 907"/>
                      <a:gd name="T23" fmla="*/ 490 h 537"/>
                      <a:gd name="T24" fmla="*/ 467 w 907"/>
                      <a:gd name="T25" fmla="*/ 428 h 537"/>
                      <a:gd name="T26" fmla="*/ 476 w 907"/>
                      <a:gd name="T27" fmla="*/ 438 h 537"/>
                      <a:gd name="T28" fmla="*/ 417 w 907"/>
                      <a:gd name="T29" fmla="*/ 499 h 537"/>
                      <a:gd name="T30" fmla="*/ 408 w 907"/>
                      <a:gd name="T31" fmla="*/ 501 h 537"/>
                      <a:gd name="T32" fmla="*/ 396 w 907"/>
                      <a:gd name="T33" fmla="*/ 490 h 537"/>
                      <a:gd name="T34" fmla="*/ 557 w 907"/>
                      <a:gd name="T35" fmla="*/ 359 h 537"/>
                      <a:gd name="T36" fmla="*/ 547 w 907"/>
                      <a:gd name="T37" fmla="*/ 348 h 537"/>
                      <a:gd name="T38" fmla="*/ 609 w 907"/>
                      <a:gd name="T39" fmla="*/ 284 h 537"/>
                      <a:gd name="T40" fmla="*/ 621 w 907"/>
                      <a:gd name="T41" fmla="*/ 295 h 537"/>
                      <a:gd name="T42" fmla="*/ 557 w 907"/>
                      <a:gd name="T43" fmla="*/ 359 h 537"/>
                      <a:gd name="T44" fmla="*/ 699 w 907"/>
                      <a:gd name="T45" fmla="*/ 215 h 537"/>
                      <a:gd name="T46" fmla="*/ 689 w 907"/>
                      <a:gd name="T47" fmla="*/ 206 h 537"/>
                      <a:gd name="T48" fmla="*/ 753 w 907"/>
                      <a:gd name="T49" fmla="*/ 142 h 537"/>
                      <a:gd name="T50" fmla="*/ 763 w 907"/>
                      <a:gd name="T51" fmla="*/ 151 h 537"/>
                      <a:gd name="T52" fmla="*/ 699 w 907"/>
                      <a:gd name="T53" fmla="*/ 215 h 537"/>
                      <a:gd name="T54" fmla="*/ 843 w 907"/>
                      <a:gd name="T55" fmla="*/ 73 h 537"/>
                      <a:gd name="T56" fmla="*/ 831 w 907"/>
                      <a:gd name="T57" fmla="*/ 61 h 537"/>
                      <a:gd name="T58" fmla="*/ 895 w 907"/>
                      <a:gd name="T59" fmla="*/ 0 h 537"/>
                      <a:gd name="T60" fmla="*/ 907 w 907"/>
                      <a:gd name="T61" fmla="*/ 9 h 537"/>
                      <a:gd name="T62" fmla="*/ 843 w 907"/>
                      <a:gd name="T63" fmla="*/ 73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7" h="537">
                        <a:moveTo>
                          <a:pt x="19" y="537"/>
                        </a:moveTo>
                        <a:lnTo>
                          <a:pt x="0" y="516"/>
                        </a:lnTo>
                        <a:lnTo>
                          <a:pt x="90" y="509"/>
                        </a:lnTo>
                        <a:lnTo>
                          <a:pt x="109" y="527"/>
                        </a:lnTo>
                        <a:lnTo>
                          <a:pt x="19" y="537"/>
                        </a:lnTo>
                        <a:close/>
                        <a:moveTo>
                          <a:pt x="221" y="518"/>
                        </a:moveTo>
                        <a:lnTo>
                          <a:pt x="204" y="501"/>
                        </a:lnTo>
                        <a:lnTo>
                          <a:pt x="294" y="497"/>
                        </a:lnTo>
                        <a:lnTo>
                          <a:pt x="308" y="511"/>
                        </a:lnTo>
                        <a:lnTo>
                          <a:pt x="221" y="518"/>
                        </a:lnTo>
                        <a:close/>
                        <a:moveTo>
                          <a:pt x="396" y="490"/>
                        </a:moveTo>
                        <a:lnTo>
                          <a:pt x="405" y="490"/>
                        </a:lnTo>
                        <a:lnTo>
                          <a:pt x="467" y="428"/>
                        </a:lnTo>
                        <a:lnTo>
                          <a:pt x="476" y="438"/>
                        </a:lnTo>
                        <a:lnTo>
                          <a:pt x="417" y="499"/>
                        </a:lnTo>
                        <a:lnTo>
                          <a:pt x="408" y="501"/>
                        </a:lnTo>
                        <a:lnTo>
                          <a:pt x="396" y="490"/>
                        </a:lnTo>
                        <a:close/>
                        <a:moveTo>
                          <a:pt x="557" y="359"/>
                        </a:moveTo>
                        <a:lnTo>
                          <a:pt x="547" y="348"/>
                        </a:lnTo>
                        <a:lnTo>
                          <a:pt x="609" y="284"/>
                        </a:lnTo>
                        <a:lnTo>
                          <a:pt x="621" y="295"/>
                        </a:lnTo>
                        <a:lnTo>
                          <a:pt x="557" y="359"/>
                        </a:lnTo>
                        <a:close/>
                        <a:moveTo>
                          <a:pt x="699" y="215"/>
                        </a:moveTo>
                        <a:lnTo>
                          <a:pt x="689" y="206"/>
                        </a:lnTo>
                        <a:lnTo>
                          <a:pt x="753" y="142"/>
                        </a:lnTo>
                        <a:lnTo>
                          <a:pt x="763" y="151"/>
                        </a:lnTo>
                        <a:lnTo>
                          <a:pt x="699" y="215"/>
                        </a:lnTo>
                        <a:close/>
                        <a:moveTo>
                          <a:pt x="843" y="73"/>
                        </a:moveTo>
                        <a:lnTo>
                          <a:pt x="831" y="61"/>
                        </a:lnTo>
                        <a:lnTo>
                          <a:pt x="895" y="0"/>
                        </a:lnTo>
                        <a:lnTo>
                          <a:pt x="907" y="9"/>
                        </a:lnTo>
                        <a:lnTo>
                          <a:pt x="843"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62" name="Freeform 41">
                    <a:extLst>
                      <a:ext uri="{FF2B5EF4-FFF2-40B4-BE49-F238E27FC236}">
                        <a16:creationId xmlns:a16="http://schemas.microsoft.com/office/drawing/2014/main" id="{DF92EC28-36F5-4523-AC25-D7E877BBC580}"/>
                      </a:ext>
                    </a:extLst>
                  </p:cNvPr>
                  <p:cNvSpPr>
                    <a:spLocks/>
                  </p:cNvSpPr>
                  <p:nvPr/>
                </p:nvSpPr>
                <p:spPr bwMode="auto">
                  <a:xfrm rot="2700000">
                    <a:off x="-891477" y="1213143"/>
                    <a:ext cx="2909186" cy="2909186"/>
                  </a:xfrm>
                  <a:custGeom>
                    <a:avLst/>
                    <a:gdLst>
                      <a:gd name="T0" fmla="*/ 165 w 1280"/>
                      <a:gd name="T1" fmla="*/ 1280 h 1280"/>
                      <a:gd name="T2" fmla="*/ 0 w 1280"/>
                      <a:gd name="T3" fmla="*/ 1115 h 1280"/>
                      <a:gd name="T4" fmla="*/ 1115 w 1280"/>
                      <a:gd name="T5" fmla="*/ 0 h 1280"/>
                      <a:gd name="T6" fmla="*/ 1280 w 1280"/>
                      <a:gd name="T7" fmla="*/ 165 h 1280"/>
                      <a:gd name="T8" fmla="*/ 165 w 1280"/>
                      <a:gd name="T9" fmla="*/ 1280 h 1280"/>
                    </a:gdLst>
                    <a:ahLst/>
                    <a:cxnLst>
                      <a:cxn ang="0">
                        <a:pos x="T0" y="T1"/>
                      </a:cxn>
                      <a:cxn ang="0">
                        <a:pos x="T2" y="T3"/>
                      </a:cxn>
                      <a:cxn ang="0">
                        <a:pos x="T4" y="T5"/>
                      </a:cxn>
                      <a:cxn ang="0">
                        <a:pos x="T6" y="T7"/>
                      </a:cxn>
                      <a:cxn ang="0">
                        <a:pos x="T8" y="T9"/>
                      </a:cxn>
                    </a:cxnLst>
                    <a:rect l="0" t="0" r="r" b="b"/>
                    <a:pathLst>
                      <a:path w="1280" h="1280">
                        <a:moveTo>
                          <a:pt x="165" y="1280"/>
                        </a:moveTo>
                        <a:lnTo>
                          <a:pt x="0" y="1115"/>
                        </a:lnTo>
                        <a:lnTo>
                          <a:pt x="1115" y="0"/>
                        </a:lnTo>
                        <a:lnTo>
                          <a:pt x="1280" y="165"/>
                        </a:lnTo>
                        <a:lnTo>
                          <a:pt x="165" y="128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grpSp>
            <p:grpSp>
              <p:nvGrpSpPr>
                <p:cNvPr id="46" name="Group 45">
                  <a:extLst>
                    <a:ext uri="{FF2B5EF4-FFF2-40B4-BE49-F238E27FC236}">
                      <a16:creationId xmlns:a16="http://schemas.microsoft.com/office/drawing/2014/main" id="{119713D3-9843-45E6-A0C9-DEC8FC856B69}"/>
                    </a:ext>
                  </a:extLst>
                </p:cNvPr>
                <p:cNvGrpSpPr/>
                <p:nvPr/>
              </p:nvGrpSpPr>
              <p:grpSpPr>
                <a:xfrm>
                  <a:off x="503642" y="3003394"/>
                  <a:ext cx="6315488" cy="2945342"/>
                  <a:chOff x="-894221" y="3217550"/>
                  <a:chExt cx="6315488" cy="2945342"/>
                </a:xfrm>
              </p:grpSpPr>
              <p:sp>
                <p:nvSpPr>
                  <p:cNvPr id="53" name="Freeform 25">
                    <a:extLst>
                      <a:ext uri="{FF2B5EF4-FFF2-40B4-BE49-F238E27FC236}">
                        <a16:creationId xmlns:a16="http://schemas.microsoft.com/office/drawing/2014/main" id="{3D268D0F-802F-4580-886F-2992292DE610}"/>
                      </a:ext>
                    </a:extLst>
                  </p:cNvPr>
                  <p:cNvSpPr>
                    <a:spLocks/>
                  </p:cNvSpPr>
                  <p:nvPr/>
                </p:nvSpPr>
                <p:spPr bwMode="auto">
                  <a:xfrm rot="2700000">
                    <a:off x="3306641" y="3217550"/>
                    <a:ext cx="1754603" cy="1754603"/>
                  </a:xfrm>
                  <a:custGeom>
                    <a:avLst/>
                    <a:gdLst>
                      <a:gd name="T0" fmla="*/ 0 w 772"/>
                      <a:gd name="T1" fmla="*/ 689 h 772"/>
                      <a:gd name="T2" fmla="*/ 81 w 772"/>
                      <a:gd name="T3" fmla="*/ 772 h 772"/>
                      <a:gd name="T4" fmla="*/ 772 w 772"/>
                      <a:gd name="T5" fmla="*/ 83 h 772"/>
                      <a:gd name="T6" fmla="*/ 689 w 772"/>
                      <a:gd name="T7" fmla="*/ 0 h 772"/>
                      <a:gd name="T8" fmla="*/ 0 w 772"/>
                      <a:gd name="T9" fmla="*/ 689 h 772"/>
                    </a:gdLst>
                    <a:ahLst/>
                    <a:cxnLst>
                      <a:cxn ang="0">
                        <a:pos x="T0" y="T1"/>
                      </a:cxn>
                      <a:cxn ang="0">
                        <a:pos x="T2" y="T3"/>
                      </a:cxn>
                      <a:cxn ang="0">
                        <a:pos x="T4" y="T5"/>
                      </a:cxn>
                      <a:cxn ang="0">
                        <a:pos x="T6" y="T7"/>
                      </a:cxn>
                      <a:cxn ang="0">
                        <a:pos x="T8" y="T9"/>
                      </a:cxn>
                    </a:cxnLst>
                    <a:rect l="0" t="0" r="r" b="b"/>
                    <a:pathLst>
                      <a:path w="772" h="772">
                        <a:moveTo>
                          <a:pt x="0" y="689"/>
                        </a:moveTo>
                        <a:lnTo>
                          <a:pt x="81" y="772"/>
                        </a:lnTo>
                        <a:lnTo>
                          <a:pt x="772" y="83"/>
                        </a:lnTo>
                        <a:lnTo>
                          <a:pt x="689" y="0"/>
                        </a:lnTo>
                        <a:lnTo>
                          <a:pt x="0" y="689"/>
                        </a:lnTo>
                        <a:close/>
                      </a:path>
                    </a:pathLst>
                  </a:custGeom>
                  <a:solidFill>
                    <a:srgbClr val="9336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4" name="Freeform 29">
                    <a:extLst>
                      <a:ext uri="{FF2B5EF4-FFF2-40B4-BE49-F238E27FC236}">
                        <a16:creationId xmlns:a16="http://schemas.microsoft.com/office/drawing/2014/main" id="{D4B59BE0-2BEE-44B5-AE00-097465739C13}"/>
                      </a:ext>
                    </a:extLst>
                  </p:cNvPr>
                  <p:cNvSpPr>
                    <a:spLocks/>
                  </p:cNvSpPr>
                  <p:nvPr/>
                </p:nvSpPr>
                <p:spPr bwMode="auto">
                  <a:xfrm rot="2700000">
                    <a:off x="2465327" y="3792977"/>
                    <a:ext cx="377285" cy="1227313"/>
                  </a:xfrm>
                  <a:custGeom>
                    <a:avLst/>
                    <a:gdLst>
                      <a:gd name="T0" fmla="*/ 0 w 166"/>
                      <a:gd name="T1" fmla="*/ 374 h 540"/>
                      <a:gd name="T2" fmla="*/ 76 w 166"/>
                      <a:gd name="T3" fmla="*/ 0 h 540"/>
                      <a:gd name="T4" fmla="*/ 157 w 166"/>
                      <a:gd name="T5" fmla="*/ 83 h 540"/>
                      <a:gd name="T6" fmla="*/ 166 w 166"/>
                      <a:gd name="T7" fmla="*/ 540 h 540"/>
                      <a:gd name="T8" fmla="*/ 0 w 166"/>
                      <a:gd name="T9" fmla="*/ 374 h 540"/>
                    </a:gdLst>
                    <a:ahLst/>
                    <a:cxnLst>
                      <a:cxn ang="0">
                        <a:pos x="T0" y="T1"/>
                      </a:cxn>
                      <a:cxn ang="0">
                        <a:pos x="T2" y="T3"/>
                      </a:cxn>
                      <a:cxn ang="0">
                        <a:pos x="T4" y="T5"/>
                      </a:cxn>
                      <a:cxn ang="0">
                        <a:pos x="T6" y="T7"/>
                      </a:cxn>
                      <a:cxn ang="0">
                        <a:pos x="T8" y="T9"/>
                      </a:cxn>
                    </a:cxnLst>
                    <a:rect l="0" t="0" r="r" b="b"/>
                    <a:pathLst>
                      <a:path w="166" h="540">
                        <a:moveTo>
                          <a:pt x="0" y="374"/>
                        </a:moveTo>
                        <a:lnTo>
                          <a:pt x="76" y="0"/>
                        </a:lnTo>
                        <a:lnTo>
                          <a:pt x="157" y="83"/>
                        </a:lnTo>
                        <a:lnTo>
                          <a:pt x="166" y="540"/>
                        </a:lnTo>
                        <a:lnTo>
                          <a:pt x="0" y="374"/>
                        </a:lnTo>
                        <a:close/>
                      </a:path>
                    </a:pathLst>
                  </a:custGeom>
                  <a:solidFill>
                    <a:srgbClr val="9336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5" name="Freeform 34">
                    <a:extLst>
                      <a:ext uri="{FF2B5EF4-FFF2-40B4-BE49-F238E27FC236}">
                        <a16:creationId xmlns:a16="http://schemas.microsoft.com/office/drawing/2014/main" id="{D72A2EFD-77D7-4722-AE9E-F9A1275742DD}"/>
                      </a:ext>
                    </a:extLst>
                  </p:cNvPr>
                  <p:cNvSpPr>
                    <a:spLocks/>
                  </p:cNvSpPr>
                  <p:nvPr/>
                </p:nvSpPr>
                <p:spPr bwMode="auto">
                  <a:xfrm rot="2700000">
                    <a:off x="5154212" y="3958817"/>
                    <a:ext cx="263645" cy="270464"/>
                  </a:xfrm>
                  <a:custGeom>
                    <a:avLst/>
                    <a:gdLst>
                      <a:gd name="T0" fmla="*/ 116 w 116"/>
                      <a:gd name="T1" fmla="*/ 119 h 119"/>
                      <a:gd name="T2" fmla="*/ 116 w 116"/>
                      <a:gd name="T3" fmla="*/ 0 h 119"/>
                      <a:gd name="T4" fmla="*/ 0 w 116"/>
                      <a:gd name="T5" fmla="*/ 0 h 119"/>
                      <a:gd name="T6" fmla="*/ 116 w 116"/>
                      <a:gd name="T7" fmla="*/ 119 h 119"/>
                    </a:gdLst>
                    <a:ahLst/>
                    <a:cxnLst>
                      <a:cxn ang="0">
                        <a:pos x="T0" y="T1"/>
                      </a:cxn>
                      <a:cxn ang="0">
                        <a:pos x="T2" y="T3"/>
                      </a:cxn>
                      <a:cxn ang="0">
                        <a:pos x="T4" y="T5"/>
                      </a:cxn>
                      <a:cxn ang="0">
                        <a:pos x="T6" y="T7"/>
                      </a:cxn>
                    </a:cxnLst>
                    <a:rect l="0" t="0" r="r" b="b"/>
                    <a:pathLst>
                      <a:path w="116" h="119">
                        <a:moveTo>
                          <a:pt x="116" y="119"/>
                        </a:moveTo>
                        <a:lnTo>
                          <a:pt x="116" y="0"/>
                        </a:lnTo>
                        <a:lnTo>
                          <a:pt x="0" y="0"/>
                        </a:lnTo>
                        <a:lnTo>
                          <a:pt x="116" y="119"/>
                        </a:lnTo>
                        <a:close/>
                      </a:path>
                    </a:pathLst>
                  </a:custGeom>
                  <a:solidFill>
                    <a:srgbClr val="9336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6" name="Freeform 36">
                    <a:extLst>
                      <a:ext uri="{FF2B5EF4-FFF2-40B4-BE49-F238E27FC236}">
                        <a16:creationId xmlns:a16="http://schemas.microsoft.com/office/drawing/2014/main" id="{13D23B07-B966-4F4B-B744-E6A1A0FD52DD}"/>
                      </a:ext>
                    </a:extLst>
                  </p:cNvPr>
                  <p:cNvSpPr>
                    <a:spLocks noEditPoints="1"/>
                  </p:cNvSpPr>
                  <p:nvPr/>
                </p:nvSpPr>
                <p:spPr bwMode="auto">
                  <a:xfrm rot="2700000">
                    <a:off x="2964552" y="3197673"/>
                    <a:ext cx="1550051" cy="2384170"/>
                  </a:xfrm>
                  <a:custGeom>
                    <a:avLst/>
                    <a:gdLst>
                      <a:gd name="T0" fmla="*/ 9 w 682"/>
                      <a:gd name="T1" fmla="*/ 940 h 1049"/>
                      <a:gd name="T2" fmla="*/ 26 w 682"/>
                      <a:gd name="T3" fmla="*/ 959 h 1049"/>
                      <a:gd name="T4" fmla="*/ 21 w 682"/>
                      <a:gd name="T5" fmla="*/ 1049 h 1049"/>
                      <a:gd name="T6" fmla="*/ 0 w 682"/>
                      <a:gd name="T7" fmla="*/ 1030 h 1049"/>
                      <a:gd name="T8" fmla="*/ 9 w 682"/>
                      <a:gd name="T9" fmla="*/ 940 h 1049"/>
                      <a:gd name="T10" fmla="*/ 26 w 682"/>
                      <a:gd name="T11" fmla="*/ 739 h 1049"/>
                      <a:gd name="T12" fmla="*/ 40 w 682"/>
                      <a:gd name="T13" fmla="*/ 756 h 1049"/>
                      <a:gd name="T14" fmla="*/ 35 w 682"/>
                      <a:gd name="T15" fmla="*/ 846 h 1049"/>
                      <a:gd name="T16" fmla="*/ 19 w 682"/>
                      <a:gd name="T17" fmla="*/ 829 h 1049"/>
                      <a:gd name="T18" fmla="*/ 26 w 682"/>
                      <a:gd name="T19" fmla="*/ 739 h 1049"/>
                      <a:gd name="T20" fmla="*/ 35 w 682"/>
                      <a:gd name="T21" fmla="*/ 642 h 1049"/>
                      <a:gd name="T22" fmla="*/ 38 w 682"/>
                      <a:gd name="T23" fmla="*/ 633 h 1049"/>
                      <a:gd name="T24" fmla="*/ 97 w 682"/>
                      <a:gd name="T25" fmla="*/ 571 h 1049"/>
                      <a:gd name="T26" fmla="*/ 109 w 682"/>
                      <a:gd name="T27" fmla="*/ 583 h 1049"/>
                      <a:gd name="T28" fmla="*/ 47 w 682"/>
                      <a:gd name="T29" fmla="*/ 644 h 1049"/>
                      <a:gd name="T30" fmla="*/ 47 w 682"/>
                      <a:gd name="T31" fmla="*/ 654 h 1049"/>
                      <a:gd name="T32" fmla="*/ 35 w 682"/>
                      <a:gd name="T33" fmla="*/ 642 h 1049"/>
                      <a:gd name="T34" fmla="*/ 241 w 682"/>
                      <a:gd name="T35" fmla="*/ 429 h 1049"/>
                      <a:gd name="T36" fmla="*/ 251 w 682"/>
                      <a:gd name="T37" fmla="*/ 438 h 1049"/>
                      <a:gd name="T38" fmla="*/ 187 w 682"/>
                      <a:gd name="T39" fmla="*/ 502 h 1049"/>
                      <a:gd name="T40" fmla="*/ 177 w 682"/>
                      <a:gd name="T41" fmla="*/ 493 h 1049"/>
                      <a:gd name="T42" fmla="*/ 241 w 682"/>
                      <a:gd name="T43" fmla="*/ 429 h 1049"/>
                      <a:gd name="T44" fmla="*/ 383 w 682"/>
                      <a:gd name="T45" fmla="*/ 287 h 1049"/>
                      <a:gd name="T46" fmla="*/ 395 w 682"/>
                      <a:gd name="T47" fmla="*/ 296 h 1049"/>
                      <a:gd name="T48" fmla="*/ 331 w 682"/>
                      <a:gd name="T49" fmla="*/ 360 h 1049"/>
                      <a:gd name="T50" fmla="*/ 319 w 682"/>
                      <a:gd name="T51" fmla="*/ 348 h 1049"/>
                      <a:gd name="T52" fmla="*/ 383 w 682"/>
                      <a:gd name="T53" fmla="*/ 287 h 1049"/>
                      <a:gd name="T54" fmla="*/ 528 w 682"/>
                      <a:gd name="T55" fmla="*/ 143 h 1049"/>
                      <a:gd name="T56" fmla="*/ 537 w 682"/>
                      <a:gd name="T57" fmla="*/ 154 h 1049"/>
                      <a:gd name="T58" fmla="*/ 473 w 682"/>
                      <a:gd name="T59" fmla="*/ 216 h 1049"/>
                      <a:gd name="T60" fmla="*/ 464 w 682"/>
                      <a:gd name="T61" fmla="*/ 206 h 1049"/>
                      <a:gd name="T62" fmla="*/ 528 w 682"/>
                      <a:gd name="T63" fmla="*/ 143 h 1049"/>
                      <a:gd name="T64" fmla="*/ 670 w 682"/>
                      <a:gd name="T65" fmla="*/ 0 h 1049"/>
                      <a:gd name="T66" fmla="*/ 682 w 682"/>
                      <a:gd name="T67" fmla="*/ 10 h 1049"/>
                      <a:gd name="T68" fmla="*/ 618 w 682"/>
                      <a:gd name="T69" fmla="*/ 74 h 1049"/>
                      <a:gd name="T70" fmla="*/ 606 w 682"/>
                      <a:gd name="T71" fmla="*/ 62 h 1049"/>
                      <a:gd name="T72" fmla="*/ 670 w 682"/>
                      <a:gd name="T73"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2" h="1049">
                        <a:moveTo>
                          <a:pt x="9" y="940"/>
                        </a:moveTo>
                        <a:lnTo>
                          <a:pt x="26" y="959"/>
                        </a:lnTo>
                        <a:lnTo>
                          <a:pt x="21" y="1049"/>
                        </a:lnTo>
                        <a:lnTo>
                          <a:pt x="0" y="1030"/>
                        </a:lnTo>
                        <a:lnTo>
                          <a:pt x="9" y="940"/>
                        </a:lnTo>
                        <a:close/>
                        <a:moveTo>
                          <a:pt x="26" y="739"/>
                        </a:moveTo>
                        <a:lnTo>
                          <a:pt x="40" y="756"/>
                        </a:lnTo>
                        <a:lnTo>
                          <a:pt x="35" y="846"/>
                        </a:lnTo>
                        <a:lnTo>
                          <a:pt x="19" y="829"/>
                        </a:lnTo>
                        <a:lnTo>
                          <a:pt x="26" y="739"/>
                        </a:lnTo>
                        <a:close/>
                        <a:moveTo>
                          <a:pt x="35" y="642"/>
                        </a:moveTo>
                        <a:lnTo>
                          <a:pt x="38" y="633"/>
                        </a:lnTo>
                        <a:lnTo>
                          <a:pt x="97" y="571"/>
                        </a:lnTo>
                        <a:lnTo>
                          <a:pt x="109" y="583"/>
                        </a:lnTo>
                        <a:lnTo>
                          <a:pt x="47" y="644"/>
                        </a:lnTo>
                        <a:lnTo>
                          <a:pt x="47" y="654"/>
                        </a:lnTo>
                        <a:lnTo>
                          <a:pt x="35" y="642"/>
                        </a:lnTo>
                        <a:close/>
                        <a:moveTo>
                          <a:pt x="241" y="429"/>
                        </a:moveTo>
                        <a:lnTo>
                          <a:pt x="251" y="438"/>
                        </a:lnTo>
                        <a:lnTo>
                          <a:pt x="187" y="502"/>
                        </a:lnTo>
                        <a:lnTo>
                          <a:pt x="177" y="493"/>
                        </a:lnTo>
                        <a:lnTo>
                          <a:pt x="241" y="429"/>
                        </a:lnTo>
                        <a:close/>
                        <a:moveTo>
                          <a:pt x="383" y="287"/>
                        </a:moveTo>
                        <a:lnTo>
                          <a:pt x="395" y="296"/>
                        </a:lnTo>
                        <a:lnTo>
                          <a:pt x="331" y="360"/>
                        </a:lnTo>
                        <a:lnTo>
                          <a:pt x="319" y="348"/>
                        </a:lnTo>
                        <a:lnTo>
                          <a:pt x="383" y="287"/>
                        </a:lnTo>
                        <a:close/>
                        <a:moveTo>
                          <a:pt x="528" y="143"/>
                        </a:moveTo>
                        <a:lnTo>
                          <a:pt x="537" y="154"/>
                        </a:lnTo>
                        <a:lnTo>
                          <a:pt x="473" y="216"/>
                        </a:lnTo>
                        <a:lnTo>
                          <a:pt x="464" y="206"/>
                        </a:lnTo>
                        <a:lnTo>
                          <a:pt x="528" y="143"/>
                        </a:lnTo>
                        <a:close/>
                        <a:moveTo>
                          <a:pt x="670" y="0"/>
                        </a:moveTo>
                        <a:lnTo>
                          <a:pt x="682" y="10"/>
                        </a:lnTo>
                        <a:lnTo>
                          <a:pt x="618" y="74"/>
                        </a:lnTo>
                        <a:lnTo>
                          <a:pt x="606" y="62"/>
                        </a:lnTo>
                        <a:lnTo>
                          <a:pt x="6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7" name="Freeform 44">
                    <a:extLst>
                      <a:ext uri="{FF2B5EF4-FFF2-40B4-BE49-F238E27FC236}">
                        <a16:creationId xmlns:a16="http://schemas.microsoft.com/office/drawing/2014/main" id="{0FB50530-EF1C-461E-A2D6-8426D7C30F2C}"/>
                      </a:ext>
                    </a:extLst>
                  </p:cNvPr>
                  <p:cNvSpPr>
                    <a:spLocks/>
                  </p:cNvSpPr>
                  <p:nvPr/>
                </p:nvSpPr>
                <p:spPr bwMode="auto">
                  <a:xfrm rot="2700000">
                    <a:off x="-894221" y="3251433"/>
                    <a:ext cx="2911459" cy="2911460"/>
                  </a:xfrm>
                  <a:custGeom>
                    <a:avLst/>
                    <a:gdLst>
                      <a:gd name="T0" fmla="*/ 166 w 1281"/>
                      <a:gd name="T1" fmla="*/ 1281 h 1281"/>
                      <a:gd name="T2" fmla="*/ 0 w 1281"/>
                      <a:gd name="T3" fmla="*/ 1115 h 1281"/>
                      <a:gd name="T4" fmla="*/ 1115 w 1281"/>
                      <a:gd name="T5" fmla="*/ 0 h 1281"/>
                      <a:gd name="T6" fmla="*/ 1281 w 1281"/>
                      <a:gd name="T7" fmla="*/ 166 h 1281"/>
                      <a:gd name="T8" fmla="*/ 166 w 1281"/>
                      <a:gd name="T9" fmla="*/ 1281 h 1281"/>
                    </a:gdLst>
                    <a:ahLst/>
                    <a:cxnLst>
                      <a:cxn ang="0">
                        <a:pos x="T0" y="T1"/>
                      </a:cxn>
                      <a:cxn ang="0">
                        <a:pos x="T2" y="T3"/>
                      </a:cxn>
                      <a:cxn ang="0">
                        <a:pos x="T4" y="T5"/>
                      </a:cxn>
                      <a:cxn ang="0">
                        <a:pos x="T6" y="T7"/>
                      </a:cxn>
                      <a:cxn ang="0">
                        <a:pos x="T8" y="T9"/>
                      </a:cxn>
                    </a:cxnLst>
                    <a:rect l="0" t="0" r="r" b="b"/>
                    <a:pathLst>
                      <a:path w="1281" h="1281">
                        <a:moveTo>
                          <a:pt x="166" y="1281"/>
                        </a:moveTo>
                        <a:lnTo>
                          <a:pt x="0" y="1115"/>
                        </a:lnTo>
                        <a:lnTo>
                          <a:pt x="1115" y="0"/>
                        </a:lnTo>
                        <a:lnTo>
                          <a:pt x="1281" y="166"/>
                        </a:lnTo>
                        <a:lnTo>
                          <a:pt x="166" y="1281"/>
                        </a:lnTo>
                        <a:close/>
                      </a:path>
                    </a:pathLst>
                  </a:custGeom>
                  <a:solidFill>
                    <a:srgbClr val="9336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grpSp>
            <p:grpSp>
              <p:nvGrpSpPr>
                <p:cNvPr id="47" name="Group 46">
                  <a:extLst>
                    <a:ext uri="{FF2B5EF4-FFF2-40B4-BE49-F238E27FC236}">
                      <a16:creationId xmlns:a16="http://schemas.microsoft.com/office/drawing/2014/main" id="{B18CB748-3EC6-47B7-98F1-EF70F1097477}"/>
                    </a:ext>
                  </a:extLst>
                </p:cNvPr>
                <p:cNvGrpSpPr/>
                <p:nvPr/>
              </p:nvGrpSpPr>
              <p:grpSpPr>
                <a:xfrm>
                  <a:off x="404774" y="3840002"/>
                  <a:ext cx="4681083" cy="3109192"/>
                  <a:chOff x="-993089" y="4054158"/>
                  <a:chExt cx="4681083" cy="3109192"/>
                </a:xfrm>
              </p:grpSpPr>
              <p:sp>
                <p:nvSpPr>
                  <p:cNvPr id="48" name="Freeform 27">
                    <a:extLst>
                      <a:ext uri="{FF2B5EF4-FFF2-40B4-BE49-F238E27FC236}">
                        <a16:creationId xmlns:a16="http://schemas.microsoft.com/office/drawing/2014/main" id="{C49C3F48-6EEA-4363-8556-B199D5C7C80F}"/>
                      </a:ext>
                    </a:extLst>
                  </p:cNvPr>
                  <p:cNvSpPr>
                    <a:spLocks/>
                  </p:cNvSpPr>
                  <p:nvPr/>
                </p:nvSpPr>
                <p:spPr bwMode="auto">
                  <a:xfrm rot="2700000">
                    <a:off x="3055005" y="4232319"/>
                    <a:ext cx="531836" cy="531836"/>
                  </a:xfrm>
                  <a:custGeom>
                    <a:avLst/>
                    <a:gdLst>
                      <a:gd name="T0" fmla="*/ 0 w 234"/>
                      <a:gd name="T1" fmla="*/ 151 h 234"/>
                      <a:gd name="T2" fmla="*/ 82 w 234"/>
                      <a:gd name="T3" fmla="*/ 234 h 234"/>
                      <a:gd name="T4" fmla="*/ 234 w 234"/>
                      <a:gd name="T5" fmla="*/ 83 h 234"/>
                      <a:gd name="T6" fmla="*/ 151 w 234"/>
                      <a:gd name="T7" fmla="*/ 0 h 234"/>
                      <a:gd name="T8" fmla="*/ 0 w 234"/>
                      <a:gd name="T9" fmla="*/ 151 h 234"/>
                    </a:gdLst>
                    <a:ahLst/>
                    <a:cxnLst>
                      <a:cxn ang="0">
                        <a:pos x="T0" y="T1"/>
                      </a:cxn>
                      <a:cxn ang="0">
                        <a:pos x="T2" y="T3"/>
                      </a:cxn>
                      <a:cxn ang="0">
                        <a:pos x="T4" y="T5"/>
                      </a:cxn>
                      <a:cxn ang="0">
                        <a:pos x="T6" y="T7"/>
                      </a:cxn>
                      <a:cxn ang="0">
                        <a:pos x="T8" y="T9"/>
                      </a:cxn>
                    </a:cxnLst>
                    <a:rect l="0" t="0" r="r" b="b"/>
                    <a:pathLst>
                      <a:path w="234" h="234">
                        <a:moveTo>
                          <a:pt x="0" y="151"/>
                        </a:moveTo>
                        <a:lnTo>
                          <a:pt x="82" y="234"/>
                        </a:lnTo>
                        <a:lnTo>
                          <a:pt x="234" y="83"/>
                        </a:lnTo>
                        <a:lnTo>
                          <a:pt x="151" y="0"/>
                        </a:lnTo>
                        <a:lnTo>
                          <a:pt x="0" y="151"/>
                        </a:lnTo>
                        <a:close/>
                      </a:path>
                    </a:pathLst>
                  </a:custGeom>
                  <a:solidFill>
                    <a:srgbClr val="34D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49" name="Freeform 31">
                    <a:extLst>
                      <a:ext uri="{FF2B5EF4-FFF2-40B4-BE49-F238E27FC236}">
                        <a16:creationId xmlns:a16="http://schemas.microsoft.com/office/drawing/2014/main" id="{198781D5-207A-4B43-A54A-CD3AB2CE6F41}"/>
                      </a:ext>
                    </a:extLst>
                  </p:cNvPr>
                  <p:cNvSpPr>
                    <a:spLocks/>
                  </p:cNvSpPr>
                  <p:nvPr/>
                </p:nvSpPr>
                <p:spPr bwMode="auto">
                  <a:xfrm rot="2700000">
                    <a:off x="2388560" y="4350300"/>
                    <a:ext cx="654567" cy="1679601"/>
                  </a:xfrm>
                  <a:custGeom>
                    <a:avLst/>
                    <a:gdLst>
                      <a:gd name="T0" fmla="*/ 35 w 288"/>
                      <a:gd name="T1" fmla="*/ 486 h 739"/>
                      <a:gd name="T2" fmla="*/ 0 w 288"/>
                      <a:gd name="T3" fmla="*/ 0 h 739"/>
                      <a:gd name="T4" fmla="*/ 82 w 288"/>
                      <a:gd name="T5" fmla="*/ 83 h 739"/>
                      <a:gd name="T6" fmla="*/ 288 w 288"/>
                      <a:gd name="T7" fmla="*/ 739 h 739"/>
                      <a:gd name="T8" fmla="*/ 35 w 288"/>
                      <a:gd name="T9" fmla="*/ 486 h 739"/>
                    </a:gdLst>
                    <a:ahLst/>
                    <a:cxnLst>
                      <a:cxn ang="0">
                        <a:pos x="T0" y="T1"/>
                      </a:cxn>
                      <a:cxn ang="0">
                        <a:pos x="T2" y="T3"/>
                      </a:cxn>
                      <a:cxn ang="0">
                        <a:pos x="T4" y="T5"/>
                      </a:cxn>
                      <a:cxn ang="0">
                        <a:pos x="T6" y="T7"/>
                      </a:cxn>
                      <a:cxn ang="0">
                        <a:pos x="T8" y="T9"/>
                      </a:cxn>
                    </a:cxnLst>
                    <a:rect l="0" t="0" r="r" b="b"/>
                    <a:pathLst>
                      <a:path w="288" h="739">
                        <a:moveTo>
                          <a:pt x="35" y="486"/>
                        </a:moveTo>
                        <a:lnTo>
                          <a:pt x="0" y="0"/>
                        </a:lnTo>
                        <a:lnTo>
                          <a:pt x="82" y="83"/>
                        </a:lnTo>
                        <a:lnTo>
                          <a:pt x="288" y="739"/>
                        </a:lnTo>
                        <a:lnTo>
                          <a:pt x="35" y="486"/>
                        </a:lnTo>
                        <a:close/>
                      </a:path>
                    </a:pathLst>
                  </a:custGeom>
                  <a:solidFill>
                    <a:srgbClr val="34D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0" name="Freeform 33">
                    <a:extLst>
                      <a:ext uri="{FF2B5EF4-FFF2-40B4-BE49-F238E27FC236}">
                        <a16:creationId xmlns:a16="http://schemas.microsoft.com/office/drawing/2014/main" id="{9872064E-3683-4711-A8F6-593204CF06E9}"/>
                      </a:ext>
                    </a:extLst>
                  </p:cNvPr>
                  <p:cNvSpPr>
                    <a:spLocks/>
                  </p:cNvSpPr>
                  <p:nvPr/>
                </p:nvSpPr>
                <p:spPr bwMode="auto">
                  <a:xfrm rot="2700000">
                    <a:off x="3417530" y="4363007"/>
                    <a:ext cx="270464" cy="270464"/>
                  </a:xfrm>
                  <a:custGeom>
                    <a:avLst/>
                    <a:gdLst>
                      <a:gd name="T0" fmla="*/ 119 w 119"/>
                      <a:gd name="T1" fmla="*/ 119 h 119"/>
                      <a:gd name="T2" fmla="*/ 119 w 119"/>
                      <a:gd name="T3" fmla="*/ 0 h 119"/>
                      <a:gd name="T4" fmla="*/ 0 w 119"/>
                      <a:gd name="T5" fmla="*/ 0 h 119"/>
                      <a:gd name="T6" fmla="*/ 119 w 119"/>
                      <a:gd name="T7" fmla="*/ 119 h 119"/>
                    </a:gdLst>
                    <a:ahLst/>
                    <a:cxnLst>
                      <a:cxn ang="0">
                        <a:pos x="T0" y="T1"/>
                      </a:cxn>
                      <a:cxn ang="0">
                        <a:pos x="T2" y="T3"/>
                      </a:cxn>
                      <a:cxn ang="0">
                        <a:pos x="T4" y="T5"/>
                      </a:cxn>
                      <a:cxn ang="0">
                        <a:pos x="T6" y="T7"/>
                      </a:cxn>
                    </a:cxnLst>
                    <a:rect l="0" t="0" r="r" b="b"/>
                    <a:pathLst>
                      <a:path w="119" h="119">
                        <a:moveTo>
                          <a:pt x="119" y="119"/>
                        </a:moveTo>
                        <a:lnTo>
                          <a:pt x="119" y="0"/>
                        </a:lnTo>
                        <a:lnTo>
                          <a:pt x="0" y="0"/>
                        </a:lnTo>
                        <a:lnTo>
                          <a:pt x="119" y="119"/>
                        </a:lnTo>
                        <a:close/>
                      </a:path>
                    </a:pathLst>
                  </a:custGeom>
                  <a:solidFill>
                    <a:srgbClr val="34D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1" name="Freeform 35">
                    <a:extLst>
                      <a:ext uri="{FF2B5EF4-FFF2-40B4-BE49-F238E27FC236}">
                        <a16:creationId xmlns:a16="http://schemas.microsoft.com/office/drawing/2014/main" id="{CEBB36C7-3F7E-43C9-B233-A1B78173466D}"/>
                      </a:ext>
                    </a:extLst>
                  </p:cNvPr>
                  <p:cNvSpPr>
                    <a:spLocks noEditPoints="1"/>
                  </p:cNvSpPr>
                  <p:nvPr/>
                </p:nvSpPr>
                <p:spPr bwMode="auto">
                  <a:xfrm rot="2700000">
                    <a:off x="2715221" y="4182776"/>
                    <a:ext cx="284101" cy="1468230"/>
                  </a:xfrm>
                  <a:custGeom>
                    <a:avLst/>
                    <a:gdLst>
                      <a:gd name="T0" fmla="*/ 73 w 125"/>
                      <a:gd name="T1" fmla="*/ 528 h 646"/>
                      <a:gd name="T2" fmla="*/ 99 w 125"/>
                      <a:gd name="T3" fmla="*/ 556 h 646"/>
                      <a:gd name="T4" fmla="*/ 121 w 125"/>
                      <a:gd name="T5" fmla="*/ 646 h 646"/>
                      <a:gd name="T6" fmla="*/ 90 w 125"/>
                      <a:gd name="T7" fmla="*/ 615 h 646"/>
                      <a:gd name="T8" fmla="*/ 73 w 125"/>
                      <a:gd name="T9" fmla="*/ 528 h 646"/>
                      <a:gd name="T10" fmla="*/ 35 w 125"/>
                      <a:gd name="T11" fmla="*/ 333 h 646"/>
                      <a:gd name="T12" fmla="*/ 54 w 125"/>
                      <a:gd name="T13" fmla="*/ 352 h 646"/>
                      <a:gd name="T14" fmla="*/ 76 w 125"/>
                      <a:gd name="T15" fmla="*/ 442 h 646"/>
                      <a:gd name="T16" fmla="*/ 52 w 125"/>
                      <a:gd name="T17" fmla="*/ 419 h 646"/>
                      <a:gd name="T18" fmla="*/ 35 w 125"/>
                      <a:gd name="T19" fmla="*/ 333 h 646"/>
                      <a:gd name="T20" fmla="*/ 0 w 125"/>
                      <a:gd name="T21" fmla="*/ 137 h 646"/>
                      <a:gd name="T22" fmla="*/ 9 w 125"/>
                      <a:gd name="T23" fmla="*/ 149 h 646"/>
                      <a:gd name="T24" fmla="*/ 31 w 125"/>
                      <a:gd name="T25" fmla="*/ 239 h 646"/>
                      <a:gd name="T26" fmla="*/ 14 w 125"/>
                      <a:gd name="T27" fmla="*/ 225 h 646"/>
                      <a:gd name="T28" fmla="*/ 0 w 125"/>
                      <a:gd name="T29" fmla="*/ 137 h 646"/>
                      <a:gd name="T30" fmla="*/ 116 w 125"/>
                      <a:gd name="T31" fmla="*/ 0 h 646"/>
                      <a:gd name="T32" fmla="*/ 125 w 125"/>
                      <a:gd name="T33" fmla="*/ 9 h 646"/>
                      <a:gd name="T34" fmla="*/ 61 w 125"/>
                      <a:gd name="T35" fmla="*/ 73 h 646"/>
                      <a:gd name="T36" fmla="*/ 52 w 125"/>
                      <a:gd name="T37" fmla="*/ 61 h 646"/>
                      <a:gd name="T38" fmla="*/ 116 w 125"/>
                      <a:gd name="T39"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646">
                        <a:moveTo>
                          <a:pt x="73" y="528"/>
                        </a:moveTo>
                        <a:lnTo>
                          <a:pt x="99" y="556"/>
                        </a:lnTo>
                        <a:lnTo>
                          <a:pt x="121" y="646"/>
                        </a:lnTo>
                        <a:lnTo>
                          <a:pt x="90" y="615"/>
                        </a:lnTo>
                        <a:lnTo>
                          <a:pt x="73" y="528"/>
                        </a:lnTo>
                        <a:close/>
                        <a:moveTo>
                          <a:pt x="35" y="333"/>
                        </a:moveTo>
                        <a:lnTo>
                          <a:pt x="54" y="352"/>
                        </a:lnTo>
                        <a:lnTo>
                          <a:pt x="76" y="442"/>
                        </a:lnTo>
                        <a:lnTo>
                          <a:pt x="52" y="419"/>
                        </a:lnTo>
                        <a:lnTo>
                          <a:pt x="35" y="333"/>
                        </a:lnTo>
                        <a:close/>
                        <a:moveTo>
                          <a:pt x="0" y="137"/>
                        </a:moveTo>
                        <a:lnTo>
                          <a:pt x="9" y="149"/>
                        </a:lnTo>
                        <a:lnTo>
                          <a:pt x="31" y="239"/>
                        </a:lnTo>
                        <a:lnTo>
                          <a:pt x="14" y="225"/>
                        </a:lnTo>
                        <a:lnTo>
                          <a:pt x="0" y="137"/>
                        </a:lnTo>
                        <a:close/>
                        <a:moveTo>
                          <a:pt x="116" y="0"/>
                        </a:moveTo>
                        <a:lnTo>
                          <a:pt x="125" y="9"/>
                        </a:lnTo>
                        <a:lnTo>
                          <a:pt x="61" y="73"/>
                        </a:lnTo>
                        <a:lnTo>
                          <a:pt x="52" y="61"/>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sp>
                <p:nvSpPr>
                  <p:cNvPr id="52" name="Freeform 46">
                    <a:extLst>
                      <a:ext uri="{FF2B5EF4-FFF2-40B4-BE49-F238E27FC236}">
                        <a16:creationId xmlns:a16="http://schemas.microsoft.com/office/drawing/2014/main" id="{20BD1B1C-CD25-4392-B845-A9B77416613C}"/>
                      </a:ext>
                    </a:extLst>
                  </p:cNvPr>
                  <p:cNvSpPr>
                    <a:spLocks/>
                  </p:cNvSpPr>
                  <p:nvPr/>
                </p:nvSpPr>
                <p:spPr bwMode="auto">
                  <a:xfrm rot="2700000">
                    <a:off x="-993088" y="4054157"/>
                    <a:ext cx="3109192" cy="3109193"/>
                  </a:xfrm>
                  <a:custGeom>
                    <a:avLst/>
                    <a:gdLst>
                      <a:gd name="T0" fmla="*/ 253 w 1368"/>
                      <a:gd name="T1" fmla="*/ 1368 h 1368"/>
                      <a:gd name="T2" fmla="*/ 0 w 1368"/>
                      <a:gd name="T3" fmla="*/ 1115 h 1368"/>
                      <a:gd name="T4" fmla="*/ 1115 w 1368"/>
                      <a:gd name="T5" fmla="*/ 0 h 1368"/>
                      <a:gd name="T6" fmla="*/ 1368 w 1368"/>
                      <a:gd name="T7" fmla="*/ 253 h 1368"/>
                      <a:gd name="T8" fmla="*/ 253 w 1368"/>
                      <a:gd name="T9" fmla="*/ 1368 h 1368"/>
                    </a:gdLst>
                    <a:ahLst/>
                    <a:cxnLst>
                      <a:cxn ang="0">
                        <a:pos x="T0" y="T1"/>
                      </a:cxn>
                      <a:cxn ang="0">
                        <a:pos x="T2" y="T3"/>
                      </a:cxn>
                      <a:cxn ang="0">
                        <a:pos x="T4" y="T5"/>
                      </a:cxn>
                      <a:cxn ang="0">
                        <a:pos x="T6" y="T7"/>
                      </a:cxn>
                      <a:cxn ang="0">
                        <a:pos x="T8" y="T9"/>
                      </a:cxn>
                    </a:cxnLst>
                    <a:rect l="0" t="0" r="r" b="b"/>
                    <a:pathLst>
                      <a:path w="1368" h="1368">
                        <a:moveTo>
                          <a:pt x="253" y="1368"/>
                        </a:moveTo>
                        <a:lnTo>
                          <a:pt x="0" y="1115"/>
                        </a:lnTo>
                        <a:lnTo>
                          <a:pt x="1115" y="0"/>
                        </a:lnTo>
                        <a:lnTo>
                          <a:pt x="1368" y="253"/>
                        </a:lnTo>
                        <a:lnTo>
                          <a:pt x="253" y="1368"/>
                        </a:lnTo>
                        <a:close/>
                      </a:path>
                    </a:pathLst>
                  </a:custGeom>
                  <a:solidFill>
                    <a:srgbClr val="34D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Poppins" panose="02000000000000000000" pitchFamily="2" charset="0"/>
                      <a:ea typeface="+mn-ea"/>
                      <a:cs typeface="Poppins" panose="02000000000000000000" pitchFamily="2" charset="0"/>
                    </a:endParaRPr>
                  </a:p>
                </p:txBody>
              </p:sp>
            </p:grpSp>
          </p:grpSp>
        </p:grpSp>
        <p:cxnSp>
          <p:nvCxnSpPr>
            <p:cNvPr id="76" name="Elbow Connector 52">
              <a:extLst>
                <a:ext uri="{FF2B5EF4-FFF2-40B4-BE49-F238E27FC236}">
                  <a16:creationId xmlns:a16="http://schemas.microsoft.com/office/drawing/2014/main" id="{EBCFC8A1-1D3F-47C6-A3B0-890B4001D59B}"/>
                </a:ext>
              </a:extLst>
            </p:cNvPr>
            <p:cNvCxnSpPr>
              <a:cxnSpLocks/>
            </p:cNvCxnSpPr>
            <p:nvPr/>
          </p:nvCxnSpPr>
          <p:spPr>
            <a:xfrm rot="5400000" flipH="1" flipV="1">
              <a:off x="6711346" y="45556"/>
              <a:ext cx="1397392" cy="3822783"/>
            </a:xfrm>
            <a:prstGeom prst="bentConnector4">
              <a:avLst>
                <a:gd name="adj1" fmla="val -364"/>
                <a:gd name="adj2" fmla="val 49290"/>
              </a:avLst>
            </a:prstGeom>
            <a:solidFill>
              <a:srgbClr val="0067DF"/>
            </a:solidFill>
            <a:ln w="6350" cap="flat" cmpd="sng" algn="ctr">
              <a:solidFill>
                <a:srgbClr val="0067DF"/>
              </a:solidFill>
              <a:prstDash val="solid"/>
              <a:miter lim="800000"/>
              <a:headEnd type="none"/>
              <a:tailEnd type="oval"/>
            </a:ln>
            <a:effectLst/>
          </p:spPr>
        </p:cxnSp>
        <p:cxnSp>
          <p:nvCxnSpPr>
            <p:cNvPr id="79" name="Elbow Connector 96">
              <a:extLst>
                <a:ext uri="{FF2B5EF4-FFF2-40B4-BE49-F238E27FC236}">
                  <a16:creationId xmlns:a16="http://schemas.microsoft.com/office/drawing/2014/main" id="{03C0B203-F228-4D56-A592-4F317D53379C}"/>
                </a:ext>
              </a:extLst>
            </p:cNvPr>
            <p:cNvCxnSpPr>
              <a:cxnSpLocks/>
              <a:stCxn id="60" idx="1"/>
            </p:cNvCxnSpPr>
            <p:nvPr/>
          </p:nvCxnSpPr>
          <p:spPr>
            <a:xfrm rot="5400000" flipH="1" flipV="1">
              <a:off x="7362740" y="1115457"/>
              <a:ext cx="815974" cy="3084892"/>
            </a:xfrm>
            <a:prstGeom prst="bentConnector4">
              <a:avLst>
                <a:gd name="adj1" fmla="val 392"/>
                <a:gd name="adj2" fmla="val 49974"/>
              </a:avLst>
            </a:prstGeom>
            <a:solidFill>
              <a:srgbClr val="58595B"/>
            </a:solidFill>
            <a:ln w="6350" cap="flat" cmpd="sng" algn="ctr">
              <a:solidFill>
                <a:srgbClr val="58595B"/>
              </a:solidFill>
              <a:prstDash val="solid"/>
              <a:miter lim="800000"/>
              <a:headEnd type="none"/>
              <a:tailEnd type="oval"/>
            </a:ln>
            <a:effectLst/>
          </p:spPr>
        </p:cxnSp>
        <p:cxnSp>
          <p:nvCxnSpPr>
            <p:cNvPr id="82" name="Elbow Connector 100">
              <a:extLst>
                <a:ext uri="{FF2B5EF4-FFF2-40B4-BE49-F238E27FC236}">
                  <a16:creationId xmlns:a16="http://schemas.microsoft.com/office/drawing/2014/main" id="{ECD9F1DD-558B-46C3-BF18-E189587DE1A7}"/>
                </a:ext>
              </a:extLst>
            </p:cNvPr>
            <p:cNvCxnSpPr>
              <a:cxnSpLocks/>
              <a:stCxn id="55" idx="1"/>
            </p:cNvCxnSpPr>
            <p:nvPr/>
          </p:nvCxnSpPr>
          <p:spPr>
            <a:xfrm rot="16200000" flipH="1">
              <a:off x="7831860" y="2918355"/>
              <a:ext cx="546971" cy="2465223"/>
            </a:xfrm>
            <a:prstGeom prst="bentConnector2">
              <a:avLst/>
            </a:prstGeom>
            <a:noFill/>
            <a:ln w="6350" cap="flat" cmpd="sng" algn="ctr">
              <a:solidFill>
                <a:srgbClr val="933692"/>
              </a:solidFill>
              <a:prstDash val="solid"/>
              <a:miter lim="800000"/>
              <a:headEnd type="none"/>
              <a:tailEnd type="oval"/>
            </a:ln>
            <a:effectLst/>
          </p:spPr>
        </p:cxnSp>
        <p:cxnSp>
          <p:nvCxnSpPr>
            <p:cNvPr id="85" name="Elbow Connector 103">
              <a:extLst>
                <a:ext uri="{FF2B5EF4-FFF2-40B4-BE49-F238E27FC236}">
                  <a16:creationId xmlns:a16="http://schemas.microsoft.com/office/drawing/2014/main" id="{8EB3F562-9871-4D0E-BA36-78257A203066}"/>
                </a:ext>
              </a:extLst>
            </p:cNvPr>
            <p:cNvCxnSpPr>
              <a:cxnSpLocks/>
              <a:stCxn id="50" idx="1"/>
            </p:cNvCxnSpPr>
            <p:nvPr/>
          </p:nvCxnSpPr>
          <p:spPr>
            <a:xfrm rot="16200000" flipH="1">
              <a:off x="6673663" y="2752292"/>
              <a:ext cx="1099459" cy="4163040"/>
            </a:xfrm>
            <a:prstGeom prst="bentConnector2">
              <a:avLst/>
            </a:prstGeom>
            <a:noFill/>
            <a:ln w="6350" cap="flat" cmpd="sng" algn="ctr">
              <a:solidFill>
                <a:srgbClr val="34DE69"/>
              </a:solidFill>
              <a:prstDash val="solid"/>
              <a:miter lim="800000"/>
              <a:headEnd type="none"/>
              <a:tailEnd type="oval"/>
            </a:ln>
            <a:effectLst/>
          </p:spPr>
        </p:cxnSp>
        <p:cxnSp>
          <p:nvCxnSpPr>
            <p:cNvPr id="88" name="Elbow Connector 106">
              <a:extLst>
                <a:ext uri="{FF2B5EF4-FFF2-40B4-BE49-F238E27FC236}">
                  <a16:creationId xmlns:a16="http://schemas.microsoft.com/office/drawing/2014/main" id="{E34A6A45-5D7F-45B3-B6F5-1B898C319312}"/>
                </a:ext>
              </a:extLst>
            </p:cNvPr>
            <p:cNvCxnSpPr>
              <a:cxnSpLocks/>
              <a:stCxn id="70" idx="1"/>
            </p:cNvCxnSpPr>
            <p:nvPr/>
          </p:nvCxnSpPr>
          <p:spPr>
            <a:xfrm rot="5400000" flipH="1" flipV="1">
              <a:off x="8525879" y="2686803"/>
              <a:ext cx="384" cy="1574206"/>
            </a:xfrm>
            <a:prstGeom prst="bentConnector4">
              <a:avLst>
                <a:gd name="adj1" fmla="val 0"/>
                <a:gd name="adj2" fmla="val 48266"/>
              </a:avLst>
            </a:prstGeom>
            <a:noFill/>
            <a:ln w="6350" cap="flat" cmpd="sng" algn="ctr">
              <a:solidFill>
                <a:srgbClr val="FA4616"/>
              </a:solidFill>
              <a:prstDash val="solid"/>
              <a:miter lim="800000"/>
              <a:headEnd type="none"/>
              <a:tailEnd type="oval"/>
            </a:ln>
            <a:effectLst/>
          </p:spPr>
        </p:cxnSp>
      </p:grpSp>
      <p:sp>
        <p:nvSpPr>
          <p:cNvPr id="5" name="Title 3">
            <a:extLst>
              <a:ext uri="{FF2B5EF4-FFF2-40B4-BE49-F238E27FC236}">
                <a16:creationId xmlns:a16="http://schemas.microsoft.com/office/drawing/2014/main" id="{6E5F9B56-9C4C-4503-BE9B-9CCCD2865317}"/>
              </a:ext>
            </a:extLst>
          </p:cNvPr>
          <p:cNvSpPr txBox="1">
            <a:spLocks/>
          </p:cNvSpPr>
          <p:nvPr/>
        </p:nvSpPr>
        <p:spPr>
          <a:xfrm>
            <a:off x="235034" y="246633"/>
            <a:ext cx="9864935" cy="489709"/>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US" sz="2800" spc="-100" dirty="0">
                <a:solidFill>
                  <a:srgbClr val="0067DF"/>
                </a:solidFill>
                <a:latin typeface="Helvetica" panose="020B0604020202020204" pitchFamily="34" charset="0"/>
                <a:cs typeface="Helvetica" panose="020B0604020202020204" pitchFamily="34" charset="0"/>
              </a:rPr>
              <a:t>Introduction to </a:t>
            </a:r>
            <a:r>
              <a:rPr lang="en-US" sz="2800" spc="-100" dirty="0" err="1">
                <a:solidFill>
                  <a:srgbClr val="0067DF"/>
                </a:solidFill>
                <a:latin typeface="Helvetica" panose="020B0604020202020204" pitchFamily="34" charset="0"/>
                <a:cs typeface="Helvetica" panose="020B0604020202020204" pitchFamily="34" charset="0"/>
              </a:rPr>
              <a:t>UiPath</a:t>
            </a:r>
            <a:endParaRPr lang="en-US" sz="2800" dirty="0">
              <a:latin typeface="Helvetica" panose="020B0604020202020204" pitchFamily="34" charset="0"/>
              <a:cs typeface="Helvetica" panose="020B0604020202020204" pitchFamily="34" charset="0"/>
            </a:endParaRPr>
          </a:p>
        </p:txBody>
      </p:sp>
      <p:sp>
        <p:nvSpPr>
          <p:cNvPr id="34" name="Rectangle 33">
            <a:extLst>
              <a:ext uri="{FF2B5EF4-FFF2-40B4-BE49-F238E27FC236}">
                <a16:creationId xmlns:a16="http://schemas.microsoft.com/office/drawing/2014/main" id="{A494ECE6-F045-40E2-B4F1-F46EBE3C53A0}"/>
              </a:ext>
            </a:extLst>
          </p:cNvPr>
          <p:cNvSpPr/>
          <p:nvPr/>
        </p:nvSpPr>
        <p:spPr>
          <a:xfrm>
            <a:off x="9325424" y="1902942"/>
            <a:ext cx="2281317" cy="751744"/>
          </a:xfrm>
          <a:prstGeom prst="rect">
            <a:avLst/>
          </a:prstGeom>
        </p:spPr>
        <p:txBody>
          <a:bodyPr wrap="square" lIns="121920" rIns="121920" bIns="60960">
            <a:spAutoFit/>
          </a:bodyPr>
          <a:lstStyle/>
          <a:p>
            <a:pPr lvl="0">
              <a:lnSpc>
                <a:spcPct val="107000"/>
              </a:lnSpc>
              <a:spcAft>
                <a:spcPts val="0"/>
              </a:spcAft>
            </a:pPr>
            <a:r>
              <a:rPr lang="en-US" sz="2000">
                <a:latin typeface="Source Sans"/>
                <a:ea typeface="Calibri" panose="020F0502020204030204" pitchFamily="34" charset="0"/>
                <a:cs typeface="Times New Roman" panose="02020603050405020304" pitchFamily="18" charset="0"/>
              </a:rPr>
              <a:t>Founded by Daniel Dines in 2005</a:t>
            </a:r>
            <a:endParaRPr lang="en-IN">
              <a:latin typeface="Source Sans"/>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7C2C70FC-8BF2-4BF8-A03F-6B49292A140A}"/>
              </a:ext>
            </a:extLst>
          </p:cNvPr>
          <p:cNvSpPr/>
          <p:nvPr/>
        </p:nvSpPr>
        <p:spPr>
          <a:xfrm>
            <a:off x="9325424" y="3092764"/>
            <a:ext cx="2275557" cy="751744"/>
          </a:xfrm>
          <a:prstGeom prst="rect">
            <a:avLst/>
          </a:prstGeom>
        </p:spPr>
        <p:txBody>
          <a:bodyPr wrap="square" lIns="121920" rIns="121920" bIns="60960">
            <a:spAutoFit/>
          </a:bodyPr>
          <a:lstStyle/>
          <a:p>
            <a:pPr lvl="0">
              <a:lnSpc>
                <a:spcPct val="107000"/>
              </a:lnSpc>
              <a:spcAft>
                <a:spcPts val="0"/>
              </a:spcAft>
            </a:pPr>
            <a:r>
              <a:rPr lang="en-US" sz="2000">
                <a:latin typeface="Source Sans"/>
                <a:ea typeface="Calibri" panose="020F0502020204030204" pitchFamily="34" charset="0"/>
                <a:cs typeface="Times New Roman" panose="02020603050405020304" pitchFamily="18" charset="0"/>
              </a:rPr>
              <a:t>Offices across 25+ countries</a:t>
            </a:r>
            <a:endParaRPr lang="en-IN">
              <a:latin typeface="Source Sans"/>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EFAA6279-56F6-453E-8F87-E3D7EC89A051}"/>
              </a:ext>
            </a:extLst>
          </p:cNvPr>
          <p:cNvSpPr/>
          <p:nvPr/>
        </p:nvSpPr>
        <p:spPr>
          <a:xfrm>
            <a:off x="9321434" y="3982341"/>
            <a:ext cx="2597850" cy="1081065"/>
          </a:xfrm>
          <a:prstGeom prst="rect">
            <a:avLst/>
          </a:prstGeom>
        </p:spPr>
        <p:txBody>
          <a:bodyPr wrap="square" lIns="121920" rIns="121920" bIns="60960">
            <a:spAutoFit/>
          </a:bodyPr>
          <a:lstStyle/>
          <a:p>
            <a:pPr lvl="0">
              <a:lnSpc>
                <a:spcPct val="107000"/>
              </a:lnSpc>
              <a:spcAft>
                <a:spcPts val="800"/>
              </a:spcAft>
            </a:pPr>
            <a:r>
              <a:rPr lang="en-US" sz="2000">
                <a:latin typeface="Source Sans"/>
                <a:ea typeface="Calibri" panose="020F0502020204030204" pitchFamily="34" charset="0"/>
                <a:cs typeface="Times New Roman" panose="02020603050405020304" pitchFamily="18" charset="0"/>
              </a:rPr>
              <a:t>First company to offer end-to-end platform for </a:t>
            </a:r>
            <a:r>
              <a:rPr lang="en-US" sz="2000" err="1">
                <a:latin typeface="Source Sans"/>
                <a:ea typeface="Calibri" panose="020F0502020204030204" pitchFamily="34" charset="0"/>
                <a:cs typeface="Times New Roman" panose="02020603050405020304" pitchFamily="18" charset="0"/>
              </a:rPr>
              <a:t>Hyperautomation</a:t>
            </a:r>
            <a:endParaRPr lang="en-US" sz="2000">
              <a:latin typeface="Source Sans"/>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763BEEBE-1504-4283-9275-B87AE743676A}"/>
              </a:ext>
            </a:extLst>
          </p:cNvPr>
          <p:cNvSpPr/>
          <p:nvPr/>
        </p:nvSpPr>
        <p:spPr>
          <a:xfrm>
            <a:off x="9325424" y="879380"/>
            <a:ext cx="3191483" cy="751744"/>
          </a:xfrm>
          <a:prstGeom prst="rect">
            <a:avLst/>
          </a:prstGeom>
        </p:spPr>
        <p:txBody>
          <a:bodyPr wrap="square" lIns="121920" rIns="121920" bIns="60960">
            <a:spAutoFit/>
          </a:bodyPr>
          <a:lstStyle/>
          <a:p>
            <a:pPr lvl="0">
              <a:lnSpc>
                <a:spcPct val="107000"/>
              </a:lnSpc>
              <a:spcAft>
                <a:spcPts val="0"/>
              </a:spcAft>
            </a:pPr>
            <a:r>
              <a:rPr lang="en-US" sz="2000" dirty="0">
                <a:latin typeface="Source Sans"/>
                <a:ea typeface="Calibri" panose="020F0502020204030204" pitchFamily="34" charset="0"/>
                <a:cs typeface="Times New Roman" panose="02020603050405020304" pitchFamily="18" charset="0"/>
              </a:rPr>
              <a:t>World’s leading RPA software company</a:t>
            </a:r>
            <a:endParaRPr lang="en-IN" dirty="0">
              <a:latin typeface="Source Sans"/>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FB50BFF2-02BE-4E0C-A41A-344D65FA792D}"/>
              </a:ext>
            </a:extLst>
          </p:cNvPr>
          <p:cNvSpPr/>
          <p:nvPr/>
        </p:nvSpPr>
        <p:spPr>
          <a:xfrm>
            <a:off x="9321434" y="5085997"/>
            <a:ext cx="2121237" cy="751744"/>
          </a:xfrm>
          <a:prstGeom prst="rect">
            <a:avLst/>
          </a:prstGeom>
        </p:spPr>
        <p:txBody>
          <a:bodyPr wrap="square" lIns="121920" rIns="121920" bIns="60960">
            <a:spAutoFit/>
          </a:bodyPr>
          <a:lstStyle/>
          <a:p>
            <a:pPr lvl="0">
              <a:lnSpc>
                <a:spcPct val="107000"/>
              </a:lnSpc>
              <a:spcAft>
                <a:spcPts val="800"/>
              </a:spcAft>
            </a:pPr>
            <a:r>
              <a:rPr lang="en-US" sz="2000" dirty="0">
                <a:latin typeface="Source Sans"/>
                <a:ea typeface="Calibri" panose="020F0502020204030204" pitchFamily="34" charset="0"/>
                <a:cs typeface="Times New Roman" panose="02020603050405020304" pitchFamily="18" charset="0"/>
              </a:rPr>
              <a:t>5,000+ enterprise customers</a:t>
            </a:r>
          </a:p>
        </p:txBody>
      </p:sp>
    </p:spTree>
    <p:custDataLst>
      <p:tags r:id="rId1"/>
    </p:custDataLst>
    <p:extLst>
      <p:ext uri="{BB962C8B-B14F-4D97-AF65-F5344CB8AC3E}">
        <p14:creationId xmlns:p14="http://schemas.microsoft.com/office/powerpoint/2010/main" val="249699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816" y="696097"/>
            <a:ext cx="9400903" cy="2031325"/>
          </a:xfrm>
          <a:prstGeom prst="rect">
            <a:avLst/>
          </a:prstGeom>
        </p:spPr>
        <p:txBody>
          <a:bodyPr wrap="square">
            <a:spAutoFit/>
          </a:bodyPr>
          <a:lstStyle/>
          <a:p>
            <a:pPr lvl="0">
              <a:buClr>
                <a:srgbClr val="7F7F7F"/>
              </a:buClr>
              <a:defRPr/>
            </a:pPr>
            <a:r>
              <a:rPr lang="en-US" sz="2800" kern="1200" spc="25" dirty="0">
                <a:solidFill>
                  <a:srgbClr val="7F7F7F"/>
                </a:solidFill>
                <a:latin typeface="Arial" panose="020B0604020202020204" pitchFamily="34" charset="0"/>
                <a:cs typeface="Arial" panose="020B0604020202020204" pitchFamily="34" charset="0"/>
              </a:rPr>
              <a:t>Takeaways</a:t>
            </a:r>
          </a:p>
          <a:p>
            <a:pPr lvl="0">
              <a:buClr>
                <a:srgbClr val="7F7F7F"/>
              </a:buClr>
              <a:defRPr/>
            </a:pPr>
            <a:endParaRPr lang="en-US" b="1" kern="1200" spc="25" dirty="0" smtClean="0">
              <a:solidFill>
                <a:srgbClr val="0085CA"/>
              </a:solidFill>
              <a:latin typeface="Arial" panose="020B0604020202020204" pitchFamily="34" charset="0"/>
              <a:cs typeface="Arial" panose="020B0604020202020204" pitchFamily="34" charset="0"/>
            </a:endParaRPr>
          </a:p>
          <a:p>
            <a:pPr marL="285750" lvl="0" indent="-285750">
              <a:buClr>
                <a:srgbClr val="7F7F7F"/>
              </a:buClr>
              <a:buFont typeface="Arial" panose="020B0604020202020204" pitchFamily="34" charset="0"/>
              <a:buChar char="•"/>
              <a:defRPr/>
            </a:pPr>
            <a:r>
              <a:rPr lang="en-US" b="1" kern="1200" spc="25" dirty="0" smtClean="0">
                <a:solidFill>
                  <a:srgbClr val="0085CA"/>
                </a:solidFill>
                <a:latin typeface="Arial" panose="020B0604020202020204" pitchFamily="34" charset="0"/>
                <a:cs typeface="Arial" panose="020B0604020202020204" pitchFamily="34" charset="0"/>
              </a:rPr>
              <a:t>RPA</a:t>
            </a:r>
          </a:p>
          <a:p>
            <a:pPr marL="285750" lvl="0" indent="-285750">
              <a:buClr>
                <a:srgbClr val="7F7F7F"/>
              </a:buClr>
              <a:buFont typeface="Arial" panose="020B0604020202020204" pitchFamily="34" charset="0"/>
              <a:buChar char="•"/>
              <a:defRPr/>
            </a:pPr>
            <a:r>
              <a:rPr lang="en-US" b="1" kern="1200" spc="25" dirty="0" smtClean="0">
                <a:solidFill>
                  <a:srgbClr val="0085CA"/>
                </a:solidFill>
                <a:latin typeface="Arial" panose="020B0604020202020204" pitchFamily="34" charset="0"/>
                <a:cs typeface="Arial" panose="020B0604020202020204" pitchFamily="34" charset="0"/>
              </a:rPr>
              <a:t>Programming </a:t>
            </a:r>
            <a:r>
              <a:rPr lang="en-US" b="1" kern="1200" spc="25" dirty="0">
                <a:solidFill>
                  <a:srgbClr val="0085CA"/>
                </a:solidFill>
                <a:latin typeface="Arial" panose="020B0604020202020204" pitchFamily="34" charset="0"/>
                <a:cs typeface="Arial" panose="020B0604020202020204" pitchFamily="34" charset="0"/>
              </a:rPr>
              <a:t>constructs,</a:t>
            </a:r>
          </a:p>
          <a:p>
            <a:pPr marL="285750" lvl="0" indent="-285750">
              <a:buClr>
                <a:srgbClr val="7F7F7F"/>
              </a:buClr>
              <a:buFont typeface="Arial" panose="020B0604020202020204" pitchFamily="34" charset="0"/>
              <a:buChar char="•"/>
              <a:defRPr/>
            </a:pPr>
            <a:r>
              <a:rPr lang="en-US" b="1" kern="1200" spc="25" dirty="0" smtClean="0">
                <a:solidFill>
                  <a:srgbClr val="0085CA"/>
                </a:solidFill>
                <a:latin typeface="Arial" panose="020B0604020202020204" pitchFamily="34" charset="0"/>
                <a:cs typeface="Arial" panose="020B0604020202020204" pitchFamily="34" charset="0"/>
              </a:rPr>
              <a:t>Robots</a:t>
            </a:r>
            <a:r>
              <a:rPr lang="en-US" b="1" kern="1200" spc="25" dirty="0">
                <a:solidFill>
                  <a:srgbClr val="0085CA"/>
                </a:solidFill>
                <a:latin typeface="Arial" panose="020B0604020202020204" pitchFamily="34" charset="0"/>
                <a:cs typeface="Arial" panose="020B0604020202020204" pitchFamily="34" charset="0"/>
              </a:rPr>
              <a:t>,</a:t>
            </a:r>
          </a:p>
          <a:p>
            <a:pPr marL="285750" indent="-285750">
              <a:buClr>
                <a:srgbClr val="7F7F7F"/>
              </a:buClr>
              <a:buFont typeface="Arial" panose="020B0604020202020204" pitchFamily="34" charset="0"/>
              <a:buChar char="•"/>
              <a:defRPr/>
            </a:pPr>
            <a:r>
              <a:rPr lang="en-US" b="1" kern="1200" spc="25" dirty="0">
                <a:solidFill>
                  <a:srgbClr val="0085CA"/>
                </a:solidFill>
                <a:latin typeface="Arial" panose="020B0604020202020204" pitchFamily="34" charset="0"/>
                <a:cs typeface="Arial" panose="020B0604020202020204" pitchFamily="34" charset="0"/>
                <a:sym typeface="Poppins"/>
              </a:rPr>
              <a:t>Benefits of RPA</a:t>
            </a:r>
            <a:endParaRPr lang="en-US" b="1" kern="1200" spc="25" dirty="0">
              <a:solidFill>
                <a:srgbClr val="0085CA"/>
              </a:solidFill>
              <a:latin typeface="Arial" panose="020B0604020202020204" pitchFamily="34" charset="0"/>
              <a:cs typeface="Arial" panose="020B0604020202020204" pitchFamily="34" charset="0"/>
            </a:endParaRPr>
          </a:p>
          <a:p>
            <a:pPr lvl="0">
              <a:buClr>
                <a:srgbClr val="7F7F7F"/>
              </a:buClr>
              <a:defRPr/>
            </a:pPr>
            <a:endParaRPr lang="en-US" dirty="0" smtClean="0">
              <a:solidFill>
                <a:srgbClr val="0085CA"/>
              </a:solidFill>
              <a:latin typeface="Arial" panose="020B0604020202020204" pitchFamily="34" charset="0"/>
              <a:cs typeface="Arial" panose="020B0604020202020204" pitchFamily="34" charset="0"/>
            </a:endParaRPr>
          </a:p>
          <a:p>
            <a:pPr lvl="0">
              <a:buClr>
                <a:srgbClr val="7F7F7F"/>
              </a:buClr>
              <a:defRPr/>
            </a:pPr>
            <a:r>
              <a:rPr lang="en-US" dirty="0">
                <a:solidFill>
                  <a:srgbClr val="0085CA"/>
                </a:solidFill>
                <a:latin typeface="Arial" panose="020B0604020202020204" pitchFamily="34" charset="0"/>
                <a:cs typeface="Arial" panose="020B0604020202020204" pitchFamily="34" charset="0"/>
              </a:rPr>
              <a:t>	</a:t>
            </a:r>
            <a:endParaRPr lang="en-US" dirty="0" smtClean="0">
              <a:solidFill>
                <a:srgbClr val="0085C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6432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https://www.tiny.cc/bhh                                                  CSE552-RPA     Slides:Uipath.com  </a:t>
            </a:r>
            <a:endParaRPr lang="en-US"/>
          </a:p>
        </p:txBody>
      </p:sp>
      <p:cxnSp>
        <p:nvCxnSpPr>
          <p:cNvPr id="9" name="Straight Connector 8">
            <a:extLst>
              <a:ext uri="{FF2B5EF4-FFF2-40B4-BE49-F238E27FC236}">
                <a16:creationId xmlns:a16="http://schemas.microsoft.com/office/drawing/2014/main" id="{97B92FC6-FEE7-4558-A92E-EE4F61D2AE49}"/>
              </a:ext>
            </a:extLst>
          </p:cNvPr>
          <p:cNvCxnSpPr/>
          <p:nvPr/>
        </p:nvCxnSpPr>
        <p:spPr>
          <a:xfrm flipV="1">
            <a:off x="892754" y="1257300"/>
            <a:ext cx="3536371" cy="5998"/>
          </a:xfrm>
          <a:prstGeom prst="line">
            <a:avLst/>
          </a:prstGeom>
          <a:ln w="38100">
            <a:solidFill>
              <a:srgbClr val="0085CA"/>
            </a:solidFill>
          </a:ln>
        </p:spPr>
        <p:style>
          <a:lnRef idx="1">
            <a:schemeClr val="accent1"/>
          </a:lnRef>
          <a:fillRef idx="0">
            <a:schemeClr val="accent1"/>
          </a:fillRef>
          <a:effectRef idx="0">
            <a:schemeClr val="accent1"/>
          </a:effectRef>
          <a:fontRef idx="minor">
            <a:schemeClr val="tx1"/>
          </a:fontRef>
        </p:style>
      </p:cxnSp>
      <p:sp>
        <p:nvSpPr>
          <p:cNvPr id="14" name="Title 3">
            <a:extLst>
              <a:ext uri="{FF2B5EF4-FFF2-40B4-BE49-F238E27FC236}">
                <a16:creationId xmlns:a16="http://schemas.microsoft.com/office/drawing/2014/main" id="{FEF6CDD9-06AB-43C5-A6AF-5B701CF0A2DC}"/>
              </a:ext>
            </a:extLst>
          </p:cNvPr>
          <p:cNvSpPr txBox="1">
            <a:spLocks/>
          </p:cNvSpPr>
          <p:nvPr/>
        </p:nvSpPr>
        <p:spPr>
          <a:xfrm>
            <a:off x="760758" y="725953"/>
            <a:ext cx="6078865" cy="5313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buClrTx/>
              <a:defRPr/>
            </a:pPr>
            <a:r>
              <a:rPr lang="en-US" sz="3200" b="0" dirty="0" smtClean="0">
                <a:solidFill>
                  <a:srgbClr val="0085CA"/>
                </a:solidFill>
                <a:latin typeface="Poppins" panose="02000000000000000000" pitchFamily="2" charset="0"/>
                <a:cs typeface="Poppins" panose="02000000000000000000" pitchFamily="2" charset="0"/>
              </a:rPr>
              <a:t>Automation</a:t>
            </a:r>
            <a:endParaRPr lang="en-US" sz="2400" b="0" dirty="0">
              <a:solidFill>
                <a:srgbClr val="0085CA"/>
              </a:solidFill>
              <a:latin typeface="Poppins" panose="02000000000000000000" pitchFamily="2" charset="0"/>
              <a:cs typeface="Poppins" panose="02000000000000000000" pitchFamily="2" charset="0"/>
            </a:endParaRPr>
          </a:p>
        </p:txBody>
      </p:sp>
      <p:cxnSp>
        <p:nvCxnSpPr>
          <p:cNvPr id="20" name="Straight Connector 19"/>
          <p:cNvCxnSpPr/>
          <p:nvPr/>
        </p:nvCxnSpPr>
        <p:spPr>
          <a:xfrm>
            <a:off x="5992837" y="3147999"/>
            <a:ext cx="0" cy="279560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60758" y="1556826"/>
            <a:ext cx="10219008" cy="369332"/>
          </a:xfrm>
          <a:prstGeom prst="rect">
            <a:avLst/>
          </a:prstGeom>
          <a:solidFill>
            <a:schemeClr val="bg1"/>
          </a:solidFill>
          <a:ln>
            <a:solidFill>
              <a:schemeClr val="bg1"/>
            </a:solidFill>
          </a:ln>
        </p:spPr>
        <p:txBody>
          <a:bodyPr wrap="square">
            <a:spAutoFit/>
          </a:bodyPr>
          <a:lstStyle/>
          <a:p>
            <a:r>
              <a:rPr lang="en-US" sz="1800" b="1" dirty="0" smtClean="0">
                <a:solidFill>
                  <a:srgbClr val="666666"/>
                </a:solidFill>
                <a:latin typeface="Times New Roman" panose="02020603050405020304" pitchFamily="18" charset="0"/>
                <a:cs typeface="Times New Roman" panose="02020603050405020304" pitchFamily="18" charset="0"/>
              </a:rPr>
              <a:t>Automation</a:t>
            </a:r>
            <a:r>
              <a:rPr lang="en-US" sz="1800" dirty="0" smtClean="0">
                <a:solidFill>
                  <a:srgbClr val="666666"/>
                </a:solidFill>
                <a:latin typeface="Times New Roman" panose="02020603050405020304" pitchFamily="18" charset="0"/>
                <a:cs typeface="Times New Roman" panose="02020603050405020304" pitchFamily="18" charset="0"/>
              </a:rPr>
              <a:t> is </a:t>
            </a:r>
            <a:r>
              <a:rPr lang="en-US" sz="1800" dirty="0">
                <a:solidFill>
                  <a:srgbClr val="666666"/>
                </a:solidFill>
                <a:latin typeface="Times New Roman" panose="02020603050405020304" pitchFamily="18" charset="0"/>
                <a:cs typeface="Times New Roman" panose="02020603050405020304" pitchFamily="18" charset="0"/>
              </a:rPr>
              <a:t>the technology by which a process or procedure is performed with minimal human assistance.</a:t>
            </a:r>
            <a:endParaRPr lang="en-IN" sz="1800" dirty="0">
              <a:latin typeface="Times New Roman" panose="02020603050405020304" pitchFamily="18" charset="0"/>
              <a:cs typeface="Times New Roman" panose="02020603050405020304" pitchFamily="18" charset="0"/>
            </a:endParaRPr>
          </a:p>
        </p:txBody>
      </p:sp>
      <p:sp>
        <p:nvSpPr>
          <p:cNvPr id="23" name="Rectangle 22"/>
          <p:cNvSpPr/>
          <p:nvPr/>
        </p:nvSpPr>
        <p:spPr>
          <a:xfrm>
            <a:off x="1274777" y="2060025"/>
            <a:ext cx="6096000" cy="954107"/>
          </a:xfrm>
          <a:prstGeom prst="rect">
            <a:avLst/>
          </a:prstGeom>
        </p:spPr>
        <p:txBody>
          <a:bodyPr>
            <a:spAutoFit/>
          </a:bodyPr>
          <a:lstStyle/>
          <a:p>
            <a:pPr marL="285750" indent="-285750">
              <a:buFont typeface="Arial" panose="020B0604020202020204" pitchFamily="34" charset="0"/>
              <a:buChar char="•"/>
            </a:pPr>
            <a:r>
              <a:rPr lang="en-US" dirty="0" smtClean="0">
                <a:solidFill>
                  <a:srgbClr val="202122"/>
                </a:solidFill>
                <a:latin typeface="Arial" panose="020B0604020202020204" pitchFamily="34" charset="0"/>
              </a:rPr>
              <a:t>Operating </a:t>
            </a:r>
            <a:r>
              <a:rPr lang="en-US" dirty="0">
                <a:solidFill>
                  <a:srgbClr val="202122"/>
                </a:solidFill>
                <a:latin typeface="Arial" panose="020B0604020202020204" pitchFamily="34" charset="0"/>
              </a:rPr>
              <a:t>equipment such as machinery, processes in factories, </a:t>
            </a:r>
            <a:r>
              <a:rPr lang="en-US" dirty="0" smtClean="0">
                <a:solidFill>
                  <a:srgbClr val="202122"/>
                </a:solidFill>
                <a:latin typeface="Arial" panose="020B0604020202020204" pitchFamily="34" charset="0"/>
              </a:rPr>
              <a:t>boilers.</a:t>
            </a:r>
          </a:p>
          <a:p>
            <a:pPr marL="285750" indent="-285750">
              <a:buFont typeface="Arial" panose="020B0604020202020204" pitchFamily="34" charset="0"/>
              <a:buChar char="•"/>
            </a:pPr>
            <a:r>
              <a:rPr lang="en-US" dirty="0" smtClean="0">
                <a:solidFill>
                  <a:srgbClr val="202122"/>
                </a:solidFill>
                <a:latin typeface="Arial" panose="020B0604020202020204" pitchFamily="34" charset="0"/>
              </a:rPr>
              <a:t>Switching </a:t>
            </a:r>
            <a:r>
              <a:rPr lang="en-US" dirty="0">
                <a:solidFill>
                  <a:srgbClr val="202122"/>
                </a:solidFill>
                <a:latin typeface="Arial" panose="020B0604020202020204" pitchFamily="34" charset="0"/>
              </a:rPr>
              <a:t>on telephone networks, steering and stabilization of ships, aircraft and</a:t>
            </a:r>
            <a:endParaRPr lang="en-IN" dirty="0"/>
          </a:p>
        </p:txBody>
      </p:sp>
      <p:sp>
        <p:nvSpPr>
          <p:cNvPr id="24" name="Rectangle 23"/>
          <p:cNvSpPr/>
          <p:nvPr/>
        </p:nvSpPr>
        <p:spPr>
          <a:xfrm>
            <a:off x="1992230" y="3530991"/>
            <a:ext cx="2729132" cy="17373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2660939" y="3884280"/>
            <a:ext cx="1253580" cy="42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rPr>
              <a:t>Machine</a:t>
            </a:r>
            <a:endParaRPr lang="en-IN" dirty="0">
              <a:solidFill>
                <a:sysClr val="windowText" lastClr="000000"/>
              </a:solidFill>
            </a:endParaRPr>
          </a:p>
        </p:txBody>
      </p:sp>
      <p:sp>
        <p:nvSpPr>
          <p:cNvPr id="27" name="Rectangle 26"/>
          <p:cNvSpPr/>
          <p:nvPr/>
        </p:nvSpPr>
        <p:spPr>
          <a:xfrm>
            <a:off x="2660939" y="4638484"/>
            <a:ext cx="1253580" cy="42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rPr>
              <a:t>Worker</a:t>
            </a:r>
            <a:endParaRPr lang="en-IN" dirty="0"/>
          </a:p>
        </p:txBody>
      </p:sp>
      <p:cxnSp>
        <p:nvCxnSpPr>
          <p:cNvPr id="29" name="Straight Arrow Connector 28"/>
          <p:cNvCxnSpPr/>
          <p:nvPr/>
        </p:nvCxnSpPr>
        <p:spPr>
          <a:xfrm>
            <a:off x="880882" y="4618030"/>
            <a:ext cx="111134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26" idx="2"/>
          </p:cNvCxnSpPr>
          <p:nvPr/>
        </p:nvCxnSpPr>
        <p:spPr>
          <a:xfrm flipH="1">
            <a:off x="3263705" y="4304713"/>
            <a:ext cx="0" cy="33377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92230" y="3533308"/>
            <a:ext cx="1736373" cy="307777"/>
          </a:xfrm>
          <a:prstGeom prst="rect">
            <a:avLst/>
          </a:prstGeom>
        </p:spPr>
        <p:txBody>
          <a:bodyPr wrap="none">
            <a:spAutoFit/>
          </a:bodyPr>
          <a:lstStyle/>
          <a:p>
            <a:r>
              <a:rPr lang="en-US" dirty="0" smtClean="0">
                <a:solidFill>
                  <a:srgbClr val="666666"/>
                </a:solidFill>
                <a:latin typeface="Times New Roman" panose="02020603050405020304" pitchFamily="18" charset="0"/>
                <a:cs typeface="Times New Roman" panose="02020603050405020304" pitchFamily="18" charset="0"/>
              </a:rPr>
              <a:t>Process </a:t>
            </a:r>
            <a:r>
              <a:rPr lang="en-US" dirty="0">
                <a:solidFill>
                  <a:srgbClr val="666666"/>
                </a:solidFill>
                <a:latin typeface="Times New Roman" panose="02020603050405020304" pitchFamily="18" charset="0"/>
                <a:cs typeface="Times New Roman" panose="02020603050405020304" pitchFamily="18" charset="0"/>
              </a:rPr>
              <a:t>or </a:t>
            </a:r>
            <a:r>
              <a:rPr lang="en-US" dirty="0" smtClean="0">
                <a:solidFill>
                  <a:srgbClr val="666666"/>
                </a:solidFill>
                <a:latin typeface="Times New Roman" panose="02020603050405020304" pitchFamily="18" charset="0"/>
                <a:cs typeface="Times New Roman" panose="02020603050405020304" pitchFamily="18" charset="0"/>
              </a:rPr>
              <a:t>Procedure </a:t>
            </a:r>
            <a:endParaRPr lang="en-IN" dirty="0"/>
          </a:p>
        </p:txBody>
      </p:sp>
      <p:cxnSp>
        <p:nvCxnSpPr>
          <p:cNvPr id="34" name="Straight Arrow Connector 33"/>
          <p:cNvCxnSpPr/>
          <p:nvPr/>
        </p:nvCxnSpPr>
        <p:spPr>
          <a:xfrm>
            <a:off x="4721362" y="4505078"/>
            <a:ext cx="111134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964414" y="4339891"/>
            <a:ext cx="1683270" cy="307777"/>
          </a:xfrm>
          <a:prstGeom prst="rect">
            <a:avLst/>
          </a:prstGeom>
          <a:noFill/>
        </p:spPr>
        <p:txBody>
          <a:bodyPr wrap="square" rtlCol="0">
            <a:spAutoFit/>
          </a:bodyPr>
          <a:lstStyle/>
          <a:p>
            <a:r>
              <a:rPr lang="en-IN" dirty="0" smtClean="0"/>
              <a:t>Start</a:t>
            </a:r>
            <a:endParaRPr lang="en-IN" dirty="0"/>
          </a:p>
        </p:txBody>
      </p:sp>
      <p:sp>
        <p:nvSpPr>
          <p:cNvPr id="37" name="TextBox 36"/>
          <p:cNvSpPr txBox="1"/>
          <p:nvPr/>
        </p:nvSpPr>
        <p:spPr>
          <a:xfrm>
            <a:off x="4907543" y="4197301"/>
            <a:ext cx="1683270" cy="307777"/>
          </a:xfrm>
          <a:prstGeom prst="rect">
            <a:avLst/>
          </a:prstGeom>
          <a:noFill/>
        </p:spPr>
        <p:txBody>
          <a:bodyPr wrap="square" rtlCol="0">
            <a:spAutoFit/>
          </a:bodyPr>
          <a:lstStyle/>
          <a:p>
            <a:r>
              <a:rPr lang="en-IN" dirty="0" smtClean="0"/>
              <a:t>End</a:t>
            </a:r>
            <a:endParaRPr lang="en-IN" dirty="0"/>
          </a:p>
        </p:txBody>
      </p:sp>
      <p:sp>
        <p:nvSpPr>
          <p:cNvPr id="38" name="Rectangle 37"/>
          <p:cNvSpPr/>
          <p:nvPr/>
        </p:nvSpPr>
        <p:spPr>
          <a:xfrm>
            <a:off x="7643379" y="3435738"/>
            <a:ext cx="2729132" cy="17373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7862288" y="3666134"/>
            <a:ext cx="2087086" cy="6470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40" name="Rectangle 39"/>
          <p:cNvSpPr/>
          <p:nvPr/>
        </p:nvSpPr>
        <p:spPr>
          <a:xfrm>
            <a:off x="8283952" y="4627639"/>
            <a:ext cx="1253580" cy="42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rPr>
              <a:t>Periodic Worker</a:t>
            </a:r>
            <a:endParaRPr lang="en-IN" dirty="0"/>
          </a:p>
        </p:txBody>
      </p:sp>
      <p:cxnSp>
        <p:nvCxnSpPr>
          <p:cNvPr id="41" name="Straight Arrow Connector 40"/>
          <p:cNvCxnSpPr/>
          <p:nvPr/>
        </p:nvCxnSpPr>
        <p:spPr>
          <a:xfrm>
            <a:off x="6532031" y="4522777"/>
            <a:ext cx="111134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643379" y="3438055"/>
            <a:ext cx="1736373" cy="307777"/>
          </a:xfrm>
          <a:prstGeom prst="rect">
            <a:avLst/>
          </a:prstGeom>
        </p:spPr>
        <p:txBody>
          <a:bodyPr wrap="none">
            <a:spAutoFit/>
          </a:bodyPr>
          <a:lstStyle/>
          <a:p>
            <a:r>
              <a:rPr lang="en-US" dirty="0" smtClean="0">
                <a:solidFill>
                  <a:srgbClr val="666666"/>
                </a:solidFill>
                <a:latin typeface="Times New Roman" panose="02020603050405020304" pitchFamily="18" charset="0"/>
                <a:cs typeface="Times New Roman" panose="02020603050405020304" pitchFamily="18" charset="0"/>
              </a:rPr>
              <a:t>Process </a:t>
            </a:r>
            <a:r>
              <a:rPr lang="en-US" dirty="0">
                <a:solidFill>
                  <a:srgbClr val="666666"/>
                </a:solidFill>
                <a:latin typeface="Times New Roman" panose="02020603050405020304" pitchFamily="18" charset="0"/>
                <a:cs typeface="Times New Roman" panose="02020603050405020304" pitchFamily="18" charset="0"/>
              </a:rPr>
              <a:t>or </a:t>
            </a:r>
            <a:r>
              <a:rPr lang="en-US" dirty="0" smtClean="0">
                <a:solidFill>
                  <a:srgbClr val="666666"/>
                </a:solidFill>
                <a:latin typeface="Times New Roman" panose="02020603050405020304" pitchFamily="18" charset="0"/>
                <a:cs typeface="Times New Roman" panose="02020603050405020304" pitchFamily="18" charset="0"/>
              </a:rPr>
              <a:t>Procedure </a:t>
            </a:r>
            <a:endParaRPr lang="en-IN" dirty="0"/>
          </a:p>
        </p:txBody>
      </p:sp>
      <p:cxnSp>
        <p:nvCxnSpPr>
          <p:cNvPr id="44" name="Straight Arrow Connector 43"/>
          <p:cNvCxnSpPr/>
          <p:nvPr/>
        </p:nvCxnSpPr>
        <p:spPr>
          <a:xfrm>
            <a:off x="10424092" y="4360895"/>
            <a:ext cx="1111348" cy="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615563" y="4244638"/>
            <a:ext cx="1683270" cy="307777"/>
          </a:xfrm>
          <a:prstGeom prst="rect">
            <a:avLst/>
          </a:prstGeom>
          <a:noFill/>
        </p:spPr>
        <p:txBody>
          <a:bodyPr wrap="square" rtlCol="0">
            <a:spAutoFit/>
          </a:bodyPr>
          <a:lstStyle/>
          <a:p>
            <a:r>
              <a:rPr lang="en-IN" dirty="0" smtClean="0"/>
              <a:t>Start</a:t>
            </a:r>
            <a:endParaRPr lang="en-IN" dirty="0"/>
          </a:p>
        </p:txBody>
      </p:sp>
      <p:sp>
        <p:nvSpPr>
          <p:cNvPr id="46" name="TextBox 45"/>
          <p:cNvSpPr txBox="1"/>
          <p:nvPr/>
        </p:nvSpPr>
        <p:spPr>
          <a:xfrm>
            <a:off x="10693805" y="4043412"/>
            <a:ext cx="1683270" cy="307777"/>
          </a:xfrm>
          <a:prstGeom prst="rect">
            <a:avLst/>
          </a:prstGeom>
          <a:noFill/>
        </p:spPr>
        <p:txBody>
          <a:bodyPr wrap="square" rtlCol="0">
            <a:spAutoFit/>
          </a:bodyPr>
          <a:lstStyle/>
          <a:p>
            <a:r>
              <a:rPr lang="en-IN" dirty="0" smtClean="0"/>
              <a:t>End</a:t>
            </a:r>
            <a:endParaRPr lang="en-IN" dirty="0"/>
          </a:p>
        </p:txBody>
      </p:sp>
      <p:sp>
        <p:nvSpPr>
          <p:cNvPr id="51" name="Rectangle 50"/>
          <p:cNvSpPr/>
          <p:nvPr/>
        </p:nvSpPr>
        <p:spPr>
          <a:xfrm>
            <a:off x="7936570" y="3781210"/>
            <a:ext cx="785400" cy="461665"/>
          </a:xfrm>
          <a:prstGeom prst="rect">
            <a:avLst/>
          </a:prstGeom>
          <a:solidFill>
            <a:schemeClr val="bg1"/>
          </a:solidFill>
          <a:ln>
            <a:solidFill>
              <a:schemeClr val="tx1"/>
            </a:solidFill>
          </a:ln>
        </p:spPr>
        <p:txBody>
          <a:bodyPr wrap="square">
            <a:spAutoFit/>
          </a:bodyPr>
          <a:lstStyle/>
          <a:p>
            <a:r>
              <a:rPr lang="en-IN" sz="1200" dirty="0">
                <a:solidFill>
                  <a:srgbClr val="202122"/>
                </a:solidFill>
                <a:latin typeface="Arial" panose="020B0604020202020204" pitchFamily="34" charset="0"/>
              </a:rPr>
              <a:t> </a:t>
            </a:r>
            <a:r>
              <a:rPr lang="en-IN" sz="1200" u="sng" dirty="0">
                <a:solidFill>
                  <a:srgbClr val="0B0080"/>
                </a:solidFill>
                <a:latin typeface="Arial" panose="020B0604020202020204" pitchFamily="34" charset="0"/>
                <a:hlinkClick r:id="rId2"/>
              </a:rPr>
              <a:t>control </a:t>
            </a:r>
            <a:endParaRPr lang="en-IN" sz="1200" u="sng" dirty="0" smtClean="0">
              <a:solidFill>
                <a:srgbClr val="0B0080"/>
              </a:solidFill>
              <a:latin typeface="Arial" panose="020B0604020202020204" pitchFamily="34" charset="0"/>
              <a:hlinkClick r:id="rId2"/>
            </a:endParaRPr>
          </a:p>
          <a:p>
            <a:r>
              <a:rPr lang="en-IN" sz="1200" u="sng" dirty="0" smtClean="0">
                <a:solidFill>
                  <a:srgbClr val="0B0080"/>
                </a:solidFill>
                <a:latin typeface="Arial" panose="020B0604020202020204" pitchFamily="34" charset="0"/>
                <a:hlinkClick r:id="rId2"/>
              </a:rPr>
              <a:t>systems</a:t>
            </a:r>
            <a:r>
              <a:rPr lang="en-IN" sz="1200" dirty="0">
                <a:solidFill>
                  <a:srgbClr val="202122"/>
                </a:solidFill>
                <a:latin typeface="Arial" panose="020B0604020202020204" pitchFamily="34" charset="0"/>
              </a:rPr>
              <a:t> </a:t>
            </a:r>
            <a:endParaRPr lang="en-IN" sz="1200" dirty="0"/>
          </a:p>
        </p:txBody>
      </p:sp>
      <p:sp>
        <p:nvSpPr>
          <p:cNvPr id="54" name="Rectangle 53"/>
          <p:cNvSpPr/>
          <p:nvPr/>
        </p:nvSpPr>
        <p:spPr>
          <a:xfrm>
            <a:off x="9029331" y="3858153"/>
            <a:ext cx="861133" cy="307777"/>
          </a:xfrm>
          <a:prstGeom prst="rect">
            <a:avLst/>
          </a:prstGeom>
          <a:ln>
            <a:solidFill>
              <a:schemeClr val="tx1"/>
            </a:solidFill>
          </a:ln>
        </p:spPr>
        <p:txBody>
          <a:bodyPr wrap="none">
            <a:spAutoFit/>
          </a:bodyPr>
          <a:lstStyle/>
          <a:p>
            <a:pPr algn="ctr"/>
            <a:r>
              <a:rPr lang="en-IN" dirty="0">
                <a:solidFill>
                  <a:sysClr val="windowText" lastClr="000000"/>
                </a:solidFill>
              </a:rPr>
              <a:t>Machine</a:t>
            </a:r>
          </a:p>
        </p:txBody>
      </p:sp>
      <p:cxnSp>
        <p:nvCxnSpPr>
          <p:cNvPr id="55" name="Straight Arrow Connector 54"/>
          <p:cNvCxnSpPr/>
          <p:nvPr/>
        </p:nvCxnSpPr>
        <p:spPr>
          <a:xfrm flipH="1">
            <a:off x="8888653" y="4284259"/>
            <a:ext cx="0" cy="33377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4" idx="1"/>
            <a:endCxn id="51" idx="3"/>
          </p:cNvCxnSpPr>
          <p:nvPr/>
        </p:nvCxnSpPr>
        <p:spPr>
          <a:xfrm flipH="1">
            <a:off x="8721970" y="4012042"/>
            <a:ext cx="307361"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9537533" y="3120954"/>
            <a:ext cx="886559" cy="54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0317833" y="2813177"/>
            <a:ext cx="1776448" cy="307777"/>
          </a:xfrm>
          <a:prstGeom prst="rect">
            <a:avLst/>
          </a:prstGeom>
          <a:ln>
            <a:solidFill>
              <a:schemeClr val="tx1"/>
            </a:solidFill>
          </a:ln>
        </p:spPr>
        <p:txBody>
          <a:bodyPr wrap="none">
            <a:spAutoFit/>
          </a:bodyPr>
          <a:lstStyle/>
          <a:p>
            <a:pPr algn="ctr"/>
            <a:r>
              <a:rPr lang="en-IN" dirty="0" smtClean="0">
                <a:solidFill>
                  <a:sysClr val="windowText" lastClr="000000"/>
                </a:solidFill>
              </a:rPr>
              <a:t>Automated Machine</a:t>
            </a:r>
            <a:endParaRPr lang="en-IN" dirty="0">
              <a:solidFill>
                <a:sysClr val="windowText" lastClr="000000"/>
              </a:solidFill>
            </a:endParaRPr>
          </a:p>
        </p:txBody>
      </p:sp>
      <p:sp>
        <p:nvSpPr>
          <p:cNvPr id="66" name="Rectangle 65"/>
          <p:cNvSpPr/>
          <p:nvPr/>
        </p:nvSpPr>
        <p:spPr>
          <a:xfrm>
            <a:off x="2159442" y="5496136"/>
            <a:ext cx="3207929" cy="307777"/>
          </a:xfrm>
          <a:prstGeom prst="rect">
            <a:avLst/>
          </a:prstGeom>
        </p:spPr>
        <p:txBody>
          <a:bodyPr wrap="none">
            <a:spAutoFit/>
          </a:bodyPr>
          <a:lstStyle/>
          <a:p>
            <a:r>
              <a:rPr lang="en-IN" dirty="0" smtClean="0">
                <a:solidFill>
                  <a:srgbClr val="202122"/>
                </a:solidFill>
                <a:latin typeface="Arial" panose="020B0604020202020204" pitchFamily="34" charset="0"/>
              </a:rPr>
              <a:t>Fig: 1.a General execution of process</a:t>
            </a:r>
            <a:r>
              <a:rPr lang="en-IN" dirty="0">
                <a:solidFill>
                  <a:srgbClr val="202122"/>
                </a:solidFill>
                <a:latin typeface="Arial" panose="020B0604020202020204" pitchFamily="34" charset="0"/>
              </a:rPr>
              <a:t> </a:t>
            </a:r>
            <a:endParaRPr lang="en-IN" dirty="0"/>
          </a:p>
        </p:txBody>
      </p:sp>
      <p:sp>
        <p:nvSpPr>
          <p:cNvPr id="67" name="Rectangle 66"/>
          <p:cNvSpPr/>
          <p:nvPr/>
        </p:nvSpPr>
        <p:spPr>
          <a:xfrm>
            <a:off x="7810591" y="5437111"/>
            <a:ext cx="3070071" cy="523220"/>
          </a:xfrm>
          <a:prstGeom prst="rect">
            <a:avLst/>
          </a:prstGeom>
        </p:spPr>
        <p:txBody>
          <a:bodyPr wrap="none">
            <a:spAutoFit/>
          </a:bodyPr>
          <a:lstStyle/>
          <a:p>
            <a:r>
              <a:rPr lang="en-IN" dirty="0">
                <a:solidFill>
                  <a:srgbClr val="202122"/>
                </a:solidFill>
                <a:latin typeface="Arial" panose="020B0604020202020204" pitchFamily="34" charset="0"/>
              </a:rPr>
              <a:t>Fig: </a:t>
            </a:r>
            <a:r>
              <a:rPr lang="en-IN" dirty="0" smtClean="0">
                <a:solidFill>
                  <a:srgbClr val="202122"/>
                </a:solidFill>
                <a:latin typeface="Arial" panose="020B0604020202020204" pitchFamily="34" charset="0"/>
              </a:rPr>
              <a:t>1.b Execution of process</a:t>
            </a:r>
            <a:r>
              <a:rPr lang="en-IN" dirty="0">
                <a:solidFill>
                  <a:srgbClr val="202122"/>
                </a:solidFill>
                <a:latin typeface="Arial" panose="020B0604020202020204" pitchFamily="34" charset="0"/>
              </a:rPr>
              <a:t> </a:t>
            </a:r>
            <a:r>
              <a:rPr lang="en-IN" dirty="0" smtClean="0">
                <a:solidFill>
                  <a:srgbClr val="202122"/>
                </a:solidFill>
                <a:latin typeface="Arial" panose="020B0604020202020204" pitchFamily="34" charset="0"/>
              </a:rPr>
              <a:t> using </a:t>
            </a:r>
          </a:p>
          <a:p>
            <a:pPr algn="ctr"/>
            <a:r>
              <a:rPr lang="en-IN" dirty="0" smtClean="0">
                <a:solidFill>
                  <a:srgbClr val="202122"/>
                </a:solidFill>
                <a:latin typeface="Arial" panose="020B0604020202020204" pitchFamily="34" charset="0"/>
              </a:rPr>
              <a:t>Automation </a:t>
            </a:r>
            <a:endParaRPr lang="en-IN" dirty="0"/>
          </a:p>
        </p:txBody>
      </p:sp>
    </p:spTree>
    <p:extLst>
      <p:ext uri="{BB962C8B-B14F-4D97-AF65-F5344CB8AC3E}">
        <p14:creationId xmlns:p14="http://schemas.microsoft.com/office/powerpoint/2010/main" val="50449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pic>
        <p:nvPicPr>
          <p:cNvPr id="1063" name="Google Shape;1063;p155"/>
          <p:cNvPicPr preferRelativeResize="0"/>
          <p:nvPr/>
        </p:nvPicPr>
        <p:blipFill rotWithShape="1">
          <a:blip r:embed="rId3">
            <a:alphaModFix/>
          </a:blip>
          <a:srcRect/>
          <a:stretch/>
        </p:blipFill>
        <p:spPr>
          <a:xfrm>
            <a:off x="262952" y="334804"/>
            <a:ext cx="987007" cy="360148"/>
          </a:xfrm>
          <a:prstGeom prst="rect">
            <a:avLst/>
          </a:prstGeom>
          <a:noFill/>
          <a:ln>
            <a:noFill/>
          </a:ln>
        </p:spPr>
      </p:pic>
      <p:grpSp>
        <p:nvGrpSpPr>
          <p:cNvPr id="4" name="Group 3">
            <a:extLst>
              <a:ext uri="{FF2B5EF4-FFF2-40B4-BE49-F238E27FC236}">
                <a16:creationId xmlns:a16="http://schemas.microsoft.com/office/drawing/2014/main" id="{FF34CC9E-F318-42B6-AC9F-5B11140BDDB0}"/>
              </a:ext>
            </a:extLst>
          </p:cNvPr>
          <p:cNvGrpSpPr/>
          <p:nvPr/>
        </p:nvGrpSpPr>
        <p:grpSpPr>
          <a:xfrm>
            <a:off x="1851995" y="246487"/>
            <a:ext cx="10750505" cy="5954372"/>
            <a:chOff x="1851995" y="246487"/>
            <a:chExt cx="10750505" cy="5954372"/>
          </a:xfrm>
        </p:grpSpPr>
        <p:sp>
          <p:nvSpPr>
            <p:cNvPr id="1066" name="Google Shape;1066;p155"/>
            <p:cNvSpPr txBox="1"/>
            <p:nvPr/>
          </p:nvSpPr>
          <p:spPr>
            <a:xfrm>
              <a:off x="1926072" y="246487"/>
              <a:ext cx="9513750" cy="547842"/>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Journey from Automation to </a:t>
              </a:r>
              <a:r>
                <a:rPr lang="en-US" sz="3200" b="1" dirty="0">
                  <a:solidFill>
                    <a:srgbClr val="0085CA"/>
                  </a:solidFill>
                  <a:latin typeface="Arial" panose="020B0604020202020204" pitchFamily="34" charset="0"/>
                  <a:cs typeface="Arial" panose="020B0604020202020204" pitchFamily="34" charset="0"/>
                  <a:sym typeface="Poppins"/>
                </a:rPr>
                <a:t>RPA </a:t>
              </a:r>
              <a:endParaRPr sz="3200" b="1" dirty="0">
                <a:solidFill>
                  <a:srgbClr val="0085CA"/>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DF17478-41A9-4A84-B368-20834DFF34C9}"/>
                </a:ext>
              </a:extLst>
            </p:cNvPr>
            <p:cNvSpPr/>
            <p:nvPr/>
          </p:nvSpPr>
          <p:spPr>
            <a:xfrm>
              <a:off x="1896885" y="911372"/>
              <a:ext cx="10065678" cy="400110"/>
            </a:xfrm>
            <a:prstGeom prst="rect">
              <a:avLst/>
            </a:prstGeom>
          </p:spPr>
          <p:txBody>
            <a:bodyPr wrap="square">
              <a:spAutoFit/>
            </a:bodyPr>
            <a:lstStyle/>
            <a:p>
              <a:endParaRPr lang="en-GB" sz="2000" dirty="0">
                <a:solidFill>
                  <a:srgbClr val="98A4AE"/>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5C048255-B559-4474-BC04-FD6276094110}"/>
                </a:ext>
              </a:extLst>
            </p:cNvPr>
            <p:cNvGrpSpPr/>
            <p:nvPr/>
          </p:nvGrpSpPr>
          <p:grpSpPr>
            <a:xfrm>
              <a:off x="1851995" y="1917784"/>
              <a:ext cx="3719513" cy="4283075"/>
              <a:chOff x="1851995" y="1917784"/>
              <a:chExt cx="3719513" cy="4283075"/>
            </a:xfrm>
          </p:grpSpPr>
          <p:sp>
            <p:nvSpPr>
              <p:cNvPr id="46" name="Freeform 5">
                <a:extLst>
                  <a:ext uri="{FF2B5EF4-FFF2-40B4-BE49-F238E27FC236}">
                    <a16:creationId xmlns:a16="http://schemas.microsoft.com/office/drawing/2014/main" id="{89AD00DC-DDF3-41C7-8515-0A3B080B0A43}"/>
                  </a:ext>
                </a:extLst>
              </p:cNvPr>
              <p:cNvSpPr>
                <a:spLocks/>
              </p:cNvSpPr>
              <p:nvPr/>
            </p:nvSpPr>
            <p:spPr bwMode="auto">
              <a:xfrm>
                <a:off x="3710958" y="2994109"/>
                <a:ext cx="1860550" cy="3206750"/>
              </a:xfrm>
              <a:custGeom>
                <a:avLst/>
                <a:gdLst>
                  <a:gd name="T0" fmla="*/ 226 w 226"/>
                  <a:gd name="T1" fmla="*/ 0 h 390"/>
                  <a:gd name="T2" fmla="*/ 169 w 226"/>
                  <a:gd name="T3" fmla="*/ 33 h 390"/>
                  <a:gd name="T4" fmla="*/ 169 w 226"/>
                  <a:gd name="T5" fmla="*/ 98 h 390"/>
                  <a:gd name="T6" fmla="*/ 113 w 226"/>
                  <a:gd name="T7" fmla="*/ 130 h 390"/>
                  <a:gd name="T8" fmla="*/ 113 w 226"/>
                  <a:gd name="T9" fmla="*/ 195 h 390"/>
                  <a:gd name="T10" fmla="*/ 56 w 226"/>
                  <a:gd name="T11" fmla="*/ 228 h 390"/>
                  <a:gd name="T12" fmla="*/ 56 w 226"/>
                  <a:gd name="T13" fmla="*/ 293 h 390"/>
                  <a:gd name="T14" fmla="*/ 0 w 226"/>
                  <a:gd name="T15" fmla="*/ 325 h 390"/>
                  <a:gd name="T16" fmla="*/ 0 w 226"/>
                  <a:gd name="T17" fmla="*/ 390 h 390"/>
                  <a:gd name="T18" fmla="*/ 225 w 226"/>
                  <a:gd name="T19" fmla="*/ 260 h 390"/>
                  <a:gd name="T20" fmla="*/ 226 w 226"/>
                  <a:gd name="T21"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390">
                    <a:moveTo>
                      <a:pt x="226" y="0"/>
                    </a:moveTo>
                    <a:cubicBezTo>
                      <a:pt x="169" y="33"/>
                      <a:pt x="169" y="33"/>
                      <a:pt x="169" y="33"/>
                    </a:cubicBezTo>
                    <a:cubicBezTo>
                      <a:pt x="169" y="98"/>
                      <a:pt x="169" y="98"/>
                      <a:pt x="169" y="98"/>
                    </a:cubicBezTo>
                    <a:cubicBezTo>
                      <a:pt x="113" y="130"/>
                      <a:pt x="113" y="130"/>
                      <a:pt x="113" y="130"/>
                    </a:cubicBezTo>
                    <a:cubicBezTo>
                      <a:pt x="113" y="195"/>
                      <a:pt x="113" y="195"/>
                      <a:pt x="113" y="195"/>
                    </a:cubicBezTo>
                    <a:cubicBezTo>
                      <a:pt x="56" y="228"/>
                      <a:pt x="56" y="228"/>
                      <a:pt x="56" y="228"/>
                    </a:cubicBezTo>
                    <a:cubicBezTo>
                      <a:pt x="56" y="293"/>
                      <a:pt x="56" y="293"/>
                      <a:pt x="56" y="293"/>
                    </a:cubicBezTo>
                    <a:cubicBezTo>
                      <a:pt x="0" y="325"/>
                      <a:pt x="0" y="325"/>
                      <a:pt x="0" y="325"/>
                    </a:cubicBezTo>
                    <a:cubicBezTo>
                      <a:pt x="0" y="390"/>
                      <a:pt x="0" y="390"/>
                      <a:pt x="0" y="390"/>
                    </a:cubicBezTo>
                    <a:cubicBezTo>
                      <a:pt x="21" y="378"/>
                      <a:pt x="197" y="276"/>
                      <a:pt x="225" y="260"/>
                    </a:cubicBezTo>
                    <a:cubicBezTo>
                      <a:pt x="225" y="232"/>
                      <a:pt x="225" y="40"/>
                      <a:pt x="226" y="0"/>
                    </a:cubicBezTo>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sp>
            <p:nvSpPr>
              <p:cNvPr id="47" name="Freeform 6">
                <a:extLst>
                  <a:ext uri="{FF2B5EF4-FFF2-40B4-BE49-F238E27FC236}">
                    <a16:creationId xmlns:a16="http://schemas.microsoft.com/office/drawing/2014/main" id="{77B4787F-AE4E-4FD6-9048-17D52604862B}"/>
                  </a:ext>
                </a:extLst>
              </p:cNvPr>
              <p:cNvSpPr>
                <a:spLocks/>
              </p:cNvSpPr>
              <p:nvPr/>
            </p:nvSpPr>
            <p:spPr bwMode="auto">
              <a:xfrm>
                <a:off x="1851995" y="1917784"/>
                <a:ext cx="3719513" cy="1347788"/>
              </a:xfrm>
              <a:custGeom>
                <a:avLst/>
                <a:gdLst>
                  <a:gd name="T0" fmla="*/ 0 w 2343"/>
                  <a:gd name="T1" fmla="*/ 678 h 849"/>
                  <a:gd name="T2" fmla="*/ 1166 w 2343"/>
                  <a:gd name="T3" fmla="*/ 0 h 849"/>
                  <a:gd name="T4" fmla="*/ 2343 w 2343"/>
                  <a:gd name="T5" fmla="*/ 678 h 849"/>
                  <a:gd name="T6" fmla="*/ 2047 w 2343"/>
                  <a:gd name="T7" fmla="*/ 849 h 849"/>
                  <a:gd name="T8" fmla="*/ 295 w 2343"/>
                  <a:gd name="T9" fmla="*/ 844 h 849"/>
                  <a:gd name="T10" fmla="*/ 0 w 2343"/>
                  <a:gd name="T11" fmla="*/ 678 h 849"/>
                </a:gdLst>
                <a:ahLst/>
                <a:cxnLst>
                  <a:cxn ang="0">
                    <a:pos x="T0" y="T1"/>
                  </a:cxn>
                  <a:cxn ang="0">
                    <a:pos x="T2" y="T3"/>
                  </a:cxn>
                  <a:cxn ang="0">
                    <a:pos x="T4" y="T5"/>
                  </a:cxn>
                  <a:cxn ang="0">
                    <a:pos x="T6" y="T7"/>
                  </a:cxn>
                  <a:cxn ang="0">
                    <a:pos x="T8" y="T9"/>
                  </a:cxn>
                  <a:cxn ang="0">
                    <a:pos x="T10" y="T11"/>
                  </a:cxn>
                </a:cxnLst>
                <a:rect l="0" t="0" r="r" b="b"/>
                <a:pathLst>
                  <a:path w="2343" h="849">
                    <a:moveTo>
                      <a:pt x="0" y="678"/>
                    </a:moveTo>
                    <a:lnTo>
                      <a:pt x="1166" y="0"/>
                    </a:lnTo>
                    <a:lnTo>
                      <a:pt x="2343" y="678"/>
                    </a:lnTo>
                    <a:lnTo>
                      <a:pt x="2047" y="849"/>
                    </a:lnTo>
                    <a:lnTo>
                      <a:pt x="295" y="844"/>
                    </a:lnTo>
                    <a:lnTo>
                      <a:pt x="0" y="678"/>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sp>
            <p:nvSpPr>
              <p:cNvPr id="48" name="Freeform 7">
                <a:extLst>
                  <a:ext uri="{FF2B5EF4-FFF2-40B4-BE49-F238E27FC236}">
                    <a16:creationId xmlns:a16="http://schemas.microsoft.com/office/drawing/2014/main" id="{5E5C9CBD-8769-4C5E-87F4-3553EABBB0D6}"/>
                  </a:ext>
                </a:extLst>
              </p:cNvPr>
              <p:cNvSpPr>
                <a:spLocks/>
              </p:cNvSpPr>
              <p:nvPr/>
            </p:nvSpPr>
            <p:spPr bwMode="auto">
              <a:xfrm>
                <a:off x="1851995" y="2994109"/>
                <a:ext cx="1858963" cy="3206750"/>
              </a:xfrm>
              <a:custGeom>
                <a:avLst/>
                <a:gdLst>
                  <a:gd name="T0" fmla="*/ 226 w 226"/>
                  <a:gd name="T1" fmla="*/ 390 h 390"/>
                  <a:gd name="T2" fmla="*/ 226 w 226"/>
                  <a:gd name="T3" fmla="*/ 325 h 390"/>
                  <a:gd name="T4" fmla="*/ 169 w 226"/>
                  <a:gd name="T5" fmla="*/ 293 h 390"/>
                  <a:gd name="T6" fmla="*/ 169 w 226"/>
                  <a:gd name="T7" fmla="*/ 228 h 390"/>
                  <a:gd name="T8" fmla="*/ 113 w 226"/>
                  <a:gd name="T9" fmla="*/ 195 h 390"/>
                  <a:gd name="T10" fmla="*/ 113 w 226"/>
                  <a:gd name="T11" fmla="*/ 130 h 390"/>
                  <a:gd name="T12" fmla="*/ 57 w 226"/>
                  <a:gd name="T13" fmla="*/ 98 h 390"/>
                  <a:gd name="T14" fmla="*/ 57 w 226"/>
                  <a:gd name="T15" fmla="*/ 32 h 390"/>
                  <a:gd name="T16" fmla="*/ 0 w 226"/>
                  <a:gd name="T17" fmla="*/ 0 h 390"/>
                  <a:gd name="T18" fmla="*/ 0 w 226"/>
                  <a:gd name="T19" fmla="*/ 26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90">
                    <a:moveTo>
                      <a:pt x="226" y="390"/>
                    </a:moveTo>
                    <a:cubicBezTo>
                      <a:pt x="226" y="325"/>
                      <a:pt x="226" y="325"/>
                      <a:pt x="226" y="325"/>
                    </a:cubicBezTo>
                    <a:cubicBezTo>
                      <a:pt x="169" y="293"/>
                      <a:pt x="169" y="293"/>
                      <a:pt x="169" y="293"/>
                    </a:cubicBezTo>
                    <a:cubicBezTo>
                      <a:pt x="169" y="228"/>
                      <a:pt x="169" y="228"/>
                      <a:pt x="169" y="228"/>
                    </a:cubicBezTo>
                    <a:cubicBezTo>
                      <a:pt x="113" y="195"/>
                      <a:pt x="113" y="195"/>
                      <a:pt x="113" y="195"/>
                    </a:cubicBezTo>
                    <a:cubicBezTo>
                      <a:pt x="113" y="130"/>
                      <a:pt x="113" y="130"/>
                      <a:pt x="113" y="130"/>
                    </a:cubicBezTo>
                    <a:cubicBezTo>
                      <a:pt x="57" y="98"/>
                      <a:pt x="57" y="98"/>
                      <a:pt x="57" y="98"/>
                    </a:cubicBezTo>
                    <a:cubicBezTo>
                      <a:pt x="57" y="32"/>
                      <a:pt x="57" y="32"/>
                      <a:pt x="57" y="32"/>
                    </a:cubicBezTo>
                    <a:cubicBezTo>
                      <a:pt x="0" y="0"/>
                      <a:pt x="0" y="0"/>
                      <a:pt x="0" y="0"/>
                    </a:cubicBezTo>
                    <a:cubicBezTo>
                      <a:pt x="0" y="24"/>
                      <a:pt x="0" y="228"/>
                      <a:pt x="0" y="260"/>
                    </a:cubicBezTo>
                  </a:path>
                </a:pathLst>
              </a:custGeom>
              <a:solidFill>
                <a:schemeClr val="tx1">
                  <a:alpha val="1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sp>
            <p:nvSpPr>
              <p:cNvPr id="49" name="Freeform 11">
                <a:extLst>
                  <a:ext uri="{FF2B5EF4-FFF2-40B4-BE49-F238E27FC236}">
                    <a16:creationId xmlns:a16="http://schemas.microsoft.com/office/drawing/2014/main" id="{648C8F33-EA7C-47A4-982E-2FFC8E64A8FC}"/>
                  </a:ext>
                </a:extLst>
              </p:cNvPr>
              <p:cNvSpPr>
                <a:spLocks/>
              </p:cNvSpPr>
              <p:nvPr/>
            </p:nvSpPr>
            <p:spPr bwMode="auto">
              <a:xfrm>
                <a:off x="2320308" y="3797240"/>
                <a:ext cx="2781300" cy="271463"/>
              </a:xfrm>
              <a:custGeom>
                <a:avLst/>
                <a:gdLst>
                  <a:gd name="T0" fmla="*/ 1462 w 1752"/>
                  <a:gd name="T1" fmla="*/ 171 h 171"/>
                  <a:gd name="T2" fmla="*/ 291 w 1752"/>
                  <a:gd name="T3" fmla="*/ 171 h 171"/>
                  <a:gd name="T4" fmla="*/ 0 w 1752"/>
                  <a:gd name="T5" fmla="*/ 0 h 171"/>
                  <a:gd name="T6" fmla="*/ 1752 w 1752"/>
                  <a:gd name="T7" fmla="*/ 5 h 171"/>
                  <a:gd name="T8" fmla="*/ 1462 w 1752"/>
                  <a:gd name="T9" fmla="*/ 171 h 171"/>
                </a:gdLst>
                <a:ahLst/>
                <a:cxnLst>
                  <a:cxn ang="0">
                    <a:pos x="T0" y="T1"/>
                  </a:cxn>
                  <a:cxn ang="0">
                    <a:pos x="T2" y="T3"/>
                  </a:cxn>
                  <a:cxn ang="0">
                    <a:pos x="T4" y="T5"/>
                  </a:cxn>
                  <a:cxn ang="0">
                    <a:pos x="T6" y="T7"/>
                  </a:cxn>
                  <a:cxn ang="0">
                    <a:pos x="T8" y="T9"/>
                  </a:cxn>
                </a:cxnLst>
                <a:rect l="0" t="0" r="r" b="b"/>
                <a:pathLst>
                  <a:path w="1752" h="171">
                    <a:moveTo>
                      <a:pt x="1462" y="171"/>
                    </a:moveTo>
                    <a:lnTo>
                      <a:pt x="291" y="171"/>
                    </a:lnTo>
                    <a:lnTo>
                      <a:pt x="0" y="0"/>
                    </a:lnTo>
                    <a:lnTo>
                      <a:pt x="1752" y="5"/>
                    </a:lnTo>
                    <a:lnTo>
                      <a:pt x="1462" y="171"/>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sp>
            <p:nvSpPr>
              <p:cNvPr id="50" name="Freeform 12">
                <a:extLst>
                  <a:ext uri="{FF2B5EF4-FFF2-40B4-BE49-F238E27FC236}">
                    <a16:creationId xmlns:a16="http://schemas.microsoft.com/office/drawing/2014/main" id="{CD1E7692-E281-4A7D-88A8-09B3DE3FCF38}"/>
                  </a:ext>
                </a:extLst>
              </p:cNvPr>
              <p:cNvSpPr>
                <a:spLocks/>
              </p:cNvSpPr>
              <p:nvPr/>
            </p:nvSpPr>
            <p:spPr bwMode="auto">
              <a:xfrm>
                <a:off x="2782270" y="4594151"/>
                <a:ext cx="1858963" cy="271463"/>
              </a:xfrm>
              <a:custGeom>
                <a:avLst/>
                <a:gdLst>
                  <a:gd name="T0" fmla="*/ 876 w 1171"/>
                  <a:gd name="T1" fmla="*/ 171 h 171"/>
                  <a:gd name="T2" fmla="*/ 290 w 1171"/>
                  <a:gd name="T3" fmla="*/ 171 h 171"/>
                  <a:gd name="T4" fmla="*/ 0 w 1171"/>
                  <a:gd name="T5" fmla="*/ 0 h 171"/>
                  <a:gd name="T6" fmla="*/ 1171 w 1171"/>
                  <a:gd name="T7" fmla="*/ 0 h 171"/>
                  <a:gd name="T8" fmla="*/ 876 w 1171"/>
                  <a:gd name="T9" fmla="*/ 171 h 171"/>
                </a:gdLst>
                <a:ahLst/>
                <a:cxnLst>
                  <a:cxn ang="0">
                    <a:pos x="T0" y="T1"/>
                  </a:cxn>
                  <a:cxn ang="0">
                    <a:pos x="T2" y="T3"/>
                  </a:cxn>
                  <a:cxn ang="0">
                    <a:pos x="T4" y="T5"/>
                  </a:cxn>
                  <a:cxn ang="0">
                    <a:pos x="T6" y="T7"/>
                  </a:cxn>
                  <a:cxn ang="0">
                    <a:pos x="T8" y="T9"/>
                  </a:cxn>
                </a:cxnLst>
                <a:rect l="0" t="0" r="r" b="b"/>
                <a:pathLst>
                  <a:path w="1171" h="171">
                    <a:moveTo>
                      <a:pt x="876" y="171"/>
                    </a:moveTo>
                    <a:lnTo>
                      <a:pt x="290" y="171"/>
                    </a:lnTo>
                    <a:lnTo>
                      <a:pt x="0" y="0"/>
                    </a:lnTo>
                    <a:lnTo>
                      <a:pt x="1171" y="0"/>
                    </a:lnTo>
                    <a:lnTo>
                      <a:pt x="876" y="171"/>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sp>
            <p:nvSpPr>
              <p:cNvPr id="51" name="Freeform 13">
                <a:extLst>
                  <a:ext uri="{FF2B5EF4-FFF2-40B4-BE49-F238E27FC236}">
                    <a16:creationId xmlns:a16="http://schemas.microsoft.com/office/drawing/2014/main" id="{9710A95C-3C8F-4E7C-AACA-3E54202372EC}"/>
                  </a:ext>
                </a:extLst>
              </p:cNvPr>
              <p:cNvSpPr>
                <a:spLocks/>
              </p:cNvSpPr>
              <p:nvPr/>
            </p:nvSpPr>
            <p:spPr bwMode="auto">
              <a:xfrm>
                <a:off x="3242645" y="5395983"/>
                <a:ext cx="930275" cy="261938"/>
              </a:xfrm>
              <a:custGeom>
                <a:avLst/>
                <a:gdLst>
                  <a:gd name="T0" fmla="*/ 586 w 586"/>
                  <a:gd name="T1" fmla="*/ 0 h 165"/>
                  <a:gd name="T2" fmla="*/ 295 w 586"/>
                  <a:gd name="T3" fmla="*/ 165 h 165"/>
                  <a:gd name="T4" fmla="*/ 0 w 586"/>
                  <a:gd name="T5" fmla="*/ 0 h 165"/>
                  <a:gd name="T6" fmla="*/ 586 w 586"/>
                  <a:gd name="T7" fmla="*/ 0 h 165"/>
                </a:gdLst>
                <a:ahLst/>
                <a:cxnLst>
                  <a:cxn ang="0">
                    <a:pos x="T0" y="T1"/>
                  </a:cxn>
                  <a:cxn ang="0">
                    <a:pos x="T2" y="T3"/>
                  </a:cxn>
                  <a:cxn ang="0">
                    <a:pos x="T4" y="T5"/>
                  </a:cxn>
                  <a:cxn ang="0">
                    <a:pos x="T6" y="T7"/>
                  </a:cxn>
                </a:cxnLst>
                <a:rect l="0" t="0" r="r" b="b"/>
                <a:pathLst>
                  <a:path w="586" h="165">
                    <a:moveTo>
                      <a:pt x="586" y="0"/>
                    </a:moveTo>
                    <a:lnTo>
                      <a:pt x="295" y="165"/>
                    </a:lnTo>
                    <a:lnTo>
                      <a:pt x="0" y="0"/>
                    </a:lnTo>
                    <a:lnTo>
                      <a:pt x="586" y="0"/>
                    </a:ln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cs typeface="Arial" panose="020B0604020202020204" pitchFamily="34" charset="0"/>
                </a:endParaRPr>
              </a:p>
            </p:txBody>
          </p:sp>
        </p:grpSp>
        <p:grpSp>
          <p:nvGrpSpPr>
            <p:cNvPr id="52" name="Group 51">
              <a:extLst>
                <a:ext uri="{FF2B5EF4-FFF2-40B4-BE49-F238E27FC236}">
                  <a16:creationId xmlns:a16="http://schemas.microsoft.com/office/drawing/2014/main" id="{293E807D-BBB2-47F4-A67E-7685B76DEBBD}"/>
                </a:ext>
              </a:extLst>
            </p:cNvPr>
            <p:cNvGrpSpPr/>
            <p:nvPr/>
          </p:nvGrpSpPr>
          <p:grpSpPr>
            <a:xfrm>
              <a:off x="2345582" y="2930639"/>
              <a:ext cx="7295022" cy="1129154"/>
              <a:chOff x="1018664" y="2573444"/>
              <a:chExt cx="7719819" cy="1069848"/>
            </a:xfrm>
          </p:grpSpPr>
          <p:sp>
            <p:nvSpPr>
              <p:cNvPr id="53" name="Right Arrow 18">
                <a:extLst>
                  <a:ext uri="{FF2B5EF4-FFF2-40B4-BE49-F238E27FC236}">
                    <a16:creationId xmlns:a16="http://schemas.microsoft.com/office/drawing/2014/main" id="{2C7E274A-C146-4EB4-97CC-B13F54752BF6}"/>
                  </a:ext>
                </a:extLst>
              </p:cNvPr>
              <p:cNvSpPr/>
              <p:nvPr/>
            </p:nvSpPr>
            <p:spPr>
              <a:xfrm>
                <a:off x="1018664" y="2573444"/>
                <a:ext cx="7719819" cy="10698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ctr"/>
              <a:lstStyle/>
              <a:p>
                <a:pPr algn="r"/>
                <a:r>
                  <a:rPr lang="en-US" sz="2000" dirty="0">
                    <a:latin typeface="Arial" panose="020B0604020202020204" pitchFamily="34" charset="0"/>
                    <a:ea typeface="Bebas Neue" charset="0"/>
                    <a:cs typeface="Arial" panose="020B0604020202020204" pitchFamily="34" charset="0"/>
                  </a:rPr>
                  <a:t>01</a:t>
                </a:r>
              </a:p>
            </p:txBody>
          </p:sp>
          <p:sp>
            <p:nvSpPr>
              <p:cNvPr id="54" name="Freeform 14">
                <a:extLst>
                  <a:ext uri="{FF2B5EF4-FFF2-40B4-BE49-F238E27FC236}">
                    <a16:creationId xmlns:a16="http://schemas.microsoft.com/office/drawing/2014/main" id="{583C730C-9F84-4C46-8B63-9ED373493623}"/>
                  </a:ext>
                </a:extLst>
              </p:cNvPr>
              <p:cNvSpPr>
                <a:spLocks noEditPoints="1"/>
              </p:cNvSpPr>
              <p:nvPr/>
            </p:nvSpPr>
            <p:spPr bwMode="auto">
              <a:xfrm>
                <a:off x="1018664" y="2836956"/>
                <a:ext cx="2781300" cy="534988"/>
              </a:xfrm>
              <a:custGeom>
                <a:avLst/>
                <a:gdLst>
                  <a:gd name="T0" fmla="*/ 327 w 1752"/>
                  <a:gd name="T1" fmla="*/ 337 h 337"/>
                  <a:gd name="T2" fmla="*/ 135 w 1752"/>
                  <a:gd name="T3" fmla="*/ 337 h 337"/>
                  <a:gd name="T4" fmla="*/ 472 w 1752"/>
                  <a:gd name="T5" fmla="*/ 0 h 337"/>
                  <a:gd name="T6" fmla="*/ 664 w 1752"/>
                  <a:gd name="T7" fmla="*/ 0 h 337"/>
                  <a:gd name="T8" fmla="*/ 327 w 1752"/>
                  <a:gd name="T9" fmla="*/ 337 h 337"/>
                  <a:gd name="T10" fmla="*/ 913 w 1752"/>
                  <a:gd name="T11" fmla="*/ 0 h 337"/>
                  <a:gd name="T12" fmla="*/ 721 w 1752"/>
                  <a:gd name="T13" fmla="*/ 0 h 337"/>
                  <a:gd name="T14" fmla="*/ 384 w 1752"/>
                  <a:gd name="T15" fmla="*/ 337 h 337"/>
                  <a:gd name="T16" fmla="*/ 576 w 1752"/>
                  <a:gd name="T17" fmla="*/ 337 h 337"/>
                  <a:gd name="T18" fmla="*/ 913 w 1752"/>
                  <a:gd name="T19" fmla="*/ 0 h 337"/>
                  <a:gd name="T20" fmla="*/ 0 w 1752"/>
                  <a:gd name="T21" fmla="*/ 166 h 337"/>
                  <a:gd name="T22" fmla="*/ 161 w 1752"/>
                  <a:gd name="T23" fmla="*/ 0 h 337"/>
                  <a:gd name="T24" fmla="*/ 0 w 1752"/>
                  <a:gd name="T25" fmla="*/ 0 h 337"/>
                  <a:gd name="T26" fmla="*/ 0 w 1752"/>
                  <a:gd name="T27" fmla="*/ 166 h 337"/>
                  <a:gd name="T28" fmla="*/ 223 w 1752"/>
                  <a:gd name="T29" fmla="*/ 0 h 337"/>
                  <a:gd name="T30" fmla="*/ 0 w 1752"/>
                  <a:gd name="T31" fmla="*/ 223 h 337"/>
                  <a:gd name="T32" fmla="*/ 0 w 1752"/>
                  <a:gd name="T33" fmla="*/ 337 h 337"/>
                  <a:gd name="T34" fmla="*/ 78 w 1752"/>
                  <a:gd name="T35" fmla="*/ 337 h 337"/>
                  <a:gd name="T36" fmla="*/ 415 w 1752"/>
                  <a:gd name="T37" fmla="*/ 0 h 337"/>
                  <a:gd name="T38" fmla="*/ 223 w 1752"/>
                  <a:gd name="T39" fmla="*/ 0 h 337"/>
                  <a:gd name="T40" fmla="*/ 1167 w 1752"/>
                  <a:gd name="T41" fmla="*/ 0 h 337"/>
                  <a:gd name="T42" fmla="*/ 975 w 1752"/>
                  <a:gd name="T43" fmla="*/ 0 h 337"/>
                  <a:gd name="T44" fmla="*/ 638 w 1752"/>
                  <a:gd name="T45" fmla="*/ 337 h 337"/>
                  <a:gd name="T46" fmla="*/ 830 w 1752"/>
                  <a:gd name="T47" fmla="*/ 337 h 337"/>
                  <a:gd name="T48" fmla="*/ 1167 w 1752"/>
                  <a:gd name="T49" fmla="*/ 0 h 337"/>
                  <a:gd name="T50" fmla="*/ 1638 w 1752"/>
                  <a:gd name="T51" fmla="*/ 337 h 337"/>
                  <a:gd name="T52" fmla="*/ 1752 w 1752"/>
                  <a:gd name="T53" fmla="*/ 337 h 337"/>
                  <a:gd name="T54" fmla="*/ 1752 w 1752"/>
                  <a:gd name="T55" fmla="*/ 223 h 337"/>
                  <a:gd name="T56" fmla="*/ 1638 w 1752"/>
                  <a:gd name="T57" fmla="*/ 337 h 337"/>
                  <a:gd name="T58" fmla="*/ 1752 w 1752"/>
                  <a:gd name="T59" fmla="*/ 166 h 337"/>
                  <a:gd name="T60" fmla="*/ 1752 w 1752"/>
                  <a:gd name="T61" fmla="*/ 0 h 337"/>
                  <a:gd name="T62" fmla="*/ 1727 w 1752"/>
                  <a:gd name="T63" fmla="*/ 0 h 337"/>
                  <a:gd name="T64" fmla="*/ 1390 w 1752"/>
                  <a:gd name="T65" fmla="*/ 337 h 337"/>
                  <a:gd name="T66" fmla="*/ 1581 w 1752"/>
                  <a:gd name="T67" fmla="*/ 337 h 337"/>
                  <a:gd name="T68" fmla="*/ 1752 w 1752"/>
                  <a:gd name="T69" fmla="*/ 166 h 337"/>
                  <a:gd name="T70" fmla="*/ 1416 w 1752"/>
                  <a:gd name="T71" fmla="*/ 0 h 337"/>
                  <a:gd name="T72" fmla="*/ 1224 w 1752"/>
                  <a:gd name="T73" fmla="*/ 0 h 337"/>
                  <a:gd name="T74" fmla="*/ 887 w 1752"/>
                  <a:gd name="T75" fmla="*/ 337 h 337"/>
                  <a:gd name="T76" fmla="*/ 1079 w 1752"/>
                  <a:gd name="T77" fmla="*/ 337 h 337"/>
                  <a:gd name="T78" fmla="*/ 1416 w 1752"/>
                  <a:gd name="T79" fmla="*/ 0 h 337"/>
                  <a:gd name="T80" fmla="*/ 1664 w 1752"/>
                  <a:gd name="T81" fmla="*/ 0 h 337"/>
                  <a:gd name="T82" fmla="*/ 1478 w 1752"/>
                  <a:gd name="T83" fmla="*/ 0 h 337"/>
                  <a:gd name="T84" fmla="*/ 1141 w 1752"/>
                  <a:gd name="T85" fmla="*/ 337 h 337"/>
                  <a:gd name="T86" fmla="*/ 1333 w 1752"/>
                  <a:gd name="T87" fmla="*/ 337 h 337"/>
                  <a:gd name="T88" fmla="*/ 1664 w 1752"/>
                  <a:gd name="T8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2" h="337">
                    <a:moveTo>
                      <a:pt x="327" y="337"/>
                    </a:moveTo>
                    <a:lnTo>
                      <a:pt x="135" y="337"/>
                    </a:lnTo>
                    <a:lnTo>
                      <a:pt x="472" y="0"/>
                    </a:lnTo>
                    <a:lnTo>
                      <a:pt x="664" y="0"/>
                    </a:lnTo>
                    <a:lnTo>
                      <a:pt x="327" y="337"/>
                    </a:lnTo>
                    <a:close/>
                    <a:moveTo>
                      <a:pt x="913" y="0"/>
                    </a:moveTo>
                    <a:lnTo>
                      <a:pt x="721" y="0"/>
                    </a:lnTo>
                    <a:lnTo>
                      <a:pt x="384" y="337"/>
                    </a:lnTo>
                    <a:lnTo>
                      <a:pt x="576" y="337"/>
                    </a:lnTo>
                    <a:lnTo>
                      <a:pt x="913" y="0"/>
                    </a:lnTo>
                    <a:close/>
                    <a:moveTo>
                      <a:pt x="0" y="166"/>
                    </a:moveTo>
                    <a:lnTo>
                      <a:pt x="161" y="0"/>
                    </a:lnTo>
                    <a:lnTo>
                      <a:pt x="0" y="0"/>
                    </a:lnTo>
                    <a:lnTo>
                      <a:pt x="0" y="166"/>
                    </a:lnTo>
                    <a:close/>
                    <a:moveTo>
                      <a:pt x="223" y="0"/>
                    </a:moveTo>
                    <a:lnTo>
                      <a:pt x="0" y="223"/>
                    </a:lnTo>
                    <a:lnTo>
                      <a:pt x="0" y="337"/>
                    </a:lnTo>
                    <a:lnTo>
                      <a:pt x="78" y="337"/>
                    </a:lnTo>
                    <a:lnTo>
                      <a:pt x="415" y="0"/>
                    </a:lnTo>
                    <a:lnTo>
                      <a:pt x="223" y="0"/>
                    </a:lnTo>
                    <a:close/>
                    <a:moveTo>
                      <a:pt x="1167" y="0"/>
                    </a:moveTo>
                    <a:lnTo>
                      <a:pt x="975" y="0"/>
                    </a:lnTo>
                    <a:lnTo>
                      <a:pt x="638" y="337"/>
                    </a:lnTo>
                    <a:lnTo>
                      <a:pt x="830" y="337"/>
                    </a:lnTo>
                    <a:lnTo>
                      <a:pt x="1167" y="0"/>
                    </a:lnTo>
                    <a:close/>
                    <a:moveTo>
                      <a:pt x="1638" y="337"/>
                    </a:moveTo>
                    <a:lnTo>
                      <a:pt x="1752" y="337"/>
                    </a:lnTo>
                    <a:lnTo>
                      <a:pt x="1752" y="223"/>
                    </a:lnTo>
                    <a:lnTo>
                      <a:pt x="1638" y="337"/>
                    </a:lnTo>
                    <a:close/>
                    <a:moveTo>
                      <a:pt x="1752" y="166"/>
                    </a:moveTo>
                    <a:lnTo>
                      <a:pt x="1752" y="0"/>
                    </a:lnTo>
                    <a:lnTo>
                      <a:pt x="1727" y="0"/>
                    </a:lnTo>
                    <a:lnTo>
                      <a:pt x="1390" y="337"/>
                    </a:lnTo>
                    <a:lnTo>
                      <a:pt x="1581" y="337"/>
                    </a:lnTo>
                    <a:lnTo>
                      <a:pt x="1752" y="166"/>
                    </a:lnTo>
                    <a:close/>
                    <a:moveTo>
                      <a:pt x="1416" y="0"/>
                    </a:moveTo>
                    <a:lnTo>
                      <a:pt x="1224" y="0"/>
                    </a:lnTo>
                    <a:lnTo>
                      <a:pt x="887" y="337"/>
                    </a:lnTo>
                    <a:lnTo>
                      <a:pt x="1079" y="337"/>
                    </a:lnTo>
                    <a:lnTo>
                      <a:pt x="1416" y="0"/>
                    </a:lnTo>
                    <a:close/>
                    <a:moveTo>
                      <a:pt x="1664" y="0"/>
                    </a:moveTo>
                    <a:lnTo>
                      <a:pt x="1478" y="0"/>
                    </a:lnTo>
                    <a:lnTo>
                      <a:pt x="1141" y="337"/>
                    </a:lnTo>
                    <a:lnTo>
                      <a:pt x="1333" y="337"/>
                    </a:lnTo>
                    <a:lnTo>
                      <a:pt x="1664"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ea typeface="Bebas Neue" charset="0"/>
                  <a:cs typeface="Arial" panose="020B0604020202020204" pitchFamily="34" charset="0"/>
                </a:endParaRPr>
              </a:p>
            </p:txBody>
          </p:sp>
        </p:grpSp>
        <p:grpSp>
          <p:nvGrpSpPr>
            <p:cNvPr id="55" name="Group 54">
              <a:extLst>
                <a:ext uri="{FF2B5EF4-FFF2-40B4-BE49-F238E27FC236}">
                  <a16:creationId xmlns:a16="http://schemas.microsoft.com/office/drawing/2014/main" id="{D2BBD957-2C14-421F-B60C-368A7AE95A7E}"/>
                </a:ext>
              </a:extLst>
            </p:cNvPr>
            <p:cNvGrpSpPr/>
            <p:nvPr/>
          </p:nvGrpSpPr>
          <p:grpSpPr>
            <a:xfrm>
              <a:off x="3242645" y="4651874"/>
              <a:ext cx="5004792" cy="1023760"/>
              <a:chOff x="1941000" y="4163164"/>
              <a:chExt cx="5286735" cy="1069848"/>
            </a:xfrm>
          </p:grpSpPr>
          <p:sp>
            <p:nvSpPr>
              <p:cNvPr id="56" name="Right Arrow 20">
                <a:extLst>
                  <a:ext uri="{FF2B5EF4-FFF2-40B4-BE49-F238E27FC236}">
                    <a16:creationId xmlns:a16="http://schemas.microsoft.com/office/drawing/2014/main" id="{C0EFB7FD-3A7D-453A-B6EF-44C280438F62}"/>
                  </a:ext>
                </a:extLst>
              </p:cNvPr>
              <p:cNvSpPr/>
              <p:nvPr/>
            </p:nvSpPr>
            <p:spPr>
              <a:xfrm>
                <a:off x="1941000" y="4163164"/>
                <a:ext cx="5286735" cy="106984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ctr"/>
              <a:lstStyle/>
              <a:p>
                <a:pPr algn="r"/>
                <a:r>
                  <a:rPr lang="en-US" sz="2000" dirty="0">
                    <a:latin typeface="Arial" panose="020B0604020202020204" pitchFamily="34" charset="0"/>
                    <a:ea typeface="Bebas Neue" charset="0"/>
                    <a:cs typeface="Arial" panose="020B0604020202020204" pitchFamily="34" charset="0"/>
                  </a:rPr>
                  <a:t>03</a:t>
                </a:r>
              </a:p>
            </p:txBody>
          </p:sp>
          <p:sp>
            <p:nvSpPr>
              <p:cNvPr id="57" name="Freeform 15">
                <a:extLst>
                  <a:ext uri="{FF2B5EF4-FFF2-40B4-BE49-F238E27FC236}">
                    <a16:creationId xmlns:a16="http://schemas.microsoft.com/office/drawing/2014/main" id="{D26779C5-83D6-427E-B418-42B3D300B885}"/>
                  </a:ext>
                </a:extLst>
              </p:cNvPr>
              <p:cNvSpPr>
                <a:spLocks noEditPoints="1"/>
              </p:cNvSpPr>
              <p:nvPr/>
            </p:nvSpPr>
            <p:spPr bwMode="auto">
              <a:xfrm>
                <a:off x="1941001" y="4438541"/>
                <a:ext cx="930275" cy="534988"/>
              </a:xfrm>
              <a:custGeom>
                <a:avLst/>
                <a:gdLst>
                  <a:gd name="T0" fmla="*/ 0 w 586"/>
                  <a:gd name="T1" fmla="*/ 0 h 337"/>
                  <a:gd name="T2" fmla="*/ 57 w 586"/>
                  <a:gd name="T3" fmla="*/ 0 h 337"/>
                  <a:gd name="T4" fmla="*/ 0 w 586"/>
                  <a:gd name="T5" fmla="*/ 52 h 337"/>
                  <a:gd name="T6" fmla="*/ 0 w 586"/>
                  <a:gd name="T7" fmla="*/ 0 h 337"/>
                  <a:gd name="T8" fmla="*/ 306 w 586"/>
                  <a:gd name="T9" fmla="*/ 0 h 337"/>
                  <a:gd name="T10" fmla="*/ 114 w 586"/>
                  <a:gd name="T11" fmla="*/ 0 h 337"/>
                  <a:gd name="T12" fmla="*/ 0 w 586"/>
                  <a:gd name="T13" fmla="*/ 114 h 337"/>
                  <a:gd name="T14" fmla="*/ 0 w 586"/>
                  <a:gd name="T15" fmla="*/ 306 h 337"/>
                  <a:gd name="T16" fmla="*/ 306 w 586"/>
                  <a:gd name="T17" fmla="*/ 0 h 337"/>
                  <a:gd name="T18" fmla="*/ 586 w 586"/>
                  <a:gd name="T19" fmla="*/ 218 h 337"/>
                  <a:gd name="T20" fmla="*/ 586 w 586"/>
                  <a:gd name="T21" fmla="*/ 26 h 337"/>
                  <a:gd name="T22" fmla="*/ 280 w 586"/>
                  <a:gd name="T23" fmla="*/ 337 h 337"/>
                  <a:gd name="T24" fmla="*/ 472 w 586"/>
                  <a:gd name="T25" fmla="*/ 337 h 337"/>
                  <a:gd name="T26" fmla="*/ 586 w 586"/>
                  <a:gd name="T27" fmla="*/ 218 h 337"/>
                  <a:gd name="T28" fmla="*/ 586 w 586"/>
                  <a:gd name="T29" fmla="*/ 280 h 337"/>
                  <a:gd name="T30" fmla="*/ 529 w 586"/>
                  <a:gd name="T31" fmla="*/ 337 h 337"/>
                  <a:gd name="T32" fmla="*/ 586 w 586"/>
                  <a:gd name="T33" fmla="*/ 337 h 337"/>
                  <a:gd name="T34" fmla="*/ 586 w 586"/>
                  <a:gd name="T35" fmla="*/ 280 h 337"/>
                  <a:gd name="T36" fmla="*/ 555 w 586"/>
                  <a:gd name="T37" fmla="*/ 0 h 337"/>
                  <a:gd name="T38" fmla="*/ 363 w 586"/>
                  <a:gd name="T39" fmla="*/ 0 h 337"/>
                  <a:gd name="T40" fmla="*/ 26 w 586"/>
                  <a:gd name="T41" fmla="*/ 337 h 337"/>
                  <a:gd name="T42" fmla="*/ 218 w 586"/>
                  <a:gd name="T43" fmla="*/ 337 h 337"/>
                  <a:gd name="T44" fmla="*/ 555 w 586"/>
                  <a:gd name="T4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6" h="337">
                    <a:moveTo>
                      <a:pt x="0" y="0"/>
                    </a:moveTo>
                    <a:lnTo>
                      <a:pt x="57" y="0"/>
                    </a:lnTo>
                    <a:lnTo>
                      <a:pt x="0" y="52"/>
                    </a:lnTo>
                    <a:lnTo>
                      <a:pt x="0" y="0"/>
                    </a:lnTo>
                    <a:close/>
                    <a:moveTo>
                      <a:pt x="306" y="0"/>
                    </a:moveTo>
                    <a:lnTo>
                      <a:pt x="114" y="0"/>
                    </a:lnTo>
                    <a:lnTo>
                      <a:pt x="0" y="114"/>
                    </a:lnTo>
                    <a:lnTo>
                      <a:pt x="0" y="306"/>
                    </a:lnTo>
                    <a:lnTo>
                      <a:pt x="306" y="0"/>
                    </a:lnTo>
                    <a:close/>
                    <a:moveTo>
                      <a:pt x="586" y="218"/>
                    </a:moveTo>
                    <a:lnTo>
                      <a:pt x="586" y="26"/>
                    </a:lnTo>
                    <a:lnTo>
                      <a:pt x="280" y="337"/>
                    </a:lnTo>
                    <a:lnTo>
                      <a:pt x="472" y="337"/>
                    </a:lnTo>
                    <a:lnTo>
                      <a:pt x="586" y="218"/>
                    </a:lnTo>
                    <a:close/>
                    <a:moveTo>
                      <a:pt x="586" y="280"/>
                    </a:moveTo>
                    <a:lnTo>
                      <a:pt x="529" y="337"/>
                    </a:lnTo>
                    <a:lnTo>
                      <a:pt x="586" y="337"/>
                    </a:lnTo>
                    <a:lnTo>
                      <a:pt x="586" y="280"/>
                    </a:lnTo>
                    <a:close/>
                    <a:moveTo>
                      <a:pt x="555" y="0"/>
                    </a:moveTo>
                    <a:lnTo>
                      <a:pt x="363" y="0"/>
                    </a:lnTo>
                    <a:lnTo>
                      <a:pt x="26" y="337"/>
                    </a:lnTo>
                    <a:lnTo>
                      <a:pt x="218" y="337"/>
                    </a:lnTo>
                    <a:lnTo>
                      <a:pt x="55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ea typeface="Bebas Neue" charset="0"/>
                  <a:cs typeface="Arial" panose="020B0604020202020204" pitchFamily="34" charset="0"/>
                </a:endParaRPr>
              </a:p>
            </p:txBody>
          </p:sp>
        </p:grpSp>
        <p:grpSp>
          <p:nvGrpSpPr>
            <p:cNvPr id="58" name="Group 57">
              <a:extLst>
                <a:ext uri="{FF2B5EF4-FFF2-40B4-BE49-F238E27FC236}">
                  <a16:creationId xmlns:a16="http://schemas.microsoft.com/office/drawing/2014/main" id="{A7BCA514-1054-4ED6-8613-038F809C65C2}"/>
                </a:ext>
              </a:extLst>
            </p:cNvPr>
            <p:cNvGrpSpPr/>
            <p:nvPr/>
          </p:nvGrpSpPr>
          <p:grpSpPr>
            <a:xfrm>
              <a:off x="2781475" y="3832007"/>
              <a:ext cx="6156455" cy="1023760"/>
              <a:chOff x="1479831" y="3368697"/>
              <a:chExt cx="6503277" cy="1069848"/>
            </a:xfrm>
          </p:grpSpPr>
          <p:sp>
            <p:nvSpPr>
              <p:cNvPr id="59" name="Right Arrow 19">
                <a:extLst>
                  <a:ext uri="{FF2B5EF4-FFF2-40B4-BE49-F238E27FC236}">
                    <a16:creationId xmlns:a16="http://schemas.microsoft.com/office/drawing/2014/main" id="{C22C8034-5E3A-4F29-9977-235800F89D7F}"/>
                  </a:ext>
                </a:extLst>
              </p:cNvPr>
              <p:cNvSpPr/>
              <p:nvPr/>
            </p:nvSpPr>
            <p:spPr>
              <a:xfrm>
                <a:off x="1479831" y="3368697"/>
                <a:ext cx="6503277" cy="106984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365760" rtlCol="0" anchor="ctr"/>
              <a:lstStyle/>
              <a:p>
                <a:pPr algn="r"/>
                <a:r>
                  <a:rPr lang="en-US" sz="2000" dirty="0">
                    <a:latin typeface="Arial" panose="020B0604020202020204" pitchFamily="34" charset="0"/>
                    <a:ea typeface="Bebas Neue" charset="0"/>
                    <a:cs typeface="Arial" panose="020B0604020202020204" pitchFamily="34" charset="0"/>
                  </a:rPr>
                  <a:t>02</a:t>
                </a:r>
              </a:p>
            </p:txBody>
          </p:sp>
          <p:sp>
            <p:nvSpPr>
              <p:cNvPr id="60" name="Freeform 16">
                <a:extLst>
                  <a:ext uri="{FF2B5EF4-FFF2-40B4-BE49-F238E27FC236}">
                    <a16:creationId xmlns:a16="http://schemas.microsoft.com/office/drawing/2014/main" id="{FC43E317-E1EC-43E0-9C1D-9BD24E3B2FF1}"/>
                  </a:ext>
                </a:extLst>
              </p:cNvPr>
              <p:cNvSpPr>
                <a:spLocks noEditPoints="1"/>
              </p:cNvSpPr>
              <p:nvPr/>
            </p:nvSpPr>
            <p:spPr bwMode="auto">
              <a:xfrm>
                <a:off x="1480626" y="3633678"/>
                <a:ext cx="1858963" cy="533400"/>
              </a:xfrm>
              <a:custGeom>
                <a:avLst/>
                <a:gdLst>
                  <a:gd name="T0" fmla="*/ 0 w 1171"/>
                  <a:gd name="T1" fmla="*/ 0 h 336"/>
                  <a:gd name="T2" fmla="*/ 119 w 1171"/>
                  <a:gd name="T3" fmla="*/ 0 h 336"/>
                  <a:gd name="T4" fmla="*/ 0 w 1171"/>
                  <a:gd name="T5" fmla="*/ 119 h 336"/>
                  <a:gd name="T6" fmla="*/ 0 w 1171"/>
                  <a:gd name="T7" fmla="*/ 0 h 336"/>
                  <a:gd name="T8" fmla="*/ 181 w 1171"/>
                  <a:gd name="T9" fmla="*/ 0 h 336"/>
                  <a:gd name="T10" fmla="*/ 0 w 1171"/>
                  <a:gd name="T11" fmla="*/ 181 h 336"/>
                  <a:gd name="T12" fmla="*/ 0 w 1171"/>
                  <a:gd name="T13" fmla="*/ 336 h 336"/>
                  <a:gd name="T14" fmla="*/ 36 w 1171"/>
                  <a:gd name="T15" fmla="*/ 336 h 336"/>
                  <a:gd name="T16" fmla="*/ 373 w 1171"/>
                  <a:gd name="T17" fmla="*/ 0 h 336"/>
                  <a:gd name="T18" fmla="*/ 181 w 1171"/>
                  <a:gd name="T19" fmla="*/ 0 h 336"/>
                  <a:gd name="T20" fmla="*/ 622 w 1171"/>
                  <a:gd name="T21" fmla="*/ 0 h 336"/>
                  <a:gd name="T22" fmla="*/ 430 w 1171"/>
                  <a:gd name="T23" fmla="*/ 0 h 336"/>
                  <a:gd name="T24" fmla="*/ 93 w 1171"/>
                  <a:gd name="T25" fmla="*/ 336 h 336"/>
                  <a:gd name="T26" fmla="*/ 285 w 1171"/>
                  <a:gd name="T27" fmla="*/ 336 h 336"/>
                  <a:gd name="T28" fmla="*/ 622 w 1171"/>
                  <a:gd name="T29" fmla="*/ 0 h 336"/>
                  <a:gd name="T30" fmla="*/ 1171 w 1171"/>
                  <a:gd name="T31" fmla="*/ 207 h 336"/>
                  <a:gd name="T32" fmla="*/ 1171 w 1171"/>
                  <a:gd name="T33" fmla="*/ 15 h 336"/>
                  <a:gd name="T34" fmla="*/ 850 w 1171"/>
                  <a:gd name="T35" fmla="*/ 336 h 336"/>
                  <a:gd name="T36" fmla="*/ 1042 w 1171"/>
                  <a:gd name="T37" fmla="*/ 336 h 336"/>
                  <a:gd name="T38" fmla="*/ 1171 w 1171"/>
                  <a:gd name="T39" fmla="*/ 207 h 336"/>
                  <a:gd name="T40" fmla="*/ 1171 w 1171"/>
                  <a:gd name="T41" fmla="*/ 264 h 336"/>
                  <a:gd name="T42" fmla="*/ 1099 w 1171"/>
                  <a:gd name="T43" fmla="*/ 336 h 336"/>
                  <a:gd name="T44" fmla="*/ 1171 w 1171"/>
                  <a:gd name="T45" fmla="*/ 336 h 336"/>
                  <a:gd name="T46" fmla="*/ 1171 w 1171"/>
                  <a:gd name="T47" fmla="*/ 264 h 336"/>
                  <a:gd name="T48" fmla="*/ 1125 w 1171"/>
                  <a:gd name="T49" fmla="*/ 0 h 336"/>
                  <a:gd name="T50" fmla="*/ 933 w 1171"/>
                  <a:gd name="T51" fmla="*/ 0 h 336"/>
                  <a:gd name="T52" fmla="*/ 596 w 1171"/>
                  <a:gd name="T53" fmla="*/ 336 h 336"/>
                  <a:gd name="T54" fmla="*/ 788 w 1171"/>
                  <a:gd name="T55" fmla="*/ 336 h 336"/>
                  <a:gd name="T56" fmla="*/ 1125 w 1171"/>
                  <a:gd name="T57" fmla="*/ 0 h 336"/>
                  <a:gd name="T58" fmla="*/ 876 w 1171"/>
                  <a:gd name="T59" fmla="*/ 0 h 336"/>
                  <a:gd name="T60" fmla="*/ 684 w 1171"/>
                  <a:gd name="T61" fmla="*/ 0 h 336"/>
                  <a:gd name="T62" fmla="*/ 347 w 1171"/>
                  <a:gd name="T63" fmla="*/ 336 h 336"/>
                  <a:gd name="T64" fmla="*/ 539 w 1171"/>
                  <a:gd name="T65" fmla="*/ 336 h 336"/>
                  <a:gd name="T66" fmla="*/ 876 w 1171"/>
                  <a:gd name="T6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71" h="336">
                    <a:moveTo>
                      <a:pt x="0" y="0"/>
                    </a:moveTo>
                    <a:lnTo>
                      <a:pt x="119" y="0"/>
                    </a:lnTo>
                    <a:lnTo>
                      <a:pt x="0" y="119"/>
                    </a:lnTo>
                    <a:lnTo>
                      <a:pt x="0" y="0"/>
                    </a:lnTo>
                    <a:close/>
                    <a:moveTo>
                      <a:pt x="181" y="0"/>
                    </a:moveTo>
                    <a:lnTo>
                      <a:pt x="0" y="181"/>
                    </a:lnTo>
                    <a:lnTo>
                      <a:pt x="0" y="336"/>
                    </a:lnTo>
                    <a:lnTo>
                      <a:pt x="36" y="336"/>
                    </a:lnTo>
                    <a:lnTo>
                      <a:pt x="373" y="0"/>
                    </a:lnTo>
                    <a:lnTo>
                      <a:pt x="181" y="0"/>
                    </a:lnTo>
                    <a:close/>
                    <a:moveTo>
                      <a:pt x="622" y="0"/>
                    </a:moveTo>
                    <a:lnTo>
                      <a:pt x="430" y="0"/>
                    </a:lnTo>
                    <a:lnTo>
                      <a:pt x="93" y="336"/>
                    </a:lnTo>
                    <a:lnTo>
                      <a:pt x="285" y="336"/>
                    </a:lnTo>
                    <a:lnTo>
                      <a:pt x="622" y="0"/>
                    </a:lnTo>
                    <a:close/>
                    <a:moveTo>
                      <a:pt x="1171" y="207"/>
                    </a:moveTo>
                    <a:lnTo>
                      <a:pt x="1171" y="15"/>
                    </a:lnTo>
                    <a:lnTo>
                      <a:pt x="850" y="336"/>
                    </a:lnTo>
                    <a:lnTo>
                      <a:pt x="1042" y="336"/>
                    </a:lnTo>
                    <a:lnTo>
                      <a:pt x="1171" y="207"/>
                    </a:lnTo>
                    <a:close/>
                    <a:moveTo>
                      <a:pt x="1171" y="264"/>
                    </a:moveTo>
                    <a:lnTo>
                      <a:pt x="1099" y="336"/>
                    </a:lnTo>
                    <a:lnTo>
                      <a:pt x="1171" y="336"/>
                    </a:lnTo>
                    <a:lnTo>
                      <a:pt x="1171" y="264"/>
                    </a:lnTo>
                    <a:close/>
                    <a:moveTo>
                      <a:pt x="1125" y="0"/>
                    </a:moveTo>
                    <a:lnTo>
                      <a:pt x="933" y="0"/>
                    </a:lnTo>
                    <a:lnTo>
                      <a:pt x="596" y="336"/>
                    </a:lnTo>
                    <a:lnTo>
                      <a:pt x="788" y="336"/>
                    </a:lnTo>
                    <a:lnTo>
                      <a:pt x="1125" y="0"/>
                    </a:lnTo>
                    <a:close/>
                    <a:moveTo>
                      <a:pt x="876" y="0"/>
                    </a:moveTo>
                    <a:lnTo>
                      <a:pt x="684" y="0"/>
                    </a:lnTo>
                    <a:lnTo>
                      <a:pt x="347" y="336"/>
                    </a:lnTo>
                    <a:lnTo>
                      <a:pt x="539" y="336"/>
                    </a:lnTo>
                    <a:lnTo>
                      <a:pt x="87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Arial" panose="020B0604020202020204" pitchFamily="34" charset="0"/>
                  <a:ea typeface="Bebas Neue" charset="0"/>
                  <a:cs typeface="Arial" panose="020B0604020202020204" pitchFamily="34" charset="0"/>
                </a:endParaRPr>
              </a:p>
            </p:txBody>
          </p:sp>
        </p:grpSp>
        <p:sp>
          <p:nvSpPr>
            <p:cNvPr id="61" name="Rectangle 60">
              <a:extLst>
                <a:ext uri="{FF2B5EF4-FFF2-40B4-BE49-F238E27FC236}">
                  <a16:creationId xmlns:a16="http://schemas.microsoft.com/office/drawing/2014/main" id="{6DC10B2D-9943-4B9A-B0DF-4372400E43FA}"/>
                </a:ext>
              </a:extLst>
            </p:cNvPr>
            <p:cNvSpPr/>
            <p:nvPr/>
          </p:nvSpPr>
          <p:spPr>
            <a:xfrm>
              <a:off x="9665878" y="3306415"/>
              <a:ext cx="2936622" cy="369332"/>
            </a:xfrm>
            <a:prstGeom prst="rect">
              <a:avLst/>
            </a:prstGeom>
          </p:spPr>
          <p:txBody>
            <a:bodyPr wrap="square">
              <a:spAutoFit/>
            </a:bodyPr>
            <a:lstStyle/>
            <a:p>
              <a:r>
                <a:rPr lang="en-US" sz="1800" dirty="0">
                  <a:solidFill>
                    <a:srgbClr val="0085CA"/>
                  </a:solidFill>
                  <a:latin typeface="Arial" panose="020B0604020202020204" pitchFamily="34" charset="0"/>
                  <a:ea typeface="Bebas Neue" charset="0"/>
                  <a:cs typeface="Arial" panose="020B0604020202020204" pitchFamily="34" charset="0"/>
                </a:rPr>
                <a:t>Screen Scraping </a:t>
              </a:r>
            </a:p>
          </p:txBody>
        </p:sp>
        <p:sp>
          <p:nvSpPr>
            <p:cNvPr id="62" name="Rectangle 61">
              <a:extLst>
                <a:ext uri="{FF2B5EF4-FFF2-40B4-BE49-F238E27FC236}">
                  <a16:creationId xmlns:a16="http://schemas.microsoft.com/office/drawing/2014/main" id="{C3B86A0F-5EAA-4DDB-8BB6-8C1639DCB1A8}"/>
                </a:ext>
              </a:extLst>
            </p:cNvPr>
            <p:cNvSpPr/>
            <p:nvPr/>
          </p:nvSpPr>
          <p:spPr>
            <a:xfrm>
              <a:off x="9019644" y="4146733"/>
              <a:ext cx="3202993" cy="646331"/>
            </a:xfrm>
            <a:prstGeom prst="rect">
              <a:avLst/>
            </a:prstGeom>
          </p:spPr>
          <p:txBody>
            <a:bodyPr wrap="square">
              <a:spAutoFit/>
            </a:bodyPr>
            <a:lstStyle/>
            <a:p>
              <a:r>
                <a:rPr lang="en-IN" sz="1800" dirty="0">
                  <a:solidFill>
                    <a:srgbClr val="002855"/>
                  </a:solidFill>
                  <a:latin typeface="Arial" panose="020B0604020202020204" pitchFamily="34" charset="0"/>
                  <a:ea typeface="Bebas Neue" charset="0"/>
                  <a:cs typeface="Arial" panose="020B0604020202020204" pitchFamily="34" charset="0"/>
                </a:rPr>
                <a:t>Workflow Automation and Management Tools </a:t>
              </a:r>
            </a:p>
          </p:txBody>
        </p:sp>
        <p:sp>
          <p:nvSpPr>
            <p:cNvPr id="63" name="Rectangle 62">
              <a:extLst>
                <a:ext uri="{FF2B5EF4-FFF2-40B4-BE49-F238E27FC236}">
                  <a16:creationId xmlns:a16="http://schemas.microsoft.com/office/drawing/2014/main" id="{E11867AC-326D-4043-951C-2A88A0CA416E}"/>
                </a:ext>
              </a:extLst>
            </p:cNvPr>
            <p:cNvSpPr/>
            <p:nvPr/>
          </p:nvSpPr>
          <p:spPr>
            <a:xfrm>
              <a:off x="8315629" y="5055146"/>
              <a:ext cx="3581542" cy="369332"/>
            </a:xfrm>
            <a:prstGeom prst="rect">
              <a:avLst/>
            </a:prstGeom>
          </p:spPr>
          <p:txBody>
            <a:bodyPr wrap="square">
              <a:spAutoFit/>
            </a:bodyPr>
            <a:lstStyle/>
            <a:p>
              <a:r>
                <a:rPr lang="en-US" sz="1800" dirty="0">
                  <a:solidFill>
                    <a:srgbClr val="A2A2A2"/>
                  </a:solidFill>
                  <a:latin typeface="Arial" panose="020B0604020202020204" pitchFamily="34" charset="0"/>
                  <a:ea typeface="Bebas Neue" charset="0"/>
                  <a:cs typeface="Arial" panose="020B0604020202020204" pitchFamily="34" charset="0"/>
                </a:rPr>
                <a:t>Artificial Intelligence </a:t>
              </a:r>
            </a:p>
          </p:txBody>
        </p:sp>
      </p:grpSp>
      <p:pic>
        <p:nvPicPr>
          <p:cNvPr id="25" name="Picture 24">
            <a:extLst>
              <a:ext uri="{FF2B5EF4-FFF2-40B4-BE49-F238E27FC236}">
                <a16:creationId xmlns:a16="http://schemas.microsoft.com/office/drawing/2014/main" id="{981F805E-F101-4830-993C-42A7D2D045B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27" name="Freeform: Shape 26">
            <a:extLst>
              <a:ext uri="{FF2B5EF4-FFF2-40B4-BE49-F238E27FC236}">
                <a16:creationId xmlns:a16="http://schemas.microsoft.com/office/drawing/2014/main" id="{AE921A9C-8F6C-45E2-9C2B-A2FB2250BF4E}"/>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28" name="Graphic 16">
            <a:extLst>
              <a:ext uri="{FF2B5EF4-FFF2-40B4-BE49-F238E27FC236}">
                <a16:creationId xmlns:a16="http://schemas.microsoft.com/office/drawing/2014/main" id="{9136EBD5-6F18-4538-8526-A23B5119AB5F}"/>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29" name="Group 28">
            <a:extLst>
              <a:ext uri="{FF2B5EF4-FFF2-40B4-BE49-F238E27FC236}">
                <a16:creationId xmlns:a16="http://schemas.microsoft.com/office/drawing/2014/main" id="{6F3BBD72-F72F-4C5B-A6CA-EA03D271E024}"/>
              </a:ext>
            </a:extLst>
          </p:cNvPr>
          <p:cNvGrpSpPr/>
          <p:nvPr/>
        </p:nvGrpSpPr>
        <p:grpSpPr>
          <a:xfrm>
            <a:off x="-3221" y="-66675"/>
            <a:ext cx="1570603" cy="6342667"/>
            <a:chOff x="-3221" y="0"/>
            <a:chExt cx="1570603" cy="6342667"/>
          </a:xfrm>
        </p:grpSpPr>
        <p:sp>
          <p:nvSpPr>
            <p:cNvPr id="30" name="Freeform: Shape 41">
              <a:extLst>
                <a:ext uri="{FF2B5EF4-FFF2-40B4-BE49-F238E27FC236}">
                  <a16:creationId xmlns:a16="http://schemas.microsoft.com/office/drawing/2014/main" id="{4A549BB9-DC1A-4D58-AE8E-A3C71ECDE6B7}"/>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1" name="Freeform: Shape 42">
              <a:extLst>
                <a:ext uri="{FF2B5EF4-FFF2-40B4-BE49-F238E27FC236}">
                  <a16:creationId xmlns:a16="http://schemas.microsoft.com/office/drawing/2014/main" id="{28607B62-E70E-4AD4-A371-EEA2F7D8A6E2}"/>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2" name="Freeform: Shape 81">
              <a:extLst>
                <a:ext uri="{FF2B5EF4-FFF2-40B4-BE49-F238E27FC236}">
                  <a16:creationId xmlns:a16="http://schemas.microsoft.com/office/drawing/2014/main" id="{9656795B-2A25-44F7-BADE-7FFCA91ACCEA}"/>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3" name="Freeform: Shape 41">
              <a:extLst>
                <a:ext uri="{FF2B5EF4-FFF2-40B4-BE49-F238E27FC236}">
                  <a16:creationId xmlns:a16="http://schemas.microsoft.com/office/drawing/2014/main" id="{8161724E-0824-4006-A816-0D619027BD74}"/>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34" name="Freeform: Shape 81">
              <a:extLst>
                <a:ext uri="{FF2B5EF4-FFF2-40B4-BE49-F238E27FC236}">
                  <a16:creationId xmlns:a16="http://schemas.microsoft.com/office/drawing/2014/main" id="{D77E9305-3849-4891-9C03-9D61CC345902}"/>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377149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2" y="16266"/>
            <a:ext cx="10515600" cy="1325563"/>
          </a:xfrm>
        </p:spPr>
        <p:txBody>
          <a:bodyPr/>
          <a:lstStyle/>
          <a:p>
            <a:r>
              <a:rPr lang="en-IN" u="sng" dirty="0">
                <a:solidFill>
                  <a:schemeClr val="accent1"/>
                </a:solidFill>
              </a:rPr>
              <a:t>Introduction to </a:t>
            </a:r>
            <a:r>
              <a:rPr lang="en-IN" u="sng" dirty="0" smtClean="0">
                <a:solidFill>
                  <a:schemeClr val="accent1"/>
                </a:solidFill>
              </a:rPr>
              <a:t>RPA</a:t>
            </a:r>
            <a:endParaRPr lang="en-IN" u="sng" dirty="0">
              <a:solidFill>
                <a:schemeClr val="accent1"/>
              </a:solidFill>
            </a:endParaRPr>
          </a:p>
        </p:txBody>
      </p:sp>
      <p:sp>
        <p:nvSpPr>
          <p:cNvPr id="3" name="Content Placeholder 2"/>
          <p:cNvSpPr>
            <a:spLocks noGrp="1"/>
          </p:cNvSpPr>
          <p:nvPr>
            <p:ph idx="1"/>
          </p:nvPr>
        </p:nvSpPr>
        <p:spPr>
          <a:xfrm>
            <a:off x="707572" y="1176214"/>
            <a:ext cx="10515600" cy="4351338"/>
          </a:xfrm>
        </p:spPr>
        <p:txBody>
          <a:bodyPr>
            <a:normAutofit/>
          </a:bodyPr>
          <a:lstStyle/>
          <a:p>
            <a:pPr marL="0" indent="0">
              <a:buNone/>
            </a:pPr>
            <a:r>
              <a:rPr lang="en-IN" u="sng" dirty="0">
                <a:latin typeface="Arial" panose="020B0604020202020204" pitchFamily="34" charset="0"/>
              </a:rPr>
              <a:t>What is RPA</a:t>
            </a:r>
            <a:r>
              <a:rPr lang="en-IN" u="sng" dirty="0" smtClean="0">
                <a:latin typeface="Arial" panose="020B0604020202020204" pitchFamily="34" charset="0"/>
              </a:rPr>
              <a:t>?</a:t>
            </a:r>
          </a:p>
          <a:p>
            <a:r>
              <a:rPr lang="en-US" dirty="0"/>
              <a:t>Robotic process automation (RPA) is the process of automating process or operations using robots (bots) in order to reduce human </a:t>
            </a:r>
            <a:r>
              <a:rPr lang="en-US" dirty="0" smtClean="0"/>
              <a:t>intervention</a:t>
            </a:r>
          </a:p>
          <a:p>
            <a:pPr lvl="1"/>
            <a:r>
              <a:rPr lang="en-US" dirty="0" smtClean="0"/>
              <a:t>Imitates </a:t>
            </a:r>
            <a:r>
              <a:rPr lang="en-US" dirty="0"/>
              <a:t>human </a:t>
            </a:r>
            <a:r>
              <a:rPr lang="en-US" dirty="0" smtClean="0"/>
              <a:t>actions.</a:t>
            </a:r>
          </a:p>
          <a:p>
            <a:pPr lvl="1"/>
            <a:r>
              <a:rPr lang="en-US" dirty="0" smtClean="0"/>
              <a:t>Interact </a:t>
            </a:r>
            <a:r>
              <a:rPr lang="en-US" dirty="0"/>
              <a:t>with a computer </a:t>
            </a:r>
            <a:r>
              <a:rPr lang="en-US" dirty="0" smtClean="0"/>
              <a:t>application.</a:t>
            </a:r>
          </a:p>
          <a:p>
            <a:pPr lvl="1"/>
            <a:r>
              <a:rPr lang="en-US" dirty="0" smtClean="0"/>
              <a:t>Accomplishing </a:t>
            </a:r>
            <a:r>
              <a:rPr lang="en-US" dirty="0"/>
              <a:t>the automation of repetitive and rule-based processes</a:t>
            </a:r>
            <a:r>
              <a:rPr lang="en-US" dirty="0" smtClean="0"/>
              <a:t>.</a:t>
            </a:r>
            <a:endParaRPr lang="en-IN" dirty="0" smtClean="0"/>
          </a:p>
        </p:txBody>
      </p:sp>
      <p:sp>
        <p:nvSpPr>
          <p:cNvPr id="4" name="Footer Placeholder 3"/>
          <p:cNvSpPr>
            <a:spLocks noGrp="1"/>
          </p:cNvSpPr>
          <p:nvPr>
            <p:ph type="ftr" sz="quarter" idx="11"/>
          </p:nvPr>
        </p:nvSpPr>
        <p:spPr/>
        <p:txBody>
          <a:bodyPr/>
          <a:lstStyle/>
          <a:p>
            <a:r>
              <a:rPr lang="en-US" smtClean="0"/>
              <a:t>https://www.tiny.cc/bhh                                                  CSE552-RPA     Slides:Uipath.com  </a:t>
            </a:r>
            <a:endParaRPr lang="en-US"/>
          </a:p>
        </p:txBody>
      </p:sp>
      <p:sp>
        <p:nvSpPr>
          <p:cNvPr id="5" name="Rectangle 4"/>
          <p:cNvSpPr/>
          <p:nvPr/>
        </p:nvSpPr>
        <p:spPr>
          <a:xfrm>
            <a:off x="1415143" y="2066891"/>
            <a:ext cx="6096000" cy="523220"/>
          </a:xfrm>
          <a:prstGeom prst="rect">
            <a:avLst/>
          </a:prstGeom>
        </p:spPr>
        <p:txBody>
          <a:bodyPr>
            <a:spAutoFit/>
          </a:bodyPr>
          <a:lstStyle/>
          <a:p>
            <a:r>
              <a:rPr lang="en-IN" dirty="0"/>
              <a:t/>
            </a:r>
            <a:br>
              <a:rPr lang="en-IN" dirty="0"/>
            </a:br>
            <a:endParaRPr lang="en-IN" dirty="0"/>
          </a:p>
        </p:txBody>
      </p:sp>
      <p:sp>
        <p:nvSpPr>
          <p:cNvPr id="6" name="Rectangle 5"/>
          <p:cNvSpPr/>
          <p:nvPr/>
        </p:nvSpPr>
        <p:spPr>
          <a:xfrm>
            <a:off x="3017518" y="5237896"/>
            <a:ext cx="6677297" cy="923330"/>
          </a:xfrm>
          <a:prstGeom prst="rect">
            <a:avLst/>
          </a:prstGeom>
        </p:spPr>
        <p:txBody>
          <a:bodyPr wrap="square">
            <a:spAutoFit/>
          </a:bodyPr>
          <a:lstStyle/>
          <a:p>
            <a:r>
              <a:rPr lang="en-US" sz="1800" b="1" dirty="0">
                <a:solidFill>
                  <a:srgbClr val="FF0000"/>
                </a:solidFill>
                <a:latin typeface="Open Sans"/>
              </a:rPr>
              <a:t>Robotic</a:t>
            </a:r>
            <a:r>
              <a:rPr lang="en-US" sz="1800" dirty="0">
                <a:solidFill>
                  <a:srgbClr val="FF0000"/>
                </a:solidFill>
                <a:latin typeface="Open Sans"/>
              </a:rPr>
              <a:t>: </a:t>
            </a:r>
            <a:r>
              <a:rPr lang="en-US" sz="1800" dirty="0" smtClean="0">
                <a:solidFill>
                  <a:srgbClr val="FF0000"/>
                </a:solidFill>
                <a:latin typeface="Open Sans"/>
              </a:rPr>
              <a:t>Represents a machine </a:t>
            </a:r>
            <a:r>
              <a:rPr lang="en-US" sz="1800" dirty="0">
                <a:solidFill>
                  <a:srgbClr val="FF0000"/>
                </a:solidFill>
                <a:latin typeface="Open Sans"/>
              </a:rPr>
              <a:t>which mimics human actions</a:t>
            </a:r>
            <a:r>
              <a:rPr lang="en-US" sz="1800" dirty="0">
                <a:solidFill>
                  <a:srgbClr val="FF0000"/>
                </a:solidFill>
              </a:rPr>
              <a:t/>
            </a:r>
            <a:br>
              <a:rPr lang="en-US" sz="1800" dirty="0">
                <a:solidFill>
                  <a:srgbClr val="FF0000"/>
                </a:solidFill>
              </a:rPr>
            </a:br>
            <a:r>
              <a:rPr lang="en-US" sz="1800" b="1" dirty="0">
                <a:solidFill>
                  <a:srgbClr val="FF0000"/>
                </a:solidFill>
                <a:latin typeface="Open Sans"/>
              </a:rPr>
              <a:t>Process</a:t>
            </a:r>
            <a:r>
              <a:rPr lang="en-US" sz="1800" dirty="0">
                <a:solidFill>
                  <a:srgbClr val="FF0000"/>
                </a:solidFill>
                <a:latin typeface="Open Sans"/>
              </a:rPr>
              <a:t>: A step-by-step sequence which can complete a task</a:t>
            </a:r>
            <a:r>
              <a:rPr lang="en-US" sz="1800" dirty="0">
                <a:solidFill>
                  <a:srgbClr val="FF0000"/>
                </a:solidFill>
              </a:rPr>
              <a:t/>
            </a:r>
            <a:br>
              <a:rPr lang="en-US" sz="1800" dirty="0">
                <a:solidFill>
                  <a:srgbClr val="FF0000"/>
                </a:solidFill>
              </a:rPr>
            </a:br>
            <a:r>
              <a:rPr lang="en-US" sz="1800" b="1" dirty="0">
                <a:solidFill>
                  <a:srgbClr val="FF0000"/>
                </a:solidFill>
                <a:latin typeface="Open Sans"/>
              </a:rPr>
              <a:t>Automation</a:t>
            </a:r>
            <a:r>
              <a:rPr lang="en-US" sz="1800" dirty="0">
                <a:solidFill>
                  <a:srgbClr val="FF0000"/>
                </a:solidFill>
                <a:latin typeface="Open Sans"/>
              </a:rPr>
              <a:t>: Without any human intervention</a:t>
            </a:r>
            <a:endParaRPr lang="en-IN" sz="1800" dirty="0">
              <a:solidFill>
                <a:srgbClr val="FF0000"/>
              </a:solidFill>
            </a:endParaRPr>
          </a:p>
        </p:txBody>
      </p:sp>
      <p:sp>
        <p:nvSpPr>
          <p:cNvPr id="7" name="Left Brace 6"/>
          <p:cNvSpPr/>
          <p:nvPr/>
        </p:nvSpPr>
        <p:spPr>
          <a:xfrm>
            <a:off x="2706187" y="5237896"/>
            <a:ext cx="311331" cy="9233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a:off x="1684017" y="5489518"/>
            <a:ext cx="1177835" cy="400110"/>
          </a:xfrm>
          <a:prstGeom prst="rect">
            <a:avLst/>
          </a:prstGeom>
        </p:spPr>
        <p:txBody>
          <a:bodyPr wrap="square">
            <a:spAutoFit/>
          </a:bodyPr>
          <a:lstStyle/>
          <a:p>
            <a:r>
              <a:rPr lang="en-IN" sz="2000" dirty="0">
                <a:solidFill>
                  <a:schemeClr val="accent1"/>
                </a:solidFill>
              </a:rPr>
              <a:t>RPA</a:t>
            </a:r>
            <a:endParaRPr lang="en-IN" dirty="0">
              <a:solidFill>
                <a:schemeClr val="accent1"/>
              </a:solidFill>
            </a:endParaRPr>
          </a:p>
        </p:txBody>
      </p:sp>
      <p:sp>
        <p:nvSpPr>
          <p:cNvPr id="9" name="Rectangle 8"/>
          <p:cNvSpPr/>
          <p:nvPr/>
        </p:nvSpPr>
        <p:spPr>
          <a:xfrm>
            <a:off x="7881255" y="2879553"/>
            <a:ext cx="3627121" cy="523220"/>
          </a:xfrm>
          <a:prstGeom prst="rect">
            <a:avLst/>
          </a:prstGeom>
        </p:spPr>
        <p:txBody>
          <a:bodyPr wrap="square">
            <a:spAutoFit/>
          </a:bodyPr>
          <a:lstStyle/>
          <a:p>
            <a:r>
              <a:rPr lang="en-US" dirty="0" smtClean="0">
                <a:solidFill>
                  <a:srgbClr val="3A3A3A"/>
                </a:solidFill>
                <a:latin typeface="Open Sans"/>
              </a:rPr>
              <a:t>Perform </a:t>
            </a:r>
            <a:r>
              <a:rPr lang="en-US" dirty="0">
                <a:solidFill>
                  <a:srgbClr val="3A3A3A"/>
                </a:solidFill>
                <a:latin typeface="Open Sans"/>
              </a:rPr>
              <a:t>a sequence of steps without any human intervention </a:t>
            </a:r>
            <a:endParaRPr lang="en-IN" dirty="0"/>
          </a:p>
        </p:txBody>
      </p:sp>
      <p:sp>
        <p:nvSpPr>
          <p:cNvPr id="10" name="Rectangle 9"/>
          <p:cNvSpPr/>
          <p:nvPr/>
        </p:nvSpPr>
        <p:spPr>
          <a:xfrm>
            <a:off x="799012" y="4504034"/>
            <a:ext cx="9285514" cy="646331"/>
          </a:xfrm>
          <a:prstGeom prst="rect">
            <a:avLst/>
          </a:prstGeom>
        </p:spPr>
        <p:txBody>
          <a:bodyPr wrap="square">
            <a:spAutoFit/>
          </a:bodyPr>
          <a:lstStyle/>
          <a:p>
            <a:r>
              <a:rPr lang="en-IN" sz="1800" dirty="0">
                <a:solidFill>
                  <a:schemeClr val="tx1"/>
                </a:solidFill>
                <a:latin typeface="Arial" panose="020B0604020202020204" pitchFamily="34" charset="0"/>
                <a:cs typeface="Arial" panose="020B0604020202020204" pitchFamily="34" charset="0"/>
              </a:rPr>
              <a:t>With the evolution of technology, the concept of automation improved and evolved as Robotics Process Automation. </a:t>
            </a:r>
            <a:endParaRPr lang="en-GB"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569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1671"/>
            <a:ext cx="10515600" cy="4351338"/>
          </a:xfrm>
        </p:spPr>
        <p:txBody>
          <a:bodyPr>
            <a:normAutofit fontScale="92500" lnSpcReduction="20000"/>
          </a:bodyPr>
          <a:lstStyle/>
          <a:p>
            <a:pPr marL="0" indent="0">
              <a:buNone/>
            </a:pPr>
            <a:r>
              <a:rPr lang="en-US" u="sng" dirty="0">
                <a:solidFill>
                  <a:schemeClr val="accent1"/>
                </a:solidFill>
                <a:latin typeface="Arial" panose="020B0604020202020204" pitchFamily="34" charset="0"/>
              </a:rPr>
              <a:t>Characteristics of </a:t>
            </a:r>
            <a:r>
              <a:rPr lang="en-US" u="sng" dirty="0" smtClean="0">
                <a:solidFill>
                  <a:schemeClr val="accent1"/>
                </a:solidFill>
                <a:latin typeface="Arial" panose="020B0604020202020204" pitchFamily="34" charset="0"/>
              </a:rPr>
              <a:t>RPA</a:t>
            </a:r>
          </a:p>
          <a:p>
            <a:pPr marL="0" indent="0">
              <a:buNone/>
            </a:pPr>
            <a:endParaRPr lang="en-IN" u="sng" dirty="0">
              <a:latin typeface="Arial" panose="020B0604020202020204" pitchFamily="34" charset="0"/>
            </a:endParaRPr>
          </a:p>
          <a:p>
            <a:r>
              <a:rPr lang="en-US" b="1" dirty="0" smtClean="0"/>
              <a:t>User-Friendly</a:t>
            </a:r>
            <a:r>
              <a:rPr lang="en-US" b="1" dirty="0"/>
              <a:t>:</a:t>
            </a:r>
            <a:r>
              <a:rPr lang="en-US" dirty="0"/>
              <a:t>. RPA projects require less IT skills and less investment. Eventually, the automation is lowered at a substantial rate.</a:t>
            </a:r>
          </a:p>
          <a:p>
            <a:r>
              <a:rPr lang="en-IN" dirty="0" smtClean="0"/>
              <a:t>No </a:t>
            </a:r>
            <a:r>
              <a:rPr lang="en-IN" dirty="0"/>
              <a:t>programming code </a:t>
            </a:r>
            <a:r>
              <a:rPr lang="en-IN" dirty="0" smtClean="0"/>
              <a:t>required: </a:t>
            </a:r>
            <a:r>
              <a:rPr lang="en-US" b="1" dirty="0"/>
              <a:t> </a:t>
            </a:r>
            <a:r>
              <a:rPr lang="en-US" dirty="0"/>
              <a:t>RPA doesn’t require programming skills. Employees with any subject expertise can be trained to automate RPA tools instantly. </a:t>
            </a:r>
            <a:r>
              <a:rPr lang="en-US" dirty="0" smtClean="0"/>
              <a:t/>
            </a:r>
            <a:br>
              <a:rPr lang="en-US" dirty="0" smtClean="0"/>
            </a:br>
            <a:r>
              <a:rPr lang="en-US" dirty="0" smtClean="0"/>
              <a:t>    </a:t>
            </a:r>
            <a:r>
              <a:rPr lang="en-US" b="1" dirty="0" smtClean="0"/>
              <a:t>flowchart </a:t>
            </a:r>
            <a:r>
              <a:rPr lang="en-US" b="1" dirty="0"/>
              <a:t>designer to graphically link, drag and drop icons to represent steps in a process.</a:t>
            </a:r>
          </a:p>
          <a:p>
            <a:r>
              <a:rPr lang="en-US" b="1" dirty="0"/>
              <a:t>Non- Disruptive: </a:t>
            </a:r>
            <a:r>
              <a:rPr lang="en-US" dirty="0"/>
              <a:t>RPA avoids complexity and risk. The software robots access to end user’s systems via a controlled user interface, hence reducing the necessity of underlying systems programming.</a:t>
            </a:r>
          </a:p>
          <a:p>
            <a:endParaRPr lang="en-IN" dirty="0"/>
          </a:p>
        </p:txBody>
      </p:sp>
      <p:sp>
        <p:nvSpPr>
          <p:cNvPr id="4" name="Footer Placeholder 3"/>
          <p:cNvSpPr>
            <a:spLocks noGrp="1"/>
          </p:cNvSpPr>
          <p:nvPr>
            <p:ph type="ftr" sz="quarter" idx="11"/>
          </p:nvPr>
        </p:nvSpPr>
        <p:spPr/>
        <p:txBody>
          <a:bodyPr/>
          <a:lstStyle/>
          <a:p>
            <a:r>
              <a:rPr lang="en-US" smtClean="0"/>
              <a:t>https://www.tiny.cc/bhh                                                  CSE552-RPA     Slides:Uipath.com  </a:t>
            </a:r>
            <a:endParaRPr lang="en-US"/>
          </a:p>
        </p:txBody>
      </p:sp>
    </p:spTree>
    <p:extLst>
      <p:ext uri="{BB962C8B-B14F-4D97-AF65-F5344CB8AC3E}">
        <p14:creationId xmlns:p14="http://schemas.microsoft.com/office/powerpoint/2010/main" val="3573735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pic>
        <p:nvPicPr>
          <p:cNvPr id="1108" name="Google Shape;1108;p157"/>
          <p:cNvPicPr preferRelativeResize="0"/>
          <p:nvPr/>
        </p:nvPicPr>
        <p:blipFill rotWithShape="1">
          <a:blip r:embed="rId3">
            <a:alphaModFix/>
          </a:blip>
          <a:srcRect/>
          <a:stretch/>
        </p:blipFill>
        <p:spPr>
          <a:xfrm>
            <a:off x="262952" y="334804"/>
            <a:ext cx="987007" cy="360148"/>
          </a:xfrm>
          <a:prstGeom prst="rect">
            <a:avLst/>
          </a:prstGeom>
          <a:noFill/>
          <a:ln>
            <a:noFill/>
          </a:ln>
        </p:spPr>
      </p:pic>
      <p:sp>
        <p:nvSpPr>
          <p:cNvPr id="1109" name="Google Shape;1109;p157"/>
          <p:cNvSpPr txBox="1"/>
          <p:nvPr/>
        </p:nvSpPr>
        <p:spPr>
          <a:xfrm>
            <a:off x="1931227" y="219128"/>
            <a:ext cx="7554000" cy="584700"/>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Advantages of </a:t>
            </a:r>
            <a:r>
              <a:rPr lang="en-US" sz="3200" b="1" dirty="0">
                <a:solidFill>
                  <a:srgbClr val="0085CA"/>
                </a:solidFill>
                <a:latin typeface="Arial" panose="020B0604020202020204" pitchFamily="34" charset="0"/>
                <a:cs typeface="Arial" panose="020B0604020202020204" pitchFamily="34" charset="0"/>
                <a:sym typeface="Poppins"/>
              </a:rPr>
              <a:t>RPA</a:t>
            </a:r>
            <a:endParaRPr sz="3200" b="1" dirty="0">
              <a:solidFill>
                <a:srgbClr val="0085CA"/>
              </a:solidFill>
              <a:latin typeface="Arial" panose="020B0604020202020204" pitchFamily="34" charset="0"/>
              <a:cs typeface="Arial" panose="020B0604020202020204" pitchFamily="34" charset="0"/>
              <a:sym typeface="Poppins"/>
            </a:endParaRPr>
          </a:p>
        </p:txBody>
      </p:sp>
      <p:sp>
        <p:nvSpPr>
          <p:cNvPr id="1110" name="Google Shape;1110;p157"/>
          <p:cNvSpPr/>
          <p:nvPr/>
        </p:nvSpPr>
        <p:spPr>
          <a:xfrm>
            <a:off x="2244345" y="3690609"/>
            <a:ext cx="2414300" cy="659322"/>
          </a:xfrm>
          <a:prstGeom prst="rect">
            <a:avLst/>
          </a:prstGeom>
          <a:noFill/>
          <a:ln>
            <a:noFill/>
          </a:ln>
        </p:spPr>
        <p:txBody>
          <a:bodyPr spcFirstLastPara="1" wrap="square" lIns="91425" tIns="45700" rIns="91425" bIns="45700" anchor="t" anchorCtr="0">
            <a:noAutofit/>
          </a:bodyPr>
          <a:lstStyle/>
          <a:p>
            <a:pPr marL="285750" marR="0" lvl="0" indent="-285750" defTabSz="914400" rtl="0" eaLnBrk="1" fontAlgn="auto" latinLnBrk="0" hangingPunct="1">
              <a:spcBef>
                <a:spcPts val="0"/>
              </a:spcBef>
              <a:spcAft>
                <a:spcPts val="0"/>
              </a:spcAft>
              <a:buClr>
                <a:srgbClr val="000000"/>
              </a:buClr>
              <a:buSzPts val="1200"/>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rPr>
              <a:t>Increased execution speed</a:t>
            </a:r>
            <a:endParaRPr kumimoji="0"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111" name="Google Shape;1111;p157"/>
          <p:cNvSpPr/>
          <p:nvPr/>
        </p:nvSpPr>
        <p:spPr>
          <a:xfrm>
            <a:off x="2244345" y="2202203"/>
            <a:ext cx="2438508" cy="891178"/>
          </a:xfrm>
          <a:prstGeom prst="rect">
            <a:avLst/>
          </a:prstGeom>
          <a:noFill/>
          <a:ln>
            <a:noFill/>
          </a:ln>
        </p:spPr>
        <p:txBody>
          <a:bodyPr spcFirstLastPara="1" wrap="square" lIns="91425" tIns="45700" rIns="91425" bIns="45700" anchor="t" anchorCtr="0">
            <a:noAutofit/>
          </a:bodyPr>
          <a:lstStyle/>
          <a:p>
            <a:pPr marL="285750" marR="0" lvl="0" indent="-285750" defTabSz="914400" rtl="0" eaLnBrk="1" fontAlgn="auto" latinLnBrk="0" hangingPunct="1">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endParaRPr>
          </a:p>
          <a:p>
            <a:pPr marL="285750" marR="0" lvl="0" indent="-285750" defTabSz="914400" rtl="0" eaLnBrk="1" fontAlgn="auto" latinLnBrk="0" hangingPunct="1">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rPr>
              <a:t>Improved accuracy</a:t>
            </a:r>
            <a:endParaRPr kumimoji="0"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112" name="Google Shape;1112;p157"/>
          <p:cNvSpPr/>
          <p:nvPr/>
        </p:nvSpPr>
        <p:spPr>
          <a:xfrm>
            <a:off x="2244345" y="4522711"/>
            <a:ext cx="2510535" cy="663243"/>
          </a:xfrm>
          <a:prstGeom prst="rect">
            <a:avLst/>
          </a:prstGeom>
          <a:noFill/>
          <a:ln>
            <a:noFill/>
          </a:ln>
        </p:spPr>
        <p:txBody>
          <a:bodyPr spcFirstLastPara="1" wrap="square" lIns="91425" tIns="45700" rIns="91425" bIns="45700" anchor="t" anchorCtr="0">
            <a:noAutofit/>
          </a:bodyPr>
          <a:lstStyle/>
          <a:p>
            <a:pPr marL="285750" marR="0" lvl="0" indent="-285750" defTabSz="914400" rtl="0" eaLnBrk="1" fontAlgn="auto" latinLnBrk="0" hangingPunct="1">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rPr>
              <a:t>Improved compliance and governance </a:t>
            </a:r>
            <a:endParaRPr kumimoji="0"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113" name="Google Shape;1113;p157"/>
          <p:cNvSpPr/>
          <p:nvPr/>
        </p:nvSpPr>
        <p:spPr>
          <a:xfrm>
            <a:off x="2244345" y="1675982"/>
            <a:ext cx="2333319" cy="820171"/>
          </a:xfrm>
          <a:prstGeom prst="rect">
            <a:avLst/>
          </a:prstGeom>
          <a:noFill/>
          <a:ln>
            <a:noFill/>
          </a:ln>
        </p:spPr>
        <p:txBody>
          <a:bodyPr spcFirstLastPara="1" wrap="square" lIns="91425" tIns="45700" rIns="91425" bIns="45700" anchor="t" anchorCtr="0">
            <a:noAutofit/>
          </a:bodyPr>
          <a:lstStyle/>
          <a:p>
            <a:pPr marL="285750" marR="0" lvl="0" indent="-285750" defTabSz="914400" rtl="0" eaLnBrk="1" fontAlgn="auto" latinLnBrk="0" hangingPunct="1">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rPr>
              <a:t>Reduced cost of process execution </a:t>
            </a:r>
            <a:endParaRPr kumimoji="0"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114" name="Google Shape;1114;p157"/>
          <p:cNvSpPr/>
          <p:nvPr/>
        </p:nvSpPr>
        <p:spPr>
          <a:xfrm>
            <a:off x="2187764" y="3116816"/>
            <a:ext cx="2365692" cy="566609"/>
          </a:xfrm>
          <a:prstGeom prst="rect">
            <a:avLst/>
          </a:prstGeom>
          <a:noFill/>
          <a:ln>
            <a:noFill/>
          </a:ln>
        </p:spPr>
        <p:txBody>
          <a:bodyPr spcFirstLastPara="1" wrap="square" lIns="91425" tIns="45700" rIns="91425" bIns="45700" anchor="t" anchorCtr="0">
            <a:noAutofit/>
          </a:bodyPr>
          <a:lstStyle/>
          <a:p>
            <a:pPr marL="342900" marR="0" lvl="0" indent="-342900" defTabSz="914400" rtl="0" eaLnBrk="1" fontAlgn="auto" latinLnBrk="0" hangingPunct="1">
              <a:spcBef>
                <a:spcPts val="0"/>
              </a:spcBef>
              <a:spcAft>
                <a:spcPts val="0"/>
              </a:spcAft>
              <a:buClr>
                <a:srgbClr val="000000"/>
              </a:buClr>
              <a:buSzPts val="1200"/>
              <a:buFont typeface="Arial" panose="020B0604020202020204" pitchFamily="34" charset="0"/>
              <a:buChar char="•"/>
              <a:tabLst/>
              <a:defRPr/>
            </a:pPr>
            <a:r>
              <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Poppins"/>
                <a:cs typeface="Times New Roman" panose="02020603050405020304" pitchFamily="18" charset="0"/>
                <a:sym typeface="Poppins"/>
              </a:rPr>
              <a:t>Easier scaling</a:t>
            </a:r>
            <a:endParaRPr kumimoji="0"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124" name="Google Shape;1124;p157"/>
          <p:cNvSpPr/>
          <p:nvPr/>
        </p:nvSpPr>
        <p:spPr>
          <a:xfrm>
            <a:off x="7853233" y="3514284"/>
            <a:ext cx="548700" cy="548700"/>
          </a:xfrm>
          <a:custGeom>
            <a:avLst/>
            <a:gdLst/>
            <a:ahLst/>
            <a:cxnLst/>
            <a:rect l="l" t="t" r="r" b="b"/>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a:ln>
                <a:noFill/>
              </a:ln>
              <a:solidFill>
                <a:prstClr val="black"/>
              </a:solidFill>
              <a:effectLst/>
              <a:uLnTx/>
              <a:uFillTx/>
              <a:latin typeface="Source Sans Pro Light"/>
              <a:ea typeface="Source Sans Pro Light"/>
              <a:cs typeface="Source Sans Pro Light"/>
              <a:sym typeface="Source Sans Pro Light"/>
            </a:endParaRPr>
          </a:p>
        </p:txBody>
      </p:sp>
      <p:sp>
        <p:nvSpPr>
          <p:cNvPr id="1125" name="Google Shape;1125;p157"/>
          <p:cNvSpPr/>
          <p:nvPr/>
        </p:nvSpPr>
        <p:spPr>
          <a:xfrm>
            <a:off x="9133721" y="4069059"/>
            <a:ext cx="548700" cy="542400"/>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lt1"/>
          </a:solidFill>
          <a:ln>
            <a:noFill/>
          </a:ln>
        </p:spPr>
        <p:txBody>
          <a:bodyPr spcFirstLastPara="1" wrap="square" lIns="19025" tIns="19025" rIns="19025" bIns="19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a:ln>
                <a:noFill/>
              </a:ln>
              <a:solidFill>
                <a:prstClr val="black"/>
              </a:solidFill>
              <a:effectLst/>
              <a:uLnTx/>
              <a:uFillTx/>
              <a:latin typeface="Source Sans Pro Light"/>
              <a:ea typeface="Source Sans Pro Light"/>
              <a:cs typeface="Source Sans Pro Light"/>
              <a:sym typeface="Source Sans Pro Light"/>
            </a:endParaRPr>
          </a:p>
        </p:txBody>
      </p:sp>
      <p:sp>
        <p:nvSpPr>
          <p:cNvPr id="3" name="Rectangle 2">
            <a:extLst>
              <a:ext uri="{FF2B5EF4-FFF2-40B4-BE49-F238E27FC236}">
                <a16:creationId xmlns:a16="http://schemas.microsoft.com/office/drawing/2014/main" id="{0C6754CC-E5DC-46DF-86B8-EE24960ADD70}"/>
              </a:ext>
            </a:extLst>
          </p:cNvPr>
          <p:cNvSpPr/>
          <p:nvPr/>
        </p:nvSpPr>
        <p:spPr>
          <a:xfrm>
            <a:off x="1905615" y="889656"/>
            <a:ext cx="10174356" cy="400110"/>
          </a:xfrm>
          <a:prstGeom prst="rect">
            <a:avLst/>
          </a:prstGeom>
        </p:spPr>
        <p:txBody>
          <a:bodyPr wrap="square">
            <a:spAutoFit/>
          </a:bodyPr>
          <a:lstStyle/>
          <a:p>
            <a:r>
              <a:rPr lang="en-US" sz="2000" dirty="0">
                <a:solidFill>
                  <a:srgbClr val="98A4AE"/>
                </a:solidFill>
                <a:latin typeface="Arial" panose="020B0604020202020204" pitchFamily="34" charset="0"/>
                <a:cs typeface="Arial" panose="020B0604020202020204" pitchFamily="34" charset="0"/>
              </a:rPr>
              <a:t>The </a:t>
            </a:r>
            <a:r>
              <a:rPr lang="en-US" sz="2000" dirty="0">
                <a:solidFill>
                  <a:srgbClr val="0085CA"/>
                </a:solidFill>
                <a:latin typeface="Arial" panose="020B0604020202020204" pitchFamily="34" charset="0"/>
                <a:cs typeface="Arial" panose="020B0604020202020204" pitchFamily="34" charset="0"/>
              </a:rPr>
              <a:t>advantages of </a:t>
            </a:r>
            <a:r>
              <a:rPr lang="en-US" sz="2000" dirty="0">
                <a:solidFill>
                  <a:srgbClr val="98A4AE"/>
                </a:solidFill>
                <a:latin typeface="Arial" panose="020B0604020202020204" pitchFamily="34" charset="0"/>
                <a:cs typeface="Arial" panose="020B0604020202020204" pitchFamily="34" charset="0"/>
              </a:rPr>
              <a:t>adopting an</a:t>
            </a:r>
            <a:r>
              <a:rPr lang="en-US" sz="2000" dirty="0">
                <a:solidFill>
                  <a:srgbClr val="FF0000"/>
                </a:solidFill>
                <a:latin typeface="Arial" panose="020B0604020202020204" pitchFamily="34" charset="0"/>
                <a:cs typeface="Arial" panose="020B0604020202020204" pitchFamily="34" charset="0"/>
              </a:rPr>
              <a:t> </a:t>
            </a:r>
            <a:r>
              <a:rPr lang="en-US" sz="2000" dirty="0">
                <a:solidFill>
                  <a:srgbClr val="0085CA"/>
                </a:solidFill>
                <a:latin typeface="Arial" panose="020B0604020202020204" pitchFamily="34" charset="0"/>
                <a:cs typeface="Arial" panose="020B0604020202020204" pitchFamily="34" charset="0"/>
              </a:rPr>
              <a:t>RPA</a:t>
            </a:r>
            <a:r>
              <a:rPr lang="en-US" sz="2000" dirty="0">
                <a:solidFill>
                  <a:srgbClr val="98A4AE"/>
                </a:solidFill>
                <a:latin typeface="Arial" panose="020B0604020202020204" pitchFamily="34" charset="0"/>
                <a:cs typeface="Arial" panose="020B0604020202020204" pitchFamily="34" charset="0"/>
              </a:rPr>
              <a:t> solution into business are:</a:t>
            </a:r>
            <a:endParaRPr lang="en-GB" sz="2000" dirty="0">
              <a:solidFill>
                <a:srgbClr val="98A4AE"/>
              </a:solidFill>
              <a:latin typeface="Arial" panose="020B0604020202020204" pitchFamily="34" charset="0"/>
              <a:cs typeface="Arial" panose="020B0604020202020204" pitchFamily="34" charset="0"/>
            </a:endParaRPr>
          </a:p>
        </p:txBody>
      </p:sp>
      <p:sp>
        <p:nvSpPr>
          <p:cNvPr id="25" name="Graphic 16">
            <a:extLst>
              <a:ext uri="{FF2B5EF4-FFF2-40B4-BE49-F238E27FC236}">
                <a16:creationId xmlns:a16="http://schemas.microsoft.com/office/drawing/2014/main" id="{90B54B7F-A944-451B-9E40-F51174FD8BED}"/>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72045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chemeClr val="accent1"/>
                </a:solidFill>
              </a:rPr>
              <a:t>Robotic Process Automation Tools</a:t>
            </a:r>
            <a:br>
              <a:rPr lang="en-IN" b="1" u="sng" dirty="0">
                <a:solidFill>
                  <a:schemeClr val="accent1"/>
                </a:solidFill>
              </a:rPr>
            </a:br>
            <a:endParaRPr lang="en-IN" u="sng" dirty="0">
              <a:solidFill>
                <a:schemeClr val="accent1"/>
              </a:solidFill>
            </a:endParaRPr>
          </a:p>
        </p:txBody>
      </p:sp>
      <p:sp>
        <p:nvSpPr>
          <p:cNvPr id="3" name="Content Placeholder 2"/>
          <p:cNvSpPr>
            <a:spLocks noGrp="1"/>
          </p:cNvSpPr>
          <p:nvPr>
            <p:ph idx="1"/>
          </p:nvPr>
        </p:nvSpPr>
        <p:spPr/>
        <p:txBody>
          <a:bodyPr/>
          <a:lstStyle/>
          <a:p>
            <a:r>
              <a:rPr lang="en-US" dirty="0"/>
              <a:t>RPA Blue Prism</a:t>
            </a:r>
          </a:p>
          <a:p>
            <a:r>
              <a:rPr lang="en-US" dirty="0" err="1">
                <a:hlinkClick r:id="rId2"/>
              </a:rPr>
              <a:t>UiPath</a:t>
            </a:r>
            <a:endParaRPr lang="en-US" dirty="0"/>
          </a:p>
          <a:p>
            <a:r>
              <a:rPr lang="en-US" dirty="0"/>
              <a:t>Automation Anywhere</a:t>
            </a:r>
          </a:p>
          <a:p>
            <a:r>
              <a:rPr lang="en-US" dirty="0" err="1"/>
              <a:t>Kofax</a:t>
            </a:r>
            <a:r>
              <a:rPr lang="en-US" dirty="0"/>
              <a:t> </a:t>
            </a:r>
            <a:r>
              <a:rPr lang="en-US" dirty="0" err="1"/>
              <a:t>Kapow</a:t>
            </a:r>
            <a:endParaRPr lang="en-US" dirty="0"/>
          </a:p>
          <a:p>
            <a:r>
              <a:rPr lang="en-US" dirty="0"/>
              <a:t>NICE</a:t>
            </a:r>
          </a:p>
          <a:p>
            <a:endParaRPr lang="en-IN" dirty="0"/>
          </a:p>
        </p:txBody>
      </p:sp>
      <p:sp>
        <p:nvSpPr>
          <p:cNvPr id="4" name="Footer Placeholder 3"/>
          <p:cNvSpPr>
            <a:spLocks noGrp="1"/>
          </p:cNvSpPr>
          <p:nvPr>
            <p:ph type="ftr" sz="quarter" idx="11"/>
          </p:nvPr>
        </p:nvSpPr>
        <p:spPr/>
        <p:txBody>
          <a:bodyPr/>
          <a:lstStyle/>
          <a:p>
            <a:r>
              <a:rPr lang="en-US" smtClean="0"/>
              <a:t>https://www.tiny.cc/bhh                                                  CSE552-RPA     Slides:Uipath.com  </a:t>
            </a:r>
            <a:endParaRPr lang="en-US"/>
          </a:p>
        </p:txBody>
      </p:sp>
      <p:sp>
        <p:nvSpPr>
          <p:cNvPr id="6" name="Google Shape;1115;p157"/>
          <p:cNvSpPr/>
          <p:nvPr/>
        </p:nvSpPr>
        <p:spPr>
          <a:xfrm>
            <a:off x="9475128" y="3813959"/>
            <a:ext cx="2083800" cy="1856400"/>
          </a:xfrm>
          <a:custGeom>
            <a:avLst/>
            <a:gdLst/>
            <a:ahLst/>
            <a:cxnLst/>
            <a:rect l="l" t="t" r="r" b="b"/>
            <a:pathLst>
              <a:path w="120000" h="120000" extrusionOk="0">
                <a:moveTo>
                  <a:pt x="59777" y="120000"/>
                </a:moveTo>
                <a:cubicBezTo>
                  <a:pt x="42618" y="120000"/>
                  <a:pt x="26054" y="120000"/>
                  <a:pt x="8894" y="120000"/>
                </a:cubicBezTo>
                <a:cubicBezTo>
                  <a:pt x="17" y="120000"/>
                  <a:pt x="-2346" y="115338"/>
                  <a:pt x="2386" y="106684"/>
                </a:cubicBezTo>
                <a:cubicBezTo>
                  <a:pt x="18951" y="74064"/>
                  <a:pt x="36110" y="40775"/>
                  <a:pt x="52674" y="7491"/>
                </a:cubicBezTo>
                <a:cubicBezTo>
                  <a:pt x="58003" y="-2495"/>
                  <a:pt x="61551" y="-2495"/>
                  <a:pt x="66874" y="7491"/>
                </a:cubicBezTo>
                <a:cubicBezTo>
                  <a:pt x="84034" y="40775"/>
                  <a:pt x="101193" y="73400"/>
                  <a:pt x="117757" y="106684"/>
                </a:cubicBezTo>
                <a:cubicBezTo>
                  <a:pt x="122490" y="116007"/>
                  <a:pt x="119531" y="120000"/>
                  <a:pt x="110660" y="120000"/>
                </a:cubicBezTo>
                <a:cubicBezTo>
                  <a:pt x="93500" y="120000"/>
                  <a:pt x="76936" y="120000"/>
                  <a:pt x="59777" y="1200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black"/>
              </a:solidFill>
              <a:effectLst/>
              <a:uLnTx/>
              <a:uFillTx/>
              <a:latin typeface="Arial" panose="020B0604020202020204" pitchFamily="34" charset="0"/>
              <a:ea typeface="Poppins"/>
              <a:cs typeface="Arial" panose="020B0604020202020204" pitchFamily="34" charset="0"/>
              <a:sym typeface="Poppins"/>
            </a:endParaRPr>
          </a:p>
        </p:txBody>
      </p:sp>
      <p:sp>
        <p:nvSpPr>
          <p:cNvPr id="7" name="Google Shape;1120;p157"/>
          <p:cNvSpPr/>
          <p:nvPr/>
        </p:nvSpPr>
        <p:spPr>
          <a:xfrm rot="10800000" flipH="1">
            <a:off x="8255964" y="2423606"/>
            <a:ext cx="2083800" cy="1856400"/>
          </a:xfrm>
          <a:custGeom>
            <a:avLst/>
            <a:gdLst/>
            <a:ahLst/>
            <a:cxnLst/>
            <a:rect l="l" t="t" r="r" b="b"/>
            <a:pathLst>
              <a:path w="120000" h="120000" extrusionOk="0">
                <a:moveTo>
                  <a:pt x="59777" y="120000"/>
                </a:moveTo>
                <a:cubicBezTo>
                  <a:pt x="42618" y="120000"/>
                  <a:pt x="26054" y="120000"/>
                  <a:pt x="8894" y="120000"/>
                </a:cubicBezTo>
                <a:cubicBezTo>
                  <a:pt x="17" y="120000"/>
                  <a:pt x="-2346" y="115338"/>
                  <a:pt x="2386" y="106684"/>
                </a:cubicBezTo>
                <a:cubicBezTo>
                  <a:pt x="18951" y="74064"/>
                  <a:pt x="36110" y="40775"/>
                  <a:pt x="52674" y="7491"/>
                </a:cubicBezTo>
                <a:cubicBezTo>
                  <a:pt x="58003" y="-2495"/>
                  <a:pt x="61551" y="-2495"/>
                  <a:pt x="66874" y="7491"/>
                </a:cubicBezTo>
                <a:cubicBezTo>
                  <a:pt x="84034" y="40775"/>
                  <a:pt x="101193" y="73400"/>
                  <a:pt x="117757" y="106684"/>
                </a:cubicBezTo>
                <a:cubicBezTo>
                  <a:pt x="122490" y="116007"/>
                  <a:pt x="119531" y="120000"/>
                  <a:pt x="110660" y="120000"/>
                </a:cubicBezTo>
                <a:cubicBezTo>
                  <a:pt x="93500" y="120000"/>
                  <a:pt x="76936" y="120000"/>
                  <a:pt x="59777" y="120000"/>
                </a:cubicBezTo>
                <a:close/>
              </a:path>
            </a:pathLst>
          </a:custGeom>
          <a:solidFill>
            <a:schemeClr val="accent4"/>
          </a:solidFill>
          <a:ln>
            <a:noFill/>
          </a:ln>
        </p:spPr>
        <p:txBody>
          <a:bodyPr spcFirstLastPara="1" wrap="square" lIns="45700" tIns="45700" rIns="457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black"/>
              </a:solidFill>
              <a:effectLst/>
              <a:uLnTx/>
              <a:uFillTx/>
              <a:latin typeface="Arial" panose="020B0604020202020204" pitchFamily="34" charset="0"/>
              <a:ea typeface="Poppins"/>
              <a:cs typeface="Arial" panose="020B0604020202020204" pitchFamily="34" charset="0"/>
              <a:sym typeface="Poppins"/>
            </a:endParaRPr>
          </a:p>
        </p:txBody>
      </p:sp>
      <p:sp>
        <p:nvSpPr>
          <p:cNvPr id="8" name="Google Shape;1115;p157"/>
          <p:cNvSpPr/>
          <p:nvPr/>
        </p:nvSpPr>
        <p:spPr>
          <a:xfrm>
            <a:off x="7111500" y="3858410"/>
            <a:ext cx="2083800" cy="1856400"/>
          </a:xfrm>
          <a:custGeom>
            <a:avLst/>
            <a:gdLst/>
            <a:ahLst/>
            <a:cxnLst/>
            <a:rect l="l" t="t" r="r" b="b"/>
            <a:pathLst>
              <a:path w="120000" h="120000" extrusionOk="0">
                <a:moveTo>
                  <a:pt x="59777" y="120000"/>
                </a:moveTo>
                <a:cubicBezTo>
                  <a:pt x="42618" y="120000"/>
                  <a:pt x="26054" y="120000"/>
                  <a:pt x="8894" y="120000"/>
                </a:cubicBezTo>
                <a:cubicBezTo>
                  <a:pt x="17" y="120000"/>
                  <a:pt x="-2346" y="115338"/>
                  <a:pt x="2386" y="106684"/>
                </a:cubicBezTo>
                <a:cubicBezTo>
                  <a:pt x="18951" y="74064"/>
                  <a:pt x="36110" y="40775"/>
                  <a:pt x="52674" y="7491"/>
                </a:cubicBezTo>
                <a:cubicBezTo>
                  <a:pt x="58003" y="-2495"/>
                  <a:pt x="61551" y="-2495"/>
                  <a:pt x="66874" y="7491"/>
                </a:cubicBezTo>
                <a:cubicBezTo>
                  <a:pt x="84034" y="40775"/>
                  <a:pt x="101193" y="73400"/>
                  <a:pt x="117757" y="106684"/>
                </a:cubicBezTo>
                <a:cubicBezTo>
                  <a:pt x="122490" y="116007"/>
                  <a:pt x="119531" y="120000"/>
                  <a:pt x="110660" y="120000"/>
                </a:cubicBezTo>
                <a:cubicBezTo>
                  <a:pt x="93500" y="120000"/>
                  <a:pt x="76936" y="120000"/>
                  <a:pt x="59777" y="1200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prstClr val="black"/>
              </a:solidFill>
              <a:effectLst/>
              <a:uLnTx/>
              <a:uFillTx/>
              <a:latin typeface="Arial" panose="020B0604020202020204" pitchFamily="34" charset="0"/>
              <a:ea typeface="Poppins"/>
              <a:cs typeface="Arial" panose="020B0604020202020204" pitchFamily="34" charset="0"/>
              <a:sym typeface="Poppins"/>
            </a:endParaRPr>
          </a:p>
        </p:txBody>
      </p:sp>
    </p:spTree>
    <p:extLst>
      <p:ext uri="{BB962C8B-B14F-4D97-AF65-F5344CB8AC3E}">
        <p14:creationId xmlns:p14="http://schemas.microsoft.com/office/powerpoint/2010/main" val="268433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pic>
        <p:nvPicPr>
          <p:cNvPr id="1108" name="Google Shape;1108;p157"/>
          <p:cNvPicPr preferRelativeResize="0"/>
          <p:nvPr/>
        </p:nvPicPr>
        <p:blipFill rotWithShape="1">
          <a:blip r:embed="rId3">
            <a:alphaModFix/>
          </a:blip>
          <a:srcRect/>
          <a:stretch/>
        </p:blipFill>
        <p:spPr>
          <a:xfrm>
            <a:off x="262952" y="334804"/>
            <a:ext cx="987007" cy="360148"/>
          </a:xfrm>
          <a:prstGeom prst="rect">
            <a:avLst/>
          </a:prstGeom>
          <a:noFill/>
          <a:ln>
            <a:noFill/>
          </a:ln>
        </p:spPr>
      </p:pic>
      <p:sp>
        <p:nvSpPr>
          <p:cNvPr id="1109" name="Google Shape;1109;p157"/>
          <p:cNvSpPr txBox="1"/>
          <p:nvPr/>
        </p:nvSpPr>
        <p:spPr>
          <a:xfrm>
            <a:off x="1931227" y="219128"/>
            <a:ext cx="7554000" cy="584700"/>
          </a:xfrm>
          <a:prstGeom prst="rect">
            <a:avLst/>
          </a:prstGeom>
          <a:noFill/>
          <a:ln>
            <a:noFill/>
          </a:ln>
        </p:spPr>
        <p:txBody>
          <a:bodyPr spcFirstLastPara="1" wrap="square" lIns="91425" tIns="45700" rIns="91425" bIns="45700" anchor="t" anchorCtr="0">
            <a:noAutofit/>
          </a:bodyPr>
          <a:lstStyle/>
          <a:p>
            <a:pPr>
              <a:buClr>
                <a:srgbClr val="0085CA"/>
              </a:buClr>
              <a:buSzPts val="3200"/>
              <a:defRPr/>
            </a:pPr>
            <a:r>
              <a:rPr lang="en-US" sz="3200" b="1" kern="1200" spc="25" dirty="0">
                <a:solidFill>
                  <a:srgbClr val="0085CA"/>
                </a:solidFill>
                <a:latin typeface="Arial" panose="020B0604020202020204" pitchFamily="34" charset="0"/>
                <a:ea typeface="+mn-ea"/>
                <a:cs typeface="Arial" panose="020B0604020202020204" pitchFamily="34" charset="0"/>
                <a:sym typeface="Poppins"/>
              </a:rPr>
              <a:t>Automation vs RPA</a:t>
            </a:r>
            <a:endParaRPr sz="3200" b="1" dirty="0">
              <a:solidFill>
                <a:srgbClr val="0085CA"/>
              </a:solidFill>
              <a:latin typeface="Arial" panose="020B0604020202020204" pitchFamily="34" charset="0"/>
              <a:cs typeface="Arial" panose="020B0604020202020204" pitchFamily="34" charset="0"/>
              <a:sym typeface="Poppins"/>
            </a:endParaRPr>
          </a:p>
        </p:txBody>
      </p:sp>
      <p:sp>
        <p:nvSpPr>
          <p:cNvPr id="3" name="Rectangle 2">
            <a:extLst>
              <a:ext uri="{FF2B5EF4-FFF2-40B4-BE49-F238E27FC236}">
                <a16:creationId xmlns:a16="http://schemas.microsoft.com/office/drawing/2014/main" id="{0C6754CC-E5DC-46DF-86B8-EE24960ADD70}"/>
              </a:ext>
            </a:extLst>
          </p:cNvPr>
          <p:cNvSpPr/>
          <p:nvPr/>
        </p:nvSpPr>
        <p:spPr>
          <a:xfrm>
            <a:off x="1905615" y="889656"/>
            <a:ext cx="10174356" cy="400110"/>
          </a:xfrm>
          <a:prstGeom prst="rect">
            <a:avLst/>
          </a:prstGeom>
        </p:spPr>
        <p:txBody>
          <a:bodyPr wrap="square">
            <a:spAutoFit/>
          </a:bodyPr>
          <a:lstStyle/>
          <a:p>
            <a:r>
              <a:rPr lang="en-IN" sz="2000" dirty="0">
                <a:solidFill>
                  <a:srgbClr val="98A4AE"/>
                </a:solidFill>
                <a:latin typeface="Arial" panose="020B0604020202020204" pitchFamily="34" charset="0"/>
                <a:cs typeface="Arial" panose="020B0604020202020204" pitchFamily="34" charset="0"/>
              </a:rPr>
              <a:t>These below features will help explore the characteristics of Automation and RPA:</a:t>
            </a:r>
            <a:endParaRPr lang="en-GB" sz="2000" dirty="0">
              <a:solidFill>
                <a:srgbClr val="98A4AE"/>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ED3AFDB-A373-478F-BABB-5406438C7D0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2952" y="322278"/>
            <a:ext cx="987007" cy="360148"/>
          </a:xfrm>
          <a:prstGeom prst="rect">
            <a:avLst/>
          </a:prstGeom>
        </p:spPr>
      </p:pic>
      <p:sp>
        <p:nvSpPr>
          <p:cNvPr id="9" name="Freeform: Shape 8">
            <a:extLst>
              <a:ext uri="{FF2B5EF4-FFF2-40B4-BE49-F238E27FC236}">
                <a16:creationId xmlns:a16="http://schemas.microsoft.com/office/drawing/2014/main" id="{48991359-81D8-4C83-8936-C1B8C56B7C01}"/>
              </a:ext>
            </a:extLst>
          </p:cNvPr>
          <p:cNvSpPr/>
          <p:nvPr/>
        </p:nvSpPr>
        <p:spPr>
          <a:xfrm>
            <a:off x="252827" y="222349"/>
            <a:ext cx="1064123" cy="6407421"/>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sp>
        <p:nvSpPr>
          <p:cNvPr id="10" name="Graphic 16">
            <a:extLst>
              <a:ext uri="{FF2B5EF4-FFF2-40B4-BE49-F238E27FC236}">
                <a16:creationId xmlns:a16="http://schemas.microsoft.com/office/drawing/2014/main" id="{C9A23DA5-57CC-4BD5-B5EC-E1614ED64603}"/>
              </a:ext>
            </a:extLst>
          </p:cNvPr>
          <p:cNvSpPr>
            <a:spLocks noChangeAspect="1"/>
          </p:cNvSpPr>
          <p:nvPr/>
        </p:nvSpPr>
        <p:spPr>
          <a:xfrm>
            <a:off x="367723" y="3282881"/>
            <a:ext cx="830802" cy="294358"/>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a typeface="+mn-ea"/>
              <a:cs typeface="+mn-cs"/>
            </a:endParaRPr>
          </a:p>
        </p:txBody>
      </p:sp>
      <p:grpSp>
        <p:nvGrpSpPr>
          <p:cNvPr id="11" name="Group 10">
            <a:extLst>
              <a:ext uri="{FF2B5EF4-FFF2-40B4-BE49-F238E27FC236}">
                <a16:creationId xmlns:a16="http://schemas.microsoft.com/office/drawing/2014/main" id="{7F3A0A53-AEBA-441C-A2BB-95702F8407CB}"/>
              </a:ext>
            </a:extLst>
          </p:cNvPr>
          <p:cNvGrpSpPr/>
          <p:nvPr/>
        </p:nvGrpSpPr>
        <p:grpSpPr>
          <a:xfrm>
            <a:off x="-3221" y="-66675"/>
            <a:ext cx="1570603" cy="6342667"/>
            <a:chOff x="-3221" y="0"/>
            <a:chExt cx="1570603" cy="6342667"/>
          </a:xfrm>
        </p:grpSpPr>
        <p:sp>
          <p:nvSpPr>
            <p:cNvPr id="12" name="Freeform: Shape 41">
              <a:extLst>
                <a:ext uri="{FF2B5EF4-FFF2-40B4-BE49-F238E27FC236}">
                  <a16:creationId xmlns:a16="http://schemas.microsoft.com/office/drawing/2014/main" id="{EEB1087D-68E6-4172-81DA-F67B85271FAB}"/>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2">
              <a:extLst>
                <a:ext uri="{FF2B5EF4-FFF2-40B4-BE49-F238E27FC236}">
                  <a16:creationId xmlns:a16="http://schemas.microsoft.com/office/drawing/2014/main" id="{B74F4F7E-0131-4EA2-824E-63238DD1222D}"/>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4" name="Freeform: Shape 81">
              <a:extLst>
                <a:ext uri="{FF2B5EF4-FFF2-40B4-BE49-F238E27FC236}">
                  <a16:creationId xmlns:a16="http://schemas.microsoft.com/office/drawing/2014/main" id="{C87CE616-D654-4828-A668-776B518006E2}"/>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41">
              <a:extLst>
                <a:ext uri="{FF2B5EF4-FFF2-40B4-BE49-F238E27FC236}">
                  <a16:creationId xmlns:a16="http://schemas.microsoft.com/office/drawing/2014/main" id="{0DD7EA95-40E6-47EE-B0AC-157CF37EC2E6}"/>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6" name="Freeform: Shape 81">
              <a:extLst>
                <a:ext uri="{FF2B5EF4-FFF2-40B4-BE49-F238E27FC236}">
                  <a16:creationId xmlns:a16="http://schemas.microsoft.com/office/drawing/2014/main" id="{AD09D926-0386-4D57-9560-8DD959701F2A}"/>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140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graphicFrame>
        <p:nvGraphicFramePr>
          <p:cNvPr id="4" name="Table 3"/>
          <p:cNvGraphicFramePr>
            <a:graphicFrameLocks noGrp="1"/>
          </p:cNvGraphicFramePr>
          <p:nvPr>
            <p:extLst>
              <p:ext uri="{D42A27DB-BD31-4B8C-83A1-F6EECF244321}">
                <p14:modId xmlns:p14="http://schemas.microsoft.com/office/powerpoint/2010/main" val="602259078"/>
              </p:ext>
            </p:extLst>
          </p:nvPr>
        </p:nvGraphicFramePr>
        <p:xfrm>
          <a:off x="1584563" y="1375595"/>
          <a:ext cx="10015253" cy="5318740"/>
        </p:xfrm>
        <a:graphic>
          <a:graphicData uri="http://schemas.openxmlformats.org/drawingml/2006/table">
            <a:tbl>
              <a:tblPr/>
              <a:tblGrid>
                <a:gridCol w="4866566">
                  <a:extLst>
                    <a:ext uri="{9D8B030D-6E8A-4147-A177-3AD203B41FA5}">
                      <a16:colId xmlns:a16="http://schemas.microsoft.com/office/drawing/2014/main" val="1310722061"/>
                    </a:ext>
                  </a:extLst>
                </a:gridCol>
                <a:gridCol w="5148687">
                  <a:extLst>
                    <a:ext uri="{9D8B030D-6E8A-4147-A177-3AD203B41FA5}">
                      <a16:colId xmlns:a16="http://schemas.microsoft.com/office/drawing/2014/main" val="473026966"/>
                    </a:ext>
                  </a:extLst>
                </a:gridCol>
              </a:tblGrid>
              <a:tr h="349263">
                <a:tc>
                  <a:txBody>
                    <a:bodyPr/>
                    <a:lstStyle/>
                    <a:p>
                      <a:pPr fontAlgn="t"/>
                      <a:r>
                        <a:rPr lang="en-IN" b="1">
                          <a:effectLst/>
                          <a:latin typeface="Open Sans"/>
                        </a:rPr>
                        <a:t>Regular Automation</a:t>
                      </a:r>
                      <a:endParaRPr lang="en-IN">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b="1" dirty="0">
                          <a:effectLst/>
                          <a:latin typeface="Open Sans"/>
                        </a:rPr>
                        <a:t>RPA</a:t>
                      </a:r>
                      <a:endParaRPr lang="en-IN" dirty="0">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31589874"/>
                  </a:ext>
                </a:extLst>
              </a:tr>
              <a:tr h="873157">
                <a:tc>
                  <a:txBody>
                    <a:bodyPr/>
                    <a:lstStyle/>
                    <a:p>
                      <a:pPr fontAlgn="t"/>
                      <a:r>
                        <a:rPr lang="en-US" dirty="0">
                          <a:effectLst/>
                          <a:latin typeface="Open Sans"/>
                        </a:rPr>
                        <a:t>The user should have a deep understanding of the target application.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a:rPr>
                        <a:t>As long as RPA knows the right actions to perform, the user needn’t bother about the complexity of the underlying application.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01202928"/>
                  </a:ext>
                </a:extLst>
              </a:tr>
              <a:tr h="756736">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400" dirty="0" smtClean="0">
                          <a:latin typeface="Arial" panose="020B0604020202020204" pitchFamily="34" charset="0"/>
                        </a:rPr>
                        <a:t>The method</a:t>
                      </a:r>
                      <a:r>
                        <a:rPr lang="en-IN" sz="1400" baseline="0" dirty="0" smtClean="0">
                          <a:latin typeface="Arial" panose="020B0604020202020204" pitchFamily="34" charset="0"/>
                        </a:rPr>
                        <a:t> by which we improve the existing process and improve the efficiency is called automation </a:t>
                      </a:r>
                      <a:endParaRPr lang="en-IN" sz="1400" dirty="0" smtClean="0">
                        <a:latin typeface="Arial" panose="020B0604020202020204" pitchFamily="34" charset="0"/>
                      </a:endParaRPr>
                    </a:p>
                    <a:p>
                      <a:pPr fontAlgn="t"/>
                      <a:endParaRPr lang="en-US" dirty="0">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400" dirty="0" smtClean="0">
                          <a:latin typeface="Arial" panose="020B0604020202020204" pitchFamily="34" charset="0"/>
                        </a:rPr>
                        <a:t>The advanced form of automation involving latest technology like screen scraping , workflow</a:t>
                      </a:r>
                      <a:r>
                        <a:rPr lang="en-IN" sz="1400" baseline="0" dirty="0" smtClean="0">
                          <a:latin typeface="Arial" panose="020B0604020202020204" pitchFamily="34" charset="0"/>
                        </a:rPr>
                        <a:t> and Artificial intelligence </a:t>
                      </a:r>
                      <a:endParaRPr lang="en-IN" sz="1400" dirty="0" smtClean="0">
                        <a:latin typeface="Arial" panose="020B0604020202020204" pitchFamily="34" charset="0"/>
                      </a:endParaRPr>
                    </a:p>
                    <a:p>
                      <a:pPr fontAlgn="t"/>
                      <a:endParaRPr lang="en-US" dirty="0">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94022324"/>
                  </a:ext>
                </a:extLst>
              </a:tr>
              <a:tr h="873157">
                <a:tc>
                  <a:txBody>
                    <a:bodyPr/>
                    <a:lstStyle/>
                    <a:p>
                      <a:pPr fontAlgn="t"/>
                      <a:r>
                        <a:rPr lang="en-US">
                          <a:effectLst/>
                          <a:latin typeface="Open Sans"/>
                        </a:rPr>
                        <a:t>Regular Automation is completely dependent on coding and relies on methods to integrate different systems.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a:rPr>
                        <a:t>RPA involves little or no coding.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57722394"/>
                  </a:ext>
                </a:extLst>
              </a:tr>
              <a:tr h="873157">
                <a:tc>
                  <a:txBody>
                    <a:bodyPr/>
                    <a:lstStyle/>
                    <a:p>
                      <a:pPr fontAlgn="t"/>
                      <a:r>
                        <a:rPr lang="en-US" dirty="0">
                          <a:effectLst/>
                          <a:latin typeface="Open Sans"/>
                        </a:rPr>
                        <a:t>Automation requires the invention of a technology or a software program.</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a:rPr>
                        <a:t>In RPA, we don’t invent anything new; instead, we train the technology to perform the tasks that are done manually.</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72840941"/>
                  </a:ext>
                </a:extLst>
              </a:tr>
              <a:tr h="1417300">
                <a:tc>
                  <a:txBody>
                    <a:bodyPr/>
                    <a:lstStyle/>
                    <a:p>
                      <a:pPr fontAlgn="t"/>
                      <a:r>
                        <a:rPr lang="en-US" dirty="0">
                          <a:effectLst/>
                          <a:latin typeface="Open Sans"/>
                        </a:rPr>
                        <a:t>For example, when we had to automate the process of calculating numbers, we invented a calculator</a:t>
                      </a:r>
                      <a:r>
                        <a:rPr lang="en-US" dirty="0" smtClean="0">
                          <a:effectLst/>
                          <a:latin typeface="Open Sans"/>
                        </a:rPr>
                        <a:t>.</a:t>
                      </a:r>
                    </a:p>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400" dirty="0" smtClean="0">
                          <a:latin typeface="Arial" panose="020B0604020202020204" pitchFamily="34" charset="0"/>
                        </a:rPr>
                        <a:t>Example:</a:t>
                      </a:r>
                      <a:r>
                        <a:rPr lang="en-IN" sz="1400" baseline="0" dirty="0" smtClean="0">
                          <a:latin typeface="Arial" panose="020B0604020202020204" pitchFamily="34" charset="0"/>
                        </a:rPr>
                        <a:t> Heavy Industries like: Automobile, Manufacturing etc.</a:t>
                      </a:r>
                      <a:endParaRPr lang="en-US" dirty="0">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dirty="0" smtClean="0">
                          <a:effectLst/>
                          <a:latin typeface="Open Sans"/>
                        </a:rPr>
                        <a:t>RPA can be used to enter the numbers automatically on a calculator and do the calculations.</a:t>
                      </a:r>
                    </a:p>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400" dirty="0" smtClean="0">
                          <a:latin typeface="Arial" panose="020B0604020202020204" pitchFamily="34" charset="0"/>
                        </a:rPr>
                        <a:t>Example: Finance,</a:t>
                      </a:r>
                      <a:r>
                        <a:rPr lang="en-IN" sz="1400" baseline="0" dirty="0" smtClean="0">
                          <a:latin typeface="Arial" panose="020B0604020202020204" pitchFamily="34" charset="0"/>
                        </a:rPr>
                        <a:t> Healthcare, Insurance etc.</a:t>
                      </a:r>
                      <a:endParaRPr lang="en-US" dirty="0">
                        <a:effectLst/>
                        <a:latin typeface="Open Sans"/>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33259693"/>
                  </a:ext>
                </a:extLst>
              </a:tr>
            </a:tbl>
          </a:graphicData>
        </a:graphic>
      </p:graphicFrame>
    </p:spTree>
    <p:extLst>
      <p:ext uri="{BB962C8B-B14F-4D97-AF65-F5344CB8AC3E}">
        <p14:creationId xmlns:p14="http://schemas.microsoft.com/office/powerpoint/2010/main" val="4209734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DUPLICATEID" val="1ec33780302c4fd9aabdb1caa2987f29"/>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DUPLICATEID" val="1ec33780302c4fd9aabdb1caa2987f29"/>
</p:tagLst>
</file>

<file path=ppt/tags/tag3.xml><?xml version="1.0" encoding="utf-8"?>
<p:tagLst xmlns:a="http://schemas.openxmlformats.org/drawingml/2006/main" xmlns:r="http://schemas.openxmlformats.org/officeDocument/2006/relationships" xmlns:p="http://schemas.openxmlformats.org/presentationml/2006/main">
  <p:tag name="DUPLICATEID" val="e73e3e40b37f4f52ba5b815336c458fe"/>
</p:tagLst>
</file>

<file path=ppt/tags/tag4.xml><?xml version="1.0" encoding="utf-8"?>
<p:tagLst xmlns:a="http://schemas.openxmlformats.org/drawingml/2006/main" xmlns:r="http://schemas.openxmlformats.org/officeDocument/2006/relationships" xmlns:p="http://schemas.openxmlformats.org/presentationml/2006/main">
  <p:tag name="DUPLICATEID" val="3846731819554a41ba5a3f77244fbf06"/>
</p:tagLst>
</file>

<file path=ppt/tags/tag5.xml><?xml version="1.0" encoding="utf-8"?>
<p:tagLst xmlns:a="http://schemas.openxmlformats.org/drawingml/2006/main" xmlns:r="http://schemas.openxmlformats.org/officeDocument/2006/relationships" xmlns:p="http://schemas.openxmlformats.org/presentationml/2006/main">
  <p:tag name="DUPLICATEID" val="e73e3e40b37f4f52ba5b815336c458f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DUPLICATEID" val="3846731819554a41ba5a3f77244fbf06"/>
</p:tagLst>
</file>

<file path=ppt/tags/tag8.xml><?xml version="1.0" encoding="utf-8"?>
<p:tagLst xmlns:a="http://schemas.openxmlformats.org/drawingml/2006/main" xmlns:r="http://schemas.openxmlformats.org/officeDocument/2006/relationships" xmlns:p="http://schemas.openxmlformats.org/presentationml/2006/main">
  <p:tag name="DUPLICATEID" val="e73e3e40b37f4f52ba5b815336c458fe"/>
</p:tagLst>
</file>

<file path=ppt/tags/tag9.xml><?xml version="1.0" encoding="utf-8"?>
<p:tagLst xmlns:a="http://schemas.openxmlformats.org/drawingml/2006/main" xmlns:r="http://schemas.openxmlformats.org/officeDocument/2006/relationships" xmlns:p="http://schemas.openxmlformats.org/presentationml/2006/main">
  <p:tag name="DUPLICATEID" val="3846731819554a41ba5a3f77244fbf06"/>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db1fc04d-3948-4617-9bcd-17dfaeb2d2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A945B570FBC34A9A7E6594988038BC" ma:contentTypeVersion="12" ma:contentTypeDescription="Create a new document." ma:contentTypeScope="" ma:versionID="ef29c01330cd3e5ce714e5c01252011a">
  <xsd:schema xmlns:xsd="http://www.w3.org/2001/XMLSchema" xmlns:xs="http://www.w3.org/2001/XMLSchema" xmlns:p="http://schemas.microsoft.com/office/2006/metadata/properties" xmlns:ns2="db1fc04d-3948-4617-9bcd-17dfaeb2d2c9" xmlns:ns3="7ceee6b8-67f5-486b-9411-bbabbb9355ed" targetNamespace="http://schemas.microsoft.com/office/2006/metadata/properties" ma:root="true" ma:fieldsID="b91b018d228431d65f47861032302299" ns2:_="" ns3:_="">
    <xsd:import namespace="db1fc04d-3948-4617-9bcd-17dfaeb2d2c9"/>
    <xsd:import namespace="7ceee6b8-67f5-486b-9411-bbabbb9355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c04d-3948-4617-9bcd-17dfaeb2d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Flow_SignoffStatus" ma:index="19"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eee6b8-67f5-486b-9411-bbabbb9355e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56CC5B-641C-4536-B76A-CC21D4789083}">
  <ds:schemaRefs>
    <ds:schemaRef ds:uri="http://purl.org/dc/terms/"/>
    <ds:schemaRef ds:uri="http://purl.org/dc/elements/1.1/"/>
    <ds:schemaRef ds:uri="http://purl.org/dc/dcmitype/"/>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7ceee6b8-67f5-486b-9411-bbabbb9355ed"/>
    <ds:schemaRef ds:uri="http://schemas.openxmlformats.org/package/2006/metadata/core-properties"/>
    <ds:schemaRef ds:uri="db1fc04d-3948-4617-9bcd-17dfaeb2d2c9"/>
  </ds:schemaRefs>
</ds:datastoreItem>
</file>

<file path=customXml/itemProps2.xml><?xml version="1.0" encoding="utf-8"?>
<ds:datastoreItem xmlns:ds="http://schemas.openxmlformats.org/officeDocument/2006/customXml" ds:itemID="{FF36C9D8-EE2C-40AD-B2C9-098DB32A053D}">
  <ds:schemaRefs>
    <ds:schemaRef ds:uri="http://schemas.microsoft.com/sharepoint/v3/contenttype/forms"/>
  </ds:schemaRefs>
</ds:datastoreItem>
</file>

<file path=customXml/itemProps3.xml><?xml version="1.0" encoding="utf-8"?>
<ds:datastoreItem xmlns:ds="http://schemas.openxmlformats.org/officeDocument/2006/customXml" ds:itemID="{1ABE8578-ED6C-4EA9-B4A9-B1A007FB0E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c04d-3948-4617-9bcd-17dfaeb2d2c9"/>
    <ds:schemaRef ds:uri="7ceee6b8-67f5-486b-9411-bbabbb9355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00 Course Overview</Template>
  <TotalTime>0</TotalTime>
  <Words>3285</Words>
  <Application>Microsoft Office PowerPoint</Application>
  <PresentationFormat>Widescreen</PresentationFormat>
  <Paragraphs>375</Paragraphs>
  <Slides>21</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Bebas Neue</vt:lpstr>
      <vt:lpstr>Calibri</vt:lpstr>
      <vt:lpstr>Calibri Light</vt:lpstr>
      <vt:lpstr>Gill Sans</vt:lpstr>
      <vt:lpstr>Helvetica</vt:lpstr>
      <vt:lpstr>Lato</vt:lpstr>
      <vt:lpstr>Noto Sans Symbols</vt:lpstr>
      <vt:lpstr>Open Sans</vt:lpstr>
      <vt:lpstr>Poppins</vt:lpstr>
      <vt:lpstr>Roboto Black</vt:lpstr>
      <vt:lpstr>Source Sans</vt:lpstr>
      <vt:lpstr>Source Sans Pro Light</vt:lpstr>
      <vt:lpstr>Times New Roman</vt:lpstr>
      <vt:lpstr>Verdana</vt:lpstr>
      <vt:lpstr>Wingdings</vt:lpstr>
      <vt:lpstr>5_Office Theme</vt:lpstr>
      <vt:lpstr>PowerPoint Presentation</vt:lpstr>
      <vt:lpstr>UNIT I </vt:lpstr>
      <vt:lpstr>PowerPoint Presentation</vt:lpstr>
      <vt:lpstr>PowerPoint Presentation</vt:lpstr>
      <vt:lpstr>Introduction to RPA</vt:lpstr>
      <vt:lpstr>PowerPoint Presentation</vt:lpstr>
      <vt:lpstr>PowerPoint Presentation</vt:lpstr>
      <vt:lpstr>Robotic Process Automation Tools </vt:lpstr>
      <vt:lpstr>PowerPoint Presentation</vt:lpstr>
      <vt:lpstr>PowerPoint Presentation</vt:lpstr>
      <vt:lpstr>PowerPoint Presentation</vt:lpstr>
      <vt:lpstr>PowerPoint Presentation</vt:lpstr>
      <vt:lpstr>Processes Best Suited for RPA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2020-09-16T07:56:28Z</dcterms:created>
  <dcterms:modified xsi:type="dcterms:W3CDTF">2020-09-18T06:34:54Z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0x0101007CA945B570FBC34A9A7E6594988038BC</vt:lpwstr>
  </property>
  <property fmtid="{D5CDD505-2E9C-101B-9397-08002B2CF9AE}" pid="3" name="Order">
    <vt:r8>289800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SourceUrl">
    <vt:lpwstr/>
  </property>
  <property fmtid="{D5CDD505-2E9C-101B-9397-08002B2CF9AE}" pid="9" name="_SharedFileIndex">
    <vt:lpwstr/>
  </property>
</Properties>
</file>