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93" r:id="rId4"/>
    <p:sldId id="294" r:id="rId5"/>
    <p:sldId id="303" r:id="rId6"/>
    <p:sldId id="295" r:id="rId7"/>
    <p:sldId id="296" r:id="rId8"/>
    <p:sldId id="259" r:id="rId9"/>
    <p:sldId id="300" r:id="rId10"/>
    <p:sldId id="298" r:id="rId11"/>
    <p:sldId id="301" r:id="rId12"/>
    <p:sldId id="302" r:id="rId13"/>
    <p:sldId id="304" r:id="rId14"/>
    <p:sldId id="261" r:id="rId15"/>
    <p:sldId id="306" r:id="rId16"/>
    <p:sldId id="307" r:id="rId17"/>
    <p:sldId id="308" r:id="rId18"/>
    <p:sldId id="289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52474" autoAdjust="0"/>
  </p:normalViewPr>
  <p:slideViewPr>
    <p:cSldViewPr snapToGrid="0" showGuides="1">
      <p:cViewPr>
        <p:scale>
          <a:sx n="75" d="100"/>
          <a:sy n="75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3605E-B6C5-48C3-9A36-8C87A6F8C6F0}" type="datetimeFigureOut">
              <a:rPr lang="en-US" smtClean="0"/>
              <a:t>29/01/2021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07212-AD00-4DC2-8A4D-92CC065E6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0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Learning: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 Bayes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Tree, Random Forest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Learning: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Clustering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Autoencoders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07212-AD00-4DC2-8A4D-92CC065E65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9878-53E6-49AC-B6A9-15A59DD1185A}" type="datetime1">
              <a:rPr lang="en-US" smtClean="0"/>
              <a:t>29/01/2021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3483-BB1F-4A24-B587-C7384B5DA6BF}" type="datetime1">
              <a:rPr lang="en-US" smtClean="0"/>
              <a:t>29/01/2021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941E-5266-445E-9F6F-6E384D4B408E}" type="datetime1">
              <a:rPr lang="en-US" smtClean="0"/>
              <a:t>29/01/2021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0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30B-7E78-428A-B287-E63F208EBFAE}" type="datetime1">
              <a:rPr lang="en-US" smtClean="0"/>
              <a:t>29/01/2021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6B21-AA6D-4F3D-A232-525B68D6DDAC}" type="datetime1">
              <a:rPr lang="en-US" smtClean="0"/>
              <a:t>29/01/2021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51FF-13C1-40EA-8B9D-EA09D0D8760E}" type="datetime1">
              <a:rPr lang="en-US" smtClean="0"/>
              <a:t>29/01/2021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55DA-8CDF-4F11-B8FA-C3229BB1C8B1}" type="datetime1">
              <a:rPr lang="en-US" smtClean="0"/>
              <a:t>29/01/2021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DF0-489A-4574-B5E3-510E424A9F95}" type="datetime1">
              <a:rPr lang="en-US" smtClean="0"/>
              <a:t>29/01/2021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B858-4B20-495F-8BEC-B6B2BA900194}" type="datetime1">
              <a:rPr lang="en-US" smtClean="0"/>
              <a:t>29/01/2021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29C75C-C83D-4E69-A4EE-146C7C759742}" type="datetime1">
              <a:rPr lang="en-US" smtClean="0"/>
              <a:t>29/01/2021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051A-72A5-4828-812C-DED5956F90D5}" type="datetime1">
              <a:rPr lang="en-US" smtClean="0"/>
              <a:t>29/01/2021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8C997F-CB2E-465B-86DC-9D740E4A34A1}" type="datetime1">
              <a:rPr lang="en-US" smtClean="0"/>
              <a:t>29/01/2021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EE5E3D-8617-44EB-9800-E80B1F1D5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4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l-cheatsheet.readthedocs.io/en/latest/backpropagation.html#chain-rule-refresher" TargetMode="External"/><Relationship Id="rId3" Type="http://schemas.openxmlformats.org/officeDocument/2006/relationships/hyperlink" Target="https://arxiv.org/pdf/1809.08161.pdf" TargetMode="External"/><Relationship Id="rId7" Type="http://schemas.openxmlformats.org/officeDocument/2006/relationships/hyperlink" Target="https://ruder.io/optimizing-gradient-desc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jburred.com/research/pdf/jjburred_nmf_updates.pdf" TargetMode="External"/><Relationship Id="rId5" Type="http://schemas.openxmlformats.org/officeDocument/2006/relationships/hyperlink" Target="https://www.sciencedirect.com/science/article/pii/S1877050916311644" TargetMode="External"/><Relationship Id="rId4" Type="http://schemas.openxmlformats.org/officeDocument/2006/relationships/hyperlink" Target="https://arxiv.org/pdf/1708.05031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6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ĐỀ XUẤT</a:t>
            </a:r>
            <a:endParaRPr lang="en-US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1611260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FACTORIZATION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Hàm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mất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mát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cho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bài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toán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phân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rã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ma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trận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endParaRPr lang="en-US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BD582C"/>
                        </a:solidFill>
                        <a:latin typeface="Cambria Math" panose="02040503050406030204" pitchFamily="18" charset="0"/>
                      </a:rPr>
                      <m:t>𝓛</m:t>
                    </m:r>
                    <m:d>
                      <m:dPr>
                        <m:ctrlPr>
                          <a:rPr lang="en-US" sz="30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3000" b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sz="3000" b="1">
                        <a:solidFill>
                          <a:srgbClr val="BD582C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0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3000" b="1" i="1" smtClean="0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000" b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sz="3000" b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en-US" sz="3000" b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sz="3000" b="1" i="1">
                                            <a:solidFill>
                                              <a:srgbClr val="BD582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000" b="1" i="1">
                                            <a:solidFill>
                                              <a:srgbClr val="BD582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  <m:r>
                                          <a:rPr lang="en-US" sz="3000" b="1" i="1">
                                            <a:solidFill>
                                              <a:srgbClr val="BD582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3000" b="1" i="1">
                                            <a:solidFill>
                                              <a:srgbClr val="BD582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sub>
                              <m:sup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r>
                          <a:rPr lang="en-US" sz="30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𝑴𝒆𝒂𝒏</m:t>
                        </m:r>
                        <m:r>
                          <a:rPr lang="en-US" sz="30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𝒔𝒒𝒖𝒂𝒓𝒆𝒅</m:t>
                        </m:r>
                        <m:r>
                          <a:rPr lang="en-US" sz="30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𝑬𝒓𝒓𝒐𝒓</m:t>
                        </m:r>
                      </m:lim>
                    </m:limLow>
                    <m:r>
                      <a:rPr lang="en-US" sz="3000" b="1">
                        <a:solidFill>
                          <a:srgbClr val="BD582C"/>
                        </a:solidFill>
                        <a:latin typeface="Cambria Math" panose="02040503050406030204" pitchFamily="18" charset="0"/>
                      </a:rPr>
                      <m:t>+ </m:t>
                    </m:r>
                    <m:limLow>
                      <m:limLowPr>
                        <m:ctrlPr>
                          <a:rPr lang="en-US" sz="30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30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sub>
                              <m:sup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sz="3000" b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sub>
                              <m:sup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r>
                          <a:rPr lang="en-US" sz="30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𝑹𝒆𝒈𝒖𝒍𝒂𝒓𝒊𝒛𝒂𝒕𝒊𝒐𝒏</m:t>
                        </m:r>
                      </m:lim>
                    </m:limLow>
                  </m:oMath>
                </a14:m>
                <a:endParaRPr lang="en-US" sz="30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GENERALIZED </a:t>
            </a:r>
            <a:b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FACTORIZATION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37947" y="1955899"/>
            <a:ext cx="7316105" cy="4362026"/>
            <a:chOff x="591455" y="2095599"/>
            <a:chExt cx="7316105" cy="43620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1380723" y="2095599"/>
                  <a:ext cx="5326458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𝑀𝐹</m:t>
                            </m:r>
                          </m:sub>
                        </m:sSub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𝑃</m:t>
                            </m:r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, </m:t>
                            </m:r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3000" b="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</m:t>
                            </m:r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×</m:t>
                            </m:r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sz="3000" b="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3000" b="0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sz="3000" b="0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×</m:t>
                                    </m:r>
                                    <m:r>
                                      <a:rPr lang="en-US" sz="3000" b="0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30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723" y="2095599"/>
                  <a:ext cx="5326458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2260514" y="2743014"/>
                  <a:ext cx="4428648" cy="1390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𝑚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𝑘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sz="30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𝟏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𝑚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𝑘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30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514" y="2743014"/>
                  <a:ext cx="4428648" cy="139050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591455" y="4158375"/>
                  <a:ext cx="7316105" cy="613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𝑮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𝑴𝑭</m:t>
                            </m:r>
                          </m:sub>
                        </m:sSub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𝑷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, 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𝑸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|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𝑾</m:t>
                            </m:r>
                          </m:e>
                        </m:d>
                        <m:r>
                          <a:rPr lang="en-US" sz="3000" b="1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sz="30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𝝈</m:t>
                        </m:r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𝑴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×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𝑲</m:t>
                                </m:r>
                              </m:sub>
                            </m:sSub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000" b="1" i="1"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1" i="1"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3000" b="1" i="1"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𝑵</m:t>
                                        </m:r>
                                        <m:r>
                                          <a:rPr lang="en-US" sz="3000" b="1" i="1"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×</m:t>
                                        </m:r>
                                        <m:r>
                                          <a:rPr lang="en-US" sz="3000" b="1" i="1"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𝑲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3000" b="1" i="1" smtClean="0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3000" b="1" i="1">
                                    <a:solidFill>
                                      <a:srgbClr val="BD582C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𝑲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000" b="1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55" y="4158375"/>
                  <a:ext cx="7316105" cy="61343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2246047" y="4878988"/>
                  <a:ext cx="5552482" cy="15786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𝑚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sz="30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𝝈</m:t>
                        </m:r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𝒌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𝑲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3000" b="1" i="1">
                                            <a:solidFill>
                                              <a:srgbClr val="BD582C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1" i="1">
                                            <a:solidFill>
                                              <a:srgbClr val="BD582C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3000" b="1" i="1">
                                            <a:solidFill>
                                              <a:srgbClr val="BD582C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sz="3000" b="1" i="1">
                                        <a:solidFill>
                                          <a:srgbClr val="BD582C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𝒎</m:t>
                                    </m:r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𝒌</m:t>
                                    </m:r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3000" b="1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047" y="4878988"/>
                  <a:ext cx="5552482" cy="1578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68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05" y="2394107"/>
            <a:ext cx="5057775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MULTI-LAYER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 </a:t>
            </a:r>
            <a:b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FACTORIZATION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363200" y="3365540"/>
                <a:ext cx="1033553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3365540"/>
                <a:ext cx="1033553" cy="6063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875058" y="3681432"/>
                <a:ext cx="5280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BD58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>
                  <a:solidFill>
                    <a:srgbClr val="BD582C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058" y="3681432"/>
                <a:ext cx="52809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25" y="2864082"/>
            <a:ext cx="5173175" cy="249078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638800" y="4109476"/>
            <a:ext cx="1130300" cy="52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78480" y="57695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Hình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vi-V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Phương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MLP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</a:t>
            </a:r>
            <a:b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FACTORIZATION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 descr="Image for post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2"/>
          <a:stretch/>
        </p:blipFill>
        <p:spPr bwMode="auto">
          <a:xfrm>
            <a:off x="2836278" y="1802674"/>
            <a:ext cx="6519444" cy="3907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3078480" y="57695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Hình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vi-V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Phương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NeuMF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HUẤN LUYỆN MÔ HÌNH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702559"/>
            <a:ext cx="5293112" cy="35446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46256" y="18967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GMF, MLP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NeuMF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32710"/>
              </p:ext>
            </p:extLst>
          </p:nvPr>
        </p:nvGraphicFramePr>
        <p:xfrm>
          <a:off x="6342256" y="3537585"/>
          <a:ext cx="53022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1125"/>
                <a:gridCol w="265112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sai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lệch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MSE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GMF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0.1469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MLP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NeuMF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0.0010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940812" y="3059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MSE ở epoch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HUẤN LUYỆN MÔ HÌNH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37" y="2717800"/>
            <a:ext cx="5384726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048000" y="19044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2: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lượng tham số huấn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luyện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GMF, MLP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NeuMF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XÉT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088547"/>
              </p:ext>
            </p:extLst>
          </p:nvPr>
        </p:nvGraphicFramePr>
        <p:xfrm>
          <a:off x="904239" y="2719781"/>
          <a:ext cx="10383521" cy="3325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9661"/>
                <a:gridCol w="4483100"/>
                <a:gridCol w="3540760"/>
              </a:tblGrid>
              <a:tr h="5060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PHƯƠNG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PHÁP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ƯU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ĐIỂM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NHƯỢC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ĐIỂM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12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GMF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Ít</a:t>
                      </a:r>
                      <a:r>
                        <a:rPr lang="en-US" sz="20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tham</a:t>
                      </a:r>
                      <a:r>
                        <a:rPr lang="en-US" sz="20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số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Ít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hao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tốn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nguyên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máy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Hội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tụ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chậm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độ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chính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kém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3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MLP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Hội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tụ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nhanh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độ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chính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cao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Tốn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một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lượng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tham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số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lớn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2719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NeuMF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Hội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tụ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nhanh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độ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chính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cao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342900" marR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Độ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chính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khi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càng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huấn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luyện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lâu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sẽ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cho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kết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tương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đương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MLP,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nhưng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dụng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ít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tham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số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hơn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Hội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tụ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chậm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hơn</a:t>
                      </a:r>
                      <a:r>
                        <a:rPr lang="en-US" sz="20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MLP</a:t>
                      </a:r>
                      <a:endParaRPr lang="en-US" sz="2000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78480" y="21833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NeuMF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50033" y="2162012"/>
            <a:ext cx="8952893" cy="3491182"/>
            <a:chOff x="1650033" y="2377912"/>
            <a:chExt cx="8952893" cy="3491182"/>
          </a:xfrm>
        </p:grpSpPr>
        <p:pic>
          <p:nvPicPr>
            <p:cNvPr id="6" name="Picture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033" y="2500243"/>
              <a:ext cx="2885123" cy="336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26" y="2377912"/>
              <a:ext cx="3238500" cy="3371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ight Arrow 4"/>
            <p:cNvSpPr/>
            <p:nvPr/>
          </p:nvSpPr>
          <p:spPr>
            <a:xfrm>
              <a:off x="4552791" y="4064828"/>
              <a:ext cx="2794000" cy="774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98963" y="3857414"/>
              <a:ext cx="919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BD582C"/>
                  </a:solidFill>
                </a:rPr>
                <a:t>Đề</a:t>
              </a:r>
              <a:r>
                <a:rPr lang="en-US" b="1" dirty="0" smtClean="0">
                  <a:solidFill>
                    <a:srgbClr val="BD582C"/>
                  </a:solidFill>
                </a:rPr>
                <a:t> </a:t>
              </a:r>
              <a:r>
                <a:rPr lang="en-US" b="1" dirty="0" err="1" smtClean="0">
                  <a:solidFill>
                    <a:srgbClr val="BD582C"/>
                  </a:solidFill>
                </a:rPr>
                <a:t>xuất</a:t>
              </a:r>
              <a:endParaRPr lang="en-US" b="1" dirty="0">
                <a:solidFill>
                  <a:srgbClr val="BD582C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92594" y="5665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Hình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vi-V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Dựa vào đội hình của người dùng thứ 15 (trái) </a:t>
            </a:r>
          </a:p>
          <a:p>
            <a:pPr algn="ctr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và kết quả đề xuất tương ứng (phải)</a:t>
            </a:r>
          </a:p>
        </p:txBody>
      </p:sp>
    </p:spTree>
    <p:extLst>
      <p:ext uri="{BB962C8B-B14F-4D97-AF65-F5344CB8AC3E}">
        <p14:creationId xmlns:p14="http://schemas.microsoft.com/office/powerpoint/2010/main" val="24639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Tat-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Seng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Chua, Lina Yao, Yang Song, and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Depeng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Jin, “Learning 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Recommend 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Multiple 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Cascading Behaviors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Online]. 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://arxiv.org/pdf/1809.08161.pdf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Xiangnan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He,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Lizi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Liao,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Hanwang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Zhang,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Liqiang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Nie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Xia Hu, 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Tat-</a:t>
            </a:r>
            <a:r>
              <a:rPr lang="en-US" sz="15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Seng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Chua, “Neural Collaborative Filtering”, 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Online]. Available: 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https://arxiv.org/pdf/1708.05031.pdf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 Jure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Leskovec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Anand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Rajaraman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Jeffrey D. Ullman, "Mining of Massive Datasets" Recommendation Systems, pp. 324, 2012.</a:t>
            </a:r>
          </a:p>
          <a:p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Suryakant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Tripti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Mahara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“A New Similarity Measure Based on Mean Measure of Divergence for Collaborative Filtering in Sparse Environment”, [Online]. Available: 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https://www.sciencedirect.com/science/article/pii/S1877050916311644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 Juan José Burred, “Detailed derivation of multiplicative update rules for NMF”, 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Online]. Available: 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https://www.jjburred.com/research/pdf/jjburred_nmf_updates.pdf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 Sebastian Ruder, “An overview of gradient descent optimization algorithms”, 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Online]. Available: 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https://ruder.io/optimizing-gradient-descent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 ML Glossary, “</a:t>
            </a:r>
            <a:r>
              <a:rPr lang="en-US" sz="15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Backpropagation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[Online]. Available: 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https://ml-cheatsheet.readthedocs.io/en/latest/backpropagation.html#chain-rule-refresher</a:t>
            </a:r>
            <a:r>
              <a:rPr lang="en-US" sz="15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709737"/>
            <a:ext cx="8191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91542" y="1863818"/>
            <a:ext cx="7608916" cy="3970016"/>
            <a:chOff x="1859583" y="1867040"/>
            <a:chExt cx="8472834" cy="44207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583" y="1867040"/>
              <a:ext cx="8472834" cy="43305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613454" y="2633133"/>
              <a:ext cx="2521146" cy="365467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048000" y="58754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1: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Youtube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11512" y="1916642"/>
            <a:ext cx="5768975" cy="3244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53407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2: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FIFA Online 4.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0" y="53407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Hình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vi-V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Một bộ lọc thông tin cơ bản để tìm kiếm cầu thủ.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550" t="11062" r="20550" b="56597"/>
          <a:stretch/>
        </p:blipFill>
        <p:spPr>
          <a:xfrm>
            <a:off x="1531687" y="2214639"/>
            <a:ext cx="9074000" cy="28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303" t="19531" r="51903" b="61458"/>
          <a:stretch/>
        </p:blipFill>
        <p:spPr>
          <a:xfrm>
            <a:off x="6621433" y="2733675"/>
            <a:ext cx="3486150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0" y="53407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Hình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thủ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8283"/>
          <a:stretch/>
        </p:blipFill>
        <p:spPr>
          <a:xfrm>
            <a:off x="1701800" y="1949204"/>
            <a:ext cx="4216400" cy="317972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5918200" y="3429000"/>
            <a:ext cx="1282700" cy="1390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000750" y="4075325"/>
            <a:ext cx="3143250" cy="93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arious Implementations of Collaborative Filtering | by Prince Grover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89" y="1917418"/>
            <a:ext cx="7165600" cy="376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TIẾP CẬN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5683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Hình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vi-V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cận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TIẾP CẬN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83" y="1862665"/>
            <a:ext cx="4692642" cy="342053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5104" y="53407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Hình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vi-V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vi-V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trận tương tác người dùng – sản phẩm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43137"/>
                  </p:ext>
                </p:extLst>
              </p:nvPr>
            </p:nvGraphicFramePr>
            <p:xfrm>
              <a:off x="6096000" y="3100600"/>
              <a:ext cx="5573436" cy="81584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76509"/>
                    <a:gridCol w="827447"/>
                    <a:gridCol w="3769480"/>
                  </a:tblGrid>
                  <a:tr h="514985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766435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1,  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0,  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nếu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u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tương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tác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với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với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hành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vi r</a:t>
                          </a:r>
                          <a:endParaRPr lang="en-US" sz="2400" dirty="0">
                            <a:effectLst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trường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hợp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khác</a:t>
                          </a:r>
                          <a:endParaRPr lang="en-US" sz="1800" dirty="0">
                            <a:effectLst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43137"/>
                  </p:ext>
                </p:extLst>
              </p:nvPr>
            </p:nvGraphicFramePr>
            <p:xfrm>
              <a:off x="6096000" y="3100600"/>
              <a:ext cx="5573436" cy="81584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76509"/>
                    <a:gridCol w="827447"/>
                    <a:gridCol w="3769480"/>
                  </a:tblGrid>
                  <a:tr h="8158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r="-471875" b="-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17647" r="-455147" b="-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nếu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u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tương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tác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với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với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hành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vi r</a:t>
                          </a:r>
                          <a:endParaRPr lang="en-US" sz="2400" dirty="0">
                            <a:effectLst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trường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hợp</a:t>
                          </a:r>
                          <a:r>
                            <a:rPr lang="en-US" sz="1800" dirty="0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khác</a:t>
                          </a:r>
                          <a:endParaRPr lang="en-US" sz="1800" dirty="0">
                            <a:effectLst/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60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797119"/>
            <a:ext cx="9772650" cy="2657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FACTORIZATION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430608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7: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Matrix Factorization.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8200" y="2897246"/>
            <a:ext cx="47481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36320" y="4726919"/>
                <a:ext cx="10119360" cy="1606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lvl="0" indent="91440" algn="just">
                  <a:lnSpc>
                    <a:spcPct val="120000"/>
                  </a:lnSpc>
                  <a:buClr>
                    <a:srgbClr val="E48312"/>
                  </a:buClr>
                </a:pP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Với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f(P,Q)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là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một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phương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pháp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phép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giữa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và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</a:t>
                </a:r>
              </a:p>
              <a:p>
                <a:pPr lvl="0" indent="91440" algn="just">
                  <a:lnSpc>
                    <a:spcPct val="120000"/>
                  </a:lnSpc>
                  <a:buClr>
                    <a:srgbClr val="E48312"/>
                  </a:buClr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gọi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là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kết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quả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dự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đoán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của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phương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pháp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4726919"/>
                <a:ext cx="10119360" cy="1606145"/>
              </a:xfrm>
              <a:prstGeom prst="rect">
                <a:avLst/>
              </a:prstGeom>
              <a:blipFill rotWithShape="0"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FACTORIZATION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Mục </a:t>
                </a: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tiêu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endParaRPr lang="en-US" sz="22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BD582C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  <m:r>
                      <a:rPr lang="en-US" sz="4000" b="1" i="1" smtClean="0">
                        <a:solidFill>
                          <a:srgbClr val="BD582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BD582C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40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40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40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0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0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d>
                      </m:e>
                    </m:d>
                  </m:oMath>
                </a14:m>
                <a:endParaRPr lang="en-US" sz="4000" b="1" i="1" dirty="0" smtClean="0">
                  <a:solidFill>
                    <a:srgbClr val="BD582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:endParaRPr lang="en-US" sz="2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Với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sz="2200" b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là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khoảng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cách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giữa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2 ma </a:t>
                </a: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trận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và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sz="2200" b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</m:d>
                  </m:oMath>
                </a14:m>
                <a:endParaRPr lang="en-US" sz="2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:r>
                  <a:rPr lang="en-US" sz="2200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 </a:t>
                </a:r>
                <a:r>
                  <a:rPr lang="en-US" sz="2200" b="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tính</a:t>
                </a:r>
                <a:r>
                  <a:rPr lang="en-US" sz="2200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b="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khoảng</a:t>
                </a:r>
                <a:r>
                  <a:rPr lang="en-US" sz="2200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b="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cách</a:t>
                </a:r>
                <a:r>
                  <a:rPr lang="en-US" sz="2200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b="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bằng</a:t>
                </a:r>
                <a:r>
                  <a:rPr lang="en-US" sz="2200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b="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các</a:t>
                </a:r>
                <a:r>
                  <a:rPr lang="en-US" sz="2200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b="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chuẩn</a:t>
                </a:r>
                <a:r>
                  <a:rPr lang="en-US" sz="2200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(norm)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48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4800" b="1" i="1" smtClean="0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8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1" i="1">
                            <a:solidFill>
                              <a:srgbClr val="BD582C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48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48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800" b="1" i="1">
                                <a:solidFill>
                                  <a:srgbClr val="BD582C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d>
                      </m:e>
                    </m:d>
                    <m:r>
                      <a:rPr lang="en-US" sz="4800" b="1" i="1" smtClean="0">
                        <a:solidFill>
                          <a:srgbClr val="BD58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800" b="1" i="1" smtClean="0">
                        <a:solidFill>
                          <a:srgbClr val="BD58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4800" b="1" i="1" smtClean="0">
                        <a:solidFill>
                          <a:srgbClr val="BD582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800" b="1" dirty="0">
                  <a:solidFill>
                    <a:srgbClr val="BD582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5E3D-8617-44EB-9800-E80B1F1D52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3824</TotalTime>
  <Words>464</Words>
  <Application>Microsoft Office PowerPoint</Application>
  <PresentationFormat>Widescreen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Tahoma</vt:lpstr>
      <vt:lpstr>Times New Roman</vt:lpstr>
      <vt:lpstr>Retrospect</vt:lpstr>
      <vt:lpstr>HỆ THỐNG ĐỀ XUẤT</vt:lpstr>
      <vt:lpstr>GIỚI THIỆU</vt:lpstr>
      <vt:lpstr>BÀI TOÁN</vt:lpstr>
      <vt:lpstr>BÀI TOÁN</vt:lpstr>
      <vt:lpstr>DỮ LIỆU</vt:lpstr>
      <vt:lpstr>HƯỚNG TIẾP CẬN</vt:lpstr>
      <vt:lpstr>HƯỚNG TIẾP CẬN</vt:lpstr>
      <vt:lpstr>MATRIX FACTORIZATION </vt:lpstr>
      <vt:lpstr>MATRIX FACTORIZATION </vt:lpstr>
      <vt:lpstr>MATRIX FACTORIZATION </vt:lpstr>
      <vt:lpstr>GENERALIZED  MATRIX FACTORIZATION</vt:lpstr>
      <vt:lpstr>MULTI-LAYER PERCEPTRON  MATRIX FACTORIZATION</vt:lpstr>
      <vt:lpstr>NEURAL  MATRIX FACTORIZATION</vt:lpstr>
      <vt:lpstr>HUẤN LUYỆN MÔ HÌNH</vt:lpstr>
      <vt:lpstr>HUẤN LUYỆN MÔ HÌNH</vt:lpstr>
      <vt:lpstr>NHẬN XÉT</vt:lpstr>
      <vt:lpstr>ỨNG DỤNG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Bien Thinh</dc:creator>
  <cp:lastModifiedBy>Microsoft account</cp:lastModifiedBy>
  <cp:revision>153</cp:revision>
  <dcterms:created xsi:type="dcterms:W3CDTF">2020-01-04T01:50:11Z</dcterms:created>
  <dcterms:modified xsi:type="dcterms:W3CDTF">2021-01-29T13:23:20Z</dcterms:modified>
</cp:coreProperties>
</file>