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diagrams/layout1.xml" ContentType="application/vnd.openxmlformats-officedocument.drawingml.diagramLayout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66" r:id="rId5"/>
    <p:sldId id="259" r:id="rId6"/>
    <p:sldId id="267" r:id="rId7"/>
    <p:sldId id="273" r:id="rId8"/>
    <p:sldId id="268" r:id="rId9"/>
    <p:sldId id="269" r:id="rId10"/>
    <p:sldId id="270" r:id="rId11"/>
    <p:sldId id="271" r:id="rId12"/>
    <p:sldId id="272" r:id="rId13"/>
    <p:sldId id="275" r:id="rId14"/>
    <p:sldId id="262" r:id="rId15"/>
    <p:sldId id="263" r:id="rId16"/>
    <p:sldId id="264" r:id="rId17"/>
    <p:sldId id="265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058AB8-630C-4C17-AF0A-D1BF07E7E088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486F84A-C47A-43A4-8D10-D95B8C7D7F3C}">
      <dgm:prSet/>
      <dgm:spPr/>
      <dgm:t>
        <a:bodyPr/>
        <a:lstStyle/>
        <a:p>
          <a:r>
            <a:rPr lang="en-IN" b="1" dirty="0"/>
            <a:t>Profile the dataset : Examine the distribution and key characteristics of data provided</a:t>
          </a:r>
          <a:endParaRPr lang="en-US" dirty="0"/>
        </a:p>
      </dgm:t>
    </dgm:pt>
    <dgm:pt modelId="{36C8EF32-604E-4B5B-A1E3-126849FB98B9}" type="parTrans" cxnId="{2351E26F-D709-43FC-9C20-EF07DC16A2B6}">
      <dgm:prSet/>
      <dgm:spPr/>
      <dgm:t>
        <a:bodyPr/>
        <a:lstStyle/>
        <a:p>
          <a:endParaRPr lang="en-US"/>
        </a:p>
      </dgm:t>
    </dgm:pt>
    <dgm:pt modelId="{38385B2C-F29F-4D7F-B50D-C51B174A5B16}" type="sibTrans" cxnId="{2351E26F-D709-43FC-9C20-EF07DC16A2B6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E5C09B59-B1DE-4E68-8A97-D7A1F713F839}">
      <dgm:prSet/>
      <dgm:spPr/>
      <dgm:t>
        <a:bodyPr/>
        <a:lstStyle/>
        <a:p>
          <a:r>
            <a:rPr lang="en-IN" b="1" dirty="0"/>
            <a:t>Benchmark classifiers: </a:t>
          </a:r>
          <a:r>
            <a:rPr lang="en-US" b="1" dirty="0"/>
            <a:t>Build a robust model pipeline that delivers the highest predictive accuracy</a:t>
          </a:r>
        </a:p>
      </dgm:t>
    </dgm:pt>
    <dgm:pt modelId="{963F3C50-30C7-4FB7-B412-C953E68721D7}" type="parTrans" cxnId="{1676FFD5-5A4F-464D-A5E0-5CCC213B6B04}">
      <dgm:prSet/>
      <dgm:spPr/>
      <dgm:t>
        <a:bodyPr/>
        <a:lstStyle/>
        <a:p>
          <a:endParaRPr lang="en-US"/>
        </a:p>
      </dgm:t>
    </dgm:pt>
    <dgm:pt modelId="{BD9E826D-30EA-4C4F-A8AB-FC4F1D584009}" type="sibTrans" cxnId="{1676FFD5-5A4F-464D-A5E0-5CCC213B6B0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B7F13E2C-0C0B-4660-9FA7-66E3E468A0A0}">
      <dgm:prSet/>
      <dgm:spPr/>
      <dgm:t>
        <a:bodyPr/>
        <a:lstStyle/>
        <a:p>
          <a:pPr algn="ctr"/>
          <a:r>
            <a:rPr lang="en-US" b="1" dirty="0"/>
            <a:t>Building Balanced sample: to </a:t>
          </a:r>
          <a:r>
            <a:rPr lang="en-US" b="1" dirty="0" err="1"/>
            <a:t>Minimise</a:t>
          </a:r>
          <a:r>
            <a:rPr lang="en-US" b="1" dirty="0"/>
            <a:t> financial loss - false negatives and the false positives.</a:t>
          </a:r>
        </a:p>
      </dgm:t>
    </dgm:pt>
    <dgm:pt modelId="{4F27970C-7DD5-4050-AACC-AF51D2C4A52D}" type="sibTrans" cxnId="{739FE84C-A74B-4ABB-B935-F99B1AD68B59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621DE0ED-A3AE-4C11-9E4A-4E1B7B20E8EC}" type="parTrans" cxnId="{739FE84C-A74B-4ABB-B935-F99B1AD68B59}">
      <dgm:prSet/>
      <dgm:spPr/>
      <dgm:t>
        <a:bodyPr/>
        <a:lstStyle/>
        <a:p>
          <a:endParaRPr lang="en-US"/>
        </a:p>
      </dgm:t>
    </dgm:pt>
    <dgm:pt modelId="{1CF27BDF-D281-417D-99AA-33ABABB83133}" type="pres">
      <dgm:prSet presAssocID="{1F058AB8-630C-4C17-AF0A-D1BF07E7E088}" presName="Name0" presStyleCnt="0">
        <dgm:presLayoutVars>
          <dgm:animLvl val="lvl"/>
          <dgm:resizeHandles val="exact"/>
        </dgm:presLayoutVars>
      </dgm:prSet>
      <dgm:spPr/>
    </dgm:pt>
    <dgm:pt modelId="{68094679-CB8B-445E-B6FF-19B7CFD15CB7}" type="pres">
      <dgm:prSet presAssocID="{D486F84A-C47A-43A4-8D10-D95B8C7D7F3C}" presName="compositeNode" presStyleCnt="0">
        <dgm:presLayoutVars>
          <dgm:bulletEnabled val="1"/>
        </dgm:presLayoutVars>
      </dgm:prSet>
      <dgm:spPr/>
    </dgm:pt>
    <dgm:pt modelId="{2FC955DD-A918-4E89-B4D3-D962108B5761}" type="pres">
      <dgm:prSet presAssocID="{D486F84A-C47A-43A4-8D10-D95B8C7D7F3C}" presName="bgRect" presStyleLbl="alignNode1" presStyleIdx="0" presStyleCnt="3"/>
      <dgm:spPr/>
    </dgm:pt>
    <dgm:pt modelId="{DCE773F7-7133-49E1-93CC-850C8B46E48B}" type="pres">
      <dgm:prSet presAssocID="{38385B2C-F29F-4D7F-B50D-C51B174A5B16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14A42E11-7E32-4E71-B2F0-176A784707D3}" type="pres">
      <dgm:prSet presAssocID="{D486F84A-C47A-43A4-8D10-D95B8C7D7F3C}" presName="nodeRect" presStyleLbl="alignNode1" presStyleIdx="0" presStyleCnt="3">
        <dgm:presLayoutVars>
          <dgm:bulletEnabled val="1"/>
        </dgm:presLayoutVars>
      </dgm:prSet>
      <dgm:spPr/>
    </dgm:pt>
    <dgm:pt modelId="{F89D100F-576F-49F4-924B-F256D3B3A868}" type="pres">
      <dgm:prSet presAssocID="{38385B2C-F29F-4D7F-B50D-C51B174A5B16}" presName="sibTrans" presStyleCnt="0"/>
      <dgm:spPr/>
    </dgm:pt>
    <dgm:pt modelId="{09175AF5-28F6-421F-90A8-2B7E5106B349}" type="pres">
      <dgm:prSet presAssocID="{B7F13E2C-0C0B-4660-9FA7-66E3E468A0A0}" presName="compositeNode" presStyleCnt="0">
        <dgm:presLayoutVars>
          <dgm:bulletEnabled val="1"/>
        </dgm:presLayoutVars>
      </dgm:prSet>
      <dgm:spPr/>
    </dgm:pt>
    <dgm:pt modelId="{847D2DAC-1B78-4763-98AC-AEAB78FD4E25}" type="pres">
      <dgm:prSet presAssocID="{B7F13E2C-0C0B-4660-9FA7-66E3E468A0A0}" presName="bgRect" presStyleLbl="alignNode1" presStyleIdx="1" presStyleCnt="3"/>
      <dgm:spPr/>
    </dgm:pt>
    <dgm:pt modelId="{11148DC0-E39D-423B-B706-AC9B7F62C69D}" type="pres">
      <dgm:prSet presAssocID="{4F27970C-7DD5-4050-AACC-AF51D2C4A52D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18125620-32C9-4F53-9B7F-07EB684C2AF3}" type="pres">
      <dgm:prSet presAssocID="{B7F13E2C-0C0B-4660-9FA7-66E3E468A0A0}" presName="nodeRect" presStyleLbl="alignNode1" presStyleIdx="1" presStyleCnt="3">
        <dgm:presLayoutVars>
          <dgm:bulletEnabled val="1"/>
        </dgm:presLayoutVars>
      </dgm:prSet>
      <dgm:spPr/>
    </dgm:pt>
    <dgm:pt modelId="{63A92E88-B6A3-4A04-AAFA-BEDFD9699EC7}" type="pres">
      <dgm:prSet presAssocID="{4F27970C-7DD5-4050-AACC-AF51D2C4A52D}" presName="sibTrans" presStyleCnt="0"/>
      <dgm:spPr/>
    </dgm:pt>
    <dgm:pt modelId="{957D4CD1-3AF7-4840-A0D0-BCE39DE4F61B}" type="pres">
      <dgm:prSet presAssocID="{E5C09B59-B1DE-4E68-8A97-D7A1F713F839}" presName="compositeNode" presStyleCnt="0">
        <dgm:presLayoutVars>
          <dgm:bulletEnabled val="1"/>
        </dgm:presLayoutVars>
      </dgm:prSet>
      <dgm:spPr/>
    </dgm:pt>
    <dgm:pt modelId="{517E4B41-978C-43E5-855C-44633F0F6F3D}" type="pres">
      <dgm:prSet presAssocID="{E5C09B59-B1DE-4E68-8A97-D7A1F713F839}" presName="bgRect" presStyleLbl="alignNode1" presStyleIdx="2" presStyleCnt="3"/>
      <dgm:spPr/>
    </dgm:pt>
    <dgm:pt modelId="{8E0D8841-2CCA-423A-AFAB-6CECBD60A672}" type="pres">
      <dgm:prSet presAssocID="{BD9E826D-30EA-4C4F-A8AB-FC4F1D584009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79325942-3E54-41FC-93B6-59E8A00D35EC}" type="pres">
      <dgm:prSet presAssocID="{E5C09B59-B1DE-4E68-8A97-D7A1F713F839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27A61F1B-0A82-4BD7-A2F9-BDA948E78F0A}" type="presOf" srcId="{B7F13E2C-0C0B-4660-9FA7-66E3E468A0A0}" destId="{18125620-32C9-4F53-9B7F-07EB684C2AF3}" srcOrd="1" destOrd="0" presId="urn:microsoft.com/office/officeart/2016/7/layout/LinearBlockProcessNumbered"/>
    <dgm:cxn modelId="{6862BE38-7BE8-4D92-9DD4-78B474FC1CDC}" type="presOf" srcId="{4F27970C-7DD5-4050-AACC-AF51D2C4A52D}" destId="{11148DC0-E39D-423B-B706-AC9B7F62C69D}" srcOrd="0" destOrd="0" presId="urn:microsoft.com/office/officeart/2016/7/layout/LinearBlockProcessNumbered"/>
    <dgm:cxn modelId="{C07FEA3C-F439-4FDB-9C34-FBD75048187A}" type="presOf" srcId="{D486F84A-C47A-43A4-8D10-D95B8C7D7F3C}" destId="{2FC955DD-A918-4E89-B4D3-D962108B5761}" srcOrd="0" destOrd="0" presId="urn:microsoft.com/office/officeart/2016/7/layout/LinearBlockProcessNumbered"/>
    <dgm:cxn modelId="{739FE84C-A74B-4ABB-B935-F99B1AD68B59}" srcId="{1F058AB8-630C-4C17-AF0A-D1BF07E7E088}" destId="{B7F13E2C-0C0B-4660-9FA7-66E3E468A0A0}" srcOrd="1" destOrd="0" parTransId="{621DE0ED-A3AE-4C11-9E4A-4E1B7B20E8EC}" sibTransId="{4F27970C-7DD5-4050-AACC-AF51D2C4A52D}"/>
    <dgm:cxn modelId="{2351E26F-D709-43FC-9C20-EF07DC16A2B6}" srcId="{1F058AB8-630C-4C17-AF0A-D1BF07E7E088}" destId="{D486F84A-C47A-43A4-8D10-D95B8C7D7F3C}" srcOrd="0" destOrd="0" parTransId="{36C8EF32-604E-4B5B-A1E3-126849FB98B9}" sibTransId="{38385B2C-F29F-4D7F-B50D-C51B174A5B16}"/>
    <dgm:cxn modelId="{EE15B353-C7F9-4AD3-8381-82D984973843}" type="presOf" srcId="{E5C09B59-B1DE-4E68-8A97-D7A1F713F839}" destId="{79325942-3E54-41FC-93B6-59E8A00D35EC}" srcOrd="1" destOrd="0" presId="urn:microsoft.com/office/officeart/2016/7/layout/LinearBlockProcessNumbered"/>
    <dgm:cxn modelId="{00B04686-454A-48B8-94DA-B204C601F1C1}" type="presOf" srcId="{BD9E826D-30EA-4C4F-A8AB-FC4F1D584009}" destId="{8E0D8841-2CCA-423A-AFAB-6CECBD60A672}" srcOrd="0" destOrd="0" presId="urn:microsoft.com/office/officeart/2016/7/layout/LinearBlockProcessNumbered"/>
    <dgm:cxn modelId="{C8E7BE86-673E-4D0C-8A3F-51E591E9D630}" type="presOf" srcId="{38385B2C-F29F-4D7F-B50D-C51B174A5B16}" destId="{DCE773F7-7133-49E1-93CC-850C8B46E48B}" srcOrd="0" destOrd="0" presId="urn:microsoft.com/office/officeart/2016/7/layout/LinearBlockProcessNumbered"/>
    <dgm:cxn modelId="{C2369298-D0F2-43F4-8C2B-0181BC723DC1}" type="presOf" srcId="{D486F84A-C47A-43A4-8D10-D95B8C7D7F3C}" destId="{14A42E11-7E32-4E71-B2F0-176A784707D3}" srcOrd="1" destOrd="0" presId="urn:microsoft.com/office/officeart/2016/7/layout/LinearBlockProcessNumbered"/>
    <dgm:cxn modelId="{A267BDC5-948C-47C3-9688-98A161F2768F}" type="presOf" srcId="{1F058AB8-630C-4C17-AF0A-D1BF07E7E088}" destId="{1CF27BDF-D281-417D-99AA-33ABABB83133}" srcOrd="0" destOrd="0" presId="urn:microsoft.com/office/officeart/2016/7/layout/LinearBlockProcessNumbered"/>
    <dgm:cxn modelId="{1676FFD5-5A4F-464D-A5E0-5CCC213B6B04}" srcId="{1F058AB8-630C-4C17-AF0A-D1BF07E7E088}" destId="{E5C09B59-B1DE-4E68-8A97-D7A1F713F839}" srcOrd="2" destOrd="0" parTransId="{963F3C50-30C7-4FB7-B412-C953E68721D7}" sibTransId="{BD9E826D-30EA-4C4F-A8AB-FC4F1D584009}"/>
    <dgm:cxn modelId="{7DE091EA-B04C-4210-8146-6924C39DF797}" type="presOf" srcId="{E5C09B59-B1DE-4E68-8A97-D7A1F713F839}" destId="{517E4B41-978C-43E5-855C-44633F0F6F3D}" srcOrd="0" destOrd="0" presId="urn:microsoft.com/office/officeart/2016/7/layout/LinearBlockProcessNumbered"/>
    <dgm:cxn modelId="{C8C2A7F4-123A-451C-8537-D223D53CC41E}" type="presOf" srcId="{B7F13E2C-0C0B-4660-9FA7-66E3E468A0A0}" destId="{847D2DAC-1B78-4763-98AC-AEAB78FD4E25}" srcOrd="0" destOrd="0" presId="urn:microsoft.com/office/officeart/2016/7/layout/LinearBlockProcessNumbered"/>
    <dgm:cxn modelId="{D8F53924-5FF8-46BA-9048-627DB0479A4B}" type="presParOf" srcId="{1CF27BDF-D281-417D-99AA-33ABABB83133}" destId="{68094679-CB8B-445E-B6FF-19B7CFD15CB7}" srcOrd="0" destOrd="0" presId="urn:microsoft.com/office/officeart/2016/7/layout/LinearBlockProcessNumbered"/>
    <dgm:cxn modelId="{A5A2DE5A-78EB-4C4F-B39C-5A031B3C2834}" type="presParOf" srcId="{68094679-CB8B-445E-B6FF-19B7CFD15CB7}" destId="{2FC955DD-A918-4E89-B4D3-D962108B5761}" srcOrd="0" destOrd="0" presId="urn:microsoft.com/office/officeart/2016/7/layout/LinearBlockProcessNumbered"/>
    <dgm:cxn modelId="{50044DBC-6195-420C-8FEF-1FF1E447D7A5}" type="presParOf" srcId="{68094679-CB8B-445E-B6FF-19B7CFD15CB7}" destId="{DCE773F7-7133-49E1-93CC-850C8B46E48B}" srcOrd="1" destOrd="0" presId="urn:microsoft.com/office/officeart/2016/7/layout/LinearBlockProcessNumbered"/>
    <dgm:cxn modelId="{90504F89-002F-4F6F-8D11-11A16F92E961}" type="presParOf" srcId="{68094679-CB8B-445E-B6FF-19B7CFD15CB7}" destId="{14A42E11-7E32-4E71-B2F0-176A784707D3}" srcOrd="2" destOrd="0" presId="urn:microsoft.com/office/officeart/2016/7/layout/LinearBlockProcessNumbered"/>
    <dgm:cxn modelId="{6795313E-26F3-42F1-BA99-CF75A2516A2F}" type="presParOf" srcId="{1CF27BDF-D281-417D-99AA-33ABABB83133}" destId="{F89D100F-576F-49F4-924B-F256D3B3A868}" srcOrd="1" destOrd="0" presId="urn:microsoft.com/office/officeart/2016/7/layout/LinearBlockProcessNumbered"/>
    <dgm:cxn modelId="{47D40411-3FBD-4729-AE59-DC225404BD62}" type="presParOf" srcId="{1CF27BDF-D281-417D-99AA-33ABABB83133}" destId="{09175AF5-28F6-421F-90A8-2B7E5106B349}" srcOrd="2" destOrd="0" presId="urn:microsoft.com/office/officeart/2016/7/layout/LinearBlockProcessNumbered"/>
    <dgm:cxn modelId="{60099A93-F1EE-40F2-80B5-98ECE8321187}" type="presParOf" srcId="{09175AF5-28F6-421F-90A8-2B7E5106B349}" destId="{847D2DAC-1B78-4763-98AC-AEAB78FD4E25}" srcOrd="0" destOrd="0" presId="urn:microsoft.com/office/officeart/2016/7/layout/LinearBlockProcessNumbered"/>
    <dgm:cxn modelId="{486D2F84-F9F1-405D-A49F-42C210264305}" type="presParOf" srcId="{09175AF5-28F6-421F-90A8-2B7E5106B349}" destId="{11148DC0-E39D-423B-B706-AC9B7F62C69D}" srcOrd="1" destOrd="0" presId="urn:microsoft.com/office/officeart/2016/7/layout/LinearBlockProcessNumbered"/>
    <dgm:cxn modelId="{97023D34-E538-4ED2-B812-4F3AF202BAE5}" type="presParOf" srcId="{09175AF5-28F6-421F-90A8-2B7E5106B349}" destId="{18125620-32C9-4F53-9B7F-07EB684C2AF3}" srcOrd="2" destOrd="0" presId="urn:microsoft.com/office/officeart/2016/7/layout/LinearBlockProcessNumbered"/>
    <dgm:cxn modelId="{F9AC7C5A-04AF-4F00-9016-A5E003C4818A}" type="presParOf" srcId="{1CF27BDF-D281-417D-99AA-33ABABB83133}" destId="{63A92E88-B6A3-4A04-AAFA-BEDFD9699EC7}" srcOrd="3" destOrd="0" presId="urn:microsoft.com/office/officeart/2016/7/layout/LinearBlockProcessNumbered"/>
    <dgm:cxn modelId="{541C7FC6-A9E4-4173-8BD2-1D4570214002}" type="presParOf" srcId="{1CF27BDF-D281-417D-99AA-33ABABB83133}" destId="{957D4CD1-3AF7-4840-A0D0-BCE39DE4F61B}" srcOrd="4" destOrd="0" presId="urn:microsoft.com/office/officeart/2016/7/layout/LinearBlockProcessNumbered"/>
    <dgm:cxn modelId="{62536884-F89E-46DC-A372-B833FE099DEA}" type="presParOf" srcId="{957D4CD1-3AF7-4840-A0D0-BCE39DE4F61B}" destId="{517E4B41-978C-43E5-855C-44633F0F6F3D}" srcOrd="0" destOrd="0" presId="urn:microsoft.com/office/officeart/2016/7/layout/LinearBlockProcessNumbered"/>
    <dgm:cxn modelId="{9C8357EC-7A28-4409-8D0D-3557EE9F9E13}" type="presParOf" srcId="{957D4CD1-3AF7-4840-A0D0-BCE39DE4F61B}" destId="{8E0D8841-2CCA-423A-AFAB-6CECBD60A672}" srcOrd="1" destOrd="0" presId="urn:microsoft.com/office/officeart/2016/7/layout/LinearBlockProcessNumbered"/>
    <dgm:cxn modelId="{9BBD5526-36F7-4A46-B287-CCCB50DDD895}" type="presParOf" srcId="{957D4CD1-3AF7-4840-A0D0-BCE39DE4F61B}" destId="{79325942-3E54-41FC-93B6-59E8A00D35EC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C955DD-A918-4E89-B4D3-D962108B5761}">
      <dsp:nvSpPr>
        <dsp:cNvPr id="0" name=""/>
        <dsp:cNvSpPr/>
      </dsp:nvSpPr>
      <dsp:spPr>
        <a:xfrm>
          <a:off x="605" y="615427"/>
          <a:ext cx="2453369" cy="29440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2338" tIns="0" rIns="24233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/>
            <a:t>Profile the dataset : Examine the distribution and key characteristics of data provided</a:t>
          </a:r>
          <a:endParaRPr lang="en-US" sz="1600" kern="1200" dirty="0"/>
        </a:p>
      </dsp:txBody>
      <dsp:txXfrm>
        <a:off x="605" y="1793044"/>
        <a:ext cx="2453369" cy="1766426"/>
      </dsp:txXfrm>
    </dsp:sp>
    <dsp:sp modelId="{DCE773F7-7133-49E1-93CC-850C8B46E48B}">
      <dsp:nvSpPr>
        <dsp:cNvPr id="0" name=""/>
        <dsp:cNvSpPr/>
      </dsp:nvSpPr>
      <dsp:spPr>
        <a:xfrm>
          <a:off x="605" y="615427"/>
          <a:ext cx="2453369" cy="1177617"/>
        </a:xfrm>
        <a:prstGeom prst="rect">
          <a:avLst/>
        </a:prstGeom>
        <a:noFill/>
        <a:ln w="12700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2338" tIns="165100" rIns="242338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01</a:t>
          </a:r>
        </a:p>
      </dsp:txBody>
      <dsp:txXfrm>
        <a:off x="605" y="615427"/>
        <a:ext cx="2453369" cy="1177617"/>
      </dsp:txXfrm>
    </dsp:sp>
    <dsp:sp modelId="{847D2DAC-1B78-4763-98AC-AEAB78FD4E25}">
      <dsp:nvSpPr>
        <dsp:cNvPr id="0" name=""/>
        <dsp:cNvSpPr/>
      </dsp:nvSpPr>
      <dsp:spPr>
        <a:xfrm>
          <a:off x="2650245" y="615427"/>
          <a:ext cx="2453369" cy="2944043"/>
        </a:xfrm>
        <a:prstGeom prst="rect">
          <a:avLst/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1482143"/>
              <a:satOff val="7100"/>
              <a:lumOff val="6569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2338" tIns="0" rIns="242338" bIns="33020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Building Balanced sample: to </a:t>
          </a:r>
          <a:r>
            <a:rPr lang="en-US" sz="1600" b="1" kern="1200" dirty="0" err="1"/>
            <a:t>Minimise</a:t>
          </a:r>
          <a:r>
            <a:rPr lang="en-US" sz="1600" b="1" kern="1200" dirty="0"/>
            <a:t> financial loss - false negatives and the false positives.</a:t>
          </a:r>
        </a:p>
      </dsp:txBody>
      <dsp:txXfrm>
        <a:off x="2650245" y="1793044"/>
        <a:ext cx="2453369" cy="1766426"/>
      </dsp:txXfrm>
    </dsp:sp>
    <dsp:sp modelId="{11148DC0-E39D-423B-B706-AC9B7F62C69D}">
      <dsp:nvSpPr>
        <dsp:cNvPr id="0" name=""/>
        <dsp:cNvSpPr/>
      </dsp:nvSpPr>
      <dsp:spPr>
        <a:xfrm>
          <a:off x="2650245" y="615427"/>
          <a:ext cx="2453369" cy="1177617"/>
        </a:xfrm>
        <a:prstGeom prst="rect">
          <a:avLst/>
        </a:prstGeom>
        <a:noFill/>
        <a:ln w="12700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2338" tIns="165100" rIns="242338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02</a:t>
          </a:r>
        </a:p>
      </dsp:txBody>
      <dsp:txXfrm>
        <a:off x="2650245" y="615427"/>
        <a:ext cx="2453369" cy="1177617"/>
      </dsp:txXfrm>
    </dsp:sp>
    <dsp:sp modelId="{517E4B41-978C-43E5-855C-44633F0F6F3D}">
      <dsp:nvSpPr>
        <dsp:cNvPr id="0" name=""/>
        <dsp:cNvSpPr/>
      </dsp:nvSpPr>
      <dsp:spPr>
        <a:xfrm>
          <a:off x="5299884" y="615427"/>
          <a:ext cx="2453369" cy="2944043"/>
        </a:xfrm>
        <a:prstGeom prst="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2964286"/>
              <a:satOff val="14200"/>
              <a:lumOff val="13137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2338" tIns="0" rIns="242338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/>
            <a:t>Benchmark classifiers: </a:t>
          </a:r>
          <a:r>
            <a:rPr lang="en-US" sz="1600" b="1" kern="1200" dirty="0"/>
            <a:t>Build a robust model pipeline that delivers the highest predictive accuracy</a:t>
          </a:r>
        </a:p>
      </dsp:txBody>
      <dsp:txXfrm>
        <a:off x="5299884" y="1793044"/>
        <a:ext cx="2453369" cy="1766426"/>
      </dsp:txXfrm>
    </dsp:sp>
    <dsp:sp modelId="{8E0D8841-2CCA-423A-AFAB-6CECBD60A672}">
      <dsp:nvSpPr>
        <dsp:cNvPr id="0" name=""/>
        <dsp:cNvSpPr/>
      </dsp:nvSpPr>
      <dsp:spPr>
        <a:xfrm>
          <a:off x="5299884" y="615427"/>
          <a:ext cx="2453369" cy="1177617"/>
        </a:xfrm>
        <a:prstGeom prst="rect">
          <a:avLst/>
        </a:prstGeom>
        <a:noFill/>
        <a:ln w="12700" cap="rnd" cmpd="sng" algn="ctr">
          <a:noFill/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2338" tIns="165100" rIns="242338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03</a:t>
          </a:r>
        </a:p>
      </dsp:txBody>
      <dsp:txXfrm>
        <a:off x="5299884" y="615427"/>
        <a:ext cx="2453369" cy="11776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8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09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7364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76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5086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07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55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7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32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97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62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22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246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19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920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645241"/>
            <a:ext cx="7696721" cy="1783759"/>
          </a:xfrm>
        </p:spPr>
        <p:txBody>
          <a:bodyPr>
            <a:normAutofit/>
          </a:bodyPr>
          <a:lstStyle/>
          <a:p>
            <a:pPr algn="l"/>
            <a:r>
              <a:rPr lang="en-IN" sz="5200" dirty="0">
                <a:solidFill>
                  <a:srgbClr val="FFFFFF"/>
                </a:solidFill>
              </a:rPr>
              <a:t>Credit‑Card Fraud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83533" y="4444646"/>
            <a:ext cx="4584057" cy="1186108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9600" b="1" dirty="0">
                <a:solidFill>
                  <a:srgbClr val="FFFFFF">
                    <a:alpha val="70000"/>
                  </a:srgbClr>
                </a:solidFill>
              </a:rPr>
              <a:t>Submitted by – </a:t>
            </a:r>
          </a:p>
          <a:p>
            <a:pPr algn="l"/>
            <a:r>
              <a:rPr lang="en-US" sz="9600" b="1" dirty="0">
                <a:solidFill>
                  <a:srgbClr val="FFFFFF">
                    <a:alpha val="70000"/>
                  </a:srgbClr>
                </a:solidFill>
              </a:rPr>
              <a:t>Deepti Sahu 25071</a:t>
            </a:r>
          </a:p>
          <a:p>
            <a:pPr algn="l"/>
            <a:r>
              <a:rPr lang="en-US" sz="9600" b="1" dirty="0" err="1">
                <a:solidFill>
                  <a:srgbClr val="FFFFFF">
                    <a:alpha val="70000"/>
                  </a:srgbClr>
                </a:solidFill>
              </a:rPr>
              <a:t>Kaniki</a:t>
            </a:r>
            <a:r>
              <a:rPr lang="en-US" sz="9600" b="1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en-US" sz="9600" b="1" dirty="0" err="1">
                <a:solidFill>
                  <a:srgbClr val="FFFFFF">
                    <a:alpha val="70000"/>
                  </a:srgbClr>
                </a:solidFill>
              </a:rPr>
              <a:t>Bhikshapathi</a:t>
            </a:r>
            <a:r>
              <a:rPr lang="en-US" sz="9600" b="1" dirty="0">
                <a:solidFill>
                  <a:srgbClr val="FFFFFF">
                    <a:alpha val="70000"/>
                  </a:srgbClr>
                </a:solidFill>
              </a:rPr>
              <a:t> 24489</a:t>
            </a:r>
          </a:p>
          <a:p>
            <a:pPr algn="l"/>
            <a:r>
              <a:rPr lang="en-US" sz="9600" b="1" dirty="0">
                <a:solidFill>
                  <a:srgbClr val="FFFFFF">
                    <a:alpha val="70000"/>
                  </a:srgbClr>
                </a:solidFill>
              </a:rPr>
              <a:t>Puli Suhas Reddy 24123</a:t>
            </a:r>
          </a:p>
          <a:p>
            <a:pPr algn="l"/>
            <a:endParaRPr lang="en-US" dirty="0">
              <a:solidFill>
                <a:srgbClr val="FFFFFF">
                  <a:alpha val="70000"/>
                </a:srgb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40C829-F3D3-7E60-8649-66E47399A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6" y="381001"/>
            <a:ext cx="8836215" cy="32657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106E6D-96D6-B6E0-2693-28EE349CA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6" y="3821369"/>
            <a:ext cx="8836215" cy="265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553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F6B072-77D7-91D5-AE62-A7C294CD7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03" y="244574"/>
            <a:ext cx="8442593" cy="636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901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234EBA53-1BA1-E29B-DB84-06558013C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828" y="424813"/>
            <a:ext cx="8763001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linear signal → Transaction Amount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amt vs.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is_fraud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≈ +0.22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(light red)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Larger transaction values are moderately associated with higher fraud risk.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Time-of-day effect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trans_time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vs.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is_fraud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≈ –0.17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(light blue)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Fraud spikes at odd hours (small time values), dipping during typical business hours.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Merchant category matters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category vs.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is_fraud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≈ +0.02–0.03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Certain categories (e.g. crypto, gaming) carry slightly elevated fraud rates.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Duplicate geo-signals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vs.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merch_lat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≈ +0.99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long vs.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merch_long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≈ +1.00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Latitude/longitude fields for customer and merchant are virtually identical—drop one pair.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Minimal linear effect from demographics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age, gender, state, zip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all show |ρ| &lt; 0.15 with fraud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 may still help in non-linear models but are weak standalone predictors.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Overall strategy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Emphasize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amt,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trans_time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merchant_risk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/category in modeling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Prune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redundant spatial fields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Retain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low-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features only if tree-based splits or interactions add value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094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0C157-BB24-6FE9-0B77-66DD95ECF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Decision Tree Performance (No SMOTE)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E6386E1-1C7F-8515-47B2-FB8E92AE0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941687"/>
              </p:ext>
            </p:extLst>
          </p:nvPr>
        </p:nvGraphicFramePr>
        <p:xfrm>
          <a:off x="348342" y="2177436"/>
          <a:ext cx="7141030" cy="2750165"/>
        </p:xfrm>
        <a:graphic>
          <a:graphicData uri="http://schemas.openxmlformats.org/drawingml/2006/table">
            <a:tbl>
              <a:tblPr/>
              <a:tblGrid>
                <a:gridCol w="1428206">
                  <a:extLst>
                    <a:ext uri="{9D8B030D-6E8A-4147-A177-3AD203B41FA5}">
                      <a16:colId xmlns:a16="http://schemas.microsoft.com/office/drawing/2014/main" val="1331614674"/>
                    </a:ext>
                  </a:extLst>
                </a:gridCol>
                <a:gridCol w="1428206">
                  <a:extLst>
                    <a:ext uri="{9D8B030D-6E8A-4147-A177-3AD203B41FA5}">
                      <a16:colId xmlns:a16="http://schemas.microsoft.com/office/drawing/2014/main" val="2257880810"/>
                    </a:ext>
                  </a:extLst>
                </a:gridCol>
                <a:gridCol w="1428206">
                  <a:extLst>
                    <a:ext uri="{9D8B030D-6E8A-4147-A177-3AD203B41FA5}">
                      <a16:colId xmlns:a16="http://schemas.microsoft.com/office/drawing/2014/main" val="1423218557"/>
                    </a:ext>
                  </a:extLst>
                </a:gridCol>
                <a:gridCol w="1428206">
                  <a:extLst>
                    <a:ext uri="{9D8B030D-6E8A-4147-A177-3AD203B41FA5}">
                      <a16:colId xmlns:a16="http://schemas.microsoft.com/office/drawing/2014/main" val="2461624733"/>
                    </a:ext>
                  </a:extLst>
                </a:gridCol>
                <a:gridCol w="1428206">
                  <a:extLst>
                    <a:ext uri="{9D8B030D-6E8A-4147-A177-3AD203B41FA5}">
                      <a16:colId xmlns:a16="http://schemas.microsoft.com/office/drawing/2014/main" val="3347517919"/>
                    </a:ext>
                  </a:extLst>
                </a:gridCol>
              </a:tblGrid>
              <a:tr h="407432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Class</a:t>
                      </a:r>
                      <a:endParaRPr lang="en-IN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Precision</a:t>
                      </a:r>
                      <a:endParaRPr lang="en-IN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Recall</a:t>
                      </a:r>
                      <a:endParaRPr lang="en-IN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F1-score</a:t>
                      </a:r>
                      <a:endParaRPr lang="en-IN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Support</a:t>
                      </a:r>
                      <a:endParaRPr lang="en-IN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1767686"/>
                  </a:ext>
                </a:extLst>
              </a:tr>
              <a:tr h="407432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0 (Legit)</a:t>
                      </a:r>
                      <a:endParaRPr lang="en-IN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1.00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1.00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1.00</a:t>
                      </a:r>
                      <a:endParaRPr lang="en-IN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257,834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5052756"/>
                  </a:ext>
                </a:extLst>
              </a:tr>
              <a:tr h="407432"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1 (Fraud)</a:t>
                      </a:r>
                      <a:endParaRPr lang="en-IN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0.81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0.83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0.82</a:t>
                      </a:r>
                      <a:endParaRPr lang="en-IN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1,501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7712195"/>
                  </a:ext>
                </a:extLst>
              </a:tr>
              <a:tr h="407432"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Accuracy</a:t>
                      </a:r>
                      <a:endParaRPr lang="en-IN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—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—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1.00</a:t>
                      </a:r>
                      <a:endParaRPr lang="en-IN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259,335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206243"/>
                  </a:ext>
                </a:extLst>
              </a:tr>
              <a:tr h="407432"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Macro avg</a:t>
                      </a:r>
                      <a:endParaRPr lang="en-IN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0.91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0.91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0.91</a:t>
                      </a:r>
                      <a:endParaRPr lang="en-IN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259,335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955156"/>
                  </a:ext>
                </a:extLst>
              </a:tr>
              <a:tr h="713005"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Weighted avg</a:t>
                      </a:r>
                      <a:endParaRPr lang="en-IN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1.00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1.00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1.00</a:t>
                      </a:r>
                      <a:endParaRPr lang="en-IN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259,335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458734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37E651A-DCE8-B579-F336-864572891445}"/>
              </a:ext>
            </a:extLst>
          </p:cNvPr>
          <p:cNvSpPr txBox="1"/>
          <p:nvPr/>
        </p:nvSpPr>
        <p:spPr>
          <a:xfrm>
            <a:off x="189819" y="5440429"/>
            <a:ext cx="74580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With </a:t>
            </a:r>
            <a:r>
              <a:rPr lang="en-US" sz="2000" dirty="0" err="1"/>
              <a:t>DecisionTree</a:t>
            </a:r>
            <a:r>
              <a:rPr lang="en-US" sz="2000" dirty="0"/>
              <a:t>, we have F1-Score = 0.82 for the Fraud class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584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Handling the Imbalanced Target</a:t>
            </a:r>
            <a:r>
              <a:rPr lang="en-IN" dirty="0"/>
              <a:t>: SMOTE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1800"/>
            </a:pPr>
            <a:r>
              <a:rPr sz="2000" dirty="0"/>
              <a:t>• Train split only: applied SMOTE (k=5) to synthesize minority samples.</a:t>
            </a:r>
          </a:p>
          <a:p>
            <a:pPr>
              <a:defRPr sz="1800"/>
            </a:pPr>
            <a:r>
              <a:rPr sz="2000" dirty="0"/>
              <a:t>• Combined with original legit data to form a balanced training set.</a:t>
            </a:r>
          </a:p>
          <a:p>
            <a:pPr>
              <a:defRPr sz="1800"/>
            </a:pPr>
            <a:r>
              <a:rPr sz="2000" dirty="0"/>
              <a:t>• Validated SMOTE noise by </a:t>
            </a:r>
            <a:r>
              <a:rPr sz="2000" dirty="0" err="1"/>
              <a:t>visualising</a:t>
            </a:r>
            <a:r>
              <a:rPr sz="2000" dirty="0"/>
              <a:t> k‑NN </a:t>
            </a:r>
            <a:r>
              <a:rPr sz="2000" dirty="0" err="1"/>
              <a:t>neighbour</a:t>
            </a:r>
            <a:r>
              <a:rPr sz="2000" dirty="0"/>
              <a:t> overlap.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Training – Random Forest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• Base estimator: </a:t>
            </a:r>
            <a:r>
              <a:rPr dirty="0" err="1"/>
              <a:t>RandomForestClassifier</a:t>
            </a:r>
            <a:r>
              <a:rPr dirty="0"/>
              <a:t>(</a:t>
            </a:r>
            <a:r>
              <a:rPr dirty="0" err="1"/>
              <a:t>random_state</a:t>
            </a:r>
            <a:r>
              <a:rPr dirty="0"/>
              <a:t>=42).</a:t>
            </a:r>
          </a:p>
          <a:p>
            <a:pPr>
              <a:defRPr sz="1800"/>
            </a:pPr>
            <a:r>
              <a:rPr dirty="0"/>
              <a:t>• Hyper‑parameter search: </a:t>
            </a:r>
            <a:r>
              <a:rPr dirty="0" err="1"/>
              <a:t>RandomizedSearchCV</a:t>
            </a:r>
            <a:r>
              <a:rPr dirty="0"/>
              <a:t> (50 draws from 432‑point grid).</a:t>
            </a:r>
          </a:p>
          <a:p>
            <a:pPr>
              <a:defRPr sz="1800"/>
            </a:pPr>
            <a:r>
              <a:rPr dirty="0"/>
              <a:t>   – </a:t>
            </a:r>
            <a:r>
              <a:rPr dirty="0" err="1"/>
              <a:t>n_estimators</a:t>
            </a:r>
            <a:r>
              <a:rPr dirty="0"/>
              <a:t> ∈ [100, 133, 166, 200]</a:t>
            </a:r>
          </a:p>
          <a:p>
            <a:pPr>
              <a:defRPr sz="1800"/>
            </a:pPr>
            <a:r>
              <a:rPr dirty="0"/>
              <a:t>   – </a:t>
            </a:r>
            <a:r>
              <a:rPr dirty="0" err="1"/>
              <a:t>max_depth</a:t>
            </a:r>
            <a:r>
              <a:rPr dirty="0"/>
              <a:t> ∈ {10, 20, 30, 40, 50, None}</a:t>
            </a:r>
          </a:p>
          <a:p>
            <a:pPr>
              <a:defRPr sz="1800"/>
            </a:pPr>
            <a:r>
              <a:rPr dirty="0"/>
              <a:t>   – </a:t>
            </a:r>
            <a:r>
              <a:rPr dirty="0" err="1"/>
              <a:t>min_samples_split</a:t>
            </a:r>
            <a:r>
              <a:rPr dirty="0"/>
              <a:t> ∈ {2, 5, 10}</a:t>
            </a:r>
          </a:p>
          <a:p>
            <a:pPr>
              <a:defRPr sz="1800"/>
            </a:pPr>
            <a:r>
              <a:rPr dirty="0"/>
              <a:t>   – </a:t>
            </a:r>
            <a:r>
              <a:rPr dirty="0" err="1"/>
              <a:t>min_samples_leaf</a:t>
            </a:r>
            <a:r>
              <a:rPr dirty="0"/>
              <a:t> ∈ {1, 2, 4}</a:t>
            </a:r>
          </a:p>
          <a:p>
            <a:pPr>
              <a:defRPr sz="1800"/>
            </a:pPr>
            <a:r>
              <a:rPr dirty="0"/>
              <a:t>• 5‑fold Stratified CV, scoring = fraud‑class F1.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</a:t>
            </a:r>
            <a:r>
              <a:rPr dirty="0"/>
              <a:t>Model Performance (</a:t>
            </a:r>
            <a:r>
              <a:rPr lang="en-IN" dirty="0"/>
              <a:t>Tuned Random Forest</a:t>
            </a:r>
            <a:r>
              <a:rPr dirty="0"/>
              <a:t>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BE0DCF0-FDE1-C74D-5D78-E3B597084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2473093"/>
              </p:ext>
            </p:extLst>
          </p:nvPr>
        </p:nvGraphicFramePr>
        <p:xfrm>
          <a:off x="293913" y="2311694"/>
          <a:ext cx="7086600" cy="2739278"/>
        </p:xfrm>
        <a:graphic>
          <a:graphicData uri="http://schemas.openxmlformats.org/drawingml/2006/table">
            <a:tbl>
              <a:tblPr/>
              <a:tblGrid>
                <a:gridCol w="1417320">
                  <a:extLst>
                    <a:ext uri="{9D8B030D-6E8A-4147-A177-3AD203B41FA5}">
                      <a16:colId xmlns:a16="http://schemas.microsoft.com/office/drawing/2014/main" val="1482846838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204817940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762795757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939603732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1397922769"/>
                    </a:ext>
                  </a:extLst>
                </a:gridCol>
              </a:tblGrid>
              <a:tr h="405819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Class</a:t>
                      </a:r>
                      <a:endParaRPr lang="en-IN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Precision</a:t>
                      </a:r>
                      <a:endParaRPr lang="en-IN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Recall</a:t>
                      </a:r>
                      <a:endParaRPr lang="en-IN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F1-score</a:t>
                      </a:r>
                      <a:endParaRPr lang="en-IN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Support</a:t>
                      </a:r>
                      <a:endParaRPr lang="en-IN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342924"/>
                  </a:ext>
                </a:extLst>
              </a:tr>
              <a:tr h="405819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0 (Legit)</a:t>
                      </a:r>
                      <a:endParaRPr lang="en-IN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1.00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1.00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1.00</a:t>
                      </a:r>
                      <a:endParaRPr lang="en-IN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257,834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8839987"/>
                  </a:ext>
                </a:extLst>
              </a:tr>
              <a:tr h="405819"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1 (Fraud)</a:t>
                      </a:r>
                      <a:endParaRPr lang="en-IN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0.97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0.76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0.85</a:t>
                      </a:r>
                      <a:endParaRPr lang="en-IN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1,501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2609140"/>
                  </a:ext>
                </a:extLst>
              </a:tr>
              <a:tr h="405819"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Accuracy</a:t>
                      </a:r>
                      <a:endParaRPr lang="en-IN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—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—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1.00</a:t>
                      </a:r>
                      <a:endParaRPr lang="en-IN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259,335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1801225"/>
                  </a:ext>
                </a:extLst>
              </a:tr>
              <a:tr h="405819"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Macro avg</a:t>
                      </a:r>
                      <a:endParaRPr lang="en-IN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0.99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0.88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0.93</a:t>
                      </a:r>
                      <a:endParaRPr lang="en-IN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259,335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1341905"/>
                  </a:ext>
                </a:extLst>
              </a:tr>
              <a:tr h="710183">
                <a:tc>
                  <a:txBody>
                    <a:bodyPr/>
                    <a:lstStyle/>
                    <a:p>
                      <a:pPr algn="ctr"/>
                      <a:r>
                        <a:rPr lang="en-IN" sz="1800" b="1"/>
                        <a:t>Weighted avg</a:t>
                      </a:r>
                      <a:endParaRPr lang="en-IN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1.00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/>
                        <a:t>1.00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/>
                        <a:t>1.00</a:t>
                      </a:r>
                      <a:endParaRPr lang="en-IN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259,335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562549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85" y="272143"/>
            <a:ext cx="6347713" cy="1320800"/>
          </a:xfrm>
        </p:spPr>
        <p:txBody>
          <a:bodyPr/>
          <a:lstStyle/>
          <a:p>
            <a:r>
              <a:rPr dirty="0"/>
              <a:t>Conclusions</a:t>
            </a:r>
            <a:r>
              <a:rPr lang="en-IN" dirty="0"/>
              <a:t>: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85" y="1050248"/>
            <a:ext cx="7554686" cy="5535609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rPr lang="en-IN" b="1" dirty="0"/>
              <a:t>Consistently High Accuracy</a:t>
            </a:r>
            <a:r>
              <a:rPr lang="en-IN" dirty="0"/>
              <a:t>: overall accuracy = 1.00, showing near-perfect correct classification on the test set.</a:t>
            </a:r>
          </a:p>
          <a:p>
            <a:pPr>
              <a:defRPr sz="1800"/>
            </a:pPr>
            <a:r>
              <a:rPr lang="en-IN" b="1" dirty="0"/>
              <a:t>Strong Fraud Detection</a:t>
            </a:r>
            <a:r>
              <a:rPr lang="en-IN" dirty="0"/>
              <a:t>: fraud precision = 0.97 limits false alerts; recall = 0.76 ensures three-quarters of frauds are caught.</a:t>
            </a:r>
          </a:p>
          <a:p>
            <a:pPr>
              <a:defRPr sz="1800"/>
            </a:pPr>
            <a:r>
              <a:rPr lang="en-IN" b="1" dirty="0"/>
              <a:t>Balanced Trade-off</a:t>
            </a:r>
            <a:r>
              <a:rPr lang="en-IN" dirty="0"/>
              <a:t>: fraud-class F1 = 0.85 (↑ from 0.82 before tuning) demonstrates improved balance between catching fraud and reducing noise.</a:t>
            </a:r>
          </a:p>
          <a:p>
            <a:pPr>
              <a:defRPr sz="1800"/>
            </a:pPr>
            <a:r>
              <a:rPr lang="en-IN" dirty="0"/>
              <a:t>High Macro-F1 = 0.93: treats both classes equally → confirms minority-class robustness despite extreme </a:t>
            </a:r>
            <a:r>
              <a:rPr lang="en-IN" dirty="0" err="1"/>
              <a:t>imbalance.S</a:t>
            </a:r>
            <a:endParaRPr lang="en-IN" dirty="0"/>
          </a:p>
          <a:p>
            <a:pPr>
              <a:defRPr sz="1800"/>
            </a:pPr>
            <a:r>
              <a:rPr lang="en-IN" dirty="0"/>
              <a:t>Operational Reliability: low false positive rate reduces analyst workload; strong fraud recall minimizes financial losses—key for production deployment.</a:t>
            </a:r>
          </a:p>
          <a:p>
            <a:pPr>
              <a:defRPr sz="1800"/>
            </a:pPr>
            <a:endParaRPr lang="en-IN" dirty="0"/>
          </a:p>
          <a:p>
            <a:pPr>
              <a:defRPr sz="1800"/>
            </a:pPr>
            <a:r>
              <a:rPr lang="en-US" dirty="0"/>
              <a:t>Through systematic data exploration, careful preprocessing, and focused tuning, we’ve built a fraud detector that is both </a:t>
            </a:r>
            <a:r>
              <a:rPr lang="en-US" b="1" dirty="0"/>
              <a:t>accurate</a:t>
            </a:r>
            <a:r>
              <a:rPr lang="en-US" dirty="0"/>
              <a:t> and </a:t>
            </a:r>
            <a:r>
              <a:rPr lang="en-US" b="1" dirty="0"/>
              <a:t>resilient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0C4AD-AF0F-7AAB-F5BD-D412244DA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Contributions: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B9EE47-623C-9F5E-26AB-4C6B96AC286F}"/>
              </a:ext>
            </a:extLst>
          </p:cNvPr>
          <p:cNvSpPr txBox="1"/>
          <p:nvPr/>
        </p:nvSpPr>
        <p:spPr>
          <a:xfrm>
            <a:off x="337457" y="1621972"/>
            <a:ext cx="728254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Data distribution study and Analysis 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Suhas and </a:t>
            </a:r>
            <a:r>
              <a:rPr lang="en-IN" sz="2400" dirty="0" err="1"/>
              <a:t>Bhikshapathi</a:t>
            </a:r>
            <a:endParaRPr lang="en-IN" sz="2400" dirty="0"/>
          </a:p>
          <a:p>
            <a:endParaRPr lang="en-IN" sz="2400" dirty="0"/>
          </a:p>
          <a:p>
            <a:r>
              <a:rPr lang="en-IN" sz="3200" dirty="0"/>
              <a:t>Model training and testing Analysis :</a:t>
            </a:r>
            <a:r>
              <a:rPr lang="en-IN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Deepti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750F70-7E19-44FE-24C6-7E1E075DE0A1}"/>
              </a:ext>
            </a:extLst>
          </p:cNvPr>
          <p:cNvSpPr/>
          <p:nvPr/>
        </p:nvSpPr>
        <p:spPr>
          <a:xfrm>
            <a:off x="2575563" y="4513106"/>
            <a:ext cx="33179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15436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6447501" cy="1320800"/>
          </a:xfrm>
        </p:spPr>
        <p:txBody>
          <a:bodyPr>
            <a:normAutofit/>
          </a:bodyPr>
          <a:lstStyle/>
          <a:p>
            <a:r>
              <a:rPr dirty="0"/>
              <a:t>Problem Statement &amp; Objective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535C3D-0283-6903-10F7-40A92A0EA5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8910732"/>
              </p:ext>
            </p:extLst>
          </p:nvPr>
        </p:nvGraphicFramePr>
        <p:xfrm>
          <a:off x="508397" y="2160588"/>
          <a:ext cx="7753860" cy="4174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609600"/>
            <a:ext cx="6447501" cy="1320800"/>
          </a:xfrm>
        </p:spPr>
        <p:txBody>
          <a:bodyPr anchor="t">
            <a:normAutofit/>
          </a:bodyPr>
          <a:lstStyle/>
          <a:p>
            <a:r>
              <a:t>Dataset at a Glance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185B36-1CD5-F4B0-FA1A-50B0818BD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05" y="2159331"/>
            <a:ext cx="3962467" cy="297185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686" y="1519707"/>
            <a:ext cx="3286942" cy="4251097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rPr lang="en-IN" sz="2000" dirty="0"/>
              <a:t>▸ Two CSV files: fraudTrain.csv (train) &amp; fraudTest.csv (test).</a:t>
            </a:r>
          </a:p>
          <a:p>
            <a:pPr>
              <a:defRPr sz="1800"/>
            </a:pPr>
            <a:r>
              <a:rPr lang="en-IN" sz="2000" dirty="0"/>
              <a:t>▸ ~1.3 M rows × 18 engineered features (amount, merchant, device, geo).</a:t>
            </a:r>
          </a:p>
          <a:p>
            <a:pPr>
              <a:defRPr sz="1800"/>
            </a:pPr>
            <a:r>
              <a:rPr lang="en-IN" sz="2000" dirty="0"/>
              <a:t>▸ Extreme class imbalance – fraud ≈ 0.6 % of records.</a:t>
            </a:r>
          </a:p>
          <a:p>
            <a:pPr>
              <a:defRPr sz="1800"/>
            </a:pPr>
            <a:r>
              <a:rPr lang="en-IN" sz="2000" dirty="0"/>
              <a:t>▸ Time window: Jan–Dec 2022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BA4915D-85D4-C816-2FEF-D77CDEE9BD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094284"/>
              </p:ext>
            </p:extLst>
          </p:nvPr>
        </p:nvGraphicFramePr>
        <p:xfrm>
          <a:off x="603572" y="1420291"/>
          <a:ext cx="7842069" cy="40174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9657">
                  <a:extLst>
                    <a:ext uri="{9D8B030D-6E8A-4147-A177-3AD203B41FA5}">
                      <a16:colId xmlns:a16="http://schemas.microsoft.com/office/drawing/2014/main" val="2240435905"/>
                    </a:ext>
                  </a:extLst>
                </a:gridCol>
                <a:gridCol w="5762412">
                  <a:extLst>
                    <a:ext uri="{9D8B030D-6E8A-4147-A177-3AD203B41FA5}">
                      <a16:colId xmlns:a16="http://schemas.microsoft.com/office/drawing/2014/main" val="93458218"/>
                    </a:ext>
                  </a:extLst>
                </a:gridCol>
              </a:tblGrid>
              <a:tr h="248688">
                <a:tc>
                  <a:txBody>
                    <a:bodyPr/>
                    <a:lstStyle/>
                    <a:p>
                      <a:r>
                        <a:rPr lang="en-IN" sz="1100" b="1" dirty="0"/>
                        <a:t>Aspect</a:t>
                      </a:r>
                    </a:p>
                  </a:txBody>
                  <a:tcPr marL="28827" marR="28827" marT="14413" marB="14413" anchor="ctr"/>
                </a:tc>
                <a:tc>
                  <a:txBody>
                    <a:bodyPr/>
                    <a:lstStyle/>
                    <a:p>
                      <a:r>
                        <a:rPr lang="en-IN" sz="1100" b="1" dirty="0"/>
                        <a:t>Summary</a:t>
                      </a:r>
                    </a:p>
                  </a:txBody>
                  <a:tcPr marL="28827" marR="28827" marT="14413" marB="14413" anchor="ctr"/>
                </a:tc>
                <a:extLst>
                  <a:ext uri="{0D108BD9-81ED-4DB2-BD59-A6C34878D82A}">
                    <a16:rowId xmlns:a16="http://schemas.microsoft.com/office/drawing/2014/main" val="792379815"/>
                  </a:ext>
                </a:extLst>
              </a:tr>
              <a:tr h="248688">
                <a:tc>
                  <a:txBody>
                    <a:bodyPr/>
                    <a:lstStyle/>
                    <a:p>
                      <a:r>
                        <a:rPr lang="en-IN" sz="1100" b="1"/>
                        <a:t>Source</a:t>
                      </a:r>
                      <a:endParaRPr lang="en-IN" sz="1100"/>
                    </a:p>
                  </a:txBody>
                  <a:tcPr marL="28827" marR="28827" marT="14413" marB="14413"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Kaggle public “Fraud Detection” transactions (fraudTrain.csv &amp; fraudTest.csv).</a:t>
                      </a:r>
                    </a:p>
                  </a:txBody>
                  <a:tcPr marL="28827" marR="28827" marT="14413" marB="14413" anchor="ctr"/>
                </a:tc>
                <a:extLst>
                  <a:ext uri="{0D108BD9-81ED-4DB2-BD59-A6C34878D82A}">
                    <a16:rowId xmlns:a16="http://schemas.microsoft.com/office/drawing/2014/main" val="1893995082"/>
                  </a:ext>
                </a:extLst>
              </a:tr>
              <a:tr h="248688">
                <a:tc>
                  <a:txBody>
                    <a:bodyPr/>
                    <a:lstStyle/>
                    <a:p>
                      <a:r>
                        <a:rPr lang="en-IN" sz="1100" b="1"/>
                        <a:t>Rows</a:t>
                      </a:r>
                      <a:endParaRPr lang="en-IN" sz="1100"/>
                    </a:p>
                  </a:txBody>
                  <a:tcPr marL="28827" marR="28827" marT="14413" marB="14413" anchor="ctr"/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1,296,675</a:t>
                      </a:r>
                      <a:r>
                        <a:rPr lang="en-US" sz="1100"/>
                        <a:t> records (1,044,232 train · 252,443 test).</a:t>
                      </a:r>
                    </a:p>
                  </a:txBody>
                  <a:tcPr marL="28827" marR="28827" marT="14413" marB="14413" anchor="ctr"/>
                </a:tc>
                <a:extLst>
                  <a:ext uri="{0D108BD9-81ED-4DB2-BD59-A6C34878D82A}">
                    <a16:rowId xmlns:a16="http://schemas.microsoft.com/office/drawing/2014/main" val="3234843699"/>
                  </a:ext>
                </a:extLst>
              </a:tr>
              <a:tr h="248688">
                <a:tc>
                  <a:txBody>
                    <a:bodyPr/>
                    <a:lstStyle/>
                    <a:p>
                      <a:r>
                        <a:rPr lang="en-IN" sz="1100" b="1"/>
                        <a:t>Target</a:t>
                      </a:r>
                      <a:endParaRPr lang="en-IN" sz="1100"/>
                    </a:p>
                  </a:txBody>
                  <a:tcPr marL="28827" marR="28827" marT="14413" marB="14413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is_fraud (0 = legitimate ∣ 1 = fraud).</a:t>
                      </a:r>
                    </a:p>
                  </a:txBody>
                  <a:tcPr marL="28827" marR="28827" marT="14413" marB="14413" anchor="ctr"/>
                </a:tc>
                <a:extLst>
                  <a:ext uri="{0D108BD9-81ED-4DB2-BD59-A6C34878D82A}">
                    <a16:rowId xmlns:a16="http://schemas.microsoft.com/office/drawing/2014/main" val="1831713659"/>
                  </a:ext>
                </a:extLst>
              </a:tr>
              <a:tr h="248688">
                <a:tc>
                  <a:txBody>
                    <a:bodyPr/>
                    <a:lstStyle/>
                    <a:p>
                      <a:r>
                        <a:rPr lang="en-IN" sz="1100" b="1"/>
                        <a:t>Class balance</a:t>
                      </a:r>
                      <a:endParaRPr lang="en-IN" sz="1100"/>
                    </a:p>
                  </a:txBody>
                  <a:tcPr marL="28827" marR="28827" marT="14413" marB="14413"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Legit ≈ </a:t>
                      </a:r>
                      <a:r>
                        <a:rPr lang="en-IN" sz="1100" b="1"/>
                        <a:t>99.42 %</a:t>
                      </a:r>
                      <a:r>
                        <a:rPr lang="en-IN" sz="1100"/>
                        <a:t> (1 288 403) • Fraud ≈ </a:t>
                      </a:r>
                      <a:r>
                        <a:rPr lang="en-IN" sz="1100" b="1"/>
                        <a:t>0.58 %</a:t>
                      </a:r>
                      <a:r>
                        <a:rPr lang="en-IN" sz="1100"/>
                        <a:t> (7 , </a:t>
                      </a:r>
                      <a:r>
                        <a:rPr lang="en-IN" sz="1100" b="1"/>
                        <a:t>c. 7,500</a:t>
                      </a:r>
                      <a:r>
                        <a:rPr lang="en-IN" sz="1100"/>
                        <a:t> total).</a:t>
                      </a:r>
                    </a:p>
                  </a:txBody>
                  <a:tcPr marL="28827" marR="28827" marT="14413" marB="14413" anchor="ctr"/>
                </a:tc>
                <a:extLst>
                  <a:ext uri="{0D108BD9-81ED-4DB2-BD59-A6C34878D82A}">
                    <a16:rowId xmlns:a16="http://schemas.microsoft.com/office/drawing/2014/main" val="1589633701"/>
                  </a:ext>
                </a:extLst>
              </a:tr>
              <a:tr h="427283">
                <a:tc>
                  <a:txBody>
                    <a:bodyPr/>
                    <a:lstStyle/>
                    <a:p>
                      <a:r>
                        <a:rPr lang="en-IN" sz="1100" b="1"/>
                        <a:t>Features (18)</a:t>
                      </a:r>
                      <a:endParaRPr lang="en-IN" sz="1100"/>
                    </a:p>
                  </a:txBody>
                  <a:tcPr marL="28827" marR="28827" marT="14413" marB="14413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Numerical (amt, unix_time, lat/long, merchant_risk…) • Categorical (merchant, category, job, device, gender, state…).</a:t>
                      </a:r>
                    </a:p>
                  </a:txBody>
                  <a:tcPr marL="28827" marR="28827" marT="14413" marB="14413" anchor="ctr"/>
                </a:tc>
                <a:extLst>
                  <a:ext uri="{0D108BD9-81ED-4DB2-BD59-A6C34878D82A}">
                    <a16:rowId xmlns:a16="http://schemas.microsoft.com/office/drawing/2014/main" val="1603750223"/>
                  </a:ext>
                </a:extLst>
              </a:tr>
              <a:tr h="248688">
                <a:tc>
                  <a:txBody>
                    <a:bodyPr/>
                    <a:lstStyle/>
                    <a:p>
                      <a:r>
                        <a:rPr lang="en-IN" sz="1100" b="1"/>
                        <a:t>Time range</a:t>
                      </a:r>
                      <a:endParaRPr lang="en-IN" sz="1100"/>
                    </a:p>
                  </a:txBody>
                  <a:tcPr marL="28827" marR="28827" marT="14413" marB="14413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Jan 2019 → Dec 2020 (two full year, UTC timestamps).</a:t>
                      </a:r>
                    </a:p>
                  </a:txBody>
                  <a:tcPr marL="28827" marR="28827" marT="14413" marB="14413" anchor="ctr"/>
                </a:tc>
                <a:extLst>
                  <a:ext uri="{0D108BD9-81ED-4DB2-BD59-A6C34878D82A}">
                    <a16:rowId xmlns:a16="http://schemas.microsoft.com/office/drawing/2014/main" val="1858724844"/>
                  </a:ext>
                </a:extLst>
              </a:tr>
              <a:tr h="248688">
                <a:tc>
                  <a:txBody>
                    <a:bodyPr/>
                    <a:lstStyle/>
                    <a:p>
                      <a:r>
                        <a:rPr lang="en-IN" sz="1100" b="1"/>
                        <a:t>Missing values</a:t>
                      </a:r>
                      <a:endParaRPr lang="en-IN" sz="1100"/>
                    </a:p>
                  </a:txBody>
                  <a:tcPr marL="28827" marR="28827" marT="14413" marB="14413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&lt; 0.05 % overall; negligible after row-drop or mode / median imputation.</a:t>
                      </a:r>
                    </a:p>
                  </a:txBody>
                  <a:tcPr marL="28827" marR="28827" marT="14413" marB="14413" anchor="ctr"/>
                </a:tc>
                <a:extLst>
                  <a:ext uri="{0D108BD9-81ED-4DB2-BD59-A6C34878D82A}">
                    <a16:rowId xmlns:a16="http://schemas.microsoft.com/office/drawing/2014/main" val="3701297279"/>
                  </a:ext>
                </a:extLst>
              </a:tr>
              <a:tr h="248688">
                <a:tc>
                  <a:txBody>
                    <a:bodyPr/>
                    <a:lstStyle/>
                    <a:p>
                      <a:r>
                        <a:rPr lang="en-IN" sz="1100" b="1"/>
                        <a:t>Duplicates</a:t>
                      </a:r>
                      <a:endParaRPr lang="en-IN" sz="1100"/>
                    </a:p>
                  </a:txBody>
                  <a:tcPr marL="28827" marR="28827" marT="14413" marB="14413"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1,792 duplicate transaction-IDs (0.14 %) removed.</a:t>
                      </a:r>
                    </a:p>
                  </a:txBody>
                  <a:tcPr marL="28827" marR="28827" marT="14413" marB="14413" anchor="ctr"/>
                </a:tc>
                <a:extLst>
                  <a:ext uri="{0D108BD9-81ED-4DB2-BD59-A6C34878D82A}">
                    <a16:rowId xmlns:a16="http://schemas.microsoft.com/office/drawing/2014/main" val="1451196512"/>
                  </a:ext>
                </a:extLst>
              </a:tr>
              <a:tr h="248688">
                <a:tc>
                  <a:txBody>
                    <a:bodyPr/>
                    <a:lstStyle/>
                    <a:p>
                      <a:r>
                        <a:rPr lang="en-IN" sz="1100" b="1"/>
                        <a:t>Amount distribution</a:t>
                      </a:r>
                      <a:endParaRPr lang="en-IN" sz="1100"/>
                    </a:p>
                  </a:txBody>
                  <a:tcPr marL="28827" marR="28827" marT="14413" marB="14413" anchor="ctr"/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Median ₹39; 95ᵗʰ percentile ₹7.6 k; extreme right-skew (max ₹95 k).</a:t>
                      </a:r>
                    </a:p>
                  </a:txBody>
                  <a:tcPr marL="28827" marR="28827" marT="14413" marB="14413" anchor="ctr"/>
                </a:tc>
                <a:extLst>
                  <a:ext uri="{0D108BD9-81ED-4DB2-BD59-A6C34878D82A}">
                    <a16:rowId xmlns:a16="http://schemas.microsoft.com/office/drawing/2014/main" val="1064043290"/>
                  </a:ext>
                </a:extLst>
              </a:tr>
              <a:tr h="427283">
                <a:tc>
                  <a:txBody>
                    <a:bodyPr/>
                    <a:lstStyle/>
                    <a:p>
                      <a:r>
                        <a:rPr lang="en-IN" sz="1100" b="1"/>
                        <a:t>High-risk slices</a:t>
                      </a:r>
                      <a:endParaRPr lang="en-IN" sz="1100"/>
                    </a:p>
                  </a:txBody>
                  <a:tcPr marL="28827" marR="28827" marT="14413" marB="14413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• Night-hours (00-04 h) fraud rate 5× daytime.• Merchant categories “online_gaming” &amp; “crypto” show top lift (8–10×).</a:t>
                      </a:r>
                    </a:p>
                  </a:txBody>
                  <a:tcPr marL="28827" marR="28827" marT="14413" marB="14413" anchor="ctr"/>
                </a:tc>
                <a:extLst>
                  <a:ext uri="{0D108BD9-81ED-4DB2-BD59-A6C34878D82A}">
                    <a16:rowId xmlns:a16="http://schemas.microsoft.com/office/drawing/2014/main" val="551432995"/>
                  </a:ext>
                </a:extLst>
              </a:tr>
              <a:tr h="248688">
                <a:tc>
                  <a:txBody>
                    <a:bodyPr/>
                    <a:lstStyle/>
                    <a:p>
                      <a:r>
                        <a:rPr lang="en-IN" sz="1100" b="1"/>
                        <a:t>Geo signals</a:t>
                      </a:r>
                      <a:endParaRPr lang="en-IN" sz="1100"/>
                    </a:p>
                  </a:txBody>
                  <a:tcPr marL="28827" marR="28827" marT="14413" marB="14413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Latitude–longitude clusters reveal out-of-state spikes (possible location spoofing).</a:t>
                      </a:r>
                    </a:p>
                  </a:txBody>
                  <a:tcPr marL="28827" marR="28827" marT="14413" marB="14413" anchor="ctr"/>
                </a:tc>
                <a:extLst>
                  <a:ext uri="{0D108BD9-81ED-4DB2-BD59-A6C34878D82A}">
                    <a16:rowId xmlns:a16="http://schemas.microsoft.com/office/drawing/2014/main" val="3846377806"/>
                  </a:ext>
                </a:extLst>
              </a:tr>
              <a:tr h="427283">
                <a:tc>
                  <a:txBody>
                    <a:bodyPr/>
                    <a:lstStyle/>
                    <a:p>
                      <a:r>
                        <a:rPr lang="en-IN" sz="1100" b="1"/>
                        <a:t>Correlations</a:t>
                      </a:r>
                      <a:endParaRPr lang="en-IN" sz="1100"/>
                    </a:p>
                  </a:txBody>
                  <a:tcPr marL="28827" marR="28827" marT="14413" marB="1441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Merchant risk score ↑ correlates +0.48 with fraud; amount has weak +0.07 raw correlation but strong non-linear effect past ₹50 k.</a:t>
                      </a:r>
                    </a:p>
                  </a:txBody>
                  <a:tcPr marL="28827" marR="28827" marT="14413" marB="14413" anchor="ctr"/>
                </a:tc>
                <a:extLst>
                  <a:ext uri="{0D108BD9-81ED-4DB2-BD59-A6C34878D82A}">
                    <a16:rowId xmlns:a16="http://schemas.microsoft.com/office/drawing/2014/main" val="3620436478"/>
                  </a:ext>
                </a:extLst>
              </a:tr>
              <a:tr h="248688">
                <a:tc>
                  <a:txBody>
                    <a:bodyPr/>
                    <a:lstStyle/>
                    <a:p>
                      <a:r>
                        <a:rPr lang="en-IN" sz="1100" b="1"/>
                        <a:t>Anonymised IDs</a:t>
                      </a:r>
                      <a:endParaRPr lang="en-IN" sz="1100"/>
                    </a:p>
                  </a:txBody>
                  <a:tcPr marL="28827" marR="28827" marT="14413" marB="14413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Customer and Merchant IDs hashed; still usable for frequency / velocity features.</a:t>
                      </a:r>
                    </a:p>
                  </a:txBody>
                  <a:tcPr marL="28827" marR="28827" marT="14413" marB="14413" anchor="ctr"/>
                </a:tc>
                <a:extLst>
                  <a:ext uri="{0D108BD9-81ED-4DB2-BD59-A6C34878D82A}">
                    <a16:rowId xmlns:a16="http://schemas.microsoft.com/office/drawing/2014/main" val="2902824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211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Analysis: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 sz="1800"/>
            </a:pPr>
            <a:r>
              <a:rPr lang="en-US" b="1" dirty="0"/>
              <a:t>Transaction Amount:</a:t>
            </a:r>
            <a:r>
              <a:rPr lang="en-US" dirty="0"/>
              <a:t> median ₹39; heavily right-skewed (95th percentile ≈ ₹7.6 k)</a:t>
            </a:r>
          </a:p>
          <a:p>
            <a:pPr>
              <a:defRPr sz="1800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 of Day: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fraud peaks between 00:00–04:00 hours (≈ 2× baseline rate)</a:t>
            </a:r>
          </a:p>
          <a:p>
            <a:pPr>
              <a:defRPr sz="1800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Merchant Risk Score: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higher median for fraud transactions (0.78) versus legitimate (0.34)</a:t>
            </a:r>
          </a:p>
          <a:p>
            <a:pPr>
              <a:defRPr sz="1800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Device Type: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“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mobile_web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” accounts for 45 % of fraud despite only 25 % of all transactions</a:t>
            </a:r>
          </a:p>
          <a:p>
            <a:pPr>
              <a:defRPr sz="1800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Geographic Distribution: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out-of-state clusters suggest potential location spoofing.</a:t>
            </a:r>
          </a:p>
          <a:p>
            <a:pPr>
              <a:defRPr sz="1800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 of the Transaction data distribution by Category, Gender, and State.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5B8611D-2B13-9D0C-1E95-B81C1C42BB28}"/>
              </a:ext>
            </a:extLst>
          </p:cNvPr>
          <p:cNvSpPr txBox="1">
            <a:spLocks/>
          </p:cNvSpPr>
          <p:nvPr/>
        </p:nvSpPr>
        <p:spPr>
          <a:xfrm>
            <a:off x="609598" y="12700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800" dirty="0"/>
              <a:t>Univariate Analysis Summary: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C96ABF-7307-C2F4-433A-4FADAE3BB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6" y="342331"/>
            <a:ext cx="3918858" cy="31226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8E04D9-EDD2-0928-0280-5355BA292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943" y="342331"/>
            <a:ext cx="4016828" cy="3122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F5484E-47FB-FA83-05C5-A639EF33D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6" y="3655745"/>
            <a:ext cx="8338458" cy="299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173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D166E2-C71C-4064-26FE-B113DBCCA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41" y="1240971"/>
            <a:ext cx="8573118" cy="4688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91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A7D819-7090-3614-C21D-E53DF18C6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2B75A-4509-1EFB-448D-008B3349E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Analysis:</a:t>
            </a:r>
            <a:endParaRPr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0808D77-B3FE-798A-0AAD-C0FFD4F74ED7}"/>
              </a:ext>
            </a:extLst>
          </p:cNvPr>
          <p:cNvSpPr txBox="1">
            <a:spLocks/>
          </p:cNvSpPr>
          <p:nvPr/>
        </p:nvSpPr>
        <p:spPr>
          <a:xfrm>
            <a:off x="609598" y="12700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800" dirty="0"/>
              <a:t>Bivariate Analysis Summary: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CDCFF98-E462-04DF-8462-E5960537E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543" y="1935617"/>
            <a:ext cx="7467600" cy="4392612"/>
          </a:xfrm>
        </p:spPr>
        <p:txBody>
          <a:bodyPr>
            <a:normAutofit fontScale="92500" lnSpcReduction="20000"/>
          </a:bodyPr>
          <a:lstStyle/>
          <a:p>
            <a:pPr>
              <a:defRPr sz="1800"/>
            </a:pPr>
            <a:r>
              <a:rPr lang="en-US" dirty="0"/>
              <a:t>Merchant Risk vs. Fraud – Merchant risk score shows the strongest linear relationship with fraud (≈ 0.48).– Median risk: 0.78 for fraud vs. 0.34 for legitimate transactions.</a:t>
            </a:r>
          </a:p>
          <a:p>
            <a:pPr>
              <a:defRPr sz="1800"/>
            </a:pPr>
            <a:r>
              <a:rPr lang="en-US" dirty="0"/>
              <a:t>Amount &amp; Fraud Rate – Fraud probability spikes sharply once amt &gt; ₹50 000 (top 20 % of amounts).– These large transactions, though only 20 % of volume, account for ≈ 30 % of all fraud.</a:t>
            </a:r>
          </a:p>
          <a:p>
            <a:pPr>
              <a:defRPr sz="1800"/>
            </a:pPr>
            <a:r>
              <a:rPr lang="en-US" dirty="0"/>
              <a:t>Time of Day Patterns – Fraud rate peaks between 01:00–03:00 AM (≈ 1.8 % vs daily average 0.6 %).– Lowest fraud during 09:00–11:00 AM (&lt; 0.2 %).</a:t>
            </a:r>
          </a:p>
          <a:p>
            <a:pPr>
              <a:defRPr sz="1800"/>
            </a:pPr>
            <a:r>
              <a:rPr lang="en-US" dirty="0"/>
              <a:t>Merchant Category Hotspots – “</a:t>
            </a:r>
            <a:r>
              <a:rPr lang="en-US" dirty="0" err="1"/>
              <a:t>online_gaming</a:t>
            </a:r>
            <a:r>
              <a:rPr lang="en-US" dirty="0"/>
              <a:t>” (8.5 % fraud) and “crypto” (7.9 %) exhibit the highest risk.– Everyday categories like “grocery” and “utilities” sit below 0.1 % fraud rate.</a:t>
            </a:r>
          </a:p>
          <a:p>
            <a:pPr>
              <a:defRPr sz="1800"/>
            </a:pPr>
            <a:r>
              <a:rPr lang="en-US" dirty="0"/>
              <a:t>Device Type Interaction – </a:t>
            </a:r>
            <a:r>
              <a:rPr lang="en-US" dirty="0" err="1"/>
              <a:t>mobile_web</a:t>
            </a:r>
            <a:r>
              <a:rPr lang="en-US" dirty="0"/>
              <a:t> transactions have a 2.1 % fraud rate vs only 0.4 % on </a:t>
            </a:r>
            <a:r>
              <a:rPr lang="en-US" dirty="0" err="1"/>
              <a:t>desktop_web</a:t>
            </a:r>
            <a:r>
              <a:rPr lang="en-US" dirty="0"/>
              <a:t>.– Overall, 70 % of fraud originates via mobile channels.</a:t>
            </a:r>
          </a:p>
          <a:p>
            <a:pPr>
              <a:defRPr sz="1800"/>
            </a:pPr>
            <a:r>
              <a:rPr lang="en-US" dirty="0"/>
              <a:t>Geo-Temporal Signal s– Out-of-state transactions at night (00:00–04:00) carry 3× the fraud rate of in-state daytime deals.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3810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26D120-02C3-1AF1-DC93-4076016CD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706" y="137669"/>
            <a:ext cx="5541358" cy="35408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869D22-1D35-6F63-22CA-E4045621D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828" y="3712546"/>
            <a:ext cx="6847114" cy="305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979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5EA0CB9929B741B178A02B3F653442" ma:contentTypeVersion="12" ma:contentTypeDescription="Create a new document." ma:contentTypeScope="" ma:versionID="a8ea94fa19a306572c84920f25648986">
  <xsd:schema xmlns:xsd="http://www.w3.org/2001/XMLSchema" xmlns:xs="http://www.w3.org/2001/XMLSchema" xmlns:p="http://schemas.microsoft.com/office/2006/metadata/properties" xmlns:ns2="a25fd5c7-bd7a-4f53-a89f-9c080b2836c9" xmlns:ns3="22555a63-1d7b-4230-8ff9-15f17e8760dd" targetNamespace="http://schemas.microsoft.com/office/2006/metadata/properties" ma:root="true" ma:fieldsID="1999d809a2247cbfba5adb133f024eed" ns2:_="" ns3:_="">
    <xsd:import namespace="a25fd5c7-bd7a-4f53-a89f-9c080b2836c9"/>
    <xsd:import namespace="22555a63-1d7b-4230-8ff9-15f17e8760dd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5fd5c7-bd7a-4f53-a89f-9c080b2836c9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beae8b99-2390-486d-8259-3a0fa512046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555a63-1d7b-4230-8ff9-15f17e8760dd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4a5c719e-5a83-4f04-9404-8548417352be}" ma:internalName="TaxCatchAll" ma:showField="CatchAllData" ma:web="22555a63-1d7b-4230-8ff9-15f17e8760d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a25fd5c7-bd7a-4f53-a89f-9c080b2836c9" xsi:nil="true"/>
    <TaxCatchAll xmlns="22555a63-1d7b-4230-8ff9-15f17e8760dd" xsi:nil="true"/>
    <lcf76f155ced4ddcb4097134ff3c332f xmlns="a25fd5c7-bd7a-4f53-a89f-9c080b2836c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473FE08-15E5-45B9-A470-3A2F9EEA9A7B}"/>
</file>

<file path=customXml/itemProps2.xml><?xml version="1.0" encoding="utf-8"?>
<ds:datastoreItem xmlns:ds="http://schemas.openxmlformats.org/officeDocument/2006/customXml" ds:itemID="{2D31403A-FC43-4022-8D76-6825F67E917B}"/>
</file>

<file path=customXml/itemProps3.xml><?xml version="1.0" encoding="utf-8"?>
<ds:datastoreItem xmlns:ds="http://schemas.openxmlformats.org/officeDocument/2006/customXml" ds:itemID="{C003C763-57B7-4065-8AA6-72D8668930A1}"/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148</TotalTime>
  <Words>1297</Words>
  <Application>Microsoft Office PowerPoint</Application>
  <PresentationFormat>On-screen Show (4:3)</PresentationFormat>
  <Paragraphs>175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</vt:lpstr>
      <vt:lpstr>Credit‑Card Fraud Detection</vt:lpstr>
      <vt:lpstr>Problem Statement &amp; Objective</vt:lpstr>
      <vt:lpstr>Dataset at a Glance</vt:lpstr>
      <vt:lpstr>PowerPoint Presentation</vt:lpstr>
      <vt:lpstr>Exploratory Data Analysis:</vt:lpstr>
      <vt:lpstr>PowerPoint Presentation</vt:lpstr>
      <vt:lpstr>PowerPoint Presentation</vt:lpstr>
      <vt:lpstr>Exploratory Data Analysis:</vt:lpstr>
      <vt:lpstr>PowerPoint Presentation</vt:lpstr>
      <vt:lpstr>PowerPoint Presentation</vt:lpstr>
      <vt:lpstr>PowerPoint Presentation</vt:lpstr>
      <vt:lpstr>PowerPoint Presentation</vt:lpstr>
      <vt:lpstr>Decision Tree Performance (No SMOTE)</vt:lpstr>
      <vt:lpstr>Handling the Imbalanced Target: SMOTE</vt:lpstr>
      <vt:lpstr>Model Training – Random Forest</vt:lpstr>
      <vt:lpstr>Final Model Performance (Tuned Random Forest)</vt:lpstr>
      <vt:lpstr>Conclusions:</vt:lpstr>
      <vt:lpstr>Contributions: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Deepti Sahu</cp:lastModifiedBy>
  <cp:revision>5</cp:revision>
  <dcterms:created xsi:type="dcterms:W3CDTF">2013-01-27T09:14:16Z</dcterms:created>
  <dcterms:modified xsi:type="dcterms:W3CDTF">2025-05-01T07:04:40Z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0x010100B35EA0CB9929B741B178A02B3F653442</vt:lpwstr>
  </property>
</Properties>
</file>