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20"/>
  </p:notesMasterIdLst>
  <p:sldIdLst>
    <p:sldId id="267" r:id="rId5"/>
    <p:sldId id="256" r:id="rId6"/>
    <p:sldId id="257" r:id="rId7"/>
    <p:sldId id="266" r:id="rId8"/>
    <p:sldId id="258" r:id="rId9"/>
    <p:sldId id="259" r:id="rId10"/>
    <p:sldId id="260" r:id="rId11"/>
    <p:sldId id="261" r:id="rId12"/>
    <p:sldId id="262" r:id="rId13"/>
    <p:sldId id="268" r:id="rId14"/>
    <p:sldId id="263" r:id="rId15"/>
    <p:sldId id="264" r:id="rId16"/>
    <p:sldId id="265" r:id="rId17"/>
    <p:sldId id="269" r:id="rId18"/>
    <p:sldId id="270" r:id="rId19"/>
  </p:sldIdLst>
  <p:sldSz cx="14630400" cy="8229600"/>
  <p:notesSz cx="8229600" cy="146304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Kanit Light" panose="020B0604020202020204" charset="-34"/>
      <p:regular r:id="rId25"/>
    </p:embeddedFont>
    <p:embeddedFont>
      <p:font typeface="Martel Sans" panose="020B0604020202020204" charset="0"/>
      <p:regular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B3E49-D717-405C-ABC6-79087B5B9632}" v="15" dt="2025-04-17T07:28:54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94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379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98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101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806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3293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055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889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7378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980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248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2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053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8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193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426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353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411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047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645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01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11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553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29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887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284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447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FEF3ADB9-1569-A2CC-F068-08C1BA07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71" r="6950" b="-1"/>
          <a:stretch/>
        </p:blipFill>
        <p:spPr>
          <a:xfrm>
            <a:off x="24" y="12"/>
            <a:ext cx="7315176" cy="8229588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0ED5A-6268-1DBB-BE1C-A6795D2B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1310" y="1920240"/>
            <a:ext cx="7315176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28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 and the Memory Wall: Overcoming Bandwidth Bottlenecks in Large Language Models</a:t>
            </a:r>
            <a:br>
              <a:rPr lang="en-US" sz="5280" dirty="0"/>
            </a:br>
            <a:endParaRPr lang="en-IN" sz="528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46B7-50B9-65C2-080B-2D9991202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7904" y="4872444"/>
            <a:ext cx="5486400" cy="18288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11520" b="1" dirty="0"/>
              <a:t>Submitted by: </a:t>
            </a:r>
          </a:p>
          <a:p>
            <a:pPr algn="l"/>
            <a:endParaRPr lang="en-IN" sz="11520" b="1" dirty="0"/>
          </a:p>
          <a:p>
            <a:pPr algn="l"/>
            <a:r>
              <a:rPr lang="en-IN" sz="11520" b="1" dirty="0"/>
              <a:t>Deepti Sahu 25071</a:t>
            </a:r>
          </a:p>
          <a:p>
            <a:pPr algn="l"/>
            <a:r>
              <a:rPr lang="en-IN" sz="11520" b="1" dirty="0" err="1"/>
              <a:t>Kaniki</a:t>
            </a:r>
            <a:r>
              <a:rPr lang="en-IN" sz="11520" b="1" dirty="0"/>
              <a:t> </a:t>
            </a:r>
            <a:r>
              <a:rPr lang="en-IN" sz="11520" b="1" dirty="0" err="1"/>
              <a:t>Bhikshapathi</a:t>
            </a:r>
            <a:r>
              <a:rPr lang="en-IN" sz="11520" b="1" dirty="0"/>
              <a:t> 24489</a:t>
            </a:r>
          </a:p>
          <a:p>
            <a:pPr algn="l"/>
            <a:r>
              <a:rPr lang="en-IN" sz="11520" b="1" dirty="0"/>
              <a:t>Puli Suhas Reddy 24123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0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A60AA3A-D8DA-5E35-674C-5A89802A9D8F}"/>
              </a:ext>
            </a:extLst>
          </p:cNvPr>
          <p:cNvSpPr/>
          <p:nvPr/>
        </p:nvSpPr>
        <p:spPr>
          <a:xfrm>
            <a:off x="3546938" y="3576667"/>
            <a:ext cx="5753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7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Promising Solutions: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23006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62783" y="354627"/>
            <a:ext cx="54045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Promising Solutions: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21167" y="289488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34466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Second-Order Optimization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79414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More robust to hyperparameter tuning but with higher memory footprint.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2808089" y="431518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31380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Activation Checkpointing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74728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Reduces memory footprint by recomputing activations when needed.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3895011" y="591693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28447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Low-Precision Training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Designing algorithms robust to low-precision arithmetic (e.g., use of half-precision (FP16)).</a:t>
            </a:r>
            <a:endParaRPr lang="en-US" sz="175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8FB988BD-F7A0-BBC0-F47D-261A49E7CA02}"/>
              </a:ext>
            </a:extLst>
          </p:cNvPr>
          <p:cNvSpPr/>
          <p:nvPr/>
        </p:nvSpPr>
        <p:spPr>
          <a:xfrm>
            <a:off x="3601819" y="1392317"/>
            <a:ext cx="78803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I. Efficient Training Algorithm:</a:t>
            </a:r>
            <a:endParaRPr lang="en-US" sz="44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19632" y="1000959"/>
            <a:ext cx="78803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II. Efficient Deployment Strategies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Quantization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Reduces model precision for inference (e.g., down to INT4).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Pruning</a:t>
            </a:r>
            <a:endParaRPr lang="en-US" sz="2200" b="1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Removes redundant parameters in the model.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Structured Sparsity</a:t>
            </a:r>
            <a:endParaRPr lang="en-US" sz="2200" b="1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Prunes up to 30% of neurons with minimal impact on accuracy.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Unstructured Sparsity</a:t>
            </a:r>
            <a:endParaRPr lang="en-US" sz="2200" b="1" dirty="0"/>
          </a:p>
        </p:txBody>
      </p:sp>
      <p:sp>
        <p:nvSpPr>
          <p:cNvPr id="16" name="Text 11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Prunes up to 80% of neurons with minimal impact on accuracy.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15095" y="1068645"/>
            <a:ext cx="8094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III. Rethinking AI Accelerator Design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755463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04728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982277"/>
            <a:ext cx="38476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Compute/Bandwidth Tradeoffs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576518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620095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382476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6433304" y="3846909"/>
            <a:ext cx="33718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Optimized Cache Hierarchy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441150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484727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773" y="468939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7509272" y="4711541"/>
            <a:ext cx="27907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Higher Capacity DRAM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5932" y="589802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Sacrifice peak compute to achieve better compute/bandwidth tradeoffs</a:t>
            </a: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incorporating a well-optimized cache hierarchy and higher capacity DRAM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 This can mitigate distributed-memory communication bottlenecks and improve performance for bandwidth-bound problems.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E70D-9DF0-513F-187C-0A31AC93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1E7F3-73AC-6FB9-39F4-9FE3077A41E7}"/>
              </a:ext>
            </a:extLst>
          </p:cNvPr>
          <p:cNvSpPr txBox="1"/>
          <p:nvPr/>
        </p:nvSpPr>
        <p:spPr>
          <a:xfrm>
            <a:off x="3111510" y="1590933"/>
            <a:ext cx="969745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AI is approaching a scaling ceiling not due to compute—but due to memory &amp; data movement limits.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Solving the memory wall requires joint innovation in: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Model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Training 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Hardware architecture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Future of AI hinges on our ability to optimize both compute and memory together.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5875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0C26E-991A-08E0-584A-129F1C4CE183}"/>
              </a:ext>
            </a:extLst>
          </p:cNvPr>
          <p:cNvSpPr/>
          <p:nvPr/>
        </p:nvSpPr>
        <p:spPr>
          <a:xfrm>
            <a:off x="3967815" y="3159840"/>
            <a:ext cx="66947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943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E43313-AD7A-94D2-5AF2-EFC9729D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98" y="2382250"/>
            <a:ext cx="7329983" cy="3769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50202" y="3788433"/>
            <a:ext cx="5818882" cy="330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4F563-79E0-0556-F7FB-AE4AF679873F}"/>
              </a:ext>
            </a:extLst>
          </p:cNvPr>
          <p:cNvSpPr txBox="1"/>
          <p:nvPr/>
        </p:nvSpPr>
        <p:spPr>
          <a:xfrm>
            <a:off x="950202" y="1267867"/>
            <a:ext cx="61965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Surge in Large Language Models (LLMs):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Massive growth in model size and compute demands.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and inference of LLMs now require unprecedented computational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Shifting Bottleneck: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Primary constraint is no longer just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Memory bandwidth has become the dominant bottleneck.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8553" y="424740"/>
            <a:ext cx="65066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rgbClr val="272D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The Memory Wall Problem</a:t>
            </a:r>
            <a:endParaRPr lang="en-US" sz="44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1"/>
          <p:cNvSpPr/>
          <p:nvPr/>
        </p:nvSpPr>
        <p:spPr>
          <a:xfrm>
            <a:off x="939521" y="1895182"/>
            <a:ext cx="35841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Compute vs. Memory Scaling</a:t>
            </a:r>
            <a:endParaRPr lang="en-US" sz="4000" b="1" dirty="0"/>
          </a:p>
        </p:txBody>
      </p:sp>
      <p:sp>
        <p:nvSpPr>
          <p:cNvPr id="4" name="Text 2"/>
          <p:cNvSpPr/>
          <p:nvPr/>
        </p:nvSpPr>
        <p:spPr>
          <a:xfrm>
            <a:off x="939521" y="2439395"/>
            <a:ext cx="116094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FLOPS scaling:</a:t>
            </a:r>
            <a:r>
              <a:rPr lang="en-US" sz="2400" dirty="0"/>
              <a:t> 3× every 2 years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DRAM &amp; interconnect bandwidth:</a:t>
            </a:r>
            <a:r>
              <a:rPr lang="en-US" sz="2400" dirty="0"/>
              <a:t> Only 1.6× and 1.4× respectively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Result: </a:t>
            </a:r>
            <a:r>
              <a:rPr lang="en-US" sz="2400" b="1" dirty="0"/>
              <a:t>Memory is now the primary bottleneck</a:t>
            </a:r>
            <a:r>
              <a:rPr lang="en-US" sz="2400" dirty="0"/>
              <a:t>, especially for LLM inference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939521" y="4769960"/>
            <a:ext cx="40556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Limited</a:t>
            </a: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</a:t>
            </a:r>
            <a:r>
              <a:rPr lang="en-US" sz="40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Capacity and Bandwidth</a:t>
            </a:r>
            <a:endParaRPr lang="en-US" sz="4000" b="1" dirty="0"/>
          </a:p>
        </p:txBody>
      </p:sp>
      <p:sp>
        <p:nvSpPr>
          <p:cNvPr id="7" name="Text 5"/>
          <p:cNvSpPr/>
          <p:nvPr/>
        </p:nvSpPr>
        <p:spPr>
          <a:xfrm>
            <a:off x="939521" y="5386781"/>
            <a:ext cx="120666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memory wall problem involves both the </a:t>
            </a:r>
            <a:r>
              <a:rPr lang="en-US" sz="24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limited capacity and bandwidth of memory transfer </a:t>
            </a: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at various levels: on-chip, between compute logic and DRAM, and across different processors.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39521" y="6838391"/>
            <a:ext cx="1239284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</a:t>
            </a:r>
            <a:r>
              <a:rPr lang="en-US" sz="24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capacity and speed of data transfer </a:t>
            </a: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have significantly </a:t>
            </a:r>
            <a:r>
              <a:rPr lang="en-US" sz="24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lagged behind </a:t>
            </a: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hardware computing capabilities.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E7660-30BE-4AD1-939C-8ABBC66EC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74321"/>
            <a:ext cx="3421818" cy="7966349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AF2339E5-4CFB-46BA-A1E6-1F2F5929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A714EACA-E00A-47F4-9617-48EF86FC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3D643816-3096-4530-BAC2-B779976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481B6B9-DFCC-4B58-B517-C90F77008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C3AD10B5-BAA3-43BF-AB59-8B0E610B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A8CBC7E8-2093-422A-B1DF-548212F5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DACD4C1E-0C60-49F4-9940-2EC2B351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4EBDC8A-E0EA-4C61-9A07-F87965F3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56AB17E4-FFC1-40A6-8716-4DA6E7E2E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8B82752-3697-40F0-A707-455553AE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6E341FE-2212-45E9-9AC6-689D6A7A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0DDF26F-4245-4642-8C13-878C6ABE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2F0A64F-6E97-407F-905F-CFB60C87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61" y="-943"/>
            <a:ext cx="2828008" cy="8224846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6B2CD8E6-069E-402A-B6AC-FF005140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A6CA6D01-96EA-411D-B14A-86F2AFDB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CFD19D-A122-4CB2-866A-479CA3A5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C9F6C159-EFEF-4092-B1F1-7AB7F5A44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3A1E13BE-E59A-46EA-8C13-190FCBC3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4872D65B-9C5F-405F-BCCD-D61CB856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F6590D24-F49D-498F-A9A5-9CF6B0951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F7AFD90D-3869-4EB4-A43D-A59A0583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226A884C-1C5B-4789-8BED-CA2815F2B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54FC0D3F-819F-41B1-BFC2-FA3443FB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839E654C-F067-4053-881C-7D53C2E60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44A0F15-BA31-4A9E-A48B-2F1D0E2C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2631CC7-E8DA-4782-ADDD-F97B25E4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5D16879A-58B6-4F6B-8688-42B28FE10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5026" y="857250"/>
            <a:ext cx="1906231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98DB48-136A-4A3A-9ADF-9563220C4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542BCD2-34D4-487C-BB88-697F103D6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14" y="576072"/>
            <a:ext cx="6549745" cy="707745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green and red dots&#10;&#10;AI-generated content may be incorrect.">
            <a:extLst>
              <a:ext uri="{FF2B5EF4-FFF2-40B4-BE49-F238E27FC236}">
                <a16:creationId xmlns:a16="http://schemas.microsoft.com/office/drawing/2014/main" id="{38890C48-5907-407F-08F6-7BB9DA67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88" y="857796"/>
            <a:ext cx="5777586" cy="33509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BB54318-AD96-47DA-B7AE-9F3ACCC3D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8239" y="576072"/>
            <a:ext cx="6549745" cy="707745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E00CE113-8120-8A7E-16E3-EB88F4DE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708" y="787604"/>
            <a:ext cx="5770878" cy="34913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42A6A77-4735-6B82-B63F-060D29BC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65" y="4630608"/>
            <a:ext cx="6248942" cy="3657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9AF0467-E925-6C79-AC84-00F61343B09B}"/>
              </a:ext>
            </a:extLst>
          </p:cNvPr>
          <p:cNvSpPr txBox="1"/>
          <p:nvPr/>
        </p:nvSpPr>
        <p:spPr>
          <a:xfrm>
            <a:off x="770703" y="4169941"/>
            <a:ext cx="59196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</a:t>
            </a:r>
            <a:r>
              <a:rPr lang="en-US" b="1" dirty="0"/>
              <a:t>exponential growth </a:t>
            </a:r>
            <a:r>
              <a:rPr lang="en-US" dirty="0"/>
              <a:t>in model parameters over years (red circles).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 sizes have increased by </a:t>
            </a:r>
            <a:r>
              <a:rPr lang="en-US" b="1" dirty="0"/>
              <a:t>410×</a:t>
            </a:r>
            <a:r>
              <a:rPr lang="en-US" dirty="0"/>
              <a:t> every two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dots show </a:t>
            </a:r>
            <a:r>
              <a:rPr lang="en-US" b="1" dirty="0"/>
              <a:t>GPU memory</a:t>
            </a:r>
            <a:r>
              <a:rPr lang="en-US" dirty="0"/>
              <a:t> has only doubled every two years → cannot keep up with model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Insight: </a:t>
            </a:r>
            <a:r>
              <a:rPr lang="en-US" b="1" dirty="0"/>
              <a:t>Memory capacity is lagging behind model parameter growth </a:t>
            </a:r>
            <a:r>
              <a:rPr lang="en-US" dirty="0"/>
              <a:t>→ creates bottlenecks in single-device training.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CF2927-A339-C30B-6A73-9317FC5600A0}"/>
              </a:ext>
            </a:extLst>
          </p:cNvPr>
          <p:cNvSpPr txBox="1"/>
          <p:nvPr/>
        </p:nvSpPr>
        <p:spPr>
          <a:xfrm>
            <a:off x="7807384" y="4278985"/>
            <a:ext cx="59514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compute (in </a:t>
            </a:r>
            <a:r>
              <a:rPr lang="en-US" dirty="0" err="1"/>
              <a:t>PetaFLOPs</a:t>
            </a:r>
            <a:r>
              <a:rPr lang="en-US" dirty="0"/>
              <a:t>) required to train various state-of-the-art models (CV, NLP, speech).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demand has been increasing at </a:t>
            </a:r>
            <a:r>
              <a:rPr lang="en-US" b="1" dirty="0"/>
              <a:t>750× every two years</a:t>
            </a:r>
            <a:r>
              <a:rPr lang="en-US" dirty="0"/>
              <a:t>. Highlights compute-intensive nature of modern LLMs and vision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Insight: Compute demands alone are misleading—</a:t>
            </a:r>
            <a:r>
              <a:rPr lang="en-US" b="1" dirty="0"/>
              <a:t>memory access and communication matter more</a:t>
            </a:r>
            <a:r>
              <a:rPr lang="en-US" dirty="0"/>
              <a:t> for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9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7853" y="476094"/>
            <a:ext cx="67623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Summarizing: Scaling Trends in AI Models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22384" y="20076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759500" y="2043708"/>
            <a:ext cx="499021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Exponential</a:t>
            </a: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</a:t>
            </a: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Growth of LLMs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651214" y="2761855"/>
            <a:ext cx="4990218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Motivated by neural scaling laws, practitioners have been </a:t>
            </a: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scaling the amount of data, model size, and compute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needed to train recent models at unprecedented levels.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7380538" y="204370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8117654" y="2043708"/>
            <a:ext cx="531873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Compute vs. Memory Capacity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8446174" y="2752368"/>
            <a:ext cx="450347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</a:t>
            </a: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compute/FLOPS needed to train recent models has increased by a factor of 750 per two years 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(2018–2022), while </a:t>
            </a: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LLM sizes have scaled at a rate of 410 per two years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3031657" y="59107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3768773" y="5910739"/>
            <a:ext cx="35252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Communication Bottlenecks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3746104" y="6385704"/>
            <a:ext cx="709574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Distributing work over multiple processes faces the memory wall problem due to the communication bottleneck of moving data between neural network (NN) accelerators.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5216" y="610195"/>
            <a:ext cx="7251025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Intrachip Memory Bottlenecks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5216" y="1634490"/>
            <a:ext cx="3686056" cy="3763328"/>
          </a:xfrm>
          <a:prstGeom prst="roundRect">
            <a:avLst>
              <a:gd name="adj" fmla="val 252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04292" y="1863566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Memory Transfers</a:t>
            </a:r>
            <a:endParaRPr lang="en-US" sz="2150" b="1" dirty="0"/>
          </a:p>
        </p:txBody>
      </p:sp>
      <p:sp>
        <p:nvSpPr>
          <p:cNvPr id="6" name="Text 3"/>
          <p:cNvSpPr/>
          <p:nvPr/>
        </p:nvSpPr>
        <p:spPr>
          <a:xfrm>
            <a:off x="1004292" y="2342436"/>
            <a:ext cx="3227903" cy="2480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Even when a model fits within a single chip, </a:t>
            </a:r>
            <a:r>
              <a:rPr lang="en-US" sz="17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intrachip memory transfers</a:t>
            </a: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from/to registers, Level 2 cache, and global memory are increasingly becoming the bottleneck.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2728" y="1634490"/>
            <a:ext cx="3686056" cy="3763328"/>
          </a:xfrm>
          <a:prstGeom prst="roundRect">
            <a:avLst>
              <a:gd name="adj" fmla="val 252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1804" y="1863566"/>
            <a:ext cx="3227903" cy="691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Specialized Compute Units</a:t>
            </a:r>
            <a:endParaRPr lang="en-US" sz="2150" b="1" dirty="0"/>
          </a:p>
        </p:txBody>
      </p:sp>
      <p:sp>
        <p:nvSpPr>
          <p:cNvPr id="9" name="Text 6"/>
          <p:cNvSpPr/>
          <p:nvPr/>
        </p:nvSpPr>
        <p:spPr>
          <a:xfrm>
            <a:off x="4911803" y="2371888"/>
            <a:ext cx="3227903" cy="2480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Advancements in specialized compute units, such as tensor cores, allow arithmetic operations to finish in a few cycles, </a:t>
            </a:r>
            <a:r>
              <a:rPr lang="en-US" sz="17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requiring rapid data feeding to keep these units utilized.</a:t>
            </a:r>
            <a:endParaRPr lang="en-US" sz="1700" b="1" dirty="0"/>
          </a:p>
        </p:txBody>
      </p:sp>
      <p:sp>
        <p:nvSpPr>
          <p:cNvPr id="10" name="Shape 7"/>
          <p:cNvSpPr/>
          <p:nvPr/>
        </p:nvSpPr>
        <p:spPr>
          <a:xfrm>
            <a:off x="775216" y="5619274"/>
            <a:ext cx="7593568" cy="2000012"/>
          </a:xfrm>
          <a:prstGeom prst="roundRect">
            <a:avLst>
              <a:gd name="adj" fmla="val 465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04292" y="5848350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Disparity in Scaling</a:t>
            </a:r>
            <a:endParaRPr lang="en-US" sz="2150" b="1" dirty="0"/>
          </a:p>
        </p:txBody>
      </p:sp>
      <p:sp>
        <p:nvSpPr>
          <p:cNvPr id="12" name="Text 9"/>
          <p:cNvSpPr/>
          <p:nvPr/>
        </p:nvSpPr>
        <p:spPr>
          <a:xfrm>
            <a:off x="1004292" y="6327219"/>
            <a:ext cx="7135416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Peak server </a:t>
            </a:r>
            <a:r>
              <a:rPr lang="en-US" sz="17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hardware FLOPS have been scaling faster than DRAM and interconnect bandwidth</a:t>
            </a: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making memory a bottleneck even for single-chip models.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558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Case Study: Transformer Inference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643307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870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Encoder</a:t>
            </a: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Architecture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36053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Processes all tokens concurrently (e.g., BERT).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004191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231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Decoder</a:t>
            </a: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Architecture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72142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Runs autoregressively to process and generate one token at each iteration (e.g., GPT).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674042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900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Arithmetic</a:t>
            </a: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</a:t>
            </a: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Intensity</a:t>
            </a:r>
            <a:endParaRPr lang="en-US" sz="2200" b="1" dirty="0"/>
          </a:p>
        </p:txBody>
      </p:sp>
      <p:sp>
        <p:nvSpPr>
          <p:cNvPr id="12" name="Text 6"/>
          <p:cNvSpPr/>
          <p:nvPr/>
        </p:nvSpPr>
        <p:spPr>
          <a:xfrm>
            <a:off x="7754422" y="6391275"/>
            <a:ext cx="65992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Measures Performance Bottleneck: the number of floating-point operations performed per byte loaded from memory.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D2919-9DE6-F269-192C-DE689792F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333" y="7187202"/>
            <a:ext cx="4610743" cy="800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006078"/>
            <a:ext cx="93528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Arithmetic Intensity and Performance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0" y="205501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51390" y="284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Arithmetic Intensity</a:t>
            </a:r>
            <a:endParaRPr lang="en-US" sz="2200" b="1" dirty="0"/>
          </a:p>
        </p:txBody>
      </p:sp>
      <p:sp>
        <p:nvSpPr>
          <p:cNvPr id="6" name="Text 2"/>
          <p:cNvSpPr/>
          <p:nvPr/>
        </p:nvSpPr>
        <p:spPr>
          <a:xfrm>
            <a:off x="4451390" y="3339227"/>
            <a:ext cx="29015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Computed as the number of FLOPs divided by the number of MOPs (memory operations).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04" y="205501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3104" y="284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BERT vs. GPT-2</a:t>
            </a:r>
            <a:endParaRPr lang="en-US" sz="2200" b="1" dirty="0"/>
          </a:p>
        </p:txBody>
      </p:sp>
      <p:sp>
        <p:nvSpPr>
          <p:cNvPr id="9" name="Text 4"/>
          <p:cNvSpPr/>
          <p:nvPr/>
        </p:nvSpPr>
        <p:spPr>
          <a:xfrm>
            <a:off x="7536688" y="3339227"/>
            <a:ext cx="305109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BERT-Base and BERT-Large (encoder models) involve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matrix–matrix operations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while GPT-2 (decoder model) involves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repeated matrix–vector multiplications.</a:t>
            </a:r>
            <a:endParaRPr lang="en-US" sz="1750" b="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938" y="205501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934938" y="284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Impact on Latency</a:t>
            </a:r>
            <a:endParaRPr lang="en-US" sz="2200" b="1" dirty="0"/>
          </a:p>
        </p:txBody>
      </p:sp>
      <p:sp>
        <p:nvSpPr>
          <p:cNvPr id="12" name="Text 6"/>
          <p:cNvSpPr/>
          <p:nvPr/>
        </p:nvSpPr>
        <p:spPr>
          <a:xfrm>
            <a:off x="10934937" y="3339227"/>
            <a:ext cx="30510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GPT-2 has higher MOPs and lower arithmetic intensity, resulting in significantly longer latency despite similar FLOPs compared to BERT.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4355137" y="6145435"/>
            <a:ext cx="97338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 with </a:t>
            </a:r>
            <a:r>
              <a:rPr lang="en-US" sz="22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higher arithmetic intensity </a:t>
            </a: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can </a:t>
            </a:r>
            <a:r>
              <a:rPr lang="en-US" sz="22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run faster with the same or more FLOPs </a:t>
            </a: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than a model with lower arithmetic intensity, showcasing the memory wall's impact on decoder models.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6138" y="421243"/>
            <a:ext cx="5377934" cy="478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Profiling Transformer Workloads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536138" y="1206341"/>
            <a:ext cx="13558123" cy="6602015"/>
          </a:xfrm>
          <a:prstGeom prst="roundRect">
            <a:avLst>
              <a:gd name="adj" fmla="val 847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36" y="4849416"/>
            <a:ext cx="268010" cy="30634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36138" y="8971121"/>
            <a:ext cx="13558123" cy="490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Profiling results for BERT-Base, BERT-Large, and GPT-2 models show that GPT-2 latency is significantly longer due to higher MOPs and lower arithmetic intensity. This highlights the memory wall's impact on decoder models.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0C11A-C1B6-C041-81CC-30D48D851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155" y="1312906"/>
            <a:ext cx="10005516" cy="61527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7A9C7A10E7A4E9A28E9886295EF59" ma:contentTypeVersion="14" ma:contentTypeDescription="Create a new document." ma:contentTypeScope="" ma:versionID="f7204ccae08b36dfc7ffdc905d2c520d">
  <xsd:schema xmlns:xsd="http://www.w3.org/2001/XMLSchema" xmlns:xs="http://www.w3.org/2001/XMLSchema" xmlns:p="http://schemas.microsoft.com/office/2006/metadata/properties" xmlns:ns3="a6de56cc-8c3a-4648-924d-336218bbcaaa" xmlns:ns4="175ddcb5-83a7-4430-881d-e92591e75c44" targetNamespace="http://schemas.microsoft.com/office/2006/metadata/properties" ma:root="true" ma:fieldsID="ac2695eefb32ea88085b7753b8af1b19" ns3:_="" ns4:_="">
    <xsd:import namespace="a6de56cc-8c3a-4648-924d-336218bbcaaa"/>
    <xsd:import namespace="175ddcb5-83a7-4430-881d-e92591e75c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de56cc-8c3a-4648-924d-336218bbca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ddcb5-83a7-4430-881d-e92591e75c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6de56cc-8c3a-4648-924d-336218bbcaaa" xsi:nil="true"/>
  </documentManagement>
</p:properties>
</file>

<file path=customXml/itemProps1.xml><?xml version="1.0" encoding="utf-8"?>
<ds:datastoreItem xmlns:ds="http://schemas.openxmlformats.org/officeDocument/2006/customXml" ds:itemID="{7801F959-D479-4537-9172-CDCD5D758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de56cc-8c3a-4648-924d-336218bbcaaa"/>
    <ds:schemaRef ds:uri="175ddcb5-83a7-4430-881d-e92591e75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33158C-CAF4-4B32-9E4E-EE08F5C36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050CB-D911-4E8F-8E83-20B6EEE1ABB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175ddcb5-83a7-4430-881d-e92591e75c44"/>
    <ds:schemaRef ds:uri="http://purl.org/dc/dcmitype/"/>
    <ds:schemaRef ds:uri="a6de56cc-8c3a-4648-924d-336218bbcaaa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930</Words>
  <Application>Microsoft Office PowerPoint</Application>
  <PresentationFormat>Custom</PresentationFormat>
  <Paragraphs>116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Kanit Light</vt:lpstr>
      <vt:lpstr>Martel Sans</vt:lpstr>
      <vt:lpstr>Wingdings 3</vt:lpstr>
      <vt:lpstr>Century Gothic</vt:lpstr>
      <vt:lpstr>Wisp</vt:lpstr>
      <vt:lpstr>AI and the Memory Wall: Overcoming Bandwidth Bottlenecks in Large Language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Deepti Sahu</cp:lastModifiedBy>
  <cp:revision>4</cp:revision>
  <dcterms:created xsi:type="dcterms:W3CDTF">2025-04-17T02:43:43Z</dcterms:created>
  <dcterms:modified xsi:type="dcterms:W3CDTF">2025-04-17T07:37:26Z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0x010100BC77A9C7A10E7A4E9A28E9886295EF59</vt:lpwstr>
  </property>
</Properties>
</file>