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66" r:id="rId3"/>
    <p:sldId id="367" r:id="rId4"/>
    <p:sldId id="364" r:id="rId5"/>
    <p:sldId id="368" r:id="rId6"/>
    <p:sldId id="385" r:id="rId7"/>
    <p:sldId id="369" r:id="rId8"/>
    <p:sldId id="370" r:id="rId9"/>
    <p:sldId id="371" r:id="rId10"/>
    <p:sldId id="372" r:id="rId11"/>
    <p:sldId id="373" r:id="rId12"/>
    <p:sldId id="376" r:id="rId13"/>
    <p:sldId id="377" r:id="rId14"/>
    <p:sldId id="379" r:id="rId15"/>
    <p:sldId id="365" r:id="rId16"/>
    <p:sldId id="380" r:id="rId17"/>
    <p:sldId id="382" r:id="rId18"/>
    <p:sldId id="383" r:id="rId19"/>
    <p:sldId id="265" r:id="rId20"/>
    <p:sldId id="387" r:id="rId21"/>
    <p:sldId id="3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0167" autoAdjust="0"/>
  </p:normalViewPr>
  <p:slideViewPr>
    <p:cSldViewPr snapToGrid="0">
      <p:cViewPr varScale="1">
        <p:scale>
          <a:sx n="57" d="100"/>
          <a:sy n="57"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jects dns" userId="69fed8f34018a481" providerId="LiveId" clId="{4F45F963-3E5F-4EE4-AA3B-98B2A9B9F572}"/>
    <pc:docChg chg="delSld">
      <pc:chgData name="projects dns" userId="69fed8f34018a481" providerId="LiveId" clId="{4F45F963-3E5F-4EE4-AA3B-98B2A9B9F572}" dt="2022-11-14T06:58:11.292" v="0" actId="2696"/>
      <pc:docMkLst>
        <pc:docMk/>
      </pc:docMkLst>
      <pc:sldChg chg="del">
        <pc:chgData name="projects dns" userId="69fed8f34018a481" providerId="LiveId" clId="{4F45F963-3E5F-4EE4-AA3B-98B2A9B9F572}" dt="2022-11-14T06:58:11.292" v="0" actId="2696"/>
        <pc:sldMkLst>
          <pc:docMk/>
          <pc:sldMk cId="2412967939" sldId="258"/>
        </pc:sldMkLst>
      </pc:sldChg>
      <pc:sldChg chg="del">
        <pc:chgData name="projects dns" userId="69fed8f34018a481" providerId="LiveId" clId="{4F45F963-3E5F-4EE4-AA3B-98B2A9B9F572}" dt="2022-11-14T06:58:11.292" v="0" actId="2696"/>
        <pc:sldMkLst>
          <pc:docMk/>
          <pc:sldMk cId="0" sldId="277"/>
        </pc:sldMkLst>
      </pc:sldChg>
      <pc:sldChg chg="del">
        <pc:chgData name="projects dns" userId="69fed8f34018a481" providerId="LiveId" clId="{4F45F963-3E5F-4EE4-AA3B-98B2A9B9F572}" dt="2022-11-14T06:58:11.292" v="0" actId="2696"/>
        <pc:sldMkLst>
          <pc:docMk/>
          <pc:sldMk cId="0" sldId="278"/>
        </pc:sldMkLst>
      </pc:sldChg>
      <pc:sldChg chg="del">
        <pc:chgData name="projects dns" userId="69fed8f34018a481" providerId="LiveId" clId="{4F45F963-3E5F-4EE4-AA3B-98B2A9B9F572}" dt="2022-11-14T06:58:11.292" v="0" actId="2696"/>
        <pc:sldMkLst>
          <pc:docMk/>
          <pc:sldMk cId="0" sldId="279"/>
        </pc:sldMkLst>
      </pc:sldChg>
      <pc:sldChg chg="del">
        <pc:chgData name="projects dns" userId="69fed8f34018a481" providerId="LiveId" clId="{4F45F963-3E5F-4EE4-AA3B-98B2A9B9F572}" dt="2022-11-14T06:58:11.292" v="0" actId="2696"/>
        <pc:sldMkLst>
          <pc:docMk/>
          <pc:sldMk cId="0" sldId="280"/>
        </pc:sldMkLst>
      </pc:sldChg>
      <pc:sldChg chg="del">
        <pc:chgData name="projects dns" userId="69fed8f34018a481" providerId="LiveId" clId="{4F45F963-3E5F-4EE4-AA3B-98B2A9B9F572}" dt="2022-11-14T06:58:11.292" v="0" actId="2696"/>
        <pc:sldMkLst>
          <pc:docMk/>
          <pc:sldMk cId="0" sldId="282"/>
        </pc:sldMkLst>
      </pc:sldChg>
      <pc:sldChg chg="del">
        <pc:chgData name="projects dns" userId="69fed8f34018a481" providerId="LiveId" clId="{4F45F963-3E5F-4EE4-AA3B-98B2A9B9F572}" dt="2022-11-14T06:58:11.292" v="0" actId="2696"/>
        <pc:sldMkLst>
          <pc:docMk/>
          <pc:sldMk cId="0" sldId="284"/>
        </pc:sldMkLst>
      </pc:sldChg>
      <pc:sldChg chg="del">
        <pc:chgData name="projects dns" userId="69fed8f34018a481" providerId="LiveId" clId="{4F45F963-3E5F-4EE4-AA3B-98B2A9B9F572}" dt="2022-11-14T06:58:11.292" v="0" actId="2696"/>
        <pc:sldMkLst>
          <pc:docMk/>
          <pc:sldMk cId="0" sldId="286"/>
        </pc:sldMkLst>
      </pc:sldChg>
      <pc:sldChg chg="del">
        <pc:chgData name="projects dns" userId="69fed8f34018a481" providerId="LiveId" clId="{4F45F963-3E5F-4EE4-AA3B-98B2A9B9F572}" dt="2022-11-14T06:58:11.292" v="0" actId="2696"/>
        <pc:sldMkLst>
          <pc:docMk/>
          <pc:sldMk cId="0" sldId="287"/>
        </pc:sldMkLst>
      </pc:sldChg>
      <pc:sldChg chg="del">
        <pc:chgData name="projects dns" userId="69fed8f34018a481" providerId="LiveId" clId="{4F45F963-3E5F-4EE4-AA3B-98B2A9B9F572}" dt="2022-11-14T06:58:11.292" v="0" actId="2696"/>
        <pc:sldMkLst>
          <pc:docMk/>
          <pc:sldMk cId="0" sldId="294"/>
        </pc:sldMkLst>
      </pc:sldChg>
      <pc:sldChg chg="del">
        <pc:chgData name="projects dns" userId="69fed8f34018a481" providerId="LiveId" clId="{4F45F963-3E5F-4EE4-AA3B-98B2A9B9F572}" dt="2022-11-14T06:58:11.292" v="0" actId="2696"/>
        <pc:sldMkLst>
          <pc:docMk/>
          <pc:sldMk cId="0" sldId="295"/>
        </pc:sldMkLst>
      </pc:sldChg>
      <pc:sldChg chg="del">
        <pc:chgData name="projects dns" userId="69fed8f34018a481" providerId="LiveId" clId="{4F45F963-3E5F-4EE4-AA3B-98B2A9B9F572}" dt="2022-11-14T06:58:11.292" v="0" actId="2696"/>
        <pc:sldMkLst>
          <pc:docMk/>
          <pc:sldMk cId="0" sldId="296"/>
        </pc:sldMkLst>
      </pc:sldChg>
      <pc:sldChg chg="del">
        <pc:chgData name="projects dns" userId="69fed8f34018a481" providerId="LiveId" clId="{4F45F963-3E5F-4EE4-AA3B-98B2A9B9F572}" dt="2022-11-14T06:58:11.292" v="0" actId="2696"/>
        <pc:sldMkLst>
          <pc:docMk/>
          <pc:sldMk cId="0" sldId="297"/>
        </pc:sldMkLst>
      </pc:sldChg>
      <pc:sldChg chg="del">
        <pc:chgData name="projects dns" userId="69fed8f34018a481" providerId="LiveId" clId="{4F45F963-3E5F-4EE4-AA3B-98B2A9B9F572}" dt="2022-11-14T06:58:11.292" v="0" actId="2696"/>
        <pc:sldMkLst>
          <pc:docMk/>
          <pc:sldMk cId="0" sldId="304"/>
        </pc:sldMkLst>
      </pc:sldChg>
      <pc:sldChg chg="del">
        <pc:chgData name="projects dns" userId="69fed8f34018a481" providerId="LiveId" clId="{4F45F963-3E5F-4EE4-AA3B-98B2A9B9F572}" dt="2022-11-14T06:58:11.292" v="0" actId="2696"/>
        <pc:sldMkLst>
          <pc:docMk/>
          <pc:sldMk cId="0" sldId="341"/>
        </pc:sldMkLst>
      </pc:sldChg>
      <pc:sldChg chg="del">
        <pc:chgData name="projects dns" userId="69fed8f34018a481" providerId="LiveId" clId="{4F45F963-3E5F-4EE4-AA3B-98B2A9B9F572}" dt="2022-11-14T06:58:11.292" v="0" actId="2696"/>
        <pc:sldMkLst>
          <pc:docMk/>
          <pc:sldMk cId="0" sldId="346"/>
        </pc:sldMkLst>
      </pc:sldChg>
      <pc:sldChg chg="del">
        <pc:chgData name="projects dns" userId="69fed8f34018a481" providerId="LiveId" clId="{4F45F963-3E5F-4EE4-AA3B-98B2A9B9F572}" dt="2022-11-14T06:58:11.292" v="0" actId="2696"/>
        <pc:sldMkLst>
          <pc:docMk/>
          <pc:sldMk cId="0" sldId="348"/>
        </pc:sldMkLst>
      </pc:sldChg>
      <pc:sldChg chg="del">
        <pc:chgData name="projects dns" userId="69fed8f34018a481" providerId="LiveId" clId="{4F45F963-3E5F-4EE4-AA3B-98B2A9B9F572}" dt="2022-11-14T06:58:11.292" v="0" actId="2696"/>
        <pc:sldMkLst>
          <pc:docMk/>
          <pc:sldMk cId="0" sldId="349"/>
        </pc:sldMkLst>
      </pc:sldChg>
      <pc:sldChg chg="del">
        <pc:chgData name="projects dns" userId="69fed8f34018a481" providerId="LiveId" clId="{4F45F963-3E5F-4EE4-AA3B-98B2A9B9F572}" dt="2022-11-14T06:58:11.292" v="0" actId="2696"/>
        <pc:sldMkLst>
          <pc:docMk/>
          <pc:sldMk cId="0" sldId="350"/>
        </pc:sldMkLst>
      </pc:sldChg>
      <pc:sldChg chg="del">
        <pc:chgData name="projects dns" userId="69fed8f34018a481" providerId="LiveId" clId="{4F45F963-3E5F-4EE4-AA3B-98B2A9B9F572}" dt="2022-11-14T06:58:11.292" v="0" actId="2696"/>
        <pc:sldMkLst>
          <pc:docMk/>
          <pc:sldMk cId="0" sldId="351"/>
        </pc:sldMkLst>
      </pc:sldChg>
      <pc:sldChg chg="del">
        <pc:chgData name="projects dns" userId="69fed8f34018a481" providerId="LiveId" clId="{4F45F963-3E5F-4EE4-AA3B-98B2A9B9F572}" dt="2022-11-14T06:58:11.292" v="0" actId="2696"/>
        <pc:sldMkLst>
          <pc:docMk/>
          <pc:sldMk cId="0" sldId="352"/>
        </pc:sldMkLst>
      </pc:sldChg>
      <pc:sldChg chg="del">
        <pc:chgData name="projects dns" userId="69fed8f34018a481" providerId="LiveId" clId="{4F45F963-3E5F-4EE4-AA3B-98B2A9B9F572}" dt="2022-11-14T06:58:11.292" v="0" actId="2696"/>
        <pc:sldMkLst>
          <pc:docMk/>
          <pc:sldMk cId="0" sldId="353"/>
        </pc:sldMkLst>
      </pc:sldChg>
      <pc:sldChg chg="del">
        <pc:chgData name="projects dns" userId="69fed8f34018a481" providerId="LiveId" clId="{4F45F963-3E5F-4EE4-AA3B-98B2A9B9F572}" dt="2022-11-14T06:58:11.292" v="0" actId="2696"/>
        <pc:sldMkLst>
          <pc:docMk/>
          <pc:sldMk cId="0" sldId="354"/>
        </pc:sldMkLst>
      </pc:sldChg>
      <pc:sldChg chg="del">
        <pc:chgData name="projects dns" userId="69fed8f34018a481" providerId="LiveId" clId="{4F45F963-3E5F-4EE4-AA3B-98B2A9B9F572}" dt="2022-11-14T06:58:11.292" v="0" actId="2696"/>
        <pc:sldMkLst>
          <pc:docMk/>
          <pc:sldMk cId="0" sldId="355"/>
        </pc:sldMkLst>
      </pc:sldChg>
      <pc:sldChg chg="del">
        <pc:chgData name="projects dns" userId="69fed8f34018a481" providerId="LiveId" clId="{4F45F963-3E5F-4EE4-AA3B-98B2A9B9F572}" dt="2022-11-14T06:58:11.292" v="0" actId="2696"/>
        <pc:sldMkLst>
          <pc:docMk/>
          <pc:sldMk cId="0" sldId="357"/>
        </pc:sldMkLst>
      </pc:sldChg>
      <pc:sldChg chg="del">
        <pc:chgData name="projects dns" userId="69fed8f34018a481" providerId="LiveId" clId="{4F45F963-3E5F-4EE4-AA3B-98B2A9B9F572}" dt="2022-11-14T06:58:11.292" v="0" actId="2696"/>
        <pc:sldMkLst>
          <pc:docMk/>
          <pc:sldMk cId="2639081407" sldId="358"/>
        </pc:sldMkLst>
      </pc:sldChg>
      <pc:sldChg chg="del">
        <pc:chgData name="projects dns" userId="69fed8f34018a481" providerId="LiveId" clId="{4F45F963-3E5F-4EE4-AA3B-98B2A9B9F572}" dt="2022-11-14T06:58:11.292" v="0" actId="2696"/>
        <pc:sldMkLst>
          <pc:docMk/>
          <pc:sldMk cId="913318653" sldId="359"/>
        </pc:sldMkLst>
      </pc:sldChg>
      <pc:sldChg chg="del">
        <pc:chgData name="projects dns" userId="69fed8f34018a481" providerId="LiveId" clId="{4F45F963-3E5F-4EE4-AA3B-98B2A9B9F572}" dt="2022-11-14T06:58:11.292" v="0" actId="2696"/>
        <pc:sldMkLst>
          <pc:docMk/>
          <pc:sldMk cId="1135716206" sldId="360"/>
        </pc:sldMkLst>
      </pc:sldChg>
      <pc:sldChg chg="del">
        <pc:chgData name="projects dns" userId="69fed8f34018a481" providerId="LiveId" clId="{4F45F963-3E5F-4EE4-AA3B-98B2A9B9F572}" dt="2022-11-14T06:58:11.292" v="0" actId="2696"/>
        <pc:sldMkLst>
          <pc:docMk/>
          <pc:sldMk cId="752417756" sldId="361"/>
        </pc:sldMkLst>
      </pc:sldChg>
      <pc:sldChg chg="del">
        <pc:chgData name="projects dns" userId="69fed8f34018a481" providerId="LiveId" clId="{4F45F963-3E5F-4EE4-AA3B-98B2A9B9F572}" dt="2022-11-14T06:58:11.292" v="0" actId="2696"/>
        <pc:sldMkLst>
          <pc:docMk/>
          <pc:sldMk cId="1330549585" sldId="362"/>
        </pc:sldMkLst>
      </pc:sldChg>
      <pc:sldChg chg="del">
        <pc:chgData name="projects dns" userId="69fed8f34018a481" providerId="LiveId" clId="{4F45F963-3E5F-4EE4-AA3B-98B2A9B9F572}" dt="2022-11-14T06:58:11.292" v="0" actId="2696"/>
        <pc:sldMkLst>
          <pc:docMk/>
          <pc:sldMk cId="3082344474"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D9D4E-43EB-49D0-ADDC-2D8E89C02257}" type="datetimeFigureOut">
              <a:rPr lang="en-IN" smtClean="0"/>
              <a:t>14-11-2022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04BCF-6FA1-4CF2-88DF-99BA649246C0}" type="slidenum">
              <a:rPr lang="en-IN" smtClean="0"/>
              <a:t>‹#›</a:t>
            </a:fld>
            <a:endParaRPr lang="en-IN"/>
          </a:p>
        </p:txBody>
      </p:sp>
    </p:spTree>
    <p:extLst>
      <p:ext uri="{BB962C8B-B14F-4D97-AF65-F5344CB8AC3E}">
        <p14:creationId xmlns:p14="http://schemas.microsoft.com/office/powerpoint/2010/main" val="54567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DBF9-E7EC-4746-B941-0F956A2AC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F8A293-63F9-4021-B958-B5C10494F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DBA876-97F8-46AD-92E7-EA77E9573E70}"/>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02E72CA3-9945-47BF-B120-0A31C3281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4AA22-495E-4CE8-84BF-D4FB3CA63FF3}"/>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7" name="Picture 6" descr="C-DAC India (@cdacindia) | Twitter">
            <a:extLst>
              <a:ext uri="{FF2B5EF4-FFF2-40B4-BE49-F238E27FC236}">
                <a16:creationId xmlns:a16="http://schemas.microsoft.com/office/drawing/2014/main" id="{4612EDC2-2DDA-A9E0-EF31-4896848C06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16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D015-B73D-4561-B408-55A5DAAA45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15EB08-B209-46A8-B31E-0CAED65AB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E348A-ECE5-4EFD-B5D1-A368550416F1}"/>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6B0609F8-1D8D-482C-A074-4D8FDF9C6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6D21A-5A85-4D71-BE1F-A634947907F1}"/>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7" name="Picture 6" descr="C-DAC India (@cdacindia) | Twitter">
            <a:extLst>
              <a:ext uri="{FF2B5EF4-FFF2-40B4-BE49-F238E27FC236}">
                <a16:creationId xmlns:a16="http://schemas.microsoft.com/office/drawing/2014/main" id="{DE976B30-A72A-3ECF-CA44-E02E2CB00C7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7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D1C6E-5FF0-4A98-9706-2E2F350A7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E071BD-D660-4506-9690-6C8F44DB1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E94BF-43A1-4843-9449-0149BF580DAA}"/>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0D5181A9-A3D7-4F95-8177-615FBF47F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A1C99-45FB-4527-8289-BDB1F773ECBC}"/>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7" name="Picture 6" descr="C-DAC India (@cdacindia) | Twitter">
            <a:extLst>
              <a:ext uri="{FF2B5EF4-FFF2-40B4-BE49-F238E27FC236}">
                <a16:creationId xmlns:a16="http://schemas.microsoft.com/office/drawing/2014/main" id="{5284A871-8E97-A96D-0080-10E7C7078FE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8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BA4B-F381-4F5A-8363-AA8C4BE569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A52D72-BCEE-497F-BAD5-219EB1893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12F48-3B43-42E2-97D0-DEDA12E1BDF1}"/>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20EE38F4-6B81-4E93-BB4F-FBF5C2636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CBFF0-A8D3-40B1-A438-7D19198AC9FE}"/>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7" name="Picture 6" descr="C-DAC India (@cdacindia) | Twitter">
            <a:extLst>
              <a:ext uri="{FF2B5EF4-FFF2-40B4-BE49-F238E27FC236}">
                <a16:creationId xmlns:a16="http://schemas.microsoft.com/office/drawing/2014/main" id="{E8A4058B-891D-F13E-EA25-B87A2CD16AD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68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CED5-2ED9-4167-944D-F1EC13651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EA38F4-5605-4426-BDFA-2CFE9513A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CDDF3-FD37-45AC-855E-F024051843D5}"/>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32A41415-499D-4A8A-896D-AD91EB1FF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09EBB-FACC-4724-9576-7A5C148DA868}"/>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7" name="Picture 6" descr="C-DAC India (@cdacindia) | Twitter">
            <a:extLst>
              <a:ext uri="{FF2B5EF4-FFF2-40B4-BE49-F238E27FC236}">
                <a16:creationId xmlns:a16="http://schemas.microsoft.com/office/drawing/2014/main" id="{1C623099-FCE7-4E95-652C-5CA14B3EA8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52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0E4C-1A14-440B-A203-680E48E9B1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85B186-F69D-4866-98DE-45FACCFDA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431060-BD8E-493D-852E-7C20BB797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9DA1DD-4114-4610-8ED3-9F843CAED186}"/>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6" name="Footer Placeholder 5">
            <a:extLst>
              <a:ext uri="{FF2B5EF4-FFF2-40B4-BE49-F238E27FC236}">
                <a16:creationId xmlns:a16="http://schemas.microsoft.com/office/drawing/2014/main" id="{EE2BE4EA-CBBA-48A9-BA9E-DED9CFF1E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BE786D-01B6-4FC7-BE83-D9F465A4271C}"/>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8" name="Picture 7" descr="C-DAC India (@cdacindia) | Twitter">
            <a:extLst>
              <a:ext uri="{FF2B5EF4-FFF2-40B4-BE49-F238E27FC236}">
                <a16:creationId xmlns:a16="http://schemas.microsoft.com/office/drawing/2014/main" id="{A3A0DC40-2D1B-2A1D-3134-4C650FC07C5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2DDE-F454-4F22-8775-2AC51F8F01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C82E5-C140-41FF-A9D7-9FB54CEA5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604F8-5354-40DA-89E0-D6D8A7A0F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C7624F-09EF-4378-8119-D15B549B8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A5F27-77D0-460F-B5F3-54745C07C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644C94-8873-49C1-AFC8-4529357F097E}"/>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8" name="Footer Placeholder 7">
            <a:extLst>
              <a:ext uri="{FF2B5EF4-FFF2-40B4-BE49-F238E27FC236}">
                <a16:creationId xmlns:a16="http://schemas.microsoft.com/office/drawing/2014/main" id="{F40B2595-596C-4A95-94B6-26EA7CB403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37BFE9-F116-4CE7-B771-9F354D916141}"/>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10" name="Picture 9" descr="C-DAC India (@cdacindia) | Twitter">
            <a:extLst>
              <a:ext uri="{FF2B5EF4-FFF2-40B4-BE49-F238E27FC236}">
                <a16:creationId xmlns:a16="http://schemas.microsoft.com/office/drawing/2014/main" id="{58E8FCAD-7CF1-6F19-3590-2278E33FB79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7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3F2A-3996-433A-B5AA-8F53FD2B48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345CD0-662C-477F-91EE-C191F0DEF539}"/>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4" name="Footer Placeholder 3">
            <a:extLst>
              <a:ext uri="{FF2B5EF4-FFF2-40B4-BE49-F238E27FC236}">
                <a16:creationId xmlns:a16="http://schemas.microsoft.com/office/drawing/2014/main" id="{1C38A8F5-09FA-431E-9CA4-BF790CA4B6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63997E-A7D2-425E-8C58-B8D81A12F327}"/>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6" name="Picture 5" descr="C-DAC India (@cdacindia) | Twitter">
            <a:extLst>
              <a:ext uri="{FF2B5EF4-FFF2-40B4-BE49-F238E27FC236}">
                <a16:creationId xmlns:a16="http://schemas.microsoft.com/office/drawing/2014/main" id="{28DD921D-76B5-E838-3CE2-3DFA19AA1A3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6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D9D988-037D-41FB-AA6D-627FD43F6015}"/>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3" name="Footer Placeholder 2">
            <a:extLst>
              <a:ext uri="{FF2B5EF4-FFF2-40B4-BE49-F238E27FC236}">
                <a16:creationId xmlns:a16="http://schemas.microsoft.com/office/drawing/2014/main" id="{72D3F78C-3E69-45A0-8B78-7207F82715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8A6820-433A-47EA-AA4A-360CAF2C3E37}"/>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5" name="Picture 4" descr="C-DAC India (@cdacindia) | Twitter">
            <a:extLst>
              <a:ext uri="{FF2B5EF4-FFF2-40B4-BE49-F238E27FC236}">
                <a16:creationId xmlns:a16="http://schemas.microsoft.com/office/drawing/2014/main" id="{F710BC54-BCC2-E395-B56E-4987E980CA9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5792-7805-4638-8DD6-1AF4F53A9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172781-CFFC-4F07-8E19-E6C1F3F84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9F7681-D41A-422B-86BE-6395B8DC6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F1440-7183-4311-BFA7-869D6E4280EB}"/>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6" name="Footer Placeholder 5">
            <a:extLst>
              <a:ext uri="{FF2B5EF4-FFF2-40B4-BE49-F238E27FC236}">
                <a16:creationId xmlns:a16="http://schemas.microsoft.com/office/drawing/2014/main" id="{19DF42CE-12BB-45B4-8F94-8490F1826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838B51-D5FE-4A4F-99E9-9AD3CD44CDCA}"/>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8" name="Picture 7" descr="C-DAC India (@cdacindia) | Twitter">
            <a:extLst>
              <a:ext uri="{FF2B5EF4-FFF2-40B4-BE49-F238E27FC236}">
                <a16:creationId xmlns:a16="http://schemas.microsoft.com/office/drawing/2014/main" id="{BE75F308-6FC5-823E-BB58-E7B2E219986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08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8732-338E-4D23-80DD-88ED2E2B8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9A7E8F-B411-4F67-9CA8-E14EDE0E6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A4BC10-AC7B-48BF-AFF7-7BEC0E06B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CD1E3-D704-4670-BE7D-EDD1E30FF9B6}"/>
              </a:ext>
            </a:extLst>
          </p:cNvPr>
          <p:cNvSpPr>
            <a:spLocks noGrp="1"/>
          </p:cNvSpPr>
          <p:nvPr>
            <p:ph type="dt" sz="half" idx="10"/>
          </p:nvPr>
        </p:nvSpPr>
        <p:spPr/>
        <p:txBody>
          <a:bodyPr/>
          <a:lstStyle/>
          <a:p>
            <a:fld id="{44910701-0B4D-48DE-A562-76CE23E5B171}" type="datetimeFigureOut">
              <a:rPr lang="en-IN" smtClean="0"/>
              <a:t>14-11-2022</a:t>
            </a:fld>
            <a:endParaRPr lang="en-IN"/>
          </a:p>
        </p:txBody>
      </p:sp>
      <p:sp>
        <p:nvSpPr>
          <p:cNvPr id="6" name="Footer Placeholder 5">
            <a:extLst>
              <a:ext uri="{FF2B5EF4-FFF2-40B4-BE49-F238E27FC236}">
                <a16:creationId xmlns:a16="http://schemas.microsoft.com/office/drawing/2014/main" id="{2CEB554D-CC8A-49A3-9EA8-1C227FAFBB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8FFCD-6D92-4410-825E-B140EB3BDE4A}"/>
              </a:ext>
            </a:extLst>
          </p:cNvPr>
          <p:cNvSpPr>
            <a:spLocks noGrp="1"/>
          </p:cNvSpPr>
          <p:nvPr>
            <p:ph type="sldNum" sz="quarter" idx="12"/>
          </p:nvPr>
        </p:nvSpPr>
        <p:spPr/>
        <p:txBody>
          <a:bodyPr/>
          <a:lstStyle/>
          <a:p>
            <a:fld id="{A664B0A0-75A0-4D4F-995E-28733F1404DF}" type="slidenum">
              <a:rPr lang="en-IN" smtClean="0"/>
              <a:t>‹#›</a:t>
            </a:fld>
            <a:endParaRPr lang="en-IN"/>
          </a:p>
        </p:txBody>
      </p:sp>
      <p:pic>
        <p:nvPicPr>
          <p:cNvPr id="8" name="Picture 7" descr="C-DAC India (@cdacindia) | Twitter">
            <a:extLst>
              <a:ext uri="{FF2B5EF4-FFF2-40B4-BE49-F238E27FC236}">
                <a16:creationId xmlns:a16="http://schemas.microsoft.com/office/drawing/2014/main" id="{874ED35F-405E-5C8C-C93F-7FEF99876E6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7180" y="0"/>
            <a:ext cx="1374820" cy="13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2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9EA2-24D1-4FFA-AE26-44226CF39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8ED97-91E9-424F-B0E4-40D4B2226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BAC4B-46CB-4A46-AB6C-F6EA9B5D6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10701-0B4D-48DE-A562-76CE23E5B171}" type="datetimeFigureOut">
              <a:rPr lang="en-IN" smtClean="0"/>
              <a:t>14-11-2022</a:t>
            </a:fld>
            <a:endParaRPr lang="en-IN"/>
          </a:p>
        </p:txBody>
      </p:sp>
      <p:sp>
        <p:nvSpPr>
          <p:cNvPr id="5" name="Footer Placeholder 4">
            <a:extLst>
              <a:ext uri="{FF2B5EF4-FFF2-40B4-BE49-F238E27FC236}">
                <a16:creationId xmlns:a16="http://schemas.microsoft.com/office/drawing/2014/main" id="{66D186B8-7B97-49C3-AF64-147BE3903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217059-102E-4F12-B45A-E77A8141C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4B0A0-75A0-4D4F-995E-28733F1404DF}" type="slidenum">
              <a:rPr lang="en-IN" smtClean="0"/>
              <a:t>‹#›</a:t>
            </a:fld>
            <a:endParaRPr lang="en-IN"/>
          </a:p>
        </p:txBody>
      </p:sp>
    </p:spTree>
    <p:extLst>
      <p:ext uri="{BB962C8B-B14F-4D97-AF65-F5344CB8AC3E}">
        <p14:creationId xmlns:p14="http://schemas.microsoft.com/office/powerpoint/2010/main" val="2196981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7DF8-6C2E-4AF9-98A4-04309DED2A33}"/>
              </a:ext>
            </a:extLst>
          </p:cNvPr>
          <p:cNvSpPr>
            <a:spLocks noGrp="1"/>
          </p:cNvSpPr>
          <p:nvPr>
            <p:ph type="ctrTitle"/>
          </p:nvPr>
        </p:nvSpPr>
        <p:spPr/>
        <p:txBody>
          <a:bodyPr/>
          <a:lstStyle/>
          <a:p>
            <a:r>
              <a:rPr lang="en-IN" dirty="0"/>
              <a:t>Email Security</a:t>
            </a:r>
          </a:p>
        </p:txBody>
      </p:sp>
      <p:sp>
        <p:nvSpPr>
          <p:cNvPr id="3" name="Subtitle 2">
            <a:extLst>
              <a:ext uri="{FF2B5EF4-FFF2-40B4-BE49-F238E27FC236}">
                <a16:creationId xmlns:a16="http://schemas.microsoft.com/office/drawing/2014/main" id="{D10014B4-15FE-43BB-BEBC-AE911312AF8F}"/>
              </a:ext>
            </a:extLst>
          </p:cNvPr>
          <p:cNvSpPr>
            <a:spLocks noGrp="1"/>
          </p:cNvSpPr>
          <p:nvPr>
            <p:ph type="subTitle" idx="1"/>
          </p:nvPr>
        </p:nvSpPr>
        <p:spPr/>
        <p:txBody>
          <a:bodyPr/>
          <a:lstStyle/>
          <a:p>
            <a:r>
              <a:rPr lang="en-IN" dirty="0"/>
              <a:t>Jitendra Kumar</a:t>
            </a:r>
          </a:p>
          <a:p>
            <a:r>
              <a:rPr lang="en-IN" dirty="0"/>
              <a:t> Joint Director CDAC Bangalore</a:t>
            </a:r>
          </a:p>
        </p:txBody>
      </p:sp>
    </p:spTree>
    <p:extLst>
      <p:ext uri="{BB962C8B-B14F-4D97-AF65-F5344CB8AC3E}">
        <p14:creationId xmlns:p14="http://schemas.microsoft.com/office/powerpoint/2010/main" val="85589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5D17-988E-9576-9BFE-B5D03B0F8BFB}"/>
              </a:ext>
            </a:extLst>
          </p:cNvPr>
          <p:cNvSpPr>
            <a:spLocks noGrp="1"/>
          </p:cNvSpPr>
          <p:nvPr>
            <p:ph type="title"/>
          </p:nvPr>
        </p:nvSpPr>
        <p:spPr/>
        <p:txBody>
          <a:bodyPr/>
          <a:lstStyle/>
          <a:p>
            <a:r>
              <a:rPr lang="en-US" dirty="0"/>
              <a:t>Blocking phishing attacks</a:t>
            </a:r>
          </a:p>
        </p:txBody>
      </p:sp>
      <p:sp>
        <p:nvSpPr>
          <p:cNvPr id="3" name="Content Placeholder 2">
            <a:extLst>
              <a:ext uri="{FF2B5EF4-FFF2-40B4-BE49-F238E27FC236}">
                <a16:creationId xmlns:a16="http://schemas.microsoft.com/office/drawing/2014/main" id="{96B17D97-17D0-8959-B45A-CFE4E23E90AE}"/>
              </a:ext>
            </a:extLst>
          </p:cNvPr>
          <p:cNvSpPr>
            <a:spLocks noGrp="1"/>
          </p:cNvSpPr>
          <p:nvPr>
            <p:ph idx="1"/>
          </p:nvPr>
        </p:nvSpPr>
        <p:spPr/>
        <p:txBody>
          <a:bodyPr>
            <a:normAutofit/>
          </a:bodyPr>
          <a:lstStyle/>
          <a:p>
            <a:r>
              <a:rPr lang="en-US" dirty="0"/>
              <a:t>Email security solutions can </a:t>
            </a:r>
          </a:p>
          <a:p>
            <a:pPr lvl="1"/>
            <a:r>
              <a:rPr lang="en-US" dirty="0"/>
              <a:t>Filter out emails from known bad IP addresses. </a:t>
            </a:r>
          </a:p>
          <a:p>
            <a:pPr lvl="1"/>
            <a:r>
              <a:rPr lang="en-US" dirty="0"/>
              <a:t>Block or remove links embedded within emails</a:t>
            </a:r>
          </a:p>
          <a:p>
            <a:pPr lvl="1"/>
            <a:r>
              <a:rPr lang="en-US" dirty="0"/>
              <a:t>Use DNS filtering to block  phishing webpage</a:t>
            </a:r>
          </a:p>
          <a:p>
            <a:r>
              <a:rPr lang="en-US" dirty="0"/>
              <a:t>An organization's employees should receive training on how to recognize a phishing email.</a:t>
            </a:r>
          </a:p>
          <a:p>
            <a:r>
              <a:rPr lang="en-US" dirty="0"/>
              <a:t>Many email providers have some built-in phishing protection </a:t>
            </a:r>
          </a:p>
          <a:p>
            <a:pPr lvl="1"/>
            <a:r>
              <a:rPr lang="en-US" dirty="0"/>
              <a:t>However, phishing emails still regularly sneak into user inboxes. </a:t>
            </a:r>
          </a:p>
          <a:p>
            <a:r>
              <a:rPr lang="en-US" dirty="0"/>
              <a:t>Many organizations employ additional phishing protection to better defend their users and networks.</a:t>
            </a:r>
          </a:p>
          <a:p>
            <a:endParaRPr lang="en-US" dirty="0"/>
          </a:p>
        </p:txBody>
      </p:sp>
    </p:spTree>
    <p:extLst>
      <p:ext uri="{BB962C8B-B14F-4D97-AF65-F5344CB8AC3E}">
        <p14:creationId xmlns:p14="http://schemas.microsoft.com/office/powerpoint/2010/main" val="203833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890C-3E37-1057-DC49-9C4AEE3D395A}"/>
              </a:ext>
            </a:extLst>
          </p:cNvPr>
          <p:cNvSpPr>
            <a:spLocks noGrp="1"/>
          </p:cNvSpPr>
          <p:nvPr>
            <p:ph type="title"/>
          </p:nvPr>
        </p:nvSpPr>
        <p:spPr/>
        <p:txBody>
          <a:bodyPr/>
          <a:lstStyle/>
          <a:p>
            <a:r>
              <a:rPr lang="en-US" dirty="0"/>
              <a:t>How are email attachments used in attacks?</a:t>
            </a:r>
            <a:br>
              <a:rPr lang="en-US" dirty="0"/>
            </a:br>
            <a:endParaRPr lang="en-US" dirty="0"/>
          </a:p>
        </p:txBody>
      </p:sp>
      <p:sp>
        <p:nvSpPr>
          <p:cNvPr id="3" name="Content Placeholder 2">
            <a:extLst>
              <a:ext uri="{FF2B5EF4-FFF2-40B4-BE49-F238E27FC236}">
                <a16:creationId xmlns:a16="http://schemas.microsoft.com/office/drawing/2014/main" id="{EA99C5CB-E87F-76DA-D59C-0F081B7C1DEA}"/>
              </a:ext>
            </a:extLst>
          </p:cNvPr>
          <p:cNvSpPr>
            <a:spLocks noGrp="1"/>
          </p:cNvSpPr>
          <p:nvPr>
            <p:ph idx="1"/>
          </p:nvPr>
        </p:nvSpPr>
        <p:spPr/>
        <p:txBody>
          <a:bodyPr>
            <a:normAutofit lnSpcReduction="10000"/>
          </a:bodyPr>
          <a:lstStyle/>
          <a:p>
            <a:r>
              <a:rPr lang="en-US" dirty="0"/>
              <a:t>Attaching the malicious software as an exe file, then tricking the recipient into opening the attachment. </a:t>
            </a:r>
          </a:p>
          <a:p>
            <a:r>
              <a:rPr lang="en-US" dirty="0"/>
              <a:t>Common approach is to conceal malicious code within an innocent-seeming document, like a PDF or a Word file.</a:t>
            </a:r>
          </a:p>
          <a:p>
            <a:pPr lvl="1"/>
            <a:r>
              <a:rPr lang="en-US" dirty="0"/>
              <a:t> Both these file types support the inclusion of code such as macros</a:t>
            </a:r>
          </a:p>
          <a:p>
            <a:r>
              <a:rPr lang="en-US" dirty="0"/>
              <a:t>Many ransomware infections in recent years have started with an email attachment</a:t>
            </a:r>
          </a:p>
          <a:p>
            <a:pPr lvl="1"/>
            <a:r>
              <a:rPr lang="en-US" dirty="0" err="1"/>
              <a:t>Ryuk</a:t>
            </a:r>
            <a:r>
              <a:rPr lang="en-US" dirty="0"/>
              <a:t> ransomware often enters a network through a </a:t>
            </a:r>
            <a:r>
              <a:rPr lang="en-US" dirty="0" err="1"/>
              <a:t>TrickBot</a:t>
            </a:r>
            <a:r>
              <a:rPr lang="en-US" dirty="0"/>
              <a:t> or </a:t>
            </a:r>
            <a:r>
              <a:rPr lang="en-US" dirty="0" err="1"/>
              <a:t>Emotet</a:t>
            </a:r>
            <a:r>
              <a:rPr lang="en-US" dirty="0"/>
              <a:t> infection through attachments</a:t>
            </a:r>
          </a:p>
          <a:p>
            <a:pPr lvl="1"/>
            <a:r>
              <a:rPr lang="en-US" dirty="0"/>
              <a:t>Maze ransomware</a:t>
            </a:r>
          </a:p>
          <a:p>
            <a:pPr lvl="1"/>
            <a:r>
              <a:rPr lang="en-US" dirty="0"/>
              <a:t>Petya ransomware</a:t>
            </a:r>
          </a:p>
          <a:p>
            <a:pPr lvl="1"/>
            <a:endParaRPr lang="en-US" dirty="0"/>
          </a:p>
          <a:p>
            <a:pPr lvl="1"/>
            <a:endParaRPr lang="en-US" dirty="0"/>
          </a:p>
        </p:txBody>
      </p:sp>
    </p:spTree>
    <p:extLst>
      <p:ext uri="{BB962C8B-B14F-4D97-AF65-F5344CB8AC3E}">
        <p14:creationId xmlns:p14="http://schemas.microsoft.com/office/powerpoint/2010/main" val="412137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EEB3-B946-4483-DA68-03ACDB0E70C2}"/>
              </a:ext>
            </a:extLst>
          </p:cNvPr>
          <p:cNvSpPr>
            <a:spLocks noGrp="1"/>
          </p:cNvSpPr>
          <p:nvPr>
            <p:ph type="title"/>
          </p:nvPr>
        </p:nvSpPr>
        <p:spPr/>
        <p:txBody>
          <a:bodyPr/>
          <a:lstStyle/>
          <a:p>
            <a:r>
              <a:rPr lang="en-US" dirty="0"/>
              <a:t>What is spam and how to tackle it?</a:t>
            </a:r>
            <a:br>
              <a:rPr lang="en-US" dirty="0"/>
            </a:br>
            <a:endParaRPr lang="en-US" dirty="0"/>
          </a:p>
        </p:txBody>
      </p:sp>
      <p:sp>
        <p:nvSpPr>
          <p:cNvPr id="3" name="Content Placeholder 2">
            <a:extLst>
              <a:ext uri="{FF2B5EF4-FFF2-40B4-BE49-F238E27FC236}">
                <a16:creationId xmlns:a16="http://schemas.microsoft.com/office/drawing/2014/main" id="{3C24045C-0D60-B476-D4E2-17C92C7556B2}"/>
              </a:ext>
            </a:extLst>
          </p:cNvPr>
          <p:cNvSpPr>
            <a:spLocks noGrp="1"/>
          </p:cNvSpPr>
          <p:nvPr>
            <p:ph idx="1"/>
          </p:nvPr>
        </p:nvSpPr>
        <p:spPr>
          <a:xfrm>
            <a:off x="847531" y="1834956"/>
            <a:ext cx="10515600" cy="4351338"/>
          </a:xfrm>
        </p:spPr>
        <p:txBody>
          <a:bodyPr>
            <a:normAutofit fontScale="92500" lnSpcReduction="20000"/>
          </a:bodyPr>
          <a:lstStyle/>
          <a:p>
            <a:r>
              <a:rPr lang="en-US" dirty="0"/>
              <a:t>Spam is a term for unwanted or inappropriate email messages, sent without the recipient's permission.</a:t>
            </a:r>
          </a:p>
          <a:p>
            <a:r>
              <a:rPr lang="en-US" dirty="0"/>
              <a:t>Almost all email providers offer some degree of spam filtering.</a:t>
            </a:r>
          </a:p>
          <a:p>
            <a:pPr lvl="1"/>
            <a:r>
              <a:rPr lang="en-US" dirty="0"/>
              <a:t>Still some spam messages still reach user inboxes.</a:t>
            </a:r>
          </a:p>
          <a:p>
            <a:r>
              <a:rPr lang="en-US" dirty="0"/>
              <a:t>Individuals and organizations can take several approaches to cut down on the spam they receive. </a:t>
            </a:r>
          </a:p>
          <a:p>
            <a:pPr lvl="1"/>
            <a:r>
              <a:rPr lang="en-US" dirty="0"/>
              <a:t>Reduce or eliminate public listings of their email addresses. </a:t>
            </a:r>
          </a:p>
          <a:p>
            <a:pPr lvl="1"/>
            <a:r>
              <a:rPr lang="en-US" dirty="0"/>
              <a:t>Can implement a third-party spam filter on top of the filtering provided by their email service.</a:t>
            </a:r>
          </a:p>
          <a:p>
            <a:pPr lvl="1"/>
            <a:r>
              <a:rPr lang="en-US" dirty="0"/>
              <a:t>Consistently mark spam emails as spam, in order to better train the filtering</a:t>
            </a:r>
          </a:p>
          <a:p>
            <a:pPr lvl="1"/>
            <a:r>
              <a:rPr lang="en-US" dirty="0"/>
              <a:t>If a large percentage of a sender’s emails are unopened or marked as spam or bounce too much</a:t>
            </a:r>
          </a:p>
          <a:p>
            <a:pPr lvl="2"/>
            <a:r>
              <a:rPr lang="en-US" dirty="0"/>
              <a:t>ISPs and email services downgrade email sender reputation</a:t>
            </a:r>
          </a:p>
        </p:txBody>
      </p:sp>
    </p:spTree>
    <p:extLst>
      <p:ext uri="{BB962C8B-B14F-4D97-AF65-F5344CB8AC3E}">
        <p14:creationId xmlns:p14="http://schemas.microsoft.com/office/powerpoint/2010/main" val="9047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F2DD-5060-9CB6-6BB9-49AA45CC7B1E}"/>
              </a:ext>
            </a:extLst>
          </p:cNvPr>
          <p:cNvSpPr>
            <a:spLocks noGrp="1"/>
          </p:cNvSpPr>
          <p:nvPr>
            <p:ph type="title"/>
          </p:nvPr>
        </p:nvSpPr>
        <p:spPr/>
        <p:txBody>
          <a:bodyPr/>
          <a:lstStyle/>
          <a:p>
            <a:r>
              <a:rPr lang="en-US" dirty="0"/>
              <a:t>Email accounts takeover</a:t>
            </a:r>
            <a:br>
              <a:rPr lang="en-US" dirty="0"/>
            </a:br>
            <a:endParaRPr lang="en-US" dirty="0"/>
          </a:p>
        </p:txBody>
      </p:sp>
      <p:sp>
        <p:nvSpPr>
          <p:cNvPr id="3" name="Content Placeholder 2">
            <a:extLst>
              <a:ext uri="{FF2B5EF4-FFF2-40B4-BE49-F238E27FC236}">
                <a16:creationId xmlns:a16="http://schemas.microsoft.com/office/drawing/2014/main" id="{740E16C8-2EDC-5CBF-76D6-E0719BC4D2B9}"/>
              </a:ext>
            </a:extLst>
          </p:cNvPr>
          <p:cNvSpPr>
            <a:spLocks noGrp="1"/>
          </p:cNvSpPr>
          <p:nvPr>
            <p:ph idx="1"/>
          </p:nvPr>
        </p:nvSpPr>
        <p:spPr/>
        <p:txBody>
          <a:bodyPr>
            <a:normAutofit fontScale="92500"/>
          </a:bodyPr>
          <a:lstStyle/>
          <a:p>
            <a:r>
              <a:rPr lang="en-US" dirty="0"/>
              <a:t>Attackers can use several methods to break into an email account:</a:t>
            </a:r>
          </a:p>
          <a:p>
            <a:pPr lvl="1"/>
            <a:r>
              <a:rPr lang="en-US" dirty="0"/>
              <a:t>Purchasing lists of previously stolen credentials</a:t>
            </a:r>
          </a:p>
          <a:p>
            <a:pPr lvl="1"/>
            <a:r>
              <a:rPr lang="en-US" dirty="0"/>
              <a:t>Brute force attacks: The attacker loads a login page and uses a bot to rapidly guess a user's credentials. </a:t>
            </a:r>
          </a:p>
          <a:p>
            <a:pPr lvl="2"/>
            <a:r>
              <a:rPr lang="en-US" dirty="0"/>
              <a:t>limits on password entry can effectively stop such attacks.</a:t>
            </a:r>
          </a:p>
          <a:p>
            <a:pPr lvl="1"/>
            <a:r>
              <a:rPr lang="en-US" dirty="0"/>
              <a:t>Phishing attacks</a:t>
            </a:r>
          </a:p>
          <a:p>
            <a:pPr lvl="1"/>
            <a:r>
              <a:rPr lang="en-US" dirty="0"/>
              <a:t>Web browser infections</a:t>
            </a:r>
          </a:p>
          <a:p>
            <a:pPr lvl="1"/>
            <a:r>
              <a:rPr lang="en-US" dirty="0"/>
              <a:t>Spyware</a:t>
            </a:r>
          </a:p>
          <a:p>
            <a:r>
              <a:rPr lang="en-US" dirty="0"/>
              <a:t>Using multi-factor authentication (MFA) instead of single-factor password authentication is one way to protect inboxes from compromise. </a:t>
            </a:r>
          </a:p>
          <a:p>
            <a:r>
              <a:rPr lang="en-US" dirty="0"/>
              <a:t>Usage of single sign-on (SSO) service instead of logging directly into email.</a:t>
            </a:r>
          </a:p>
        </p:txBody>
      </p:sp>
    </p:spTree>
    <p:extLst>
      <p:ext uri="{BB962C8B-B14F-4D97-AF65-F5344CB8AC3E}">
        <p14:creationId xmlns:p14="http://schemas.microsoft.com/office/powerpoint/2010/main" val="224432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CB84-6572-EF9E-014E-84E09C547314}"/>
              </a:ext>
            </a:extLst>
          </p:cNvPr>
          <p:cNvSpPr>
            <a:spLocks noGrp="1"/>
          </p:cNvSpPr>
          <p:nvPr>
            <p:ph type="title"/>
          </p:nvPr>
        </p:nvSpPr>
        <p:spPr/>
        <p:txBody>
          <a:bodyPr>
            <a:normAutofit fontScale="90000"/>
          </a:bodyPr>
          <a:lstStyle/>
          <a:p>
            <a:r>
              <a:rPr lang="en-US" dirty="0"/>
              <a:t>How do DNS records help prevent email attacks?</a:t>
            </a:r>
            <a:br>
              <a:rPr lang="en-US" dirty="0"/>
            </a:br>
            <a:endParaRPr lang="en-US" dirty="0"/>
          </a:p>
        </p:txBody>
      </p:sp>
      <p:sp>
        <p:nvSpPr>
          <p:cNvPr id="3" name="Content Placeholder 2">
            <a:extLst>
              <a:ext uri="{FF2B5EF4-FFF2-40B4-BE49-F238E27FC236}">
                <a16:creationId xmlns:a16="http://schemas.microsoft.com/office/drawing/2014/main" id="{635FFAA3-20DB-C898-857F-DB165CDF2D30}"/>
              </a:ext>
            </a:extLst>
          </p:cNvPr>
          <p:cNvSpPr>
            <a:spLocks noGrp="1"/>
          </p:cNvSpPr>
          <p:nvPr>
            <p:ph idx="1"/>
          </p:nvPr>
        </p:nvSpPr>
        <p:spPr/>
        <p:txBody>
          <a:bodyPr>
            <a:normAutofit/>
          </a:bodyPr>
          <a:lstStyle/>
          <a:p>
            <a:r>
              <a:rPr lang="en-US" dirty="0"/>
              <a:t>The Domain Name System (DNS) stores public records about a domain, including that domain's IP address. </a:t>
            </a:r>
          </a:p>
          <a:p>
            <a:r>
              <a:rPr lang="en-US" dirty="0"/>
              <a:t>There are specialized types of DNS records that help ensure emails are from a legitimate source, not an impersonator: SPF records, DKIM records, and DMARC records. </a:t>
            </a:r>
          </a:p>
          <a:p>
            <a:r>
              <a:rPr lang="en-US" dirty="0"/>
              <a:t>Email service providers check emails against all three of these records to see if they are from the place they claim to be from and have not been altered in transit.</a:t>
            </a:r>
          </a:p>
        </p:txBody>
      </p:sp>
    </p:spTree>
    <p:extLst>
      <p:ext uri="{BB962C8B-B14F-4D97-AF65-F5344CB8AC3E}">
        <p14:creationId xmlns:p14="http://schemas.microsoft.com/office/powerpoint/2010/main" val="28017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A915-9C11-C717-F623-B0362EF3AA9C}"/>
              </a:ext>
            </a:extLst>
          </p:cNvPr>
          <p:cNvSpPr>
            <a:spLocks noGrp="1"/>
          </p:cNvSpPr>
          <p:nvPr>
            <p:ph type="title"/>
          </p:nvPr>
        </p:nvSpPr>
        <p:spPr/>
        <p:txBody>
          <a:bodyPr/>
          <a:lstStyle/>
          <a:p>
            <a:r>
              <a:rPr lang="en-US" b="1" dirty="0"/>
              <a:t>Email Security Best Practices </a:t>
            </a:r>
            <a:br>
              <a:rPr lang="en-US" b="1" dirty="0"/>
            </a:br>
            <a:endParaRPr lang="en-US" dirty="0"/>
          </a:p>
        </p:txBody>
      </p:sp>
      <p:sp>
        <p:nvSpPr>
          <p:cNvPr id="3" name="Content Placeholder 2">
            <a:extLst>
              <a:ext uri="{FF2B5EF4-FFF2-40B4-BE49-F238E27FC236}">
                <a16:creationId xmlns:a16="http://schemas.microsoft.com/office/drawing/2014/main" id="{4A4CE95E-7B85-E51E-FAE7-11056147E86A}"/>
              </a:ext>
            </a:extLst>
          </p:cNvPr>
          <p:cNvSpPr>
            <a:spLocks noGrp="1"/>
          </p:cNvSpPr>
          <p:nvPr>
            <p:ph idx="1"/>
          </p:nvPr>
        </p:nvSpPr>
        <p:spPr/>
        <p:txBody>
          <a:bodyPr>
            <a:normAutofit/>
          </a:bodyPr>
          <a:lstStyle/>
          <a:p>
            <a:r>
              <a:rPr lang="en-US" dirty="0"/>
              <a:t>Spam filter</a:t>
            </a:r>
          </a:p>
          <a:p>
            <a:r>
              <a:rPr lang="en-US" dirty="0"/>
              <a:t>Email Encryption</a:t>
            </a:r>
          </a:p>
          <a:p>
            <a:r>
              <a:rPr lang="en-US" dirty="0"/>
              <a:t>Antivirus protection</a:t>
            </a:r>
          </a:p>
          <a:p>
            <a:r>
              <a:rPr lang="en-US" dirty="0"/>
              <a:t>Secure email gateway (SEG)</a:t>
            </a:r>
          </a:p>
          <a:p>
            <a:r>
              <a:rPr lang="en-US" dirty="0"/>
              <a:t>Multi-factor authentication (MFA)</a:t>
            </a:r>
          </a:p>
          <a:p>
            <a:r>
              <a:rPr lang="en-US" dirty="0"/>
              <a:t>Employee education</a:t>
            </a:r>
          </a:p>
          <a:p>
            <a:pPr lvl="1"/>
            <a:r>
              <a:rPr lang="en-US" dirty="0"/>
              <a:t>Educate the to recognize social engineering, phishing, and other types of attacks</a:t>
            </a:r>
          </a:p>
        </p:txBody>
      </p:sp>
    </p:spTree>
    <p:extLst>
      <p:ext uri="{BB962C8B-B14F-4D97-AF65-F5344CB8AC3E}">
        <p14:creationId xmlns:p14="http://schemas.microsoft.com/office/powerpoint/2010/main" val="197991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A033-CC52-5903-D5B8-339EA8B73DDC}"/>
              </a:ext>
            </a:extLst>
          </p:cNvPr>
          <p:cNvSpPr>
            <a:spLocks noGrp="1"/>
          </p:cNvSpPr>
          <p:nvPr>
            <p:ph type="title"/>
          </p:nvPr>
        </p:nvSpPr>
        <p:spPr/>
        <p:txBody>
          <a:bodyPr/>
          <a:lstStyle/>
          <a:p>
            <a:r>
              <a:rPr lang="en-US" dirty="0"/>
              <a:t>Do</a:t>
            </a:r>
          </a:p>
        </p:txBody>
      </p:sp>
      <p:sp>
        <p:nvSpPr>
          <p:cNvPr id="3" name="Content Placeholder 2">
            <a:extLst>
              <a:ext uri="{FF2B5EF4-FFF2-40B4-BE49-F238E27FC236}">
                <a16:creationId xmlns:a16="http://schemas.microsoft.com/office/drawing/2014/main" id="{2DD052C7-3419-6B1A-1015-309F9D643BA2}"/>
              </a:ext>
            </a:extLst>
          </p:cNvPr>
          <p:cNvSpPr>
            <a:spLocks noGrp="1"/>
          </p:cNvSpPr>
          <p:nvPr>
            <p:ph idx="1"/>
          </p:nvPr>
        </p:nvSpPr>
        <p:spPr/>
        <p:txBody>
          <a:bodyPr>
            <a:normAutofit/>
          </a:bodyPr>
          <a:lstStyle/>
          <a:p>
            <a:r>
              <a:rPr lang="en-US" dirty="0"/>
              <a:t>ALWAYS… check the email “from” field to validate the sender. </a:t>
            </a:r>
          </a:p>
          <a:p>
            <a:pPr lvl="1"/>
            <a:r>
              <a:rPr lang="en-US" dirty="0"/>
              <a:t>This “from” address can be easily spoofed</a:t>
            </a:r>
          </a:p>
          <a:p>
            <a:r>
              <a:rPr lang="en-US" dirty="0"/>
              <a:t>ALWAYS… check for files with a “double extension”. Although a text file named “safe.txt” is safe, a file called “safe.txt.exe” is not. </a:t>
            </a:r>
          </a:p>
          <a:p>
            <a:r>
              <a:rPr lang="en-US" dirty="0"/>
              <a:t>ALWAYS… report suspicious emails to your Information Technology support(ITS) team, or engage them for guidance before proceeding</a:t>
            </a:r>
          </a:p>
          <a:p>
            <a:r>
              <a:rPr lang="en-US" dirty="0"/>
              <a:t>ALWAYS… look closely at website addresses (URL) that are included in an email</a:t>
            </a:r>
          </a:p>
        </p:txBody>
      </p:sp>
    </p:spTree>
    <p:extLst>
      <p:ext uri="{BB962C8B-B14F-4D97-AF65-F5344CB8AC3E}">
        <p14:creationId xmlns:p14="http://schemas.microsoft.com/office/powerpoint/2010/main" val="228038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BD92-211A-F79E-CDC9-4B3D37A90870}"/>
              </a:ext>
            </a:extLst>
          </p:cNvPr>
          <p:cNvSpPr>
            <a:spLocks noGrp="1"/>
          </p:cNvSpPr>
          <p:nvPr>
            <p:ph type="title"/>
          </p:nvPr>
        </p:nvSpPr>
        <p:spPr/>
        <p:txBody>
          <a:bodyPr/>
          <a:lstStyle/>
          <a:p>
            <a:r>
              <a:rPr lang="en-US" dirty="0"/>
              <a:t>DON’T</a:t>
            </a:r>
            <a:br>
              <a:rPr lang="en-US" dirty="0"/>
            </a:br>
            <a:endParaRPr lang="en-US" dirty="0"/>
          </a:p>
        </p:txBody>
      </p:sp>
      <p:sp>
        <p:nvSpPr>
          <p:cNvPr id="3" name="Content Placeholder 2">
            <a:extLst>
              <a:ext uri="{FF2B5EF4-FFF2-40B4-BE49-F238E27FC236}">
                <a16:creationId xmlns:a16="http://schemas.microsoft.com/office/drawing/2014/main" id="{66D35282-AE36-F0E5-703E-9E3566ACE8AB}"/>
              </a:ext>
            </a:extLst>
          </p:cNvPr>
          <p:cNvSpPr>
            <a:spLocks noGrp="1"/>
          </p:cNvSpPr>
          <p:nvPr>
            <p:ph idx="1"/>
          </p:nvPr>
        </p:nvSpPr>
        <p:spPr/>
        <p:txBody>
          <a:bodyPr>
            <a:normAutofit fontScale="92500" lnSpcReduction="10000"/>
          </a:bodyPr>
          <a:lstStyle/>
          <a:p>
            <a:r>
              <a:rPr lang="en-US" dirty="0"/>
              <a:t>DO NOT… open any email attachments that end with .exe, .</a:t>
            </a:r>
            <a:r>
              <a:rPr lang="en-US" dirty="0" err="1"/>
              <a:t>scr</a:t>
            </a:r>
            <a:r>
              <a:rPr lang="en-US" dirty="0"/>
              <a:t>, .bat, .com, or other executable files that you do not recognize. </a:t>
            </a:r>
          </a:p>
          <a:p>
            <a:pPr lvl="1"/>
            <a:r>
              <a:rPr lang="en-US" dirty="0"/>
              <a:t>Be very cautious about opening MS Word, MS Excel, and Adobe PDF files. </a:t>
            </a:r>
          </a:p>
          <a:p>
            <a:r>
              <a:rPr lang="en-US" dirty="0"/>
              <a:t>DO NOT… ever click embedded hyperlinks within email messages without first hovering your mouse over them to see where they will take you</a:t>
            </a:r>
          </a:p>
          <a:p>
            <a:r>
              <a:rPr lang="en-US" dirty="0"/>
              <a:t>DO NOT… respond or reply to spam in any way. </a:t>
            </a:r>
          </a:p>
          <a:p>
            <a:pPr lvl="1"/>
            <a:r>
              <a:rPr lang="en-US" dirty="0"/>
              <a:t>Instead mark the email as “SPAM” or “junk” in their email client</a:t>
            </a:r>
          </a:p>
          <a:p>
            <a:pPr lvl="1"/>
            <a:r>
              <a:rPr lang="en-US" dirty="0"/>
              <a:t>Else work with your IT department to adjust your SPAM filter to capture emails from this sender in the future. </a:t>
            </a:r>
          </a:p>
          <a:p>
            <a:r>
              <a:rPr lang="en-US" dirty="0"/>
              <a:t>DO NOT… “unsubscribe” – it’s easier to mark the email as “SPAM” or “Junk” than deal with the security risks associated with clicking on the “unsubscribe” link or responding to an email. </a:t>
            </a:r>
          </a:p>
        </p:txBody>
      </p:sp>
    </p:spTree>
    <p:extLst>
      <p:ext uri="{BB962C8B-B14F-4D97-AF65-F5344CB8AC3E}">
        <p14:creationId xmlns:p14="http://schemas.microsoft.com/office/powerpoint/2010/main" val="277446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11D5-EA58-6809-DD1A-461A06766104}"/>
              </a:ext>
            </a:extLst>
          </p:cNvPr>
          <p:cNvSpPr>
            <a:spLocks noGrp="1"/>
          </p:cNvSpPr>
          <p:nvPr>
            <p:ph type="title"/>
          </p:nvPr>
        </p:nvSpPr>
        <p:spPr/>
        <p:txBody>
          <a:bodyPr>
            <a:normAutofit fontScale="90000"/>
          </a:bodyPr>
          <a:lstStyle/>
          <a:p>
            <a:r>
              <a:rPr lang="en-US" dirty="0"/>
              <a:t>5 REASONS WHY UNSUBSCRIBING IS A BAD IDEA:</a:t>
            </a:r>
            <a:br>
              <a:rPr lang="en-US" dirty="0"/>
            </a:br>
            <a:endParaRPr lang="en-US" dirty="0"/>
          </a:p>
        </p:txBody>
      </p:sp>
      <p:sp>
        <p:nvSpPr>
          <p:cNvPr id="3" name="Content Placeholder 2">
            <a:extLst>
              <a:ext uri="{FF2B5EF4-FFF2-40B4-BE49-F238E27FC236}">
                <a16:creationId xmlns:a16="http://schemas.microsoft.com/office/drawing/2014/main" id="{75B993B7-84C7-39C9-D2CE-402B62F2DCA2}"/>
              </a:ext>
            </a:extLst>
          </p:cNvPr>
          <p:cNvSpPr>
            <a:spLocks noGrp="1"/>
          </p:cNvSpPr>
          <p:nvPr>
            <p:ph idx="1"/>
          </p:nvPr>
        </p:nvSpPr>
        <p:spPr/>
        <p:txBody>
          <a:bodyPr>
            <a:normAutofit fontScale="92500" lnSpcReduction="20000"/>
          </a:bodyPr>
          <a:lstStyle/>
          <a:p>
            <a:r>
              <a:rPr lang="en-US" dirty="0"/>
              <a:t>By clicking the link or responding via email you have confirmed to the sender that your email address is both valid and in active use. </a:t>
            </a:r>
          </a:p>
          <a:p>
            <a:r>
              <a:rPr lang="en-US" dirty="0"/>
              <a:t>By responding to the email, you have positively confirmed that you have opened and read it</a:t>
            </a:r>
          </a:p>
          <a:p>
            <a:pPr lvl="1"/>
            <a:r>
              <a:rPr lang="en-US" dirty="0"/>
              <a:t>may be slightly interested in the subject matter</a:t>
            </a:r>
          </a:p>
          <a:p>
            <a:r>
              <a:rPr lang="en-US" dirty="0"/>
              <a:t>By clicking unsubscribe and responding you are confirming that your email is active and information about email software too. </a:t>
            </a:r>
          </a:p>
          <a:p>
            <a:r>
              <a:rPr lang="en-US" dirty="0"/>
              <a:t>If the response opens in a browser window and by visiting the spammer’s website, you may end up sharing your geographic location ( calculated based on IP address), OS, and browser information.</a:t>
            </a:r>
          </a:p>
          <a:p>
            <a:r>
              <a:rPr lang="en-US" dirty="0"/>
              <a:t>if you visit a website owned by a spammer, you’re giving them a chance to install malware on your computer, even if you don’t click anything.</a:t>
            </a:r>
          </a:p>
        </p:txBody>
      </p:sp>
    </p:spTree>
    <p:extLst>
      <p:ext uri="{BB962C8B-B14F-4D97-AF65-F5344CB8AC3E}">
        <p14:creationId xmlns:p14="http://schemas.microsoft.com/office/powerpoint/2010/main" val="61671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AI/ML Based Email Safeness Scorer</a:t>
            </a:r>
          </a:p>
        </p:txBody>
      </p:sp>
      <p:sp>
        <p:nvSpPr>
          <p:cNvPr id="3" name="Content Placeholder 2"/>
          <p:cNvSpPr>
            <a:spLocks noGrp="1"/>
          </p:cNvSpPr>
          <p:nvPr>
            <p:ph idx="1"/>
          </p:nvPr>
        </p:nvSpPr>
        <p:spPr/>
        <p:txBody>
          <a:bodyPr>
            <a:normAutofit/>
          </a:bodyPr>
          <a:lstStyle/>
          <a:p>
            <a:pPr marL="457200">
              <a:spcBef>
                <a:spcPts val="0"/>
              </a:spcBef>
              <a:buSzPts val="1800"/>
              <a:buChar char="●"/>
            </a:pPr>
            <a:r>
              <a:rPr lang="en-IN" sz="2800" dirty="0"/>
              <a:t>Email Safeness Scorer</a:t>
            </a:r>
          </a:p>
          <a:p>
            <a:pPr marL="857250" lvl="2" indent="-342900">
              <a:spcBef>
                <a:spcPts val="0"/>
              </a:spcBef>
              <a:buSzPts val="1800"/>
              <a:buFont typeface="Arial" pitchFamily="34" charset="0"/>
              <a:buChar char="●"/>
            </a:pPr>
            <a:r>
              <a:rPr lang="en-US" sz="2400" dirty="0"/>
              <a:t>A privacy-preserving machine learning-based client-side tool to provide a safeness score of an email for alerting the user about possible phishing, scam, etc.</a:t>
            </a:r>
          </a:p>
          <a:p>
            <a:pPr marL="857250" lvl="2" indent="-342900">
              <a:spcBef>
                <a:spcPts val="0"/>
              </a:spcBef>
              <a:buSzPts val="1800"/>
              <a:buFont typeface="Arial" pitchFamily="34" charset="0"/>
              <a:buChar char="●"/>
            </a:pPr>
            <a:r>
              <a:rPr lang="en-US" sz="2400" dirty="0"/>
              <a:t>AI-based aggregated global model for alerting users about unsafe emails and work non intrusively i.e., available as a plug-in for the Mozilla Thunderbird</a:t>
            </a:r>
          </a:p>
          <a:p>
            <a:pPr marL="857250" lvl="2" indent="-342900">
              <a:spcBef>
                <a:spcPts val="0"/>
              </a:spcBef>
              <a:buSzPts val="1800"/>
              <a:buFont typeface="Arial" pitchFamily="34" charset="0"/>
              <a:buChar char="●"/>
            </a:pPr>
            <a:r>
              <a:rPr lang="en-US" sz="2400" dirty="0"/>
              <a:t>Available at https://coednssecurity.in/#resources</a:t>
            </a:r>
          </a:p>
        </p:txBody>
      </p:sp>
      <p:grpSp>
        <p:nvGrpSpPr>
          <p:cNvPr id="6" name="Group 5"/>
          <p:cNvGrpSpPr/>
          <p:nvPr/>
        </p:nvGrpSpPr>
        <p:grpSpPr>
          <a:xfrm>
            <a:off x="2711623" y="4578499"/>
            <a:ext cx="7237067" cy="1584176"/>
            <a:chOff x="2176758" y="1060057"/>
            <a:chExt cx="8693542" cy="2298138"/>
          </a:xfrm>
        </p:grpSpPr>
        <p:sp>
          <p:nvSpPr>
            <p:cNvPr id="7" name="Rectangle 6"/>
            <p:cNvSpPr/>
            <p:nvPr/>
          </p:nvSpPr>
          <p:spPr>
            <a:xfrm>
              <a:off x="2176758" y="1060057"/>
              <a:ext cx="8693542" cy="954860"/>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000" dirty="0"/>
                <a:t>EMAIL SAFENESS SCORER</a:t>
              </a:r>
              <a:endParaRPr lang="en-GB" sz="2000" dirty="0"/>
            </a:p>
          </p:txBody>
        </p:sp>
        <p:sp>
          <p:nvSpPr>
            <p:cNvPr id="8" name="Rectangle 7"/>
            <p:cNvSpPr/>
            <p:nvPr/>
          </p:nvSpPr>
          <p:spPr>
            <a:xfrm>
              <a:off x="2176760" y="2112021"/>
              <a:ext cx="1642682" cy="1246174"/>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Phishing Detection</a:t>
              </a:r>
              <a:endParaRPr lang="en-GB" dirty="0"/>
            </a:p>
          </p:txBody>
        </p:sp>
        <p:sp>
          <p:nvSpPr>
            <p:cNvPr id="9" name="Rectangle 8"/>
            <p:cNvSpPr/>
            <p:nvPr/>
          </p:nvSpPr>
          <p:spPr>
            <a:xfrm>
              <a:off x="3947565" y="2112021"/>
              <a:ext cx="1634591" cy="1246174"/>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IN"/>
                <a:t>Spam Detection</a:t>
              </a:r>
              <a:endParaRPr lang="en-GB" dirty="0"/>
            </a:p>
          </p:txBody>
        </p:sp>
        <p:sp>
          <p:nvSpPr>
            <p:cNvPr id="10" name="Rectangle 9"/>
            <p:cNvSpPr/>
            <p:nvPr/>
          </p:nvSpPr>
          <p:spPr>
            <a:xfrm>
              <a:off x="5710280" y="2112021"/>
              <a:ext cx="1634591" cy="1246174"/>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a:p>
              <a:pPr algn="ctr"/>
              <a:r>
                <a:rPr lang="en-IN" dirty="0"/>
                <a:t>Malicious URL Detection</a:t>
              </a:r>
              <a:endParaRPr lang="en-GB" dirty="0"/>
            </a:p>
            <a:p>
              <a:pPr algn="ctr"/>
              <a:endParaRPr lang="en-GB" dirty="0"/>
            </a:p>
          </p:txBody>
        </p:sp>
        <p:sp>
          <p:nvSpPr>
            <p:cNvPr id="11" name="Rectangle 10"/>
            <p:cNvSpPr/>
            <p:nvPr/>
          </p:nvSpPr>
          <p:spPr>
            <a:xfrm>
              <a:off x="7472995" y="2112021"/>
              <a:ext cx="1634591" cy="1246174"/>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AI- based Continuous Learning</a:t>
              </a:r>
            </a:p>
          </p:txBody>
        </p:sp>
      </p:grpSp>
      <p:sp>
        <p:nvSpPr>
          <p:cNvPr id="4" name="Rectangle 3">
            <a:extLst>
              <a:ext uri="{FF2B5EF4-FFF2-40B4-BE49-F238E27FC236}">
                <a16:creationId xmlns:a16="http://schemas.microsoft.com/office/drawing/2014/main" id="{8E601CC8-A7C0-E8D3-EDC9-7B9679B315E4}"/>
              </a:ext>
            </a:extLst>
          </p:cNvPr>
          <p:cNvSpPr/>
          <p:nvPr/>
        </p:nvSpPr>
        <p:spPr>
          <a:xfrm>
            <a:off x="8587952" y="5322987"/>
            <a:ext cx="1360739" cy="859024"/>
          </a:xfrm>
          <a:prstGeom prst="rect">
            <a:avLst/>
          </a:prstGeom>
          <a:effectLst>
            <a:outerShdw blurRad="57150" dist="19050" dir="5400000" algn="ctr" rotWithShape="0">
              <a:srgbClr val="000000">
                <a:alpha val="63000"/>
              </a:srgbClr>
            </a:outerShdw>
            <a:softEdge rad="12700"/>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a:p>
            <a:pPr algn="ctr"/>
            <a:r>
              <a:rPr lang="en-IN" dirty="0"/>
              <a:t>Personalized Learning</a:t>
            </a:r>
            <a:endParaRPr lang="en-GB" dirty="0"/>
          </a:p>
          <a:p>
            <a:pPr algn="ctr"/>
            <a:endParaRPr lang="en-GB" dirty="0"/>
          </a:p>
        </p:txBody>
      </p:sp>
    </p:spTree>
    <p:extLst>
      <p:ext uri="{BB962C8B-B14F-4D97-AF65-F5344CB8AC3E}">
        <p14:creationId xmlns:p14="http://schemas.microsoft.com/office/powerpoint/2010/main" val="422921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C454-AF22-DA3A-2DA5-1CB90A61B631}"/>
              </a:ext>
            </a:extLst>
          </p:cNvPr>
          <p:cNvSpPr>
            <a:spLocks noGrp="1"/>
          </p:cNvSpPr>
          <p:nvPr>
            <p:ph type="title"/>
          </p:nvPr>
        </p:nvSpPr>
        <p:spPr/>
        <p:txBody>
          <a:bodyPr/>
          <a:lstStyle/>
          <a:p>
            <a:r>
              <a:rPr lang="en-US" dirty="0"/>
              <a:t>What is email security?</a:t>
            </a:r>
            <a:br>
              <a:rPr lang="en-US" dirty="0"/>
            </a:br>
            <a:endParaRPr lang="en-US" dirty="0"/>
          </a:p>
        </p:txBody>
      </p:sp>
      <p:sp>
        <p:nvSpPr>
          <p:cNvPr id="3" name="Content Placeholder 2">
            <a:extLst>
              <a:ext uri="{FF2B5EF4-FFF2-40B4-BE49-F238E27FC236}">
                <a16:creationId xmlns:a16="http://schemas.microsoft.com/office/drawing/2014/main" id="{8B4B58BD-9799-15FF-5CE3-8AD1C1FC8F6A}"/>
              </a:ext>
            </a:extLst>
          </p:cNvPr>
          <p:cNvSpPr>
            <a:spLocks noGrp="1"/>
          </p:cNvSpPr>
          <p:nvPr>
            <p:ph idx="1"/>
          </p:nvPr>
        </p:nvSpPr>
        <p:spPr/>
        <p:txBody>
          <a:bodyPr>
            <a:normAutofit fontScale="85000" lnSpcReduction="20000"/>
          </a:bodyPr>
          <a:lstStyle/>
          <a:p>
            <a:r>
              <a:rPr lang="en-US" dirty="0"/>
              <a:t>Process of preventing email-based cyber attacks and protecting against unwanted communications. It may comprise the following</a:t>
            </a:r>
          </a:p>
          <a:p>
            <a:pPr lvl="1"/>
            <a:r>
              <a:rPr lang="en-US" dirty="0"/>
              <a:t>Protecting inboxes from takeover</a:t>
            </a:r>
          </a:p>
          <a:p>
            <a:pPr lvl="1"/>
            <a:r>
              <a:rPr lang="en-US" dirty="0"/>
              <a:t>Protecting domains from spoofing</a:t>
            </a:r>
          </a:p>
          <a:p>
            <a:pPr lvl="1"/>
            <a:r>
              <a:rPr lang="en-US" dirty="0"/>
              <a:t>Stopping phishing attacks</a:t>
            </a:r>
          </a:p>
          <a:p>
            <a:pPr lvl="1"/>
            <a:r>
              <a:rPr lang="en-US" dirty="0"/>
              <a:t>Preventing fraud</a:t>
            </a:r>
          </a:p>
          <a:p>
            <a:pPr lvl="1"/>
            <a:r>
              <a:rPr lang="en-US" dirty="0"/>
              <a:t>Blocking malware delivery</a:t>
            </a:r>
          </a:p>
          <a:p>
            <a:pPr lvl="1"/>
            <a:r>
              <a:rPr lang="en-US" dirty="0"/>
              <a:t>Filtering spam</a:t>
            </a:r>
          </a:p>
          <a:p>
            <a:pPr lvl="1"/>
            <a:r>
              <a:rPr lang="en-US" dirty="0"/>
              <a:t>Use of encryption to protect the contents of emails from unauthorized access.</a:t>
            </a:r>
          </a:p>
          <a:p>
            <a:r>
              <a:rPr lang="en-US" dirty="0"/>
              <a:t>Includes the techniques and technologies used to protect email accounts and communications. </a:t>
            </a:r>
          </a:p>
          <a:p>
            <a:r>
              <a:rPr lang="en-US" dirty="0"/>
              <a:t>Email has the organization’s largest attack surface</a:t>
            </a:r>
          </a:p>
          <a:p>
            <a:pPr lvl="1"/>
            <a:r>
              <a:rPr lang="en-US" dirty="0"/>
              <a:t>Primary target of phishing attacks </a:t>
            </a:r>
          </a:p>
          <a:p>
            <a:pPr lvl="1"/>
            <a:r>
              <a:rPr lang="en-US" dirty="0"/>
              <a:t>Can be used to spread malware</a:t>
            </a:r>
          </a:p>
          <a:p>
            <a:endParaRPr lang="en-US" dirty="0"/>
          </a:p>
        </p:txBody>
      </p:sp>
    </p:spTree>
    <p:extLst>
      <p:ext uri="{BB962C8B-B14F-4D97-AF65-F5344CB8AC3E}">
        <p14:creationId xmlns:p14="http://schemas.microsoft.com/office/powerpoint/2010/main" val="2608705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F993-616F-6662-A645-0533884CF421}"/>
              </a:ext>
            </a:extLst>
          </p:cNvPr>
          <p:cNvSpPr>
            <a:spLocks noGrp="1"/>
          </p:cNvSpPr>
          <p:nvPr>
            <p:ph type="title"/>
          </p:nvPr>
        </p:nvSpPr>
        <p:spPr/>
        <p:txBody>
          <a:bodyPr/>
          <a:lstStyle/>
          <a:p>
            <a:r>
              <a:rPr lang="en-US" dirty="0"/>
              <a:t>A screenshot</a:t>
            </a:r>
          </a:p>
        </p:txBody>
      </p:sp>
      <p:pic>
        <p:nvPicPr>
          <p:cNvPr id="5" name="Content Placeholder 4" descr="Graphical user interface, text, application&#10;&#10;Description automatically generated">
            <a:extLst>
              <a:ext uri="{FF2B5EF4-FFF2-40B4-BE49-F238E27FC236}">
                <a16:creationId xmlns:a16="http://schemas.microsoft.com/office/drawing/2014/main" id="{9B81CE4E-AF78-A4E1-814B-C0D7A9326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651" y="1825625"/>
            <a:ext cx="7872698" cy="4351338"/>
          </a:xfrm>
        </p:spPr>
      </p:pic>
    </p:spTree>
    <p:extLst>
      <p:ext uri="{BB962C8B-B14F-4D97-AF65-F5344CB8AC3E}">
        <p14:creationId xmlns:p14="http://schemas.microsoft.com/office/powerpoint/2010/main" val="284880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6C711-AC9D-4CA8-9CFA-9AC59EC0F2EE}"/>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B4B803A4-0E63-0BC7-9B4E-27AC58EB96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60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2747-41B4-0954-1D78-D65BA129DD5E}"/>
              </a:ext>
            </a:extLst>
          </p:cNvPr>
          <p:cNvSpPr>
            <a:spLocks noGrp="1"/>
          </p:cNvSpPr>
          <p:nvPr>
            <p:ph type="title"/>
          </p:nvPr>
        </p:nvSpPr>
        <p:spPr/>
        <p:txBody>
          <a:bodyPr/>
          <a:lstStyle/>
          <a:p>
            <a:r>
              <a:rPr lang="en-US" dirty="0"/>
              <a:t>Major concern with email</a:t>
            </a:r>
          </a:p>
        </p:txBody>
      </p:sp>
      <p:sp>
        <p:nvSpPr>
          <p:cNvPr id="3" name="Content Placeholder 2">
            <a:extLst>
              <a:ext uri="{FF2B5EF4-FFF2-40B4-BE49-F238E27FC236}">
                <a16:creationId xmlns:a16="http://schemas.microsoft.com/office/drawing/2014/main" id="{5CF89C82-1FEE-2FBA-BB99-5B72C7AC28CF}"/>
              </a:ext>
            </a:extLst>
          </p:cNvPr>
          <p:cNvSpPr>
            <a:spLocks noGrp="1"/>
          </p:cNvSpPr>
          <p:nvPr>
            <p:ph idx="1"/>
          </p:nvPr>
        </p:nvSpPr>
        <p:spPr/>
        <p:txBody>
          <a:bodyPr>
            <a:normAutofit fontScale="92500" lnSpcReduction="20000"/>
          </a:bodyPr>
          <a:lstStyle/>
          <a:p>
            <a:r>
              <a:rPr lang="en-US" sz="3000" dirty="0"/>
              <a:t>Security and privacy were not built at the time it was first invented</a:t>
            </a:r>
          </a:p>
          <a:p>
            <a:pPr lvl="1"/>
            <a:r>
              <a:rPr lang="en-US" sz="3000" dirty="0"/>
              <a:t>still not built into email by default</a:t>
            </a:r>
          </a:p>
          <a:p>
            <a:r>
              <a:rPr lang="en-US" sz="3000" dirty="0"/>
              <a:t>Open format can be read on any device without decryption once it is intercepted.</a:t>
            </a:r>
          </a:p>
          <a:p>
            <a:r>
              <a:rPr lang="tr-TR" altLang="tr-TR" sz="3000" dirty="0"/>
              <a:t>Normally</a:t>
            </a:r>
            <a:r>
              <a:rPr lang="en-AU" altLang="tr-TR" sz="3000" dirty="0"/>
              <a:t> message contents are not secured </a:t>
            </a:r>
          </a:p>
          <a:p>
            <a:pPr lvl="1"/>
            <a:r>
              <a:rPr lang="tr-TR" altLang="tr-TR" sz="3000" dirty="0"/>
              <a:t>Can </a:t>
            </a:r>
            <a:r>
              <a:rPr lang="en-AU" altLang="tr-TR" sz="3000" dirty="0"/>
              <a:t>be </a:t>
            </a:r>
            <a:r>
              <a:rPr lang="tr-TR" altLang="tr-TR" sz="3000" dirty="0"/>
              <a:t>rea</a:t>
            </a:r>
            <a:r>
              <a:rPr lang="en-AU" altLang="tr-TR" sz="3000" dirty="0"/>
              <a:t>d</a:t>
            </a:r>
            <a:r>
              <a:rPr lang="tr-TR" altLang="tr-TR" sz="3000" dirty="0"/>
              <a:t>/modified</a:t>
            </a:r>
            <a:r>
              <a:rPr lang="en-AU" altLang="tr-TR" sz="3000" dirty="0"/>
              <a:t> either in transit or at destination</a:t>
            </a:r>
            <a:r>
              <a:rPr lang="tr-TR" altLang="tr-TR" sz="3000" dirty="0"/>
              <a:t> by the attacker</a:t>
            </a:r>
            <a:endParaRPr lang="en-AU" altLang="tr-TR" sz="3000" dirty="0"/>
          </a:p>
          <a:p>
            <a:r>
              <a:rPr lang="en-AU" altLang="tr-TR" sz="3000" dirty="0"/>
              <a:t>E-mail service is like postcard service</a:t>
            </a:r>
          </a:p>
          <a:p>
            <a:pPr lvl="1"/>
            <a:r>
              <a:rPr lang="en-AU" altLang="tr-TR" sz="3000" dirty="0"/>
              <a:t>just pick it up and read it</a:t>
            </a:r>
          </a:p>
          <a:p>
            <a:r>
              <a:rPr lang="en-US" sz="3400" dirty="0"/>
              <a:t>Major attack vector for organizations large and small, and for individual people as well.</a:t>
            </a:r>
          </a:p>
          <a:p>
            <a:pPr lvl="1"/>
            <a:endParaRPr lang="en-US" sz="3000" dirty="0"/>
          </a:p>
          <a:p>
            <a:pPr marL="0" indent="0">
              <a:buNone/>
            </a:pPr>
            <a:endParaRPr lang="en-US" dirty="0"/>
          </a:p>
          <a:p>
            <a:endParaRPr lang="en-US" dirty="0"/>
          </a:p>
        </p:txBody>
      </p:sp>
    </p:spTree>
    <p:extLst>
      <p:ext uri="{BB962C8B-B14F-4D97-AF65-F5344CB8AC3E}">
        <p14:creationId xmlns:p14="http://schemas.microsoft.com/office/powerpoint/2010/main" val="242943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364D-8A8B-D387-19DB-FC043EB0013A}"/>
              </a:ext>
            </a:extLst>
          </p:cNvPr>
          <p:cNvSpPr>
            <a:spLocks noGrp="1"/>
          </p:cNvSpPr>
          <p:nvPr>
            <p:ph type="title"/>
          </p:nvPr>
        </p:nvSpPr>
        <p:spPr/>
        <p:txBody>
          <a:bodyPr/>
          <a:lstStyle/>
          <a:p>
            <a:r>
              <a:rPr lang="en-US" dirty="0"/>
              <a:t>Major concern with email contd..</a:t>
            </a:r>
          </a:p>
        </p:txBody>
      </p:sp>
      <p:sp>
        <p:nvSpPr>
          <p:cNvPr id="3" name="Content Placeholder 2">
            <a:extLst>
              <a:ext uri="{FF2B5EF4-FFF2-40B4-BE49-F238E27FC236}">
                <a16:creationId xmlns:a16="http://schemas.microsoft.com/office/drawing/2014/main" id="{4103C5A3-CEF3-0836-A477-7F195EBC0040}"/>
              </a:ext>
            </a:extLst>
          </p:cNvPr>
          <p:cNvSpPr>
            <a:spLocks noGrp="1"/>
          </p:cNvSpPr>
          <p:nvPr>
            <p:ph idx="1"/>
          </p:nvPr>
        </p:nvSpPr>
        <p:spPr/>
        <p:txBody>
          <a:bodyPr>
            <a:normAutofit fontScale="92500" lnSpcReduction="10000"/>
          </a:bodyPr>
          <a:lstStyle/>
          <a:p>
            <a:r>
              <a:rPr lang="en-US" dirty="0"/>
              <a:t>Email is a top threat vector because it is a ubiquitous tool that everyone in an organization uses. </a:t>
            </a:r>
          </a:p>
          <a:p>
            <a:r>
              <a:rPr lang="en-US" dirty="0"/>
              <a:t>Does not go straight to the recipient before landing in an inbox</a:t>
            </a:r>
          </a:p>
          <a:p>
            <a:pPr lvl="1"/>
            <a:r>
              <a:rPr lang="en-US" dirty="0"/>
              <a:t>Travels between networks and servers</a:t>
            </a:r>
          </a:p>
          <a:p>
            <a:pPr lvl="2"/>
            <a:r>
              <a:rPr lang="en-US" dirty="0"/>
              <a:t>Some may be vulnerable and unsecured. </a:t>
            </a:r>
          </a:p>
          <a:p>
            <a:pPr lvl="2"/>
            <a:r>
              <a:rPr lang="en-US" dirty="0"/>
              <a:t>Some may even be compromised even though the individual computer is secured.</a:t>
            </a:r>
          </a:p>
          <a:p>
            <a:r>
              <a:rPr lang="en-US" dirty="0"/>
              <a:t>Cyber criminals can easily impersonate a sender </a:t>
            </a:r>
          </a:p>
          <a:p>
            <a:pPr lvl="1"/>
            <a:r>
              <a:rPr lang="en-US" dirty="0"/>
              <a:t>Can manipulate email content body, attachments, Uniform Resource Locators (URLs), or a sender’s email address. </a:t>
            </a:r>
          </a:p>
          <a:p>
            <a:pPr lvl="1"/>
            <a:r>
              <a:rPr lang="en-US" dirty="0"/>
              <a:t>Can manipulate the email headers containing information about the sender and recipients</a:t>
            </a:r>
          </a:p>
          <a:p>
            <a:pPr lvl="1"/>
            <a:r>
              <a:rPr lang="en-US" dirty="0"/>
              <a:t>Can change the metadata and forged email may give the impression of mail coming from a reputable entity</a:t>
            </a:r>
          </a:p>
        </p:txBody>
      </p:sp>
    </p:spTree>
    <p:extLst>
      <p:ext uri="{BB962C8B-B14F-4D97-AF65-F5344CB8AC3E}">
        <p14:creationId xmlns:p14="http://schemas.microsoft.com/office/powerpoint/2010/main" val="69013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A2E5-861F-31EF-1E70-86FA4BD1D3B8}"/>
              </a:ext>
            </a:extLst>
          </p:cNvPr>
          <p:cNvSpPr>
            <a:spLocks noGrp="1"/>
          </p:cNvSpPr>
          <p:nvPr>
            <p:ph type="title"/>
          </p:nvPr>
        </p:nvSpPr>
        <p:spPr/>
        <p:txBody>
          <a:bodyPr/>
          <a:lstStyle/>
          <a:p>
            <a:r>
              <a:rPr lang="en-US" dirty="0"/>
              <a:t>What kinds of attacks occur via email?</a:t>
            </a:r>
            <a:br>
              <a:rPr lang="en-US" dirty="0"/>
            </a:br>
            <a:endParaRPr lang="en-US" dirty="0"/>
          </a:p>
        </p:txBody>
      </p:sp>
      <p:sp>
        <p:nvSpPr>
          <p:cNvPr id="3" name="Content Placeholder 2">
            <a:extLst>
              <a:ext uri="{FF2B5EF4-FFF2-40B4-BE49-F238E27FC236}">
                <a16:creationId xmlns:a16="http://schemas.microsoft.com/office/drawing/2014/main" id="{B4E25C5D-D7BB-5A0C-7B20-FEAB103D336C}"/>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Fraud</a:t>
            </a:r>
          </a:p>
          <a:p>
            <a:pPr lvl="1"/>
            <a:r>
              <a:rPr lang="en-US" dirty="0"/>
              <a:t>Aim to trick large enterprise accounting departments into transferring money to illegitimate accounts.</a:t>
            </a:r>
          </a:p>
          <a:p>
            <a:pPr lvl="1"/>
            <a:r>
              <a:rPr lang="en-US" dirty="0"/>
              <a:t>With the use of domain spoofing the attacker can easily vouch for a legitimate person or entity</a:t>
            </a:r>
          </a:p>
          <a:p>
            <a:pPr>
              <a:buFont typeface="Arial" panose="020B0604020202020204" pitchFamily="34" charset="0"/>
              <a:buChar char="•"/>
            </a:pPr>
            <a:r>
              <a:rPr lang="en-US" dirty="0"/>
              <a:t>Phishing</a:t>
            </a:r>
          </a:p>
          <a:p>
            <a:pPr lvl="1"/>
            <a:r>
              <a:rPr lang="en-US" dirty="0"/>
              <a:t>A phishing is an attempt to steal sensitive information, for example, username, password, etc.</a:t>
            </a:r>
          </a:p>
          <a:p>
            <a:pPr lvl="1"/>
            <a:r>
              <a:rPr lang="en-US" dirty="0"/>
              <a:t>Direct users to a fake webpage that collects credentials</a:t>
            </a:r>
          </a:p>
          <a:p>
            <a:pPr lvl="1"/>
            <a:r>
              <a:rPr lang="en-US" dirty="0"/>
              <a:t>Create urgency and pressure to send the information to an email address secretly controlled by the attacker. </a:t>
            </a:r>
          </a:p>
          <a:p>
            <a:pPr lvl="1"/>
            <a:r>
              <a:rPr lang="en-US" dirty="0"/>
              <a:t>Domain spoofing is also common in such attacks </a:t>
            </a:r>
          </a:p>
          <a:p>
            <a:pPr>
              <a:buFont typeface="Arial" panose="020B0604020202020204" pitchFamily="34" charset="0"/>
              <a:buChar char="•"/>
            </a:pPr>
            <a:r>
              <a:rPr lang="en-US" dirty="0"/>
              <a:t>Malware</a:t>
            </a:r>
          </a:p>
          <a:p>
            <a:pPr lvl="1"/>
            <a:r>
              <a:rPr lang="en-US" dirty="0"/>
              <a:t>Malicious code delivered over email include spyware, scareware, adware, and ransomware, among others.</a:t>
            </a:r>
          </a:p>
          <a:p>
            <a:pPr lvl="1"/>
            <a:r>
              <a:rPr lang="en-US" dirty="0"/>
              <a:t>For example, through an email attachment that contains malicious code </a:t>
            </a:r>
          </a:p>
          <a:p>
            <a:pPr marL="0" indent="0">
              <a:buNone/>
            </a:pPr>
            <a:endParaRPr lang="en-US" dirty="0"/>
          </a:p>
        </p:txBody>
      </p:sp>
    </p:spTree>
    <p:extLst>
      <p:ext uri="{BB962C8B-B14F-4D97-AF65-F5344CB8AC3E}">
        <p14:creationId xmlns:p14="http://schemas.microsoft.com/office/powerpoint/2010/main" val="399699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FF8A-4FE0-B572-48B6-A2D5E2C1F4A7}"/>
              </a:ext>
            </a:extLst>
          </p:cNvPr>
          <p:cNvSpPr>
            <a:spLocks noGrp="1"/>
          </p:cNvSpPr>
          <p:nvPr>
            <p:ph type="title"/>
          </p:nvPr>
        </p:nvSpPr>
        <p:spPr/>
        <p:txBody>
          <a:bodyPr/>
          <a:lstStyle/>
          <a:p>
            <a:r>
              <a:rPr lang="en-US" dirty="0"/>
              <a:t>What kinds of attacks occur via email? contd..</a:t>
            </a:r>
            <a:br>
              <a:rPr lang="en-US" b="1" dirty="0"/>
            </a:br>
            <a:endParaRPr lang="en-US" dirty="0"/>
          </a:p>
        </p:txBody>
      </p:sp>
      <p:sp>
        <p:nvSpPr>
          <p:cNvPr id="3" name="Content Placeholder 2">
            <a:extLst>
              <a:ext uri="{FF2B5EF4-FFF2-40B4-BE49-F238E27FC236}">
                <a16:creationId xmlns:a16="http://schemas.microsoft.com/office/drawing/2014/main" id="{E0AF20EF-6C2B-F4A8-FE99-A0EBDDAE5F5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Account takeover for malicious purposes</a:t>
            </a:r>
          </a:p>
          <a:p>
            <a:pPr lvl="1"/>
            <a:r>
              <a:rPr lang="en-US" dirty="0"/>
              <a:t>such as monitoring their messages</a:t>
            </a:r>
          </a:p>
          <a:p>
            <a:pPr lvl="1"/>
            <a:r>
              <a:rPr lang="en-US" dirty="0"/>
              <a:t>stealing information</a:t>
            </a:r>
          </a:p>
          <a:p>
            <a:pPr lvl="1"/>
            <a:r>
              <a:rPr lang="en-US" dirty="0"/>
              <a:t>To forward malware attacks and spam to their contacts.</a:t>
            </a:r>
          </a:p>
          <a:p>
            <a:pPr>
              <a:buFont typeface="Arial" panose="020B0604020202020204" pitchFamily="34" charset="0"/>
              <a:buChar char="•"/>
            </a:pPr>
            <a:r>
              <a:rPr lang="en-US" dirty="0"/>
              <a:t>Email interception</a:t>
            </a:r>
          </a:p>
          <a:p>
            <a:pPr lvl="1"/>
            <a:r>
              <a:rPr lang="en-US" dirty="0"/>
              <a:t>To steal the information </a:t>
            </a:r>
          </a:p>
          <a:p>
            <a:pPr lvl="1"/>
            <a:r>
              <a:rPr lang="en-US" dirty="0"/>
              <a:t>To carry out on-path attacks in which attackers impersonate both sides of a conversation to each other. </a:t>
            </a:r>
          </a:p>
          <a:p>
            <a:pPr lvl="1"/>
            <a:r>
              <a:rPr lang="en-US" dirty="0"/>
              <a:t>Generally done using monitoring network data packets on LANs.</a:t>
            </a:r>
          </a:p>
          <a:p>
            <a:pPr>
              <a:buFont typeface="Arial" panose="020B0604020202020204" pitchFamily="34" charset="0"/>
              <a:buChar char="•"/>
            </a:pPr>
            <a:r>
              <a:rPr lang="en-US" dirty="0"/>
              <a:t>Spoofing</a:t>
            </a:r>
          </a:p>
          <a:p>
            <a:pPr lvl="1"/>
            <a:r>
              <a:rPr lang="en-US" dirty="0"/>
              <a:t>Spoofing involves fooling the recipient into thinking the email is coming from someone other than the apparent sender. </a:t>
            </a:r>
          </a:p>
          <a:p>
            <a:pPr marL="0" indent="0">
              <a:buNone/>
            </a:pPr>
            <a:endParaRPr lang="en-US" dirty="0"/>
          </a:p>
        </p:txBody>
      </p:sp>
    </p:spTree>
    <p:extLst>
      <p:ext uri="{BB962C8B-B14F-4D97-AF65-F5344CB8AC3E}">
        <p14:creationId xmlns:p14="http://schemas.microsoft.com/office/powerpoint/2010/main" val="347893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089D-2FF8-5F37-AE5E-FCF70E7989D3}"/>
              </a:ext>
            </a:extLst>
          </p:cNvPr>
          <p:cNvSpPr>
            <a:spLocks noGrp="1"/>
          </p:cNvSpPr>
          <p:nvPr>
            <p:ph type="title"/>
          </p:nvPr>
        </p:nvSpPr>
        <p:spPr/>
        <p:txBody>
          <a:bodyPr/>
          <a:lstStyle/>
          <a:p>
            <a:r>
              <a:rPr lang="en-US" dirty="0"/>
              <a:t>Email domain spoofing</a:t>
            </a:r>
            <a:br>
              <a:rPr lang="en-US" b="1" dirty="0"/>
            </a:br>
            <a:endParaRPr lang="en-US" dirty="0"/>
          </a:p>
        </p:txBody>
      </p:sp>
      <p:sp>
        <p:nvSpPr>
          <p:cNvPr id="3" name="Content Placeholder 2">
            <a:extLst>
              <a:ext uri="{FF2B5EF4-FFF2-40B4-BE49-F238E27FC236}">
                <a16:creationId xmlns:a16="http://schemas.microsoft.com/office/drawing/2014/main" id="{0DB941B6-CC04-A8B3-7917-943D7B2F35F6}"/>
              </a:ext>
            </a:extLst>
          </p:cNvPr>
          <p:cNvSpPr>
            <a:spLocks noGrp="1"/>
          </p:cNvSpPr>
          <p:nvPr>
            <p:ph idx="1"/>
          </p:nvPr>
        </p:nvSpPr>
        <p:spPr/>
        <p:txBody>
          <a:bodyPr/>
          <a:lstStyle/>
          <a:p>
            <a:r>
              <a:rPr lang="en-US" dirty="0"/>
              <a:t>Allows attackers to send messages from legitimate-seeming addresses. </a:t>
            </a:r>
          </a:p>
          <a:p>
            <a:r>
              <a:rPr lang="en-US" dirty="0"/>
              <a:t>Allows attackers to send an email with a forged "from" address</a:t>
            </a:r>
          </a:p>
          <a:p>
            <a:pPr lvl="1"/>
            <a:r>
              <a:rPr lang="en-US" dirty="0"/>
              <a:t>For example, an attacker can forge the “From” address that represent a trustable entity</a:t>
            </a:r>
          </a:p>
          <a:p>
            <a:pPr marL="0" indent="0">
              <a:buNone/>
            </a:pPr>
            <a:endParaRPr lang="en-US" dirty="0"/>
          </a:p>
        </p:txBody>
      </p:sp>
    </p:spTree>
    <p:extLst>
      <p:ext uri="{BB962C8B-B14F-4D97-AF65-F5344CB8AC3E}">
        <p14:creationId xmlns:p14="http://schemas.microsoft.com/office/powerpoint/2010/main" val="238860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49AE-C8F5-39B1-D8AA-D3EB63608871}"/>
              </a:ext>
            </a:extLst>
          </p:cNvPr>
          <p:cNvSpPr>
            <a:spLocks noGrp="1"/>
          </p:cNvSpPr>
          <p:nvPr>
            <p:ph type="title"/>
          </p:nvPr>
        </p:nvSpPr>
        <p:spPr/>
        <p:txBody>
          <a:bodyPr/>
          <a:lstStyle/>
          <a:p>
            <a:r>
              <a:rPr lang="en-US" dirty="0"/>
              <a:t>What is a phishing attack?</a:t>
            </a:r>
            <a:br>
              <a:rPr lang="en-US" dirty="0"/>
            </a:br>
            <a:endParaRPr lang="en-US" dirty="0"/>
          </a:p>
        </p:txBody>
      </p:sp>
      <p:sp>
        <p:nvSpPr>
          <p:cNvPr id="3" name="Content Placeholder 2">
            <a:extLst>
              <a:ext uri="{FF2B5EF4-FFF2-40B4-BE49-F238E27FC236}">
                <a16:creationId xmlns:a16="http://schemas.microsoft.com/office/drawing/2014/main" id="{68740EA6-0F19-0E93-5C74-37F495581800}"/>
              </a:ext>
            </a:extLst>
          </p:cNvPr>
          <p:cNvSpPr>
            <a:spLocks noGrp="1"/>
          </p:cNvSpPr>
          <p:nvPr>
            <p:ph idx="1"/>
          </p:nvPr>
        </p:nvSpPr>
        <p:spPr/>
        <p:txBody>
          <a:bodyPr>
            <a:normAutofit/>
          </a:bodyPr>
          <a:lstStyle/>
          <a:p>
            <a:r>
              <a:rPr lang="en-US" dirty="0"/>
              <a:t>Phishing is an attempt to steal sensitive data</a:t>
            </a:r>
          </a:p>
          <a:p>
            <a:pPr lvl="1"/>
            <a:r>
              <a:rPr lang="en-US" dirty="0"/>
              <a:t>Usernames, passwords, other important account information, etc. </a:t>
            </a:r>
          </a:p>
          <a:p>
            <a:pPr lvl="1"/>
            <a:r>
              <a:rPr lang="en-US" dirty="0"/>
              <a:t>Phisher can use them to take over the user's accounts with their password or sells the stolen information.</a:t>
            </a:r>
          </a:p>
          <a:p>
            <a:r>
              <a:rPr lang="en-US" dirty="0"/>
              <a:t>Attackers disguise themselves as a reputable entity. </a:t>
            </a:r>
          </a:p>
          <a:p>
            <a:r>
              <a:rPr lang="en-US" dirty="0"/>
              <a:t>Bait the victims with an enticing or seemingly urgent request</a:t>
            </a:r>
          </a:p>
          <a:p>
            <a:pPr lvl="1"/>
            <a:r>
              <a:rPr lang="en-US" dirty="0"/>
              <a:t>Attacker lures the victim into providing information, just as a person uses bait while fishing.</a:t>
            </a:r>
          </a:p>
          <a:p>
            <a:r>
              <a:rPr lang="en-US" dirty="0"/>
              <a:t>Phishers trick people into emailing sensitive information directly</a:t>
            </a:r>
          </a:p>
          <a:p>
            <a:pPr lvl="1"/>
            <a:r>
              <a:rPr lang="en-US" dirty="0"/>
              <a:t>Or through links to a webpage, they control</a:t>
            </a:r>
          </a:p>
        </p:txBody>
      </p:sp>
    </p:spTree>
    <p:extLst>
      <p:ext uri="{BB962C8B-B14F-4D97-AF65-F5344CB8AC3E}">
        <p14:creationId xmlns:p14="http://schemas.microsoft.com/office/powerpoint/2010/main" val="259786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8F2C-B3A7-DECB-E697-B0023B605BCC}"/>
              </a:ext>
            </a:extLst>
          </p:cNvPr>
          <p:cNvSpPr>
            <a:spLocks noGrp="1"/>
          </p:cNvSpPr>
          <p:nvPr>
            <p:ph type="title"/>
          </p:nvPr>
        </p:nvSpPr>
        <p:spPr/>
        <p:txBody>
          <a:bodyPr/>
          <a:lstStyle/>
          <a:p>
            <a:r>
              <a:rPr lang="en-US" dirty="0"/>
              <a:t>There are several types of phishing:</a:t>
            </a:r>
            <a:br>
              <a:rPr lang="en-US" dirty="0"/>
            </a:br>
            <a:endParaRPr lang="en-US" dirty="0"/>
          </a:p>
        </p:txBody>
      </p:sp>
      <p:sp>
        <p:nvSpPr>
          <p:cNvPr id="3" name="Content Placeholder 2">
            <a:extLst>
              <a:ext uri="{FF2B5EF4-FFF2-40B4-BE49-F238E27FC236}">
                <a16:creationId xmlns:a16="http://schemas.microsoft.com/office/drawing/2014/main" id="{6952A5DC-B3FE-89EE-9B24-DA3D3A776CBF}"/>
              </a:ext>
            </a:extLst>
          </p:cNvPr>
          <p:cNvSpPr>
            <a:spLocks noGrp="1"/>
          </p:cNvSpPr>
          <p:nvPr>
            <p:ph idx="1"/>
          </p:nvPr>
        </p:nvSpPr>
        <p:spPr/>
        <p:txBody>
          <a:bodyPr/>
          <a:lstStyle/>
          <a:p>
            <a:pPr>
              <a:buFont typeface="Arial" panose="020B0604020202020204" pitchFamily="34" charset="0"/>
              <a:buChar char="•"/>
            </a:pPr>
            <a:r>
              <a:rPr lang="en-US" dirty="0"/>
              <a:t>Spear phishing is highly targeted and often personalized to be more convincing.</a:t>
            </a:r>
          </a:p>
          <a:p>
            <a:pPr>
              <a:buFont typeface="Arial" panose="020B0604020202020204" pitchFamily="34" charset="0"/>
              <a:buChar char="•"/>
            </a:pPr>
            <a:r>
              <a:rPr lang="en-US" dirty="0"/>
              <a:t>Whaling targets important or influential persons within an organization, such as executives. </a:t>
            </a:r>
          </a:p>
          <a:p>
            <a:pPr>
              <a:buFont typeface="Arial" panose="020B0604020202020204" pitchFamily="34" charset="0"/>
              <a:buChar char="•"/>
            </a:pPr>
            <a:r>
              <a:rPr lang="en-US" dirty="0"/>
              <a:t>Non-email phishing attacks include vishing (phishing via phone call), smishing (phishing via text message), and social media phishing.</a:t>
            </a:r>
          </a:p>
          <a:p>
            <a:endParaRPr lang="en-US" dirty="0"/>
          </a:p>
        </p:txBody>
      </p:sp>
    </p:spTree>
    <p:extLst>
      <p:ext uri="{BB962C8B-B14F-4D97-AF65-F5344CB8AC3E}">
        <p14:creationId xmlns:p14="http://schemas.microsoft.com/office/powerpoint/2010/main" val="218979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1401</TotalTime>
  <Words>1736</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Email Security</vt:lpstr>
      <vt:lpstr>What is email security? </vt:lpstr>
      <vt:lpstr>Major concern with email</vt:lpstr>
      <vt:lpstr>Major concern with email contd..</vt:lpstr>
      <vt:lpstr>What kinds of attacks occur via email? </vt:lpstr>
      <vt:lpstr>What kinds of attacks occur via email? contd.. </vt:lpstr>
      <vt:lpstr>Email domain spoofing </vt:lpstr>
      <vt:lpstr>What is a phishing attack? </vt:lpstr>
      <vt:lpstr>There are several types of phishing: </vt:lpstr>
      <vt:lpstr>Blocking phishing attacks</vt:lpstr>
      <vt:lpstr>How are email attachments used in attacks? </vt:lpstr>
      <vt:lpstr>What is spam and how to tackle it? </vt:lpstr>
      <vt:lpstr>Email accounts takeover </vt:lpstr>
      <vt:lpstr>How do DNS records help prevent email attacks? </vt:lpstr>
      <vt:lpstr>Email Security Best Practices  </vt:lpstr>
      <vt:lpstr>Do</vt:lpstr>
      <vt:lpstr>DON’T </vt:lpstr>
      <vt:lpstr>5 REASONS WHY UNSUBSCRIBING IS A BAD IDEA: </vt:lpstr>
      <vt:lpstr>AI/ML Based Email Safeness Scorer</vt:lpstr>
      <vt:lpstr>A screenshot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Kumar</dc:creator>
  <cp:lastModifiedBy>projects dns</cp:lastModifiedBy>
  <cp:revision>144</cp:revision>
  <dcterms:created xsi:type="dcterms:W3CDTF">2020-01-21T17:23:35Z</dcterms:created>
  <dcterms:modified xsi:type="dcterms:W3CDTF">2022-11-14T06:58:13Z</dcterms:modified>
</cp:coreProperties>
</file>