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ijanj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4BFBE22-D1C4-41F4-AADA-5A02C950E8A5}">
  <a:tblStyle styleName="Table_0" styleId="{74BFBE22-D1C4-41F4-AADA-5A02C950E8A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E14A4DC9-3796-4A03-A8DF-F026A62A4F8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PERFECT!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ololu.com/file/0J812/gp2y0a60szxf_e.pdf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583350" x="392825"/>
            <a:ext cy="1159799" cx="8358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Embedded System Design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532124" x="502474"/>
            <a:ext cy="784799" cx="339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Project Overview</a:t>
            </a:r>
          </a:p>
        </p:txBody>
      </p:sp>
      <p:sp>
        <p:nvSpPr>
          <p:cNvPr id="35" name="Shape 35"/>
          <p:cNvSpPr txBox="1"/>
          <p:nvPr>
            <p:ph idx="2" type="subTitle"/>
          </p:nvPr>
        </p:nvSpPr>
        <p:spPr>
          <a:xfrm>
            <a:off y="3525850" x="3696375"/>
            <a:ext cy="2087099" cx="4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400" lang="en"/>
              <a:t>Igor Janjic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Leah Krynitsky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Brian Hilnbrand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Danny Duangphachanh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400" lang="en"/>
              <a:t>ARM Communication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Sensor Data Protocol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Sensor queries are sent to PIC 0x4F via I</a:t>
            </a:r>
            <a:r>
              <a:rPr baseline="30000" sz="1600" lang="en"/>
              <a:t>2</a:t>
            </a:r>
            <a:r>
              <a:rPr sz="1600" lang="en"/>
              <a:t>C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Query rate is set as a compile time parameter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For each query if no data is available, PIC 0x4F will reply with 0x00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Received sensor data is preprocessed in various threads depending on which sensor the data corresponds to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IR Sensors: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 threads receive 2 bytes where the first byte is the first 8 bits of the sensor data and the last byte is the last 2 bits of the IR0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IR0 sensor located on the front of the rover spaced vertically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IR00 thread</a:t>
            </a:r>
            <a:r>
              <a:rPr sz="1600" lang="en"/>
              <a:t> sends 0x0A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IR01 thread</a:t>
            </a:r>
            <a:r>
              <a:rPr sz="1600" lang="en"/>
              <a:t> sends 0x0B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IR1 sensor located on the front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IR10 thread</a:t>
            </a:r>
            <a:r>
              <a:rPr sz="1600" lang="en"/>
              <a:t> sends 0x1A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IR11 thread</a:t>
            </a:r>
            <a:r>
              <a:rPr sz="1600" lang="en"/>
              <a:t> sends 0x1B to begin a query for data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Communication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Sensor Data Protocol (Cont)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IR Sensors: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 threads receive 2 bytes where the first byte is the first 8 bits of the sensor data and the last byte is the last 2 bits of the IR0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IR2 sensor located on the right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IR20 thread</a:t>
            </a:r>
            <a:r>
              <a:rPr sz="1600" lang="en"/>
              <a:t> sends 0x2A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IR21 thread</a:t>
            </a:r>
            <a:r>
              <a:rPr sz="1600" lang="en"/>
              <a:t> sends 0x2B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IR3 sensor located at the back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IR30 thread</a:t>
            </a:r>
            <a:r>
              <a:rPr sz="1600" lang="en"/>
              <a:t> sends 0x3A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IR31 thread</a:t>
            </a:r>
            <a:r>
              <a:rPr sz="1600" lang="en"/>
              <a:t> sends 0x3B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IR4 sensor located on the left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IR40 thread</a:t>
            </a:r>
            <a:r>
              <a:rPr sz="1600" lang="en"/>
              <a:t> sends 0x4A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IR41 thread</a:t>
            </a:r>
            <a:r>
              <a:rPr sz="1600" lang="en"/>
              <a:t> sends 0x4B to begin a query for data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600" lang="en"/>
              <a:t>AC0 thread</a:t>
            </a:r>
            <a:r>
              <a:rPr sz="1600" lang="en"/>
              <a:t> sends 0x5A to begin a query for data from accelerometer sensor 0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AC0 thread receives 6 bytes (2 for each axis) in 2s compliment form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400" lang="en"/>
              <a:t>ARM Communication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Motor Command Protocol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Motor commands sent to PIC 0x4F via I</a:t>
            </a:r>
            <a:r>
              <a:rPr baseline="30000" sz="1300" lang="en"/>
              <a:t>2</a:t>
            </a:r>
            <a:r>
              <a:rPr sz="1300" lang="en"/>
              <a:t>C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300" lang="en"/>
              <a:t>Commander thread</a:t>
            </a:r>
            <a:r>
              <a:rPr sz="1300" lang="en"/>
              <a:t> sends 1 byte representing the command that the motor controller will execute and 1 byte representing the speed the command will be executed at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Then a query byte is sent that details whether or not the rover has hit an obstacle: 0x41: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No obstacle encountered: 0x00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Obstacle encountered: 0x01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Commands are separated into two groups depending on the distance granularity needed: fine and coarse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Fine commands: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left by 5 degrees: 0x11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right by 5 degrees: 0x12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forward 1 centimeters: 0x13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backward 1 centimeters: 0x13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Coarse commands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left by 45 degrees: 0x21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right by 45 degrees: 0x22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forward 5 centimeters: 0x23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backward 5 centimeters: 0x24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2617200" x="4293900"/>
            <a:ext cy="1134300" cx="485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11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chemeClr val="dk1"/>
                </a:solidFill>
              </a:rPr>
              <a:t>Speed: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slow rate: 0x31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medium rate: 0x32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fast rate: 0x33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Motor Command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Relevant object locations and the closest ramp location is sent to the </a:t>
            </a:r>
            <a:r>
              <a:rPr b="1" sz="1600" lang="en"/>
              <a:t>Command thread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Rover has four states: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Roam</a:t>
            </a:r>
            <a:r>
              <a:rPr sz="1600" lang="en"/>
              <a:t>: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moves until it discovers a ramp or encounters an obstacle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RampDiscover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will periodically rotate 360 degrees to scan for ramps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RampMove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moves toward the ramp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A sequential list of commands that get the rover to the ramp are kept in memory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List is updated with new data and newly discovered objects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RampEscal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aligns with the ramp and goes over 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 Integration and Routing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After incoming sensor data is received, it is sent to the </a:t>
            </a:r>
            <a:r>
              <a:rPr b="1" sz="1800" lang="en"/>
              <a:t>DataConductor thread</a:t>
            </a:r>
            <a:r>
              <a:rPr sz="1800" lang="en"/>
              <a:t> which further processes the data, integrates it, and routes it to the </a:t>
            </a:r>
            <a:r>
              <a:rPr b="1" sz="1800" lang="en"/>
              <a:t>Locate thread</a:t>
            </a:r>
            <a:r>
              <a:rPr sz="1800" lang="en"/>
              <a:t>, </a:t>
            </a:r>
            <a:r>
              <a:rPr b="1" sz="1800" lang="en"/>
              <a:t>LCD thread</a:t>
            </a:r>
            <a:r>
              <a:rPr sz="1800" lang="en"/>
              <a:t>, and </a:t>
            </a:r>
            <a:r>
              <a:rPr b="1" sz="1800" lang="en"/>
              <a:t>Commander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Routes data at a rate determined by compile time parameters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data to the LCD thread which displays it on appropriate tabs on the display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IR sensor data to Locate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AC sensor data to Commander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Integration algorithms: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Filtering outliers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Converts IR sensor voltages to distances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Converts AC sensor voltages to angles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Rover Localization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After incoming IR sensor data is processed it is sent to the </a:t>
            </a:r>
            <a:r>
              <a:rPr b="1" sz="1600" lang="en"/>
              <a:t>Locate thread</a:t>
            </a:r>
            <a:r>
              <a:rPr sz="1600" lang="en"/>
              <a:t> which locates the rover on the internally supplied map, locates nearby ramps, and sends this data to the LCD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Only data about relevant objects are sent to </a:t>
            </a:r>
            <a:r>
              <a:rPr b="1" sz="1600" lang="en"/>
              <a:t>Commander thread</a:t>
            </a:r>
          </a:p>
          <a:p>
            <a:pPr algn="l" rtl="0" lvl="0" marR="0" indent="-330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Rover localization:</a:t>
            </a:r>
          </a:p>
          <a:p>
            <a:pPr algn="l" rtl="0" lvl="1" marR="0" indent="-3302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If an object is encountered it is appended to a list of currently known about objects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Distances to the object and counterclockwise angles of the object (with respect to the front of the rover) are kept in memory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List of currently known about objects are updated every time a new data point arrives.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Periodically, the list is scanned and collections of objects representing the same physical thing are integrated</a:t>
            </a:r>
          </a:p>
          <a:p>
            <a:pPr algn="l" rtl="0" lvl="1" marR="0" indent="-3302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The rover’s location is determined by using this list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Ramp Discovery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Ramp Discovery: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Ramp discovery is performed using data from IR0 sensor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Only nearest ramp data is sent to </a:t>
            </a:r>
            <a:r>
              <a:rPr b="1" sz="2000" lang="en"/>
              <a:t>Commander thread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If a ramp is discovered it is appended to a list of currently known about ramps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Distances to the ramp and counterclockwise angles of the ramp (with respect to the front of the rover) are kept in memory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List of currently known about ramps are updated every time a new data point arrives from the DataConductor thread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Displaying Data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DataConductor thread sends processed data to appropriate tabs on the LCD</a:t>
            </a:r>
          </a:p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Tabs can be toggled with the pushbutton (or maybe by swiping the touch screen)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TAB0 displays the IR0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TAB1 displays the IR1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TAB2 displays the IR2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TAB3 displays the IR3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TAB4 displays the IR4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TAB5 displays the AC0 sensor voltage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TAB6 displays a list of the distances to and angles from various objects the rover has encountered</a:t>
            </a:r>
          </a:p>
          <a:p>
            <a:pPr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TAB7 displays a live map of the rover.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Rover Master PIC Overview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Rover Master PIC communicates with ARM via WiFly and Sensor PIC and Motor PIC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sensor data request from ARM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Reads sensor data message buffer for sensor data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sensor data to ARM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commands from ARM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motor commands to Motor PIC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PIC Overview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Motor PIC and Rover Master PIC communicate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commands from ARM via Rover Master PIC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motor commands as packets to Motor Controller on a single serial line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data from Quadrature Encoders to verify speed and turning angle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0" name="Shape 40"/>
          <p:cNvCxnSpPr/>
          <p:nvPr/>
        </p:nvCxnSpPr>
        <p:spPr>
          <a:xfrm>
            <a:off y="3317837" x="2767750"/>
            <a:ext cy="291599" cx="5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" name="Shape 41"/>
          <p:cNvCxnSpPr/>
          <p:nvPr/>
        </p:nvCxnSpPr>
        <p:spPr>
          <a:xfrm>
            <a:off y="2319574" x="4620974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 Communication </a:t>
            </a:r>
          </a:p>
        </p:txBody>
      </p:sp>
      <p:sp>
        <p:nvSpPr>
          <p:cNvPr id="43" name="Shape 43"/>
          <p:cNvSpPr/>
          <p:nvPr/>
        </p:nvSpPr>
        <p:spPr>
          <a:xfrm flipH="1">
            <a:off y="3549637" x="6556224"/>
            <a:ext cy="914699" cx="1514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 PIC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PIC18F45J10</a:t>
            </a:r>
            <a:r>
              <a:rPr lang="en"/>
              <a:t>)</a:t>
            </a:r>
          </a:p>
        </p:txBody>
      </p:sp>
      <p:sp>
        <p:nvSpPr>
          <p:cNvPr id="44" name="Shape 44"/>
          <p:cNvSpPr/>
          <p:nvPr/>
        </p:nvSpPr>
        <p:spPr>
          <a:xfrm flipH="1">
            <a:off y="2174750" x="6048024"/>
            <a:ext cy="501900" cx="15144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Sensors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"/>
              <a:t>(GP2Y0A60SZLF)</a:t>
            </a:r>
          </a:p>
        </p:txBody>
      </p:sp>
      <p:sp>
        <p:nvSpPr>
          <p:cNvPr id="45" name="Shape 45"/>
          <p:cNvSpPr/>
          <p:nvPr/>
        </p:nvSpPr>
        <p:spPr>
          <a:xfrm>
            <a:off y="3825950" x="3474375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46" name="Shape 46"/>
          <p:cNvCxnSpPr/>
          <p:nvPr/>
        </p:nvCxnSpPr>
        <p:spPr>
          <a:xfrm>
            <a:off y="4189550" x="3755400"/>
            <a:ext cy="668400" cx="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7" name="Shape 47"/>
          <p:cNvSpPr/>
          <p:nvPr/>
        </p:nvSpPr>
        <p:spPr>
          <a:xfrm>
            <a:off y="4755350" x="592400"/>
            <a:ext cy="289800" cx="825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8" name="Shape 48"/>
          <p:cNvSpPr/>
          <p:nvPr/>
        </p:nvSpPr>
        <p:spPr>
          <a:xfrm flipH="1">
            <a:off y="3598375" x="1666475"/>
            <a:ext cy="857400" cx="13253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Motor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PIC18F45J10</a:t>
            </a:r>
            <a:r>
              <a:rPr lang="en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y="3814975" x="5517050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50" name="Shape 50"/>
          <p:cNvCxnSpPr/>
          <p:nvPr/>
        </p:nvCxnSpPr>
        <p:spPr>
          <a:xfrm rot="10800000">
            <a:off y="4029775" x="6088849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51" name="Shape 51"/>
          <p:cNvSpPr/>
          <p:nvPr/>
        </p:nvSpPr>
        <p:spPr>
          <a:xfrm>
            <a:off y="3949550" x="4503075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y="4327225" x="4845500"/>
            <a:ext cy="520800" cx="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53" name="Shape 53"/>
          <p:cNvCxnSpPr>
            <a:endCxn id="54" idx="2"/>
          </p:cNvCxnSpPr>
          <p:nvPr/>
        </p:nvCxnSpPr>
        <p:spPr>
          <a:xfrm rot="10800000">
            <a:off y="3582412" x="4845500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54" name="Shape 54"/>
          <p:cNvSpPr/>
          <p:nvPr/>
        </p:nvSpPr>
        <p:spPr>
          <a:xfrm>
            <a:off y="2971912" x="3896600"/>
            <a:ext cy="610500" cx="189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Rover Master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(PIC18F46J50)</a:t>
            </a:r>
          </a:p>
        </p:txBody>
      </p:sp>
      <p:sp>
        <p:nvSpPr>
          <p:cNvPr id="55" name="Shape 55"/>
          <p:cNvSpPr/>
          <p:nvPr/>
        </p:nvSpPr>
        <p:spPr>
          <a:xfrm>
            <a:off y="2343312" x="35292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sp>
        <p:nvSpPr>
          <p:cNvPr id="56" name="Shape 56"/>
          <p:cNvSpPr/>
          <p:nvPr/>
        </p:nvSpPr>
        <p:spPr>
          <a:xfrm flipH="1">
            <a:off y="2961650" x="6231774"/>
            <a:ext cy="303000" cx="10965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AN0 - AN8</a:t>
            </a:r>
          </a:p>
        </p:txBody>
      </p:sp>
      <p:cxnSp>
        <p:nvCxnSpPr>
          <p:cNvPr id="57" name="Shape 57"/>
          <p:cNvCxnSpPr/>
          <p:nvPr/>
        </p:nvCxnSpPr>
        <p:spPr>
          <a:xfrm flipH="1">
            <a:off y="3266375" x="6777474"/>
            <a:ext cy="280500" cx="5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" name="Shape 58"/>
          <p:cNvSpPr/>
          <p:nvPr/>
        </p:nvSpPr>
        <p:spPr>
          <a:xfrm rot="5400000" flipH="1">
            <a:off y="3855487" x="8209074"/>
            <a:ext cy="303000" cx="7124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Timer</a:t>
            </a:r>
          </a:p>
        </p:txBody>
      </p:sp>
      <p:cxnSp>
        <p:nvCxnSpPr>
          <p:cNvPr id="59" name="Shape 59"/>
          <p:cNvCxnSpPr/>
          <p:nvPr/>
        </p:nvCxnSpPr>
        <p:spPr>
          <a:xfrm flipH="1">
            <a:off y="2681150" x="6777474"/>
            <a:ext cy="280500" cx="5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" name="Shape 60"/>
          <p:cNvSpPr/>
          <p:nvPr/>
        </p:nvSpPr>
        <p:spPr>
          <a:xfrm rot="-5400000">
            <a:off y="3627149" x="359749"/>
            <a:ext cy="704999" cx="1170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Sabertooth Motor Controller</a:t>
            </a:r>
          </a:p>
        </p:txBody>
      </p:sp>
      <p:cxnSp>
        <p:nvCxnSpPr>
          <p:cNvPr id="61" name="Shape 61"/>
          <p:cNvCxnSpPr>
            <a:stCxn id="48" idx="3"/>
          </p:cNvCxnSpPr>
          <p:nvPr/>
        </p:nvCxnSpPr>
        <p:spPr>
          <a:xfrm rot="10800000">
            <a:off y="4026175" x="1298075"/>
            <a:ext cy="900" cx="3684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62" name="Shape 62"/>
          <p:cNvSpPr/>
          <p:nvPr/>
        </p:nvSpPr>
        <p:spPr>
          <a:xfrm flipH="1">
            <a:off y="2968400" x="2422149"/>
            <a:ext cy="373800" cx="69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Q.E.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/>
              <a:t> </a:t>
            </a:r>
            <a:r>
              <a:rPr sz="1200" lang="en"/>
              <a:t>(Right)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y="3319487" x="1913250"/>
            <a:ext cy="289800" cx="4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" name="Shape 64"/>
          <p:cNvSpPr/>
          <p:nvPr/>
        </p:nvSpPr>
        <p:spPr>
          <a:xfrm flipH="1">
            <a:off y="2963900" x="1563299"/>
            <a:ext cy="373800" cx="69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Q.E.</a:t>
            </a:r>
            <a:r>
              <a:rPr baseline="30000" lang="en"/>
              <a:t>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(Left)</a:t>
            </a:r>
          </a:p>
        </p:txBody>
      </p:sp>
      <p:cxnSp>
        <p:nvCxnSpPr>
          <p:cNvPr id="65" name="Shape 65"/>
          <p:cNvCxnSpPr/>
          <p:nvPr/>
        </p:nvCxnSpPr>
        <p:spPr>
          <a:xfrm rot="10800000">
            <a:off y="2041050" x="3980924"/>
            <a:ext cy="300000" cx="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66" name="Shape 66"/>
          <p:cNvSpPr/>
          <p:nvPr/>
        </p:nvSpPr>
        <p:spPr>
          <a:xfrm>
            <a:off y="1286850" x="3486400"/>
            <a:ext cy="754199" cx="10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ARM System</a:t>
            </a:r>
            <a:r>
              <a:rPr baseline="30000" lang="en"/>
              <a:t>1</a:t>
            </a:r>
          </a:p>
        </p:txBody>
      </p:sp>
      <p:sp>
        <p:nvSpPr>
          <p:cNvPr id="67" name="Shape 67"/>
          <p:cNvSpPr/>
          <p:nvPr/>
        </p:nvSpPr>
        <p:spPr>
          <a:xfrm>
            <a:off y="2354962" x="4803600"/>
            <a:ext cy="303000" cx="7049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y="4198100" x="5818100"/>
            <a:ext cy="651299" cx="5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69" name="Shape 69"/>
          <p:cNvCxnSpPr/>
          <p:nvPr/>
        </p:nvCxnSpPr>
        <p:spPr>
          <a:xfrm rot="10800000">
            <a:off y="2646774" x="5148149"/>
            <a:ext cy="352800" cx="5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 rot="10800000">
            <a:off y="4006249" x="8065825"/>
            <a:ext cy="900" cx="347999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y="1291250" x="175125"/>
            <a:ext cy="1502699" cx="2920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External or hard-wired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Internal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Wireless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Train bus connection</a:t>
            </a:r>
          </a:p>
          <a:p>
            <a:pPr rt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z="1200" lang="en"/>
              <a:t> </a:t>
            </a:r>
            <a:r>
              <a:rPr b="1" baseline="30000" sz="1200" lang="en"/>
              <a:t>1 </a:t>
            </a:r>
            <a:r>
              <a:rPr sz="1000" lang="en"/>
              <a:t>System layout shown on next slide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/>
              <a:t> </a:t>
            </a:r>
            <a:r>
              <a:rPr b="1" baseline="30000" sz="1200" lang="en"/>
              <a:t>2</a:t>
            </a:r>
            <a:r>
              <a:rPr b="1" sz="1200" lang="en"/>
              <a:t> </a:t>
            </a:r>
            <a:r>
              <a:rPr sz="1000" lang="en"/>
              <a:t>Quadrature Encoder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	</a:t>
            </a:r>
          </a:p>
        </p:txBody>
      </p:sp>
      <p:cxnSp>
        <p:nvCxnSpPr>
          <p:cNvPr id="72" name="Shape 72"/>
          <p:cNvCxnSpPr/>
          <p:nvPr/>
        </p:nvCxnSpPr>
        <p:spPr>
          <a:xfrm flipH="1">
            <a:off y="1461600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y="4024675" x="2991874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4" name="Shape 74"/>
          <p:cNvCxnSpPr/>
          <p:nvPr/>
        </p:nvCxnSpPr>
        <p:spPr>
          <a:xfrm flipH="1">
            <a:off y="1703925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/>
          <p:nvPr/>
        </p:nvCxnSpPr>
        <p:spPr>
          <a:xfrm flipH="1">
            <a:off y="1946250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 flipH="1">
            <a:off y="2230975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y="3173162" x="7839474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8" name="Shape 78"/>
          <p:cNvSpPr/>
          <p:nvPr/>
        </p:nvSpPr>
        <p:spPr>
          <a:xfrm>
            <a:off y="2793950" x="7493575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79" name="Shape 79"/>
          <p:cNvCxnSpPr/>
          <p:nvPr/>
        </p:nvCxnSpPr>
        <p:spPr>
          <a:xfrm rot="10800000">
            <a:off y="2980399" x="8178200"/>
            <a:ext cy="900" cx="3479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80" name="Shape 80"/>
          <p:cNvSpPr/>
          <p:nvPr/>
        </p:nvSpPr>
        <p:spPr>
          <a:xfrm rot="5400000">
            <a:off y="2166749" x="7620000"/>
            <a:ext cy="255000" cx="19952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y="1453550" x="5609499"/>
            <a:ext cy="501900" cx="15144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Accelerometer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(LSM303D)</a:t>
            </a:r>
          </a:p>
        </p:txBody>
      </p:sp>
      <p:sp>
        <p:nvSpPr>
          <p:cNvPr id="82" name="Shape 82"/>
          <p:cNvSpPr/>
          <p:nvPr/>
        </p:nvSpPr>
        <p:spPr>
          <a:xfrm>
            <a:off y="1477175" x="7606400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y="1675900" x="7123899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84" name="Shape 84"/>
          <p:cNvCxnSpPr/>
          <p:nvPr/>
        </p:nvCxnSpPr>
        <p:spPr>
          <a:xfrm rot="10800000">
            <a:off y="1658824" x="8178200"/>
            <a:ext cy="900" cx="3479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Controller Operation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Sabertooth 2x12 Motor Controller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 packet from Motor PIC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Will operate in Mode 4: Packetized Serial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One-directional transmission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9600 baud rate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Packet format consists of: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Address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Command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Data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7-bit checksum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Serial Packet Details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Address bytes are assigned by the DIP switch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Will use four possible commands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forward motor 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backwards motor 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forward motor 2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backwards motor 2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Data byte will determine the speed the motor will drive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0 will have the motor go into power save mode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127 will have the motor go full power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If checksum is incorrect, the data packet will not be acted upon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Overview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Why simulate?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Simulation is a key tool for engineers to test parts of products without having the entire product in-hand.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Reduces development cost/time to a fraction of that of real testing.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What does it do?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Mimics communication between component and the rest of the system.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Does not actually emulate the rest of the system does, but generates fake data that could have been produced by the system.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Presents data flow in a human-readable manner.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Overview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7425" x="76200"/>
            <a:ext cy="3772449" cx="4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37425" x="4554875"/>
            <a:ext cy="3772449" cx="451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Message Overview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Header: “H[Message type][Payload length]”</a:t>
            </a:r>
          </a:p>
          <a:p>
            <a:pPr rtl="0"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Handshake: “X[Message Type]”</a:t>
            </a: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Payload: “P[Payload]”</a:t>
            </a: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Tail: “T”</a:t>
            </a:r>
          </a:p>
          <a:p>
            <a:pPr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Handshake: “R[Size of payload received]”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Message Types</a:t>
            </a:r>
          </a:p>
        </p:txBody>
      </p:sp>
      <p:graphicFrame>
        <p:nvGraphicFramePr>
          <p:cNvPr id="365" name="Shape 365"/>
          <p:cNvGraphicFramePr/>
          <p:nvPr/>
        </p:nvGraphicFramePr>
        <p:xfrm>
          <a:off y="1518600" x="299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{74BFBE22-D1C4-41F4-AADA-5A02C950E8A5}</a:tableStyleId>
              </a:tblPr>
              <a:tblGrid>
                <a:gridCol w="3646950"/>
                <a:gridCol w="5202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Message Type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MSGT_TIMER0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MSGT_TIMER1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MSGT_MAIN1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MSGT_OVERRUN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MSGT_UART_DATA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MSGT_I2C_DBG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MSGT_I2C_DATA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/>
        </p:nvGraphicFramePr>
        <p:xfrm>
          <a:off y="1518600" x="4741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{E14A4DC9-3796-4A03-A8DF-F026A62A4F87}</a:tableStyleId>
              </a:tblPr>
              <a:tblGrid>
                <a:gridCol w="3646950"/>
                <a:gridCol w="5202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Message Type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MSGT_I2C_RQST 42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MSGT_I2C_MASTER_SEND_COMPLETE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MSGT_I2C_MASTER_SEND_FAILED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MSGT_I2C_MASTER_RECV_COMPLETE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MSGT_I2C_MASTER_RECV_FAILED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MSGT_SENSOR_DATA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Message Flow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6632" x="2427087"/>
            <a:ext cy="3584674" cx="42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 </a:t>
            </a:r>
          </a:p>
          <a:p>
            <a:pPr>
              <a:spcBef>
                <a:spcPts val="0"/>
              </a:spcBef>
              <a:buNone/>
            </a:pPr>
            <a:r>
              <a:rPr sz="1100" lang="en"/>
              <a:t>#YOLOSWAG777BEARIT #3BARE4U #NOSCOPE #BEARSBEETSBATTLESTARGALACTICA #EXPLODINGBEAR</a:t>
            </a:r>
          </a:p>
        </p:txBody>
      </p:sp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81625" x="2755250"/>
            <a:ext cy="3633499" cx="36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y="3632725" x="721050"/>
            <a:ext cy="700500" cx="166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Rover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1682450" x="7340975"/>
            <a:ext cy="700500" cx="166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1" name="Shape 381"/>
          <p:cNvCxnSpPr/>
          <p:nvPr/>
        </p:nvCxnSpPr>
        <p:spPr>
          <a:xfrm rot="10800000" flipH="1">
            <a:off y="3811175" x="1503900"/>
            <a:ext cy="20699" cx="20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2" name="Shape 382"/>
          <p:cNvCxnSpPr/>
          <p:nvPr/>
        </p:nvCxnSpPr>
        <p:spPr>
          <a:xfrm flipH="1">
            <a:off y="1888475" x="5411300"/>
            <a:ext cy="453299" cx="195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y="4936169" x="2547718"/>
            <a:ext cy="260999" cx="413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" lang="en"/>
              <a:t>Source: http://s3.amazonaws.com/wootdesigncontestentries/2141848/d77b5595-1fbc-4d5e-bcf3-baef36755aa2.jpg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 Communication Cont.</a:t>
            </a:r>
          </a:p>
        </p:txBody>
      </p:sp>
      <p:sp>
        <p:nvSpPr>
          <p:cNvPr id="90" name="Shape 90"/>
          <p:cNvSpPr/>
          <p:nvPr/>
        </p:nvSpPr>
        <p:spPr>
          <a:xfrm>
            <a:off y="4755350" x="592400"/>
            <a:ext cy="289800" cx="825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1" name="Shape 91"/>
          <p:cNvSpPr/>
          <p:nvPr/>
        </p:nvSpPr>
        <p:spPr>
          <a:xfrm>
            <a:off y="3973112" x="6707900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y="4366575" x="7054550"/>
            <a:ext cy="481500" cx="15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3" name="Shape 93"/>
          <p:cNvSpPr/>
          <p:nvPr/>
        </p:nvSpPr>
        <p:spPr>
          <a:xfrm>
            <a:off y="3993925" x="4124675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y="2429150" x="6106399"/>
            <a:ext cy="1153200" cx="189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ARM Board</a:t>
            </a:r>
          </a:p>
        </p:txBody>
      </p:sp>
      <p:cxnSp>
        <p:nvCxnSpPr>
          <p:cNvPr id="95" name="Shape 95"/>
          <p:cNvCxnSpPr>
            <a:endCxn id="94" idx="2"/>
          </p:cNvCxnSpPr>
          <p:nvPr/>
        </p:nvCxnSpPr>
        <p:spPr>
          <a:xfrm rot="10800000">
            <a:off y="3582350" x="705529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y="3253250" x="6386450"/>
            <a:ext cy="223500" cx="13376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process pos data</a:t>
            </a:r>
          </a:p>
        </p:txBody>
      </p:sp>
      <p:sp>
        <p:nvSpPr>
          <p:cNvPr id="97" name="Shape 97"/>
          <p:cNvSpPr/>
          <p:nvPr/>
        </p:nvSpPr>
        <p:spPr>
          <a:xfrm>
            <a:off y="1733400" x="6409550"/>
            <a:ext cy="303000" cx="129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Push Buttons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y="2047225" x="705379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99" name="Shape 99"/>
          <p:cNvCxnSpPr/>
          <p:nvPr/>
        </p:nvCxnSpPr>
        <p:spPr>
          <a:xfrm rot="-5400000">
            <a:off y="2820200" x="8188250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0" name="Shape 100"/>
          <p:cNvCxnSpPr/>
          <p:nvPr/>
        </p:nvCxnSpPr>
        <p:spPr>
          <a:xfrm rot="5400000">
            <a:off y="2820200" x="591934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1" name="Shape 101"/>
          <p:cNvSpPr/>
          <p:nvPr/>
        </p:nvSpPr>
        <p:spPr>
          <a:xfrm rot="-5400000">
            <a:off y="2854249" x="5236400"/>
            <a:ext cy="3030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LEDs</a:t>
            </a:r>
          </a:p>
        </p:txBody>
      </p:sp>
      <p:sp>
        <p:nvSpPr>
          <p:cNvPr id="102" name="Shape 102"/>
          <p:cNvSpPr/>
          <p:nvPr/>
        </p:nvSpPr>
        <p:spPr>
          <a:xfrm rot="5400000">
            <a:off y="2854250" x="8215849"/>
            <a:ext cy="303000" cx="621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LCD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y="3004249" x="3747875"/>
            <a:ext cy="614999" cx="13253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ARM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PIC18F46J50</a:t>
            </a:r>
            <a:r>
              <a:rPr lang="en"/>
              <a:t>)</a:t>
            </a:r>
          </a:p>
        </p:txBody>
      </p:sp>
      <p:sp>
        <p:nvSpPr>
          <p:cNvPr id="104" name="Shape 104"/>
          <p:cNvSpPr/>
          <p:nvPr/>
        </p:nvSpPr>
        <p:spPr>
          <a:xfrm>
            <a:off y="1404450" x="1522175"/>
            <a:ext cy="521100" cx="148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Rover System</a:t>
            </a:r>
            <a:r>
              <a:rPr baseline="30000" lang="en"/>
              <a:t>1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y="1865700" x="4410575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06" name="Shape 106"/>
          <p:cNvSpPr/>
          <p:nvPr/>
        </p:nvSpPr>
        <p:spPr>
          <a:xfrm>
            <a:off y="1464300" x="39581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>
            <a:off y="3629150" x="4409074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y="1865700" x="4410575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09" name="Shape 109"/>
          <p:cNvSpPr/>
          <p:nvPr/>
        </p:nvSpPr>
        <p:spPr>
          <a:xfrm>
            <a:off y="2232650" x="4058075"/>
            <a:ext cy="303000" cx="7049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cxnSp>
        <p:nvCxnSpPr>
          <p:cNvPr id="110" name="Shape 110"/>
          <p:cNvCxnSpPr/>
          <p:nvPr/>
        </p:nvCxnSpPr>
        <p:spPr>
          <a:xfrm rot="10800000">
            <a:off y="2535349" x="4409225"/>
            <a:ext cy="465900" cx="2699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11" name="Shape 111"/>
          <p:cNvSpPr/>
          <p:nvPr/>
        </p:nvSpPr>
        <p:spPr>
          <a:xfrm>
            <a:off y="1464300" x="39581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y="4366575" x="4409825"/>
            <a:ext cy="481500" cx="15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y="1664850" x="3003875"/>
            <a:ext cy="299" cx="954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y="3063350" x="563650"/>
            <a:ext cy="1502699" cx="2736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External or hard-wired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Internal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Wireless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Train bus connection</a:t>
            </a:r>
          </a:p>
          <a:p>
            <a:pPr rtl="0" lv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z="1200" lang="en"/>
              <a:t> </a:t>
            </a:r>
            <a:r>
              <a:rPr b="1" baseline="30000" sz="1200" lang="en"/>
              <a:t>1 </a:t>
            </a:r>
            <a:r>
              <a:rPr sz="1000" lang="en"/>
              <a:t>System layout shown on next slide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/>
              <a:t> </a:t>
            </a:r>
            <a:r>
              <a:rPr b="1" baseline="30000" sz="1200" lang="en"/>
              <a:t>2</a:t>
            </a:r>
            <a:r>
              <a:rPr b="1" sz="1200" lang="en"/>
              <a:t> </a:t>
            </a:r>
            <a:r>
              <a:rPr sz="1000" lang="en"/>
              <a:t>Quadrature Encoder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	</a:t>
            </a:r>
          </a:p>
        </p:txBody>
      </p:sp>
      <p:cxnSp>
        <p:nvCxnSpPr>
          <p:cNvPr id="115" name="Shape 115"/>
          <p:cNvCxnSpPr/>
          <p:nvPr/>
        </p:nvCxnSpPr>
        <p:spPr>
          <a:xfrm flipH="1">
            <a:off y="3233700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y="3476025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7" name="Shape 117"/>
          <p:cNvCxnSpPr/>
          <p:nvPr/>
        </p:nvCxnSpPr>
        <p:spPr>
          <a:xfrm flipH="1">
            <a:off y="3718350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118" name="Shape 118"/>
          <p:cNvCxnSpPr/>
          <p:nvPr/>
        </p:nvCxnSpPr>
        <p:spPr>
          <a:xfrm flipH="1">
            <a:off y="4003075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" name="Shape 119"/>
          <p:cNvCxnSpPr>
            <a:stCxn id="120" idx="3"/>
          </p:cNvCxnSpPr>
          <p:nvPr/>
        </p:nvCxnSpPr>
        <p:spPr>
          <a:xfrm>
            <a:off y="2668700" x="7724149"/>
            <a:ext cy="340800" cx="104100"/>
          </a:xfrm>
          <a:prstGeom prst="bentConnector2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stCxn id="120" idx="0"/>
            <a:endCxn id="120" idx="0"/>
          </p:cNvCxnSpPr>
          <p:nvPr/>
        </p:nvCxnSpPr>
        <p:spPr>
          <a:xfrm>
            <a:off y="2556950" x="705529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y="2355950" x="7056800"/>
            <a:ext cy="3245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3" name="Shape 123"/>
          <p:cNvCxnSpPr>
            <a:stCxn id="120" idx="0"/>
            <a:endCxn id="120" idx="0"/>
          </p:cNvCxnSpPr>
          <p:nvPr/>
        </p:nvCxnSpPr>
        <p:spPr>
          <a:xfrm>
            <a:off y="2556950" x="705529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y="2556950" x="6386450"/>
            <a:ext cy="223500" cx="1337699"/>
          </a:xfrm>
          <a:prstGeom prst="rect">
            <a:avLst/>
          </a:prstGeom>
          <a:solidFill>
            <a:srgbClr val="EFEFEF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switch between tabs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y="3009400" x="7818525"/>
            <a:ext cy="0" cx="216299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y="3476025" x="7056800"/>
            <a:ext cy="3245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" name="Shape 126"/>
          <p:cNvCxnSpPr>
            <a:stCxn id="96" idx="3"/>
          </p:cNvCxnSpPr>
          <p:nvPr/>
        </p:nvCxnSpPr>
        <p:spPr>
          <a:xfrm rot="10800000" flipH="1">
            <a:off y="3009500" x="7724149"/>
            <a:ext cy="355500" cx="104100"/>
          </a:xfrm>
          <a:prstGeom prst="bentConnector2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Selections &amp; Specs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9975" x="3490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SHARP GP2Y0A60SZLF Analog Distance Sensor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Measuring distance: 10 cm - 150 cm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Recommended operating voltage:  2.7 V - 5.5 V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Operating speed:  60 Hz (16.5 ± 3.7 ms update rate)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Output voltage differential: ~ 3.0 V (3.6 V at 10 cm - 0.6 V at 150 cm)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LSM303D 3-Axis Accelerometer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Supply Voltage: 2.16 V - 3.6 V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I</a:t>
            </a:r>
            <a:r>
              <a:rPr baseline="30000" sz="1800" lang="en"/>
              <a:t>2</a:t>
            </a:r>
            <a:r>
              <a:rPr sz="1800" lang="en"/>
              <a:t>C interface </a:t>
            </a:r>
          </a:p>
          <a:p>
            <a:pPr rtl="0" lv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Analog Output vs. Distance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3016" b="0" r="0" l="0"/>
          <a:stretch/>
        </p:blipFill>
        <p:spPr>
          <a:xfrm>
            <a:off y="1318400" x="1194825"/>
            <a:ext cy="3528925" cx="610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y="4789450" x="865450"/>
            <a:ext cy="255599" cx="7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sz="1000" lang="en"/>
              <a:t>*Graph found in datasheet available at:</a:t>
            </a:r>
            <a:r>
              <a:rPr lang="en"/>
              <a:t> </a:t>
            </a:r>
            <a:r>
              <a:rPr u="sng" sz="1000" lang="en">
                <a:solidFill>
                  <a:schemeClr val="hlink"/>
                </a:solidFill>
                <a:hlinkClick r:id="rId4"/>
              </a:rPr>
              <a:t>http://www.pololu.com/file/0J812/gp2y0a60szxf_e.pdf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Locations on Rover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Two sensors on each side of the rover for: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Object/obstacle detection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Direction calibration</a:t>
            </a:r>
          </a:p>
          <a:p>
            <a:pPr rtl="0" lvl="1" indent="-3556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General Orientation of Rover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Two additional sensors on front side (center) spaced vertically for ramp detection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 Communication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170300" x="457200"/>
            <a:ext cy="3617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Sensors hard wired to analog inputs of Sensor PIC </a:t>
            </a:r>
            <a:r>
              <a:rPr sz="2000" lang="en"/>
              <a:t>(PIC18F45J10)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Analog data converted using Sensor PIC A/D module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Requests for data received via I</a:t>
            </a:r>
            <a:r>
              <a:rPr baseline="30000" sz="2400" lang="en"/>
              <a:t>2</a:t>
            </a:r>
            <a:r>
              <a:rPr sz="2400" lang="en"/>
              <a:t>C from Rover Master PIC </a:t>
            </a:r>
            <a:r>
              <a:rPr sz="2000" lang="en"/>
              <a:t>(PIC18F46J50)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10-bit digital result sent to Rover Master PIC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 relayed to ARM PIC </a:t>
            </a:r>
            <a:r>
              <a:rPr sz="2000" lang="en"/>
              <a:t>(PIC18F46J50)</a:t>
            </a:r>
            <a:r>
              <a:rPr sz="2400" lang="en"/>
              <a:t> via WiFly and sent to ARM Board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 Communication Overview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46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ARM and 45J50 PIC (address 0x4F) communicate via I</a:t>
            </a:r>
            <a:r>
              <a:rPr baseline="30000" sz="2500" lang="en"/>
              <a:t>2</a:t>
            </a:r>
            <a:r>
              <a:rPr sz="2500" lang="en"/>
              <a:t>C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queries sent to PIC 0x4F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received from PIC 0x4F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processed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displayed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Rover and/or ramp locations determined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Motor commands generated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Motor commands sent to PIC 0x4F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 Tasks</a:t>
            </a:r>
          </a:p>
        </p:txBody>
      </p:sp>
      <p:sp>
        <p:nvSpPr>
          <p:cNvPr id="163" name="Shape 163"/>
          <p:cNvSpPr/>
          <p:nvPr/>
        </p:nvSpPr>
        <p:spPr>
          <a:xfrm>
            <a:off y="2414025" x="425985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IR00</a:t>
            </a:r>
          </a:p>
        </p:txBody>
      </p:sp>
      <p:sp>
        <p:nvSpPr>
          <p:cNvPr id="164" name="Shape 164"/>
          <p:cNvSpPr/>
          <p:nvPr/>
        </p:nvSpPr>
        <p:spPr>
          <a:xfrm>
            <a:off y="2155425" x="9112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" name="Shape 165"/>
          <p:cNvCxnSpPr/>
          <p:nvPr/>
        </p:nvCxnSpPr>
        <p:spPr>
          <a:xfrm>
            <a:off y="222067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y="228595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y="241650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y="235122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y="254705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0" name="Shape 170"/>
          <p:cNvCxnSpPr/>
          <p:nvPr/>
        </p:nvCxnSpPr>
        <p:spPr>
          <a:xfrm>
            <a:off y="248177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1" name="Shape 171"/>
          <p:cNvSpPr/>
          <p:nvPr/>
        </p:nvSpPr>
        <p:spPr>
          <a:xfrm rot="5400000">
            <a:off y="1386475" x="2726925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rot="5400000">
            <a:off y="1609399" x="28846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y="1609399" x="28193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4" name="Shape 174"/>
          <p:cNvCxnSpPr/>
          <p:nvPr/>
        </p:nvCxnSpPr>
        <p:spPr>
          <a:xfrm rot="5400000">
            <a:off y="1609399" x="26887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5" name="Shape 175"/>
          <p:cNvCxnSpPr/>
          <p:nvPr/>
        </p:nvCxnSpPr>
        <p:spPr>
          <a:xfrm rot="5400000">
            <a:off y="1609399" x="27540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6" name="Shape 176"/>
          <p:cNvCxnSpPr/>
          <p:nvPr/>
        </p:nvCxnSpPr>
        <p:spPr>
          <a:xfrm rot="5400000">
            <a:off y="1609399" x="25582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7" name="Shape 177"/>
          <p:cNvCxnSpPr/>
          <p:nvPr/>
        </p:nvCxnSpPr>
        <p:spPr>
          <a:xfrm rot="5400000">
            <a:off y="1609399" x="26235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y="2870800" x="4515450"/>
            <a:ext cy="857400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  <p:cxnSp>
        <p:nvCxnSpPr>
          <p:cNvPr id="179" name="Shape 179"/>
          <p:cNvCxnSpPr>
            <a:stCxn id="171" idx="2"/>
            <a:endCxn id="180" idx="3"/>
          </p:cNvCxnSpPr>
          <p:nvPr/>
        </p:nvCxnSpPr>
        <p:spPr>
          <a:xfrm rot="10800000">
            <a:off y="1609400" x="1620200"/>
            <a:ext cy="0" cx="101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1" name="Shape 181"/>
          <p:cNvSpPr/>
          <p:nvPr/>
        </p:nvSpPr>
        <p:spPr>
          <a:xfrm>
            <a:off y="3891275" x="425985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AC0</a:t>
            </a:r>
          </a:p>
        </p:txBody>
      </p:sp>
      <p:sp>
        <p:nvSpPr>
          <p:cNvPr id="182" name="Shape 182"/>
          <p:cNvSpPr/>
          <p:nvPr/>
        </p:nvSpPr>
        <p:spPr>
          <a:xfrm rot="5400000">
            <a:off y="2348825" x="233530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 rot="5400000">
            <a:off y="2571749" x="24929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4" name="Shape 184"/>
          <p:cNvCxnSpPr/>
          <p:nvPr/>
        </p:nvCxnSpPr>
        <p:spPr>
          <a:xfrm rot="5400000">
            <a:off y="2571749" x="24277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5" name="Shape 185"/>
          <p:cNvCxnSpPr/>
          <p:nvPr/>
        </p:nvCxnSpPr>
        <p:spPr>
          <a:xfrm rot="5400000">
            <a:off y="2571749" x="22971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6" name="Shape 186"/>
          <p:cNvCxnSpPr/>
          <p:nvPr/>
        </p:nvCxnSpPr>
        <p:spPr>
          <a:xfrm rot="5400000">
            <a:off y="2571749" x="23624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7" name="Shape 187"/>
          <p:cNvCxnSpPr/>
          <p:nvPr/>
        </p:nvCxnSpPr>
        <p:spPr>
          <a:xfrm rot="5400000">
            <a:off y="2571749" x="21666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8" name="Shape 188"/>
          <p:cNvCxnSpPr/>
          <p:nvPr/>
        </p:nvCxnSpPr>
        <p:spPr>
          <a:xfrm rot="5400000">
            <a:off y="2571749" x="22318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89" name="Shape 189"/>
          <p:cNvSpPr/>
          <p:nvPr/>
        </p:nvSpPr>
        <p:spPr>
          <a:xfrm rot="5400000">
            <a:off y="3826075" x="2362425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 rot="5400000">
            <a:off y="4048999" x="25201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1" name="Shape 191"/>
          <p:cNvCxnSpPr/>
          <p:nvPr/>
        </p:nvCxnSpPr>
        <p:spPr>
          <a:xfrm rot="5400000">
            <a:off y="4048999" x="24548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2" name="Shape 192"/>
          <p:cNvCxnSpPr/>
          <p:nvPr/>
        </p:nvCxnSpPr>
        <p:spPr>
          <a:xfrm rot="5400000">
            <a:off y="4048999" x="23242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y="4048999" x="23895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y="4048999" x="21937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5" name="Shape 195"/>
          <p:cNvCxnSpPr/>
          <p:nvPr/>
        </p:nvCxnSpPr>
        <p:spPr>
          <a:xfrm rot="5400000">
            <a:off y="4048999" x="22590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6" name="Shape 196"/>
          <p:cNvSpPr/>
          <p:nvPr/>
        </p:nvSpPr>
        <p:spPr>
          <a:xfrm>
            <a:off y="1462550" x="4572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 Monitor</a:t>
            </a:r>
          </a:p>
        </p:txBody>
      </p:sp>
      <p:sp>
        <p:nvSpPr>
          <p:cNvPr id="197" name="Shape 197"/>
          <p:cNvSpPr/>
          <p:nvPr/>
        </p:nvSpPr>
        <p:spPr>
          <a:xfrm>
            <a:off y="3337850" x="4677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Conductor</a:t>
            </a:r>
          </a:p>
        </p:txBody>
      </p:sp>
      <p:cxnSp>
        <p:nvCxnSpPr>
          <p:cNvPr id="198" name="Shape 198"/>
          <p:cNvCxnSpPr/>
          <p:nvPr/>
        </p:nvCxnSpPr>
        <p:spPr>
          <a:xfrm flipH="1">
            <a:off y="2612325" x="1039199"/>
            <a:ext cy="738899" cx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9" name="Shape 199"/>
          <p:cNvCxnSpPr>
            <a:stCxn id="196" idx="2"/>
            <a:endCxn id="164" idx="0"/>
          </p:cNvCxnSpPr>
          <p:nvPr/>
        </p:nvCxnSpPr>
        <p:spPr>
          <a:xfrm>
            <a:off y="1756250" x="1044449"/>
            <a:ext cy="399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y="4032650" x="2152875"/>
            <a:ext cy="32700" cx="4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1" name="Shape 201"/>
          <p:cNvCxnSpPr>
            <a:stCxn id="182" idx="2"/>
          </p:cNvCxnSpPr>
          <p:nvPr/>
        </p:nvCxnSpPr>
        <p:spPr>
          <a:xfrm rot="10800000">
            <a:off y="2564250" x="2169375"/>
            <a:ext cy="7500" cx="7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2" name="Shape 202"/>
          <p:cNvCxnSpPr>
            <a:stCxn id="197" idx="3"/>
            <a:endCxn id="182" idx="2"/>
          </p:cNvCxnSpPr>
          <p:nvPr/>
        </p:nvCxnSpPr>
        <p:spPr>
          <a:xfrm rot="10800000" flipH="1">
            <a:off y="2571800" x="1642199"/>
            <a:ext cy="912900" cx="603300"/>
          </a:xfrm>
          <a:prstGeom prst="curvedConnector3">
            <a:avLst>
              <a:gd fmla="val 50006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3" name="Shape 203"/>
          <p:cNvCxnSpPr/>
          <p:nvPr/>
        </p:nvCxnSpPr>
        <p:spPr>
          <a:xfrm>
            <a:off y="3490625" x="1631125"/>
            <a:ext cy="554700" cx="6416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4" name="Shape 204"/>
          <p:cNvSpPr/>
          <p:nvPr/>
        </p:nvSpPr>
        <p:spPr>
          <a:xfrm>
            <a:off y="1902950" x="4466550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IR0 Timer</a:t>
            </a:r>
          </a:p>
        </p:txBody>
      </p:sp>
      <p:sp>
        <p:nvSpPr>
          <p:cNvPr id="205" name="Shape 205"/>
          <p:cNvSpPr/>
          <p:nvPr/>
        </p:nvSpPr>
        <p:spPr>
          <a:xfrm>
            <a:off y="4348050" x="4466550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900" lang="en"/>
              <a:t>AC0 Timer</a:t>
            </a:r>
          </a:p>
        </p:txBody>
      </p:sp>
      <p:cxnSp>
        <p:nvCxnSpPr>
          <p:cNvPr id="206" name="Shape 206"/>
          <p:cNvCxnSpPr>
            <a:stCxn id="204" idx="1"/>
            <a:endCxn id="182" idx="2"/>
          </p:cNvCxnSpPr>
          <p:nvPr/>
        </p:nvCxnSpPr>
        <p:spPr>
          <a:xfrm flipH="1">
            <a:off y="2076949" x="2245650"/>
            <a:ext cy="494700" cx="2220900"/>
          </a:xfrm>
          <a:prstGeom prst="curvedConnector3">
            <a:avLst>
              <a:gd fmla="val 110725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7" name="Shape 207"/>
          <p:cNvCxnSpPr>
            <a:stCxn id="205" idx="1"/>
            <a:endCxn id="189" idx="2"/>
          </p:cNvCxnSpPr>
          <p:nvPr/>
        </p:nvCxnSpPr>
        <p:spPr>
          <a:xfrm rot="10800000">
            <a:off y="4048949" x="2272650"/>
            <a:ext cy="473100" cx="2193900"/>
          </a:xfrm>
          <a:prstGeom prst="curvedConnector3">
            <a:avLst>
              <a:gd fmla="val 110852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y="1609375" x="3082924"/>
            <a:ext cy="0" cx="19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>
            <a:stCxn id="163" idx="0"/>
          </p:cNvCxnSpPr>
          <p:nvPr/>
        </p:nvCxnSpPr>
        <p:spPr>
          <a:xfrm rot="5400000" flipH="1">
            <a:off y="1887975" x="4321049"/>
            <a:ext cy="932400" cx="1197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0" name="Shape 210"/>
          <p:cNvCxnSpPr/>
          <p:nvPr/>
        </p:nvCxnSpPr>
        <p:spPr>
          <a:xfrm rot="10800000">
            <a:off y="1609249" x="3196900"/>
            <a:ext cy="685200" cx="7286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1" name="Shape 211"/>
          <p:cNvCxnSpPr>
            <a:endCxn id="181" idx="0"/>
          </p:cNvCxnSpPr>
          <p:nvPr/>
        </p:nvCxnSpPr>
        <p:spPr>
          <a:xfrm rot="-5400000" flipH="1">
            <a:off y="1823525" x="2779350"/>
            <a:ext cy="1986899" cx="21486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y="1742674" x="2854712"/>
            <a:ext cy="163200" cx="1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3" name="Shape 213"/>
          <p:cNvCxnSpPr>
            <a:stCxn id="182" idx="0"/>
            <a:endCxn id="163" idx="1"/>
          </p:cNvCxnSpPr>
          <p:nvPr/>
        </p:nvCxnSpPr>
        <p:spPr>
          <a:xfrm rot="10800000" flipH="1">
            <a:off y="2560950" x="2691425"/>
            <a:ext cy="10800" cx="156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4" name="Shape 214"/>
          <p:cNvCxnSpPr>
            <a:stCxn id="189" idx="0"/>
            <a:endCxn id="181" idx="1"/>
          </p:cNvCxnSpPr>
          <p:nvPr/>
        </p:nvCxnSpPr>
        <p:spPr>
          <a:xfrm rot="10800000" flipH="1">
            <a:off y="4038200" x="2718550"/>
            <a:ext cy="10800" cx="154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5" name="Shape 215"/>
          <p:cNvSpPr/>
          <p:nvPr/>
        </p:nvSpPr>
        <p:spPr>
          <a:xfrm rot="5400000">
            <a:off y="3264750" x="68275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rot="5400000">
            <a:off y="3487674" x="69852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7" name="Shape 217"/>
          <p:cNvCxnSpPr/>
          <p:nvPr/>
        </p:nvCxnSpPr>
        <p:spPr>
          <a:xfrm rot="5400000">
            <a:off y="3487674" x="69199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8" name="Shape 218"/>
          <p:cNvCxnSpPr/>
          <p:nvPr/>
        </p:nvCxnSpPr>
        <p:spPr>
          <a:xfrm rot="5400000">
            <a:off y="3487674" x="67894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9" name="Shape 219"/>
          <p:cNvCxnSpPr/>
          <p:nvPr/>
        </p:nvCxnSpPr>
        <p:spPr>
          <a:xfrm rot="5400000">
            <a:off y="3487674" x="68546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0" name="Shape 220"/>
          <p:cNvCxnSpPr/>
          <p:nvPr/>
        </p:nvCxnSpPr>
        <p:spPr>
          <a:xfrm rot="5400000">
            <a:off y="3487674" x="66588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1" name="Shape 221"/>
          <p:cNvCxnSpPr/>
          <p:nvPr/>
        </p:nvCxnSpPr>
        <p:spPr>
          <a:xfrm rot="5400000">
            <a:off y="3487674" x="67241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2" name="Shape 222"/>
          <p:cNvCxnSpPr>
            <a:stCxn id="215" idx="2"/>
          </p:cNvCxnSpPr>
          <p:nvPr/>
        </p:nvCxnSpPr>
        <p:spPr>
          <a:xfrm rot="10800000">
            <a:off y="3480175" x="6661625"/>
            <a:ext cy="7500" cx="7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3" name="Shape 223"/>
          <p:cNvCxnSpPr>
            <a:stCxn id="163" idx="3"/>
            <a:endCxn id="215" idx="2"/>
          </p:cNvCxnSpPr>
          <p:nvPr/>
        </p:nvCxnSpPr>
        <p:spPr>
          <a:xfrm>
            <a:off y="2560875" x="5434349"/>
            <a:ext cy="926700" cx="1303500"/>
          </a:xfrm>
          <a:prstGeom prst="curvedConnector3">
            <a:avLst>
              <a:gd fmla="val 49999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4" name="Shape 224"/>
          <p:cNvCxnSpPr>
            <a:stCxn id="181" idx="3"/>
          </p:cNvCxnSpPr>
          <p:nvPr/>
        </p:nvCxnSpPr>
        <p:spPr>
          <a:xfrm rot="10800000" flipH="1">
            <a:off y="3504725" x="5434349"/>
            <a:ext cy="533400" cx="12642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5" name="Shape 225"/>
          <p:cNvSpPr/>
          <p:nvPr/>
        </p:nvSpPr>
        <p:spPr>
          <a:xfrm>
            <a:off y="2577300" x="7068075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DataConductor</a:t>
            </a:r>
          </a:p>
        </p:txBody>
      </p:sp>
      <p:sp>
        <p:nvSpPr>
          <p:cNvPr id="226" name="Shape 226"/>
          <p:cNvSpPr/>
          <p:nvPr/>
        </p:nvSpPr>
        <p:spPr>
          <a:xfrm>
            <a:off y="4475700" x="75776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LCD</a:t>
            </a:r>
          </a:p>
        </p:txBody>
      </p:sp>
      <p:sp>
        <p:nvSpPr>
          <p:cNvPr id="227" name="Shape 227"/>
          <p:cNvSpPr/>
          <p:nvPr/>
        </p:nvSpPr>
        <p:spPr>
          <a:xfrm>
            <a:off y="4326850" x="6607325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LCD Timer</a:t>
            </a:r>
          </a:p>
        </p:txBody>
      </p:sp>
      <p:sp>
        <p:nvSpPr>
          <p:cNvPr id="228" name="Shape 228"/>
          <p:cNvSpPr/>
          <p:nvPr/>
        </p:nvSpPr>
        <p:spPr>
          <a:xfrm>
            <a:off y="3757750" x="80316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9" name="Shape 229"/>
          <p:cNvCxnSpPr/>
          <p:nvPr/>
        </p:nvCxnSpPr>
        <p:spPr>
          <a:xfrm>
            <a:off y="382300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0" name="Shape 230"/>
          <p:cNvCxnSpPr/>
          <p:nvPr/>
        </p:nvCxnSpPr>
        <p:spPr>
          <a:xfrm>
            <a:off y="388827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y="401882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2" name="Shape 232"/>
          <p:cNvCxnSpPr/>
          <p:nvPr/>
        </p:nvCxnSpPr>
        <p:spPr>
          <a:xfrm>
            <a:off y="395355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3" name="Shape 233"/>
          <p:cNvCxnSpPr/>
          <p:nvPr/>
        </p:nvCxnSpPr>
        <p:spPr>
          <a:xfrm>
            <a:off y="414937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y="408410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5" name="Shape 235"/>
          <p:cNvCxnSpPr>
            <a:endCxn id="225" idx="2"/>
          </p:cNvCxnSpPr>
          <p:nvPr/>
        </p:nvCxnSpPr>
        <p:spPr>
          <a:xfrm rot="10800000" flipH="1">
            <a:off y="2871000" x="7648424"/>
            <a:ext cy="144600" cx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6" name="Shape 236"/>
          <p:cNvCxnSpPr>
            <a:stCxn id="215" idx="0"/>
            <a:endCxn id="225" idx="2"/>
          </p:cNvCxnSpPr>
          <p:nvPr/>
        </p:nvCxnSpPr>
        <p:spPr>
          <a:xfrm rot="10800000" flipH="1">
            <a:off y="2870875" x="7183675"/>
            <a:ext cy="616800" cx="4716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y="3537425" x="8144825"/>
            <a:ext cy="240900" cx="2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8" name="Shape 238"/>
          <p:cNvCxnSpPr>
            <a:stCxn id="225" idx="3"/>
          </p:cNvCxnSpPr>
          <p:nvPr/>
        </p:nvCxnSpPr>
        <p:spPr>
          <a:xfrm flipH="1">
            <a:off y="2724150" x="8144774"/>
            <a:ext cy="965400" cx="97800"/>
          </a:xfrm>
          <a:prstGeom prst="curvedConnector4">
            <a:avLst>
              <a:gd fmla="val -243482" name="adj1"/>
              <a:gd fmla="val 57606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9" name="Shape 239"/>
          <p:cNvCxnSpPr/>
          <p:nvPr/>
        </p:nvCxnSpPr>
        <p:spPr>
          <a:xfrm>
            <a:off y="3975275" x="7857650"/>
            <a:ext cy="10799" cx="17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0" name="Shape 240"/>
          <p:cNvCxnSpPr>
            <a:stCxn id="227" idx="0"/>
          </p:cNvCxnSpPr>
          <p:nvPr/>
        </p:nvCxnSpPr>
        <p:spPr>
          <a:xfrm rot="-5400000">
            <a:off y="3718000" x="7253224"/>
            <a:ext cy="874200" cx="3435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1" name="Shape 241"/>
          <p:cNvCxnSpPr>
            <a:endCxn id="226" idx="0"/>
          </p:cNvCxnSpPr>
          <p:nvPr/>
        </p:nvCxnSpPr>
        <p:spPr>
          <a:xfrm>
            <a:off y="4214700" x="8164849"/>
            <a:ext cy="261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42" name="Shape 242"/>
          <p:cNvSpPr/>
          <p:nvPr/>
        </p:nvSpPr>
        <p:spPr>
          <a:xfrm>
            <a:off y="1946900" x="5713275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Locate</a:t>
            </a:r>
          </a:p>
        </p:txBody>
      </p:sp>
      <p:sp>
        <p:nvSpPr>
          <p:cNvPr id="243" name="Shape 243"/>
          <p:cNvSpPr/>
          <p:nvPr/>
        </p:nvSpPr>
        <p:spPr>
          <a:xfrm rot="5400000">
            <a:off y="1870912" x="7441912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 rot="5400000">
            <a:off y="2093837" x="75995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5" name="Shape 245"/>
          <p:cNvCxnSpPr/>
          <p:nvPr/>
        </p:nvCxnSpPr>
        <p:spPr>
          <a:xfrm rot="5400000">
            <a:off y="2093837" x="75343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6" name="Shape 246"/>
          <p:cNvCxnSpPr/>
          <p:nvPr/>
        </p:nvCxnSpPr>
        <p:spPr>
          <a:xfrm rot="5400000">
            <a:off y="2093837" x="740376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7" name="Shape 247"/>
          <p:cNvCxnSpPr/>
          <p:nvPr/>
        </p:nvCxnSpPr>
        <p:spPr>
          <a:xfrm rot="5400000">
            <a:off y="2093837" x="74690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8" name="Shape 248"/>
          <p:cNvCxnSpPr/>
          <p:nvPr/>
        </p:nvCxnSpPr>
        <p:spPr>
          <a:xfrm rot="5400000">
            <a:off y="2093837" x="72732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9" name="Shape 249"/>
          <p:cNvCxnSpPr/>
          <p:nvPr/>
        </p:nvCxnSpPr>
        <p:spPr>
          <a:xfrm rot="5400000">
            <a:off y="2093837" x="73384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0" name="Shape 250"/>
          <p:cNvCxnSpPr>
            <a:stCxn id="243" idx="2"/>
            <a:endCxn id="242" idx="3"/>
          </p:cNvCxnSpPr>
          <p:nvPr/>
        </p:nvCxnSpPr>
        <p:spPr>
          <a:xfrm rot="10800000">
            <a:off y="2093837" x="6887787"/>
            <a:ext cy="0" cx="46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1" name="Shape 251"/>
          <p:cNvCxnSpPr>
            <a:stCxn id="225" idx="0"/>
            <a:endCxn id="243" idx="3"/>
          </p:cNvCxnSpPr>
          <p:nvPr/>
        </p:nvCxnSpPr>
        <p:spPr>
          <a:xfrm rot="10800000">
            <a:off y="2226900" x="7575224"/>
            <a:ext cy="350400" cx="80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2" name="Shape 252"/>
          <p:cNvCxnSpPr>
            <a:stCxn id="242" idx="2"/>
            <a:endCxn id="228" idx="0"/>
          </p:cNvCxnSpPr>
          <p:nvPr/>
        </p:nvCxnSpPr>
        <p:spPr>
          <a:xfrm rot="-5400000" flipH="1">
            <a:off y="2067050" x="6474074"/>
            <a:ext cy="1864200" cx="1517100"/>
          </a:xfrm>
          <a:prstGeom prst="curvedConnector3">
            <a:avLst>
              <a:gd fmla="val 50002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3" name="Shape 253"/>
          <p:cNvSpPr/>
          <p:nvPr/>
        </p:nvSpPr>
        <p:spPr>
          <a:xfrm rot="5400000">
            <a:off y="1523137" x="7422837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/>
          <p:nvPr/>
        </p:nvCxnSpPr>
        <p:spPr>
          <a:xfrm rot="5400000">
            <a:off y="1746062" x="75805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5" name="Shape 255"/>
          <p:cNvCxnSpPr/>
          <p:nvPr/>
        </p:nvCxnSpPr>
        <p:spPr>
          <a:xfrm rot="5400000">
            <a:off y="1746062" x="75152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6" name="Shape 256"/>
          <p:cNvCxnSpPr/>
          <p:nvPr/>
        </p:nvCxnSpPr>
        <p:spPr>
          <a:xfrm rot="5400000">
            <a:off y="1746062" x="73846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7" name="Shape 257"/>
          <p:cNvCxnSpPr/>
          <p:nvPr/>
        </p:nvCxnSpPr>
        <p:spPr>
          <a:xfrm rot="5400000">
            <a:off y="1746062" x="744996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8" name="Shape 258"/>
          <p:cNvCxnSpPr/>
          <p:nvPr/>
        </p:nvCxnSpPr>
        <p:spPr>
          <a:xfrm rot="5400000">
            <a:off y="1746062" x="72541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9" name="Shape 259"/>
          <p:cNvCxnSpPr/>
          <p:nvPr/>
        </p:nvCxnSpPr>
        <p:spPr>
          <a:xfrm rot="5400000">
            <a:off y="1746062" x="73194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0" name="Shape 260"/>
          <p:cNvCxnSpPr>
            <a:endCxn id="253" idx="2"/>
          </p:cNvCxnSpPr>
          <p:nvPr/>
        </p:nvCxnSpPr>
        <p:spPr>
          <a:xfrm rot="10800000" flipH="1">
            <a:off y="1746062" x="7070912"/>
            <a:ext cy="6600" cx="26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1" name="Shape 261"/>
          <p:cNvCxnSpPr>
            <a:stCxn id="242" idx="0"/>
          </p:cNvCxnSpPr>
          <p:nvPr/>
        </p:nvCxnSpPr>
        <p:spPr>
          <a:xfrm rot="-5400000">
            <a:off y="1472000" x="6593324"/>
            <a:ext cy="767700" cx="1821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2" name="Shape 262"/>
          <p:cNvSpPr/>
          <p:nvPr/>
        </p:nvSpPr>
        <p:spPr>
          <a:xfrm>
            <a:off y="1462550" x="8049325"/>
            <a:ext cy="293700" cx="87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Commander</a:t>
            </a:r>
          </a:p>
        </p:txBody>
      </p:sp>
      <p:cxnSp>
        <p:nvCxnSpPr>
          <p:cNvPr id="263" name="Shape 263"/>
          <p:cNvCxnSpPr/>
          <p:nvPr/>
        </p:nvCxnSpPr>
        <p:spPr>
          <a:xfrm flipH="1">
            <a:off y="1482275" x="3153449"/>
            <a:ext cy="127199" cx="40563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4" name="Shape 264"/>
          <p:cNvCxnSpPr>
            <a:stCxn id="253" idx="0"/>
          </p:cNvCxnSpPr>
          <p:nvPr/>
        </p:nvCxnSpPr>
        <p:spPr>
          <a:xfrm rot="10800000" flipH="1">
            <a:off y="1645262" x="7778962"/>
            <a:ext cy="100800" cx="2355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5" name="Shape 265"/>
          <p:cNvCxnSpPr/>
          <p:nvPr/>
        </p:nvCxnSpPr>
        <p:spPr>
          <a:xfrm>
            <a:off y="1621937" x="7902350"/>
            <a:ext cy="10799" cx="14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6" name="Shape 266"/>
          <p:cNvCxnSpPr>
            <a:stCxn id="262" idx="0"/>
          </p:cNvCxnSpPr>
          <p:nvPr/>
        </p:nvCxnSpPr>
        <p:spPr>
          <a:xfrm rot="5400000">
            <a:off y="812150" x="7827324"/>
            <a:ext cy="1309500" cx="8700"/>
          </a:xfrm>
          <a:prstGeom prst="curvedConnector4">
            <a:avLst>
              <a:gd fmla="val -2737069" name="adj1"/>
              <a:gd fmla="val 6669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7" name="Shape 267"/>
          <p:cNvCxnSpPr>
            <a:stCxn id="262" idx="2"/>
            <a:endCxn id="228" idx="0"/>
          </p:cNvCxnSpPr>
          <p:nvPr/>
        </p:nvCxnSpPr>
        <p:spPr>
          <a:xfrm rot="5400000">
            <a:off y="2596250" x="7324824"/>
            <a:ext cy="321600" cx="20016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