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54E05-47E3-42C1-8553-3D99B28570D6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7BB04-1EA4-4805-996A-BCCE19E623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1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is a rectangular array of numbers. The numbers in the array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called the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entries in the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square matrix in which all the entries above the main diagonal are zero is called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 triangular, and a square matrix in which all the entries below the main diagonal are zero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called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 triangular. A matrix that is either upper triangular or lower triangular 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THEOREM 1.4.3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R is the reduced row echelon form of an n × n matrix A, then either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has a row of zeros or R is the identity matrix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matrix with only one row, such as the second in Example 1, is called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vector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(or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matrix), and a matrix with only one column, such as the fourth in that example,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called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vector (or a column matrix). The fifth matrix in that example is both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row vector and a column vector.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matrix with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rows and 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 is said to be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 matrix of order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matrix with only one row, such as the second in Example 1, is called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vector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(or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matrix), and a matrix with only one column, such as the fourth in that example,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called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vector (or a column matrix). The fifth matrix in that example is both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row vector and a column vector.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matrix with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rows and 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 is said to be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 matrix of order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2 Two matrices are defined to be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 if they have the same size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corresponding entries are equal.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3 If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 are matrices of the same size, then the sum A + B is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obtained by adding the entries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to the corresponding entries of A,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A − B is the matrix obtained by subtracting the entries of B from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corresponding entries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Matrices of different sizes cannot be added or subtracted.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4 If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is any matrix and c is any scalar, then the product </a:t>
            </a:r>
            <a:r>
              <a:rPr lang="en-US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matrix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obtained by multiplying each entry of the matrix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by c. The matrix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said to 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scalar multiple of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8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square matrix, then the trace </a:t>
            </a:r>
            <a:r>
              <a:rPr lang="en-US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ofA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denoted by </a:t>
            </a:r>
            <a:r>
              <a:rPr lang="en-US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(A), is defined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the sum of the entries on the main diagonal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The trace of A is undefined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is not a square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square matrix in which all the entries off the main diagonal are zero is called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square matrix with 1’s on the main diagonal and zeros elsewhere is called an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</a:t>
            </a:r>
          </a:p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4282" y="2130425"/>
            <a:ext cx="8715436" cy="1441451"/>
          </a:xfrm>
        </p:spPr>
        <p:txBody>
          <a:bodyPr>
            <a:noAutofit/>
          </a:bodyPr>
          <a:lstStyle>
            <a:lvl1pPr algn="ctr">
              <a:defRPr sz="4400"/>
            </a:lvl1pPr>
          </a:lstStyle>
          <a:p>
            <a:r>
              <a:rPr lang="en-US" smtClean="0"/>
              <a:t>[Topik Materi]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4282" y="1571612"/>
            <a:ext cx="8715436" cy="50006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0000"/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[Nama Mata Kuliah]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2839-95FA-48E2-B586-F61CFD777A7F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3687081"/>
            <a:ext cx="8715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smtClean="0">
                <a:latin typeface="Cambria" pitchFamily="18" charset="0"/>
              </a:rPr>
              <a:t>Utomo Pujianto</a:t>
            </a:r>
          </a:p>
          <a:p>
            <a:pPr algn="ctr"/>
            <a:endParaRPr lang="en-US" sz="2400" smtClean="0">
              <a:latin typeface="Cambria" pitchFamily="18" charset="0"/>
            </a:endParaRPr>
          </a:p>
          <a:p>
            <a:pPr algn="ctr"/>
            <a:r>
              <a:rPr lang="en-US" sz="1600" smtClean="0">
                <a:latin typeface="Cambria" pitchFamily="18" charset="0"/>
              </a:rPr>
              <a:t>Teknik</a:t>
            </a:r>
            <a:r>
              <a:rPr lang="en-US" sz="1600" baseline="0" smtClean="0">
                <a:latin typeface="Cambria" pitchFamily="18" charset="0"/>
              </a:rPr>
              <a:t> Informatika</a:t>
            </a:r>
          </a:p>
          <a:p>
            <a:pPr algn="ctr"/>
            <a:r>
              <a:rPr lang="en-US" sz="1600" baseline="0" smtClean="0">
                <a:latin typeface="Cambria" pitchFamily="18" charset="0"/>
              </a:rPr>
              <a:t>Universitas Negeri Malang</a:t>
            </a:r>
            <a:endParaRPr lang="en-US" sz="1600">
              <a:latin typeface="Cambria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AB6-F709-4984-8CCA-1B287481F014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9080-0BDA-4B0C-AEBA-A5DBDCD6670C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24E0-4E06-49D0-AEBD-FC2086F19974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4EF1-DA37-43E2-A139-EE96F0671561}" type="datetime1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44" y="1000110"/>
            <a:ext cx="4352956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10"/>
            <a:ext cx="4352956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5950-473C-4F98-8934-0B7782AC6019}" type="datetime1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1000109"/>
            <a:ext cx="4354544" cy="5000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44" y="1571614"/>
            <a:ext cx="4354544" cy="45545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000109"/>
            <a:ext cx="4356131" cy="5000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71614"/>
            <a:ext cx="4356131" cy="45545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9074-F6DF-4926-8354-FE88FF706F85}" type="datetime1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A712-CCFF-4AE1-8F0B-649B49725396}" type="datetime1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0C2A-BF1F-4198-BAB2-B11A7ECFB231}" type="datetime1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6" y="142852"/>
            <a:ext cx="3322669" cy="129224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54"/>
            <a:ext cx="5426106" cy="59833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46" y="1500175"/>
            <a:ext cx="3322669" cy="46259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03E-CE35-4042-83A2-6A03E3413E2A}" type="datetime1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C79E-75A5-49C6-828E-C1EE63B0286F}" type="datetime1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488" y="6498000"/>
            <a:ext cx="4000528" cy="360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00"/>
                </a:solidFill>
                <a:latin typeface="Arial Narrow" pitchFamily="34" charset="0"/>
              </a:defRPr>
            </a:lvl1pPr>
          </a:lstStyle>
          <a:p>
            <a:r>
              <a:rPr lang="fi-FI" smtClean="0"/>
              <a:t>[Aljabar Linier] Matriks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858016" y="6498000"/>
            <a:ext cx="22859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ambria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785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1000110"/>
            <a:ext cx="8858312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1357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BF068DC-1BE9-471C-94F0-3A1B6B517A82}" type="datetime1">
              <a:rPr lang="en-US" smtClean="0"/>
              <a:t>2/8/2018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5AD3B067-7F9E-416C-8781-DC217C378F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98000"/>
            <a:ext cx="2857488" cy="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FFFF00"/>
                </a:solidFill>
                <a:latin typeface="Arial Narrow" pitchFamily="34" charset="0"/>
              </a:rPr>
              <a:t>Utomo Pujianto (Universitas Negeri Malang)</a:t>
            </a:r>
            <a:endParaRPr lang="en-US" sz="1200" b="1">
              <a:solidFill>
                <a:srgbClr val="FFFF00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Pengenalan Matriks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Aljabar Linier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Multiplying Matrices (the entry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If A is an m × r matrix and B is an r × n matrix, then the product AB is the m × n matrix whose entries are determined as follows: To find the entry in row i and column j of AB, single out row i from the matrix A and column j from the matrix B. Multiply the corresponding entries from the row and column together, and then add up the resulting products.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33529" t="4079" r="9812" b="2870"/>
          <a:stretch>
            <a:fillRect/>
          </a:stretch>
        </p:blipFill>
        <p:spPr bwMode="auto">
          <a:xfrm>
            <a:off x="4648200" y="1600201"/>
            <a:ext cx="4495800" cy="50170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Matrix Multiplication by Columns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24540" t="1703" r="21472" b="78851"/>
          <a:stretch>
            <a:fillRect/>
          </a:stretch>
        </p:blipFill>
        <p:spPr bwMode="auto">
          <a:xfrm>
            <a:off x="457200" y="1524000"/>
            <a:ext cx="5638800" cy="100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 l="43425" t="42570" r="22325" b="16563"/>
          <a:stretch>
            <a:fillRect/>
          </a:stretch>
        </p:blipFill>
        <p:spPr bwMode="auto">
          <a:xfrm>
            <a:off x="2514600" y="4114800"/>
            <a:ext cx="426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3090" y="2752726"/>
            <a:ext cx="5457825" cy="1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 by Rows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36943" t="24094" r="33875" b="37616"/>
          <a:stretch>
            <a:fillRect/>
          </a:stretch>
        </p:blipFill>
        <p:spPr bwMode="auto">
          <a:xfrm>
            <a:off x="609600" y="1447800"/>
            <a:ext cx="3048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 l="27523" t="27709" r="7034" b="42570"/>
          <a:stretch>
            <a:fillRect/>
          </a:stretch>
        </p:blipFill>
        <p:spPr bwMode="auto">
          <a:xfrm>
            <a:off x="1295400" y="5029200"/>
            <a:ext cx="7302500" cy="163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2" y="3581401"/>
            <a:ext cx="5457825" cy="1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Linier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7271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If A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, . . . 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r</a:t>
            </a:r>
            <a:r>
              <a:rPr lang="en-US" dirty="0" smtClean="0"/>
              <a:t> are matrices of the same size, and if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 . . . 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are scalars, then an expression of the form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+ 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+· · ·+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baseline="-25000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baseline="-25000" dirty="0" err="1" smtClean="0">
                <a:solidFill>
                  <a:srgbClr val="FF0000"/>
                </a:solidFill>
              </a:rPr>
              <a:t>r</a:t>
            </a: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is called a linear combination of A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, . . . 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r</a:t>
            </a:r>
            <a:r>
              <a:rPr lang="en-US" dirty="0" smtClean="0"/>
              <a:t> with coefficients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 . . . 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18961" t="22152" r="15596" b="19620"/>
          <a:stretch>
            <a:fillRect/>
          </a:stretch>
        </p:blipFill>
        <p:spPr bwMode="auto">
          <a:xfrm>
            <a:off x="1981200" y="3530600"/>
            <a:ext cx="5140188" cy="29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Column-Row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828799"/>
          </a:xfrm>
        </p:spPr>
        <p:txBody>
          <a:bodyPr>
            <a:normAutofit/>
          </a:bodyPr>
          <a:lstStyle/>
          <a:p>
            <a:r>
              <a:rPr lang="en-US" dirty="0" smtClean="0"/>
              <a:t>The main use of the column-row expansion is for developing theoretical results rather than for numerical computations.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2" y="3352800"/>
            <a:ext cx="3648075" cy="100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 l="29817" t="31043" r="27981" b="33570"/>
          <a:stretch>
            <a:fillRect/>
          </a:stretch>
        </p:blipFill>
        <p:spPr bwMode="auto">
          <a:xfrm>
            <a:off x="1371600" y="4419600"/>
            <a:ext cx="5257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5486401"/>
            <a:ext cx="24193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Sifat-sifat perkalian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yang </a:t>
            </a:r>
            <a:r>
              <a:rPr lang="en-US" dirty="0" err="1" smtClean="0"/>
              <a:t>menyebabkan</a:t>
            </a:r>
            <a:r>
              <a:rPr lang="en-US" dirty="0" smtClean="0"/>
              <a:t> AB ≠ BA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BA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misal</a:t>
            </a:r>
            <a:r>
              <a:rPr lang="en-US" dirty="0" smtClean="0"/>
              <a:t>, A </a:t>
            </a:r>
            <a:r>
              <a:rPr lang="en-US" dirty="0" err="1" smtClean="0"/>
              <a:t>berukuran</a:t>
            </a:r>
            <a:r>
              <a:rPr lang="en-US" dirty="0" smtClean="0"/>
              <a:t> 2 × 3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berukuran</a:t>
            </a:r>
            <a:r>
              <a:rPr lang="en-US" dirty="0" smtClean="0"/>
              <a:t> 3 × 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Baik</a:t>
            </a:r>
            <a:r>
              <a:rPr lang="en-US" dirty="0" smtClean="0"/>
              <a:t> AB </a:t>
            </a:r>
            <a:r>
              <a:rPr lang="en-US" dirty="0" err="1" smtClean="0"/>
              <a:t>maupun</a:t>
            </a:r>
            <a:r>
              <a:rPr lang="en-US" dirty="0" smtClean="0"/>
              <a:t> BA </a:t>
            </a:r>
            <a:r>
              <a:rPr lang="en-US" dirty="0" err="1" smtClean="0"/>
              <a:t>terdefinisi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 smtClean="0"/>
          </a:p>
          <a:p>
            <a:pPr lvl="1"/>
            <a:r>
              <a:rPr lang="en-US" dirty="0" err="1" smtClean="0"/>
              <a:t>misal</a:t>
            </a:r>
            <a:r>
              <a:rPr lang="en-US" dirty="0" smtClean="0"/>
              <a:t>, A </a:t>
            </a:r>
            <a:r>
              <a:rPr lang="en-US" dirty="0" err="1" smtClean="0"/>
              <a:t>berukuran</a:t>
            </a:r>
            <a:r>
              <a:rPr lang="en-US" dirty="0" smtClean="0"/>
              <a:t> 2 × 3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berukuran</a:t>
            </a:r>
            <a:r>
              <a:rPr lang="en-US" dirty="0" smtClean="0"/>
              <a:t> 3 ×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Baik</a:t>
            </a:r>
            <a:r>
              <a:rPr lang="en-US" dirty="0" smtClean="0"/>
              <a:t> AB </a:t>
            </a:r>
            <a:r>
              <a:rPr lang="en-US" dirty="0" err="1" smtClean="0"/>
              <a:t>maupun</a:t>
            </a:r>
            <a:r>
              <a:rPr lang="en-US" dirty="0" smtClean="0"/>
              <a:t> BA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kali (dot-product)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Contoh</a:t>
            </a:r>
            <a:r>
              <a:rPr lang="en-US" dirty="0" smtClean="0">
                <a:solidFill>
                  <a:srgbClr val="FF0000"/>
                </a:solidFill>
              </a:rPr>
              <a:t>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Sifat-sifat Aritmatika Matriks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56098"/>
            <a:ext cx="5789612" cy="540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Transpos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82879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berukuran</a:t>
            </a:r>
            <a:r>
              <a:rPr lang="en-US" dirty="0" smtClean="0"/>
              <a:t> </a:t>
            </a:r>
            <a:r>
              <a:rPr lang="en-US" i="1" dirty="0" smtClean="0"/>
              <a:t>n × m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transpos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 (</a:t>
            </a:r>
            <a:r>
              <a:rPr lang="en-US" dirty="0" err="1" smtClean="0"/>
              <a:t>dinotasikan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</a:t>
            </a:r>
            <a:r>
              <a:rPr lang="en-US" baseline="30000" dirty="0" smtClean="0"/>
              <a:t>T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berukuran</a:t>
            </a:r>
            <a:r>
              <a:rPr lang="en-US" dirty="0" smtClean="0"/>
              <a:t> m × n 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menukarkan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A.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3327401"/>
            <a:ext cx="6950075" cy="316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Sifat-sifat Aritmatik Transpose Matriks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92251"/>
            <a:ext cx="9151938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dari sebuah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bujursangkar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trace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menjumlahkan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diagonal </a:t>
            </a:r>
            <a:r>
              <a:rPr lang="en-US" dirty="0" err="1" smtClean="0"/>
              <a:t>utama</a:t>
            </a:r>
            <a:r>
              <a:rPr lang="en-US" dirty="0" smtClean="0"/>
              <a:t> A.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1" y="3124200"/>
            <a:ext cx="6691313" cy="303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438399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err="1" smtClean="0"/>
              <a:t>Pengaturan</a:t>
            </a:r>
            <a:r>
              <a:rPr lang="en-US" i="1" dirty="0" smtClean="0"/>
              <a:t> </a:t>
            </a:r>
            <a:r>
              <a:rPr lang="en-US" i="1" dirty="0" err="1" smtClean="0"/>
              <a:t>angka-angka</a:t>
            </a:r>
            <a:r>
              <a:rPr lang="en-US" i="1" dirty="0" smtClean="0"/>
              <a:t> (</a:t>
            </a:r>
            <a:r>
              <a:rPr lang="en-US" i="1" dirty="0" err="1" smtClean="0"/>
              <a:t>atau</a:t>
            </a:r>
            <a:r>
              <a:rPr lang="en-US" i="1" dirty="0" smtClean="0"/>
              <a:t> </a:t>
            </a:r>
            <a:r>
              <a:rPr lang="en-US" i="1" dirty="0" err="1" smtClean="0"/>
              <a:t>simbol-simbol</a:t>
            </a:r>
            <a:r>
              <a:rPr lang="en-US" i="1" dirty="0" smtClean="0"/>
              <a:t>) </a:t>
            </a:r>
            <a:r>
              <a:rPr lang="en-US" i="1" dirty="0" err="1" smtClean="0"/>
              <a:t>menjadi</a:t>
            </a:r>
            <a:r>
              <a:rPr lang="en-US" i="1" dirty="0" smtClean="0"/>
              <a:t> </a:t>
            </a:r>
            <a:r>
              <a:rPr lang="en-US" i="1" dirty="0" err="1" smtClean="0"/>
              <a:t>bentuk</a:t>
            </a:r>
            <a:r>
              <a:rPr lang="en-US" i="1" dirty="0" smtClean="0"/>
              <a:t> </a:t>
            </a:r>
            <a:r>
              <a:rPr lang="en-US" i="1" dirty="0" err="1" smtClean="0"/>
              <a:t>persegi</a:t>
            </a:r>
            <a:r>
              <a:rPr lang="en-US" i="1" dirty="0" smtClean="0"/>
              <a:t> </a:t>
            </a:r>
            <a:r>
              <a:rPr lang="en-US" i="1" dirty="0" err="1" smtClean="0"/>
              <a:t>empat</a:t>
            </a:r>
            <a:r>
              <a:rPr lang="en-US" i="1" dirty="0" smtClean="0"/>
              <a:t>, yang </a:t>
            </a:r>
            <a:r>
              <a:rPr lang="en-US" i="1" dirty="0" err="1" smtClean="0"/>
              <a:t>tersusun</a:t>
            </a:r>
            <a:r>
              <a:rPr lang="en-US" i="1" dirty="0" smtClean="0"/>
              <a:t> </a:t>
            </a:r>
            <a:r>
              <a:rPr lang="en-US" i="1" dirty="0" err="1" smtClean="0"/>
              <a:t>atas</a:t>
            </a:r>
            <a:r>
              <a:rPr lang="en-US" i="1" dirty="0" smtClean="0"/>
              <a:t> </a:t>
            </a:r>
            <a:r>
              <a:rPr lang="en-US" i="1" dirty="0" err="1" smtClean="0"/>
              <a:t>baris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kolom</a:t>
            </a:r>
            <a:r>
              <a:rPr lang="en-US" i="1" dirty="0" smtClean="0"/>
              <a:t>.</a:t>
            </a:r>
          </a:p>
          <a:p>
            <a:r>
              <a:rPr lang="en-US" dirty="0" err="1" smtClean="0"/>
              <a:t>Angka-angka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elemen</a:t>
            </a:r>
            <a:r>
              <a:rPr lang="en-US" dirty="0" smtClean="0">
                <a:solidFill>
                  <a:srgbClr val="FF0000"/>
                </a:solidFill>
              </a:rPr>
              <a:t> / </a:t>
            </a:r>
            <a:r>
              <a:rPr lang="en-US" dirty="0" err="1" smtClean="0">
                <a:solidFill>
                  <a:srgbClr val="FF0000"/>
                </a:solidFill>
              </a:rPr>
              <a:t>entri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ke-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dinotasikan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baseline="-25000" dirty="0" smtClean="0">
                <a:solidFill>
                  <a:srgbClr val="C00000"/>
                </a:solidFill>
              </a:rPr>
              <a:t>ij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Matriks-matriks khusus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Matriks Nol</a:t>
            </a:r>
          </a:p>
          <a:p>
            <a:r>
              <a:rPr lang="en-US" smtClean="0"/>
              <a:t>Matriks Diagonal</a:t>
            </a:r>
          </a:p>
          <a:p>
            <a:r>
              <a:rPr lang="en-US" smtClean="0"/>
              <a:t>Matriks Identitas</a:t>
            </a:r>
          </a:p>
          <a:p>
            <a:r>
              <a:rPr lang="en-US" smtClean="0"/>
              <a:t>Matriks Segitiga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Nol (Zero)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Matriks yang keseluruhan elemennya bernilai nol.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1" y="3225801"/>
            <a:ext cx="6075363" cy="216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(Zero)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701800"/>
            <a:ext cx="9144000" cy="44355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Diagonal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Matriks yang elemen-elemen selain elemen diagonalnya bernilai nol.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352800"/>
            <a:ext cx="7126452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Identitas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Matriks yang seluruh elemen diagonalnya bernilai “1” dan elemen lainnya bernilai “0”.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7125" t="28483" r="13150" b="31889"/>
          <a:stretch>
            <a:fillRect/>
          </a:stretch>
        </p:blipFill>
        <p:spPr bwMode="auto">
          <a:xfrm>
            <a:off x="1524000" y="3022601"/>
            <a:ext cx="6172200" cy="231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981201" y="5257800"/>
            <a:ext cx="5229225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Segitiga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43839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Ragam</a:t>
            </a:r>
            <a:r>
              <a:rPr lang="en-US" dirty="0" smtClean="0"/>
              <a:t>: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&amp;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 smtClean="0"/>
          </a:p>
          <a:p>
            <a:r>
              <a:rPr lang="en-US" b="1" dirty="0" err="1" smtClean="0"/>
              <a:t>Matriks</a:t>
            </a:r>
            <a:r>
              <a:rPr lang="en-US" b="1" dirty="0" smtClean="0"/>
              <a:t> </a:t>
            </a:r>
            <a:r>
              <a:rPr lang="en-US" b="1" dirty="0" err="1" smtClean="0"/>
              <a:t>Segitiga</a:t>
            </a:r>
            <a:r>
              <a:rPr lang="en-US" b="1" dirty="0" smtClean="0"/>
              <a:t> </a:t>
            </a:r>
            <a:r>
              <a:rPr lang="en-US" b="1" dirty="0" err="1" smtClean="0"/>
              <a:t>Bawah</a:t>
            </a:r>
            <a:r>
              <a:rPr lang="en-US" dirty="0" smtClean="0"/>
              <a:t>: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diagonal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endParaRPr lang="en-US" dirty="0" smtClean="0"/>
          </a:p>
          <a:p>
            <a:r>
              <a:rPr lang="en-US" b="1" dirty="0" err="1" smtClean="0"/>
              <a:t>Matriks</a:t>
            </a:r>
            <a:r>
              <a:rPr lang="en-US" b="1" dirty="0" smtClean="0"/>
              <a:t> </a:t>
            </a:r>
            <a:r>
              <a:rPr lang="en-US" b="1" dirty="0" err="1" smtClean="0"/>
              <a:t>Segitiga</a:t>
            </a:r>
            <a:r>
              <a:rPr lang="en-US" b="1" dirty="0" smtClean="0"/>
              <a:t> </a:t>
            </a:r>
            <a:r>
              <a:rPr lang="en-US" b="1" dirty="0" err="1" smtClean="0"/>
              <a:t>Atas</a:t>
            </a:r>
            <a:r>
              <a:rPr lang="en-US" dirty="0" smtClean="0"/>
              <a:t>: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diagonal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nol.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57400" y="3937000"/>
            <a:ext cx="5029200" cy="2626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1"/>
            <a:ext cx="9144000" cy="421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Singular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Matriks bujursangkar yang memiliki kolom atau baris yang seluruh elemennya bernilai “0” disebut sebagai matriks singular.</a:t>
            </a:r>
          </a:p>
          <a:p>
            <a:r>
              <a:rPr lang="en-US" smtClean="0"/>
              <a:t>Contoh: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971801" y="3835400"/>
            <a:ext cx="10763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724401" y="3937000"/>
            <a:ext cx="1038225" cy="13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Simetris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047999"/>
          </a:xfrm>
        </p:spPr>
        <p:txBody>
          <a:bodyPr>
            <a:normAutofit/>
          </a:bodyPr>
          <a:lstStyle/>
          <a:p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ke-i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-j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-j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ke-i</a:t>
            </a:r>
            <a:r>
              <a:rPr lang="en-US" dirty="0" smtClean="0"/>
              <a:t>. (A</a:t>
            </a:r>
            <a:r>
              <a:rPr lang="en-US" baseline="-25000" dirty="0" smtClean="0"/>
              <a:t>ij</a:t>
            </a:r>
            <a:r>
              <a:rPr lang="en-US" dirty="0" smtClean="0"/>
              <a:t> = A</a:t>
            </a:r>
            <a:r>
              <a:rPr lang="en-US" baseline="-25000" dirty="0" smtClean="0"/>
              <a:t>ji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transpos-nya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. (A = A</a:t>
            </a:r>
            <a:r>
              <a:rPr lang="en-US" baseline="30000" dirty="0" smtClean="0"/>
              <a:t>T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86153" y="4648200"/>
            <a:ext cx="5043323" cy="1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Simetris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7000"/>
            <a:ext cx="9144000" cy="289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8" y="4038600"/>
            <a:ext cx="9136063" cy="118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&amp;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9303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vektor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baris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vektor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kolom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1" y="3835400"/>
            <a:ext cx="7186613" cy="17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Eselon Baris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endParaRPr lang="en-US" dirty="0" smtClean="0"/>
          </a:p>
          <a:p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elemennya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“0”,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bukan-nol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(paling </a:t>
            </a:r>
            <a:r>
              <a:rPr lang="en-US" dirty="0" err="1" smtClean="0"/>
              <a:t>kiri</a:t>
            </a:r>
            <a:r>
              <a:rPr lang="en-US" dirty="0" smtClean="0"/>
              <a:t>) </a:t>
            </a:r>
            <a:r>
              <a:rPr lang="en-US" dirty="0" err="1" smtClean="0"/>
              <a:t>bernilai</a:t>
            </a:r>
            <a:r>
              <a:rPr lang="en-US" dirty="0" smtClean="0"/>
              <a:t> “1”.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awalan</a:t>
            </a:r>
            <a:r>
              <a:rPr lang="en-US" dirty="0" smtClean="0">
                <a:solidFill>
                  <a:srgbClr val="FF0000"/>
                </a:solidFill>
              </a:rPr>
              <a:t> 1”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yang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elemennya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“0”,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baris-baris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diposisikan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baris-baris</a:t>
            </a:r>
            <a:r>
              <a:rPr lang="en-US" dirty="0" smtClean="0"/>
              <a:t> </a:t>
            </a:r>
            <a:r>
              <a:rPr lang="en-US" dirty="0" err="1" smtClean="0"/>
              <a:t>terbawah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elemennya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“0”, “</a:t>
            </a:r>
            <a:r>
              <a:rPr lang="en-US" dirty="0" err="1" smtClean="0"/>
              <a:t>awalan</a:t>
            </a:r>
            <a:r>
              <a:rPr lang="en-US" dirty="0" smtClean="0"/>
              <a:t> 1”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dibanding</a:t>
            </a:r>
            <a:r>
              <a:rPr lang="en-US" dirty="0" smtClean="0"/>
              <a:t> “</a:t>
            </a:r>
            <a:r>
              <a:rPr lang="en-US" dirty="0" err="1" smtClean="0"/>
              <a:t>awalan</a:t>
            </a:r>
            <a:r>
              <a:rPr lang="en-US" dirty="0" smtClean="0"/>
              <a:t> 1”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atasnya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Eselon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249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Eselon Baris Tereduksi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diagonal.</a:t>
            </a:r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Eselon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“</a:t>
            </a:r>
            <a:r>
              <a:rPr lang="en-US" dirty="0" err="1" smtClean="0"/>
              <a:t>awalan</a:t>
            </a:r>
            <a:r>
              <a:rPr lang="en-US" dirty="0" smtClean="0"/>
              <a:t> 1”,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lain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“0”.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Eselon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Tereduksi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11401"/>
            <a:ext cx="9144000" cy="250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98601"/>
            <a:ext cx="8451850" cy="218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3937001"/>
            <a:ext cx="7196137" cy="168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 Matriks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1 If A is a square matrix, and if a matrix B of the same size can be found such that AB = BA = I , then A is said to be invertible (or nonsingular) and B is called an inverse of A. If no such matrix B can be found, then A is said to be singular.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1701800"/>
            <a:ext cx="4600575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429000"/>
            <a:ext cx="4762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Invers Matriks Bujursangkar orde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615525"/>
            <a:ext cx="9144000" cy="33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006601"/>
            <a:ext cx="6438900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00200"/>
            <a:ext cx="2343150" cy="459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Bujur</a:t>
            </a:r>
            <a:r>
              <a:rPr lang="en-US" dirty="0" smtClean="0"/>
              <a:t> </a:t>
            </a:r>
            <a:r>
              <a:rPr lang="en-US" dirty="0" err="1" smtClean="0"/>
              <a:t>Sangkar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33679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kolomnya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matriks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bujursangkar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orde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bujursangkar</a:t>
            </a:r>
            <a:endParaRPr lang="en-US" dirty="0" smtClean="0"/>
          </a:p>
          <a:p>
            <a:pPr lvl="1"/>
            <a:r>
              <a:rPr lang="en-US" dirty="0" err="1" smtClean="0"/>
              <a:t>Elemen</a:t>
            </a:r>
            <a:r>
              <a:rPr lang="en-US" dirty="0" smtClean="0"/>
              <a:t> a</a:t>
            </a:r>
            <a:r>
              <a:rPr lang="en-US" baseline="-25000" dirty="0" smtClean="0"/>
              <a:t>11</a:t>
            </a:r>
            <a:r>
              <a:rPr lang="en-US" dirty="0" smtClean="0"/>
              <a:t>, a</a:t>
            </a:r>
            <a:r>
              <a:rPr lang="en-US" baseline="-25000" dirty="0" smtClean="0"/>
              <a:t>22</a:t>
            </a:r>
            <a:r>
              <a:rPr lang="en-US" dirty="0" smtClean="0"/>
              <a:t>, a</a:t>
            </a:r>
            <a:r>
              <a:rPr lang="en-US" baseline="-25000" dirty="0" smtClean="0"/>
              <a:t>33</a:t>
            </a:r>
            <a:r>
              <a:rPr lang="en-US" dirty="0" smtClean="0"/>
              <a:t>, … 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diagonal </a:t>
            </a:r>
            <a:r>
              <a:rPr lang="en-US" dirty="0" err="1" smtClean="0">
                <a:solidFill>
                  <a:srgbClr val="FF0000"/>
                </a:solidFill>
              </a:rPr>
              <a:t>utama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bujursangkar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90802" y="4267200"/>
            <a:ext cx="3095625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717801"/>
            <a:ext cx="9144000" cy="171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905000"/>
            <a:ext cx="9144000" cy="85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420445"/>
            <a:ext cx="9143999" cy="243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85801"/>
            <a:ext cx="9144000" cy="129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01232"/>
            <a:ext cx="9144000" cy="85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57800"/>
            <a:ext cx="9144000" cy="85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0" y="990601"/>
            <a:ext cx="9144000" cy="1330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0" y="3835401"/>
            <a:ext cx="9144000" cy="15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0" y="2108200"/>
            <a:ext cx="9144000" cy="1953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1800"/>
            <a:ext cx="9144000" cy="456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15518"/>
            <a:ext cx="8229600" cy="349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Perpangkatan Matriks &amp; Polinom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A is a square matrix, then we define the nonnegative integer powers of A to be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i="1" baseline="30000" dirty="0" smtClean="0">
                <a:solidFill>
                  <a:srgbClr val="FF0000"/>
                </a:solidFill>
              </a:rPr>
              <a:t>0</a:t>
            </a:r>
            <a:r>
              <a:rPr lang="en-US" i="1" dirty="0" smtClean="0">
                <a:solidFill>
                  <a:srgbClr val="FF0000"/>
                </a:solidFill>
              </a:rPr>
              <a:t> = I and A</a:t>
            </a:r>
            <a:r>
              <a:rPr lang="en-US" i="1" baseline="30000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= AA· · ·A </a:t>
            </a:r>
            <a:r>
              <a:rPr lang="en-US" b="1" i="1" dirty="0" smtClean="0">
                <a:solidFill>
                  <a:srgbClr val="FF0000"/>
                </a:solidFill>
              </a:rPr>
              <a:t>[n factors]</a:t>
            </a:r>
          </a:p>
          <a:p>
            <a:r>
              <a:rPr lang="en-US" dirty="0" smtClean="0"/>
              <a:t>and if </a:t>
            </a:r>
            <a:r>
              <a:rPr lang="en-US" i="1" dirty="0" smtClean="0"/>
              <a:t>A is invertible, then we define the negative integer powers of A to be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−</a:t>
            </a:r>
            <a:r>
              <a:rPr lang="en-US" i="1" baseline="30000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= (A</a:t>
            </a:r>
            <a:r>
              <a:rPr lang="en-US" baseline="30000" dirty="0" smtClean="0">
                <a:solidFill>
                  <a:srgbClr val="FF0000"/>
                </a:solidFill>
              </a:rPr>
              <a:t>−1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n-US" i="1" baseline="30000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= A</a:t>
            </a:r>
            <a:r>
              <a:rPr lang="en-US" baseline="30000" dirty="0" smtClean="0">
                <a:solidFill>
                  <a:srgbClr val="FF0000"/>
                </a:solidFill>
              </a:rPr>
              <a:t>−1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−1</a:t>
            </a:r>
            <a:r>
              <a:rPr lang="en-US" dirty="0" smtClean="0">
                <a:solidFill>
                  <a:srgbClr val="FF0000"/>
                </a:solidFill>
              </a:rPr>
              <a:t> · · ·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−1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i="1" dirty="0" smtClean="0">
                <a:solidFill>
                  <a:srgbClr val="FF0000"/>
                </a:solidFill>
              </a:rPr>
              <a:t>n factors]</a:t>
            </a:r>
          </a:p>
          <a:p>
            <a:r>
              <a:rPr lang="en-US" dirty="0" smtClean="0"/>
              <a:t>the usual laws of nonnegative exponents hold; for example,</a:t>
            </a:r>
          </a:p>
          <a:p>
            <a:pPr algn="ctr">
              <a:buNone/>
            </a:pPr>
            <a:r>
              <a:rPr lang="pt-BR" i="1" dirty="0" smtClean="0">
                <a:solidFill>
                  <a:srgbClr val="FF0000"/>
                </a:solidFill>
              </a:rPr>
              <a:t>A</a:t>
            </a:r>
            <a:r>
              <a:rPr lang="pt-BR" i="1" baseline="30000" dirty="0" smtClean="0">
                <a:solidFill>
                  <a:srgbClr val="FF0000"/>
                </a:solidFill>
              </a:rPr>
              <a:t>r</a:t>
            </a:r>
            <a:r>
              <a:rPr lang="pt-BR" i="1" dirty="0" smtClean="0">
                <a:solidFill>
                  <a:srgbClr val="FF0000"/>
                </a:solidFill>
              </a:rPr>
              <a:t>A</a:t>
            </a:r>
            <a:r>
              <a:rPr lang="pt-BR" i="1" baseline="30000" dirty="0" smtClean="0">
                <a:solidFill>
                  <a:srgbClr val="FF0000"/>
                </a:solidFill>
              </a:rPr>
              <a:t>s</a:t>
            </a:r>
            <a:r>
              <a:rPr lang="pt-BR" i="1" dirty="0" smtClean="0">
                <a:solidFill>
                  <a:srgbClr val="FF0000"/>
                </a:solidFill>
              </a:rPr>
              <a:t> = A</a:t>
            </a:r>
            <a:r>
              <a:rPr lang="pt-BR" i="1" baseline="30000" dirty="0" smtClean="0">
                <a:solidFill>
                  <a:srgbClr val="FF0000"/>
                </a:solidFill>
              </a:rPr>
              <a:t>r+s</a:t>
            </a:r>
            <a:r>
              <a:rPr lang="pt-BR" i="1" dirty="0" smtClean="0">
                <a:solidFill>
                  <a:srgbClr val="FF0000"/>
                </a:solidFill>
              </a:rPr>
              <a:t> and (A</a:t>
            </a:r>
            <a:r>
              <a:rPr lang="pt-BR" i="1" baseline="30000" dirty="0" smtClean="0">
                <a:solidFill>
                  <a:srgbClr val="FF0000"/>
                </a:solidFill>
              </a:rPr>
              <a:t>r</a:t>
            </a:r>
            <a:r>
              <a:rPr lang="pt-BR" i="1" dirty="0" smtClean="0">
                <a:solidFill>
                  <a:srgbClr val="FF0000"/>
                </a:solidFill>
              </a:rPr>
              <a:t>)</a:t>
            </a:r>
            <a:r>
              <a:rPr lang="pt-BR" i="1" baseline="30000" dirty="0" smtClean="0">
                <a:solidFill>
                  <a:srgbClr val="FF0000"/>
                </a:solidFill>
              </a:rPr>
              <a:t>s</a:t>
            </a:r>
            <a:r>
              <a:rPr lang="pt-BR" i="1" dirty="0" smtClean="0">
                <a:solidFill>
                  <a:srgbClr val="FF0000"/>
                </a:solidFill>
              </a:rPr>
              <a:t> = A</a:t>
            </a:r>
            <a:r>
              <a:rPr lang="pt-BR" i="1" baseline="30000" dirty="0" smtClean="0">
                <a:solidFill>
                  <a:srgbClr val="FF0000"/>
                </a:solidFill>
              </a:rPr>
              <a:t>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7615" y="1600201"/>
            <a:ext cx="5528770" cy="452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Perpangkatan Matriks &amp; Polinom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1600200" y="1498601"/>
            <a:ext cx="5943600" cy="4889500"/>
            <a:chOff x="1600200" y="1123950"/>
            <a:chExt cx="5943600" cy="3667125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600200" y="1123950"/>
              <a:ext cx="5943600" cy="366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/>
            <p:cNvSpPr/>
            <p:nvPr/>
          </p:nvSpPr>
          <p:spPr>
            <a:xfrm>
              <a:off x="4648200" y="1352550"/>
              <a:ext cx="685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1773767"/>
            <a:ext cx="692467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Terima kasih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Operasi-operasi Pada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Penjumlahan &amp; Pengurangan</a:t>
            </a:r>
          </a:p>
          <a:p>
            <a:r>
              <a:rPr lang="en-US" smtClean="0"/>
              <a:t>Perkalian dengan nilai skalar</a:t>
            </a:r>
          </a:p>
          <a:p>
            <a:r>
              <a:rPr lang="en-US" smtClean="0"/>
              <a:t>Perkalian antar matriks</a:t>
            </a:r>
          </a:p>
          <a:p>
            <a:r>
              <a:rPr lang="en-US" smtClean="0"/>
              <a:t>Transpos Matriks</a:t>
            </a:r>
          </a:p>
          <a:p>
            <a:r>
              <a:rPr lang="en-US" smtClean="0"/>
              <a:t>Trace Matriks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Kesetaraan dua buah matriks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Dua buah matriks dikatakan setara jika keduanya memiliki ukuran yang sama &amp; elemen-elemen yang bersesuaian setara.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Penjumlahan dan Pengurangan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7271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berukuran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r>
              <a:rPr lang="en-US" dirty="0" smtClean="0"/>
              <a:t>  A + B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elemen-elemennya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 yang </a:t>
            </a:r>
            <a:r>
              <a:rPr lang="en-US" dirty="0" err="1" smtClean="0"/>
              <a:t>bersesuaian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21235"/>
          <a:stretch>
            <a:fillRect/>
          </a:stretch>
        </p:blipFill>
        <p:spPr bwMode="auto">
          <a:xfrm>
            <a:off x="1600200" y="3124201"/>
            <a:ext cx="6400800" cy="162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" y="4851401"/>
            <a:ext cx="7999413" cy="165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Perkalian dengan nilai Skalar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c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skalar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n × m </a:t>
            </a:r>
            <a:r>
              <a:rPr lang="en-US" dirty="0" err="1" smtClean="0"/>
              <a:t>maka</a:t>
            </a:r>
            <a:r>
              <a:rPr lang="en-US" dirty="0" smtClean="0"/>
              <a:t>,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berukuran</a:t>
            </a:r>
            <a:r>
              <a:rPr lang="en-US" dirty="0" smtClean="0"/>
              <a:t> n × m yang </a:t>
            </a:r>
            <a:r>
              <a:rPr lang="en-US" dirty="0" err="1" smtClean="0"/>
              <a:t>elemen-elemennya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kali c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A yang </a:t>
            </a:r>
            <a:r>
              <a:rPr lang="en-US" dirty="0" err="1" smtClean="0"/>
              <a:t>bersesuaian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835401"/>
            <a:ext cx="68961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953001"/>
            <a:ext cx="7486650" cy="101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methods for computing a product of two matrices, </a:t>
            </a:r>
          </a:p>
          <a:p>
            <a:pPr lvl="1"/>
            <a:r>
              <a:rPr lang="en-US" smtClean="0"/>
              <a:t>entry by entry (the entry method), </a:t>
            </a:r>
          </a:p>
          <a:p>
            <a:pPr lvl="1"/>
            <a:r>
              <a:rPr lang="en-US" smtClean="0"/>
              <a:t>column by column (the column method),</a:t>
            </a:r>
          </a:p>
          <a:p>
            <a:pPr lvl="1"/>
            <a:r>
              <a:rPr lang="en-US" smtClean="0"/>
              <a:t>row by row (the row method),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B067-7F9E-416C-8781-DC217C378FC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[Aljabar Linier] Matriks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1888</Words>
  <Application>Microsoft Office PowerPoint</Application>
  <PresentationFormat>On-screen Show (4:3)</PresentationFormat>
  <Paragraphs>226</Paragraphs>
  <Slides>48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Pengenalan Matriks</vt:lpstr>
      <vt:lpstr>Matriks</vt:lpstr>
      <vt:lpstr>Vektor Baris &amp;Vektor Kolom</vt:lpstr>
      <vt:lpstr>Matriks Bujur Sangkar</vt:lpstr>
      <vt:lpstr>Operasi-operasi Pada matriks</vt:lpstr>
      <vt:lpstr>Kesetaraan dua buah matriks</vt:lpstr>
      <vt:lpstr>Penjumlahan dan Pengurangan</vt:lpstr>
      <vt:lpstr>Perkalian dengan nilai Skalar</vt:lpstr>
      <vt:lpstr>Perkalian Matriks</vt:lpstr>
      <vt:lpstr>Multiplying Matrices (the entry method)</vt:lpstr>
      <vt:lpstr>Matrix Multiplication by Columns</vt:lpstr>
      <vt:lpstr>Matrix Multiplication by Rows</vt:lpstr>
      <vt:lpstr>Hasil perkalian matriks sebagai Kombinasi Linier</vt:lpstr>
      <vt:lpstr>Column-Row Expansion</vt:lpstr>
      <vt:lpstr>Sifat-sifat perkalian matriks</vt:lpstr>
      <vt:lpstr>Sifat-sifat Aritmatika Matriks</vt:lpstr>
      <vt:lpstr>Transpos Matriks</vt:lpstr>
      <vt:lpstr>Sifat-sifat Aritmatik Transpose Matriks</vt:lpstr>
      <vt:lpstr>Trace dari sebuah Matriks</vt:lpstr>
      <vt:lpstr>Matriks-matriks khusus</vt:lpstr>
      <vt:lpstr>Matriks Nol (Zero)</vt:lpstr>
      <vt:lpstr>Sifat-sifat Matriks Nol (Zero)</vt:lpstr>
      <vt:lpstr>Matriks Diagonal</vt:lpstr>
      <vt:lpstr>Matriks Identitas</vt:lpstr>
      <vt:lpstr>Matriks Segitiga</vt:lpstr>
      <vt:lpstr>Slide 26</vt:lpstr>
      <vt:lpstr>Matriks Singular</vt:lpstr>
      <vt:lpstr>Matriks Simetris</vt:lpstr>
      <vt:lpstr>Sifat-sifat Matriks Simetris</vt:lpstr>
      <vt:lpstr>Matriks Eselon Baris</vt:lpstr>
      <vt:lpstr>Eselon Baris</vt:lpstr>
      <vt:lpstr>Matriks Eselon Baris Tereduksi</vt:lpstr>
      <vt:lpstr>Eselon Baris Tereduksi</vt:lpstr>
      <vt:lpstr>Slide 34</vt:lpstr>
      <vt:lpstr>Invers Matriks</vt:lpstr>
      <vt:lpstr>Invers Matriks</vt:lpstr>
      <vt:lpstr>Slide 37</vt:lpstr>
      <vt:lpstr>Invers Matriks Bujursangkar orde 2</vt:lpstr>
      <vt:lpstr>Slide 39</vt:lpstr>
      <vt:lpstr>Slide 40</vt:lpstr>
      <vt:lpstr>Slide 41</vt:lpstr>
      <vt:lpstr>Slide 42</vt:lpstr>
      <vt:lpstr>Slide 43</vt:lpstr>
      <vt:lpstr>Perpangkatan Matriks &amp; Polinom</vt:lpstr>
      <vt:lpstr>Slide 45</vt:lpstr>
      <vt:lpstr>Perpangkatan Matriks &amp; Polinom</vt:lpstr>
      <vt:lpstr>Slide 47</vt:lpstr>
      <vt:lpstr>Terima kasih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kasublab</dc:creator>
  <cp:lastModifiedBy>copy edit</cp:lastModifiedBy>
  <cp:revision>17</cp:revision>
  <dcterms:created xsi:type="dcterms:W3CDTF">2017-03-08T01:39:46Z</dcterms:created>
  <dcterms:modified xsi:type="dcterms:W3CDTF">2018-02-08T11:55:40Z</dcterms:modified>
</cp:coreProperties>
</file>