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61"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F54E05-47E3-42C1-8553-3D99B28570D6}" type="datetimeFigureOut">
              <a:rPr lang="en-US" smtClean="0"/>
              <a:pPr/>
              <a:t>2/7/2018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F7BB04-1EA4-4805-996A-BCCE19E6230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baseline="0" dirty="0" smtClean="0">
                <a:solidFill>
                  <a:schemeClr val="tx1"/>
                </a:solidFill>
                <a:latin typeface="+mn-lt"/>
                <a:ea typeface="+mn-ea"/>
                <a:cs typeface="+mn-cs"/>
              </a:rPr>
              <a:t>THEOREM 1.4.3 </a:t>
            </a:r>
            <a:r>
              <a:rPr lang="en-US" sz="1200" b="1" i="1" kern="1200" baseline="0" dirty="0" smtClean="0">
                <a:solidFill>
                  <a:schemeClr val="tx1"/>
                </a:solidFill>
                <a:latin typeface="+mn-lt"/>
                <a:ea typeface="+mn-ea"/>
                <a:cs typeface="+mn-cs"/>
              </a:rPr>
              <a:t>If R is the reduced row echelon form of an n × n matrix A, then either</a:t>
            </a:r>
          </a:p>
          <a:p>
            <a:r>
              <a:rPr lang="en-US" sz="1200" i="1" kern="1200" baseline="0" dirty="0" smtClean="0">
                <a:solidFill>
                  <a:schemeClr val="tx1"/>
                </a:solidFill>
                <a:latin typeface="+mn-lt"/>
                <a:ea typeface="+mn-ea"/>
                <a:cs typeface="+mn-cs"/>
              </a:rPr>
              <a:t>R has a row of zeros or R is the identity matrix In.</a:t>
            </a:r>
            <a:endParaRPr lang="en-US" dirty="0"/>
          </a:p>
        </p:txBody>
      </p:sp>
      <p:sp>
        <p:nvSpPr>
          <p:cNvPr id="4" name="Slide Number Placeholder 3"/>
          <p:cNvSpPr>
            <a:spLocks noGrp="1"/>
          </p:cNvSpPr>
          <p:nvPr>
            <p:ph type="sldNum" sz="quarter" idx="10"/>
          </p:nvPr>
        </p:nvSpPr>
        <p:spPr/>
        <p:txBody>
          <a:bodyPr/>
          <a:lstStyle/>
          <a:p>
            <a:fld id="{22222BCF-E1CB-453C-8CED-EAD0ED0020FF}" type="slidenum">
              <a:rPr lang="en-US" smtClean="0"/>
              <a:pPr/>
              <a:t>11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baseline="0" dirty="0" smtClean="0">
                <a:solidFill>
                  <a:schemeClr val="tx1"/>
                </a:solidFill>
                <a:latin typeface="+mn-lt"/>
                <a:ea typeface="+mn-ea"/>
                <a:cs typeface="+mn-cs"/>
              </a:rPr>
              <a:t>DEFINITION 1 Matrices </a:t>
            </a:r>
            <a:r>
              <a:rPr lang="en-US" sz="1200" b="1" i="1" kern="1200" baseline="0" dirty="0" smtClean="0">
                <a:solidFill>
                  <a:schemeClr val="tx1"/>
                </a:solidFill>
                <a:latin typeface="+mn-lt"/>
                <a:ea typeface="+mn-ea"/>
                <a:cs typeface="+mn-cs"/>
              </a:rPr>
              <a:t>A and B are said to be row equivalent if either (hence each) </a:t>
            </a:r>
            <a:r>
              <a:rPr lang="en-US" sz="1200" kern="1200" baseline="0" dirty="0" smtClean="0">
                <a:solidFill>
                  <a:schemeClr val="tx1"/>
                </a:solidFill>
                <a:latin typeface="+mn-lt"/>
                <a:ea typeface="+mn-ea"/>
                <a:cs typeface="+mn-cs"/>
              </a:rPr>
              <a:t>can be obtained from the other by a sequence of elementary row operations.</a:t>
            </a:r>
          </a:p>
          <a:p>
            <a:r>
              <a:rPr lang="en-US" sz="1200" b="1" kern="1200" baseline="0" dirty="0" smtClean="0">
                <a:solidFill>
                  <a:schemeClr val="tx1"/>
                </a:solidFill>
                <a:latin typeface="+mn-lt"/>
                <a:ea typeface="+mn-ea"/>
                <a:cs typeface="+mn-cs"/>
              </a:rPr>
              <a:t>DEFINITION 2 A matrix </a:t>
            </a:r>
            <a:r>
              <a:rPr lang="en-US" sz="1200" b="1" i="1" kern="1200" baseline="0" dirty="0" smtClean="0">
                <a:solidFill>
                  <a:schemeClr val="tx1"/>
                </a:solidFill>
                <a:latin typeface="+mn-lt"/>
                <a:ea typeface="+mn-ea"/>
                <a:cs typeface="+mn-cs"/>
              </a:rPr>
              <a:t>E is called an elementary matrix if it can be obtained from </a:t>
            </a:r>
            <a:r>
              <a:rPr lang="en-US" sz="1200" kern="1200" baseline="0" dirty="0" smtClean="0">
                <a:solidFill>
                  <a:schemeClr val="tx1"/>
                </a:solidFill>
                <a:latin typeface="+mn-lt"/>
                <a:ea typeface="+mn-ea"/>
                <a:cs typeface="+mn-cs"/>
              </a:rPr>
              <a:t>an identity matrix by performing a </a:t>
            </a:r>
            <a:r>
              <a:rPr lang="en-US" sz="1200" i="1" kern="1200" baseline="0" dirty="0" smtClean="0">
                <a:solidFill>
                  <a:schemeClr val="tx1"/>
                </a:solidFill>
                <a:latin typeface="+mn-lt"/>
                <a:ea typeface="+mn-ea"/>
                <a:cs typeface="+mn-cs"/>
              </a:rPr>
              <a:t>single elementary row operation.</a:t>
            </a:r>
            <a:endParaRPr lang="en-US" dirty="0"/>
          </a:p>
        </p:txBody>
      </p:sp>
      <p:sp>
        <p:nvSpPr>
          <p:cNvPr id="4" name="Slide Number Placeholder 3"/>
          <p:cNvSpPr>
            <a:spLocks noGrp="1"/>
          </p:cNvSpPr>
          <p:nvPr>
            <p:ph type="sldNum" sz="quarter" idx="10"/>
          </p:nvPr>
        </p:nvSpPr>
        <p:spPr/>
        <p:txBody>
          <a:bodyPr/>
          <a:lstStyle/>
          <a:p>
            <a:fld id="{22222BCF-E1CB-453C-8CED-EAD0ED0020FF}" type="slidenum">
              <a:rPr lang="en-US" smtClean="0"/>
              <a:pPr/>
              <a:t>16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baseline="0" dirty="0" smtClean="0">
                <a:solidFill>
                  <a:schemeClr val="tx1"/>
                </a:solidFill>
                <a:latin typeface="+mn-lt"/>
                <a:ea typeface="+mn-ea"/>
                <a:cs typeface="+mn-cs"/>
              </a:rPr>
              <a:t>DEFINITION 1 Matrices </a:t>
            </a:r>
            <a:r>
              <a:rPr lang="en-US" sz="1200" b="1" i="1" kern="1200" baseline="0" dirty="0" smtClean="0">
                <a:solidFill>
                  <a:schemeClr val="tx1"/>
                </a:solidFill>
                <a:latin typeface="+mn-lt"/>
                <a:ea typeface="+mn-ea"/>
                <a:cs typeface="+mn-cs"/>
              </a:rPr>
              <a:t>A and B are said to be row equivalent if either (hence each) </a:t>
            </a:r>
            <a:r>
              <a:rPr lang="en-US" sz="1200" kern="1200" baseline="0" dirty="0" smtClean="0">
                <a:solidFill>
                  <a:schemeClr val="tx1"/>
                </a:solidFill>
                <a:latin typeface="+mn-lt"/>
                <a:ea typeface="+mn-ea"/>
                <a:cs typeface="+mn-cs"/>
              </a:rPr>
              <a:t>can be obtained from the other by a sequence of elementary row operations.</a:t>
            </a:r>
          </a:p>
          <a:p>
            <a:r>
              <a:rPr lang="en-US" sz="1200" b="1" kern="1200" baseline="0" dirty="0" smtClean="0">
                <a:solidFill>
                  <a:schemeClr val="tx1"/>
                </a:solidFill>
                <a:latin typeface="+mn-lt"/>
                <a:ea typeface="+mn-ea"/>
                <a:cs typeface="+mn-cs"/>
              </a:rPr>
              <a:t>DEFINITION 2 A matrix </a:t>
            </a:r>
            <a:r>
              <a:rPr lang="en-US" sz="1200" b="1" i="1" kern="1200" baseline="0" dirty="0" smtClean="0">
                <a:solidFill>
                  <a:schemeClr val="tx1"/>
                </a:solidFill>
                <a:latin typeface="+mn-lt"/>
                <a:ea typeface="+mn-ea"/>
                <a:cs typeface="+mn-cs"/>
              </a:rPr>
              <a:t>E is called an elementary matrix if it can be obtained from </a:t>
            </a:r>
            <a:r>
              <a:rPr lang="en-US" sz="1200" kern="1200" baseline="0" dirty="0" smtClean="0">
                <a:solidFill>
                  <a:schemeClr val="tx1"/>
                </a:solidFill>
                <a:latin typeface="+mn-lt"/>
                <a:ea typeface="+mn-ea"/>
                <a:cs typeface="+mn-cs"/>
              </a:rPr>
              <a:t>an identity matrix by performing a </a:t>
            </a:r>
            <a:r>
              <a:rPr lang="en-US" sz="1200" i="1" kern="1200" baseline="0" dirty="0" smtClean="0">
                <a:solidFill>
                  <a:schemeClr val="tx1"/>
                </a:solidFill>
                <a:latin typeface="+mn-lt"/>
                <a:ea typeface="+mn-ea"/>
                <a:cs typeface="+mn-cs"/>
              </a:rPr>
              <a:t>single elementary row operation.</a:t>
            </a:r>
            <a:endParaRPr lang="en-US" dirty="0"/>
          </a:p>
        </p:txBody>
      </p:sp>
      <p:sp>
        <p:nvSpPr>
          <p:cNvPr id="4" name="Slide Number Placeholder 3"/>
          <p:cNvSpPr>
            <a:spLocks noGrp="1"/>
          </p:cNvSpPr>
          <p:nvPr>
            <p:ph type="sldNum" sz="quarter" idx="10"/>
          </p:nvPr>
        </p:nvSpPr>
        <p:spPr/>
        <p:txBody>
          <a:bodyPr/>
          <a:lstStyle/>
          <a:p>
            <a:fld id="{22222BCF-E1CB-453C-8CED-EAD0ED0020FF}" type="slidenum">
              <a:rPr lang="en-US" smtClean="0"/>
              <a:pPr/>
              <a:t>17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Free variables : x2, x4, x5</a:t>
            </a:r>
            <a:endParaRPr lang="en-US"/>
          </a:p>
        </p:txBody>
      </p:sp>
      <p:sp>
        <p:nvSpPr>
          <p:cNvPr id="4" name="Slide Number Placeholder 3"/>
          <p:cNvSpPr>
            <a:spLocks noGrp="1"/>
          </p:cNvSpPr>
          <p:nvPr>
            <p:ph type="sldNum" sz="quarter" idx="10"/>
          </p:nvPr>
        </p:nvSpPr>
        <p:spPr/>
        <p:txBody>
          <a:bodyPr/>
          <a:lstStyle/>
          <a:p>
            <a:fld id="{0D7B14D7-1412-449A-AB23-5C913EA6B4F2}" type="slidenum">
              <a:rPr lang="en-US" smtClean="0"/>
              <a:pPr/>
              <a:t>29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4282" y="2130425"/>
            <a:ext cx="8715436" cy="1441451"/>
          </a:xfrm>
        </p:spPr>
        <p:txBody>
          <a:bodyPr>
            <a:noAutofit/>
          </a:bodyPr>
          <a:lstStyle>
            <a:lvl1pPr algn="ctr">
              <a:defRPr sz="4400"/>
            </a:lvl1pPr>
          </a:lstStyle>
          <a:p>
            <a:r>
              <a:rPr lang="en-US" smtClean="0"/>
              <a:t>[Topik Materi]</a:t>
            </a:r>
            <a:endParaRPr lang="en-US"/>
          </a:p>
        </p:txBody>
      </p:sp>
      <p:sp>
        <p:nvSpPr>
          <p:cNvPr id="3" name="Subtitle 2"/>
          <p:cNvSpPr>
            <a:spLocks noGrp="1"/>
          </p:cNvSpPr>
          <p:nvPr>
            <p:ph type="subTitle" idx="1" hasCustomPrompt="1"/>
          </p:nvPr>
        </p:nvSpPr>
        <p:spPr>
          <a:xfrm>
            <a:off x="214282" y="1571612"/>
            <a:ext cx="8715436" cy="500066"/>
          </a:xfrm>
        </p:spPr>
        <p:txBody>
          <a:bodyPr>
            <a:normAutofit/>
          </a:bodyPr>
          <a:lstStyle>
            <a:lvl1pPr marL="0" indent="0" algn="ctr">
              <a:buNone/>
              <a:defRPr sz="2400">
                <a:solidFill>
                  <a:srgbClr val="FF0000"/>
                </a:solidFill>
                <a:latin typeface="Century Gothic"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[Nama Mata Kuliah]</a:t>
            </a:r>
            <a:endParaRPr lang="en-US"/>
          </a:p>
        </p:txBody>
      </p:sp>
      <p:sp>
        <p:nvSpPr>
          <p:cNvPr id="4" name="Date Placeholder 3"/>
          <p:cNvSpPr>
            <a:spLocks noGrp="1"/>
          </p:cNvSpPr>
          <p:nvPr>
            <p:ph type="dt" sz="half" idx="10"/>
          </p:nvPr>
        </p:nvSpPr>
        <p:spPr/>
        <p:txBody>
          <a:bodyPr/>
          <a:lstStyle/>
          <a:p>
            <a:fld id="{FEFC43BB-81C6-459B-B3D4-7E3381C27688}" type="datetime1">
              <a:rPr lang="en-US" smtClean="0"/>
              <a:t>2/7/2018</a:t>
            </a:fld>
            <a:endParaRPr lang="en-US"/>
          </a:p>
        </p:txBody>
      </p:sp>
      <p:sp>
        <p:nvSpPr>
          <p:cNvPr id="5" name="Footer Placeholder 4"/>
          <p:cNvSpPr>
            <a:spLocks noGrp="1"/>
          </p:cNvSpPr>
          <p:nvPr>
            <p:ph type="ftr" sz="quarter" idx="11"/>
          </p:nvPr>
        </p:nvSpPr>
        <p:spPr/>
        <p:txBody>
          <a:bodyPr/>
          <a:lstStyle/>
          <a:p>
            <a:r>
              <a:rPr lang="sv-SE" smtClean="0"/>
              <a:t>[Aljabar Linier] Sistem Persamaan Linier</a:t>
            </a:r>
            <a:endParaRPr lang="en-US"/>
          </a:p>
        </p:txBody>
      </p:sp>
      <p:sp>
        <p:nvSpPr>
          <p:cNvPr id="6" name="Slide Number Placeholder 5"/>
          <p:cNvSpPr>
            <a:spLocks noGrp="1"/>
          </p:cNvSpPr>
          <p:nvPr>
            <p:ph type="sldNum" sz="quarter" idx="12"/>
          </p:nvPr>
        </p:nvSpPr>
        <p:spPr/>
        <p:txBody>
          <a:bodyPr/>
          <a:lstStyle/>
          <a:p>
            <a:fld id="{5AD3B067-7F9E-416C-8781-DC217C378FC1}" type="slidenum">
              <a:rPr lang="en-US" smtClean="0"/>
              <a:pPr/>
              <a:t>‹#›</a:t>
            </a:fld>
            <a:endParaRPr lang="en-US"/>
          </a:p>
        </p:txBody>
      </p:sp>
      <p:sp>
        <p:nvSpPr>
          <p:cNvPr id="8" name="TextBox 7"/>
          <p:cNvSpPr txBox="1"/>
          <p:nvPr userDrawn="1"/>
        </p:nvSpPr>
        <p:spPr>
          <a:xfrm>
            <a:off x="214282" y="3687079"/>
            <a:ext cx="8715436" cy="1323439"/>
          </a:xfrm>
          <a:prstGeom prst="rect">
            <a:avLst/>
          </a:prstGeom>
          <a:noFill/>
        </p:spPr>
        <p:txBody>
          <a:bodyPr wrap="square" rtlCol="0">
            <a:spAutoFit/>
          </a:bodyPr>
          <a:lstStyle/>
          <a:p>
            <a:pPr algn="ctr"/>
            <a:r>
              <a:rPr lang="en-US" sz="2400" b="0" smtClean="0">
                <a:latin typeface="Cambria" pitchFamily="18" charset="0"/>
              </a:rPr>
              <a:t>Utomo Pujianto</a:t>
            </a:r>
          </a:p>
          <a:p>
            <a:pPr algn="ctr"/>
            <a:endParaRPr lang="en-US" sz="2400" smtClean="0">
              <a:latin typeface="Cambria" pitchFamily="18" charset="0"/>
            </a:endParaRPr>
          </a:p>
          <a:p>
            <a:pPr algn="ctr"/>
            <a:r>
              <a:rPr lang="en-US" sz="1600" smtClean="0">
                <a:latin typeface="Cambria" pitchFamily="18" charset="0"/>
              </a:rPr>
              <a:t>Teknik</a:t>
            </a:r>
            <a:r>
              <a:rPr lang="en-US" sz="1600" baseline="0" smtClean="0">
                <a:latin typeface="Cambria" pitchFamily="18" charset="0"/>
              </a:rPr>
              <a:t> Informatika</a:t>
            </a:r>
          </a:p>
          <a:p>
            <a:pPr algn="ctr"/>
            <a:r>
              <a:rPr lang="en-US" sz="1600" baseline="0" smtClean="0">
                <a:latin typeface="Cambria" pitchFamily="18" charset="0"/>
              </a:rPr>
              <a:t>Universitas Negeri Malang</a:t>
            </a:r>
            <a:endParaRPr lang="en-US" sz="1600">
              <a:latin typeface="Cambria" pitchFamily="1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1C3AA1-01A9-4F94-A5C0-4709A02B3D7F}" type="datetime1">
              <a:rPr lang="en-US" smtClean="0"/>
              <a:t>2/7/2018</a:t>
            </a:fld>
            <a:endParaRPr lang="en-US"/>
          </a:p>
        </p:txBody>
      </p:sp>
      <p:sp>
        <p:nvSpPr>
          <p:cNvPr id="5" name="Footer Placeholder 4"/>
          <p:cNvSpPr>
            <a:spLocks noGrp="1"/>
          </p:cNvSpPr>
          <p:nvPr>
            <p:ph type="ftr" sz="quarter" idx="11"/>
          </p:nvPr>
        </p:nvSpPr>
        <p:spPr/>
        <p:txBody>
          <a:bodyPr/>
          <a:lstStyle/>
          <a:p>
            <a:r>
              <a:rPr lang="sv-SE" smtClean="0"/>
              <a:t>[Aljabar Linier] Sistem Persamaan Linier</a:t>
            </a:r>
            <a:endParaRPr lang="en-US"/>
          </a:p>
        </p:txBody>
      </p:sp>
      <p:sp>
        <p:nvSpPr>
          <p:cNvPr id="6" name="Slide Number Placeholder 5"/>
          <p:cNvSpPr>
            <a:spLocks noGrp="1"/>
          </p:cNvSpPr>
          <p:nvPr>
            <p:ph type="sldNum" sz="quarter" idx="12"/>
          </p:nvPr>
        </p:nvSpPr>
        <p:spPr/>
        <p:txBody>
          <a:bodyPr/>
          <a:lstStyle/>
          <a:p>
            <a:fld id="{5AD3B067-7F9E-416C-8781-DC217C378FC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6C8D46-FD41-44E8-BB1C-1AD6362FBBA2}" type="datetime1">
              <a:rPr lang="en-US" smtClean="0"/>
              <a:t>2/7/2018</a:t>
            </a:fld>
            <a:endParaRPr lang="en-US"/>
          </a:p>
        </p:txBody>
      </p:sp>
      <p:sp>
        <p:nvSpPr>
          <p:cNvPr id="5" name="Footer Placeholder 4"/>
          <p:cNvSpPr>
            <a:spLocks noGrp="1"/>
          </p:cNvSpPr>
          <p:nvPr>
            <p:ph type="ftr" sz="quarter" idx="11"/>
          </p:nvPr>
        </p:nvSpPr>
        <p:spPr/>
        <p:txBody>
          <a:bodyPr/>
          <a:lstStyle/>
          <a:p>
            <a:r>
              <a:rPr lang="sv-SE" smtClean="0"/>
              <a:t>[Aljabar Linier] Sistem Persamaan Linier</a:t>
            </a:r>
            <a:endParaRPr lang="en-US"/>
          </a:p>
        </p:txBody>
      </p:sp>
      <p:sp>
        <p:nvSpPr>
          <p:cNvPr id="6" name="Slide Number Placeholder 5"/>
          <p:cNvSpPr>
            <a:spLocks noGrp="1"/>
          </p:cNvSpPr>
          <p:nvPr>
            <p:ph type="sldNum" sz="quarter" idx="12"/>
          </p:nvPr>
        </p:nvSpPr>
        <p:spPr/>
        <p:txBody>
          <a:bodyPr/>
          <a:lstStyle/>
          <a:p>
            <a:fld id="{5AD3B067-7F9E-416C-8781-DC217C378FC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3355DA-6D5D-4A46-9526-60461D0ECE3D}" type="datetime1">
              <a:rPr lang="en-US" smtClean="0"/>
              <a:t>2/7/2018</a:t>
            </a:fld>
            <a:endParaRPr lang="en-US"/>
          </a:p>
        </p:txBody>
      </p:sp>
      <p:sp>
        <p:nvSpPr>
          <p:cNvPr id="5" name="Footer Placeholder 4"/>
          <p:cNvSpPr>
            <a:spLocks noGrp="1"/>
          </p:cNvSpPr>
          <p:nvPr>
            <p:ph type="ftr" sz="quarter" idx="11"/>
          </p:nvPr>
        </p:nvSpPr>
        <p:spPr/>
        <p:txBody>
          <a:bodyPr/>
          <a:lstStyle/>
          <a:p>
            <a:r>
              <a:rPr lang="sv-SE" smtClean="0"/>
              <a:t>[Aljabar Linier] Sistem Persamaan Linier</a:t>
            </a:r>
            <a:endParaRPr lang="en-US"/>
          </a:p>
        </p:txBody>
      </p:sp>
      <p:sp>
        <p:nvSpPr>
          <p:cNvPr id="6" name="Slide Number Placeholder 5"/>
          <p:cNvSpPr>
            <a:spLocks noGrp="1"/>
          </p:cNvSpPr>
          <p:nvPr>
            <p:ph type="sldNum" sz="quarter" idx="12"/>
          </p:nvPr>
        </p:nvSpPr>
        <p:spPr/>
        <p:txBody>
          <a:bodyPr/>
          <a:lstStyle/>
          <a:p>
            <a:fld id="{5AD3B067-7F9E-416C-8781-DC217C378FC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normAutofit/>
          </a:bodyPr>
          <a:lstStyle>
            <a:lvl1pPr algn="l">
              <a:defRPr sz="3200" b="0"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latin typeface="Cambria"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BD8CCB-9D41-491C-81E2-C8D1C0EB5AE4}" type="datetime1">
              <a:rPr lang="en-US" smtClean="0"/>
              <a:t>2/7/2018</a:t>
            </a:fld>
            <a:endParaRPr lang="en-US"/>
          </a:p>
        </p:txBody>
      </p:sp>
      <p:sp>
        <p:nvSpPr>
          <p:cNvPr id="5" name="Footer Placeholder 4"/>
          <p:cNvSpPr>
            <a:spLocks noGrp="1"/>
          </p:cNvSpPr>
          <p:nvPr>
            <p:ph type="ftr" sz="quarter" idx="11"/>
          </p:nvPr>
        </p:nvSpPr>
        <p:spPr/>
        <p:txBody>
          <a:bodyPr/>
          <a:lstStyle/>
          <a:p>
            <a:r>
              <a:rPr lang="sv-SE" smtClean="0"/>
              <a:t>[Aljabar Linier] Sistem Persamaan Linier</a:t>
            </a:r>
            <a:endParaRPr lang="en-US"/>
          </a:p>
        </p:txBody>
      </p:sp>
      <p:sp>
        <p:nvSpPr>
          <p:cNvPr id="6" name="Slide Number Placeholder 5"/>
          <p:cNvSpPr>
            <a:spLocks noGrp="1"/>
          </p:cNvSpPr>
          <p:nvPr>
            <p:ph type="sldNum" sz="quarter" idx="12"/>
          </p:nvPr>
        </p:nvSpPr>
        <p:spPr/>
        <p:txBody>
          <a:bodyPr/>
          <a:lstStyle/>
          <a:p>
            <a:fld id="{5AD3B067-7F9E-416C-8781-DC217C378FC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42844" y="1000108"/>
            <a:ext cx="4352956" cy="512605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000108"/>
            <a:ext cx="4352956" cy="512605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155B17D-F484-4819-A249-6D19D3B117F9}" type="datetime1">
              <a:rPr lang="en-US" smtClean="0"/>
              <a:t>2/7/2018</a:t>
            </a:fld>
            <a:endParaRPr lang="en-US"/>
          </a:p>
        </p:txBody>
      </p:sp>
      <p:sp>
        <p:nvSpPr>
          <p:cNvPr id="6" name="Footer Placeholder 5"/>
          <p:cNvSpPr>
            <a:spLocks noGrp="1"/>
          </p:cNvSpPr>
          <p:nvPr>
            <p:ph type="ftr" sz="quarter" idx="11"/>
          </p:nvPr>
        </p:nvSpPr>
        <p:spPr/>
        <p:txBody>
          <a:bodyPr/>
          <a:lstStyle/>
          <a:p>
            <a:r>
              <a:rPr lang="sv-SE" smtClean="0"/>
              <a:t>[Aljabar Linier] Sistem Persamaan Linier</a:t>
            </a:r>
            <a:endParaRPr lang="en-US"/>
          </a:p>
        </p:txBody>
      </p:sp>
      <p:sp>
        <p:nvSpPr>
          <p:cNvPr id="7" name="Slide Number Placeholder 6"/>
          <p:cNvSpPr>
            <a:spLocks noGrp="1"/>
          </p:cNvSpPr>
          <p:nvPr>
            <p:ph type="sldNum" sz="quarter" idx="12"/>
          </p:nvPr>
        </p:nvSpPr>
        <p:spPr/>
        <p:txBody>
          <a:bodyPr/>
          <a:lstStyle/>
          <a:p>
            <a:fld id="{5AD3B067-7F9E-416C-8781-DC217C378FC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2844" y="1000109"/>
            <a:ext cx="4354544" cy="50006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2844" y="1571612"/>
            <a:ext cx="4354544" cy="455455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000109"/>
            <a:ext cx="4356131" cy="50006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571612"/>
            <a:ext cx="4356131" cy="455455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637F887-3893-4347-A799-FAF1B370628C}" type="datetime1">
              <a:rPr lang="en-US" smtClean="0"/>
              <a:t>2/7/2018</a:t>
            </a:fld>
            <a:endParaRPr lang="en-US"/>
          </a:p>
        </p:txBody>
      </p:sp>
      <p:sp>
        <p:nvSpPr>
          <p:cNvPr id="8" name="Footer Placeholder 7"/>
          <p:cNvSpPr>
            <a:spLocks noGrp="1"/>
          </p:cNvSpPr>
          <p:nvPr>
            <p:ph type="ftr" sz="quarter" idx="11"/>
          </p:nvPr>
        </p:nvSpPr>
        <p:spPr/>
        <p:txBody>
          <a:bodyPr/>
          <a:lstStyle/>
          <a:p>
            <a:r>
              <a:rPr lang="sv-SE" smtClean="0"/>
              <a:t>[Aljabar Linier] Sistem Persamaan Linier</a:t>
            </a:r>
            <a:endParaRPr lang="en-US"/>
          </a:p>
        </p:txBody>
      </p:sp>
      <p:sp>
        <p:nvSpPr>
          <p:cNvPr id="9" name="Slide Number Placeholder 8"/>
          <p:cNvSpPr>
            <a:spLocks noGrp="1"/>
          </p:cNvSpPr>
          <p:nvPr>
            <p:ph type="sldNum" sz="quarter" idx="12"/>
          </p:nvPr>
        </p:nvSpPr>
        <p:spPr/>
        <p:txBody>
          <a:bodyPr/>
          <a:lstStyle/>
          <a:p>
            <a:fld id="{5AD3B067-7F9E-416C-8781-DC217C378FC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66A570D-48A8-47F6-BDBE-87119DEC17D0}" type="datetime1">
              <a:rPr lang="en-US" smtClean="0"/>
              <a:t>2/7/2018</a:t>
            </a:fld>
            <a:endParaRPr lang="en-US"/>
          </a:p>
        </p:txBody>
      </p:sp>
      <p:sp>
        <p:nvSpPr>
          <p:cNvPr id="4" name="Footer Placeholder 3"/>
          <p:cNvSpPr>
            <a:spLocks noGrp="1"/>
          </p:cNvSpPr>
          <p:nvPr>
            <p:ph type="ftr" sz="quarter" idx="11"/>
          </p:nvPr>
        </p:nvSpPr>
        <p:spPr/>
        <p:txBody>
          <a:bodyPr/>
          <a:lstStyle/>
          <a:p>
            <a:r>
              <a:rPr lang="sv-SE" smtClean="0"/>
              <a:t>[Aljabar Linier] Sistem Persamaan Linier</a:t>
            </a:r>
            <a:endParaRPr lang="en-US"/>
          </a:p>
        </p:txBody>
      </p:sp>
      <p:sp>
        <p:nvSpPr>
          <p:cNvPr id="5" name="Slide Number Placeholder 4"/>
          <p:cNvSpPr>
            <a:spLocks noGrp="1"/>
          </p:cNvSpPr>
          <p:nvPr>
            <p:ph type="sldNum" sz="quarter" idx="12"/>
          </p:nvPr>
        </p:nvSpPr>
        <p:spPr/>
        <p:txBody>
          <a:bodyPr/>
          <a:lstStyle/>
          <a:p>
            <a:fld id="{5AD3B067-7F9E-416C-8781-DC217C378FC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4D91E4-F4C9-48C0-8364-D94F16D22F96}" type="datetime1">
              <a:rPr lang="en-US" smtClean="0"/>
              <a:t>2/7/2018</a:t>
            </a:fld>
            <a:endParaRPr lang="en-US"/>
          </a:p>
        </p:txBody>
      </p:sp>
      <p:sp>
        <p:nvSpPr>
          <p:cNvPr id="3" name="Footer Placeholder 2"/>
          <p:cNvSpPr>
            <a:spLocks noGrp="1"/>
          </p:cNvSpPr>
          <p:nvPr>
            <p:ph type="ftr" sz="quarter" idx="11"/>
          </p:nvPr>
        </p:nvSpPr>
        <p:spPr/>
        <p:txBody>
          <a:bodyPr/>
          <a:lstStyle/>
          <a:p>
            <a:r>
              <a:rPr lang="sv-SE" smtClean="0"/>
              <a:t>[Aljabar Linier] Sistem Persamaan Linier</a:t>
            </a:r>
            <a:endParaRPr lang="en-US"/>
          </a:p>
        </p:txBody>
      </p:sp>
      <p:sp>
        <p:nvSpPr>
          <p:cNvPr id="4" name="Slide Number Placeholder 3"/>
          <p:cNvSpPr>
            <a:spLocks noGrp="1"/>
          </p:cNvSpPr>
          <p:nvPr>
            <p:ph type="sldNum" sz="quarter" idx="12"/>
          </p:nvPr>
        </p:nvSpPr>
        <p:spPr/>
        <p:txBody>
          <a:bodyPr/>
          <a:lstStyle/>
          <a:p>
            <a:fld id="{5AD3B067-7F9E-416C-8781-DC217C378FC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2844" y="142852"/>
            <a:ext cx="3322669" cy="1292248"/>
          </a:xfrm>
        </p:spPr>
        <p:txBody>
          <a:bodyPr anchor="b"/>
          <a:lstStyle>
            <a:lvl1pPr algn="l">
              <a:defRPr sz="2000" b="0"/>
            </a:lvl1pPr>
          </a:lstStyle>
          <a:p>
            <a:r>
              <a:rPr lang="en-US" smtClean="0"/>
              <a:t>Click to edit Master title style</a:t>
            </a:r>
            <a:endParaRPr lang="en-US"/>
          </a:p>
        </p:txBody>
      </p:sp>
      <p:sp>
        <p:nvSpPr>
          <p:cNvPr id="3" name="Content Placeholder 2"/>
          <p:cNvSpPr>
            <a:spLocks noGrp="1"/>
          </p:cNvSpPr>
          <p:nvPr>
            <p:ph idx="1"/>
          </p:nvPr>
        </p:nvSpPr>
        <p:spPr>
          <a:xfrm>
            <a:off x="3575050" y="142852"/>
            <a:ext cx="5426106" cy="598331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42844" y="1500174"/>
            <a:ext cx="3322669" cy="462598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9D0F6A-94B5-401B-ADC5-A5A40EC392C4}" type="datetime1">
              <a:rPr lang="en-US" smtClean="0"/>
              <a:t>2/7/2018</a:t>
            </a:fld>
            <a:endParaRPr lang="en-US"/>
          </a:p>
        </p:txBody>
      </p:sp>
      <p:sp>
        <p:nvSpPr>
          <p:cNvPr id="6" name="Footer Placeholder 5"/>
          <p:cNvSpPr>
            <a:spLocks noGrp="1"/>
          </p:cNvSpPr>
          <p:nvPr>
            <p:ph type="ftr" sz="quarter" idx="11"/>
          </p:nvPr>
        </p:nvSpPr>
        <p:spPr/>
        <p:txBody>
          <a:bodyPr/>
          <a:lstStyle/>
          <a:p>
            <a:r>
              <a:rPr lang="sv-SE" smtClean="0"/>
              <a:t>[Aljabar Linier] Sistem Persamaan Linier</a:t>
            </a:r>
            <a:endParaRPr lang="en-US"/>
          </a:p>
        </p:txBody>
      </p:sp>
      <p:sp>
        <p:nvSpPr>
          <p:cNvPr id="7" name="Slide Number Placeholder 6"/>
          <p:cNvSpPr>
            <a:spLocks noGrp="1"/>
          </p:cNvSpPr>
          <p:nvPr>
            <p:ph type="sldNum" sz="quarter" idx="12"/>
          </p:nvPr>
        </p:nvSpPr>
        <p:spPr/>
        <p:txBody>
          <a:bodyPr/>
          <a:lstStyle/>
          <a:p>
            <a:fld id="{5AD3B067-7F9E-416C-8781-DC217C378FC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0"/>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F754EB-1022-4F9F-BCC5-DF1FE1DE340B}" type="datetime1">
              <a:rPr lang="en-US" smtClean="0"/>
              <a:t>2/7/2018</a:t>
            </a:fld>
            <a:endParaRPr lang="en-US"/>
          </a:p>
        </p:txBody>
      </p:sp>
      <p:sp>
        <p:nvSpPr>
          <p:cNvPr id="6" name="Footer Placeholder 5"/>
          <p:cNvSpPr>
            <a:spLocks noGrp="1"/>
          </p:cNvSpPr>
          <p:nvPr>
            <p:ph type="ftr" sz="quarter" idx="11"/>
          </p:nvPr>
        </p:nvSpPr>
        <p:spPr/>
        <p:txBody>
          <a:bodyPr/>
          <a:lstStyle/>
          <a:p>
            <a:r>
              <a:rPr lang="sv-SE" smtClean="0"/>
              <a:t>[Aljabar Linier] Sistem Persamaan Linier</a:t>
            </a:r>
            <a:endParaRPr lang="en-US"/>
          </a:p>
        </p:txBody>
      </p:sp>
      <p:sp>
        <p:nvSpPr>
          <p:cNvPr id="7" name="Slide Number Placeholder 6"/>
          <p:cNvSpPr>
            <a:spLocks noGrp="1"/>
          </p:cNvSpPr>
          <p:nvPr>
            <p:ph type="sldNum" sz="quarter" idx="12"/>
          </p:nvPr>
        </p:nvSpPr>
        <p:spPr/>
        <p:txBody>
          <a:bodyPr/>
          <a:lstStyle/>
          <a:p>
            <a:fld id="{5AD3B067-7F9E-416C-8781-DC217C378FC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2857488" y="6498024"/>
            <a:ext cx="4000528" cy="360000"/>
          </a:xfrm>
          <a:prstGeom prst="rect">
            <a:avLst/>
          </a:prstGeom>
          <a:solidFill>
            <a:schemeClr val="accent1"/>
          </a:solidFill>
        </p:spPr>
        <p:txBody>
          <a:bodyPr vert="horz" lIns="91440" tIns="45720" rIns="91440" bIns="45720" rtlCol="0" anchor="ctr"/>
          <a:lstStyle>
            <a:lvl1pPr algn="ctr">
              <a:defRPr sz="1200" b="0">
                <a:solidFill>
                  <a:srgbClr val="FFFF00"/>
                </a:solidFill>
                <a:latin typeface="Arial Narrow" pitchFamily="34" charset="0"/>
              </a:defRPr>
            </a:lvl1pPr>
          </a:lstStyle>
          <a:p>
            <a:r>
              <a:rPr lang="sv-SE" smtClean="0"/>
              <a:t>[Aljabar Linier] Sistem Persamaan Linier</a:t>
            </a:r>
            <a:endParaRPr lang="en-US"/>
          </a:p>
        </p:txBody>
      </p:sp>
      <p:sp>
        <p:nvSpPr>
          <p:cNvPr id="8" name="Rectangle 7"/>
          <p:cNvSpPr/>
          <p:nvPr userDrawn="1"/>
        </p:nvSpPr>
        <p:spPr>
          <a:xfrm>
            <a:off x="6858016" y="6498024"/>
            <a:ext cx="2285984" cy="360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latin typeface="Cambria" pitchFamily="18" charset="0"/>
            </a:endParaRPr>
          </a:p>
        </p:txBody>
      </p:sp>
      <p:sp>
        <p:nvSpPr>
          <p:cNvPr id="2" name="Title Placeholder 1"/>
          <p:cNvSpPr>
            <a:spLocks noGrp="1"/>
          </p:cNvSpPr>
          <p:nvPr>
            <p:ph type="title"/>
          </p:nvPr>
        </p:nvSpPr>
        <p:spPr>
          <a:xfrm>
            <a:off x="142844" y="142852"/>
            <a:ext cx="8858312" cy="785818"/>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42844" y="1000108"/>
            <a:ext cx="8858312" cy="512605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7010400" y="6143644"/>
            <a:ext cx="2133600" cy="365125"/>
          </a:xfrm>
          <a:prstGeom prst="rect">
            <a:avLst/>
          </a:prstGeom>
        </p:spPr>
        <p:txBody>
          <a:bodyPr vert="horz" lIns="91440" tIns="45720" rIns="91440" bIns="45720" rtlCol="0" anchor="ctr"/>
          <a:lstStyle>
            <a:lvl1pPr algn="r">
              <a:defRPr sz="1200">
                <a:solidFill>
                  <a:schemeClr val="tx1"/>
                </a:solidFill>
              </a:defRPr>
            </a:lvl1pPr>
          </a:lstStyle>
          <a:p>
            <a:fld id="{B8585E66-124A-4486-B827-D05311A228DC}" type="datetime1">
              <a:rPr lang="en-US" smtClean="0"/>
              <a:t>2/7/2018</a:t>
            </a:fld>
            <a:endParaRPr lang="en-US"/>
          </a:p>
        </p:txBody>
      </p:sp>
      <p:sp>
        <p:nvSpPr>
          <p:cNvPr id="6" name="Slide Number Placeholder 5"/>
          <p:cNvSpPr>
            <a:spLocks noGrp="1"/>
          </p:cNvSpPr>
          <p:nvPr>
            <p:ph type="sldNum" sz="quarter" idx="4"/>
          </p:nvPr>
        </p:nvSpPr>
        <p:spPr>
          <a:xfrm>
            <a:off x="7010400" y="6500810"/>
            <a:ext cx="2133600" cy="365125"/>
          </a:xfrm>
          <a:prstGeom prst="rect">
            <a:avLst/>
          </a:prstGeom>
        </p:spPr>
        <p:txBody>
          <a:bodyPr vert="horz" lIns="91440" tIns="45720" rIns="91440" bIns="45720" rtlCol="0" anchor="ctr"/>
          <a:lstStyle>
            <a:lvl1pPr algn="r">
              <a:defRPr sz="1200">
                <a:solidFill>
                  <a:srgbClr val="C00000"/>
                </a:solidFill>
              </a:defRPr>
            </a:lvl1pPr>
          </a:lstStyle>
          <a:p>
            <a:fld id="{5AD3B067-7F9E-416C-8781-DC217C378FC1}" type="slidenum">
              <a:rPr lang="en-US" smtClean="0"/>
              <a:pPr/>
              <a:t>‹#›</a:t>
            </a:fld>
            <a:endParaRPr lang="en-US"/>
          </a:p>
        </p:txBody>
      </p:sp>
      <p:sp>
        <p:nvSpPr>
          <p:cNvPr id="7" name="Rectangle 6"/>
          <p:cNvSpPr/>
          <p:nvPr userDrawn="1"/>
        </p:nvSpPr>
        <p:spPr>
          <a:xfrm>
            <a:off x="0" y="6505935"/>
            <a:ext cx="2857488" cy="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smtClean="0">
                <a:solidFill>
                  <a:srgbClr val="FFFF00"/>
                </a:solidFill>
                <a:latin typeface="Arial Narrow" pitchFamily="34" charset="0"/>
              </a:rPr>
              <a:t>Utomo Pujianto (Universitas Negeri Malang)</a:t>
            </a:r>
            <a:endParaRPr lang="en-US" sz="1200" b="1">
              <a:solidFill>
                <a:srgbClr val="FFFF00"/>
              </a:solidFill>
              <a:latin typeface="Arial Narrow"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spcBef>
          <a:spcPct val="0"/>
        </a:spcBef>
        <a:buNone/>
        <a:defRPr sz="3200" kern="1200">
          <a:solidFill>
            <a:schemeClr val="tx2"/>
          </a:solidFill>
          <a:latin typeface="Century Gothic"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d-ID" dirty="0" smtClean="0"/>
              <a:t>Sistem Persamaan Linier</a:t>
            </a:r>
            <a:endParaRPr lang="en-US" dirty="0"/>
          </a:p>
        </p:txBody>
      </p:sp>
      <p:sp>
        <p:nvSpPr>
          <p:cNvPr id="3" name="Subtitle 2"/>
          <p:cNvSpPr>
            <a:spLocks noGrp="1"/>
          </p:cNvSpPr>
          <p:nvPr>
            <p:ph type="subTitle" idx="1"/>
          </p:nvPr>
        </p:nvSpPr>
        <p:spPr/>
        <p:txBody>
          <a:bodyPr/>
          <a:lstStyle/>
          <a:p>
            <a:r>
              <a:rPr lang="id-ID" dirty="0" smtClean="0"/>
              <a:t>Aljabar Linier</a:t>
            </a:r>
            <a:endParaRPr lang="en-US" dirty="0"/>
          </a:p>
        </p:txBody>
      </p:sp>
      <p:sp>
        <p:nvSpPr>
          <p:cNvPr id="4" name="Slide Number Placeholder 3"/>
          <p:cNvSpPr>
            <a:spLocks noGrp="1"/>
          </p:cNvSpPr>
          <p:nvPr>
            <p:ph type="sldNum" sz="quarter" idx="12"/>
          </p:nvPr>
        </p:nvSpPr>
        <p:spPr/>
        <p:txBody>
          <a:bodyPr/>
          <a:lstStyle/>
          <a:p>
            <a:fld id="{5AD3B067-7F9E-416C-8781-DC217C378FC1}" type="slidenum">
              <a:rPr lang="en-US" smtClean="0"/>
              <a:pPr/>
              <a:t>1</a:t>
            </a:fld>
            <a:endParaRPr lang="en-US"/>
          </a:p>
        </p:txBody>
      </p:sp>
      <p:sp>
        <p:nvSpPr>
          <p:cNvPr id="5" name="Footer Placeholder 4"/>
          <p:cNvSpPr>
            <a:spLocks noGrp="1"/>
          </p:cNvSpPr>
          <p:nvPr>
            <p:ph type="ftr" sz="quarter" idx="11"/>
          </p:nvPr>
        </p:nvSpPr>
        <p:spPr/>
        <p:txBody>
          <a:bodyPr/>
          <a:lstStyle/>
          <a:p>
            <a:r>
              <a:rPr lang="sv-SE" smtClean="0"/>
              <a:t>[Aljabar Linier] Sistem Persamaan Linier</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Matriks</a:t>
            </a:r>
            <a:r>
              <a:rPr lang="en-US" dirty="0" smtClean="0"/>
              <a:t> </a:t>
            </a:r>
            <a:r>
              <a:rPr lang="en-US" dirty="0" err="1" smtClean="0"/>
              <a:t>Eselon</a:t>
            </a:r>
            <a:r>
              <a:rPr lang="en-US" dirty="0" smtClean="0"/>
              <a:t> </a:t>
            </a:r>
            <a:r>
              <a:rPr lang="en-US" dirty="0" err="1" smtClean="0"/>
              <a:t>Baris</a:t>
            </a:r>
            <a:endParaRPr lang="en-US" dirty="0"/>
          </a:p>
        </p:txBody>
      </p:sp>
      <p:sp>
        <p:nvSpPr>
          <p:cNvPr id="3" name="Content Placeholder 2"/>
          <p:cNvSpPr>
            <a:spLocks noGrp="1"/>
          </p:cNvSpPr>
          <p:nvPr>
            <p:ph idx="1"/>
          </p:nvPr>
        </p:nvSpPr>
        <p:spPr/>
        <p:txBody>
          <a:bodyPr>
            <a:normAutofit fontScale="92500" lnSpcReduction="10000"/>
          </a:bodyPr>
          <a:lstStyle/>
          <a:p>
            <a:pPr marL="514350" indent="-514350"/>
            <a:r>
              <a:rPr lang="en-US" dirty="0" err="1" smtClean="0"/>
              <a:t>Adalah</a:t>
            </a:r>
            <a:r>
              <a:rPr lang="en-US" dirty="0" smtClean="0"/>
              <a:t> </a:t>
            </a:r>
            <a:r>
              <a:rPr lang="en-US" dirty="0" err="1" smtClean="0"/>
              <a:t>kasus</a:t>
            </a:r>
            <a:r>
              <a:rPr lang="en-US" dirty="0" smtClean="0"/>
              <a:t> </a:t>
            </a:r>
            <a:r>
              <a:rPr lang="en-US" dirty="0" err="1" smtClean="0"/>
              <a:t>khusus</a:t>
            </a:r>
            <a:r>
              <a:rPr lang="en-US" dirty="0" smtClean="0"/>
              <a:t> </a:t>
            </a:r>
            <a:r>
              <a:rPr lang="en-US" dirty="0" err="1" smtClean="0"/>
              <a:t>matriks</a:t>
            </a:r>
            <a:r>
              <a:rPr lang="en-US" dirty="0" smtClean="0"/>
              <a:t> </a:t>
            </a:r>
            <a:r>
              <a:rPr lang="en-US" dirty="0" err="1" smtClean="0"/>
              <a:t>segitiga</a:t>
            </a:r>
            <a:endParaRPr lang="en-US" dirty="0" smtClean="0"/>
          </a:p>
          <a:p>
            <a:pPr marL="514350" indent="-514350"/>
            <a:r>
              <a:rPr lang="en-US" dirty="0" err="1" smtClean="0"/>
              <a:t>Karakteristik</a:t>
            </a:r>
            <a:r>
              <a:rPr lang="en-US" dirty="0" smtClean="0"/>
              <a:t>:</a:t>
            </a:r>
          </a:p>
          <a:p>
            <a:pPr marL="914400" lvl="1" indent="-514350">
              <a:buFont typeface="+mj-lt"/>
              <a:buAutoNum type="arabicPeriod"/>
            </a:pPr>
            <a:r>
              <a:rPr lang="en-US" dirty="0" err="1" smtClean="0"/>
              <a:t>Jika</a:t>
            </a:r>
            <a:r>
              <a:rPr lang="en-US" dirty="0" smtClean="0"/>
              <a:t> </a:t>
            </a:r>
            <a:r>
              <a:rPr lang="en-US" dirty="0" err="1" smtClean="0"/>
              <a:t>sebuah</a:t>
            </a:r>
            <a:r>
              <a:rPr lang="en-US" dirty="0" smtClean="0"/>
              <a:t> </a:t>
            </a:r>
            <a:r>
              <a:rPr lang="en-US" dirty="0" err="1" smtClean="0"/>
              <a:t>baris</a:t>
            </a:r>
            <a:r>
              <a:rPr lang="en-US" dirty="0" smtClean="0"/>
              <a:t> </a:t>
            </a:r>
            <a:r>
              <a:rPr lang="en-US" dirty="0" err="1" smtClean="0"/>
              <a:t>tidak</a:t>
            </a:r>
            <a:r>
              <a:rPr lang="en-US" dirty="0" smtClean="0"/>
              <a:t> </a:t>
            </a:r>
            <a:r>
              <a:rPr lang="en-US" dirty="0" err="1" smtClean="0"/>
              <a:t>seluruh</a:t>
            </a:r>
            <a:r>
              <a:rPr lang="en-US" dirty="0" smtClean="0"/>
              <a:t> </a:t>
            </a:r>
            <a:r>
              <a:rPr lang="en-US" dirty="0" err="1" smtClean="0"/>
              <a:t>elemennya</a:t>
            </a:r>
            <a:r>
              <a:rPr lang="en-US" dirty="0" smtClean="0"/>
              <a:t> </a:t>
            </a:r>
            <a:r>
              <a:rPr lang="en-US" dirty="0" err="1" smtClean="0"/>
              <a:t>bernilai</a:t>
            </a:r>
            <a:r>
              <a:rPr lang="en-US" dirty="0" smtClean="0"/>
              <a:t> “0”, </a:t>
            </a:r>
            <a:r>
              <a:rPr lang="en-US" dirty="0" err="1" smtClean="0"/>
              <a:t>maka</a:t>
            </a:r>
            <a:r>
              <a:rPr lang="en-US" dirty="0" smtClean="0"/>
              <a:t> </a:t>
            </a:r>
            <a:r>
              <a:rPr lang="en-US" dirty="0" err="1" smtClean="0"/>
              <a:t>elemen</a:t>
            </a:r>
            <a:r>
              <a:rPr lang="en-US" dirty="0" smtClean="0"/>
              <a:t> </a:t>
            </a:r>
            <a:r>
              <a:rPr lang="en-US" dirty="0" err="1" smtClean="0"/>
              <a:t>bukan-nol</a:t>
            </a:r>
            <a:r>
              <a:rPr lang="en-US" dirty="0" smtClean="0"/>
              <a:t> </a:t>
            </a:r>
            <a:r>
              <a:rPr lang="en-US" dirty="0" err="1" smtClean="0"/>
              <a:t>pertama</a:t>
            </a:r>
            <a:r>
              <a:rPr lang="en-US" dirty="0" smtClean="0"/>
              <a:t> (paling </a:t>
            </a:r>
            <a:r>
              <a:rPr lang="en-US" dirty="0" err="1" smtClean="0"/>
              <a:t>kiri</a:t>
            </a:r>
            <a:r>
              <a:rPr lang="en-US" dirty="0" smtClean="0"/>
              <a:t>) </a:t>
            </a:r>
            <a:r>
              <a:rPr lang="en-US" dirty="0" err="1" smtClean="0"/>
              <a:t>bernilai</a:t>
            </a:r>
            <a:r>
              <a:rPr lang="en-US" dirty="0" smtClean="0"/>
              <a:t> “1”. </a:t>
            </a:r>
            <a:r>
              <a:rPr lang="en-US" dirty="0" err="1" smtClean="0"/>
              <a:t>Elemen</a:t>
            </a:r>
            <a:r>
              <a:rPr lang="en-US" dirty="0" smtClean="0"/>
              <a:t> </a:t>
            </a:r>
            <a:r>
              <a:rPr lang="en-US" dirty="0" err="1" smtClean="0"/>
              <a:t>ini</a:t>
            </a:r>
            <a:r>
              <a:rPr lang="en-US" dirty="0" smtClean="0"/>
              <a:t> </a:t>
            </a:r>
            <a:r>
              <a:rPr lang="en-US" dirty="0" err="1" smtClean="0"/>
              <a:t>disebut</a:t>
            </a:r>
            <a:r>
              <a:rPr lang="en-US" dirty="0" smtClean="0"/>
              <a:t> </a:t>
            </a:r>
            <a:r>
              <a:rPr lang="en-US" dirty="0" err="1" smtClean="0"/>
              <a:t>sebagai</a:t>
            </a:r>
            <a:r>
              <a:rPr lang="en-US" dirty="0" smtClean="0"/>
              <a:t> “</a:t>
            </a:r>
            <a:r>
              <a:rPr lang="en-US" dirty="0" err="1" smtClean="0"/>
              <a:t>awalan</a:t>
            </a:r>
            <a:r>
              <a:rPr lang="en-US" dirty="0" smtClean="0"/>
              <a:t> 1”.</a:t>
            </a:r>
          </a:p>
          <a:p>
            <a:pPr marL="914400" lvl="1" indent="-514350">
              <a:buFont typeface="+mj-lt"/>
              <a:buAutoNum type="arabicPeriod"/>
            </a:pPr>
            <a:r>
              <a:rPr lang="en-US" dirty="0" err="1" smtClean="0"/>
              <a:t>Jika</a:t>
            </a:r>
            <a:r>
              <a:rPr lang="en-US" dirty="0" smtClean="0"/>
              <a:t> </a:t>
            </a:r>
            <a:r>
              <a:rPr lang="en-US" dirty="0" err="1" smtClean="0"/>
              <a:t>ada</a:t>
            </a:r>
            <a:r>
              <a:rPr lang="en-US" dirty="0" smtClean="0"/>
              <a:t> </a:t>
            </a:r>
            <a:r>
              <a:rPr lang="en-US" dirty="0" err="1" smtClean="0"/>
              <a:t>baris</a:t>
            </a:r>
            <a:r>
              <a:rPr lang="en-US" dirty="0" smtClean="0"/>
              <a:t> yang </a:t>
            </a:r>
            <a:r>
              <a:rPr lang="en-US" dirty="0" err="1" smtClean="0"/>
              <a:t>seluruh</a:t>
            </a:r>
            <a:r>
              <a:rPr lang="en-US" dirty="0" smtClean="0"/>
              <a:t> </a:t>
            </a:r>
            <a:r>
              <a:rPr lang="en-US" dirty="0" err="1" smtClean="0"/>
              <a:t>elemennya</a:t>
            </a:r>
            <a:r>
              <a:rPr lang="en-US" dirty="0" smtClean="0"/>
              <a:t> </a:t>
            </a:r>
            <a:r>
              <a:rPr lang="en-US" dirty="0" err="1" smtClean="0"/>
              <a:t>bernilai</a:t>
            </a:r>
            <a:r>
              <a:rPr lang="en-US" dirty="0" smtClean="0"/>
              <a:t> “0”, </a:t>
            </a:r>
            <a:r>
              <a:rPr lang="en-US" dirty="0" err="1" smtClean="0"/>
              <a:t>maka</a:t>
            </a:r>
            <a:r>
              <a:rPr lang="en-US" dirty="0" smtClean="0"/>
              <a:t> </a:t>
            </a:r>
            <a:r>
              <a:rPr lang="en-US" dirty="0" err="1" smtClean="0"/>
              <a:t>baris-baris</a:t>
            </a:r>
            <a:r>
              <a:rPr lang="en-US" dirty="0" smtClean="0"/>
              <a:t> </a:t>
            </a:r>
            <a:r>
              <a:rPr lang="en-US" dirty="0" err="1" smtClean="0"/>
              <a:t>tersebut</a:t>
            </a:r>
            <a:r>
              <a:rPr lang="en-US" dirty="0" smtClean="0"/>
              <a:t> </a:t>
            </a:r>
            <a:r>
              <a:rPr lang="en-US" dirty="0" err="1" smtClean="0"/>
              <a:t>dikelompokkan</a:t>
            </a:r>
            <a:r>
              <a:rPr lang="en-US" dirty="0" smtClean="0"/>
              <a:t> </a:t>
            </a:r>
            <a:r>
              <a:rPr lang="en-US" dirty="0" err="1" smtClean="0"/>
              <a:t>dan</a:t>
            </a:r>
            <a:r>
              <a:rPr lang="en-US" dirty="0" smtClean="0"/>
              <a:t> </a:t>
            </a:r>
            <a:r>
              <a:rPr lang="en-US" dirty="0" err="1" smtClean="0"/>
              <a:t>diposisikan</a:t>
            </a:r>
            <a:r>
              <a:rPr lang="en-US" dirty="0" smtClean="0"/>
              <a:t> </a:t>
            </a:r>
            <a:r>
              <a:rPr lang="en-US" dirty="0" err="1" smtClean="0"/>
              <a:t>ulang</a:t>
            </a:r>
            <a:r>
              <a:rPr lang="en-US" dirty="0" smtClean="0"/>
              <a:t> </a:t>
            </a:r>
            <a:r>
              <a:rPr lang="en-US" dirty="0" err="1" smtClean="0"/>
              <a:t>sebagai</a:t>
            </a:r>
            <a:r>
              <a:rPr lang="en-US" dirty="0" smtClean="0"/>
              <a:t> </a:t>
            </a:r>
            <a:r>
              <a:rPr lang="en-US" dirty="0" err="1" smtClean="0"/>
              <a:t>baris-baris</a:t>
            </a:r>
            <a:r>
              <a:rPr lang="en-US" dirty="0" smtClean="0"/>
              <a:t> </a:t>
            </a:r>
            <a:r>
              <a:rPr lang="en-US" dirty="0" err="1" smtClean="0"/>
              <a:t>terbawah</a:t>
            </a:r>
            <a:r>
              <a:rPr lang="en-US" dirty="0" smtClean="0"/>
              <a:t> </a:t>
            </a:r>
            <a:r>
              <a:rPr lang="en-US" dirty="0" err="1" smtClean="0"/>
              <a:t>matriks</a:t>
            </a:r>
            <a:r>
              <a:rPr lang="en-US" dirty="0" smtClean="0"/>
              <a:t>.</a:t>
            </a:r>
          </a:p>
          <a:p>
            <a:pPr marL="914400" lvl="1" indent="-514350">
              <a:buFont typeface="+mj-lt"/>
              <a:buAutoNum type="arabicPeriod"/>
            </a:pPr>
            <a:r>
              <a:rPr lang="en-US" dirty="0" err="1" smtClean="0"/>
              <a:t>Untuk</a:t>
            </a:r>
            <a:r>
              <a:rPr lang="en-US" dirty="0" smtClean="0"/>
              <a:t> </a:t>
            </a:r>
            <a:r>
              <a:rPr lang="en-US" dirty="0" err="1" smtClean="0"/>
              <a:t>dua</a:t>
            </a:r>
            <a:r>
              <a:rPr lang="en-US" dirty="0" smtClean="0"/>
              <a:t> </a:t>
            </a:r>
            <a:r>
              <a:rPr lang="en-US" dirty="0" err="1" smtClean="0"/>
              <a:t>buah</a:t>
            </a:r>
            <a:r>
              <a:rPr lang="en-US" dirty="0" smtClean="0"/>
              <a:t> </a:t>
            </a:r>
            <a:r>
              <a:rPr lang="en-US" dirty="0" err="1" smtClean="0"/>
              <a:t>baris</a:t>
            </a:r>
            <a:r>
              <a:rPr lang="en-US" dirty="0" smtClean="0"/>
              <a:t> </a:t>
            </a:r>
            <a:r>
              <a:rPr lang="en-US" dirty="0" err="1" smtClean="0"/>
              <a:t>berurutan</a:t>
            </a:r>
            <a:r>
              <a:rPr lang="en-US" dirty="0" smtClean="0"/>
              <a:t> yang </a:t>
            </a:r>
            <a:r>
              <a:rPr lang="en-US" dirty="0" err="1" smtClean="0"/>
              <a:t>tidak</a:t>
            </a:r>
            <a:r>
              <a:rPr lang="en-US" dirty="0" smtClean="0"/>
              <a:t> </a:t>
            </a:r>
            <a:r>
              <a:rPr lang="en-US" dirty="0" err="1" smtClean="0"/>
              <a:t>seluruh</a:t>
            </a:r>
            <a:r>
              <a:rPr lang="en-US" dirty="0" smtClean="0"/>
              <a:t> </a:t>
            </a:r>
            <a:r>
              <a:rPr lang="en-US" dirty="0" err="1" smtClean="0"/>
              <a:t>elemennya</a:t>
            </a:r>
            <a:r>
              <a:rPr lang="en-US" dirty="0" smtClean="0"/>
              <a:t> </a:t>
            </a:r>
            <a:r>
              <a:rPr lang="en-US" dirty="0" err="1" smtClean="0"/>
              <a:t>bernilai</a:t>
            </a:r>
            <a:r>
              <a:rPr lang="en-US" dirty="0" smtClean="0"/>
              <a:t> “0”, “</a:t>
            </a:r>
            <a:r>
              <a:rPr lang="en-US" dirty="0" err="1" smtClean="0"/>
              <a:t>awalan</a:t>
            </a:r>
            <a:r>
              <a:rPr lang="en-US" dirty="0" smtClean="0"/>
              <a:t> 1” </a:t>
            </a:r>
            <a:r>
              <a:rPr lang="en-US" dirty="0" err="1" smtClean="0"/>
              <a:t>dari</a:t>
            </a:r>
            <a:r>
              <a:rPr lang="en-US" dirty="0" smtClean="0"/>
              <a:t> </a:t>
            </a:r>
            <a:r>
              <a:rPr lang="en-US" dirty="0" err="1" smtClean="0"/>
              <a:t>baris</a:t>
            </a:r>
            <a:r>
              <a:rPr lang="en-US" dirty="0" smtClean="0"/>
              <a:t> yang </a:t>
            </a:r>
            <a:r>
              <a:rPr lang="en-US" dirty="0" err="1" smtClean="0"/>
              <a:t>lebih</a:t>
            </a:r>
            <a:r>
              <a:rPr lang="en-US" dirty="0" smtClean="0"/>
              <a:t> </a:t>
            </a:r>
            <a:r>
              <a:rPr lang="en-US" dirty="0" err="1" smtClean="0"/>
              <a:t>rendah</a:t>
            </a:r>
            <a:r>
              <a:rPr lang="en-US" dirty="0" smtClean="0"/>
              <a:t> </a:t>
            </a:r>
            <a:r>
              <a:rPr lang="en-US" dirty="0" err="1" smtClean="0"/>
              <a:t>terletak</a:t>
            </a:r>
            <a:r>
              <a:rPr lang="en-US" dirty="0" smtClean="0"/>
              <a:t> </a:t>
            </a:r>
            <a:r>
              <a:rPr lang="en-US" dirty="0" err="1" smtClean="0"/>
              <a:t>di</a:t>
            </a:r>
            <a:r>
              <a:rPr lang="en-US" dirty="0" smtClean="0"/>
              <a:t> </a:t>
            </a:r>
            <a:r>
              <a:rPr lang="en-US" dirty="0" err="1" smtClean="0"/>
              <a:t>kolom</a:t>
            </a:r>
            <a:r>
              <a:rPr lang="en-US" dirty="0" smtClean="0"/>
              <a:t> yang </a:t>
            </a:r>
            <a:r>
              <a:rPr lang="en-US" dirty="0" err="1" smtClean="0"/>
              <a:t>lebih</a:t>
            </a:r>
            <a:r>
              <a:rPr lang="en-US" dirty="0" smtClean="0"/>
              <a:t> </a:t>
            </a:r>
            <a:r>
              <a:rPr lang="en-US" dirty="0" err="1" smtClean="0"/>
              <a:t>kanan</a:t>
            </a:r>
            <a:r>
              <a:rPr lang="en-US" dirty="0" smtClean="0"/>
              <a:t> </a:t>
            </a:r>
            <a:r>
              <a:rPr lang="en-US" dirty="0" err="1" smtClean="0"/>
              <a:t>dibanding</a:t>
            </a:r>
            <a:r>
              <a:rPr lang="en-US" dirty="0" smtClean="0"/>
              <a:t> “</a:t>
            </a:r>
            <a:r>
              <a:rPr lang="en-US" dirty="0" err="1" smtClean="0"/>
              <a:t>awalan</a:t>
            </a:r>
            <a:r>
              <a:rPr lang="en-US" dirty="0" smtClean="0"/>
              <a:t> 1” </a:t>
            </a:r>
            <a:r>
              <a:rPr lang="en-US" dirty="0" err="1" smtClean="0"/>
              <a:t>dari</a:t>
            </a:r>
            <a:r>
              <a:rPr lang="en-US" dirty="0" smtClean="0"/>
              <a:t> </a:t>
            </a:r>
            <a:r>
              <a:rPr lang="en-US" dirty="0" err="1" smtClean="0"/>
              <a:t>baris</a:t>
            </a:r>
            <a:r>
              <a:rPr lang="en-US" dirty="0" smtClean="0"/>
              <a:t> </a:t>
            </a:r>
            <a:r>
              <a:rPr lang="en-US" dirty="0" err="1" smtClean="0"/>
              <a:t>di</a:t>
            </a:r>
            <a:r>
              <a:rPr lang="en-US" dirty="0" smtClean="0"/>
              <a:t> </a:t>
            </a:r>
            <a:r>
              <a:rPr lang="en-US" dirty="0" err="1" smtClean="0"/>
              <a:t>atasnya</a:t>
            </a:r>
            <a:endParaRPr lang="en-US" dirty="0" smtClean="0"/>
          </a:p>
          <a:p>
            <a:endParaRPr lang="en-US" dirty="0"/>
          </a:p>
        </p:txBody>
      </p:sp>
      <p:sp>
        <p:nvSpPr>
          <p:cNvPr id="5" name="Footer Placeholder 4"/>
          <p:cNvSpPr>
            <a:spLocks noGrp="1"/>
          </p:cNvSpPr>
          <p:nvPr>
            <p:ph type="ftr" sz="quarter" idx="11"/>
          </p:nvPr>
        </p:nvSpPr>
        <p:spPr/>
        <p:txBody>
          <a:bodyPr/>
          <a:lstStyle/>
          <a:p>
            <a:r>
              <a:rPr lang="sv-SE" smtClean="0"/>
              <a:t>[Aljabar Linier] Sistem Persamaan Linier</a:t>
            </a:r>
            <a:endParaRPr lang="en-US"/>
          </a:p>
        </p:txBody>
      </p:sp>
      <p:sp>
        <p:nvSpPr>
          <p:cNvPr id="4" name="Slide Number Placeholder 3"/>
          <p:cNvSpPr>
            <a:spLocks noGrp="1"/>
          </p:cNvSpPr>
          <p:nvPr>
            <p:ph type="sldNum" sz="quarter" idx="12"/>
          </p:nvPr>
        </p:nvSpPr>
        <p:spPr/>
        <p:txBody>
          <a:bodyPr/>
          <a:lstStyle/>
          <a:p>
            <a:fld id="{5AD3B067-7F9E-416C-8781-DC217C378FC1}"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Matriks</a:t>
            </a:r>
            <a:r>
              <a:rPr lang="en-US" dirty="0" smtClean="0"/>
              <a:t> </a:t>
            </a:r>
            <a:r>
              <a:rPr lang="en-US" dirty="0" err="1" smtClean="0"/>
              <a:t>Eselon</a:t>
            </a:r>
            <a:r>
              <a:rPr lang="en-US" dirty="0" smtClean="0"/>
              <a:t> </a:t>
            </a:r>
            <a:r>
              <a:rPr lang="en-US" dirty="0" err="1" smtClean="0"/>
              <a:t>Baris</a:t>
            </a:r>
            <a:r>
              <a:rPr lang="en-US" dirty="0" smtClean="0"/>
              <a:t> </a:t>
            </a:r>
            <a:r>
              <a:rPr lang="en-US" dirty="0" err="1" smtClean="0"/>
              <a:t>Tereduksi</a:t>
            </a:r>
            <a:endParaRPr lang="en-US" dirty="0"/>
          </a:p>
        </p:txBody>
      </p:sp>
      <p:sp>
        <p:nvSpPr>
          <p:cNvPr id="3" name="Content Placeholder 2"/>
          <p:cNvSpPr>
            <a:spLocks noGrp="1"/>
          </p:cNvSpPr>
          <p:nvPr>
            <p:ph idx="1"/>
          </p:nvPr>
        </p:nvSpPr>
        <p:spPr>
          <a:xfrm>
            <a:off x="142844" y="1000109"/>
            <a:ext cx="8858312" cy="1714511"/>
          </a:xfrm>
        </p:spPr>
        <p:txBody>
          <a:bodyPr>
            <a:normAutofit fontScale="85000" lnSpcReduction="20000"/>
          </a:bodyPr>
          <a:lstStyle/>
          <a:p>
            <a:r>
              <a:rPr lang="en-US" dirty="0" err="1" smtClean="0"/>
              <a:t>Adalah</a:t>
            </a:r>
            <a:r>
              <a:rPr lang="en-US" dirty="0" smtClean="0"/>
              <a:t> </a:t>
            </a:r>
            <a:r>
              <a:rPr lang="en-US" dirty="0" err="1" smtClean="0"/>
              <a:t>kasus</a:t>
            </a:r>
            <a:r>
              <a:rPr lang="en-US" dirty="0" smtClean="0"/>
              <a:t> </a:t>
            </a:r>
            <a:r>
              <a:rPr lang="en-US" dirty="0" err="1" smtClean="0"/>
              <a:t>khusus</a:t>
            </a:r>
            <a:r>
              <a:rPr lang="en-US" dirty="0" smtClean="0"/>
              <a:t> </a:t>
            </a:r>
            <a:r>
              <a:rPr lang="en-US" dirty="0" err="1" smtClean="0"/>
              <a:t>matriks</a:t>
            </a:r>
            <a:r>
              <a:rPr lang="en-US" dirty="0" smtClean="0"/>
              <a:t> diagonal.</a:t>
            </a:r>
          </a:p>
          <a:p>
            <a:r>
              <a:rPr lang="en-US" dirty="0" err="1" smtClean="0"/>
              <a:t>Memiliki</a:t>
            </a:r>
            <a:r>
              <a:rPr lang="en-US" dirty="0" smtClean="0"/>
              <a:t> </a:t>
            </a:r>
            <a:r>
              <a:rPr lang="en-US" dirty="0" err="1" smtClean="0"/>
              <a:t>karakteristik</a:t>
            </a:r>
            <a:r>
              <a:rPr lang="en-US" dirty="0" smtClean="0"/>
              <a:t> </a:t>
            </a:r>
            <a:r>
              <a:rPr lang="en-US" dirty="0" err="1" smtClean="0"/>
              <a:t>Matriks</a:t>
            </a:r>
            <a:r>
              <a:rPr lang="en-US" dirty="0" smtClean="0"/>
              <a:t> </a:t>
            </a:r>
            <a:r>
              <a:rPr lang="en-US" dirty="0" err="1" smtClean="0"/>
              <a:t>Eselon</a:t>
            </a:r>
            <a:r>
              <a:rPr lang="en-US" dirty="0" smtClean="0"/>
              <a:t> </a:t>
            </a:r>
            <a:r>
              <a:rPr lang="en-US" dirty="0" err="1" smtClean="0"/>
              <a:t>Baris</a:t>
            </a:r>
            <a:r>
              <a:rPr lang="en-US" dirty="0" smtClean="0"/>
              <a:t>, </a:t>
            </a:r>
            <a:r>
              <a:rPr lang="en-US" dirty="0" err="1" smtClean="0"/>
              <a:t>dan</a:t>
            </a:r>
            <a:endParaRPr lang="en-US" dirty="0" smtClean="0"/>
          </a:p>
          <a:p>
            <a:r>
              <a:rPr lang="en-US" dirty="0" smtClean="0"/>
              <a:t>Jika sebuah kolom mengandung “awalan 1”, maka elemen-elemen lain dalam kolom tersebut bernilai “0</a:t>
            </a:r>
            <a:r>
              <a:rPr lang="en-US" dirty="0" smtClean="0"/>
              <a:t>”.</a:t>
            </a:r>
            <a:endParaRPr lang="id-ID" dirty="0" smtClean="0"/>
          </a:p>
          <a:p>
            <a:endParaRPr lang="en-US" dirty="0"/>
          </a:p>
        </p:txBody>
      </p:sp>
      <p:sp>
        <p:nvSpPr>
          <p:cNvPr id="6" name="Footer Placeholder 5"/>
          <p:cNvSpPr>
            <a:spLocks noGrp="1"/>
          </p:cNvSpPr>
          <p:nvPr>
            <p:ph type="ftr" sz="quarter" idx="11"/>
          </p:nvPr>
        </p:nvSpPr>
        <p:spPr/>
        <p:txBody>
          <a:bodyPr/>
          <a:lstStyle/>
          <a:p>
            <a:r>
              <a:rPr lang="sv-SE" smtClean="0"/>
              <a:t>[Aljabar Linier] Sistem Persamaan Linier</a:t>
            </a:r>
            <a:endParaRPr lang="en-US"/>
          </a:p>
        </p:txBody>
      </p:sp>
      <p:sp>
        <p:nvSpPr>
          <p:cNvPr id="5" name="Slide Number Placeholder 4"/>
          <p:cNvSpPr>
            <a:spLocks noGrp="1"/>
          </p:cNvSpPr>
          <p:nvPr>
            <p:ph type="sldNum" sz="quarter" idx="12"/>
          </p:nvPr>
        </p:nvSpPr>
        <p:spPr/>
        <p:txBody>
          <a:bodyPr/>
          <a:lstStyle/>
          <a:p>
            <a:fld id="{5AD3B067-7F9E-416C-8781-DC217C378FC1}" type="slidenum">
              <a:rPr lang="en-US" smtClean="0"/>
              <a:pPr/>
              <a:t>11</a:t>
            </a:fld>
            <a:endParaRPr lang="en-US"/>
          </a:p>
        </p:txBody>
      </p:sp>
      <p:pic>
        <p:nvPicPr>
          <p:cNvPr id="4" name="Picture 2"/>
          <p:cNvPicPr>
            <a:picLocks noChangeAspect="1" noChangeArrowheads="1"/>
          </p:cNvPicPr>
          <p:nvPr/>
        </p:nvPicPr>
        <p:blipFill>
          <a:blip r:embed="rId3" cstate="print"/>
          <a:srcRect l="9816" t="7184" r="10429" b="13819"/>
          <a:stretch>
            <a:fillRect/>
          </a:stretch>
        </p:blipFill>
        <p:spPr bwMode="auto">
          <a:xfrm>
            <a:off x="914400" y="2741461"/>
            <a:ext cx="7315200" cy="3545059"/>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err="1" smtClean="0"/>
              <a:t>Eselon</a:t>
            </a:r>
            <a:r>
              <a:rPr lang="en-US" dirty="0" smtClean="0"/>
              <a:t> </a:t>
            </a:r>
            <a:r>
              <a:rPr lang="en-US" dirty="0" err="1" smtClean="0"/>
              <a:t>Baris</a:t>
            </a:r>
            <a:r>
              <a:rPr lang="en-US" dirty="0" smtClean="0"/>
              <a:t> &amp; </a:t>
            </a:r>
            <a:r>
              <a:rPr lang="en-US" dirty="0" err="1" smtClean="0"/>
              <a:t>Eselon</a:t>
            </a:r>
            <a:r>
              <a:rPr lang="en-US" dirty="0" smtClean="0"/>
              <a:t> </a:t>
            </a:r>
            <a:r>
              <a:rPr lang="en-US" dirty="0" err="1" smtClean="0"/>
              <a:t>Baris</a:t>
            </a:r>
            <a:r>
              <a:rPr lang="en-US" dirty="0" smtClean="0"/>
              <a:t> </a:t>
            </a:r>
            <a:r>
              <a:rPr lang="en-US" dirty="0" err="1" smtClean="0"/>
              <a:t>Tereduksi</a:t>
            </a:r>
            <a:endParaRPr lang="en-US" dirty="0"/>
          </a:p>
        </p:txBody>
      </p:sp>
      <p:pic>
        <p:nvPicPr>
          <p:cNvPr id="5122" name="Picture 2"/>
          <p:cNvPicPr>
            <a:picLocks noChangeAspect="1" noChangeArrowheads="1"/>
          </p:cNvPicPr>
          <p:nvPr/>
        </p:nvPicPr>
        <p:blipFill>
          <a:blip r:embed="rId2" cstate="print"/>
          <a:srcRect l="9174" t="4180" r="3364" b="5418"/>
          <a:stretch>
            <a:fillRect/>
          </a:stretch>
        </p:blipFill>
        <p:spPr bwMode="auto">
          <a:xfrm>
            <a:off x="0" y="1600200"/>
            <a:ext cx="9144000" cy="4667916"/>
          </a:xfrm>
          <a:prstGeom prst="rect">
            <a:avLst/>
          </a:prstGeom>
          <a:noFill/>
          <a:ln>
            <a:noFill/>
          </a:ln>
        </p:spPr>
      </p:pic>
      <p:sp>
        <p:nvSpPr>
          <p:cNvPr id="5" name="Slide Number Placeholder 4"/>
          <p:cNvSpPr>
            <a:spLocks noGrp="1"/>
          </p:cNvSpPr>
          <p:nvPr>
            <p:ph type="sldNum" sz="quarter" idx="12"/>
          </p:nvPr>
        </p:nvSpPr>
        <p:spPr/>
        <p:txBody>
          <a:bodyPr/>
          <a:lstStyle/>
          <a:p>
            <a:fld id="{5AD3B067-7F9E-416C-8781-DC217C378FC1}" type="slidenum">
              <a:rPr lang="en-US" smtClean="0"/>
              <a:pPr/>
              <a:t>12</a:t>
            </a:fld>
            <a:endParaRPr lang="en-US"/>
          </a:p>
        </p:txBody>
      </p:sp>
      <p:sp>
        <p:nvSpPr>
          <p:cNvPr id="6" name="Footer Placeholder 5"/>
          <p:cNvSpPr>
            <a:spLocks noGrp="1"/>
          </p:cNvSpPr>
          <p:nvPr>
            <p:ph type="ftr" sz="quarter" idx="11"/>
          </p:nvPr>
        </p:nvSpPr>
        <p:spPr/>
        <p:txBody>
          <a:bodyPr/>
          <a:lstStyle/>
          <a:p>
            <a:r>
              <a:rPr lang="sv-SE" smtClean="0"/>
              <a:t>[Aljabar Linier] Sistem Persamaan Linier</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Elementary Row Operations</a:t>
            </a:r>
            <a:endParaRPr lang="en-US" dirty="0"/>
          </a:p>
        </p:txBody>
      </p:sp>
      <p:sp>
        <p:nvSpPr>
          <p:cNvPr id="3" name="Content Placeholder 2"/>
          <p:cNvSpPr>
            <a:spLocks noGrp="1"/>
          </p:cNvSpPr>
          <p:nvPr>
            <p:ph idx="1"/>
          </p:nvPr>
        </p:nvSpPr>
        <p:spPr>
          <a:xfrm>
            <a:off x="457200" y="1600201"/>
            <a:ext cx="8229600" cy="1600199"/>
          </a:xfrm>
        </p:spPr>
        <p:txBody>
          <a:bodyPr>
            <a:normAutofit fontScale="92500" lnSpcReduction="10000"/>
          </a:bodyPr>
          <a:lstStyle/>
          <a:p>
            <a:pPr marL="514350" indent="-514350">
              <a:buFont typeface="+mj-lt"/>
              <a:buAutoNum type="arabicPeriod"/>
            </a:pPr>
            <a:r>
              <a:rPr lang="en-US" b="1" dirty="0" smtClean="0"/>
              <a:t>Multiply a row through by a nonzero constant.</a:t>
            </a:r>
          </a:p>
          <a:p>
            <a:pPr marL="514350" indent="-514350">
              <a:buFont typeface="+mj-lt"/>
              <a:buAutoNum type="arabicPeriod"/>
            </a:pPr>
            <a:r>
              <a:rPr lang="en-US" dirty="0" smtClean="0">
                <a:solidFill>
                  <a:schemeClr val="bg1">
                    <a:lumMod val="75000"/>
                  </a:schemeClr>
                </a:solidFill>
              </a:rPr>
              <a:t>Interchange two rows.</a:t>
            </a:r>
          </a:p>
          <a:p>
            <a:pPr marL="514350" indent="-514350">
              <a:buFont typeface="+mj-lt"/>
              <a:buAutoNum type="arabicPeriod"/>
            </a:pPr>
            <a:r>
              <a:rPr lang="en-US" dirty="0" smtClean="0">
                <a:solidFill>
                  <a:schemeClr val="bg1">
                    <a:lumMod val="75000"/>
                  </a:schemeClr>
                </a:solidFill>
              </a:rPr>
              <a:t>Add a constant times one row to another.</a:t>
            </a:r>
            <a:endParaRPr lang="en-US" dirty="0">
              <a:solidFill>
                <a:schemeClr val="bg1">
                  <a:lumMod val="75000"/>
                </a:schemeClr>
              </a:solidFill>
            </a:endParaRPr>
          </a:p>
        </p:txBody>
      </p:sp>
      <p:pic>
        <p:nvPicPr>
          <p:cNvPr id="3074" name="Picture 2"/>
          <p:cNvPicPr>
            <a:picLocks noChangeAspect="1" noChangeArrowheads="1"/>
          </p:cNvPicPr>
          <p:nvPr/>
        </p:nvPicPr>
        <p:blipFill>
          <a:blip r:embed="rId2" cstate="print"/>
          <a:srcRect l="13456" t="27709" r="10092" b="15325"/>
          <a:stretch>
            <a:fillRect/>
          </a:stretch>
        </p:blipFill>
        <p:spPr bwMode="auto">
          <a:xfrm>
            <a:off x="609600" y="3352800"/>
            <a:ext cx="7924800" cy="2916326"/>
          </a:xfrm>
          <a:prstGeom prst="rect">
            <a:avLst/>
          </a:prstGeom>
          <a:noFill/>
          <a:ln w="9525">
            <a:solidFill>
              <a:schemeClr val="accent1"/>
            </a:solidFill>
            <a:miter lim="800000"/>
            <a:headEnd/>
            <a:tailEnd/>
          </a:ln>
          <a:effectLst/>
        </p:spPr>
      </p:pic>
      <p:sp>
        <p:nvSpPr>
          <p:cNvPr id="5" name="Slide Number Placeholder 4"/>
          <p:cNvSpPr>
            <a:spLocks noGrp="1"/>
          </p:cNvSpPr>
          <p:nvPr>
            <p:ph type="sldNum" sz="quarter" idx="12"/>
          </p:nvPr>
        </p:nvSpPr>
        <p:spPr/>
        <p:txBody>
          <a:bodyPr/>
          <a:lstStyle/>
          <a:p>
            <a:fld id="{5AD3B067-7F9E-416C-8781-DC217C378FC1}" type="slidenum">
              <a:rPr lang="en-US" smtClean="0"/>
              <a:pPr/>
              <a:t>13</a:t>
            </a:fld>
            <a:endParaRPr lang="en-US"/>
          </a:p>
        </p:txBody>
      </p:sp>
      <p:sp>
        <p:nvSpPr>
          <p:cNvPr id="6" name="Footer Placeholder 5"/>
          <p:cNvSpPr>
            <a:spLocks noGrp="1"/>
          </p:cNvSpPr>
          <p:nvPr>
            <p:ph type="ftr" sz="quarter" idx="11"/>
          </p:nvPr>
        </p:nvSpPr>
        <p:spPr/>
        <p:txBody>
          <a:bodyPr/>
          <a:lstStyle/>
          <a:p>
            <a:r>
              <a:rPr lang="sv-SE" smtClean="0"/>
              <a:t>[Aljabar Linier] Sistem Persamaan Linier</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Elementary Row Operations</a:t>
            </a:r>
            <a:endParaRPr lang="en-US" dirty="0"/>
          </a:p>
        </p:txBody>
      </p:sp>
      <p:sp>
        <p:nvSpPr>
          <p:cNvPr id="3" name="Content Placeholder 2"/>
          <p:cNvSpPr>
            <a:spLocks noGrp="1"/>
          </p:cNvSpPr>
          <p:nvPr>
            <p:ph idx="1"/>
          </p:nvPr>
        </p:nvSpPr>
        <p:spPr>
          <a:xfrm>
            <a:off x="457200" y="1600201"/>
            <a:ext cx="8229600" cy="1600199"/>
          </a:xfrm>
        </p:spPr>
        <p:txBody>
          <a:bodyPr>
            <a:normAutofit fontScale="92500" lnSpcReduction="10000"/>
          </a:bodyPr>
          <a:lstStyle/>
          <a:p>
            <a:pPr marL="514350" indent="-514350">
              <a:buFont typeface="+mj-lt"/>
              <a:buAutoNum type="arabicPeriod"/>
            </a:pPr>
            <a:r>
              <a:rPr lang="en-US" dirty="0" smtClean="0">
                <a:solidFill>
                  <a:schemeClr val="bg1">
                    <a:lumMod val="75000"/>
                  </a:schemeClr>
                </a:solidFill>
              </a:rPr>
              <a:t>Multiply a row through by a nonzero constant.</a:t>
            </a:r>
          </a:p>
          <a:p>
            <a:pPr marL="514350" indent="-514350">
              <a:buFont typeface="+mj-lt"/>
              <a:buAutoNum type="arabicPeriod"/>
            </a:pPr>
            <a:r>
              <a:rPr lang="en-US" b="1" dirty="0" smtClean="0"/>
              <a:t>Interchange two rows.</a:t>
            </a:r>
          </a:p>
          <a:p>
            <a:pPr marL="514350" indent="-514350">
              <a:buFont typeface="+mj-lt"/>
              <a:buAutoNum type="arabicPeriod"/>
            </a:pPr>
            <a:r>
              <a:rPr lang="en-US" dirty="0" smtClean="0">
                <a:solidFill>
                  <a:schemeClr val="bg1">
                    <a:lumMod val="75000"/>
                  </a:schemeClr>
                </a:solidFill>
              </a:rPr>
              <a:t>Add a constant times one row to another.</a:t>
            </a:r>
            <a:endParaRPr lang="en-US" dirty="0">
              <a:solidFill>
                <a:schemeClr val="bg1">
                  <a:lumMod val="75000"/>
                </a:schemeClr>
              </a:solidFill>
            </a:endParaRPr>
          </a:p>
        </p:txBody>
      </p:sp>
      <p:sp>
        <p:nvSpPr>
          <p:cNvPr id="4" name="Slide Number Placeholder 3"/>
          <p:cNvSpPr>
            <a:spLocks noGrp="1"/>
          </p:cNvSpPr>
          <p:nvPr>
            <p:ph type="sldNum" sz="quarter" idx="12"/>
          </p:nvPr>
        </p:nvSpPr>
        <p:spPr/>
        <p:txBody>
          <a:bodyPr/>
          <a:lstStyle/>
          <a:p>
            <a:fld id="{5AD3B067-7F9E-416C-8781-DC217C378FC1}" type="slidenum">
              <a:rPr lang="en-US" smtClean="0"/>
              <a:pPr/>
              <a:t>14</a:t>
            </a:fld>
            <a:endParaRPr lang="en-US"/>
          </a:p>
        </p:txBody>
      </p:sp>
      <p:sp>
        <p:nvSpPr>
          <p:cNvPr id="5" name="Footer Placeholder 4"/>
          <p:cNvSpPr>
            <a:spLocks noGrp="1"/>
          </p:cNvSpPr>
          <p:nvPr>
            <p:ph type="ftr" sz="quarter" idx="11"/>
          </p:nvPr>
        </p:nvSpPr>
        <p:spPr/>
        <p:txBody>
          <a:bodyPr/>
          <a:lstStyle/>
          <a:p>
            <a:r>
              <a:rPr lang="sv-SE" smtClean="0"/>
              <a:t>[Aljabar Linier] Sistem Persamaan Linier</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Elementary Row Operations</a:t>
            </a:r>
            <a:endParaRPr lang="en-US" dirty="0"/>
          </a:p>
        </p:txBody>
      </p:sp>
      <p:sp>
        <p:nvSpPr>
          <p:cNvPr id="3" name="Content Placeholder 2"/>
          <p:cNvSpPr>
            <a:spLocks noGrp="1"/>
          </p:cNvSpPr>
          <p:nvPr>
            <p:ph idx="1"/>
          </p:nvPr>
        </p:nvSpPr>
        <p:spPr>
          <a:xfrm>
            <a:off x="457200" y="1600201"/>
            <a:ext cx="8229600" cy="1600199"/>
          </a:xfrm>
        </p:spPr>
        <p:txBody>
          <a:bodyPr>
            <a:normAutofit fontScale="92500" lnSpcReduction="10000"/>
          </a:bodyPr>
          <a:lstStyle/>
          <a:p>
            <a:pPr marL="514350" indent="-514350">
              <a:buFont typeface="+mj-lt"/>
              <a:buAutoNum type="arabicPeriod"/>
            </a:pPr>
            <a:r>
              <a:rPr lang="en-US" dirty="0" smtClean="0">
                <a:solidFill>
                  <a:schemeClr val="bg1">
                    <a:lumMod val="75000"/>
                  </a:schemeClr>
                </a:solidFill>
              </a:rPr>
              <a:t>Multiply a row through by a nonzero constant.</a:t>
            </a:r>
          </a:p>
          <a:p>
            <a:pPr marL="514350" indent="-514350">
              <a:buFont typeface="+mj-lt"/>
              <a:buAutoNum type="arabicPeriod"/>
            </a:pPr>
            <a:r>
              <a:rPr lang="en-US" dirty="0" smtClean="0">
                <a:solidFill>
                  <a:schemeClr val="bg1">
                    <a:lumMod val="75000"/>
                  </a:schemeClr>
                </a:solidFill>
              </a:rPr>
              <a:t>Interchange two rows.</a:t>
            </a:r>
          </a:p>
          <a:p>
            <a:pPr marL="514350" indent="-514350">
              <a:buFont typeface="+mj-lt"/>
              <a:buAutoNum type="arabicPeriod"/>
            </a:pPr>
            <a:r>
              <a:rPr lang="en-US" b="1" dirty="0" smtClean="0"/>
              <a:t>Add a constant times one row to another.</a:t>
            </a:r>
            <a:endParaRPr lang="en-US" b="1" dirty="0"/>
          </a:p>
        </p:txBody>
      </p:sp>
      <p:pic>
        <p:nvPicPr>
          <p:cNvPr id="4098" name="Picture 2"/>
          <p:cNvPicPr>
            <a:picLocks noChangeAspect="1" noChangeArrowheads="1"/>
          </p:cNvPicPr>
          <p:nvPr/>
        </p:nvPicPr>
        <p:blipFill>
          <a:blip r:embed="rId2" cstate="print"/>
          <a:srcRect l="17737" t="16563" r="2141" b="23994"/>
          <a:stretch>
            <a:fillRect/>
          </a:stretch>
        </p:blipFill>
        <p:spPr bwMode="auto">
          <a:xfrm>
            <a:off x="457200" y="3276600"/>
            <a:ext cx="8458200" cy="3099188"/>
          </a:xfrm>
          <a:prstGeom prst="rect">
            <a:avLst/>
          </a:prstGeom>
          <a:noFill/>
          <a:ln w="9525">
            <a:solidFill>
              <a:schemeClr val="accent1"/>
            </a:solidFill>
            <a:miter lim="800000"/>
            <a:headEnd/>
            <a:tailEnd/>
          </a:ln>
          <a:effectLst/>
        </p:spPr>
      </p:pic>
      <p:sp>
        <p:nvSpPr>
          <p:cNvPr id="5" name="Slide Number Placeholder 4"/>
          <p:cNvSpPr>
            <a:spLocks noGrp="1"/>
          </p:cNvSpPr>
          <p:nvPr>
            <p:ph type="sldNum" sz="quarter" idx="12"/>
          </p:nvPr>
        </p:nvSpPr>
        <p:spPr/>
        <p:txBody>
          <a:bodyPr/>
          <a:lstStyle/>
          <a:p>
            <a:fld id="{5AD3B067-7F9E-416C-8781-DC217C378FC1}" type="slidenum">
              <a:rPr lang="en-US" smtClean="0"/>
              <a:pPr/>
              <a:t>15</a:t>
            </a:fld>
            <a:endParaRPr lang="en-US"/>
          </a:p>
        </p:txBody>
      </p:sp>
      <p:sp>
        <p:nvSpPr>
          <p:cNvPr id="6" name="Footer Placeholder 5"/>
          <p:cNvSpPr>
            <a:spLocks noGrp="1"/>
          </p:cNvSpPr>
          <p:nvPr>
            <p:ph type="ftr" sz="quarter" idx="11"/>
          </p:nvPr>
        </p:nvSpPr>
        <p:spPr/>
        <p:txBody>
          <a:bodyPr/>
          <a:lstStyle/>
          <a:p>
            <a:r>
              <a:rPr lang="sv-SE" smtClean="0"/>
              <a:t>[Aljabar Linier] Sistem Persamaan Linier</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Matriks</a:t>
            </a:r>
            <a:r>
              <a:rPr lang="en-US" dirty="0" smtClean="0"/>
              <a:t> </a:t>
            </a:r>
            <a:r>
              <a:rPr lang="en-US" dirty="0" err="1" smtClean="0"/>
              <a:t>Elementer</a:t>
            </a:r>
            <a:endParaRPr lang="en-US" dirty="0"/>
          </a:p>
        </p:txBody>
      </p:sp>
      <p:sp>
        <p:nvSpPr>
          <p:cNvPr id="4" name="Content Placeholder 3"/>
          <p:cNvSpPr>
            <a:spLocks noGrp="1"/>
          </p:cNvSpPr>
          <p:nvPr>
            <p:ph idx="1"/>
          </p:nvPr>
        </p:nvSpPr>
        <p:spPr/>
        <p:txBody>
          <a:bodyPr/>
          <a:lstStyle/>
          <a:p>
            <a:r>
              <a:rPr lang="en-US" dirty="0" err="1" smtClean="0"/>
              <a:t>Adalah</a:t>
            </a:r>
            <a:r>
              <a:rPr lang="en-US" dirty="0" smtClean="0"/>
              <a:t> </a:t>
            </a:r>
            <a:r>
              <a:rPr lang="en-US" dirty="0" err="1" smtClean="0"/>
              <a:t>matriks</a:t>
            </a:r>
            <a:r>
              <a:rPr lang="en-US" dirty="0" smtClean="0"/>
              <a:t> yang </a:t>
            </a:r>
            <a:r>
              <a:rPr lang="en-US" dirty="0" err="1" smtClean="0"/>
              <a:t>diperoleh</a:t>
            </a:r>
            <a:r>
              <a:rPr lang="en-US" dirty="0" smtClean="0"/>
              <a:t> </a:t>
            </a:r>
            <a:r>
              <a:rPr lang="en-US" dirty="0" err="1" smtClean="0"/>
              <a:t>dengan</a:t>
            </a:r>
            <a:r>
              <a:rPr lang="en-US" dirty="0" smtClean="0"/>
              <a:t> </a:t>
            </a:r>
            <a:r>
              <a:rPr lang="en-US" dirty="0" err="1" smtClean="0"/>
              <a:t>melakukan</a:t>
            </a:r>
            <a:r>
              <a:rPr lang="en-US" dirty="0" smtClean="0"/>
              <a:t> </a:t>
            </a:r>
            <a:r>
              <a:rPr lang="en-US" dirty="0" err="1" smtClean="0"/>
              <a:t>sebuah</a:t>
            </a:r>
            <a:r>
              <a:rPr lang="en-US" dirty="0" smtClean="0"/>
              <a:t> </a:t>
            </a:r>
            <a:r>
              <a:rPr lang="en-US" dirty="0" err="1" smtClean="0"/>
              <a:t>operasi</a:t>
            </a:r>
            <a:r>
              <a:rPr lang="en-US" dirty="0" smtClean="0"/>
              <a:t> </a:t>
            </a:r>
            <a:r>
              <a:rPr lang="en-US" dirty="0" err="1" smtClean="0"/>
              <a:t>baris</a:t>
            </a:r>
            <a:r>
              <a:rPr lang="en-US" dirty="0" smtClean="0"/>
              <a:t> </a:t>
            </a:r>
            <a:r>
              <a:rPr lang="en-US" dirty="0" err="1" smtClean="0"/>
              <a:t>elementer</a:t>
            </a:r>
            <a:r>
              <a:rPr lang="en-US" dirty="0" smtClean="0"/>
              <a:t> (</a:t>
            </a:r>
            <a:r>
              <a:rPr lang="en-US" dirty="0" err="1" smtClean="0"/>
              <a:t>tunggal</a:t>
            </a:r>
            <a:r>
              <a:rPr lang="en-US" dirty="0" smtClean="0"/>
              <a:t>) </a:t>
            </a:r>
            <a:r>
              <a:rPr lang="en-US" dirty="0" err="1" smtClean="0"/>
              <a:t>terhadap</a:t>
            </a:r>
            <a:r>
              <a:rPr lang="en-US" dirty="0" smtClean="0"/>
              <a:t> </a:t>
            </a:r>
            <a:r>
              <a:rPr lang="en-US" dirty="0" err="1" smtClean="0"/>
              <a:t>matriks</a:t>
            </a:r>
            <a:r>
              <a:rPr lang="en-US" dirty="0" smtClean="0"/>
              <a:t> </a:t>
            </a:r>
            <a:r>
              <a:rPr lang="en-US" dirty="0" err="1" smtClean="0"/>
              <a:t>identitas</a:t>
            </a:r>
            <a:r>
              <a:rPr lang="en-US" dirty="0" smtClean="0"/>
              <a:t>.</a:t>
            </a:r>
          </a:p>
          <a:p>
            <a:endParaRPr lang="en-US" dirty="0"/>
          </a:p>
        </p:txBody>
      </p:sp>
      <p:pic>
        <p:nvPicPr>
          <p:cNvPr id="21506" name="Picture 2"/>
          <p:cNvPicPr>
            <a:picLocks noChangeAspect="1" noChangeArrowheads="1"/>
          </p:cNvPicPr>
          <p:nvPr/>
        </p:nvPicPr>
        <p:blipFill>
          <a:blip r:embed="rId3" cstate="print"/>
          <a:srcRect/>
          <a:stretch>
            <a:fillRect/>
          </a:stretch>
        </p:blipFill>
        <p:spPr bwMode="auto">
          <a:xfrm>
            <a:off x="757238" y="3352800"/>
            <a:ext cx="7629525" cy="28956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5AD3B067-7F9E-416C-8781-DC217C378FC1}" type="slidenum">
              <a:rPr lang="en-US" smtClean="0"/>
              <a:pPr/>
              <a:t>16</a:t>
            </a:fld>
            <a:endParaRPr lang="en-US"/>
          </a:p>
        </p:txBody>
      </p:sp>
      <p:sp>
        <p:nvSpPr>
          <p:cNvPr id="6" name="Footer Placeholder 5"/>
          <p:cNvSpPr>
            <a:spLocks noGrp="1"/>
          </p:cNvSpPr>
          <p:nvPr>
            <p:ph type="ftr" sz="quarter" idx="11"/>
          </p:nvPr>
        </p:nvSpPr>
        <p:spPr/>
        <p:txBody>
          <a:bodyPr/>
          <a:lstStyle/>
          <a:p>
            <a:r>
              <a:rPr lang="sv-SE" smtClean="0"/>
              <a:t>[Aljabar Linier] Sistem Persamaan Linier</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Matriks</a:t>
            </a:r>
            <a:r>
              <a:rPr lang="en-US" dirty="0" smtClean="0"/>
              <a:t> </a:t>
            </a:r>
            <a:r>
              <a:rPr lang="en-US" dirty="0" err="1" smtClean="0"/>
              <a:t>Elementer</a:t>
            </a:r>
            <a:endParaRPr lang="en-US" dirty="0"/>
          </a:p>
        </p:txBody>
      </p:sp>
      <p:sp>
        <p:nvSpPr>
          <p:cNvPr id="4" name="Content Placeholder 3"/>
          <p:cNvSpPr>
            <a:spLocks noGrp="1"/>
          </p:cNvSpPr>
          <p:nvPr>
            <p:ph idx="1"/>
          </p:nvPr>
        </p:nvSpPr>
        <p:spPr/>
        <p:txBody>
          <a:bodyPr/>
          <a:lstStyle/>
          <a:p>
            <a:r>
              <a:rPr lang="en-US" b="1" dirty="0" smtClean="0"/>
              <a:t>THEOREM 1.5.2 </a:t>
            </a:r>
            <a:r>
              <a:rPr lang="en-US" b="1" i="1" dirty="0" smtClean="0"/>
              <a:t>Every elementary matrix is invertible, and the inverse is also an elementary </a:t>
            </a:r>
            <a:r>
              <a:rPr lang="en-US" i="1" dirty="0" smtClean="0"/>
              <a:t>matrix.</a:t>
            </a:r>
            <a:endParaRPr lang="en-US" dirty="0"/>
          </a:p>
        </p:txBody>
      </p:sp>
      <p:sp>
        <p:nvSpPr>
          <p:cNvPr id="5" name="Slide Number Placeholder 4"/>
          <p:cNvSpPr>
            <a:spLocks noGrp="1"/>
          </p:cNvSpPr>
          <p:nvPr>
            <p:ph type="sldNum" sz="quarter" idx="12"/>
          </p:nvPr>
        </p:nvSpPr>
        <p:spPr/>
        <p:txBody>
          <a:bodyPr/>
          <a:lstStyle/>
          <a:p>
            <a:fld id="{5AD3B067-7F9E-416C-8781-DC217C378FC1}" type="slidenum">
              <a:rPr lang="en-US" smtClean="0"/>
              <a:pPr/>
              <a:t>17</a:t>
            </a:fld>
            <a:endParaRPr lang="en-US"/>
          </a:p>
        </p:txBody>
      </p:sp>
      <p:sp>
        <p:nvSpPr>
          <p:cNvPr id="6" name="Footer Placeholder 5"/>
          <p:cNvSpPr>
            <a:spLocks noGrp="1"/>
          </p:cNvSpPr>
          <p:nvPr>
            <p:ph type="ftr" sz="quarter" idx="11"/>
          </p:nvPr>
        </p:nvSpPr>
        <p:spPr/>
        <p:txBody>
          <a:bodyPr/>
          <a:lstStyle/>
          <a:p>
            <a:r>
              <a:rPr lang="sv-SE" smtClean="0"/>
              <a:t>[Aljabar Linier] Sistem Persamaan Linier</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Ekivalensi</a:t>
            </a:r>
            <a:r>
              <a:rPr lang="en-US" dirty="0" smtClean="0"/>
              <a:t> </a:t>
            </a:r>
            <a:r>
              <a:rPr lang="en-US" dirty="0" err="1" smtClean="0"/>
              <a:t>Baris</a:t>
            </a:r>
            <a:r>
              <a:rPr lang="en-US" dirty="0" smtClean="0"/>
              <a:t> </a:t>
            </a:r>
            <a:r>
              <a:rPr lang="en-US" dirty="0" err="1" smtClean="0"/>
              <a:t>Matriks</a:t>
            </a:r>
            <a:endParaRPr lang="en-US" dirty="0"/>
          </a:p>
        </p:txBody>
      </p:sp>
      <p:sp>
        <p:nvSpPr>
          <p:cNvPr id="3" name="Content Placeholder 2"/>
          <p:cNvSpPr>
            <a:spLocks noGrp="1"/>
          </p:cNvSpPr>
          <p:nvPr>
            <p:ph idx="1"/>
          </p:nvPr>
        </p:nvSpPr>
        <p:spPr/>
        <p:txBody>
          <a:bodyPr/>
          <a:lstStyle/>
          <a:p>
            <a:r>
              <a:rPr lang="en-US" dirty="0" err="1" smtClean="0"/>
              <a:t>Matriks</a:t>
            </a:r>
            <a:r>
              <a:rPr lang="en-US" dirty="0" smtClean="0"/>
              <a:t> A </a:t>
            </a:r>
            <a:r>
              <a:rPr lang="en-US" dirty="0" err="1" smtClean="0"/>
              <a:t>dan</a:t>
            </a:r>
            <a:r>
              <a:rPr lang="en-US" dirty="0" smtClean="0"/>
              <a:t> B </a:t>
            </a:r>
            <a:r>
              <a:rPr lang="en-US" dirty="0" err="1" smtClean="0"/>
              <a:t>dikatakan</a:t>
            </a:r>
            <a:r>
              <a:rPr lang="en-US" dirty="0" smtClean="0"/>
              <a:t> </a:t>
            </a:r>
            <a:r>
              <a:rPr lang="en-US" i="1" dirty="0" smtClean="0"/>
              <a:t>row-equivalent</a:t>
            </a:r>
            <a:r>
              <a:rPr lang="en-US" dirty="0" smtClean="0"/>
              <a:t> </a:t>
            </a:r>
            <a:r>
              <a:rPr lang="en-US" dirty="0" err="1" smtClean="0"/>
              <a:t>jika</a:t>
            </a:r>
            <a:r>
              <a:rPr lang="en-US" dirty="0" smtClean="0"/>
              <a:t> </a:t>
            </a:r>
            <a:r>
              <a:rPr lang="en-US" dirty="0" err="1" smtClean="0"/>
              <a:t>matriks</a:t>
            </a:r>
            <a:r>
              <a:rPr lang="en-US" dirty="0" smtClean="0"/>
              <a:t> A </a:t>
            </a:r>
            <a:r>
              <a:rPr lang="en-US" dirty="0" err="1" smtClean="0"/>
              <a:t>dapat</a:t>
            </a:r>
            <a:r>
              <a:rPr lang="en-US" dirty="0" smtClean="0"/>
              <a:t> </a:t>
            </a:r>
            <a:r>
              <a:rPr lang="en-US" dirty="0" err="1" smtClean="0"/>
              <a:t>diperoleh</a:t>
            </a:r>
            <a:r>
              <a:rPr lang="en-US" dirty="0" smtClean="0"/>
              <a:t> </a:t>
            </a:r>
            <a:r>
              <a:rPr lang="en-US" dirty="0" err="1" smtClean="0"/>
              <a:t>dengan</a:t>
            </a:r>
            <a:r>
              <a:rPr lang="en-US" dirty="0" smtClean="0"/>
              <a:t> </a:t>
            </a:r>
            <a:r>
              <a:rPr lang="en-US" dirty="0" err="1" smtClean="0"/>
              <a:t>melakukan</a:t>
            </a:r>
            <a:r>
              <a:rPr lang="en-US" dirty="0" smtClean="0"/>
              <a:t> </a:t>
            </a:r>
            <a:r>
              <a:rPr lang="en-US" dirty="0" err="1" smtClean="0"/>
              <a:t>serangkaian</a:t>
            </a:r>
            <a:r>
              <a:rPr lang="en-US" dirty="0" smtClean="0"/>
              <a:t> </a:t>
            </a:r>
            <a:r>
              <a:rPr lang="en-US" dirty="0" err="1" smtClean="0"/>
              <a:t>operasi</a:t>
            </a:r>
            <a:r>
              <a:rPr lang="en-US" dirty="0" smtClean="0"/>
              <a:t> </a:t>
            </a:r>
            <a:r>
              <a:rPr lang="en-US" dirty="0" err="1" smtClean="0"/>
              <a:t>baris</a:t>
            </a:r>
            <a:r>
              <a:rPr lang="en-US" dirty="0" smtClean="0"/>
              <a:t> </a:t>
            </a:r>
            <a:r>
              <a:rPr lang="en-US" dirty="0" err="1" smtClean="0"/>
              <a:t>elementer</a:t>
            </a:r>
            <a:r>
              <a:rPr lang="en-US" dirty="0" smtClean="0"/>
              <a:t> </a:t>
            </a:r>
            <a:r>
              <a:rPr lang="en-US" dirty="0" err="1" smtClean="0"/>
              <a:t>terhadap</a:t>
            </a:r>
            <a:r>
              <a:rPr lang="en-US" dirty="0" smtClean="0"/>
              <a:t> </a:t>
            </a:r>
            <a:r>
              <a:rPr lang="en-US" dirty="0" err="1" smtClean="0"/>
              <a:t>matriks</a:t>
            </a:r>
            <a:r>
              <a:rPr lang="en-US" dirty="0" smtClean="0"/>
              <a:t> B, </a:t>
            </a:r>
            <a:r>
              <a:rPr lang="en-US" dirty="0" err="1" smtClean="0"/>
              <a:t>dan</a:t>
            </a:r>
            <a:r>
              <a:rPr lang="en-US" dirty="0" smtClean="0"/>
              <a:t> </a:t>
            </a:r>
            <a:r>
              <a:rPr lang="en-US" dirty="0" err="1" smtClean="0"/>
              <a:t>sebaliknya</a:t>
            </a:r>
            <a:r>
              <a:rPr lang="en-US" dirty="0" smtClean="0"/>
              <a:t>.</a:t>
            </a:r>
            <a:endParaRPr lang="en-US" dirty="0"/>
          </a:p>
        </p:txBody>
      </p:sp>
      <p:sp>
        <p:nvSpPr>
          <p:cNvPr id="4" name="Slide Number Placeholder 3"/>
          <p:cNvSpPr>
            <a:spLocks noGrp="1"/>
          </p:cNvSpPr>
          <p:nvPr>
            <p:ph type="sldNum" sz="quarter" idx="12"/>
          </p:nvPr>
        </p:nvSpPr>
        <p:spPr/>
        <p:txBody>
          <a:bodyPr/>
          <a:lstStyle/>
          <a:p>
            <a:fld id="{5AD3B067-7F9E-416C-8781-DC217C378FC1}" type="slidenum">
              <a:rPr lang="en-US" smtClean="0"/>
              <a:pPr/>
              <a:t>18</a:t>
            </a:fld>
            <a:endParaRPr lang="en-US"/>
          </a:p>
        </p:txBody>
      </p:sp>
      <p:sp>
        <p:nvSpPr>
          <p:cNvPr id="5" name="Footer Placeholder 4"/>
          <p:cNvSpPr>
            <a:spLocks noGrp="1"/>
          </p:cNvSpPr>
          <p:nvPr>
            <p:ph type="ftr" sz="quarter" idx="11"/>
          </p:nvPr>
        </p:nvSpPr>
        <p:spPr/>
        <p:txBody>
          <a:bodyPr/>
          <a:lstStyle/>
          <a:p>
            <a:r>
              <a:rPr lang="sv-SE" smtClean="0"/>
              <a:t>[Aljabar Linier] Sistem Persamaan Linier</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Some Facts About Echelon</a:t>
            </a:r>
            <a:br>
              <a:rPr lang="en-US" dirty="0" smtClean="0"/>
            </a:br>
            <a:r>
              <a:rPr lang="en-US" dirty="0" smtClean="0"/>
              <a:t>Forms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Every matrix has a unique reduced row echelon form; </a:t>
            </a:r>
          </a:p>
          <a:p>
            <a:pPr lvl="1"/>
            <a:r>
              <a:rPr lang="en-US" dirty="0" smtClean="0"/>
              <a:t>regardless of whether you use Gauss–Jordan elimination or some other sequence of elementary row operations, the same reduced row echelon form will result in the end.*</a:t>
            </a:r>
          </a:p>
          <a:p>
            <a:r>
              <a:rPr lang="en-US" dirty="0" smtClean="0"/>
              <a:t>Row echelon forms are not unique; </a:t>
            </a:r>
          </a:p>
          <a:p>
            <a:pPr lvl="1"/>
            <a:r>
              <a:rPr lang="en-US" dirty="0" smtClean="0"/>
              <a:t>different sequences of elementary row operations can result in different row echelon forms.</a:t>
            </a:r>
          </a:p>
          <a:p>
            <a:r>
              <a:rPr lang="en-US" dirty="0" smtClean="0"/>
              <a:t>Although row echelon forms are not unique, the reduced row echelon form and all row echelon forms of a matrix A have the same number of zero rows, and the leading 1’s always occur in the same positions. </a:t>
            </a:r>
          </a:p>
          <a:p>
            <a:pPr lvl="1"/>
            <a:r>
              <a:rPr lang="en-US" dirty="0" smtClean="0"/>
              <a:t>Those are called the </a:t>
            </a:r>
            <a:r>
              <a:rPr lang="en-US" dirty="0" smtClean="0">
                <a:solidFill>
                  <a:srgbClr val="FF0000"/>
                </a:solidFill>
              </a:rPr>
              <a:t>pivot positions of A</a:t>
            </a:r>
            <a:r>
              <a:rPr lang="en-US" dirty="0" smtClean="0"/>
              <a:t>. A column that contains a pivot position is called a </a:t>
            </a:r>
            <a:r>
              <a:rPr lang="en-US" dirty="0" smtClean="0">
                <a:solidFill>
                  <a:srgbClr val="FF0000"/>
                </a:solidFill>
              </a:rPr>
              <a:t>pivot column of A</a:t>
            </a:r>
            <a:r>
              <a:rPr lang="en-US" dirty="0" smtClean="0"/>
              <a:t>.</a:t>
            </a:r>
            <a:endParaRPr lang="en-US" dirty="0"/>
          </a:p>
        </p:txBody>
      </p:sp>
      <p:sp>
        <p:nvSpPr>
          <p:cNvPr id="4" name="Slide Number Placeholder 3"/>
          <p:cNvSpPr>
            <a:spLocks noGrp="1"/>
          </p:cNvSpPr>
          <p:nvPr>
            <p:ph type="sldNum" sz="quarter" idx="12"/>
          </p:nvPr>
        </p:nvSpPr>
        <p:spPr/>
        <p:txBody>
          <a:bodyPr/>
          <a:lstStyle/>
          <a:p>
            <a:fld id="{5AD3B067-7F9E-416C-8781-DC217C378FC1}" type="slidenum">
              <a:rPr lang="en-US" smtClean="0"/>
              <a:pPr/>
              <a:t>19</a:t>
            </a:fld>
            <a:endParaRPr lang="en-US"/>
          </a:p>
        </p:txBody>
      </p:sp>
      <p:sp>
        <p:nvSpPr>
          <p:cNvPr id="5" name="Footer Placeholder 4"/>
          <p:cNvSpPr>
            <a:spLocks noGrp="1"/>
          </p:cNvSpPr>
          <p:nvPr>
            <p:ph type="ftr" sz="quarter" idx="11"/>
          </p:nvPr>
        </p:nvSpPr>
        <p:spPr/>
        <p:txBody>
          <a:bodyPr/>
          <a:lstStyle/>
          <a:p>
            <a:r>
              <a:rPr lang="sv-SE" smtClean="0"/>
              <a:t>[Aljabar Linier] Sistem Persamaan Linier</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Persamaan</a:t>
            </a:r>
            <a:r>
              <a:rPr lang="en-US" dirty="0" smtClean="0"/>
              <a:t> Linier</a:t>
            </a:r>
            <a:endParaRPr lang="en-US" dirty="0"/>
          </a:p>
        </p:txBody>
      </p:sp>
      <p:sp>
        <p:nvSpPr>
          <p:cNvPr id="3" name="Content Placeholder 2"/>
          <p:cNvSpPr>
            <a:spLocks noGrp="1"/>
          </p:cNvSpPr>
          <p:nvPr>
            <p:ph idx="1"/>
          </p:nvPr>
        </p:nvSpPr>
        <p:spPr/>
        <p:txBody>
          <a:bodyPr/>
          <a:lstStyle/>
          <a:p>
            <a:r>
              <a:rPr lang="en-US" dirty="0" err="1" smtClean="0"/>
              <a:t>Persamaan</a:t>
            </a:r>
            <a:r>
              <a:rPr lang="en-US" dirty="0" smtClean="0"/>
              <a:t> linier </a:t>
            </a:r>
            <a:r>
              <a:rPr lang="en-US" dirty="0" err="1" smtClean="0"/>
              <a:t>dengan</a:t>
            </a:r>
            <a:r>
              <a:rPr lang="en-US" dirty="0" smtClean="0"/>
              <a:t> </a:t>
            </a:r>
            <a:r>
              <a:rPr lang="en-US" i="1" dirty="0" smtClean="0"/>
              <a:t>n</a:t>
            </a:r>
            <a:r>
              <a:rPr lang="en-US" dirty="0" smtClean="0"/>
              <a:t> </a:t>
            </a:r>
            <a:r>
              <a:rPr lang="en-US" dirty="0" err="1" smtClean="0"/>
              <a:t>variabel</a:t>
            </a:r>
            <a:endParaRPr lang="en-US" dirty="0" smtClean="0"/>
          </a:p>
          <a:p>
            <a:pPr algn="ctr">
              <a:buNone/>
            </a:pPr>
            <a:r>
              <a:rPr lang="en-US" dirty="0" smtClean="0">
                <a:solidFill>
                  <a:srgbClr val="FF0000"/>
                </a:solidFill>
                <a:latin typeface="Courier New" pitchFamily="49" charset="0"/>
                <a:cs typeface="Courier New" pitchFamily="49" charset="0"/>
              </a:rPr>
              <a:t>a</a:t>
            </a:r>
            <a:r>
              <a:rPr lang="en-US" baseline="-25000" dirty="0" smtClean="0">
                <a:solidFill>
                  <a:srgbClr val="FF0000"/>
                </a:solidFill>
                <a:latin typeface="Courier New" pitchFamily="49" charset="0"/>
                <a:cs typeface="Courier New" pitchFamily="49" charset="0"/>
              </a:rPr>
              <a:t>1</a:t>
            </a:r>
            <a:r>
              <a:rPr lang="en-US" dirty="0" smtClean="0">
                <a:solidFill>
                  <a:srgbClr val="FF0000"/>
                </a:solidFill>
                <a:latin typeface="Courier New" pitchFamily="49" charset="0"/>
                <a:cs typeface="Courier New" pitchFamily="49" charset="0"/>
              </a:rPr>
              <a:t>x</a:t>
            </a:r>
            <a:r>
              <a:rPr lang="en-US" baseline="-25000" dirty="0" smtClean="0">
                <a:solidFill>
                  <a:srgbClr val="FF0000"/>
                </a:solidFill>
                <a:latin typeface="Courier New" pitchFamily="49" charset="0"/>
                <a:cs typeface="Courier New" pitchFamily="49" charset="0"/>
              </a:rPr>
              <a:t>1</a:t>
            </a:r>
            <a:r>
              <a:rPr lang="en-US" dirty="0" smtClean="0">
                <a:solidFill>
                  <a:srgbClr val="FF0000"/>
                </a:solidFill>
                <a:latin typeface="Courier New" pitchFamily="49" charset="0"/>
                <a:cs typeface="Courier New" pitchFamily="49" charset="0"/>
              </a:rPr>
              <a:t> + a</a:t>
            </a:r>
            <a:r>
              <a:rPr lang="en-US" baseline="-25000" dirty="0" smtClean="0">
                <a:solidFill>
                  <a:srgbClr val="FF0000"/>
                </a:solidFill>
                <a:latin typeface="Courier New" pitchFamily="49" charset="0"/>
                <a:cs typeface="Courier New" pitchFamily="49" charset="0"/>
              </a:rPr>
              <a:t>2</a:t>
            </a:r>
            <a:r>
              <a:rPr lang="en-US" dirty="0" smtClean="0">
                <a:solidFill>
                  <a:srgbClr val="FF0000"/>
                </a:solidFill>
                <a:latin typeface="Courier New" pitchFamily="49" charset="0"/>
                <a:cs typeface="Courier New" pitchFamily="49" charset="0"/>
              </a:rPr>
              <a:t>x</a:t>
            </a:r>
            <a:r>
              <a:rPr lang="en-US" baseline="-25000" dirty="0" smtClean="0">
                <a:solidFill>
                  <a:srgbClr val="FF0000"/>
                </a:solidFill>
                <a:latin typeface="Courier New" pitchFamily="49" charset="0"/>
                <a:cs typeface="Courier New" pitchFamily="49" charset="0"/>
              </a:rPr>
              <a:t>2</a:t>
            </a:r>
            <a:r>
              <a:rPr lang="en-US" dirty="0" smtClean="0">
                <a:solidFill>
                  <a:srgbClr val="FF0000"/>
                </a:solidFill>
                <a:latin typeface="Courier New" pitchFamily="49" charset="0"/>
                <a:cs typeface="Courier New" pitchFamily="49" charset="0"/>
              </a:rPr>
              <a:t> +· · ·+</a:t>
            </a:r>
            <a:r>
              <a:rPr lang="en-US" dirty="0" err="1" smtClean="0">
                <a:solidFill>
                  <a:srgbClr val="FF0000"/>
                </a:solidFill>
                <a:latin typeface="Courier New" pitchFamily="49" charset="0"/>
                <a:cs typeface="Courier New" pitchFamily="49" charset="0"/>
              </a:rPr>
              <a:t>a</a:t>
            </a:r>
            <a:r>
              <a:rPr lang="en-US" baseline="-25000" dirty="0" err="1" smtClean="0">
                <a:solidFill>
                  <a:srgbClr val="FF0000"/>
                </a:solidFill>
                <a:latin typeface="Courier New" pitchFamily="49" charset="0"/>
                <a:cs typeface="Courier New" pitchFamily="49" charset="0"/>
              </a:rPr>
              <a:t>n</a:t>
            </a:r>
            <a:r>
              <a:rPr lang="en-US" dirty="0" err="1" smtClean="0">
                <a:solidFill>
                  <a:srgbClr val="FF0000"/>
                </a:solidFill>
                <a:latin typeface="Courier New" pitchFamily="49" charset="0"/>
                <a:cs typeface="Courier New" pitchFamily="49" charset="0"/>
              </a:rPr>
              <a:t>x</a:t>
            </a:r>
            <a:r>
              <a:rPr lang="en-US" baseline="-25000" dirty="0" err="1" smtClean="0">
                <a:solidFill>
                  <a:srgbClr val="FF0000"/>
                </a:solidFill>
                <a:latin typeface="Courier New" pitchFamily="49" charset="0"/>
                <a:cs typeface="Courier New" pitchFamily="49" charset="0"/>
              </a:rPr>
              <a:t>n</a:t>
            </a:r>
            <a:r>
              <a:rPr lang="en-US" dirty="0" smtClean="0">
                <a:solidFill>
                  <a:srgbClr val="FF0000"/>
                </a:solidFill>
                <a:latin typeface="Courier New" pitchFamily="49" charset="0"/>
                <a:cs typeface="Courier New" pitchFamily="49" charset="0"/>
              </a:rPr>
              <a:t> = b</a:t>
            </a:r>
          </a:p>
          <a:p>
            <a:r>
              <a:rPr lang="en-US" dirty="0" err="1" smtClean="0"/>
              <a:t>Kasus</a:t>
            </a:r>
            <a:r>
              <a:rPr lang="en-US" dirty="0" smtClean="0"/>
              <a:t> </a:t>
            </a:r>
            <a:r>
              <a:rPr lang="en-US" dirty="0" err="1" smtClean="0"/>
              <a:t>khusus</a:t>
            </a:r>
            <a:r>
              <a:rPr lang="en-US" dirty="0" smtClean="0"/>
              <a:t>: </a:t>
            </a:r>
            <a:r>
              <a:rPr lang="en-US" b="1" dirty="0" err="1" smtClean="0"/>
              <a:t>persamaan</a:t>
            </a:r>
            <a:r>
              <a:rPr lang="en-US" b="1" dirty="0" smtClean="0"/>
              <a:t> linier </a:t>
            </a:r>
            <a:r>
              <a:rPr lang="en-US" b="1" dirty="0" err="1" smtClean="0"/>
              <a:t>homogen</a:t>
            </a:r>
            <a:endParaRPr lang="en-US" b="1" dirty="0" smtClean="0"/>
          </a:p>
          <a:p>
            <a:pPr algn="ctr">
              <a:buNone/>
            </a:pPr>
            <a:r>
              <a:rPr lang="en-US" dirty="0" smtClean="0">
                <a:solidFill>
                  <a:srgbClr val="FF0000"/>
                </a:solidFill>
                <a:latin typeface="Courier New" pitchFamily="49" charset="0"/>
                <a:cs typeface="Courier New" pitchFamily="49" charset="0"/>
              </a:rPr>
              <a:t>a</a:t>
            </a:r>
            <a:r>
              <a:rPr lang="en-US" baseline="-25000" dirty="0" smtClean="0">
                <a:solidFill>
                  <a:srgbClr val="FF0000"/>
                </a:solidFill>
                <a:latin typeface="Courier New" pitchFamily="49" charset="0"/>
                <a:cs typeface="Courier New" pitchFamily="49" charset="0"/>
              </a:rPr>
              <a:t>1</a:t>
            </a:r>
            <a:r>
              <a:rPr lang="en-US" dirty="0" smtClean="0">
                <a:solidFill>
                  <a:srgbClr val="FF0000"/>
                </a:solidFill>
                <a:latin typeface="Courier New" pitchFamily="49" charset="0"/>
                <a:cs typeface="Courier New" pitchFamily="49" charset="0"/>
              </a:rPr>
              <a:t>x</a:t>
            </a:r>
            <a:r>
              <a:rPr lang="en-US" baseline="-25000" dirty="0" smtClean="0">
                <a:solidFill>
                  <a:srgbClr val="FF0000"/>
                </a:solidFill>
                <a:latin typeface="Courier New" pitchFamily="49" charset="0"/>
                <a:cs typeface="Courier New" pitchFamily="49" charset="0"/>
              </a:rPr>
              <a:t>1</a:t>
            </a:r>
            <a:r>
              <a:rPr lang="en-US" dirty="0" smtClean="0">
                <a:solidFill>
                  <a:srgbClr val="FF0000"/>
                </a:solidFill>
                <a:latin typeface="Courier New" pitchFamily="49" charset="0"/>
                <a:cs typeface="Courier New" pitchFamily="49" charset="0"/>
              </a:rPr>
              <a:t> + a</a:t>
            </a:r>
            <a:r>
              <a:rPr lang="en-US" baseline="-25000" dirty="0" smtClean="0">
                <a:solidFill>
                  <a:srgbClr val="FF0000"/>
                </a:solidFill>
                <a:latin typeface="Courier New" pitchFamily="49" charset="0"/>
                <a:cs typeface="Courier New" pitchFamily="49" charset="0"/>
              </a:rPr>
              <a:t>2</a:t>
            </a:r>
            <a:r>
              <a:rPr lang="en-US" dirty="0" smtClean="0">
                <a:solidFill>
                  <a:srgbClr val="FF0000"/>
                </a:solidFill>
                <a:latin typeface="Courier New" pitchFamily="49" charset="0"/>
                <a:cs typeface="Courier New" pitchFamily="49" charset="0"/>
              </a:rPr>
              <a:t>x</a:t>
            </a:r>
            <a:r>
              <a:rPr lang="en-US" baseline="-25000" dirty="0" smtClean="0">
                <a:solidFill>
                  <a:srgbClr val="FF0000"/>
                </a:solidFill>
                <a:latin typeface="Courier New" pitchFamily="49" charset="0"/>
                <a:cs typeface="Courier New" pitchFamily="49" charset="0"/>
              </a:rPr>
              <a:t>2</a:t>
            </a:r>
            <a:r>
              <a:rPr lang="en-US" dirty="0" smtClean="0">
                <a:solidFill>
                  <a:srgbClr val="FF0000"/>
                </a:solidFill>
                <a:latin typeface="Courier New" pitchFamily="49" charset="0"/>
                <a:cs typeface="Courier New" pitchFamily="49" charset="0"/>
              </a:rPr>
              <a:t> +· · ·+</a:t>
            </a:r>
            <a:r>
              <a:rPr lang="en-US" dirty="0" err="1" smtClean="0">
                <a:solidFill>
                  <a:srgbClr val="FF0000"/>
                </a:solidFill>
                <a:latin typeface="Courier New" pitchFamily="49" charset="0"/>
                <a:cs typeface="Courier New" pitchFamily="49" charset="0"/>
              </a:rPr>
              <a:t>a</a:t>
            </a:r>
            <a:r>
              <a:rPr lang="en-US" baseline="-25000" dirty="0" err="1" smtClean="0">
                <a:solidFill>
                  <a:srgbClr val="FF0000"/>
                </a:solidFill>
                <a:latin typeface="Courier New" pitchFamily="49" charset="0"/>
                <a:cs typeface="Courier New" pitchFamily="49" charset="0"/>
              </a:rPr>
              <a:t>n</a:t>
            </a:r>
            <a:r>
              <a:rPr lang="en-US" dirty="0" err="1" smtClean="0">
                <a:solidFill>
                  <a:srgbClr val="FF0000"/>
                </a:solidFill>
                <a:latin typeface="Courier New" pitchFamily="49" charset="0"/>
                <a:cs typeface="Courier New" pitchFamily="49" charset="0"/>
              </a:rPr>
              <a:t>x</a:t>
            </a:r>
            <a:r>
              <a:rPr lang="en-US" baseline="-25000" dirty="0" err="1" smtClean="0">
                <a:solidFill>
                  <a:srgbClr val="FF0000"/>
                </a:solidFill>
                <a:latin typeface="Courier New" pitchFamily="49" charset="0"/>
                <a:cs typeface="Courier New" pitchFamily="49" charset="0"/>
              </a:rPr>
              <a:t>n</a:t>
            </a:r>
            <a:r>
              <a:rPr lang="en-US" dirty="0" smtClean="0">
                <a:solidFill>
                  <a:srgbClr val="FF0000"/>
                </a:solidFill>
                <a:latin typeface="Courier New" pitchFamily="49" charset="0"/>
                <a:cs typeface="Courier New" pitchFamily="49" charset="0"/>
              </a:rPr>
              <a:t> = </a:t>
            </a:r>
            <a:r>
              <a:rPr lang="en-US" b="1" dirty="0" smtClean="0">
                <a:solidFill>
                  <a:srgbClr val="FF0000"/>
                </a:solidFill>
                <a:latin typeface="Courier New" pitchFamily="49" charset="0"/>
                <a:cs typeface="Courier New" pitchFamily="49" charset="0"/>
              </a:rPr>
              <a:t>0</a:t>
            </a:r>
            <a:endParaRPr lang="en-US" b="1" dirty="0">
              <a:solidFill>
                <a:srgbClr val="FF0000"/>
              </a:solidFill>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5AD3B067-7F9E-416C-8781-DC217C378FC1}" type="slidenum">
              <a:rPr lang="en-US" smtClean="0"/>
              <a:pPr/>
              <a:t>2</a:t>
            </a:fld>
            <a:endParaRPr lang="en-US"/>
          </a:p>
        </p:txBody>
      </p:sp>
      <p:sp>
        <p:nvSpPr>
          <p:cNvPr id="5" name="Footer Placeholder 4"/>
          <p:cNvSpPr>
            <a:spLocks noGrp="1"/>
          </p:cNvSpPr>
          <p:nvPr>
            <p:ph type="ftr" sz="quarter" idx="11"/>
          </p:nvPr>
        </p:nvSpPr>
        <p:spPr/>
        <p:txBody>
          <a:bodyPr/>
          <a:lstStyle/>
          <a:p>
            <a:r>
              <a:rPr lang="sv-SE" smtClean="0"/>
              <a:t>[Aljabar Linier] Sistem Persamaan Linier</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1507" name="Picture 3"/>
          <p:cNvPicPr>
            <a:picLocks noChangeAspect="1" noChangeArrowheads="1"/>
          </p:cNvPicPr>
          <p:nvPr/>
        </p:nvPicPr>
        <p:blipFill>
          <a:blip r:embed="rId2" cstate="print"/>
          <a:srcRect/>
          <a:stretch>
            <a:fillRect/>
          </a:stretch>
        </p:blipFill>
        <p:spPr bwMode="auto">
          <a:xfrm>
            <a:off x="0" y="2590800"/>
            <a:ext cx="9144000" cy="3407755"/>
          </a:xfrm>
          <a:prstGeom prst="rect">
            <a:avLst/>
          </a:prstGeom>
          <a:noFill/>
          <a:ln w="9525">
            <a:noFill/>
            <a:miter lim="800000"/>
            <a:headEnd/>
            <a:tailEnd/>
          </a:ln>
          <a:effectLst/>
        </p:spPr>
      </p:pic>
      <p:pic>
        <p:nvPicPr>
          <p:cNvPr id="21508" name="Picture 4"/>
          <p:cNvPicPr>
            <a:picLocks noChangeAspect="1" noChangeArrowheads="1"/>
          </p:cNvPicPr>
          <p:nvPr/>
        </p:nvPicPr>
        <p:blipFill>
          <a:blip r:embed="rId3" cstate="print"/>
          <a:srcRect/>
          <a:stretch>
            <a:fillRect/>
          </a:stretch>
        </p:blipFill>
        <p:spPr bwMode="auto">
          <a:xfrm>
            <a:off x="1" y="1524000"/>
            <a:ext cx="9144000" cy="981849"/>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5AD3B067-7F9E-416C-8781-DC217C378FC1}" type="slidenum">
              <a:rPr lang="en-US" smtClean="0"/>
              <a:pPr/>
              <a:t>20</a:t>
            </a:fld>
            <a:endParaRPr lang="en-US"/>
          </a:p>
        </p:txBody>
      </p:sp>
      <p:sp>
        <p:nvSpPr>
          <p:cNvPr id="7" name="Footer Placeholder 6"/>
          <p:cNvSpPr>
            <a:spLocks noGrp="1"/>
          </p:cNvSpPr>
          <p:nvPr>
            <p:ph type="ftr" sz="quarter" idx="11"/>
          </p:nvPr>
        </p:nvSpPr>
        <p:spPr/>
        <p:txBody>
          <a:bodyPr/>
          <a:lstStyle/>
          <a:p>
            <a:r>
              <a:rPr lang="sv-SE" smtClean="0"/>
              <a:t>[Aljabar Linier] Sistem Persamaan Linier</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Gaussian Elimination</a:t>
            </a:r>
            <a:endParaRPr lang="en-US" dirty="0"/>
          </a:p>
        </p:txBody>
      </p:sp>
      <p:sp>
        <p:nvSpPr>
          <p:cNvPr id="4" name="Text Placeholder 3"/>
          <p:cNvSpPr>
            <a:spLocks noGrp="1"/>
          </p:cNvSpPr>
          <p:nvPr>
            <p:ph type="body" idx="1"/>
          </p:nvPr>
        </p:nvSpPr>
        <p:spPr/>
        <p:txBody>
          <a:bodyPr/>
          <a:lstStyle/>
          <a:p>
            <a:endParaRPr lang="en-US"/>
          </a:p>
        </p:txBody>
      </p:sp>
      <p:sp>
        <p:nvSpPr>
          <p:cNvPr id="5" name="Slide Number Placeholder 4"/>
          <p:cNvSpPr>
            <a:spLocks noGrp="1"/>
          </p:cNvSpPr>
          <p:nvPr>
            <p:ph type="sldNum" sz="quarter" idx="12"/>
          </p:nvPr>
        </p:nvSpPr>
        <p:spPr/>
        <p:txBody>
          <a:bodyPr/>
          <a:lstStyle/>
          <a:p>
            <a:fld id="{5AD3B067-7F9E-416C-8781-DC217C378FC1}" type="slidenum">
              <a:rPr lang="en-US" smtClean="0"/>
              <a:pPr/>
              <a:t>21</a:t>
            </a:fld>
            <a:endParaRPr lang="en-US"/>
          </a:p>
        </p:txBody>
      </p:sp>
      <p:sp>
        <p:nvSpPr>
          <p:cNvPr id="6" name="Footer Placeholder 5"/>
          <p:cNvSpPr>
            <a:spLocks noGrp="1"/>
          </p:cNvSpPr>
          <p:nvPr>
            <p:ph type="ftr" sz="quarter" idx="11"/>
          </p:nvPr>
        </p:nvSpPr>
        <p:spPr/>
        <p:txBody>
          <a:bodyPr/>
          <a:lstStyle/>
          <a:p>
            <a:r>
              <a:rPr lang="sv-SE" smtClean="0"/>
              <a:t>[Aljabar Linier] Sistem Persamaan Linier</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(Reduced) Row Echelon Form ?</a:t>
            </a:r>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1143000" y="2057400"/>
            <a:ext cx="3657600" cy="1581150"/>
          </a:xfrm>
          <a:prstGeom prst="rect">
            <a:avLst/>
          </a:prstGeom>
          <a:noFill/>
          <a:ln w="9525">
            <a:solidFill>
              <a:schemeClr val="accent1"/>
            </a:solidFill>
            <a:miter lim="800000"/>
            <a:headEnd/>
            <a:tailEnd/>
          </a:ln>
          <a:effectLst/>
        </p:spPr>
      </p:pic>
      <p:pic>
        <p:nvPicPr>
          <p:cNvPr id="22530" name="Picture 2"/>
          <p:cNvPicPr>
            <a:picLocks noChangeAspect="1" noChangeArrowheads="1"/>
          </p:cNvPicPr>
          <p:nvPr/>
        </p:nvPicPr>
        <p:blipFill>
          <a:blip r:embed="rId3" cstate="print"/>
          <a:srcRect/>
          <a:stretch>
            <a:fillRect/>
          </a:stretch>
        </p:blipFill>
        <p:spPr bwMode="auto">
          <a:xfrm>
            <a:off x="4191000" y="3886200"/>
            <a:ext cx="3925253" cy="1981200"/>
          </a:xfrm>
          <a:prstGeom prst="rect">
            <a:avLst/>
          </a:prstGeom>
          <a:noFill/>
          <a:ln w="9525">
            <a:solidFill>
              <a:schemeClr val="accent1"/>
            </a:solidFill>
            <a:miter lim="800000"/>
            <a:headEnd/>
            <a:tailEnd/>
          </a:ln>
          <a:effectLst/>
        </p:spPr>
      </p:pic>
      <p:sp>
        <p:nvSpPr>
          <p:cNvPr id="5" name="Slide Number Placeholder 4"/>
          <p:cNvSpPr>
            <a:spLocks noGrp="1"/>
          </p:cNvSpPr>
          <p:nvPr>
            <p:ph type="sldNum" sz="quarter" idx="12"/>
          </p:nvPr>
        </p:nvSpPr>
        <p:spPr/>
        <p:txBody>
          <a:bodyPr/>
          <a:lstStyle/>
          <a:p>
            <a:fld id="{5AD3B067-7F9E-416C-8781-DC217C378FC1}" type="slidenum">
              <a:rPr lang="en-US" smtClean="0"/>
              <a:pPr/>
              <a:t>22</a:t>
            </a:fld>
            <a:endParaRPr lang="en-US"/>
          </a:p>
        </p:txBody>
      </p:sp>
      <p:sp>
        <p:nvSpPr>
          <p:cNvPr id="6" name="Footer Placeholder 5"/>
          <p:cNvSpPr>
            <a:spLocks noGrp="1"/>
          </p:cNvSpPr>
          <p:nvPr>
            <p:ph type="ftr" sz="quarter" idx="11"/>
          </p:nvPr>
        </p:nvSpPr>
        <p:spPr/>
        <p:txBody>
          <a:bodyPr/>
          <a:lstStyle/>
          <a:p>
            <a:r>
              <a:rPr lang="sv-SE" smtClean="0"/>
              <a:t>[Aljabar Linier] Sistem Persamaan Linier</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Gauss–Jordan Elimination</a:t>
            </a:r>
            <a:endParaRPr lang="en-US" dirty="0"/>
          </a:p>
        </p:txBody>
      </p:sp>
      <p:sp>
        <p:nvSpPr>
          <p:cNvPr id="3" name="Content Placeholder 2"/>
          <p:cNvSpPr>
            <a:spLocks noGrp="1"/>
          </p:cNvSpPr>
          <p:nvPr>
            <p:ph idx="1"/>
          </p:nvPr>
        </p:nvSpPr>
        <p:spPr/>
        <p:txBody>
          <a:bodyPr>
            <a:normAutofit/>
          </a:bodyPr>
          <a:lstStyle/>
          <a:p>
            <a:r>
              <a:rPr lang="en-US" dirty="0" smtClean="0"/>
              <a:t>The procedure (or algorithm) for reducing a matrix to reduced row echelon form. </a:t>
            </a:r>
          </a:p>
          <a:p>
            <a:pPr lvl="1"/>
            <a:r>
              <a:rPr lang="en-US" dirty="0" smtClean="0"/>
              <a:t>Consists of two parts: (1) a forward phase in which zeros are introduced below the leading 1’s, and (2) a backward phase in which zeros are introduced above the leading 1’s. </a:t>
            </a:r>
          </a:p>
          <a:p>
            <a:r>
              <a:rPr lang="en-US" dirty="0" smtClean="0"/>
              <a:t>If only the forward phase is used, then the procedure produces a row echelon form and is called </a:t>
            </a:r>
            <a:r>
              <a:rPr lang="en-US" b="1" dirty="0" smtClean="0"/>
              <a:t>Gaussian elimination</a:t>
            </a:r>
            <a:r>
              <a:rPr lang="en-US" dirty="0" smtClean="0"/>
              <a:t>.</a:t>
            </a:r>
            <a:endParaRPr lang="en-US" dirty="0"/>
          </a:p>
        </p:txBody>
      </p:sp>
      <p:sp>
        <p:nvSpPr>
          <p:cNvPr id="4" name="Slide Number Placeholder 3"/>
          <p:cNvSpPr>
            <a:spLocks noGrp="1"/>
          </p:cNvSpPr>
          <p:nvPr>
            <p:ph type="sldNum" sz="quarter" idx="12"/>
          </p:nvPr>
        </p:nvSpPr>
        <p:spPr/>
        <p:txBody>
          <a:bodyPr/>
          <a:lstStyle/>
          <a:p>
            <a:fld id="{5AD3B067-7F9E-416C-8781-DC217C378FC1}" type="slidenum">
              <a:rPr lang="en-US" smtClean="0"/>
              <a:pPr/>
              <a:t>23</a:t>
            </a:fld>
            <a:endParaRPr lang="en-US"/>
          </a:p>
        </p:txBody>
      </p:sp>
      <p:sp>
        <p:nvSpPr>
          <p:cNvPr id="5" name="Footer Placeholder 4"/>
          <p:cNvSpPr>
            <a:spLocks noGrp="1"/>
          </p:cNvSpPr>
          <p:nvPr>
            <p:ph type="ftr" sz="quarter" idx="11"/>
          </p:nvPr>
        </p:nvSpPr>
        <p:spPr/>
        <p:txBody>
          <a:bodyPr/>
          <a:lstStyle/>
          <a:p>
            <a:r>
              <a:rPr lang="sv-SE" smtClean="0"/>
              <a:t>[Aljabar Linier] Sistem Persamaan Linier</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Gaussian Elimination and Back-Substitution</a:t>
            </a:r>
            <a:endParaRPr lang="en-US" dirty="0"/>
          </a:p>
        </p:txBody>
      </p:sp>
      <p:sp>
        <p:nvSpPr>
          <p:cNvPr id="3" name="Content Placeholder 2"/>
          <p:cNvSpPr>
            <a:spLocks noGrp="1"/>
          </p:cNvSpPr>
          <p:nvPr>
            <p:ph idx="1"/>
          </p:nvPr>
        </p:nvSpPr>
        <p:spPr/>
        <p:txBody>
          <a:bodyPr>
            <a:normAutofit/>
          </a:bodyPr>
          <a:lstStyle/>
          <a:p>
            <a:r>
              <a:rPr lang="en-US" dirty="0" smtClean="0">
                <a:solidFill>
                  <a:srgbClr val="FF0000"/>
                </a:solidFill>
              </a:rPr>
              <a:t>For small linear systems </a:t>
            </a:r>
            <a:r>
              <a:rPr lang="en-US" dirty="0" smtClean="0"/>
              <a:t>that are solved by hand, Gauss–Jordan elimination is a good procedure to use. </a:t>
            </a:r>
          </a:p>
          <a:p>
            <a:r>
              <a:rPr lang="en-US" dirty="0" smtClean="0"/>
              <a:t>However, for large linear systems that require a computer solution, it is </a:t>
            </a:r>
            <a:r>
              <a:rPr lang="en-US" u="sng" dirty="0" smtClean="0"/>
              <a:t>generally more efficient to use Gaussian elimination </a:t>
            </a:r>
            <a:r>
              <a:rPr lang="en-US" dirty="0" smtClean="0"/>
              <a:t>(reduction to row echelon form) followed by a technique known as back-substitution to complete the process of solving the system.</a:t>
            </a:r>
          </a:p>
        </p:txBody>
      </p:sp>
      <p:sp>
        <p:nvSpPr>
          <p:cNvPr id="4" name="Slide Number Placeholder 3"/>
          <p:cNvSpPr>
            <a:spLocks noGrp="1"/>
          </p:cNvSpPr>
          <p:nvPr>
            <p:ph type="sldNum" sz="quarter" idx="12"/>
          </p:nvPr>
        </p:nvSpPr>
        <p:spPr/>
        <p:txBody>
          <a:bodyPr/>
          <a:lstStyle/>
          <a:p>
            <a:fld id="{5AD3B067-7F9E-416C-8781-DC217C378FC1}" type="slidenum">
              <a:rPr lang="en-US" smtClean="0"/>
              <a:pPr/>
              <a:t>24</a:t>
            </a:fld>
            <a:endParaRPr lang="en-US"/>
          </a:p>
        </p:txBody>
      </p:sp>
      <p:sp>
        <p:nvSpPr>
          <p:cNvPr id="5" name="Footer Placeholder 4"/>
          <p:cNvSpPr>
            <a:spLocks noGrp="1"/>
          </p:cNvSpPr>
          <p:nvPr>
            <p:ph type="ftr" sz="quarter" idx="11"/>
          </p:nvPr>
        </p:nvSpPr>
        <p:spPr/>
        <p:txBody>
          <a:bodyPr/>
          <a:lstStyle/>
          <a:p>
            <a:r>
              <a:rPr lang="sv-SE" smtClean="0"/>
              <a:t>[Aljabar Linier] Sistem Persamaan Linier</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Homogeneous Linear Systems</a:t>
            </a:r>
            <a:endParaRPr lang="en-US" dirty="0"/>
          </a:p>
        </p:txBody>
      </p:sp>
      <p:sp>
        <p:nvSpPr>
          <p:cNvPr id="3" name="Content Placeholder 2"/>
          <p:cNvSpPr>
            <a:spLocks noGrp="1"/>
          </p:cNvSpPr>
          <p:nvPr>
            <p:ph idx="1"/>
          </p:nvPr>
        </p:nvSpPr>
        <p:spPr>
          <a:xfrm>
            <a:off x="457200" y="1600200"/>
            <a:ext cx="8229600" cy="4800600"/>
          </a:xfrm>
        </p:spPr>
        <p:txBody>
          <a:bodyPr>
            <a:normAutofit fontScale="92500" lnSpcReduction="20000"/>
          </a:bodyPr>
          <a:lstStyle/>
          <a:p>
            <a:r>
              <a:rPr lang="en-US" dirty="0" smtClean="0"/>
              <a:t>A system of linear equations is said to be homogeneous if the constant terms are all zero;</a:t>
            </a:r>
          </a:p>
          <a:p>
            <a:endParaRPr lang="en-US" dirty="0" smtClean="0"/>
          </a:p>
          <a:p>
            <a:endParaRPr lang="en-US" dirty="0" smtClean="0"/>
          </a:p>
          <a:p>
            <a:endParaRPr lang="en-US" dirty="0" smtClean="0"/>
          </a:p>
          <a:p>
            <a:endParaRPr lang="en-US" dirty="0" smtClean="0"/>
          </a:p>
          <a:p>
            <a:r>
              <a:rPr lang="en-US" dirty="0" smtClean="0"/>
              <a:t>Every homogeneous system of linear equations is consistent </a:t>
            </a:r>
          </a:p>
          <a:p>
            <a:pPr lvl="1"/>
            <a:r>
              <a:rPr lang="en-US" dirty="0" smtClean="0"/>
              <a:t>because all such systems have x</a:t>
            </a:r>
            <a:r>
              <a:rPr lang="en-US" baseline="-25000" dirty="0" smtClean="0"/>
              <a:t>1</a:t>
            </a:r>
            <a:r>
              <a:rPr lang="en-US" dirty="0" smtClean="0"/>
              <a:t> = 0, x</a:t>
            </a:r>
            <a:r>
              <a:rPr lang="en-US" baseline="-25000" dirty="0" smtClean="0"/>
              <a:t>2</a:t>
            </a:r>
            <a:r>
              <a:rPr lang="en-US" dirty="0" smtClean="0"/>
              <a:t> = 0, . . . , </a:t>
            </a:r>
            <a:r>
              <a:rPr lang="en-US" dirty="0" err="1" smtClean="0"/>
              <a:t>x</a:t>
            </a:r>
            <a:r>
              <a:rPr lang="en-US" baseline="-25000" dirty="0" err="1" smtClean="0"/>
              <a:t>n</a:t>
            </a:r>
            <a:r>
              <a:rPr lang="en-US" dirty="0" smtClean="0"/>
              <a:t> = 0 as a solution.  (called the trivial solution. if there are other solutions, they are called nontrivial solutions )</a:t>
            </a:r>
            <a:endParaRPr lang="en-US" dirty="0"/>
          </a:p>
        </p:txBody>
      </p:sp>
      <p:sp>
        <p:nvSpPr>
          <p:cNvPr id="4" name="Rectangle 3"/>
          <p:cNvSpPr/>
          <p:nvPr/>
        </p:nvSpPr>
        <p:spPr>
          <a:xfrm>
            <a:off x="1447800" y="2514600"/>
            <a:ext cx="6019800" cy="1569660"/>
          </a:xfrm>
          <a:prstGeom prst="rect">
            <a:avLst/>
          </a:prstGeom>
        </p:spPr>
        <p:txBody>
          <a:bodyPr wrap="square">
            <a:spAutoFit/>
          </a:bodyPr>
          <a:lstStyle/>
          <a:p>
            <a:pPr algn="ctr">
              <a:buNone/>
            </a:pPr>
            <a:r>
              <a:rPr lang="en-US" sz="2400" i="1" dirty="0" smtClean="0">
                <a:solidFill>
                  <a:srgbClr val="FF0000"/>
                </a:solidFill>
                <a:latin typeface="Courier New" pitchFamily="49" charset="0"/>
                <a:cs typeface="Courier New" pitchFamily="49" charset="0"/>
              </a:rPr>
              <a:t>a</a:t>
            </a:r>
            <a:r>
              <a:rPr lang="en-US" sz="2400" i="1" baseline="-25000" dirty="0" smtClean="0">
                <a:solidFill>
                  <a:srgbClr val="FF0000"/>
                </a:solidFill>
                <a:latin typeface="Courier New" pitchFamily="49" charset="0"/>
                <a:cs typeface="Courier New" pitchFamily="49" charset="0"/>
              </a:rPr>
              <a:t>11</a:t>
            </a:r>
            <a:r>
              <a:rPr lang="en-US" sz="2400" i="1" dirty="0" smtClean="0">
                <a:solidFill>
                  <a:srgbClr val="FF0000"/>
                </a:solidFill>
                <a:latin typeface="Courier New" pitchFamily="49" charset="0"/>
                <a:cs typeface="Courier New" pitchFamily="49" charset="0"/>
              </a:rPr>
              <a:t>x</a:t>
            </a:r>
            <a:r>
              <a:rPr lang="en-US" sz="2400" i="1" baseline="-25000" dirty="0" smtClean="0">
                <a:solidFill>
                  <a:srgbClr val="FF0000"/>
                </a:solidFill>
                <a:latin typeface="Courier New" pitchFamily="49" charset="0"/>
                <a:cs typeface="Courier New" pitchFamily="49" charset="0"/>
              </a:rPr>
              <a:t>1</a:t>
            </a:r>
            <a:r>
              <a:rPr lang="en-US" sz="2400" i="1" dirty="0" smtClean="0">
                <a:solidFill>
                  <a:srgbClr val="FF0000"/>
                </a:solidFill>
                <a:latin typeface="Courier New" pitchFamily="49" charset="0"/>
                <a:cs typeface="Courier New" pitchFamily="49" charset="0"/>
              </a:rPr>
              <a:t> + a</a:t>
            </a:r>
            <a:r>
              <a:rPr lang="en-US" sz="2400" i="1" baseline="-25000" dirty="0" smtClean="0">
                <a:solidFill>
                  <a:srgbClr val="FF0000"/>
                </a:solidFill>
                <a:latin typeface="Courier New" pitchFamily="49" charset="0"/>
                <a:cs typeface="Courier New" pitchFamily="49" charset="0"/>
              </a:rPr>
              <a:t>12</a:t>
            </a:r>
            <a:r>
              <a:rPr lang="en-US" sz="2400" i="1" dirty="0" smtClean="0">
                <a:solidFill>
                  <a:srgbClr val="FF0000"/>
                </a:solidFill>
                <a:latin typeface="Courier New" pitchFamily="49" charset="0"/>
                <a:cs typeface="Courier New" pitchFamily="49" charset="0"/>
              </a:rPr>
              <a:t>x</a:t>
            </a:r>
            <a:r>
              <a:rPr lang="en-US" sz="2400" i="1" baseline="-25000" dirty="0" smtClean="0">
                <a:solidFill>
                  <a:srgbClr val="FF0000"/>
                </a:solidFill>
                <a:latin typeface="Courier New" pitchFamily="49" charset="0"/>
                <a:cs typeface="Courier New" pitchFamily="49" charset="0"/>
              </a:rPr>
              <a:t>2</a:t>
            </a:r>
            <a:r>
              <a:rPr lang="en-US" sz="2400" i="1" dirty="0" smtClean="0">
                <a:solidFill>
                  <a:srgbClr val="FF0000"/>
                </a:solidFill>
                <a:latin typeface="Courier New" pitchFamily="49" charset="0"/>
                <a:cs typeface="Courier New" pitchFamily="49" charset="0"/>
              </a:rPr>
              <a:t> + · · · + a</a:t>
            </a:r>
            <a:r>
              <a:rPr lang="en-US" sz="2400" i="1" baseline="-25000" dirty="0" smtClean="0">
                <a:solidFill>
                  <a:srgbClr val="FF0000"/>
                </a:solidFill>
                <a:latin typeface="Courier New" pitchFamily="49" charset="0"/>
                <a:cs typeface="Courier New" pitchFamily="49" charset="0"/>
              </a:rPr>
              <a:t>1n</a:t>
            </a:r>
            <a:r>
              <a:rPr lang="en-US" sz="2400" i="1" dirty="0" smtClean="0">
                <a:solidFill>
                  <a:srgbClr val="FF0000"/>
                </a:solidFill>
                <a:latin typeface="Courier New" pitchFamily="49" charset="0"/>
                <a:cs typeface="Courier New" pitchFamily="49" charset="0"/>
              </a:rPr>
              <a:t>x</a:t>
            </a:r>
            <a:r>
              <a:rPr lang="en-US" sz="2400" i="1" baseline="-25000" dirty="0" smtClean="0">
                <a:solidFill>
                  <a:srgbClr val="FF0000"/>
                </a:solidFill>
                <a:latin typeface="Courier New" pitchFamily="49" charset="0"/>
                <a:cs typeface="Courier New" pitchFamily="49" charset="0"/>
              </a:rPr>
              <a:t>n</a:t>
            </a:r>
            <a:r>
              <a:rPr lang="en-US" sz="2400" i="1" dirty="0" smtClean="0">
                <a:solidFill>
                  <a:srgbClr val="FF0000"/>
                </a:solidFill>
                <a:latin typeface="Courier New" pitchFamily="49" charset="0"/>
                <a:cs typeface="Courier New" pitchFamily="49" charset="0"/>
              </a:rPr>
              <a:t> = 0</a:t>
            </a:r>
            <a:endParaRPr lang="en-US" sz="2400" i="1" baseline="-25000" dirty="0" smtClean="0">
              <a:solidFill>
                <a:srgbClr val="FF0000"/>
              </a:solidFill>
              <a:latin typeface="Courier New" pitchFamily="49" charset="0"/>
              <a:cs typeface="Courier New" pitchFamily="49" charset="0"/>
            </a:endParaRPr>
          </a:p>
          <a:p>
            <a:pPr algn="ctr">
              <a:buNone/>
            </a:pPr>
            <a:r>
              <a:rPr lang="en-US" sz="2400" i="1" dirty="0" smtClean="0">
                <a:solidFill>
                  <a:srgbClr val="FF0000"/>
                </a:solidFill>
                <a:latin typeface="Courier New" pitchFamily="49" charset="0"/>
                <a:cs typeface="Courier New" pitchFamily="49" charset="0"/>
              </a:rPr>
              <a:t>a</a:t>
            </a:r>
            <a:r>
              <a:rPr lang="en-US" sz="2400" i="1" baseline="-25000" dirty="0" smtClean="0">
                <a:solidFill>
                  <a:srgbClr val="FF0000"/>
                </a:solidFill>
                <a:latin typeface="Courier New" pitchFamily="49" charset="0"/>
                <a:cs typeface="Courier New" pitchFamily="49" charset="0"/>
              </a:rPr>
              <a:t>21</a:t>
            </a:r>
            <a:r>
              <a:rPr lang="en-US" sz="2400" i="1" dirty="0" smtClean="0">
                <a:solidFill>
                  <a:srgbClr val="FF0000"/>
                </a:solidFill>
                <a:latin typeface="Courier New" pitchFamily="49" charset="0"/>
                <a:cs typeface="Courier New" pitchFamily="49" charset="0"/>
              </a:rPr>
              <a:t>x</a:t>
            </a:r>
            <a:r>
              <a:rPr lang="en-US" sz="2400" i="1" baseline="-25000" dirty="0" smtClean="0">
                <a:solidFill>
                  <a:srgbClr val="FF0000"/>
                </a:solidFill>
                <a:latin typeface="Courier New" pitchFamily="49" charset="0"/>
                <a:cs typeface="Courier New" pitchFamily="49" charset="0"/>
              </a:rPr>
              <a:t>1</a:t>
            </a:r>
            <a:r>
              <a:rPr lang="en-US" sz="2400" i="1" dirty="0" smtClean="0">
                <a:solidFill>
                  <a:srgbClr val="FF0000"/>
                </a:solidFill>
                <a:latin typeface="Courier New" pitchFamily="49" charset="0"/>
                <a:cs typeface="Courier New" pitchFamily="49" charset="0"/>
              </a:rPr>
              <a:t> + a</a:t>
            </a:r>
            <a:r>
              <a:rPr lang="en-US" sz="2400" i="1" baseline="-25000" dirty="0" smtClean="0">
                <a:solidFill>
                  <a:srgbClr val="FF0000"/>
                </a:solidFill>
                <a:latin typeface="Courier New" pitchFamily="49" charset="0"/>
                <a:cs typeface="Courier New" pitchFamily="49" charset="0"/>
              </a:rPr>
              <a:t>22</a:t>
            </a:r>
            <a:r>
              <a:rPr lang="en-US" sz="2400" i="1" dirty="0" smtClean="0">
                <a:solidFill>
                  <a:srgbClr val="FF0000"/>
                </a:solidFill>
                <a:latin typeface="Courier New" pitchFamily="49" charset="0"/>
                <a:cs typeface="Courier New" pitchFamily="49" charset="0"/>
              </a:rPr>
              <a:t>x</a:t>
            </a:r>
            <a:r>
              <a:rPr lang="en-US" sz="2400" i="1" baseline="-25000" dirty="0" smtClean="0">
                <a:solidFill>
                  <a:srgbClr val="FF0000"/>
                </a:solidFill>
                <a:latin typeface="Courier New" pitchFamily="49" charset="0"/>
                <a:cs typeface="Courier New" pitchFamily="49" charset="0"/>
              </a:rPr>
              <a:t>2</a:t>
            </a:r>
            <a:r>
              <a:rPr lang="en-US" sz="2400" i="1" dirty="0" smtClean="0">
                <a:solidFill>
                  <a:srgbClr val="FF0000"/>
                </a:solidFill>
                <a:latin typeface="Courier New" pitchFamily="49" charset="0"/>
                <a:cs typeface="Courier New" pitchFamily="49" charset="0"/>
              </a:rPr>
              <a:t> + · · · + a</a:t>
            </a:r>
            <a:r>
              <a:rPr lang="en-US" sz="2400" i="1" baseline="-25000" dirty="0" smtClean="0">
                <a:solidFill>
                  <a:srgbClr val="FF0000"/>
                </a:solidFill>
                <a:latin typeface="Courier New" pitchFamily="49" charset="0"/>
                <a:cs typeface="Courier New" pitchFamily="49" charset="0"/>
              </a:rPr>
              <a:t>2n</a:t>
            </a:r>
            <a:r>
              <a:rPr lang="en-US" sz="2400" i="1" dirty="0" smtClean="0">
                <a:solidFill>
                  <a:srgbClr val="FF0000"/>
                </a:solidFill>
                <a:latin typeface="Courier New" pitchFamily="49" charset="0"/>
                <a:cs typeface="Courier New" pitchFamily="49" charset="0"/>
              </a:rPr>
              <a:t>x</a:t>
            </a:r>
            <a:r>
              <a:rPr lang="en-US" sz="2400" i="1" baseline="-25000" dirty="0" smtClean="0">
                <a:solidFill>
                  <a:srgbClr val="FF0000"/>
                </a:solidFill>
                <a:latin typeface="Courier New" pitchFamily="49" charset="0"/>
                <a:cs typeface="Courier New" pitchFamily="49" charset="0"/>
              </a:rPr>
              <a:t>n</a:t>
            </a:r>
            <a:r>
              <a:rPr lang="en-US" sz="2400" i="1" dirty="0" smtClean="0">
                <a:solidFill>
                  <a:srgbClr val="FF0000"/>
                </a:solidFill>
                <a:latin typeface="Courier New" pitchFamily="49" charset="0"/>
                <a:cs typeface="Courier New" pitchFamily="49" charset="0"/>
              </a:rPr>
              <a:t> = 0</a:t>
            </a:r>
            <a:endParaRPr lang="en-US" sz="2400" i="1" baseline="-25000" dirty="0" smtClean="0">
              <a:solidFill>
                <a:srgbClr val="FF0000"/>
              </a:solidFill>
              <a:latin typeface="Courier New" pitchFamily="49" charset="0"/>
              <a:cs typeface="Courier New" pitchFamily="49" charset="0"/>
            </a:endParaRPr>
          </a:p>
          <a:p>
            <a:pPr algn="ctr">
              <a:buNone/>
            </a:pPr>
            <a:r>
              <a:rPr lang="en-US" sz="2400" i="1" dirty="0" smtClean="0">
                <a:solidFill>
                  <a:srgbClr val="FF0000"/>
                </a:solidFill>
                <a:latin typeface="Courier New" pitchFamily="49" charset="0"/>
                <a:cs typeface="Courier New" pitchFamily="49" charset="0"/>
              </a:rPr>
              <a:t>…     …               …      …</a:t>
            </a:r>
          </a:p>
          <a:p>
            <a:pPr algn="ctr">
              <a:buNone/>
            </a:pPr>
            <a:r>
              <a:rPr lang="en-US" sz="2400" i="1" dirty="0" smtClean="0">
                <a:solidFill>
                  <a:srgbClr val="FF0000"/>
                </a:solidFill>
                <a:latin typeface="Courier New" pitchFamily="49" charset="0"/>
                <a:cs typeface="Courier New" pitchFamily="49" charset="0"/>
              </a:rPr>
              <a:t>a</a:t>
            </a:r>
            <a:r>
              <a:rPr lang="en-US" sz="2400" i="1" baseline="-25000" dirty="0" smtClean="0">
                <a:solidFill>
                  <a:srgbClr val="FF0000"/>
                </a:solidFill>
                <a:latin typeface="Courier New" pitchFamily="49" charset="0"/>
                <a:cs typeface="Courier New" pitchFamily="49" charset="0"/>
              </a:rPr>
              <a:t>m1</a:t>
            </a:r>
            <a:r>
              <a:rPr lang="en-US" sz="2400" i="1" dirty="0" smtClean="0">
                <a:solidFill>
                  <a:srgbClr val="FF0000"/>
                </a:solidFill>
                <a:latin typeface="Courier New" pitchFamily="49" charset="0"/>
                <a:cs typeface="Courier New" pitchFamily="49" charset="0"/>
              </a:rPr>
              <a:t>x</a:t>
            </a:r>
            <a:r>
              <a:rPr lang="en-US" sz="2400" i="1" baseline="-25000" dirty="0" smtClean="0">
                <a:solidFill>
                  <a:srgbClr val="FF0000"/>
                </a:solidFill>
                <a:latin typeface="Courier New" pitchFamily="49" charset="0"/>
                <a:cs typeface="Courier New" pitchFamily="49" charset="0"/>
              </a:rPr>
              <a:t>1</a:t>
            </a:r>
            <a:r>
              <a:rPr lang="en-US" sz="2400" i="1" dirty="0" smtClean="0">
                <a:solidFill>
                  <a:srgbClr val="FF0000"/>
                </a:solidFill>
                <a:latin typeface="Courier New" pitchFamily="49" charset="0"/>
                <a:cs typeface="Courier New" pitchFamily="49" charset="0"/>
              </a:rPr>
              <a:t> + a</a:t>
            </a:r>
            <a:r>
              <a:rPr lang="en-US" sz="2400" i="1" baseline="-25000" dirty="0" smtClean="0">
                <a:solidFill>
                  <a:srgbClr val="FF0000"/>
                </a:solidFill>
                <a:latin typeface="Courier New" pitchFamily="49" charset="0"/>
                <a:cs typeface="Courier New" pitchFamily="49" charset="0"/>
              </a:rPr>
              <a:t>m2</a:t>
            </a:r>
            <a:r>
              <a:rPr lang="en-US" sz="2400" i="1" dirty="0" smtClean="0">
                <a:solidFill>
                  <a:srgbClr val="FF0000"/>
                </a:solidFill>
                <a:latin typeface="Courier New" pitchFamily="49" charset="0"/>
                <a:cs typeface="Courier New" pitchFamily="49" charset="0"/>
              </a:rPr>
              <a:t>x</a:t>
            </a:r>
            <a:r>
              <a:rPr lang="en-US" sz="2400" i="1" baseline="-25000" dirty="0" smtClean="0">
                <a:solidFill>
                  <a:srgbClr val="FF0000"/>
                </a:solidFill>
                <a:latin typeface="Courier New" pitchFamily="49" charset="0"/>
                <a:cs typeface="Courier New" pitchFamily="49" charset="0"/>
              </a:rPr>
              <a:t>2</a:t>
            </a:r>
            <a:r>
              <a:rPr lang="en-US" sz="2400" i="1" dirty="0" smtClean="0">
                <a:solidFill>
                  <a:srgbClr val="FF0000"/>
                </a:solidFill>
                <a:latin typeface="Courier New" pitchFamily="49" charset="0"/>
                <a:cs typeface="Courier New" pitchFamily="49" charset="0"/>
              </a:rPr>
              <a:t> + · · · + </a:t>
            </a:r>
            <a:r>
              <a:rPr lang="en-US" sz="2400" i="1" dirty="0" err="1" smtClean="0">
                <a:solidFill>
                  <a:srgbClr val="FF0000"/>
                </a:solidFill>
                <a:latin typeface="Courier New" pitchFamily="49" charset="0"/>
                <a:cs typeface="Courier New" pitchFamily="49" charset="0"/>
              </a:rPr>
              <a:t>a</a:t>
            </a:r>
            <a:r>
              <a:rPr lang="en-US" sz="2400" i="1" baseline="-25000" dirty="0" err="1" smtClean="0">
                <a:solidFill>
                  <a:srgbClr val="FF0000"/>
                </a:solidFill>
                <a:latin typeface="Courier New" pitchFamily="49" charset="0"/>
                <a:cs typeface="Courier New" pitchFamily="49" charset="0"/>
              </a:rPr>
              <a:t>mn</a:t>
            </a:r>
            <a:r>
              <a:rPr lang="en-US" sz="2400" i="1" dirty="0" err="1" smtClean="0">
                <a:solidFill>
                  <a:srgbClr val="FF0000"/>
                </a:solidFill>
                <a:latin typeface="Courier New" pitchFamily="49" charset="0"/>
                <a:cs typeface="Courier New" pitchFamily="49" charset="0"/>
              </a:rPr>
              <a:t>x</a:t>
            </a:r>
            <a:r>
              <a:rPr lang="en-US" sz="2400" i="1" baseline="-25000" dirty="0" err="1" smtClean="0">
                <a:solidFill>
                  <a:srgbClr val="FF0000"/>
                </a:solidFill>
                <a:latin typeface="Courier New" pitchFamily="49" charset="0"/>
                <a:cs typeface="Courier New" pitchFamily="49" charset="0"/>
              </a:rPr>
              <a:t>n</a:t>
            </a:r>
            <a:r>
              <a:rPr lang="en-US" sz="2400" i="1" dirty="0" smtClean="0">
                <a:solidFill>
                  <a:srgbClr val="FF0000"/>
                </a:solidFill>
                <a:latin typeface="Courier New" pitchFamily="49" charset="0"/>
                <a:cs typeface="Courier New" pitchFamily="49" charset="0"/>
              </a:rPr>
              <a:t> = 0</a:t>
            </a:r>
            <a:endParaRPr lang="en-US" sz="2400" baseline="-25000" dirty="0" smtClean="0">
              <a:solidFill>
                <a:srgbClr val="FF0000"/>
              </a:solidFill>
              <a:latin typeface="Courier New" pitchFamily="49" charset="0"/>
              <a:cs typeface="Courier New" pitchFamily="49" charset="0"/>
            </a:endParaRPr>
          </a:p>
        </p:txBody>
      </p:sp>
      <p:sp>
        <p:nvSpPr>
          <p:cNvPr id="5" name="Slide Number Placeholder 4"/>
          <p:cNvSpPr>
            <a:spLocks noGrp="1"/>
          </p:cNvSpPr>
          <p:nvPr>
            <p:ph type="sldNum" sz="quarter" idx="12"/>
          </p:nvPr>
        </p:nvSpPr>
        <p:spPr/>
        <p:txBody>
          <a:bodyPr/>
          <a:lstStyle/>
          <a:p>
            <a:fld id="{5AD3B067-7F9E-416C-8781-DC217C378FC1}" type="slidenum">
              <a:rPr lang="en-US" smtClean="0"/>
              <a:pPr/>
              <a:t>25</a:t>
            </a:fld>
            <a:endParaRPr lang="en-US"/>
          </a:p>
        </p:txBody>
      </p:sp>
      <p:sp>
        <p:nvSpPr>
          <p:cNvPr id="6" name="Footer Placeholder 5"/>
          <p:cNvSpPr>
            <a:spLocks noGrp="1"/>
          </p:cNvSpPr>
          <p:nvPr>
            <p:ph type="ftr" sz="quarter" idx="11"/>
          </p:nvPr>
        </p:nvSpPr>
        <p:spPr/>
        <p:txBody>
          <a:bodyPr/>
          <a:lstStyle/>
          <a:p>
            <a:r>
              <a:rPr lang="sv-SE" smtClean="0"/>
              <a:t>[Aljabar Linier] Sistem Persamaan Linier</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Penyelesaian</a:t>
            </a:r>
            <a:r>
              <a:rPr lang="en-US" dirty="0" smtClean="0"/>
              <a:t> </a:t>
            </a:r>
            <a:r>
              <a:rPr lang="en-US" dirty="0" err="1" smtClean="0"/>
              <a:t>Sistem</a:t>
            </a:r>
            <a:r>
              <a:rPr lang="en-US" dirty="0" smtClean="0"/>
              <a:t> </a:t>
            </a:r>
            <a:r>
              <a:rPr lang="en-US" dirty="0" err="1" smtClean="0"/>
              <a:t>Persamaan</a:t>
            </a:r>
            <a:r>
              <a:rPr lang="en-US" dirty="0" smtClean="0"/>
              <a:t> Linier </a:t>
            </a:r>
            <a:r>
              <a:rPr lang="en-US" dirty="0" err="1" smtClean="0"/>
              <a:t>Homogen</a:t>
            </a:r>
            <a:endParaRPr lang="en-US" dirty="0"/>
          </a:p>
        </p:txBody>
      </p:sp>
      <p:sp>
        <p:nvSpPr>
          <p:cNvPr id="3" name="Content Placeholder 2"/>
          <p:cNvSpPr>
            <a:spLocks noGrp="1"/>
          </p:cNvSpPr>
          <p:nvPr>
            <p:ph idx="1"/>
          </p:nvPr>
        </p:nvSpPr>
        <p:spPr>
          <a:xfrm>
            <a:off x="457200" y="1600201"/>
            <a:ext cx="8229600" cy="1676399"/>
          </a:xfrm>
        </p:spPr>
        <p:txBody>
          <a:bodyPr>
            <a:normAutofit fontScale="92500" lnSpcReduction="20000"/>
          </a:bodyPr>
          <a:lstStyle/>
          <a:p>
            <a:r>
              <a:rPr lang="en-US" dirty="0" err="1" smtClean="0"/>
              <a:t>Dua</a:t>
            </a:r>
            <a:r>
              <a:rPr lang="en-US" dirty="0" smtClean="0"/>
              <a:t> </a:t>
            </a:r>
            <a:r>
              <a:rPr lang="en-US" dirty="0" err="1" smtClean="0"/>
              <a:t>kemungkinan</a:t>
            </a:r>
            <a:r>
              <a:rPr lang="en-US" dirty="0" smtClean="0"/>
              <a:t> </a:t>
            </a:r>
            <a:r>
              <a:rPr lang="en-US" dirty="0" err="1" smtClean="0"/>
              <a:t>penyelesaian</a:t>
            </a:r>
            <a:r>
              <a:rPr lang="en-US" dirty="0" smtClean="0"/>
              <a:t> </a:t>
            </a:r>
            <a:r>
              <a:rPr lang="en-US" dirty="0" err="1" smtClean="0"/>
              <a:t>sistem</a:t>
            </a:r>
            <a:r>
              <a:rPr lang="en-US" dirty="0" smtClean="0"/>
              <a:t> </a:t>
            </a:r>
            <a:r>
              <a:rPr lang="en-US" dirty="0" err="1" smtClean="0"/>
              <a:t>persamaan</a:t>
            </a:r>
            <a:r>
              <a:rPr lang="en-US" dirty="0" smtClean="0"/>
              <a:t> linier </a:t>
            </a:r>
            <a:r>
              <a:rPr lang="en-US" dirty="0" err="1" smtClean="0"/>
              <a:t>homogen</a:t>
            </a:r>
            <a:r>
              <a:rPr lang="en-US" dirty="0" smtClean="0"/>
              <a:t>:</a:t>
            </a:r>
          </a:p>
          <a:p>
            <a:pPr lvl="1"/>
            <a:r>
              <a:rPr lang="en-US" dirty="0" err="1" smtClean="0"/>
              <a:t>Solusi</a:t>
            </a:r>
            <a:r>
              <a:rPr lang="en-US" dirty="0" smtClean="0"/>
              <a:t>  trivial (</a:t>
            </a:r>
            <a:r>
              <a:rPr lang="en-US" dirty="0" err="1" smtClean="0"/>
              <a:t>tunggal</a:t>
            </a:r>
            <a:r>
              <a:rPr lang="en-US" dirty="0" smtClean="0"/>
              <a:t>).</a:t>
            </a:r>
          </a:p>
          <a:p>
            <a:pPr lvl="1"/>
            <a:r>
              <a:rPr lang="en-US" dirty="0" err="1" smtClean="0"/>
              <a:t>Solusi</a:t>
            </a:r>
            <a:r>
              <a:rPr lang="en-US" dirty="0" smtClean="0"/>
              <a:t> </a:t>
            </a:r>
            <a:r>
              <a:rPr lang="en-US" dirty="0" err="1" smtClean="0"/>
              <a:t>tak</a:t>
            </a:r>
            <a:r>
              <a:rPr lang="en-US" dirty="0" smtClean="0"/>
              <a:t> </a:t>
            </a:r>
            <a:r>
              <a:rPr lang="en-US" dirty="0" err="1" smtClean="0"/>
              <a:t>terhingga</a:t>
            </a:r>
            <a:r>
              <a:rPr lang="en-US" dirty="0" smtClean="0"/>
              <a:t> (</a:t>
            </a:r>
            <a:r>
              <a:rPr lang="en-US" dirty="0" err="1" smtClean="0"/>
              <a:t>selain</a:t>
            </a:r>
            <a:r>
              <a:rPr lang="en-US" dirty="0" smtClean="0"/>
              <a:t> </a:t>
            </a:r>
            <a:r>
              <a:rPr lang="en-US" dirty="0" err="1" smtClean="0"/>
              <a:t>solusi</a:t>
            </a:r>
            <a:r>
              <a:rPr lang="en-US" dirty="0" smtClean="0"/>
              <a:t> </a:t>
            </a:r>
            <a:r>
              <a:rPr lang="en-US" dirty="0" err="1" smtClean="0"/>
              <a:t>tunggal</a:t>
            </a:r>
            <a:r>
              <a:rPr lang="en-US" dirty="0" smtClean="0"/>
              <a:t>-trivial).</a:t>
            </a:r>
            <a:endParaRPr lang="en-US" dirty="0"/>
          </a:p>
        </p:txBody>
      </p:sp>
      <p:pic>
        <p:nvPicPr>
          <p:cNvPr id="6146" name="Picture 2"/>
          <p:cNvPicPr>
            <a:picLocks noChangeAspect="1" noChangeArrowheads="1"/>
          </p:cNvPicPr>
          <p:nvPr/>
        </p:nvPicPr>
        <p:blipFill>
          <a:blip r:embed="rId2" cstate="print"/>
          <a:srcRect l="28746" t="35139" r="21713" b="15325"/>
          <a:stretch>
            <a:fillRect/>
          </a:stretch>
        </p:blipFill>
        <p:spPr bwMode="auto">
          <a:xfrm>
            <a:off x="1600200" y="3352800"/>
            <a:ext cx="6172200" cy="3048000"/>
          </a:xfrm>
          <a:prstGeom prst="rect">
            <a:avLst/>
          </a:prstGeom>
          <a:noFill/>
          <a:ln w="9525">
            <a:solidFill>
              <a:schemeClr val="accent1"/>
            </a:solidFill>
            <a:miter lim="800000"/>
            <a:headEnd/>
            <a:tailEnd/>
          </a:ln>
          <a:effectLst/>
        </p:spPr>
      </p:pic>
      <p:sp>
        <p:nvSpPr>
          <p:cNvPr id="5" name="Slide Number Placeholder 4"/>
          <p:cNvSpPr>
            <a:spLocks noGrp="1"/>
          </p:cNvSpPr>
          <p:nvPr>
            <p:ph type="sldNum" sz="quarter" idx="12"/>
          </p:nvPr>
        </p:nvSpPr>
        <p:spPr/>
        <p:txBody>
          <a:bodyPr/>
          <a:lstStyle/>
          <a:p>
            <a:fld id="{5AD3B067-7F9E-416C-8781-DC217C378FC1}" type="slidenum">
              <a:rPr lang="en-US" smtClean="0"/>
              <a:pPr/>
              <a:t>26</a:t>
            </a:fld>
            <a:endParaRPr lang="en-US"/>
          </a:p>
        </p:txBody>
      </p:sp>
      <p:sp>
        <p:nvSpPr>
          <p:cNvPr id="6" name="Footer Placeholder 5"/>
          <p:cNvSpPr>
            <a:spLocks noGrp="1"/>
          </p:cNvSpPr>
          <p:nvPr>
            <p:ph type="ftr" sz="quarter" idx="11"/>
          </p:nvPr>
        </p:nvSpPr>
        <p:spPr/>
        <p:txBody>
          <a:bodyPr/>
          <a:lstStyle/>
          <a:p>
            <a:r>
              <a:rPr lang="sv-SE" smtClean="0"/>
              <a:t>[Aljabar Linier] Sistem Persamaan Linier</a:t>
            </a: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Homogeneous Linear Systems</a:t>
            </a:r>
            <a:endParaRPr lang="en-US" dirty="0"/>
          </a:p>
        </p:txBody>
      </p:sp>
      <p:sp>
        <p:nvSpPr>
          <p:cNvPr id="3" name="Content Placeholder 2"/>
          <p:cNvSpPr>
            <a:spLocks noGrp="1"/>
          </p:cNvSpPr>
          <p:nvPr>
            <p:ph idx="1"/>
          </p:nvPr>
        </p:nvSpPr>
        <p:spPr/>
        <p:txBody>
          <a:bodyPr>
            <a:normAutofit/>
          </a:bodyPr>
          <a:lstStyle/>
          <a:p>
            <a:pPr>
              <a:buNone/>
            </a:pPr>
            <a:r>
              <a:rPr lang="en-US" dirty="0" smtClean="0"/>
              <a:t>Two important points about solving homogeneous linear systems:</a:t>
            </a:r>
          </a:p>
          <a:p>
            <a:pPr marL="514350" indent="-514350">
              <a:buFont typeface="+mj-lt"/>
              <a:buAutoNum type="arabicPeriod"/>
            </a:pPr>
            <a:r>
              <a:rPr lang="en-US" dirty="0" err="1" smtClean="0"/>
              <a:t>Operasi</a:t>
            </a:r>
            <a:r>
              <a:rPr lang="en-US" dirty="0" smtClean="0"/>
              <a:t> </a:t>
            </a:r>
            <a:r>
              <a:rPr lang="en-US" dirty="0" err="1" smtClean="0"/>
              <a:t>baris</a:t>
            </a:r>
            <a:r>
              <a:rPr lang="en-US" dirty="0" smtClean="0"/>
              <a:t> </a:t>
            </a:r>
            <a:r>
              <a:rPr lang="en-US" dirty="0" err="1" smtClean="0"/>
              <a:t>elementer</a:t>
            </a:r>
            <a:r>
              <a:rPr lang="en-US" dirty="0" smtClean="0"/>
              <a:t> </a:t>
            </a:r>
            <a:r>
              <a:rPr lang="en-US" dirty="0" err="1" smtClean="0"/>
              <a:t>tidak</a:t>
            </a:r>
            <a:r>
              <a:rPr lang="en-US" dirty="0" smtClean="0"/>
              <a:t> </a:t>
            </a:r>
            <a:r>
              <a:rPr lang="en-US" dirty="0" err="1" smtClean="0"/>
              <a:t>mengubah</a:t>
            </a:r>
            <a:r>
              <a:rPr lang="en-US" dirty="0" smtClean="0"/>
              <a:t> </a:t>
            </a:r>
            <a:r>
              <a:rPr lang="en-US" dirty="0" err="1" smtClean="0"/>
              <a:t>kolom-kolom</a:t>
            </a:r>
            <a:r>
              <a:rPr lang="en-US" dirty="0" smtClean="0"/>
              <a:t> </a:t>
            </a:r>
            <a:r>
              <a:rPr lang="en-US" dirty="0" err="1" smtClean="0"/>
              <a:t>dalam</a:t>
            </a:r>
            <a:r>
              <a:rPr lang="en-US" dirty="0" smtClean="0"/>
              <a:t> </a:t>
            </a:r>
            <a:r>
              <a:rPr lang="en-US" dirty="0" err="1" smtClean="0"/>
              <a:t>sebuah</a:t>
            </a:r>
            <a:r>
              <a:rPr lang="en-US" dirty="0" smtClean="0"/>
              <a:t> </a:t>
            </a:r>
            <a:r>
              <a:rPr lang="en-US" dirty="0" err="1" smtClean="0"/>
              <a:t>matriks</a:t>
            </a:r>
            <a:r>
              <a:rPr lang="en-US" dirty="0" smtClean="0"/>
              <a:t> yang </a:t>
            </a:r>
            <a:r>
              <a:rPr lang="en-US" dirty="0" err="1" smtClean="0"/>
              <a:t>seluruh</a:t>
            </a:r>
            <a:r>
              <a:rPr lang="en-US" dirty="0" smtClean="0"/>
              <a:t> </a:t>
            </a:r>
            <a:r>
              <a:rPr lang="en-US" dirty="0" err="1" smtClean="0"/>
              <a:t>elemennya</a:t>
            </a:r>
            <a:r>
              <a:rPr lang="en-US" dirty="0" smtClean="0"/>
              <a:t> </a:t>
            </a:r>
            <a:r>
              <a:rPr lang="en-US" dirty="0" err="1" smtClean="0"/>
              <a:t>bernilai</a:t>
            </a:r>
            <a:r>
              <a:rPr lang="en-US" dirty="0" smtClean="0"/>
              <a:t> “0”. </a:t>
            </a:r>
          </a:p>
          <a:p>
            <a:pPr marL="914400" lvl="1" indent="-514350"/>
            <a:r>
              <a:rPr lang="en-US" dirty="0" err="1" smtClean="0"/>
              <a:t>Seluruh</a:t>
            </a:r>
            <a:r>
              <a:rPr lang="en-US" dirty="0" smtClean="0"/>
              <a:t> </a:t>
            </a:r>
            <a:r>
              <a:rPr lang="en-US" dirty="0" err="1" smtClean="0"/>
              <a:t>elemen</a:t>
            </a:r>
            <a:r>
              <a:rPr lang="en-US" dirty="0" smtClean="0"/>
              <a:t> </a:t>
            </a:r>
            <a:r>
              <a:rPr lang="en-US" dirty="0" err="1" smtClean="0"/>
              <a:t>dari</a:t>
            </a:r>
            <a:r>
              <a:rPr lang="en-US" dirty="0" smtClean="0"/>
              <a:t> </a:t>
            </a:r>
            <a:r>
              <a:rPr lang="en-US" dirty="0" err="1" smtClean="0"/>
              <a:t>kolom</a:t>
            </a:r>
            <a:r>
              <a:rPr lang="en-US" dirty="0" smtClean="0"/>
              <a:t> paling </a:t>
            </a:r>
            <a:r>
              <a:rPr lang="en-US" dirty="0" err="1" smtClean="0"/>
              <a:t>kanan</a:t>
            </a:r>
            <a:r>
              <a:rPr lang="en-US" dirty="0" smtClean="0"/>
              <a:t> </a:t>
            </a:r>
            <a:r>
              <a:rPr lang="en-US" dirty="0" err="1" smtClean="0"/>
              <a:t>dari</a:t>
            </a:r>
            <a:r>
              <a:rPr lang="en-US" dirty="0" smtClean="0"/>
              <a:t> </a:t>
            </a:r>
            <a:r>
              <a:rPr lang="en-US" dirty="0" err="1" smtClean="0"/>
              <a:t>matriks</a:t>
            </a:r>
            <a:r>
              <a:rPr lang="en-US" dirty="0" smtClean="0"/>
              <a:t> </a:t>
            </a:r>
            <a:r>
              <a:rPr lang="en-US" dirty="0" err="1" smtClean="0"/>
              <a:t>eselon</a:t>
            </a:r>
            <a:r>
              <a:rPr lang="en-US" dirty="0" smtClean="0"/>
              <a:t> </a:t>
            </a:r>
            <a:r>
              <a:rPr lang="en-US" dirty="0" err="1" smtClean="0"/>
              <a:t>baris</a:t>
            </a:r>
            <a:r>
              <a:rPr lang="en-US" dirty="0" smtClean="0"/>
              <a:t> </a:t>
            </a:r>
            <a:r>
              <a:rPr lang="en-US" dirty="0" err="1" smtClean="0"/>
              <a:t>tereduksi</a:t>
            </a:r>
            <a:r>
              <a:rPr lang="en-US" dirty="0" smtClean="0"/>
              <a:t> </a:t>
            </a:r>
            <a:r>
              <a:rPr lang="en-US" dirty="0" err="1" smtClean="0"/>
              <a:t>bernilai</a:t>
            </a:r>
            <a:r>
              <a:rPr lang="en-US" dirty="0" smtClean="0"/>
              <a:t> “0”. (</a:t>
            </a:r>
            <a:r>
              <a:rPr lang="en-US" dirty="0" err="1" smtClean="0"/>
              <a:t>homogen</a:t>
            </a:r>
            <a:r>
              <a:rPr lang="en-US" dirty="0" smtClean="0"/>
              <a:t> </a:t>
            </a:r>
            <a:r>
              <a:rPr lang="en-US" dirty="0" err="1" smtClean="0"/>
              <a:t>dengan</a:t>
            </a:r>
            <a:r>
              <a:rPr lang="en-US" dirty="0" smtClean="0"/>
              <a:t> </a:t>
            </a:r>
            <a:r>
              <a:rPr lang="en-US" dirty="0" err="1" smtClean="0"/>
              <a:t>sistem</a:t>
            </a:r>
            <a:r>
              <a:rPr lang="en-US" dirty="0" smtClean="0"/>
              <a:t> </a:t>
            </a:r>
            <a:r>
              <a:rPr lang="en-US" dirty="0" err="1" smtClean="0"/>
              <a:t>persamaan</a:t>
            </a:r>
            <a:r>
              <a:rPr lang="en-US" dirty="0" smtClean="0"/>
              <a:t> linier </a:t>
            </a:r>
            <a:r>
              <a:rPr lang="en-US" dirty="0" err="1" smtClean="0"/>
              <a:t>sebelum</a:t>
            </a:r>
            <a:r>
              <a:rPr lang="en-US" dirty="0" smtClean="0"/>
              <a:t> </a:t>
            </a:r>
            <a:r>
              <a:rPr lang="en-US" dirty="0" err="1" smtClean="0"/>
              <a:t>mengalami</a:t>
            </a:r>
            <a:r>
              <a:rPr lang="en-US" dirty="0" smtClean="0"/>
              <a:t> O.B.E).</a:t>
            </a:r>
          </a:p>
          <a:p>
            <a:pPr marL="514350" indent="-514350">
              <a:buFont typeface="+mj-lt"/>
              <a:buAutoNum type="arabicPeriod" startAt="2"/>
            </a:pPr>
            <a:r>
              <a:rPr lang="en-US" dirty="0" smtClean="0"/>
              <a:t>…</a:t>
            </a:r>
            <a:endParaRPr lang="en-US" dirty="0"/>
          </a:p>
        </p:txBody>
      </p:sp>
      <p:sp>
        <p:nvSpPr>
          <p:cNvPr id="4" name="Slide Number Placeholder 3"/>
          <p:cNvSpPr>
            <a:spLocks noGrp="1"/>
          </p:cNvSpPr>
          <p:nvPr>
            <p:ph type="sldNum" sz="quarter" idx="12"/>
          </p:nvPr>
        </p:nvSpPr>
        <p:spPr/>
        <p:txBody>
          <a:bodyPr/>
          <a:lstStyle/>
          <a:p>
            <a:fld id="{5AD3B067-7F9E-416C-8781-DC217C378FC1}" type="slidenum">
              <a:rPr lang="en-US" smtClean="0"/>
              <a:pPr/>
              <a:t>27</a:t>
            </a:fld>
            <a:endParaRPr lang="en-US"/>
          </a:p>
        </p:txBody>
      </p:sp>
      <p:sp>
        <p:nvSpPr>
          <p:cNvPr id="5" name="Footer Placeholder 4"/>
          <p:cNvSpPr>
            <a:spLocks noGrp="1"/>
          </p:cNvSpPr>
          <p:nvPr>
            <p:ph type="ftr" sz="quarter" idx="11"/>
          </p:nvPr>
        </p:nvSpPr>
        <p:spPr/>
        <p:txBody>
          <a:bodyPr/>
          <a:lstStyle/>
          <a:p>
            <a:r>
              <a:rPr lang="sv-SE" smtClean="0"/>
              <a:t>[Aljabar Linier] Sistem Persamaan Linier</a:t>
            </a: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Homogeneous </a:t>
            </a:r>
            <a:r>
              <a:rPr lang="en-US" dirty="0" smtClean="0"/>
              <a:t>Linear Systems</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smtClean="0"/>
              <a:t>Two important points about solving homogeneous linear systems:</a:t>
            </a:r>
          </a:p>
          <a:p>
            <a:pPr marL="514350" indent="-514350">
              <a:buFont typeface="+mj-lt"/>
              <a:buAutoNum type="arabicPeriod"/>
            </a:pPr>
            <a:r>
              <a:rPr lang="en-US" dirty="0" smtClean="0"/>
              <a:t>…</a:t>
            </a:r>
          </a:p>
          <a:p>
            <a:pPr marL="514350" indent="-514350">
              <a:buFont typeface="+mj-lt"/>
              <a:buAutoNum type="arabicPeriod"/>
            </a:pPr>
            <a:r>
              <a:rPr lang="en-US" dirty="0" smtClean="0"/>
              <a:t>When we constructed the homogeneous linear system corresponding to augmented matrix, we </a:t>
            </a:r>
            <a:r>
              <a:rPr lang="en-US" dirty="0" smtClean="0">
                <a:solidFill>
                  <a:srgbClr val="FF0000"/>
                </a:solidFill>
              </a:rPr>
              <a:t>ignored the row of zeros</a:t>
            </a:r>
            <a:r>
              <a:rPr lang="en-US" dirty="0" smtClean="0"/>
              <a:t> because the corresponding equation </a:t>
            </a:r>
          </a:p>
          <a:p>
            <a:pPr marL="514350" indent="-514350" algn="ctr">
              <a:buNone/>
            </a:pPr>
            <a:r>
              <a:rPr lang="en-US" dirty="0" smtClean="0"/>
              <a:t>	0x</a:t>
            </a:r>
            <a:r>
              <a:rPr lang="en-US" baseline="-25000" dirty="0" smtClean="0"/>
              <a:t>1</a:t>
            </a:r>
            <a:r>
              <a:rPr lang="en-US" dirty="0" smtClean="0"/>
              <a:t> + 0x</a:t>
            </a:r>
            <a:r>
              <a:rPr lang="en-US" baseline="-25000" dirty="0" smtClean="0"/>
              <a:t>2</a:t>
            </a:r>
            <a:r>
              <a:rPr lang="en-US" dirty="0" smtClean="0"/>
              <a:t> + 0x</a:t>
            </a:r>
            <a:r>
              <a:rPr lang="en-US" baseline="-25000" dirty="0" smtClean="0"/>
              <a:t>3</a:t>
            </a:r>
            <a:r>
              <a:rPr lang="en-US" dirty="0" smtClean="0"/>
              <a:t> + 0x</a:t>
            </a:r>
            <a:r>
              <a:rPr lang="en-US" baseline="-25000" dirty="0" smtClean="0"/>
              <a:t>4</a:t>
            </a:r>
            <a:r>
              <a:rPr lang="en-US" dirty="0" smtClean="0"/>
              <a:t> + 0x</a:t>
            </a:r>
            <a:r>
              <a:rPr lang="en-US" baseline="-25000" dirty="0" smtClean="0"/>
              <a:t>5</a:t>
            </a:r>
            <a:r>
              <a:rPr lang="en-US" dirty="0" smtClean="0"/>
              <a:t> + 0x</a:t>
            </a:r>
            <a:r>
              <a:rPr lang="en-US" baseline="-25000" dirty="0" smtClean="0"/>
              <a:t>6</a:t>
            </a:r>
            <a:r>
              <a:rPr lang="en-US" dirty="0" smtClean="0"/>
              <a:t> = 0 </a:t>
            </a:r>
          </a:p>
          <a:p>
            <a:pPr marL="514350" indent="-514350">
              <a:buNone/>
            </a:pPr>
            <a:r>
              <a:rPr lang="en-US" dirty="0" smtClean="0"/>
              <a:t>	does not impose any conditions on the unknowns. </a:t>
            </a:r>
          </a:p>
          <a:p>
            <a:pPr marL="514350" indent="-514350">
              <a:buNone/>
            </a:pPr>
            <a:r>
              <a:rPr lang="en-US" dirty="0" smtClean="0"/>
              <a:t>	Thus, depending on whether or not the reduced row echelon form of the augmented matrix for a homogeneous linear system has any rows of zero, the linear system corresponding to that reduced row echelon form will either have the same number of equations as the original system or it will have fewer.</a:t>
            </a:r>
            <a:endParaRPr lang="en-US" dirty="0"/>
          </a:p>
        </p:txBody>
      </p:sp>
      <p:sp>
        <p:nvSpPr>
          <p:cNvPr id="4" name="Slide Number Placeholder 3"/>
          <p:cNvSpPr>
            <a:spLocks noGrp="1"/>
          </p:cNvSpPr>
          <p:nvPr>
            <p:ph type="sldNum" sz="quarter" idx="12"/>
          </p:nvPr>
        </p:nvSpPr>
        <p:spPr/>
        <p:txBody>
          <a:bodyPr/>
          <a:lstStyle/>
          <a:p>
            <a:fld id="{5AD3B067-7F9E-416C-8781-DC217C378FC1}" type="slidenum">
              <a:rPr lang="en-US" smtClean="0"/>
              <a:pPr/>
              <a:t>28</a:t>
            </a:fld>
            <a:endParaRPr lang="en-US"/>
          </a:p>
        </p:txBody>
      </p:sp>
      <p:sp>
        <p:nvSpPr>
          <p:cNvPr id="5" name="Footer Placeholder 4"/>
          <p:cNvSpPr>
            <a:spLocks noGrp="1"/>
          </p:cNvSpPr>
          <p:nvPr>
            <p:ph type="ftr" sz="quarter" idx="11"/>
          </p:nvPr>
        </p:nvSpPr>
        <p:spPr/>
        <p:txBody>
          <a:bodyPr/>
          <a:lstStyle/>
          <a:p>
            <a:r>
              <a:rPr lang="sv-SE" smtClean="0"/>
              <a:t>[Aljabar Linier] Sistem Persamaan Linier</a:t>
            </a: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Solution ?</a:t>
            </a:r>
            <a:endParaRPr lang="en-US" dirty="0"/>
          </a:p>
        </p:txBody>
      </p:sp>
      <p:pic>
        <p:nvPicPr>
          <p:cNvPr id="7170" name="Picture 2"/>
          <p:cNvPicPr>
            <a:picLocks noChangeAspect="1" noChangeArrowheads="1"/>
          </p:cNvPicPr>
          <p:nvPr/>
        </p:nvPicPr>
        <p:blipFill>
          <a:blip r:embed="rId3" cstate="print"/>
          <a:srcRect/>
          <a:stretch>
            <a:fillRect/>
          </a:stretch>
        </p:blipFill>
        <p:spPr bwMode="auto">
          <a:xfrm>
            <a:off x="1140770" y="2362200"/>
            <a:ext cx="6862453" cy="2133599"/>
          </a:xfrm>
          <a:prstGeom prst="rect">
            <a:avLst/>
          </a:prstGeom>
          <a:noFill/>
          <a:ln w="9525">
            <a:solidFill>
              <a:schemeClr val="accent1"/>
            </a:solidFill>
            <a:miter lim="800000"/>
            <a:headEnd/>
            <a:tailEnd/>
          </a:ln>
          <a:effectLst/>
        </p:spPr>
      </p:pic>
      <p:sp>
        <p:nvSpPr>
          <p:cNvPr id="5" name="Slide Number Placeholder 4"/>
          <p:cNvSpPr>
            <a:spLocks noGrp="1"/>
          </p:cNvSpPr>
          <p:nvPr>
            <p:ph type="sldNum" sz="quarter" idx="12"/>
          </p:nvPr>
        </p:nvSpPr>
        <p:spPr/>
        <p:txBody>
          <a:bodyPr/>
          <a:lstStyle/>
          <a:p>
            <a:fld id="{5AD3B067-7F9E-416C-8781-DC217C378FC1}" type="slidenum">
              <a:rPr lang="en-US" smtClean="0"/>
              <a:pPr/>
              <a:t>29</a:t>
            </a:fld>
            <a:endParaRPr lang="en-US"/>
          </a:p>
        </p:txBody>
      </p:sp>
      <p:sp>
        <p:nvSpPr>
          <p:cNvPr id="6" name="Footer Placeholder 5"/>
          <p:cNvSpPr>
            <a:spLocks noGrp="1"/>
          </p:cNvSpPr>
          <p:nvPr>
            <p:ph type="ftr" sz="quarter" idx="11"/>
          </p:nvPr>
        </p:nvSpPr>
        <p:spPr/>
        <p:txBody>
          <a:bodyPr/>
          <a:lstStyle/>
          <a:p>
            <a:r>
              <a:rPr lang="sv-SE" smtClean="0"/>
              <a:t>[Aljabar Linier] Sistem Persamaan Linier</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Linear Systems in Two and Three Unknowns</a:t>
            </a:r>
            <a:endParaRPr lang="en-US" dirty="0"/>
          </a:p>
        </p:txBody>
      </p:sp>
      <p:sp>
        <p:nvSpPr>
          <p:cNvPr id="3" name="Content Placeholder 2"/>
          <p:cNvSpPr>
            <a:spLocks noGrp="1"/>
          </p:cNvSpPr>
          <p:nvPr>
            <p:ph idx="1"/>
          </p:nvPr>
        </p:nvSpPr>
        <p:spPr/>
        <p:txBody>
          <a:bodyPr>
            <a:normAutofit/>
          </a:bodyPr>
          <a:lstStyle/>
          <a:p>
            <a:r>
              <a:rPr lang="en-US" dirty="0" smtClean="0"/>
              <a:t>A finite set of linear equations is called a </a:t>
            </a:r>
            <a:r>
              <a:rPr lang="en-US" b="1" dirty="0" smtClean="0"/>
              <a:t>system of linear equations</a:t>
            </a:r>
            <a:r>
              <a:rPr lang="en-US" dirty="0" smtClean="0"/>
              <a:t> or, more briefly, a </a:t>
            </a:r>
            <a:r>
              <a:rPr lang="en-US" i="1" dirty="0" smtClean="0"/>
              <a:t>linear system</a:t>
            </a:r>
            <a:r>
              <a:rPr lang="en-US" dirty="0" smtClean="0"/>
              <a:t>. </a:t>
            </a:r>
          </a:p>
          <a:p>
            <a:r>
              <a:rPr lang="en-US" dirty="0" smtClean="0"/>
              <a:t>A </a:t>
            </a:r>
            <a:r>
              <a:rPr lang="en-US" u="sng" dirty="0" smtClean="0"/>
              <a:t>general</a:t>
            </a:r>
            <a:r>
              <a:rPr lang="en-US" dirty="0" smtClean="0"/>
              <a:t> linear system of </a:t>
            </a:r>
            <a:r>
              <a:rPr lang="en-US" i="1" dirty="0" smtClean="0"/>
              <a:t>m</a:t>
            </a:r>
            <a:r>
              <a:rPr lang="en-US" dirty="0" smtClean="0"/>
              <a:t> equations in the </a:t>
            </a:r>
            <a:r>
              <a:rPr lang="en-US" i="1" dirty="0" smtClean="0"/>
              <a:t>n</a:t>
            </a:r>
            <a:r>
              <a:rPr lang="en-US" dirty="0" smtClean="0"/>
              <a:t> unknowns</a:t>
            </a:r>
          </a:p>
          <a:p>
            <a:pPr algn="ctr">
              <a:buNone/>
            </a:pPr>
            <a:r>
              <a:rPr lang="en-US" i="1" dirty="0" smtClean="0">
                <a:solidFill>
                  <a:srgbClr val="FF0000"/>
                </a:solidFill>
                <a:latin typeface="Courier New" pitchFamily="49" charset="0"/>
                <a:cs typeface="Courier New" pitchFamily="49" charset="0"/>
              </a:rPr>
              <a:t>a</a:t>
            </a:r>
            <a:r>
              <a:rPr lang="en-US" i="1" baseline="-25000" dirty="0" smtClean="0">
                <a:solidFill>
                  <a:srgbClr val="FF0000"/>
                </a:solidFill>
                <a:latin typeface="Courier New" pitchFamily="49" charset="0"/>
                <a:cs typeface="Courier New" pitchFamily="49" charset="0"/>
              </a:rPr>
              <a:t>11</a:t>
            </a:r>
            <a:r>
              <a:rPr lang="en-US" i="1" dirty="0" smtClean="0">
                <a:solidFill>
                  <a:srgbClr val="FF0000"/>
                </a:solidFill>
                <a:latin typeface="Courier New" pitchFamily="49" charset="0"/>
                <a:cs typeface="Courier New" pitchFamily="49" charset="0"/>
              </a:rPr>
              <a:t>x</a:t>
            </a:r>
            <a:r>
              <a:rPr lang="en-US" i="1" baseline="-25000" dirty="0" smtClean="0">
                <a:solidFill>
                  <a:srgbClr val="FF0000"/>
                </a:solidFill>
                <a:latin typeface="Courier New" pitchFamily="49" charset="0"/>
                <a:cs typeface="Courier New" pitchFamily="49" charset="0"/>
              </a:rPr>
              <a:t>1</a:t>
            </a:r>
            <a:r>
              <a:rPr lang="en-US" i="1" dirty="0" smtClean="0">
                <a:solidFill>
                  <a:srgbClr val="FF0000"/>
                </a:solidFill>
                <a:latin typeface="Courier New" pitchFamily="49" charset="0"/>
                <a:cs typeface="Courier New" pitchFamily="49" charset="0"/>
              </a:rPr>
              <a:t> + a</a:t>
            </a:r>
            <a:r>
              <a:rPr lang="en-US" i="1" baseline="-25000" dirty="0" smtClean="0">
                <a:solidFill>
                  <a:srgbClr val="FF0000"/>
                </a:solidFill>
                <a:latin typeface="Courier New" pitchFamily="49" charset="0"/>
                <a:cs typeface="Courier New" pitchFamily="49" charset="0"/>
              </a:rPr>
              <a:t>12</a:t>
            </a:r>
            <a:r>
              <a:rPr lang="en-US" i="1" dirty="0" smtClean="0">
                <a:solidFill>
                  <a:srgbClr val="FF0000"/>
                </a:solidFill>
                <a:latin typeface="Courier New" pitchFamily="49" charset="0"/>
                <a:cs typeface="Courier New" pitchFamily="49" charset="0"/>
              </a:rPr>
              <a:t>x</a:t>
            </a:r>
            <a:r>
              <a:rPr lang="en-US" i="1" baseline="-25000" dirty="0" smtClean="0">
                <a:solidFill>
                  <a:srgbClr val="FF0000"/>
                </a:solidFill>
                <a:latin typeface="Courier New" pitchFamily="49" charset="0"/>
                <a:cs typeface="Courier New" pitchFamily="49" charset="0"/>
              </a:rPr>
              <a:t>2</a:t>
            </a:r>
            <a:r>
              <a:rPr lang="en-US" i="1" dirty="0" smtClean="0">
                <a:solidFill>
                  <a:srgbClr val="FF0000"/>
                </a:solidFill>
                <a:latin typeface="Courier New" pitchFamily="49" charset="0"/>
                <a:cs typeface="Courier New" pitchFamily="49" charset="0"/>
              </a:rPr>
              <a:t> + · · · + a</a:t>
            </a:r>
            <a:r>
              <a:rPr lang="en-US" i="1" baseline="-25000" dirty="0" smtClean="0">
                <a:solidFill>
                  <a:srgbClr val="FF0000"/>
                </a:solidFill>
                <a:latin typeface="Courier New" pitchFamily="49" charset="0"/>
                <a:cs typeface="Courier New" pitchFamily="49" charset="0"/>
              </a:rPr>
              <a:t>1n</a:t>
            </a:r>
            <a:r>
              <a:rPr lang="en-US" i="1" dirty="0" smtClean="0">
                <a:solidFill>
                  <a:srgbClr val="FF0000"/>
                </a:solidFill>
                <a:latin typeface="Courier New" pitchFamily="49" charset="0"/>
                <a:cs typeface="Courier New" pitchFamily="49" charset="0"/>
              </a:rPr>
              <a:t>x</a:t>
            </a:r>
            <a:r>
              <a:rPr lang="en-US" i="1" baseline="-25000" dirty="0" smtClean="0">
                <a:solidFill>
                  <a:srgbClr val="FF0000"/>
                </a:solidFill>
                <a:latin typeface="Courier New" pitchFamily="49" charset="0"/>
                <a:cs typeface="Courier New" pitchFamily="49" charset="0"/>
              </a:rPr>
              <a:t>n</a:t>
            </a:r>
            <a:r>
              <a:rPr lang="en-US" i="1" dirty="0" smtClean="0">
                <a:solidFill>
                  <a:srgbClr val="FF0000"/>
                </a:solidFill>
                <a:latin typeface="Courier New" pitchFamily="49" charset="0"/>
                <a:cs typeface="Courier New" pitchFamily="49" charset="0"/>
              </a:rPr>
              <a:t> = b</a:t>
            </a:r>
            <a:r>
              <a:rPr lang="en-US" i="1" baseline="-25000" dirty="0" smtClean="0">
                <a:solidFill>
                  <a:srgbClr val="FF0000"/>
                </a:solidFill>
                <a:latin typeface="Courier New" pitchFamily="49" charset="0"/>
                <a:cs typeface="Courier New" pitchFamily="49" charset="0"/>
              </a:rPr>
              <a:t>1</a:t>
            </a:r>
          </a:p>
          <a:p>
            <a:pPr algn="ctr">
              <a:buNone/>
            </a:pPr>
            <a:r>
              <a:rPr lang="en-US" i="1" dirty="0" smtClean="0">
                <a:solidFill>
                  <a:srgbClr val="FF0000"/>
                </a:solidFill>
                <a:latin typeface="Courier New" pitchFamily="49" charset="0"/>
                <a:cs typeface="Courier New" pitchFamily="49" charset="0"/>
              </a:rPr>
              <a:t>a</a:t>
            </a:r>
            <a:r>
              <a:rPr lang="en-US" i="1" baseline="-25000" dirty="0" smtClean="0">
                <a:solidFill>
                  <a:srgbClr val="FF0000"/>
                </a:solidFill>
                <a:latin typeface="Courier New" pitchFamily="49" charset="0"/>
                <a:cs typeface="Courier New" pitchFamily="49" charset="0"/>
              </a:rPr>
              <a:t>21</a:t>
            </a:r>
            <a:r>
              <a:rPr lang="en-US" i="1" dirty="0" smtClean="0">
                <a:solidFill>
                  <a:srgbClr val="FF0000"/>
                </a:solidFill>
                <a:latin typeface="Courier New" pitchFamily="49" charset="0"/>
                <a:cs typeface="Courier New" pitchFamily="49" charset="0"/>
              </a:rPr>
              <a:t>x</a:t>
            </a:r>
            <a:r>
              <a:rPr lang="en-US" i="1" baseline="-25000" dirty="0" smtClean="0">
                <a:solidFill>
                  <a:srgbClr val="FF0000"/>
                </a:solidFill>
                <a:latin typeface="Courier New" pitchFamily="49" charset="0"/>
                <a:cs typeface="Courier New" pitchFamily="49" charset="0"/>
              </a:rPr>
              <a:t>1</a:t>
            </a:r>
            <a:r>
              <a:rPr lang="en-US" i="1" dirty="0" smtClean="0">
                <a:solidFill>
                  <a:srgbClr val="FF0000"/>
                </a:solidFill>
                <a:latin typeface="Courier New" pitchFamily="49" charset="0"/>
                <a:cs typeface="Courier New" pitchFamily="49" charset="0"/>
              </a:rPr>
              <a:t> + a</a:t>
            </a:r>
            <a:r>
              <a:rPr lang="en-US" i="1" baseline="-25000" dirty="0" smtClean="0">
                <a:solidFill>
                  <a:srgbClr val="FF0000"/>
                </a:solidFill>
                <a:latin typeface="Courier New" pitchFamily="49" charset="0"/>
                <a:cs typeface="Courier New" pitchFamily="49" charset="0"/>
              </a:rPr>
              <a:t>22</a:t>
            </a:r>
            <a:r>
              <a:rPr lang="en-US" i="1" dirty="0" smtClean="0">
                <a:solidFill>
                  <a:srgbClr val="FF0000"/>
                </a:solidFill>
                <a:latin typeface="Courier New" pitchFamily="49" charset="0"/>
                <a:cs typeface="Courier New" pitchFamily="49" charset="0"/>
              </a:rPr>
              <a:t>x</a:t>
            </a:r>
            <a:r>
              <a:rPr lang="en-US" i="1" baseline="-25000" dirty="0" smtClean="0">
                <a:solidFill>
                  <a:srgbClr val="FF0000"/>
                </a:solidFill>
                <a:latin typeface="Courier New" pitchFamily="49" charset="0"/>
                <a:cs typeface="Courier New" pitchFamily="49" charset="0"/>
              </a:rPr>
              <a:t>2</a:t>
            </a:r>
            <a:r>
              <a:rPr lang="en-US" i="1" dirty="0" smtClean="0">
                <a:solidFill>
                  <a:srgbClr val="FF0000"/>
                </a:solidFill>
                <a:latin typeface="Courier New" pitchFamily="49" charset="0"/>
                <a:cs typeface="Courier New" pitchFamily="49" charset="0"/>
              </a:rPr>
              <a:t> + · · · + a</a:t>
            </a:r>
            <a:r>
              <a:rPr lang="en-US" i="1" baseline="-25000" dirty="0" smtClean="0">
                <a:solidFill>
                  <a:srgbClr val="FF0000"/>
                </a:solidFill>
                <a:latin typeface="Courier New" pitchFamily="49" charset="0"/>
                <a:cs typeface="Courier New" pitchFamily="49" charset="0"/>
              </a:rPr>
              <a:t>2n</a:t>
            </a:r>
            <a:r>
              <a:rPr lang="en-US" i="1" dirty="0" smtClean="0">
                <a:solidFill>
                  <a:srgbClr val="FF0000"/>
                </a:solidFill>
                <a:latin typeface="Courier New" pitchFamily="49" charset="0"/>
                <a:cs typeface="Courier New" pitchFamily="49" charset="0"/>
              </a:rPr>
              <a:t>x</a:t>
            </a:r>
            <a:r>
              <a:rPr lang="en-US" i="1" baseline="-25000" dirty="0" smtClean="0">
                <a:solidFill>
                  <a:srgbClr val="FF0000"/>
                </a:solidFill>
                <a:latin typeface="Courier New" pitchFamily="49" charset="0"/>
                <a:cs typeface="Courier New" pitchFamily="49" charset="0"/>
              </a:rPr>
              <a:t>n</a:t>
            </a:r>
            <a:r>
              <a:rPr lang="en-US" i="1" dirty="0" smtClean="0">
                <a:solidFill>
                  <a:srgbClr val="FF0000"/>
                </a:solidFill>
                <a:latin typeface="Courier New" pitchFamily="49" charset="0"/>
                <a:cs typeface="Courier New" pitchFamily="49" charset="0"/>
              </a:rPr>
              <a:t> = b</a:t>
            </a:r>
            <a:r>
              <a:rPr lang="en-US" i="1" baseline="-25000" dirty="0" smtClean="0">
                <a:solidFill>
                  <a:srgbClr val="FF0000"/>
                </a:solidFill>
                <a:latin typeface="Courier New" pitchFamily="49" charset="0"/>
                <a:cs typeface="Courier New" pitchFamily="49" charset="0"/>
              </a:rPr>
              <a:t>2</a:t>
            </a:r>
          </a:p>
          <a:p>
            <a:pPr algn="ctr">
              <a:buNone/>
            </a:pPr>
            <a:r>
              <a:rPr lang="en-US" i="1" dirty="0" smtClean="0">
                <a:solidFill>
                  <a:srgbClr val="FF0000"/>
                </a:solidFill>
                <a:latin typeface="Courier New" pitchFamily="49" charset="0"/>
                <a:cs typeface="Courier New" pitchFamily="49" charset="0"/>
              </a:rPr>
              <a:t>…     …               …      …</a:t>
            </a:r>
          </a:p>
          <a:p>
            <a:pPr algn="ctr">
              <a:buNone/>
            </a:pPr>
            <a:r>
              <a:rPr lang="en-US" i="1" dirty="0" smtClean="0">
                <a:solidFill>
                  <a:srgbClr val="FF0000"/>
                </a:solidFill>
                <a:latin typeface="Courier New" pitchFamily="49" charset="0"/>
                <a:cs typeface="Courier New" pitchFamily="49" charset="0"/>
              </a:rPr>
              <a:t>a</a:t>
            </a:r>
            <a:r>
              <a:rPr lang="en-US" i="1" baseline="-25000" dirty="0" smtClean="0">
                <a:solidFill>
                  <a:srgbClr val="FF0000"/>
                </a:solidFill>
                <a:latin typeface="Courier New" pitchFamily="49" charset="0"/>
                <a:cs typeface="Courier New" pitchFamily="49" charset="0"/>
              </a:rPr>
              <a:t>m1</a:t>
            </a:r>
            <a:r>
              <a:rPr lang="en-US" i="1" dirty="0" smtClean="0">
                <a:solidFill>
                  <a:srgbClr val="FF0000"/>
                </a:solidFill>
                <a:latin typeface="Courier New" pitchFamily="49" charset="0"/>
                <a:cs typeface="Courier New" pitchFamily="49" charset="0"/>
              </a:rPr>
              <a:t>x</a:t>
            </a:r>
            <a:r>
              <a:rPr lang="en-US" i="1" baseline="-25000" dirty="0" smtClean="0">
                <a:solidFill>
                  <a:srgbClr val="FF0000"/>
                </a:solidFill>
                <a:latin typeface="Courier New" pitchFamily="49" charset="0"/>
                <a:cs typeface="Courier New" pitchFamily="49" charset="0"/>
              </a:rPr>
              <a:t>1</a:t>
            </a:r>
            <a:r>
              <a:rPr lang="en-US" i="1" dirty="0" smtClean="0">
                <a:solidFill>
                  <a:srgbClr val="FF0000"/>
                </a:solidFill>
                <a:latin typeface="Courier New" pitchFamily="49" charset="0"/>
                <a:cs typeface="Courier New" pitchFamily="49" charset="0"/>
              </a:rPr>
              <a:t> + a</a:t>
            </a:r>
            <a:r>
              <a:rPr lang="en-US" i="1" baseline="-25000" dirty="0" smtClean="0">
                <a:solidFill>
                  <a:srgbClr val="FF0000"/>
                </a:solidFill>
                <a:latin typeface="Courier New" pitchFamily="49" charset="0"/>
                <a:cs typeface="Courier New" pitchFamily="49" charset="0"/>
              </a:rPr>
              <a:t>m2</a:t>
            </a:r>
            <a:r>
              <a:rPr lang="en-US" i="1" dirty="0" smtClean="0">
                <a:solidFill>
                  <a:srgbClr val="FF0000"/>
                </a:solidFill>
                <a:latin typeface="Courier New" pitchFamily="49" charset="0"/>
                <a:cs typeface="Courier New" pitchFamily="49" charset="0"/>
              </a:rPr>
              <a:t>x</a:t>
            </a:r>
            <a:r>
              <a:rPr lang="en-US" i="1" baseline="-25000" dirty="0" smtClean="0">
                <a:solidFill>
                  <a:srgbClr val="FF0000"/>
                </a:solidFill>
                <a:latin typeface="Courier New" pitchFamily="49" charset="0"/>
                <a:cs typeface="Courier New" pitchFamily="49" charset="0"/>
              </a:rPr>
              <a:t>2</a:t>
            </a:r>
            <a:r>
              <a:rPr lang="en-US" i="1" dirty="0" smtClean="0">
                <a:solidFill>
                  <a:srgbClr val="FF0000"/>
                </a:solidFill>
                <a:latin typeface="Courier New" pitchFamily="49" charset="0"/>
                <a:cs typeface="Courier New" pitchFamily="49" charset="0"/>
              </a:rPr>
              <a:t> + · · · + </a:t>
            </a:r>
            <a:r>
              <a:rPr lang="en-US" i="1" dirty="0" err="1" smtClean="0">
                <a:solidFill>
                  <a:srgbClr val="FF0000"/>
                </a:solidFill>
                <a:latin typeface="Courier New" pitchFamily="49" charset="0"/>
                <a:cs typeface="Courier New" pitchFamily="49" charset="0"/>
              </a:rPr>
              <a:t>a</a:t>
            </a:r>
            <a:r>
              <a:rPr lang="en-US" i="1" baseline="-25000" dirty="0" err="1" smtClean="0">
                <a:solidFill>
                  <a:srgbClr val="FF0000"/>
                </a:solidFill>
                <a:latin typeface="Courier New" pitchFamily="49" charset="0"/>
                <a:cs typeface="Courier New" pitchFamily="49" charset="0"/>
              </a:rPr>
              <a:t>mn</a:t>
            </a:r>
            <a:r>
              <a:rPr lang="en-US" i="1" dirty="0" err="1" smtClean="0">
                <a:solidFill>
                  <a:srgbClr val="FF0000"/>
                </a:solidFill>
                <a:latin typeface="Courier New" pitchFamily="49" charset="0"/>
                <a:cs typeface="Courier New" pitchFamily="49" charset="0"/>
              </a:rPr>
              <a:t>x</a:t>
            </a:r>
            <a:r>
              <a:rPr lang="en-US" i="1" baseline="-25000" dirty="0" err="1" smtClean="0">
                <a:solidFill>
                  <a:srgbClr val="FF0000"/>
                </a:solidFill>
                <a:latin typeface="Courier New" pitchFamily="49" charset="0"/>
                <a:cs typeface="Courier New" pitchFamily="49" charset="0"/>
              </a:rPr>
              <a:t>n</a:t>
            </a:r>
            <a:r>
              <a:rPr lang="en-US" i="1" dirty="0" smtClean="0">
                <a:solidFill>
                  <a:srgbClr val="FF0000"/>
                </a:solidFill>
                <a:latin typeface="Courier New" pitchFamily="49" charset="0"/>
                <a:cs typeface="Courier New" pitchFamily="49" charset="0"/>
              </a:rPr>
              <a:t> = </a:t>
            </a:r>
            <a:r>
              <a:rPr lang="en-US" i="1" dirty="0" err="1" smtClean="0">
                <a:solidFill>
                  <a:srgbClr val="FF0000"/>
                </a:solidFill>
                <a:latin typeface="Courier New" pitchFamily="49" charset="0"/>
                <a:cs typeface="Courier New" pitchFamily="49" charset="0"/>
              </a:rPr>
              <a:t>b</a:t>
            </a:r>
            <a:r>
              <a:rPr lang="en-US" i="1" baseline="-25000" dirty="0" err="1" smtClean="0">
                <a:solidFill>
                  <a:srgbClr val="FF0000"/>
                </a:solidFill>
                <a:latin typeface="Courier New" pitchFamily="49" charset="0"/>
                <a:cs typeface="Courier New" pitchFamily="49" charset="0"/>
              </a:rPr>
              <a:t>m</a:t>
            </a:r>
            <a:endParaRPr lang="en-US" baseline="-25000" dirty="0">
              <a:solidFill>
                <a:srgbClr val="FF0000"/>
              </a:solidFill>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5AD3B067-7F9E-416C-8781-DC217C378FC1}" type="slidenum">
              <a:rPr lang="en-US" smtClean="0"/>
              <a:pPr/>
              <a:t>3</a:t>
            </a:fld>
            <a:endParaRPr lang="en-US"/>
          </a:p>
        </p:txBody>
      </p:sp>
      <p:sp>
        <p:nvSpPr>
          <p:cNvPr id="5" name="Footer Placeholder 4"/>
          <p:cNvSpPr>
            <a:spLocks noGrp="1"/>
          </p:cNvSpPr>
          <p:nvPr>
            <p:ph type="ftr" sz="quarter" idx="11"/>
          </p:nvPr>
        </p:nvSpPr>
        <p:spPr/>
        <p:txBody>
          <a:bodyPr/>
          <a:lstStyle/>
          <a:p>
            <a:r>
              <a:rPr lang="sv-SE" smtClean="0"/>
              <a:t>[Aljabar Linier] Sistem Persamaan Linier</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Theorems for Homogeneous Systems</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i="1" dirty="0" smtClean="0"/>
              <a:t>“If a homogeneous linear system has n unknowns, and if the reduced row echelon form of its augmented matrix has r nonzero rows, then the system has n − r free variables.”</a:t>
            </a:r>
          </a:p>
          <a:p>
            <a:pPr marL="514350" indent="-514350">
              <a:buFont typeface="+mj-lt"/>
              <a:buAutoNum type="arabicPeriod"/>
            </a:pPr>
            <a:r>
              <a:rPr lang="en-US" i="1" dirty="0" smtClean="0"/>
              <a:t>“A homogeneous linear system with more unknowns than equations has infinitely many solutions.”</a:t>
            </a:r>
            <a:endParaRPr lang="en-US" i="1" dirty="0"/>
          </a:p>
        </p:txBody>
      </p:sp>
      <p:sp>
        <p:nvSpPr>
          <p:cNvPr id="4" name="Slide Number Placeholder 3"/>
          <p:cNvSpPr>
            <a:spLocks noGrp="1"/>
          </p:cNvSpPr>
          <p:nvPr>
            <p:ph type="sldNum" sz="quarter" idx="12"/>
          </p:nvPr>
        </p:nvSpPr>
        <p:spPr/>
        <p:txBody>
          <a:bodyPr/>
          <a:lstStyle/>
          <a:p>
            <a:fld id="{5AD3B067-7F9E-416C-8781-DC217C378FC1}" type="slidenum">
              <a:rPr lang="en-US" smtClean="0"/>
              <a:pPr/>
              <a:t>30</a:t>
            </a:fld>
            <a:endParaRPr lang="en-US"/>
          </a:p>
        </p:txBody>
      </p:sp>
      <p:sp>
        <p:nvSpPr>
          <p:cNvPr id="5" name="Footer Placeholder 4"/>
          <p:cNvSpPr>
            <a:spLocks noGrp="1"/>
          </p:cNvSpPr>
          <p:nvPr>
            <p:ph type="ftr" sz="quarter" idx="11"/>
          </p:nvPr>
        </p:nvSpPr>
        <p:spPr/>
        <p:txBody>
          <a:bodyPr/>
          <a:lstStyle/>
          <a:p>
            <a:r>
              <a:rPr lang="sv-SE" smtClean="0"/>
              <a:t>[Aljabar Linier] Sistem Persamaan Linier</a:t>
            </a: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Roundoff</a:t>
            </a:r>
            <a:r>
              <a:rPr lang="en-US" dirty="0" smtClean="0"/>
              <a:t> Error </a:t>
            </a:r>
            <a:r>
              <a:rPr lang="en-US" dirty="0" smtClean="0"/>
              <a:t>and</a:t>
            </a:r>
            <a:r>
              <a:rPr lang="id-ID" dirty="0" smtClean="0"/>
              <a:t> </a:t>
            </a:r>
            <a:r>
              <a:rPr lang="en-US" dirty="0" smtClean="0"/>
              <a:t>Instability</a:t>
            </a:r>
            <a:endParaRPr lang="en-US" dirty="0"/>
          </a:p>
        </p:txBody>
      </p:sp>
      <p:sp>
        <p:nvSpPr>
          <p:cNvPr id="3" name="Content Placeholder 2"/>
          <p:cNvSpPr>
            <a:spLocks noGrp="1"/>
          </p:cNvSpPr>
          <p:nvPr>
            <p:ph idx="1"/>
          </p:nvPr>
        </p:nvSpPr>
        <p:spPr/>
        <p:txBody>
          <a:bodyPr/>
          <a:lstStyle/>
          <a:p>
            <a:r>
              <a:rPr lang="en-US" dirty="0" smtClean="0"/>
              <a:t>computers generally approximate numbers, thereby introducing </a:t>
            </a:r>
            <a:r>
              <a:rPr lang="en-US" dirty="0" err="1" smtClean="0">
                <a:solidFill>
                  <a:srgbClr val="FF0000"/>
                </a:solidFill>
              </a:rPr>
              <a:t>roundoff</a:t>
            </a:r>
            <a:r>
              <a:rPr lang="en-US" dirty="0" smtClean="0">
                <a:solidFill>
                  <a:srgbClr val="FF0000"/>
                </a:solidFill>
              </a:rPr>
              <a:t> errors</a:t>
            </a:r>
            <a:r>
              <a:rPr lang="en-US" dirty="0" smtClean="0"/>
              <a:t>,</a:t>
            </a:r>
          </a:p>
          <a:p>
            <a:r>
              <a:rPr lang="en-US" dirty="0" smtClean="0"/>
              <a:t>unless precautions are taken, </a:t>
            </a:r>
            <a:r>
              <a:rPr lang="en-US" b="1" u="sng" dirty="0" smtClean="0"/>
              <a:t>successive calculations</a:t>
            </a:r>
            <a:r>
              <a:rPr lang="en-US" dirty="0" smtClean="0"/>
              <a:t> may degrade an answer to a degree that makes it useless. </a:t>
            </a:r>
          </a:p>
          <a:p>
            <a:r>
              <a:rPr lang="en-US" dirty="0" smtClean="0"/>
              <a:t>Algorithms (procedures) in which this happens are called </a:t>
            </a:r>
            <a:r>
              <a:rPr lang="en-US" dirty="0" smtClean="0">
                <a:solidFill>
                  <a:srgbClr val="FF0000"/>
                </a:solidFill>
              </a:rPr>
              <a:t>unstable</a:t>
            </a:r>
            <a:r>
              <a:rPr lang="en-US" dirty="0" smtClean="0"/>
              <a:t>.</a:t>
            </a:r>
            <a:endParaRPr lang="en-US" dirty="0"/>
          </a:p>
        </p:txBody>
      </p:sp>
      <p:sp>
        <p:nvSpPr>
          <p:cNvPr id="4" name="Slide Number Placeholder 3"/>
          <p:cNvSpPr>
            <a:spLocks noGrp="1"/>
          </p:cNvSpPr>
          <p:nvPr>
            <p:ph type="sldNum" sz="quarter" idx="12"/>
          </p:nvPr>
        </p:nvSpPr>
        <p:spPr/>
        <p:txBody>
          <a:bodyPr/>
          <a:lstStyle/>
          <a:p>
            <a:fld id="{5AD3B067-7F9E-416C-8781-DC217C378FC1}" type="slidenum">
              <a:rPr lang="en-US" smtClean="0"/>
              <a:pPr/>
              <a:t>31</a:t>
            </a:fld>
            <a:endParaRPr lang="en-US"/>
          </a:p>
        </p:txBody>
      </p:sp>
      <p:sp>
        <p:nvSpPr>
          <p:cNvPr id="5" name="Footer Placeholder 4"/>
          <p:cNvSpPr>
            <a:spLocks noGrp="1"/>
          </p:cNvSpPr>
          <p:nvPr>
            <p:ph type="ftr" sz="quarter" idx="11"/>
          </p:nvPr>
        </p:nvSpPr>
        <p:spPr/>
        <p:txBody>
          <a:bodyPr/>
          <a:lstStyle/>
          <a:p>
            <a:r>
              <a:rPr lang="sv-SE" smtClean="0"/>
              <a:t>[Aljabar Linier] Sistem Persamaan Linier</a:t>
            </a: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Method for Inverting Matrices</a:t>
            </a:r>
            <a:endParaRPr lang="en-US" dirty="0"/>
          </a:p>
        </p:txBody>
      </p:sp>
      <p:sp>
        <p:nvSpPr>
          <p:cNvPr id="3" name="Content Placeholder 2"/>
          <p:cNvSpPr>
            <a:spLocks noGrp="1"/>
          </p:cNvSpPr>
          <p:nvPr>
            <p:ph idx="1"/>
          </p:nvPr>
        </p:nvSpPr>
        <p:spPr>
          <a:xfrm>
            <a:off x="457200" y="1600200"/>
            <a:ext cx="8229600" cy="2438399"/>
          </a:xfrm>
        </p:spPr>
        <p:txBody>
          <a:bodyPr>
            <a:normAutofit lnSpcReduction="10000"/>
          </a:bodyPr>
          <a:lstStyle/>
          <a:p>
            <a:r>
              <a:rPr lang="en-US" dirty="0" smtClean="0"/>
              <a:t>To find the inverse of an invertible matrix </a:t>
            </a:r>
            <a:r>
              <a:rPr lang="en-US" i="1" dirty="0" smtClean="0"/>
              <a:t>A, find a sequence of </a:t>
            </a:r>
            <a:r>
              <a:rPr lang="en-US" dirty="0" smtClean="0"/>
              <a:t>elementary row operations that reduces </a:t>
            </a:r>
            <a:r>
              <a:rPr lang="en-US" i="1" dirty="0" smtClean="0"/>
              <a:t>A to the identity and then perform that same </a:t>
            </a:r>
            <a:r>
              <a:rPr lang="en-US" dirty="0" smtClean="0"/>
              <a:t>sequence of operations on </a:t>
            </a:r>
            <a:r>
              <a:rPr lang="en-US" i="1" dirty="0" smtClean="0"/>
              <a:t>I</a:t>
            </a:r>
            <a:r>
              <a:rPr lang="en-US" i="1" baseline="-25000" dirty="0" smtClean="0"/>
              <a:t>n</a:t>
            </a:r>
            <a:r>
              <a:rPr lang="en-US" i="1" dirty="0" smtClean="0"/>
              <a:t> to obtain A</a:t>
            </a:r>
            <a:r>
              <a:rPr lang="en-US" baseline="30000" dirty="0" smtClean="0"/>
              <a:t>−1</a:t>
            </a:r>
            <a:r>
              <a:rPr lang="en-US" dirty="0" smtClean="0"/>
              <a:t>.</a:t>
            </a:r>
            <a:endParaRPr lang="en-US" dirty="0"/>
          </a:p>
        </p:txBody>
      </p:sp>
      <p:sp>
        <p:nvSpPr>
          <p:cNvPr id="4" name="Slide Number Placeholder 3"/>
          <p:cNvSpPr>
            <a:spLocks noGrp="1"/>
          </p:cNvSpPr>
          <p:nvPr>
            <p:ph type="sldNum" sz="quarter" idx="12"/>
          </p:nvPr>
        </p:nvSpPr>
        <p:spPr/>
        <p:txBody>
          <a:bodyPr/>
          <a:lstStyle/>
          <a:p>
            <a:fld id="{5AD3B067-7F9E-416C-8781-DC217C378FC1}" type="slidenum">
              <a:rPr lang="en-US" smtClean="0"/>
              <a:pPr/>
              <a:t>32</a:t>
            </a:fld>
            <a:endParaRPr lang="en-US"/>
          </a:p>
        </p:txBody>
      </p:sp>
      <p:sp>
        <p:nvSpPr>
          <p:cNvPr id="5" name="Footer Placeholder 4"/>
          <p:cNvSpPr>
            <a:spLocks noGrp="1"/>
          </p:cNvSpPr>
          <p:nvPr>
            <p:ph type="ftr" sz="quarter" idx="11"/>
          </p:nvPr>
        </p:nvSpPr>
        <p:spPr/>
        <p:txBody>
          <a:bodyPr/>
          <a:lstStyle/>
          <a:p>
            <a:r>
              <a:rPr lang="sv-SE" smtClean="0"/>
              <a:t>[Aljabar Linier] Sistem Persamaan Linier</a:t>
            </a: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 Method for Inverting Matrices</a:t>
            </a:r>
            <a:endParaRPr lang="en-US" dirty="0"/>
          </a:p>
        </p:txBody>
      </p:sp>
      <p:pic>
        <p:nvPicPr>
          <p:cNvPr id="9218" name="Picture 2"/>
          <p:cNvPicPr>
            <a:picLocks noChangeAspect="1" noChangeArrowheads="1"/>
          </p:cNvPicPr>
          <p:nvPr/>
        </p:nvPicPr>
        <p:blipFill>
          <a:blip r:embed="rId2" cstate="print"/>
          <a:srcRect l="29358" t="10372" r="38226" b="15325"/>
          <a:stretch>
            <a:fillRect/>
          </a:stretch>
        </p:blipFill>
        <p:spPr bwMode="auto">
          <a:xfrm>
            <a:off x="381000" y="2528868"/>
            <a:ext cx="3352800" cy="3795623"/>
          </a:xfrm>
          <a:prstGeom prst="rect">
            <a:avLst/>
          </a:prstGeom>
          <a:noFill/>
          <a:ln w="9525">
            <a:noFill/>
            <a:miter lim="800000"/>
            <a:headEnd/>
            <a:tailEnd/>
          </a:ln>
          <a:effectLst/>
        </p:spPr>
      </p:pic>
      <p:pic>
        <p:nvPicPr>
          <p:cNvPr id="9219" name="Picture 3"/>
          <p:cNvPicPr>
            <a:picLocks noChangeAspect="1" noChangeArrowheads="1"/>
          </p:cNvPicPr>
          <p:nvPr/>
        </p:nvPicPr>
        <p:blipFill>
          <a:blip r:embed="rId3" cstate="print"/>
          <a:srcRect l="29205" t="464" r="38379" b="-774"/>
          <a:stretch>
            <a:fillRect/>
          </a:stretch>
        </p:blipFill>
        <p:spPr bwMode="auto">
          <a:xfrm>
            <a:off x="5562600" y="1331236"/>
            <a:ext cx="3276600" cy="5007633"/>
          </a:xfrm>
          <a:prstGeom prst="rect">
            <a:avLst/>
          </a:prstGeom>
          <a:noFill/>
          <a:ln w="9525">
            <a:noFill/>
            <a:miter lim="800000"/>
            <a:headEnd/>
            <a:tailEnd/>
          </a:ln>
          <a:effectLst/>
        </p:spPr>
      </p:pic>
      <p:pic>
        <p:nvPicPr>
          <p:cNvPr id="9220" name="Picture 4"/>
          <p:cNvPicPr>
            <a:picLocks noChangeAspect="1" noChangeArrowheads="1"/>
          </p:cNvPicPr>
          <p:nvPr/>
        </p:nvPicPr>
        <p:blipFill>
          <a:blip r:embed="rId4" cstate="print"/>
          <a:srcRect/>
          <a:stretch>
            <a:fillRect/>
          </a:stretch>
        </p:blipFill>
        <p:spPr bwMode="auto">
          <a:xfrm>
            <a:off x="685801" y="928670"/>
            <a:ext cx="1841770" cy="1219200"/>
          </a:xfrm>
          <a:prstGeom prst="rect">
            <a:avLst/>
          </a:prstGeom>
          <a:noFill/>
          <a:ln w="9525">
            <a:noFill/>
            <a:miter lim="800000"/>
            <a:headEnd/>
            <a:tailEnd/>
          </a:ln>
          <a:effectLst/>
        </p:spPr>
      </p:pic>
      <p:sp>
        <p:nvSpPr>
          <p:cNvPr id="8" name="Right Arrow 7"/>
          <p:cNvSpPr/>
          <p:nvPr/>
        </p:nvSpPr>
        <p:spPr>
          <a:xfrm rot="17617423">
            <a:off x="2744687" y="3627794"/>
            <a:ext cx="3892525" cy="4560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p:cNvSpPr>
            <a:spLocks noGrp="1"/>
          </p:cNvSpPr>
          <p:nvPr>
            <p:ph type="sldNum" sz="quarter" idx="12"/>
          </p:nvPr>
        </p:nvSpPr>
        <p:spPr/>
        <p:txBody>
          <a:bodyPr/>
          <a:lstStyle/>
          <a:p>
            <a:fld id="{5AD3B067-7F9E-416C-8781-DC217C378FC1}" type="slidenum">
              <a:rPr lang="en-US" smtClean="0"/>
              <a:pPr/>
              <a:t>33</a:t>
            </a:fld>
            <a:endParaRPr lang="en-US"/>
          </a:p>
        </p:txBody>
      </p:sp>
      <p:sp>
        <p:nvSpPr>
          <p:cNvPr id="9" name="Footer Placeholder 8"/>
          <p:cNvSpPr>
            <a:spLocks noGrp="1"/>
          </p:cNvSpPr>
          <p:nvPr>
            <p:ph type="ftr" sz="quarter" idx="11"/>
          </p:nvPr>
        </p:nvSpPr>
        <p:spPr/>
        <p:txBody>
          <a:bodyPr/>
          <a:lstStyle/>
          <a:p>
            <a:r>
              <a:rPr lang="sv-SE" smtClean="0"/>
              <a:t>[Aljabar Linier] Sistem Persamaan Linier</a:t>
            </a:r>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Solving Linear Systems </a:t>
            </a:r>
            <a:br>
              <a:rPr lang="en-US" dirty="0" smtClean="0"/>
            </a:br>
            <a:r>
              <a:rPr lang="en-US" dirty="0" smtClean="0"/>
              <a:t>by Matrix Inversion</a:t>
            </a:r>
            <a:endParaRPr lang="en-US" dirty="0"/>
          </a:p>
        </p:txBody>
      </p:sp>
      <p:sp>
        <p:nvSpPr>
          <p:cNvPr id="3" name="Content Placeholder 2"/>
          <p:cNvSpPr>
            <a:spLocks noGrp="1"/>
          </p:cNvSpPr>
          <p:nvPr>
            <p:ph idx="1"/>
          </p:nvPr>
        </p:nvSpPr>
        <p:spPr>
          <a:xfrm>
            <a:off x="457200" y="2590800"/>
            <a:ext cx="8229600" cy="3535363"/>
          </a:xfrm>
        </p:spPr>
        <p:txBody>
          <a:bodyPr/>
          <a:lstStyle/>
          <a:p>
            <a:endParaRPr lang="en-US" dirty="0"/>
          </a:p>
        </p:txBody>
      </p:sp>
      <p:pic>
        <p:nvPicPr>
          <p:cNvPr id="10242" name="Picture 2"/>
          <p:cNvPicPr>
            <a:picLocks noChangeAspect="1" noChangeArrowheads="1"/>
          </p:cNvPicPr>
          <p:nvPr/>
        </p:nvPicPr>
        <p:blipFill>
          <a:blip r:embed="rId2" cstate="print"/>
          <a:srcRect/>
          <a:stretch>
            <a:fillRect/>
          </a:stretch>
        </p:blipFill>
        <p:spPr bwMode="auto">
          <a:xfrm>
            <a:off x="0" y="1473627"/>
            <a:ext cx="9144000" cy="964773"/>
          </a:xfrm>
          <a:prstGeom prst="rect">
            <a:avLst/>
          </a:prstGeom>
          <a:noFill/>
          <a:ln w="9525">
            <a:noFill/>
            <a:miter lim="800000"/>
            <a:headEnd/>
            <a:tailEnd/>
          </a:ln>
          <a:effectLst/>
        </p:spPr>
      </p:pic>
      <p:grpSp>
        <p:nvGrpSpPr>
          <p:cNvPr id="4" name="Group 6"/>
          <p:cNvGrpSpPr/>
          <p:nvPr/>
        </p:nvGrpSpPr>
        <p:grpSpPr>
          <a:xfrm>
            <a:off x="0" y="2341927"/>
            <a:ext cx="9143999" cy="4516073"/>
            <a:chOff x="0" y="2341927"/>
            <a:chExt cx="9143999" cy="4516073"/>
          </a:xfrm>
        </p:grpSpPr>
        <p:pic>
          <p:nvPicPr>
            <p:cNvPr id="1026" name="Picture 2"/>
            <p:cNvPicPr>
              <a:picLocks noChangeAspect="1" noChangeArrowheads="1"/>
            </p:cNvPicPr>
            <p:nvPr/>
          </p:nvPicPr>
          <p:blipFill>
            <a:blip r:embed="rId3" cstate="print"/>
            <a:srcRect/>
            <a:stretch>
              <a:fillRect/>
            </a:stretch>
          </p:blipFill>
          <p:spPr bwMode="auto">
            <a:xfrm>
              <a:off x="0" y="2341927"/>
              <a:ext cx="9143999" cy="4516073"/>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cstate="print"/>
            <a:srcRect/>
            <a:stretch>
              <a:fillRect/>
            </a:stretch>
          </p:blipFill>
          <p:spPr bwMode="auto">
            <a:xfrm>
              <a:off x="152400" y="2514600"/>
              <a:ext cx="2381250" cy="1100302"/>
            </a:xfrm>
            <a:prstGeom prst="rect">
              <a:avLst/>
            </a:prstGeom>
            <a:noFill/>
            <a:ln w="9525">
              <a:solidFill>
                <a:schemeClr val="accent1"/>
              </a:solidFill>
              <a:miter lim="800000"/>
              <a:headEnd/>
              <a:tailEnd/>
            </a:ln>
            <a:effectLst/>
          </p:spPr>
        </p:pic>
      </p:grpSp>
      <p:sp>
        <p:nvSpPr>
          <p:cNvPr id="8" name="Slide Number Placeholder 7"/>
          <p:cNvSpPr>
            <a:spLocks noGrp="1"/>
          </p:cNvSpPr>
          <p:nvPr>
            <p:ph type="sldNum" sz="quarter" idx="12"/>
          </p:nvPr>
        </p:nvSpPr>
        <p:spPr/>
        <p:txBody>
          <a:bodyPr/>
          <a:lstStyle/>
          <a:p>
            <a:fld id="{5AD3B067-7F9E-416C-8781-DC217C378FC1}" type="slidenum">
              <a:rPr lang="en-US" smtClean="0"/>
              <a:pPr/>
              <a:t>34</a:t>
            </a:fld>
            <a:endParaRPr lang="en-US"/>
          </a:p>
        </p:txBody>
      </p:sp>
      <p:sp>
        <p:nvSpPr>
          <p:cNvPr id="9" name="Footer Placeholder 8"/>
          <p:cNvSpPr>
            <a:spLocks noGrp="1"/>
          </p:cNvSpPr>
          <p:nvPr>
            <p:ph type="ftr" sz="quarter" idx="11"/>
          </p:nvPr>
        </p:nvSpPr>
        <p:spPr/>
        <p:txBody>
          <a:bodyPr/>
          <a:lstStyle/>
          <a:p>
            <a:r>
              <a:rPr lang="sv-SE" smtClean="0"/>
              <a:t>[Aljabar Linier] Sistem Persamaan Linier</a:t>
            </a: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Questions ?</a:t>
            </a:r>
            <a:endParaRPr lang="en-US" dirty="0"/>
          </a:p>
        </p:txBody>
      </p:sp>
      <p:sp>
        <p:nvSpPr>
          <p:cNvPr id="5" name="Text Placeholder 4"/>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5AD3B067-7F9E-416C-8781-DC217C378FC1}" type="slidenum">
              <a:rPr lang="en-US" smtClean="0"/>
              <a:pPr/>
              <a:t>35</a:t>
            </a:fld>
            <a:endParaRPr lang="en-US"/>
          </a:p>
        </p:txBody>
      </p:sp>
      <p:sp>
        <p:nvSpPr>
          <p:cNvPr id="7" name="Footer Placeholder 6"/>
          <p:cNvSpPr>
            <a:spLocks noGrp="1"/>
          </p:cNvSpPr>
          <p:nvPr>
            <p:ph type="ftr" sz="quarter" idx="11"/>
          </p:nvPr>
        </p:nvSpPr>
        <p:spPr/>
        <p:txBody>
          <a:bodyPr/>
          <a:lstStyle/>
          <a:p>
            <a:r>
              <a:rPr lang="sv-SE" smtClean="0"/>
              <a:t>[Aljabar Linier] Sistem Persamaan Linier</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Matrix Form of a Linear System</a:t>
            </a:r>
            <a:endParaRPr lang="en-US" dirty="0"/>
          </a:p>
        </p:txBody>
      </p:sp>
      <p:pic>
        <p:nvPicPr>
          <p:cNvPr id="26626" name="Picture 2"/>
          <p:cNvPicPr>
            <a:picLocks noChangeAspect="1" noChangeArrowheads="1"/>
          </p:cNvPicPr>
          <p:nvPr/>
        </p:nvPicPr>
        <p:blipFill>
          <a:blip r:embed="rId2" cstate="print"/>
          <a:stretch>
            <a:fillRect/>
          </a:stretch>
        </p:blipFill>
        <p:spPr bwMode="auto">
          <a:xfrm>
            <a:off x="2438400" y="1676400"/>
            <a:ext cx="4410075" cy="1657350"/>
          </a:xfrm>
          <a:prstGeom prst="rect">
            <a:avLst/>
          </a:prstGeom>
          <a:noFill/>
          <a:ln>
            <a:noFill/>
          </a:ln>
        </p:spPr>
      </p:pic>
      <p:pic>
        <p:nvPicPr>
          <p:cNvPr id="26628" name="Picture 4"/>
          <p:cNvPicPr>
            <a:picLocks noChangeAspect="1" noChangeArrowheads="1"/>
          </p:cNvPicPr>
          <p:nvPr/>
        </p:nvPicPr>
        <p:blipFill>
          <a:blip r:embed="rId3" cstate="print"/>
          <a:stretch>
            <a:fillRect/>
          </a:stretch>
        </p:blipFill>
        <p:spPr bwMode="auto">
          <a:xfrm>
            <a:off x="2133600" y="4572000"/>
            <a:ext cx="5124450" cy="1809750"/>
          </a:xfrm>
          <a:prstGeom prst="rect">
            <a:avLst/>
          </a:prstGeom>
          <a:noFill/>
          <a:ln>
            <a:noFill/>
          </a:ln>
        </p:spPr>
      </p:pic>
      <p:sp>
        <p:nvSpPr>
          <p:cNvPr id="6" name="Down Arrow 5"/>
          <p:cNvSpPr/>
          <p:nvPr/>
        </p:nvSpPr>
        <p:spPr>
          <a:xfrm>
            <a:off x="4495800" y="3505200"/>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p:cNvSpPr>
            <a:spLocks noGrp="1"/>
          </p:cNvSpPr>
          <p:nvPr>
            <p:ph type="sldNum" sz="quarter" idx="12"/>
          </p:nvPr>
        </p:nvSpPr>
        <p:spPr/>
        <p:txBody>
          <a:bodyPr/>
          <a:lstStyle/>
          <a:p>
            <a:fld id="{5AD3B067-7F9E-416C-8781-DC217C378FC1}" type="slidenum">
              <a:rPr lang="en-US" smtClean="0"/>
              <a:pPr/>
              <a:t>4</a:t>
            </a:fld>
            <a:endParaRPr lang="en-US"/>
          </a:p>
        </p:txBody>
      </p:sp>
      <p:sp>
        <p:nvSpPr>
          <p:cNvPr id="8" name="Footer Placeholder 7"/>
          <p:cNvSpPr>
            <a:spLocks noGrp="1"/>
          </p:cNvSpPr>
          <p:nvPr>
            <p:ph type="ftr" sz="quarter" idx="11"/>
          </p:nvPr>
        </p:nvSpPr>
        <p:spPr/>
        <p:txBody>
          <a:bodyPr/>
          <a:lstStyle/>
          <a:p>
            <a:r>
              <a:rPr lang="sv-SE" smtClean="0"/>
              <a:t>[Aljabar Linier] Sistem Persamaan Linier</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err="1" smtClean="0"/>
              <a:t>Penyelesaian</a:t>
            </a:r>
            <a:r>
              <a:rPr lang="en-US" dirty="0" smtClean="0"/>
              <a:t> </a:t>
            </a:r>
            <a:r>
              <a:rPr lang="en-US" dirty="0" err="1" smtClean="0"/>
              <a:t>Sistem</a:t>
            </a:r>
            <a:r>
              <a:rPr lang="en-US" dirty="0" smtClean="0"/>
              <a:t> </a:t>
            </a:r>
            <a:r>
              <a:rPr lang="en-US" dirty="0" err="1" smtClean="0"/>
              <a:t>Persamaan</a:t>
            </a:r>
            <a:r>
              <a:rPr lang="en-US" dirty="0" smtClean="0"/>
              <a:t> Linier </a:t>
            </a:r>
            <a:r>
              <a:rPr lang="en-US" dirty="0" err="1" smtClean="0"/>
              <a:t>dengan</a:t>
            </a:r>
            <a:r>
              <a:rPr lang="en-US" dirty="0" smtClean="0"/>
              <a:t> </a:t>
            </a:r>
            <a:r>
              <a:rPr lang="en-US" dirty="0" err="1" smtClean="0"/>
              <a:t>dua</a:t>
            </a:r>
            <a:r>
              <a:rPr lang="en-US" dirty="0" smtClean="0"/>
              <a:t> </a:t>
            </a:r>
            <a:r>
              <a:rPr lang="en-US" dirty="0" err="1" smtClean="0"/>
              <a:t>variabel</a:t>
            </a:r>
            <a:endParaRPr lang="en-US" dirty="0"/>
          </a:p>
        </p:txBody>
      </p:sp>
      <p:sp>
        <p:nvSpPr>
          <p:cNvPr id="6" name="Content Placeholder 5"/>
          <p:cNvSpPr>
            <a:spLocks noGrp="1"/>
          </p:cNvSpPr>
          <p:nvPr>
            <p:ph idx="1"/>
          </p:nvPr>
        </p:nvSpPr>
        <p:spPr>
          <a:xfrm>
            <a:off x="457200" y="1600201"/>
            <a:ext cx="8229600" cy="1066799"/>
          </a:xfrm>
        </p:spPr>
        <p:txBody>
          <a:bodyPr>
            <a:normAutofit fontScale="77500" lnSpcReduction="20000"/>
          </a:bodyPr>
          <a:lstStyle/>
          <a:p>
            <a:pPr marL="0" indent="0">
              <a:buNone/>
            </a:pPr>
            <a:r>
              <a:rPr lang="en-US" dirty="0" err="1" smtClean="0"/>
              <a:t>Setiap</a:t>
            </a:r>
            <a:r>
              <a:rPr lang="en-US" dirty="0" smtClean="0"/>
              <a:t> </a:t>
            </a:r>
            <a:r>
              <a:rPr lang="en-US" dirty="0" err="1" smtClean="0"/>
              <a:t>sistem</a:t>
            </a:r>
            <a:r>
              <a:rPr lang="en-US" dirty="0" smtClean="0"/>
              <a:t> </a:t>
            </a:r>
            <a:r>
              <a:rPr lang="en-US" dirty="0" err="1" smtClean="0"/>
              <a:t>persamaan</a:t>
            </a:r>
            <a:r>
              <a:rPr lang="en-US" dirty="0" smtClean="0"/>
              <a:t> linier </a:t>
            </a:r>
            <a:r>
              <a:rPr lang="en-US" dirty="0" err="1" smtClean="0"/>
              <a:t>hanya</a:t>
            </a:r>
            <a:r>
              <a:rPr lang="en-US" dirty="0" smtClean="0"/>
              <a:t> </a:t>
            </a:r>
            <a:r>
              <a:rPr lang="en-US" dirty="0" err="1" smtClean="0"/>
              <a:t>memiliki</a:t>
            </a:r>
            <a:r>
              <a:rPr lang="en-US" dirty="0" smtClean="0"/>
              <a:t> </a:t>
            </a:r>
            <a:r>
              <a:rPr lang="en-US" dirty="0" err="1" smtClean="0"/>
              <a:t>tiga</a:t>
            </a:r>
            <a:r>
              <a:rPr lang="en-US" dirty="0" smtClean="0"/>
              <a:t> </a:t>
            </a:r>
            <a:r>
              <a:rPr lang="en-US" dirty="0" err="1" smtClean="0"/>
              <a:t>kemungkinan</a:t>
            </a:r>
            <a:r>
              <a:rPr lang="en-US" dirty="0" smtClean="0"/>
              <a:t> </a:t>
            </a:r>
            <a:r>
              <a:rPr lang="en-US" dirty="0" err="1" smtClean="0"/>
              <a:t>penyelesaian</a:t>
            </a:r>
            <a:r>
              <a:rPr lang="en-US" dirty="0" smtClean="0"/>
              <a:t>: </a:t>
            </a:r>
            <a:r>
              <a:rPr lang="en-US" dirty="0" err="1" smtClean="0"/>
              <a:t>tidak</a:t>
            </a:r>
            <a:r>
              <a:rPr lang="en-US" dirty="0" smtClean="0"/>
              <a:t> </a:t>
            </a:r>
            <a:r>
              <a:rPr lang="en-US" dirty="0" err="1" smtClean="0"/>
              <a:t>ada</a:t>
            </a:r>
            <a:r>
              <a:rPr lang="en-US" dirty="0" smtClean="0"/>
              <a:t> </a:t>
            </a:r>
            <a:r>
              <a:rPr lang="en-US" dirty="0" err="1" smtClean="0"/>
              <a:t>solusi</a:t>
            </a:r>
            <a:r>
              <a:rPr lang="en-US" dirty="0" smtClean="0"/>
              <a:t>, </a:t>
            </a:r>
            <a:r>
              <a:rPr lang="en-US" dirty="0" err="1" smtClean="0"/>
              <a:t>solusi</a:t>
            </a:r>
            <a:r>
              <a:rPr lang="en-US" dirty="0" smtClean="0"/>
              <a:t> </a:t>
            </a:r>
            <a:r>
              <a:rPr lang="en-US" dirty="0" err="1" smtClean="0"/>
              <a:t>tunggal</a:t>
            </a:r>
            <a:r>
              <a:rPr lang="en-US" dirty="0" smtClean="0"/>
              <a:t>, </a:t>
            </a:r>
            <a:r>
              <a:rPr lang="en-US" dirty="0" err="1" smtClean="0"/>
              <a:t>atau</a:t>
            </a:r>
            <a:r>
              <a:rPr lang="en-US" dirty="0" smtClean="0"/>
              <a:t>  </a:t>
            </a:r>
            <a:r>
              <a:rPr lang="en-US" dirty="0" err="1" smtClean="0"/>
              <a:t>solusi</a:t>
            </a:r>
            <a:r>
              <a:rPr lang="en-US" dirty="0" smtClean="0"/>
              <a:t> </a:t>
            </a:r>
            <a:r>
              <a:rPr lang="en-US" dirty="0" err="1" smtClean="0"/>
              <a:t>tak</a:t>
            </a:r>
            <a:r>
              <a:rPr lang="en-US" dirty="0" smtClean="0"/>
              <a:t> </a:t>
            </a:r>
            <a:r>
              <a:rPr lang="en-US" dirty="0" err="1" smtClean="0"/>
              <a:t>terhingga</a:t>
            </a:r>
            <a:r>
              <a:rPr lang="en-US" dirty="0" smtClean="0"/>
              <a:t>. </a:t>
            </a:r>
            <a:endParaRPr lang="en-US" dirty="0"/>
          </a:p>
        </p:txBody>
      </p:sp>
      <p:pic>
        <p:nvPicPr>
          <p:cNvPr id="1026" name="Picture 2"/>
          <p:cNvPicPr>
            <a:picLocks noChangeAspect="1" noChangeArrowheads="1"/>
          </p:cNvPicPr>
          <p:nvPr/>
        </p:nvPicPr>
        <p:blipFill>
          <a:blip r:embed="rId2" cstate="print"/>
          <a:srcRect l="6987" t="8842" r="3057" b="8045"/>
          <a:stretch>
            <a:fillRect/>
          </a:stretch>
        </p:blipFill>
        <p:spPr bwMode="auto">
          <a:xfrm>
            <a:off x="609600" y="2743200"/>
            <a:ext cx="7848600" cy="3581400"/>
          </a:xfrm>
          <a:prstGeom prst="rect">
            <a:avLst/>
          </a:prstGeom>
          <a:noFill/>
          <a:ln w="9525">
            <a:solidFill>
              <a:schemeClr val="accent1"/>
            </a:solidFill>
            <a:miter lim="800000"/>
            <a:headEnd/>
            <a:tailEnd/>
          </a:ln>
          <a:effectLst/>
        </p:spPr>
      </p:pic>
      <p:sp>
        <p:nvSpPr>
          <p:cNvPr id="7" name="Slide Number Placeholder 6"/>
          <p:cNvSpPr>
            <a:spLocks noGrp="1"/>
          </p:cNvSpPr>
          <p:nvPr>
            <p:ph type="sldNum" sz="quarter" idx="12"/>
          </p:nvPr>
        </p:nvSpPr>
        <p:spPr/>
        <p:txBody>
          <a:bodyPr/>
          <a:lstStyle/>
          <a:p>
            <a:fld id="{5AD3B067-7F9E-416C-8781-DC217C378FC1}" type="slidenum">
              <a:rPr lang="en-US" smtClean="0"/>
              <a:pPr/>
              <a:t>5</a:t>
            </a:fld>
            <a:endParaRPr lang="en-US"/>
          </a:p>
        </p:txBody>
      </p:sp>
      <p:sp>
        <p:nvSpPr>
          <p:cNvPr id="8" name="Footer Placeholder 7"/>
          <p:cNvSpPr>
            <a:spLocks noGrp="1"/>
          </p:cNvSpPr>
          <p:nvPr>
            <p:ph type="ftr" sz="quarter" idx="11"/>
          </p:nvPr>
        </p:nvSpPr>
        <p:spPr/>
        <p:txBody>
          <a:bodyPr/>
          <a:lstStyle/>
          <a:p>
            <a:r>
              <a:rPr lang="sv-SE" smtClean="0"/>
              <a:t>[Aljabar Linier] Sistem Persamaan Linier</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smtClean="0"/>
              <a:t>Solution of a linear system a linear system of three equations in three unknowns</a:t>
            </a:r>
            <a:endParaRPr lang="en-US" sz="2400" dirty="0"/>
          </a:p>
        </p:txBody>
      </p:sp>
      <p:pic>
        <p:nvPicPr>
          <p:cNvPr id="2050" name="Picture 2"/>
          <p:cNvPicPr>
            <a:picLocks noChangeAspect="1" noChangeArrowheads="1"/>
          </p:cNvPicPr>
          <p:nvPr/>
        </p:nvPicPr>
        <p:blipFill>
          <a:blip r:embed="rId2" cstate="print"/>
          <a:srcRect l="24018" t="6495" r="7621" b="6495"/>
          <a:stretch>
            <a:fillRect/>
          </a:stretch>
        </p:blipFill>
        <p:spPr bwMode="auto">
          <a:xfrm>
            <a:off x="455824" y="1019839"/>
            <a:ext cx="8229600" cy="5338119"/>
          </a:xfrm>
          <a:prstGeom prst="rect">
            <a:avLst/>
          </a:prstGeom>
          <a:noFill/>
          <a:ln w="9525">
            <a:solidFill>
              <a:schemeClr val="accent1"/>
            </a:solidFill>
            <a:miter lim="800000"/>
            <a:headEnd/>
            <a:tailEnd/>
          </a:ln>
          <a:effectLst/>
        </p:spPr>
      </p:pic>
      <p:sp>
        <p:nvSpPr>
          <p:cNvPr id="4" name="Slide Number Placeholder 3"/>
          <p:cNvSpPr>
            <a:spLocks noGrp="1"/>
          </p:cNvSpPr>
          <p:nvPr>
            <p:ph type="sldNum" sz="quarter" idx="12"/>
          </p:nvPr>
        </p:nvSpPr>
        <p:spPr/>
        <p:txBody>
          <a:bodyPr/>
          <a:lstStyle/>
          <a:p>
            <a:fld id="{5AD3B067-7F9E-416C-8781-DC217C378FC1}" type="slidenum">
              <a:rPr lang="en-US" smtClean="0"/>
              <a:pPr/>
              <a:t>6</a:t>
            </a:fld>
            <a:endParaRPr lang="en-US"/>
          </a:p>
        </p:txBody>
      </p:sp>
      <p:sp>
        <p:nvSpPr>
          <p:cNvPr id="5" name="Footer Placeholder 4"/>
          <p:cNvSpPr>
            <a:spLocks noGrp="1"/>
          </p:cNvSpPr>
          <p:nvPr>
            <p:ph type="ftr" sz="quarter" idx="11"/>
          </p:nvPr>
        </p:nvSpPr>
        <p:spPr/>
        <p:txBody>
          <a:bodyPr/>
          <a:lstStyle/>
          <a:p>
            <a:r>
              <a:rPr lang="sv-SE" smtClean="0"/>
              <a:t>[Aljabar Linier] Sistem Persamaan Linier</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a:t>
            </a:r>
            <a:endParaRPr lang="en-US" dirty="0"/>
          </a:p>
        </p:txBody>
      </p:sp>
      <p:graphicFrame>
        <p:nvGraphicFramePr>
          <p:cNvPr id="3" name="Object 2"/>
          <p:cNvGraphicFramePr>
            <a:graphicFrameLocks noChangeAspect="1"/>
          </p:cNvGraphicFramePr>
          <p:nvPr/>
        </p:nvGraphicFramePr>
        <p:xfrm>
          <a:off x="457200" y="1600200"/>
          <a:ext cx="1961776" cy="1282700"/>
        </p:xfrm>
        <a:graphic>
          <a:graphicData uri="http://schemas.openxmlformats.org/presentationml/2006/ole">
            <p:oleObj spid="_x0000_s1026" name="Equation" r:id="rId3" imgW="660240" imgH="431640" progId="Equation.3">
              <p:embed/>
            </p:oleObj>
          </a:graphicData>
        </a:graphic>
      </p:graphicFrame>
      <p:graphicFrame>
        <p:nvGraphicFramePr>
          <p:cNvPr id="1027" name="Object 3"/>
          <p:cNvGraphicFramePr>
            <a:graphicFrameLocks noChangeAspect="1"/>
          </p:cNvGraphicFramePr>
          <p:nvPr/>
        </p:nvGraphicFramePr>
        <p:xfrm>
          <a:off x="3430588" y="3352800"/>
          <a:ext cx="2112962" cy="1282700"/>
        </p:xfrm>
        <a:graphic>
          <a:graphicData uri="http://schemas.openxmlformats.org/presentationml/2006/ole">
            <p:oleObj spid="_x0000_s1027" name="Equation" r:id="rId4" imgW="711000" imgH="431640" progId="Equation.3">
              <p:embed/>
            </p:oleObj>
          </a:graphicData>
        </a:graphic>
      </p:graphicFrame>
      <p:graphicFrame>
        <p:nvGraphicFramePr>
          <p:cNvPr id="1028" name="Object 4"/>
          <p:cNvGraphicFramePr>
            <a:graphicFrameLocks noChangeAspect="1"/>
          </p:cNvGraphicFramePr>
          <p:nvPr/>
        </p:nvGraphicFramePr>
        <p:xfrm>
          <a:off x="6289675" y="5029200"/>
          <a:ext cx="2338388" cy="1282700"/>
        </p:xfrm>
        <a:graphic>
          <a:graphicData uri="http://schemas.openxmlformats.org/presentationml/2006/ole">
            <p:oleObj spid="_x0000_s1028" name="Equation" r:id="rId5" imgW="787320" imgH="431640" progId="Equation.3">
              <p:embed/>
            </p:oleObj>
          </a:graphicData>
        </a:graphic>
      </p:graphicFrame>
      <p:sp>
        <p:nvSpPr>
          <p:cNvPr id="6" name="Slide Number Placeholder 5"/>
          <p:cNvSpPr>
            <a:spLocks noGrp="1"/>
          </p:cNvSpPr>
          <p:nvPr>
            <p:ph type="sldNum" sz="quarter" idx="12"/>
          </p:nvPr>
        </p:nvSpPr>
        <p:spPr/>
        <p:txBody>
          <a:bodyPr/>
          <a:lstStyle/>
          <a:p>
            <a:fld id="{5AD3B067-7F9E-416C-8781-DC217C378FC1}" type="slidenum">
              <a:rPr lang="en-US" smtClean="0"/>
              <a:pPr/>
              <a:t>7</a:t>
            </a:fld>
            <a:endParaRPr lang="en-US"/>
          </a:p>
        </p:txBody>
      </p:sp>
      <p:sp>
        <p:nvSpPr>
          <p:cNvPr id="7" name="Footer Placeholder 6"/>
          <p:cNvSpPr>
            <a:spLocks noGrp="1"/>
          </p:cNvSpPr>
          <p:nvPr>
            <p:ph type="ftr" sz="quarter" idx="11"/>
          </p:nvPr>
        </p:nvSpPr>
        <p:spPr/>
        <p:txBody>
          <a:bodyPr/>
          <a:lstStyle/>
          <a:p>
            <a:r>
              <a:rPr lang="sv-SE" smtClean="0"/>
              <a:t>[Aljabar Linier] Sistem Persamaan Linier</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Augmented Matrices and</a:t>
            </a:r>
            <a:br>
              <a:rPr lang="en-US" dirty="0" smtClean="0"/>
            </a:br>
            <a:r>
              <a:rPr lang="en-US" dirty="0" smtClean="0"/>
              <a:t>Elementary Row Operations</a:t>
            </a:r>
            <a:endParaRPr lang="en-US" dirty="0"/>
          </a:p>
        </p:txBody>
      </p:sp>
      <p:sp>
        <p:nvSpPr>
          <p:cNvPr id="4" name="Text Placeholder 3"/>
          <p:cNvSpPr>
            <a:spLocks noGrp="1"/>
          </p:cNvSpPr>
          <p:nvPr>
            <p:ph type="body" idx="1"/>
          </p:nvPr>
        </p:nvSpPr>
        <p:spPr/>
        <p:txBody>
          <a:bodyPr/>
          <a:lstStyle/>
          <a:p>
            <a:endParaRPr lang="en-US"/>
          </a:p>
        </p:txBody>
      </p:sp>
      <p:sp>
        <p:nvSpPr>
          <p:cNvPr id="5" name="Slide Number Placeholder 4"/>
          <p:cNvSpPr>
            <a:spLocks noGrp="1"/>
          </p:cNvSpPr>
          <p:nvPr>
            <p:ph type="sldNum" sz="quarter" idx="12"/>
          </p:nvPr>
        </p:nvSpPr>
        <p:spPr/>
        <p:txBody>
          <a:bodyPr/>
          <a:lstStyle/>
          <a:p>
            <a:fld id="{5AD3B067-7F9E-416C-8781-DC217C378FC1}" type="slidenum">
              <a:rPr lang="en-US" smtClean="0"/>
              <a:pPr/>
              <a:t>8</a:t>
            </a:fld>
            <a:endParaRPr lang="en-US"/>
          </a:p>
        </p:txBody>
      </p:sp>
      <p:sp>
        <p:nvSpPr>
          <p:cNvPr id="6" name="Footer Placeholder 5"/>
          <p:cNvSpPr>
            <a:spLocks noGrp="1"/>
          </p:cNvSpPr>
          <p:nvPr>
            <p:ph type="ftr" sz="quarter" idx="11"/>
          </p:nvPr>
        </p:nvSpPr>
        <p:spPr/>
        <p:txBody>
          <a:bodyPr/>
          <a:lstStyle/>
          <a:p>
            <a:r>
              <a:rPr lang="sv-SE" smtClean="0"/>
              <a:t>[Aljabar Linier] Sistem Persamaan Linier</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Augmented Matrix</a:t>
            </a:r>
            <a:endParaRPr lang="en-US" dirty="0"/>
          </a:p>
        </p:txBody>
      </p:sp>
      <p:pic>
        <p:nvPicPr>
          <p:cNvPr id="6" name="Picture 3"/>
          <p:cNvPicPr>
            <a:picLocks noChangeAspect="1" noChangeArrowheads="1"/>
          </p:cNvPicPr>
          <p:nvPr/>
        </p:nvPicPr>
        <p:blipFill>
          <a:blip r:embed="rId2" cstate="print"/>
          <a:stretch>
            <a:fillRect/>
          </a:stretch>
        </p:blipFill>
        <p:spPr bwMode="auto">
          <a:xfrm>
            <a:off x="4105307" y="2371745"/>
            <a:ext cx="5038725" cy="1781175"/>
          </a:xfrm>
          <a:prstGeom prst="rect">
            <a:avLst/>
          </a:prstGeom>
          <a:noFill/>
          <a:ln>
            <a:noFill/>
          </a:ln>
        </p:spPr>
      </p:pic>
      <p:pic>
        <p:nvPicPr>
          <p:cNvPr id="5" name="Picture 2"/>
          <p:cNvPicPr>
            <a:picLocks noChangeAspect="1" noChangeArrowheads="1"/>
          </p:cNvPicPr>
          <p:nvPr/>
        </p:nvPicPr>
        <p:blipFill>
          <a:blip r:embed="rId3" cstate="print"/>
          <a:stretch>
            <a:fillRect/>
          </a:stretch>
        </p:blipFill>
        <p:spPr bwMode="auto">
          <a:xfrm>
            <a:off x="85757" y="1076345"/>
            <a:ext cx="4410075" cy="1657350"/>
          </a:xfrm>
          <a:prstGeom prst="rect">
            <a:avLst/>
          </a:prstGeom>
          <a:noFill/>
          <a:ln>
            <a:solidFill>
              <a:schemeClr val="accent1"/>
            </a:solidFill>
          </a:ln>
        </p:spPr>
      </p:pic>
      <p:grpSp>
        <p:nvGrpSpPr>
          <p:cNvPr id="3" name="Group 11"/>
          <p:cNvGrpSpPr/>
          <p:nvPr/>
        </p:nvGrpSpPr>
        <p:grpSpPr>
          <a:xfrm>
            <a:off x="381032" y="4245579"/>
            <a:ext cx="8229600" cy="2040941"/>
            <a:chOff x="381000" y="4664659"/>
            <a:chExt cx="8229600" cy="2040941"/>
          </a:xfrm>
        </p:grpSpPr>
        <p:pic>
          <p:nvPicPr>
            <p:cNvPr id="3074" name="Picture 2"/>
            <p:cNvPicPr>
              <a:picLocks noChangeAspect="1" noChangeArrowheads="1"/>
            </p:cNvPicPr>
            <p:nvPr/>
          </p:nvPicPr>
          <p:blipFill>
            <a:blip r:embed="rId4" cstate="print"/>
            <a:srcRect l="14679" t="34983" r="8868" b="22696"/>
            <a:stretch>
              <a:fillRect/>
            </a:stretch>
          </p:blipFill>
          <p:spPr bwMode="auto">
            <a:xfrm>
              <a:off x="381000" y="4664659"/>
              <a:ext cx="8229600" cy="2040941"/>
            </a:xfrm>
            <a:prstGeom prst="rect">
              <a:avLst/>
            </a:prstGeom>
            <a:noFill/>
            <a:ln w="9525">
              <a:solidFill>
                <a:schemeClr val="accent1"/>
              </a:solidFill>
              <a:miter lim="800000"/>
              <a:headEnd/>
              <a:tailEnd/>
            </a:ln>
            <a:effectLst/>
          </p:spPr>
        </p:pic>
        <p:sp>
          <p:nvSpPr>
            <p:cNvPr id="7" name="Right Arrow 6"/>
            <p:cNvSpPr/>
            <p:nvPr/>
          </p:nvSpPr>
          <p:spPr>
            <a:xfrm>
              <a:off x="4114800" y="5257800"/>
              <a:ext cx="978408" cy="838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9" name="Elbow Connector 8"/>
          <p:cNvCxnSpPr>
            <a:stCxn id="5" idx="2"/>
            <a:endCxn id="6" idx="1"/>
          </p:cNvCxnSpPr>
          <p:nvPr/>
        </p:nvCxnSpPr>
        <p:spPr>
          <a:xfrm rot="16200000" flipH="1">
            <a:off x="2933732" y="2090758"/>
            <a:ext cx="528638" cy="1814512"/>
          </a:xfrm>
          <a:prstGeom prst="bentConnector2">
            <a:avLst/>
          </a:prstGeom>
          <a:ln w="31750">
            <a:tailEnd type="arrow"/>
          </a:ln>
        </p:spPr>
        <p:style>
          <a:lnRef idx="1">
            <a:schemeClr val="accent1"/>
          </a:lnRef>
          <a:fillRef idx="0">
            <a:schemeClr val="accent1"/>
          </a:fillRef>
          <a:effectRef idx="0">
            <a:schemeClr val="accent1"/>
          </a:effectRef>
          <a:fontRef idx="minor">
            <a:schemeClr val="tx1"/>
          </a:fontRef>
        </p:style>
      </p:cxnSp>
      <p:sp>
        <p:nvSpPr>
          <p:cNvPr id="10" name="Slide Number Placeholder 9"/>
          <p:cNvSpPr>
            <a:spLocks noGrp="1"/>
          </p:cNvSpPr>
          <p:nvPr>
            <p:ph type="sldNum" sz="quarter" idx="12"/>
          </p:nvPr>
        </p:nvSpPr>
        <p:spPr/>
        <p:txBody>
          <a:bodyPr/>
          <a:lstStyle/>
          <a:p>
            <a:fld id="{5AD3B067-7F9E-416C-8781-DC217C378FC1}" type="slidenum">
              <a:rPr lang="en-US" smtClean="0"/>
              <a:pPr/>
              <a:t>9</a:t>
            </a:fld>
            <a:endParaRPr lang="en-US"/>
          </a:p>
        </p:txBody>
      </p:sp>
      <p:sp>
        <p:nvSpPr>
          <p:cNvPr id="11" name="Footer Placeholder 10"/>
          <p:cNvSpPr>
            <a:spLocks noGrp="1"/>
          </p:cNvSpPr>
          <p:nvPr>
            <p:ph type="ftr" sz="quarter" idx="11"/>
          </p:nvPr>
        </p:nvSpPr>
        <p:spPr/>
        <p:txBody>
          <a:bodyPr/>
          <a:lstStyle/>
          <a:p>
            <a:r>
              <a:rPr lang="sv-SE" smtClean="0"/>
              <a:t>[Aljabar Linier] Sistem Persamaan Linier</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TotalTime>
  <Words>1554</Words>
  <Application>Microsoft Office PowerPoint</Application>
  <PresentationFormat>On-screen Show (4:3)</PresentationFormat>
  <Paragraphs>188</Paragraphs>
  <Slides>35</Slides>
  <Notes>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37" baseType="lpstr">
      <vt:lpstr>Office Theme</vt:lpstr>
      <vt:lpstr>Equation</vt:lpstr>
      <vt:lpstr>Sistem Persamaan Linier</vt:lpstr>
      <vt:lpstr>Persamaan Linier</vt:lpstr>
      <vt:lpstr>Linear Systems in Two and Three Unknowns</vt:lpstr>
      <vt:lpstr>Matrix Form of a Linear System</vt:lpstr>
      <vt:lpstr>Penyelesaian Sistem Persamaan Linier dengan dua variabel</vt:lpstr>
      <vt:lpstr>Solution of a linear system a linear system of three equations in three unknowns</vt:lpstr>
      <vt:lpstr>Solution ?</vt:lpstr>
      <vt:lpstr>Augmented Matrices and Elementary Row Operations</vt:lpstr>
      <vt:lpstr>Augmented Matrix</vt:lpstr>
      <vt:lpstr>Matriks Eselon Baris</vt:lpstr>
      <vt:lpstr>Matriks Eselon Baris Tereduksi</vt:lpstr>
      <vt:lpstr>Eselon Baris &amp; Eselon Baris Tereduksi</vt:lpstr>
      <vt:lpstr>Elementary Row Operations</vt:lpstr>
      <vt:lpstr>Elementary Row Operations</vt:lpstr>
      <vt:lpstr>Elementary Row Operations</vt:lpstr>
      <vt:lpstr>Matriks Elementer</vt:lpstr>
      <vt:lpstr>Matriks Elementer</vt:lpstr>
      <vt:lpstr>Ekivalensi Baris Matriks</vt:lpstr>
      <vt:lpstr>Some Facts About Echelon Forms</vt:lpstr>
      <vt:lpstr>Slide 20</vt:lpstr>
      <vt:lpstr>Gaussian Elimination</vt:lpstr>
      <vt:lpstr>(Reduced) Row Echelon Form ?</vt:lpstr>
      <vt:lpstr>Gauss–Jordan Elimination</vt:lpstr>
      <vt:lpstr>Gaussian Elimination and Back-Substitution</vt:lpstr>
      <vt:lpstr>Homogeneous Linear Systems</vt:lpstr>
      <vt:lpstr>Penyelesaian Sistem Persamaan Linier Homogen</vt:lpstr>
      <vt:lpstr>Homogeneous Linear Systems</vt:lpstr>
      <vt:lpstr>Homogeneous Linear Systems</vt:lpstr>
      <vt:lpstr>Solution ?</vt:lpstr>
      <vt:lpstr>Theorems for Homogeneous Systems</vt:lpstr>
      <vt:lpstr>Roundoff Error and Instability</vt:lpstr>
      <vt:lpstr>A Method for Inverting Matrices</vt:lpstr>
      <vt:lpstr>A Method for Inverting Matrices</vt:lpstr>
      <vt:lpstr>Solving Linear Systems  by Matrix Inversion</vt:lpstr>
      <vt:lpstr>Questions ?</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kasublab</dc:creator>
  <cp:lastModifiedBy>copy edit</cp:lastModifiedBy>
  <cp:revision>23</cp:revision>
  <dcterms:created xsi:type="dcterms:W3CDTF">2017-03-08T01:39:46Z</dcterms:created>
  <dcterms:modified xsi:type="dcterms:W3CDTF">2018-02-07T12:55:29Z</dcterms:modified>
</cp:coreProperties>
</file>