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3" r:id="rId3"/>
    <p:sldId id="304" r:id="rId4"/>
    <p:sldId id="280" r:id="rId5"/>
    <p:sldId id="260" r:id="rId6"/>
    <p:sldId id="283" r:id="rId7"/>
    <p:sldId id="264" r:id="rId8"/>
    <p:sldId id="265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6" r:id="rId17"/>
    <p:sldId id="267" r:id="rId18"/>
    <p:sldId id="268" r:id="rId19"/>
    <p:sldId id="288" r:id="rId20"/>
    <p:sldId id="279" r:id="rId21"/>
    <p:sldId id="271" r:id="rId22"/>
    <p:sldId id="305" r:id="rId23"/>
    <p:sldId id="259" r:id="rId24"/>
    <p:sldId id="258" r:id="rId25"/>
    <p:sldId id="257" r:id="rId26"/>
    <p:sldId id="312" r:id="rId27"/>
    <p:sldId id="281" r:id="rId28"/>
    <p:sldId id="301" r:id="rId29"/>
    <p:sldId id="307" r:id="rId30"/>
    <p:sldId id="261" r:id="rId31"/>
    <p:sldId id="278" r:id="rId32"/>
    <p:sldId id="262" r:id="rId33"/>
    <p:sldId id="308" r:id="rId34"/>
    <p:sldId id="309" r:id="rId35"/>
    <p:sldId id="269" r:id="rId36"/>
    <p:sldId id="274" r:id="rId37"/>
    <p:sldId id="314" r:id="rId38"/>
    <p:sldId id="270" r:id="rId39"/>
    <p:sldId id="315" r:id="rId40"/>
    <p:sldId id="291" r:id="rId41"/>
    <p:sldId id="300" r:id="rId42"/>
    <p:sldId id="310" r:id="rId43"/>
    <p:sldId id="302" r:id="rId44"/>
    <p:sldId id="313" r:id="rId45"/>
    <p:sldId id="306" r:id="rId46"/>
    <p:sldId id="311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3028" autoAdjust="0"/>
  </p:normalViewPr>
  <p:slideViewPr>
    <p:cSldViewPr>
      <p:cViewPr varScale="1">
        <p:scale>
          <a:sx n="92" d="100"/>
          <a:sy n="92" d="100"/>
        </p:scale>
        <p:origin x="-672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F644-637D-4DC8-97A1-BCE7276AB11C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22BCF-E1CB-453C-8CED-EAD0ED0020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1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is a rectangular array of numbers. The numbers in the array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called the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entries in the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square matrix in which all the entries above the main diagonal are zero is called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 triangular, and a square matrix in which all the entries below the main diagonal are zero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triangular. A matrix that is either upper triangular or lower triangular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THEOREM 1.4.3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R is the reduced row echelon form of an n × n matrix A, then either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has a row of zeros or R is the identity matrix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only one row, such as the second in Example 1, 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vector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matrix), and a matrix with only one column, such as the fourth in that example,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vector (or a column matrix). The fifth matrix in that example is both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 vector and a column vector.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rows and 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is said to be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matrix of order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only one row, such as the second in Example 1, 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vector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matrix), and a matrix with only one column, such as the fourth in that example,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vector (or a column matrix). The fifth matrix in that example is both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 vector and a column vector.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matrix with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rows and 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is said to be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matrix of order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2 Two matrices are defined to be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if they have the same size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corresponding entries are equal.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3 If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 are matrices of the same size, then the sum A + B is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obtained by adding the entries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to the corresponding entries of A,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A − B is the matrix obtained by subtracting the entries of B from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corresponding entries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Matrices of different sizes cannot be added or subtracted.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4 If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is any matrix and c is any scalar, then the product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matrix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obtained by multiplying each entry of the matrix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by c. The matrix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said to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scalar multiple of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8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square matrix, then the trace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ofA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denoted by </a:t>
            </a:r>
            <a:r>
              <a:rPr lang="en-US" sz="1200" b="1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(A), is defined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the sum of the entries on the main diagonal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The trace of A is undefined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is not a square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square matrix in which all the entries off the main diagonal are zero is called 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diagonal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square matrix with 1’s on the main diagonal and zeros elsewhere is called an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2BCF-E1CB-453C-8CED-EAD0ED0020F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Pengenalan Matriks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Utomo Pujianto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Multiplying Matrices (the entry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If A is an m × r matrix and B is an r × n matrix, then the product AB is the m × n matrix whose entries are determined as follows: To find the entry in row i and column j of AB, single out row i from the matrix A and column j from the matrix B. Multiply the corresponding entries from the row and column together, and then add up the resulting products.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3529" t="4079" r="9812" b="2870"/>
          <a:stretch>
            <a:fillRect/>
          </a:stretch>
        </p:blipFill>
        <p:spPr bwMode="auto">
          <a:xfrm>
            <a:off x="4648200" y="1200150"/>
            <a:ext cx="4495800" cy="376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Matrix Multiplication by Columns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24540" t="1703" r="21472" b="78851"/>
          <a:stretch>
            <a:fillRect/>
          </a:stretch>
        </p:blipFill>
        <p:spPr bwMode="auto">
          <a:xfrm>
            <a:off x="457200" y="1143000"/>
            <a:ext cx="5638800" cy="7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l="43425" t="42570" r="22325" b="16563"/>
          <a:stretch>
            <a:fillRect/>
          </a:stretch>
        </p:blipFill>
        <p:spPr bwMode="auto">
          <a:xfrm>
            <a:off x="2514600" y="3086100"/>
            <a:ext cx="42672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3089" y="2064544"/>
            <a:ext cx="54578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by Rows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36943" t="24094" r="33875" b="37616"/>
          <a:stretch>
            <a:fillRect/>
          </a:stretch>
        </p:blipFill>
        <p:spPr bwMode="auto">
          <a:xfrm>
            <a:off x="609600" y="1085850"/>
            <a:ext cx="3048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l="27523" t="27709" r="7034" b="42570"/>
          <a:stretch>
            <a:fillRect/>
          </a:stretch>
        </p:blipFill>
        <p:spPr bwMode="auto">
          <a:xfrm>
            <a:off x="1295400" y="3771900"/>
            <a:ext cx="7302500" cy="122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1" y="2686050"/>
            <a:ext cx="5457825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If 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 are matrices of the same size, and if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are scalars, then an expression of the form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+ 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+· · ·+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is called a linear combination of A</a:t>
            </a:r>
            <a:r>
              <a:rPr lang="en-US" baseline="-25000" dirty="0" smtClean="0"/>
              <a:t>1</a:t>
            </a:r>
            <a:r>
              <a:rPr lang="en-US" dirty="0" smtClean="0"/>
              <a:t>,A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r</a:t>
            </a:r>
            <a:r>
              <a:rPr lang="en-US" dirty="0" smtClean="0"/>
              <a:t> with coefficients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. . . 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18961" t="22152" r="15596" b="19620"/>
          <a:stretch>
            <a:fillRect/>
          </a:stretch>
        </p:blipFill>
        <p:spPr bwMode="auto">
          <a:xfrm>
            <a:off x="1981200" y="2647950"/>
            <a:ext cx="5140188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Column-Row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main use of the column-row expansion is for developing theoretical results rather than for numerical computations.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2514600"/>
            <a:ext cx="364807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 l="29817" t="31043" r="27981" b="33570"/>
          <a:stretch>
            <a:fillRect/>
          </a:stretch>
        </p:blipFill>
        <p:spPr bwMode="auto">
          <a:xfrm>
            <a:off x="1371600" y="3314700"/>
            <a:ext cx="525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114801"/>
            <a:ext cx="241935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Sifat-sifat perkalian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AB ≠ BA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BA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, A </a:t>
            </a:r>
            <a:r>
              <a:rPr lang="en-US" dirty="0" err="1" smtClean="0"/>
              <a:t>berukuran</a:t>
            </a:r>
            <a:r>
              <a:rPr lang="en-US" dirty="0" smtClean="0"/>
              <a:t> 2 × 3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berukuran</a:t>
            </a:r>
            <a:r>
              <a:rPr lang="en-US" dirty="0" smtClean="0"/>
              <a:t> 3 × 4.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Baik</a:t>
            </a:r>
            <a:r>
              <a:rPr lang="en-US" dirty="0" smtClean="0"/>
              <a:t> AB </a:t>
            </a:r>
            <a:r>
              <a:rPr lang="en-US" dirty="0" err="1" smtClean="0"/>
              <a:t>maupun</a:t>
            </a:r>
            <a:r>
              <a:rPr lang="en-US" dirty="0" smtClean="0"/>
              <a:t> BA </a:t>
            </a:r>
            <a:r>
              <a:rPr lang="en-US" dirty="0" err="1" smtClean="0"/>
              <a:t>terdefinisi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lvl="1"/>
            <a:r>
              <a:rPr lang="en-US" dirty="0" err="1" smtClean="0"/>
              <a:t>misal</a:t>
            </a:r>
            <a:r>
              <a:rPr lang="en-US" dirty="0" smtClean="0"/>
              <a:t>, A </a:t>
            </a:r>
            <a:r>
              <a:rPr lang="en-US" dirty="0" err="1" smtClean="0"/>
              <a:t>berukuran</a:t>
            </a:r>
            <a:r>
              <a:rPr lang="en-US" dirty="0" smtClean="0"/>
              <a:t> 2 × 3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berukuran</a:t>
            </a:r>
            <a:r>
              <a:rPr lang="en-US" dirty="0" smtClean="0"/>
              <a:t> 3 ×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Baik</a:t>
            </a:r>
            <a:r>
              <a:rPr lang="en-US" dirty="0" smtClean="0"/>
              <a:t> AB </a:t>
            </a:r>
            <a:r>
              <a:rPr lang="en-US" dirty="0" err="1" smtClean="0"/>
              <a:t>maupun</a:t>
            </a:r>
            <a:r>
              <a:rPr lang="en-US" dirty="0" smtClean="0"/>
              <a:t> BA </a:t>
            </a:r>
            <a:r>
              <a:rPr lang="en-US" dirty="0" err="1" smtClean="0"/>
              <a:t>terdefinisi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 (dot-product)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Contoh</a:t>
            </a:r>
            <a:r>
              <a:rPr lang="en-US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Sifat-sifat Aritmatika Matriks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92073"/>
            <a:ext cx="5789612" cy="405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</a:t>
            </a:r>
            <a:r>
              <a:rPr lang="en-US" i="1" dirty="0" smtClean="0"/>
              <a:t>n × m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transpos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</a:t>
            </a:r>
            <a:r>
              <a:rPr lang="en-US" baseline="30000" dirty="0" smtClean="0"/>
              <a:t>T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m × n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menukarkan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A.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95550"/>
            <a:ext cx="6950075" cy="237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Sifat-sifat Aritmatik Transpose Matriks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9188"/>
            <a:ext cx="915193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dari sebuah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trace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A.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43150"/>
            <a:ext cx="6691313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Pengaturan</a:t>
            </a:r>
            <a:r>
              <a:rPr lang="en-US" i="1" dirty="0" smtClean="0"/>
              <a:t> </a:t>
            </a:r>
            <a:r>
              <a:rPr lang="en-US" i="1" dirty="0" err="1" smtClean="0"/>
              <a:t>angka-angka</a:t>
            </a:r>
            <a:r>
              <a:rPr lang="en-US" i="1" dirty="0" smtClean="0"/>
              <a:t> (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simbol-simbol</a:t>
            </a:r>
            <a:r>
              <a:rPr lang="en-US" i="1" dirty="0" smtClean="0"/>
              <a:t>) </a:t>
            </a:r>
            <a:r>
              <a:rPr lang="en-US" i="1" dirty="0" err="1" smtClean="0"/>
              <a:t>menjadi</a:t>
            </a:r>
            <a:r>
              <a:rPr lang="en-US" i="1" dirty="0" smtClean="0"/>
              <a:t> </a:t>
            </a:r>
            <a:r>
              <a:rPr lang="en-US" i="1" dirty="0" err="1" smtClean="0"/>
              <a:t>bentuk</a:t>
            </a:r>
            <a:r>
              <a:rPr lang="en-US" i="1" dirty="0" smtClean="0"/>
              <a:t> </a:t>
            </a:r>
            <a:r>
              <a:rPr lang="en-US" i="1" dirty="0" err="1" smtClean="0"/>
              <a:t>persegi</a:t>
            </a:r>
            <a:r>
              <a:rPr lang="en-US" i="1" dirty="0" smtClean="0"/>
              <a:t> </a:t>
            </a:r>
            <a:r>
              <a:rPr lang="en-US" i="1" dirty="0" err="1" smtClean="0"/>
              <a:t>empat</a:t>
            </a:r>
            <a:r>
              <a:rPr lang="en-US" i="1" dirty="0" smtClean="0"/>
              <a:t>, yang </a:t>
            </a:r>
            <a:r>
              <a:rPr lang="en-US" i="1" dirty="0" err="1" smtClean="0"/>
              <a:t>tersusun</a:t>
            </a:r>
            <a:r>
              <a:rPr lang="en-US" i="1" dirty="0" smtClean="0"/>
              <a:t> </a:t>
            </a:r>
            <a:r>
              <a:rPr lang="en-US" i="1" dirty="0" err="1" smtClean="0"/>
              <a:t>atas</a:t>
            </a:r>
            <a:r>
              <a:rPr lang="en-US" i="1" dirty="0" smtClean="0"/>
              <a:t> </a:t>
            </a:r>
            <a:r>
              <a:rPr lang="en-US" i="1" dirty="0" err="1" smtClean="0"/>
              <a:t>baris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kolom</a:t>
            </a:r>
            <a:r>
              <a:rPr lang="en-US" i="1" dirty="0" smtClean="0"/>
              <a:t>.</a:t>
            </a:r>
          </a:p>
          <a:p>
            <a:r>
              <a:rPr lang="en-US" dirty="0" err="1" smtClean="0"/>
              <a:t>Angka-angka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elemen</a:t>
            </a:r>
            <a:r>
              <a:rPr lang="en-US" dirty="0" smtClean="0">
                <a:solidFill>
                  <a:srgbClr val="FF0000"/>
                </a:solidFill>
              </a:rPr>
              <a:t> / </a:t>
            </a:r>
            <a:r>
              <a:rPr lang="en-US" dirty="0" err="1" smtClean="0">
                <a:solidFill>
                  <a:srgbClr val="FF0000"/>
                </a:solidFill>
              </a:rPr>
              <a:t>entri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ke-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</a:rPr>
              <a:t>ij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Matriks-matriks khusus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Matriks Nol</a:t>
            </a:r>
          </a:p>
          <a:p>
            <a:r>
              <a:rPr lang="en-US" smtClean="0"/>
              <a:t>Matriks Diagonal</a:t>
            </a:r>
          </a:p>
          <a:p>
            <a:r>
              <a:rPr lang="en-US" smtClean="0"/>
              <a:t>Matriks Identitas</a:t>
            </a:r>
          </a:p>
          <a:p>
            <a:r>
              <a:rPr lang="en-US" smtClean="0"/>
              <a:t>Matriks Segitiga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Nol (Zero)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yang keseluruhan elemennya bernilai nol.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19350"/>
            <a:ext cx="6075363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(Zero)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276350"/>
            <a:ext cx="9144000" cy="332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Diagonal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yang elemen-elemen selain elemen diagonalnya bernilai nol.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7126452" cy="125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Identitas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yang seluruh elemen diagonalnya bernilai “1” dan elemen lainnya bernilai “0”.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7125" t="28483" r="13150" b="31889"/>
          <a:stretch>
            <a:fillRect/>
          </a:stretch>
        </p:blipFill>
        <p:spPr bwMode="auto">
          <a:xfrm>
            <a:off x="1524000" y="2266950"/>
            <a:ext cx="6172200" cy="173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981200" y="3943350"/>
            <a:ext cx="52292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Ragam</a:t>
            </a:r>
            <a:r>
              <a:rPr lang="en-US" dirty="0" smtClean="0"/>
              <a:t>: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&amp;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r>
              <a:rPr lang="en-US" b="1" dirty="0" err="1" smtClean="0"/>
              <a:t>Matriks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 </a:t>
            </a:r>
            <a:r>
              <a:rPr lang="en-US" b="1" dirty="0" err="1" smtClean="0"/>
              <a:t>Bawah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endParaRPr lang="en-US" dirty="0" smtClean="0"/>
          </a:p>
          <a:p>
            <a:r>
              <a:rPr lang="en-US" b="1" dirty="0" err="1" smtClean="0"/>
              <a:t>Matriks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dirty="0" smtClean="0"/>
              <a:t>: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diagonal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nol.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2952750"/>
            <a:ext cx="5029200" cy="196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0150"/>
            <a:ext cx="9144000" cy="315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Singular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bujursangkar yang memiliki kolom atau baris yang seluruh elemennya bernilai “0” disebut sebagai matriks singular.</a:t>
            </a:r>
          </a:p>
          <a:p>
            <a:r>
              <a:rPr lang="en-US" smtClean="0"/>
              <a:t>Contoh: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71800" y="2876550"/>
            <a:ext cx="10763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4400" y="2952750"/>
            <a:ext cx="10382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Simetris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ke-i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-j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-j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ke-i</a:t>
            </a:r>
            <a:r>
              <a:rPr lang="en-US" dirty="0" smtClean="0"/>
              <a:t>. (A</a:t>
            </a:r>
            <a:r>
              <a:rPr lang="en-US" baseline="-25000" dirty="0" smtClean="0"/>
              <a:t>ij</a:t>
            </a:r>
            <a:r>
              <a:rPr lang="en-US" dirty="0" smtClean="0"/>
              <a:t> = A</a:t>
            </a:r>
            <a:r>
              <a:rPr lang="en-US" baseline="-25000" dirty="0" smtClean="0"/>
              <a:t>ji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transpos-nya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. (A = A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86152" y="3486150"/>
            <a:ext cx="5043323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Simetris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7750"/>
            <a:ext cx="9144000" cy="216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" y="3028950"/>
            <a:ext cx="91360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&amp;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vektor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baris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vektor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kolom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76550"/>
            <a:ext cx="718661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Eselon Baris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 smtClean="0"/>
          </a:p>
          <a:p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bukan-nol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(paling </a:t>
            </a:r>
            <a:r>
              <a:rPr lang="en-US" dirty="0" err="1" smtClean="0"/>
              <a:t>kiri</a:t>
            </a:r>
            <a:r>
              <a:rPr lang="en-US" dirty="0" smtClean="0"/>
              <a:t>) </a:t>
            </a:r>
            <a:r>
              <a:rPr lang="en-US" dirty="0" err="1" smtClean="0"/>
              <a:t>bernilai</a:t>
            </a:r>
            <a:r>
              <a:rPr lang="en-US" dirty="0" smtClean="0"/>
              <a:t> “1”.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awalan</a:t>
            </a:r>
            <a:r>
              <a:rPr lang="en-US" dirty="0" smtClean="0">
                <a:solidFill>
                  <a:srgbClr val="FF0000"/>
                </a:solidFill>
              </a:rPr>
              <a:t> 1”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diposisikan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baris-baris</a:t>
            </a:r>
            <a:r>
              <a:rPr lang="en-US" dirty="0" smtClean="0"/>
              <a:t> </a:t>
            </a:r>
            <a:r>
              <a:rPr lang="en-US" dirty="0" err="1" smtClean="0"/>
              <a:t>terbawah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“0”, “</a:t>
            </a:r>
            <a:r>
              <a:rPr lang="en-US" dirty="0" err="1" smtClean="0"/>
              <a:t>awalan</a:t>
            </a:r>
            <a:r>
              <a:rPr lang="en-US" dirty="0" smtClean="0"/>
              <a:t> 1”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“</a:t>
            </a:r>
            <a:r>
              <a:rPr lang="en-US" dirty="0" err="1" smtClean="0"/>
              <a:t>awalan</a:t>
            </a:r>
            <a:r>
              <a:rPr lang="en-US" dirty="0" smtClean="0"/>
              <a:t> 1”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atasnya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Eselon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0150"/>
            <a:ext cx="9144000" cy="186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Eselon Baris Tereduksi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diagonal.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Eselon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“</a:t>
            </a:r>
            <a:r>
              <a:rPr lang="en-US" dirty="0" err="1" smtClean="0"/>
              <a:t>awalan</a:t>
            </a:r>
            <a:r>
              <a:rPr lang="en-US" dirty="0" smtClean="0"/>
              <a:t> 1”,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“0”.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Eselon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Tereduksi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3550"/>
            <a:ext cx="9144000" cy="187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23950"/>
            <a:ext cx="8451850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52750"/>
            <a:ext cx="7196137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 Matriks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1 If A is a square matrix, and if a matrix B of the same size can be found such that AB = BA = I , then A is said to be invertible (or nonsingular) and B is called an inverse of A. If no such matrix B can be found, then A is said to be singular.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76350"/>
            <a:ext cx="46005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71750"/>
            <a:ext cx="4762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Invers Matriks Bujursangkar orde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211644"/>
            <a:ext cx="9144000" cy="250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04950"/>
            <a:ext cx="64389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00150"/>
            <a:ext cx="2343150" cy="34480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</a:t>
            </a:r>
            <a:r>
              <a:rPr lang="en-US" dirty="0" smtClean="0"/>
              <a:t> </a:t>
            </a:r>
            <a:r>
              <a:rPr lang="en-US" dirty="0" err="1" smtClean="0"/>
              <a:t>Sangkar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matriks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bujursangkar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orde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endParaRPr lang="en-US" dirty="0" smtClean="0"/>
          </a:p>
          <a:p>
            <a:pPr lvl="1"/>
            <a:r>
              <a:rPr lang="en-US" dirty="0" err="1" smtClean="0"/>
              <a:t>Elemen</a:t>
            </a:r>
            <a:r>
              <a:rPr lang="en-US" dirty="0" smtClean="0"/>
              <a:t> a</a:t>
            </a:r>
            <a:r>
              <a:rPr lang="en-US" baseline="-25000" dirty="0" smtClean="0"/>
              <a:t>11</a:t>
            </a:r>
            <a:r>
              <a:rPr lang="en-US" dirty="0" smtClean="0"/>
              <a:t>, a</a:t>
            </a:r>
            <a:r>
              <a:rPr lang="en-US" baseline="-25000" dirty="0" smtClean="0"/>
              <a:t>22</a:t>
            </a:r>
            <a:r>
              <a:rPr lang="en-US" dirty="0" smtClean="0"/>
              <a:t>, a</a:t>
            </a:r>
            <a:r>
              <a:rPr lang="en-US" baseline="-25000" dirty="0" smtClean="0"/>
              <a:t>33</a:t>
            </a:r>
            <a:r>
              <a:rPr lang="en-US" dirty="0" smtClean="0"/>
              <a:t>, … 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diagonal </a:t>
            </a:r>
            <a:r>
              <a:rPr lang="en-US" dirty="0" err="1" smtClean="0">
                <a:solidFill>
                  <a:srgbClr val="FF0000"/>
                </a:solidFill>
              </a:rPr>
              <a:t>utama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bujursangkar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90801" y="3200400"/>
            <a:ext cx="30956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038350"/>
            <a:ext cx="9144000" cy="128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428750"/>
            <a:ext cx="9144000" cy="64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15333"/>
            <a:ext cx="9143999" cy="182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14350"/>
            <a:ext cx="9144000" cy="9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00923"/>
            <a:ext cx="9144000" cy="64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335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0" y="742950"/>
            <a:ext cx="9144000" cy="99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2876550"/>
            <a:ext cx="9144000" cy="112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0" y="1581150"/>
            <a:ext cx="9144000" cy="146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6350"/>
            <a:ext cx="9144000" cy="342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Perpangkatan Matriks &amp; Polinom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A is a square matrix, then we define the nonnegative integer powers of A to be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i="1" baseline="30000" dirty="0" smtClean="0">
                <a:solidFill>
                  <a:srgbClr val="FF0000"/>
                </a:solidFill>
              </a:rPr>
              <a:t>0</a:t>
            </a:r>
            <a:r>
              <a:rPr lang="en-US" i="1" dirty="0" smtClean="0">
                <a:solidFill>
                  <a:srgbClr val="FF0000"/>
                </a:solidFill>
              </a:rPr>
              <a:t> = I and A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= AA· · ·A </a:t>
            </a:r>
            <a:r>
              <a:rPr lang="en-US" b="1" i="1" dirty="0" smtClean="0">
                <a:solidFill>
                  <a:srgbClr val="FF0000"/>
                </a:solidFill>
              </a:rPr>
              <a:t>[n factors]</a:t>
            </a:r>
          </a:p>
          <a:p>
            <a:r>
              <a:rPr lang="en-US" dirty="0" smtClean="0"/>
              <a:t>and if </a:t>
            </a:r>
            <a:r>
              <a:rPr lang="en-US" i="1" dirty="0" smtClean="0"/>
              <a:t>A is invertible, then we define the negative integer powers of A to be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−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= (A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i="1" baseline="30000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= 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 · · ·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i="1" dirty="0" smtClean="0">
                <a:solidFill>
                  <a:srgbClr val="FF0000"/>
                </a:solidFill>
              </a:rPr>
              <a:t>n factors]</a:t>
            </a:r>
          </a:p>
          <a:p>
            <a:r>
              <a:rPr lang="en-US" dirty="0" smtClean="0"/>
              <a:t>the usual laws of nonnegative exponents hold; for example,</a:t>
            </a:r>
          </a:p>
          <a:p>
            <a:pPr algn="ctr">
              <a:buNone/>
            </a:pPr>
            <a:r>
              <a:rPr lang="pt-BR" i="1" dirty="0" smtClean="0">
                <a:solidFill>
                  <a:srgbClr val="FF0000"/>
                </a:solidFill>
              </a:rPr>
              <a:t>A</a:t>
            </a:r>
            <a:r>
              <a:rPr lang="pt-BR" i="1" baseline="30000" dirty="0" smtClean="0">
                <a:solidFill>
                  <a:srgbClr val="FF0000"/>
                </a:solidFill>
              </a:rPr>
              <a:t>r</a:t>
            </a:r>
            <a:r>
              <a:rPr lang="pt-BR" i="1" dirty="0" smtClean="0">
                <a:solidFill>
                  <a:srgbClr val="FF0000"/>
                </a:solidFill>
              </a:rPr>
              <a:t>A</a:t>
            </a:r>
            <a:r>
              <a:rPr lang="pt-BR" i="1" baseline="30000" dirty="0" smtClean="0">
                <a:solidFill>
                  <a:srgbClr val="FF0000"/>
                </a:solidFill>
              </a:rPr>
              <a:t>s</a:t>
            </a:r>
            <a:r>
              <a:rPr lang="pt-BR" i="1" dirty="0" smtClean="0">
                <a:solidFill>
                  <a:srgbClr val="FF0000"/>
                </a:solidFill>
              </a:rPr>
              <a:t> = A</a:t>
            </a:r>
            <a:r>
              <a:rPr lang="pt-BR" i="1" baseline="30000" dirty="0" smtClean="0">
                <a:solidFill>
                  <a:srgbClr val="FF0000"/>
                </a:solidFill>
              </a:rPr>
              <a:t>r+s</a:t>
            </a:r>
            <a:r>
              <a:rPr lang="pt-BR" i="1" dirty="0" smtClean="0">
                <a:solidFill>
                  <a:srgbClr val="FF0000"/>
                </a:solidFill>
              </a:rPr>
              <a:t> and (A</a:t>
            </a:r>
            <a:r>
              <a:rPr lang="pt-BR" i="1" baseline="30000" dirty="0" smtClean="0">
                <a:solidFill>
                  <a:srgbClr val="FF0000"/>
                </a:solidFill>
              </a:rPr>
              <a:t>r</a:t>
            </a:r>
            <a:r>
              <a:rPr lang="pt-BR" i="1" dirty="0" smtClean="0">
                <a:solidFill>
                  <a:srgbClr val="FF0000"/>
                </a:solidFill>
              </a:rPr>
              <a:t>)</a:t>
            </a:r>
            <a:r>
              <a:rPr lang="pt-BR" i="1" baseline="30000" dirty="0" smtClean="0">
                <a:solidFill>
                  <a:srgbClr val="FF0000"/>
                </a:solidFill>
              </a:rPr>
              <a:t>s</a:t>
            </a:r>
            <a:r>
              <a:rPr lang="pt-BR" i="1" dirty="0" smtClean="0">
                <a:solidFill>
                  <a:srgbClr val="FF0000"/>
                </a:solidFill>
              </a:rPr>
              <a:t> = A</a:t>
            </a:r>
            <a:r>
              <a:rPr lang="pt-BR" i="1" baseline="30000" dirty="0" smtClean="0">
                <a:solidFill>
                  <a:srgbClr val="FF0000"/>
                </a:solidFill>
              </a:rPr>
              <a:t>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615" y="1200150"/>
            <a:ext cx="552877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Perpangkatan Matriks &amp; Polinom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00200" y="1123950"/>
            <a:ext cx="5943600" cy="3667125"/>
            <a:chOff x="1600200" y="1123950"/>
            <a:chExt cx="5943600" cy="3667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600200" y="1123950"/>
              <a:ext cx="5943600" cy="366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/>
            <p:cNvSpPr/>
            <p:nvPr/>
          </p:nvSpPr>
          <p:spPr>
            <a:xfrm>
              <a:off x="4648200" y="135255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Operasi-operasi Pada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Penjumlahan &amp; Pengurangan</a:t>
            </a:r>
          </a:p>
          <a:p>
            <a:r>
              <a:rPr lang="en-US" smtClean="0"/>
              <a:t>Perkalian dengan nilai skalar</a:t>
            </a:r>
          </a:p>
          <a:p>
            <a:r>
              <a:rPr lang="en-US" smtClean="0"/>
              <a:t>Perkalian antar matriks</a:t>
            </a:r>
          </a:p>
          <a:p>
            <a:r>
              <a:rPr lang="en-US" smtClean="0"/>
              <a:t>Transpos Matriks</a:t>
            </a:r>
          </a:p>
          <a:p>
            <a:r>
              <a:rPr lang="en-US" smtClean="0"/>
              <a:t>Trace Matriks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Kesetaraan dua buah matriks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Dua buah matriks dikatakan setara jika keduanya memiliki ukuran yang sama &amp; elemen-elemen yang bersesuaian setara.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Penjumlahan dan Pengurangan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953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berukuran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 A + B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 smtClean="0"/>
              <a:t>elemen-elemennya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 yang </a:t>
            </a:r>
            <a:r>
              <a:rPr lang="en-US" dirty="0" err="1" smtClean="0"/>
              <a:t>bersesuaian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21235"/>
          <a:stretch>
            <a:fillRect/>
          </a:stretch>
        </p:blipFill>
        <p:spPr bwMode="auto">
          <a:xfrm>
            <a:off x="1600200" y="2343150"/>
            <a:ext cx="6400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38550"/>
            <a:ext cx="7999413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Perkalian dengan nilai Skalar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01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n × m </a:t>
            </a:r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berukuran</a:t>
            </a:r>
            <a:r>
              <a:rPr lang="en-US" dirty="0" smtClean="0"/>
              <a:t> n × m yang </a:t>
            </a:r>
            <a:r>
              <a:rPr lang="en-US" dirty="0" err="1" smtClean="0"/>
              <a:t>elemen-elemennya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 c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A yang </a:t>
            </a:r>
            <a:r>
              <a:rPr lang="en-US" dirty="0" err="1" smtClean="0"/>
              <a:t>bersesuaian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76550"/>
            <a:ext cx="68961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14750"/>
            <a:ext cx="748665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methods for computing a product of two matrices, </a:t>
            </a:r>
          </a:p>
          <a:p>
            <a:pPr lvl="1"/>
            <a:r>
              <a:rPr lang="en-US" smtClean="0"/>
              <a:t>entry by entry (the entry method), </a:t>
            </a:r>
          </a:p>
          <a:p>
            <a:pPr lvl="1"/>
            <a:r>
              <a:rPr lang="en-US" smtClean="0"/>
              <a:t>column by column (the column method),</a:t>
            </a:r>
          </a:p>
          <a:p>
            <a:pPr lvl="1"/>
            <a:r>
              <a:rPr lang="en-US" smtClean="0"/>
              <a:t>row by row (the row method),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1600</Words>
  <Application>Microsoft Office PowerPoint</Application>
  <PresentationFormat>On-screen Show (16:9)</PresentationFormat>
  <Paragraphs>130</Paragraphs>
  <Slides>46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Pengenalan Matriks</vt:lpstr>
      <vt:lpstr>Matriks</vt:lpstr>
      <vt:lpstr>Vektor Baris &amp;Vektor Kolom</vt:lpstr>
      <vt:lpstr>Matriks Bujur Sangkar</vt:lpstr>
      <vt:lpstr>Operasi-operasi Pada matriks</vt:lpstr>
      <vt:lpstr>Kesetaraan dua buah matriks</vt:lpstr>
      <vt:lpstr>Penjumlahan dan Pengurangan</vt:lpstr>
      <vt:lpstr>Perkalian dengan nilai Skalar</vt:lpstr>
      <vt:lpstr>Perkalian Matriks</vt:lpstr>
      <vt:lpstr>Multiplying Matrices (the entry method)</vt:lpstr>
      <vt:lpstr>Matrix Multiplication by Columns</vt:lpstr>
      <vt:lpstr>Matrix Multiplication by Rows</vt:lpstr>
      <vt:lpstr>Hasil perkalian matriks sebagai Kombinasi Linier</vt:lpstr>
      <vt:lpstr>Column-Row Expansion</vt:lpstr>
      <vt:lpstr>Sifat-sifat perkalian matriks</vt:lpstr>
      <vt:lpstr>Sifat-sifat Aritmatika Matriks</vt:lpstr>
      <vt:lpstr>Transpos Matriks</vt:lpstr>
      <vt:lpstr>Sifat-sifat Aritmatik Transpose Matriks</vt:lpstr>
      <vt:lpstr>Trace dari sebuah Matriks</vt:lpstr>
      <vt:lpstr>Matriks-matriks khusus</vt:lpstr>
      <vt:lpstr>Matriks Nol (Zero)</vt:lpstr>
      <vt:lpstr>Sifat-sifat Matriks Nol (Zero)</vt:lpstr>
      <vt:lpstr>Matriks Diagonal</vt:lpstr>
      <vt:lpstr>Matriks Identitas</vt:lpstr>
      <vt:lpstr>Matriks Segitiga</vt:lpstr>
      <vt:lpstr>Slide 26</vt:lpstr>
      <vt:lpstr>Matriks Singular</vt:lpstr>
      <vt:lpstr>Matriks Simetris</vt:lpstr>
      <vt:lpstr>Sifat-sifat Matriks Simetris</vt:lpstr>
      <vt:lpstr>Matriks Eselon Baris</vt:lpstr>
      <vt:lpstr>Eselon Baris</vt:lpstr>
      <vt:lpstr>Matriks Eselon Baris Tereduksi</vt:lpstr>
      <vt:lpstr>Eselon Baris Tereduksi</vt:lpstr>
      <vt:lpstr>Slide 34</vt:lpstr>
      <vt:lpstr>Invers Matriks</vt:lpstr>
      <vt:lpstr>Invers Matriks</vt:lpstr>
      <vt:lpstr>Slide 37</vt:lpstr>
      <vt:lpstr>Invers Matriks Bujursangkar orde 2</vt:lpstr>
      <vt:lpstr>Slide 39</vt:lpstr>
      <vt:lpstr>Slide 40</vt:lpstr>
      <vt:lpstr>Slide 41</vt:lpstr>
      <vt:lpstr>Slide 42</vt:lpstr>
      <vt:lpstr>Perpangkatan Matriks &amp; Polinom</vt:lpstr>
      <vt:lpstr>Slide 44</vt:lpstr>
      <vt:lpstr>Perpangkatan Matriks &amp; Polinom</vt:lpstr>
      <vt:lpstr>Terima kasih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copy edit</cp:lastModifiedBy>
  <cp:revision>258</cp:revision>
  <dcterms:created xsi:type="dcterms:W3CDTF">2006-08-16T00:00:00Z</dcterms:created>
  <dcterms:modified xsi:type="dcterms:W3CDTF">2018-01-31T20:15:19Z</dcterms:modified>
</cp:coreProperties>
</file>