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sldIdLst>
    <p:sldId id="269" r:id="rId2"/>
    <p:sldId id="256" r:id="rId3"/>
    <p:sldId id="270" r:id="rId4"/>
    <p:sldId id="275" r:id="rId5"/>
    <p:sldId id="276" r:id="rId6"/>
    <p:sldId id="271" r:id="rId7"/>
    <p:sldId id="272" r:id="rId8"/>
    <p:sldId id="273" r:id="rId9"/>
    <p:sldId id="274" r:id="rId10"/>
    <p:sldId id="277" r:id="rId11"/>
    <p:sldId id="278" r:id="rId12"/>
    <p:sldId id="279" r:id="rId13"/>
    <p:sldId id="281" r:id="rId14"/>
    <p:sldId id="282" r:id="rId15"/>
    <p:sldId id="283" r:id="rId16"/>
    <p:sldId id="284" r:id="rId17"/>
    <p:sldId id="285" r:id="rId18"/>
    <p:sldId id="286" r:id="rId19"/>
    <p:sldId id="287" r:id="rId20"/>
    <p:sldId id="288" r:id="rId21"/>
    <p:sldId id="289" r:id="rId22"/>
    <p:sldId id="295" r:id="rId23"/>
    <p:sldId id="290" r:id="rId24"/>
    <p:sldId id="280" r:id="rId25"/>
    <p:sldId id="291" r:id="rId26"/>
    <p:sldId id="292" r:id="rId27"/>
    <p:sldId id="293" r:id="rId28"/>
    <p:sldId id="294" r:id="rId29"/>
    <p:sldId id="296" r:id="rId30"/>
    <p:sldId id="315" r:id="rId31"/>
    <p:sldId id="297" r:id="rId32"/>
    <p:sldId id="299" r:id="rId33"/>
    <p:sldId id="298" r:id="rId34"/>
    <p:sldId id="300" r:id="rId35"/>
    <p:sldId id="301" r:id="rId36"/>
    <p:sldId id="302" r:id="rId37"/>
    <p:sldId id="303" r:id="rId38"/>
    <p:sldId id="304" r:id="rId39"/>
    <p:sldId id="305" r:id="rId40"/>
    <p:sldId id="306" r:id="rId41"/>
    <p:sldId id="307" r:id="rId42"/>
    <p:sldId id="308" r:id="rId43"/>
    <p:sldId id="311" r:id="rId44"/>
    <p:sldId id="312" r:id="rId45"/>
    <p:sldId id="313" r:id="rId46"/>
    <p:sldId id="314" r:id="rId47"/>
    <p:sldId id="309" r:id="rId48"/>
    <p:sldId id="310" r:id="rId49"/>
  </p:sldIdLst>
  <p:sldSz cx="12192000" cy="6858000"/>
  <p:notesSz cx="6858000" cy="9144000"/>
  <p:defaultTextStyle>
    <a:defPPr>
      <a:defRPr lang="en-US"/>
    </a:defPPr>
    <a:lvl1pPr algn="l" rtl="0" fontAlgn="base">
      <a:spcBef>
        <a:spcPct val="0"/>
      </a:spcBef>
      <a:spcAft>
        <a:spcPct val="0"/>
      </a:spcAft>
      <a:defRPr sz="2600" kern="1200">
        <a:solidFill>
          <a:schemeClr val="tx1"/>
        </a:solidFill>
        <a:latin typeface="Arial" charset="0"/>
        <a:ea typeface="+mn-ea"/>
        <a:cs typeface="Arial" charset="0"/>
      </a:defRPr>
    </a:lvl1pPr>
    <a:lvl2pPr marL="457200" algn="l" rtl="0" fontAlgn="base">
      <a:spcBef>
        <a:spcPct val="0"/>
      </a:spcBef>
      <a:spcAft>
        <a:spcPct val="0"/>
      </a:spcAft>
      <a:defRPr sz="2600" kern="1200">
        <a:solidFill>
          <a:schemeClr val="tx1"/>
        </a:solidFill>
        <a:latin typeface="Arial" charset="0"/>
        <a:ea typeface="+mn-ea"/>
        <a:cs typeface="Arial" charset="0"/>
      </a:defRPr>
    </a:lvl2pPr>
    <a:lvl3pPr marL="914400" algn="l" rtl="0" fontAlgn="base">
      <a:spcBef>
        <a:spcPct val="0"/>
      </a:spcBef>
      <a:spcAft>
        <a:spcPct val="0"/>
      </a:spcAft>
      <a:defRPr sz="2600" kern="1200">
        <a:solidFill>
          <a:schemeClr val="tx1"/>
        </a:solidFill>
        <a:latin typeface="Arial" charset="0"/>
        <a:ea typeface="+mn-ea"/>
        <a:cs typeface="Arial" charset="0"/>
      </a:defRPr>
    </a:lvl3pPr>
    <a:lvl4pPr marL="1371600" algn="l" rtl="0" fontAlgn="base">
      <a:spcBef>
        <a:spcPct val="0"/>
      </a:spcBef>
      <a:spcAft>
        <a:spcPct val="0"/>
      </a:spcAft>
      <a:defRPr sz="2600" kern="1200">
        <a:solidFill>
          <a:schemeClr val="tx1"/>
        </a:solidFill>
        <a:latin typeface="Arial" charset="0"/>
        <a:ea typeface="+mn-ea"/>
        <a:cs typeface="Arial" charset="0"/>
      </a:defRPr>
    </a:lvl4pPr>
    <a:lvl5pPr marL="1828800" algn="l" rtl="0" fontAlgn="base">
      <a:spcBef>
        <a:spcPct val="0"/>
      </a:spcBef>
      <a:spcAft>
        <a:spcPct val="0"/>
      </a:spcAft>
      <a:defRPr sz="2600" kern="1200">
        <a:solidFill>
          <a:schemeClr val="tx1"/>
        </a:solidFill>
        <a:latin typeface="Arial" charset="0"/>
        <a:ea typeface="+mn-ea"/>
        <a:cs typeface="Arial" charset="0"/>
      </a:defRPr>
    </a:lvl5pPr>
    <a:lvl6pPr marL="2286000" algn="l" defTabSz="914400" rtl="0" eaLnBrk="1" latinLnBrk="0" hangingPunct="1">
      <a:defRPr sz="2600" kern="1200">
        <a:solidFill>
          <a:schemeClr val="tx1"/>
        </a:solidFill>
        <a:latin typeface="Arial" charset="0"/>
        <a:ea typeface="+mn-ea"/>
        <a:cs typeface="Arial" charset="0"/>
      </a:defRPr>
    </a:lvl6pPr>
    <a:lvl7pPr marL="2743200" algn="l" defTabSz="914400" rtl="0" eaLnBrk="1" latinLnBrk="0" hangingPunct="1">
      <a:defRPr sz="2600" kern="1200">
        <a:solidFill>
          <a:schemeClr val="tx1"/>
        </a:solidFill>
        <a:latin typeface="Arial" charset="0"/>
        <a:ea typeface="+mn-ea"/>
        <a:cs typeface="Arial" charset="0"/>
      </a:defRPr>
    </a:lvl7pPr>
    <a:lvl8pPr marL="3200400" algn="l" defTabSz="914400" rtl="0" eaLnBrk="1" latinLnBrk="0" hangingPunct="1">
      <a:defRPr sz="2600" kern="1200">
        <a:solidFill>
          <a:schemeClr val="tx1"/>
        </a:solidFill>
        <a:latin typeface="Arial" charset="0"/>
        <a:ea typeface="+mn-ea"/>
        <a:cs typeface="Arial" charset="0"/>
      </a:defRPr>
    </a:lvl8pPr>
    <a:lvl9pPr marL="3657600" algn="l" defTabSz="914400" rtl="0" eaLnBrk="1" latinLnBrk="0" hangingPunct="1">
      <a:defRPr sz="2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E94AEF-DD78-4A2E-83D9-990B6A184B20}" type="datetimeFigureOut">
              <a:rPr lang="en-IN" smtClean="0"/>
              <a:t>15-05-2024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BA48-B33A-4ACC-9FC8-6D8115266BF8}" type="slidenum">
              <a:rPr lang="en-IN" smtClean="0"/>
              <a:t>‹#›</a:t>
            </a:fld>
            <a:endParaRPr lang="en-IN"/>
          </a:p>
        </p:txBody>
      </p:sp>
    </p:spTree>
    <p:extLst>
      <p:ext uri="{BB962C8B-B14F-4D97-AF65-F5344CB8AC3E}">
        <p14:creationId xmlns:p14="http://schemas.microsoft.com/office/powerpoint/2010/main" val="16782858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2"/>
          <p:cNvSpPr>
            <a:spLocks noChangeShapeType="1"/>
          </p:cNvSpPr>
          <p:nvPr/>
        </p:nvSpPr>
        <p:spPr bwMode="auto">
          <a:xfrm>
            <a:off x="9753600" y="1066800"/>
            <a:ext cx="0" cy="44958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grpSp>
        <p:nvGrpSpPr>
          <p:cNvPr id="5" name="Group 8"/>
          <p:cNvGrpSpPr>
            <a:grpSpLocks/>
          </p:cNvGrpSpPr>
          <p:nvPr/>
        </p:nvGrpSpPr>
        <p:grpSpPr bwMode="auto">
          <a:xfrm>
            <a:off x="9990667" y="2992438"/>
            <a:ext cx="1784351" cy="2189162"/>
            <a:chOff x="4704" y="1885"/>
            <a:chExt cx="843" cy="1379"/>
          </a:xfrm>
        </p:grpSpPr>
        <p:sp>
          <p:nvSpPr>
            <p:cNvPr id="6" name="Oval 9"/>
            <p:cNvSpPr>
              <a:spLocks noChangeArrowheads="1"/>
            </p:cNvSpPr>
            <p:nvPr/>
          </p:nvSpPr>
          <p:spPr bwMode="auto">
            <a:xfrm>
              <a:off x="4704"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7" name="Oval 10"/>
            <p:cNvSpPr>
              <a:spLocks noChangeArrowheads="1"/>
            </p:cNvSpPr>
            <p:nvPr/>
          </p:nvSpPr>
          <p:spPr bwMode="auto">
            <a:xfrm>
              <a:off x="4883"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8" name="Oval 11"/>
            <p:cNvSpPr>
              <a:spLocks noChangeArrowheads="1"/>
            </p:cNvSpPr>
            <p:nvPr/>
          </p:nvSpPr>
          <p:spPr bwMode="auto">
            <a:xfrm>
              <a:off x="5062" y="1885"/>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9" name="Oval 12"/>
            <p:cNvSpPr>
              <a:spLocks noChangeArrowheads="1"/>
            </p:cNvSpPr>
            <p:nvPr/>
          </p:nvSpPr>
          <p:spPr bwMode="auto">
            <a:xfrm>
              <a:off x="4704"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0" name="Oval 13"/>
            <p:cNvSpPr>
              <a:spLocks noChangeArrowheads="1"/>
            </p:cNvSpPr>
            <p:nvPr/>
          </p:nvSpPr>
          <p:spPr bwMode="auto">
            <a:xfrm>
              <a:off x="4883"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1" name="Oval 14"/>
            <p:cNvSpPr>
              <a:spLocks noChangeArrowheads="1"/>
            </p:cNvSpPr>
            <p:nvPr/>
          </p:nvSpPr>
          <p:spPr bwMode="auto">
            <a:xfrm>
              <a:off x="5062" y="2064"/>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2" name="Oval 15"/>
            <p:cNvSpPr>
              <a:spLocks noChangeArrowheads="1"/>
            </p:cNvSpPr>
            <p:nvPr/>
          </p:nvSpPr>
          <p:spPr bwMode="auto">
            <a:xfrm>
              <a:off x="5241" y="2064"/>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3" name="Oval 16"/>
            <p:cNvSpPr>
              <a:spLocks noChangeArrowheads="1"/>
            </p:cNvSpPr>
            <p:nvPr/>
          </p:nvSpPr>
          <p:spPr bwMode="auto">
            <a:xfrm>
              <a:off x="4704"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4" name="Oval 17"/>
            <p:cNvSpPr>
              <a:spLocks noChangeArrowheads="1"/>
            </p:cNvSpPr>
            <p:nvPr/>
          </p:nvSpPr>
          <p:spPr bwMode="auto">
            <a:xfrm>
              <a:off x="4883" y="2243"/>
              <a:ext cx="127" cy="127"/>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5" name="Oval 18"/>
            <p:cNvSpPr>
              <a:spLocks noChangeArrowheads="1"/>
            </p:cNvSpPr>
            <p:nvPr/>
          </p:nvSpPr>
          <p:spPr bwMode="auto">
            <a:xfrm>
              <a:off x="5062"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6" name="Oval 19"/>
            <p:cNvSpPr>
              <a:spLocks noChangeArrowheads="1"/>
            </p:cNvSpPr>
            <p:nvPr/>
          </p:nvSpPr>
          <p:spPr bwMode="auto">
            <a:xfrm>
              <a:off x="5241" y="2243"/>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7" name="Oval 20"/>
            <p:cNvSpPr>
              <a:spLocks noChangeArrowheads="1"/>
            </p:cNvSpPr>
            <p:nvPr/>
          </p:nvSpPr>
          <p:spPr bwMode="auto">
            <a:xfrm>
              <a:off x="5420" y="2243"/>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8" name="Oval 21"/>
            <p:cNvSpPr>
              <a:spLocks noChangeArrowheads="1"/>
            </p:cNvSpPr>
            <p:nvPr/>
          </p:nvSpPr>
          <p:spPr bwMode="auto">
            <a:xfrm>
              <a:off x="4704" y="2421"/>
              <a:ext cx="127" cy="128"/>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19" name="Oval 22"/>
            <p:cNvSpPr>
              <a:spLocks noChangeArrowheads="1"/>
            </p:cNvSpPr>
            <p:nvPr/>
          </p:nvSpPr>
          <p:spPr bwMode="auto">
            <a:xfrm>
              <a:off x="4883"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0" name="Oval 23"/>
            <p:cNvSpPr>
              <a:spLocks noChangeArrowheads="1"/>
            </p:cNvSpPr>
            <p:nvPr/>
          </p:nvSpPr>
          <p:spPr bwMode="auto">
            <a:xfrm>
              <a:off x="5062" y="2421"/>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1" name="Oval 24"/>
            <p:cNvSpPr>
              <a:spLocks noChangeArrowheads="1"/>
            </p:cNvSpPr>
            <p:nvPr/>
          </p:nvSpPr>
          <p:spPr bwMode="auto">
            <a:xfrm>
              <a:off x="5241" y="2421"/>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2" name="Oval 25"/>
            <p:cNvSpPr>
              <a:spLocks noChangeArrowheads="1"/>
            </p:cNvSpPr>
            <p:nvPr/>
          </p:nvSpPr>
          <p:spPr bwMode="auto">
            <a:xfrm>
              <a:off x="4704"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3" name="Oval 26"/>
            <p:cNvSpPr>
              <a:spLocks noChangeArrowheads="1"/>
            </p:cNvSpPr>
            <p:nvPr/>
          </p:nvSpPr>
          <p:spPr bwMode="auto">
            <a:xfrm>
              <a:off x="4883" y="2600"/>
              <a:ext cx="127" cy="128"/>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4" name="Oval 27"/>
            <p:cNvSpPr>
              <a:spLocks noChangeArrowheads="1"/>
            </p:cNvSpPr>
            <p:nvPr/>
          </p:nvSpPr>
          <p:spPr bwMode="auto">
            <a:xfrm>
              <a:off x="5062"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5" name="Oval 28"/>
            <p:cNvSpPr>
              <a:spLocks noChangeArrowheads="1"/>
            </p:cNvSpPr>
            <p:nvPr/>
          </p:nvSpPr>
          <p:spPr bwMode="auto">
            <a:xfrm>
              <a:off x="5241" y="2600"/>
              <a:ext cx="127" cy="128"/>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6" name="Oval 29"/>
            <p:cNvSpPr>
              <a:spLocks noChangeArrowheads="1"/>
            </p:cNvSpPr>
            <p:nvPr/>
          </p:nvSpPr>
          <p:spPr bwMode="auto">
            <a:xfrm>
              <a:off x="5420" y="2600"/>
              <a:ext cx="127" cy="128"/>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7" name="Oval 30"/>
            <p:cNvSpPr>
              <a:spLocks noChangeArrowheads="1"/>
            </p:cNvSpPr>
            <p:nvPr/>
          </p:nvSpPr>
          <p:spPr bwMode="auto">
            <a:xfrm>
              <a:off x="4704" y="2779"/>
              <a:ext cx="127" cy="127"/>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8" name="Oval 31"/>
            <p:cNvSpPr>
              <a:spLocks noChangeArrowheads="1"/>
            </p:cNvSpPr>
            <p:nvPr/>
          </p:nvSpPr>
          <p:spPr bwMode="auto">
            <a:xfrm>
              <a:off x="4883"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29" name="Oval 32"/>
            <p:cNvSpPr>
              <a:spLocks noChangeArrowheads="1"/>
            </p:cNvSpPr>
            <p:nvPr/>
          </p:nvSpPr>
          <p:spPr bwMode="auto">
            <a:xfrm>
              <a:off x="5062" y="2779"/>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0" name="Oval 33"/>
            <p:cNvSpPr>
              <a:spLocks noChangeArrowheads="1"/>
            </p:cNvSpPr>
            <p:nvPr/>
          </p:nvSpPr>
          <p:spPr bwMode="auto">
            <a:xfrm>
              <a:off x="5241" y="2779"/>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1" name="Oval 34"/>
            <p:cNvSpPr>
              <a:spLocks noChangeArrowheads="1"/>
            </p:cNvSpPr>
            <p:nvPr/>
          </p:nvSpPr>
          <p:spPr bwMode="auto">
            <a:xfrm>
              <a:off x="4704"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2" name="Oval 35"/>
            <p:cNvSpPr>
              <a:spLocks noChangeArrowheads="1"/>
            </p:cNvSpPr>
            <p:nvPr/>
          </p:nvSpPr>
          <p:spPr bwMode="auto">
            <a:xfrm>
              <a:off x="4883" y="2958"/>
              <a:ext cx="127" cy="127"/>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3" name="Oval 36"/>
            <p:cNvSpPr>
              <a:spLocks noChangeArrowheads="1"/>
            </p:cNvSpPr>
            <p:nvPr/>
          </p:nvSpPr>
          <p:spPr bwMode="auto">
            <a:xfrm>
              <a:off x="5062"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4" name="Oval 37"/>
            <p:cNvSpPr>
              <a:spLocks noChangeArrowheads="1"/>
            </p:cNvSpPr>
            <p:nvPr/>
          </p:nvSpPr>
          <p:spPr bwMode="auto">
            <a:xfrm>
              <a:off x="5241" y="2958"/>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5" name="Oval 38"/>
            <p:cNvSpPr>
              <a:spLocks noChangeArrowheads="1"/>
            </p:cNvSpPr>
            <p:nvPr/>
          </p:nvSpPr>
          <p:spPr bwMode="auto">
            <a:xfrm>
              <a:off x="4883"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36" name="Oval 39"/>
            <p:cNvSpPr>
              <a:spLocks noChangeArrowheads="1"/>
            </p:cNvSpPr>
            <p:nvPr/>
          </p:nvSpPr>
          <p:spPr bwMode="auto">
            <a:xfrm>
              <a:off x="5241" y="3137"/>
              <a:ext cx="127" cy="127"/>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grpSp>
      <p:sp>
        <p:nvSpPr>
          <p:cNvPr id="37" name="Line 40"/>
          <p:cNvSpPr>
            <a:spLocks noChangeShapeType="1"/>
          </p:cNvSpPr>
          <p:nvPr/>
        </p:nvSpPr>
        <p:spPr bwMode="auto">
          <a:xfrm>
            <a:off x="406400" y="2819400"/>
            <a:ext cx="10972800" cy="0"/>
          </a:xfrm>
          <a:prstGeom prst="line">
            <a:avLst/>
          </a:prstGeom>
          <a:noFill/>
          <a:ln w="6350">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7107" name="Title Placeholder 1"/>
          <p:cNvSpPr>
            <a:spLocks noGrp="1" noChangeArrowheads="1"/>
          </p:cNvSpPr>
          <p:nvPr>
            <p:ph type="ctrTitle"/>
          </p:nvPr>
        </p:nvSpPr>
        <p:spPr>
          <a:xfrm>
            <a:off x="421217" y="466725"/>
            <a:ext cx="9042400" cy="2133600"/>
          </a:xfrm>
        </p:spPr>
        <p:txBody>
          <a:bodyPr/>
          <a:lstStyle>
            <a:lvl1pPr algn="r">
              <a:defRPr sz="4400"/>
            </a:lvl1pPr>
          </a:lstStyle>
          <a:p>
            <a:pPr lvl="0"/>
            <a:r>
              <a:rPr lang="en-US" altLang="en-US" noProof="0"/>
              <a:t>Click to edit Master title style</a:t>
            </a:r>
          </a:p>
        </p:txBody>
      </p:sp>
      <p:sp>
        <p:nvSpPr>
          <p:cNvPr id="47108" name="Text Placeholder 2"/>
          <p:cNvSpPr>
            <a:spLocks noGrp="1" noChangeArrowheads="1"/>
          </p:cNvSpPr>
          <p:nvPr>
            <p:ph type="subTitle" idx="1"/>
          </p:nvPr>
        </p:nvSpPr>
        <p:spPr>
          <a:xfrm>
            <a:off x="1132417" y="3049588"/>
            <a:ext cx="8331200" cy="2362200"/>
          </a:xfrm>
        </p:spPr>
        <p:txBody>
          <a:bodyPr/>
          <a:lstStyle>
            <a:lvl1pPr marL="0" indent="0" algn="r">
              <a:buFontTx/>
              <a:buNone/>
              <a:defRPr sz="2900"/>
            </a:lvl1pPr>
          </a:lstStyle>
          <a:p>
            <a:pPr lvl="0"/>
            <a:r>
              <a:rPr lang="en-US" altLang="en-US" noProof="0"/>
              <a:t>Click to edit Master subtitle style</a:t>
            </a:r>
            <a:endParaRPr lang="en-US" altLang="en-US" noProof="0" dirty="0"/>
          </a:p>
        </p:txBody>
      </p:sp>
      <p:sp>
        <p:nvSpPr>
          <p:cNvPr id="38" name="Date Placeholder 3"/>
          <p:cNvSpPr>
            <a:spLocks noGrp="1" noChangeArrowheads="1"/>
          </p:cNvSpPr>
          <p:nvPr>
            <p:ph type="dt" sz="half" idx="10"/>
          </p:nvPr>
        </p:nvSpPr>
        <p:spPr/>
        <p:txBody>
          <a:bodyPr/>
          <a:lstStyle>
            <a:lvl1pPr>
              <a:defRPr smtClean="0"/>
            </a:lvl1pPr>
          </a:lstStyle>
          <a:p>
            <a:fld id="{D8895B10-64F2-477C-A951-5FD321769F15}" type="datetimeFigureOut">
              <a:rPr lang="en-IN" smtClean="0"/>
              <a:t>15-05-2024</a:t>
            </a:fld>
            <a:endParaRPr lang="en-IN"/>
          </a:p>
        </p:txBody>
      </p:sp>
      <p:sp>
        <p:nvSpPr>
          <p:cNvPr id="39" name="Footer Placeholder 4"/>
          <p:cNvSpPr>
            <a:spLocks noGrp="1" noChangeArrowheads="1"/>
          </p:cNvSpPr>
          <p:nvPr>
            <p:ph type="ftr" sz="quarter" idx="11"/>
          </p:nvPr>
        </p:nvSpPr>
        <p:spPr/>
        <p:txBody>
          <a:bodyPr/>
          <a:lstStyle>
            <a:lvl1pPr>
              <a:defRPr dirty="0"/>
            </a:lvl1pPr>
          </a:lstStyle>
          <a:p>
            <a:endParaRPr lang="en-IN"/>
          </a:p>
        </p:txBody>
      </p:sp>
      <p:sp>
        <p:nvSpPr>
          <p:cNvPr id="40" name="Slide Number Placeholder 5"/>
          <p:cNvSpPr>
            <a:spLocks noGrp="1" noChangeArrowheads="1"/>
          </p:cNvSpPr>
          <p:nvPr>
            <p:ph type="sldNum" sz="quarter" idx="12"/>
          </p:nvPr>
        </p:nvSpPr>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176881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720915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10600" y="228601"/>
            <a:ext cx="2768600" cy="57070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228601"/>
            <a:ext cx="8102600" cy="5707063"/>
          </a:xfrm>
        </p:spPr>
        <p:txBody>
          <a:bodyPr vert="eaVert"/>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2717686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4572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5" name="Footer Placeholder 4"/>
          <p:cNvSpPr>
            <a:spLocks noGrp="1" noChangeArrowheads="1"/>
          </p:cNvSpPr>
          <p:nvPr>
            <p:ph type="ftr" sz="quarter" idx="11"/>
          </p:nvPr>
        </p:nvSpPr>
        <p:spPr>
          <a:xfrm>
            <a:off x="0" y="0"/>
            <a:ext cx="3251200" cy="381000"/>
          </a:xfrm>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671755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5" name="Footer Placeholder 4"/>
          <p:cNvSpPr>
            <a:spLocks noGrp="1" noChangeArrowheads="1"/>
          </p:cNvSpPr>
          <p:nvPr>
            <p:ph type="ftr" sz="quarter" idx="11"/>
          </p:nvPr>
        </p:nvSpPr>
        <p:spPr>
          <a:ln/>
        </p:spPr>
        <p:txBody>
          <a:bodyPr/>
          <a:lstStyle>
            <a:lvl1pPr>
              <a:defRPr/>
            </a:lvl1pPr>
          </a:lstStyle>
          <a:p>
            <a:endParaRPr lang="en-IN"/>
          </a:p>
        </p:txBody>
      </p:sp>
      <p:sp>
        <p:nvSpPr>
          <p:cNvPr id="6"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2248366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53200" y="1524001"/>
            <a:ext cx="4826000" cy="4411663"/>
          </a:xfrm>
        </p:spPr>
        <p:txBody>
          <a:bodyPr/>
          <a:lstStyle>
            <a:lvl1pPr marL="45720" indent="0">
              <a:buFontTx/>
              <a:buNone/>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4171053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marL="45720" indent="0">
              <a:buFontTx/>
              <a:buNone/>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8" name="Footer Placeholder 4"/>
          <p:cNvSpPr>
            <a:spLocks noGrp="1" noChangeArrowheads="1"/>
          </p:cNvSpPr>
          <p:nvPr>
            <p:ph type="ftr" sz="quarter" idx="11"/>
          </p:nvPr>
        </p:nvSpPr>
        <p:spPr>
          <a:ln/>
        </p:spPr>
        <p:txBody>
          <a:bodyPr/>
          <a:lstStyle>
            <a:lvl1pPr>
              <a:defRPr/>
            </a:lvl1pPr>
          </a:lstStyle>
          <a:p>
            <a:endParaRPr lang="en-IN"/>
          </a:p>
        </p:txBody>
      </p:sp>
      <p:sp>
        <p:nvSpPr>
          <p:cNvPr id="9"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603096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4" name="Footer Placeholder 4"/>
          <p:cNvSpPr>
            <a:spLocks noGrp="1" noChangeArrowheads="1"/>
          </p:cNvSpPr>
          <p:nvPr>
            <p:ph type="ftr" sz="quarter" idx="11"/>
          </p:nvPr>
        </p:nvSpPr>
        <p:spPr>
          <a:ln/>
        </p:spPr>
        <p:txBody>
          <a:bodyPr/>
          <a:lstStyle>
            <a:lvl1pPr>
              <a:defRPr/>
            </a:lvl1pPr>
          </a:lstStyle>
          <a:p>
            <a:endParaRPr lang="en-IN"/>
          </a:p>
        </p:txBody>
      </p:sp>
      <p:sp>
        <p:nvSpPr>
          <p:cNvPr id="5"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293972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3" name="Footer Placeholder 4"/>
          <p:cNvSpPr>
            <a:spLocks noGrp="1" noChangeArrowheads="1"/>
          </p:cNvSpPr>
          <p:nvPr>
            <p:ph type="ftr" sz="quarter" idx="11"/>
          </p:nvPr>
        </p:nvSpPr>
        <p:spPr>
          <a:ln/>
        </p:spPr>
        <p:txBody>
          <a:bodyPr/>
          <a:lstStyle>
            <a:lvl1pPr>
              <a:defRPr/>
            </a:lvl1pPr>
          </a:lstStyle>
          <a:p>
            <a:endParaRPr lang="en-IN"/>
          </a:p>
        </p:txBody>
      </p:sp>
      <p:sp>
        <p:nvSpPr>
          <p:cNvPr id="4"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958196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marL="45720" indent="0">
              <a:buFontTx/>
              <a:buNone/>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0952997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descr="An empty placeholder to add an image. Click on the placeholder and select the image that you wish to add"/>
          <p:cNvSpPr>
            <a:spLocks noGrp="1"/>
          </p:cNvSpPr>
          <p:nvPr>
            <p:ph type="pic" idx="1"/>
          </p:nvPr>
        </p:nvSpPr>
        <p:spPr>
          <a:xfrm>
            <a:off x="2389717" y="612775"/>
            <a:ext cx="7315200" cy="4114800"/>
          </a:xfrm>
        </p:spPr>
        <p:txBody>
          <a:bodyPr>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noChangeArrowheads="1"/>
          </p:cNvSpPr>
          <p:nvPr>
            <p:ph type="dt" sz="half" idx="10"/>
          </p:nvPr>
        </p:nvSpPr>
        <p:spPr>
          <a:ln/>
        </p:spPr>
        <p:txBody>
          <a:bodyPr/>
          <a:lstStyle>
            <a:lvl1pPr>
              <a:defRPr/>
            </a:lvl1pPr>
          </a:lstStyle>
          <a:p>
            <a:fld id="{D8895B10-64F2-477C-A951-5FD321769F15}" type="datetimeFigureOut">
              <a:rPr lang="en-IN" smtClean="0"/>
              <a:t>15-05-2024</a:t>
            </a:fld>
            <a:endParaRPr lang="en-IN"/>
          </a:p>
        </p:txBody>
      </p:sp>
      <p:sp>
        <p:nvSpPr>
          <p:cNvPr id="6" name="Footer Placeholder 4"/>
          <p:cNvSpPr>
            <a:spLocks noGrp="1" noChangeArrowheads="1"/>
          </p:cNvSpPr>
          <p:nvPr>
            <p:ph type="ftr" sz="quarter" idx="11"/>
          </p:nvPr>
        </p:nvSpPr>
        <p:spPr>
          <a:ln/>
        </p:spPr>
        <p:txBody>
          <a:bodyPr/>
          <a:lstStyle>
            <a:lvl1pPr>
              <a:defRPr/>
            </a:lvl1pPr>
          </a:lstStyle>
          <a:p>
            <a:endParaRPr lang="en-IN"/>
          </a:p>
        </p:txBody>
      </p:sp>
      <p:sp>
        <p:nvSpPr>
          <p:cNvPr id="7" name="Slide Number Placeholder 5"/>
          <p:cNvSpPr>
            <a:spLocks noGrp="1" noChangeArrowheads="1"/>
          </p:cNvSpPr>
          <p:nvPr>
            <p:ph type="sldNum" sz="quarter" idx="12"/>
          </p:nvPr>
        </p:nvSpPr>
        <p:spPr>
          <a:ln/>
        </p:spPr>
        <p:txBody>
          <a:bodyPr/>
          <a:lstStyle>
            <a:lvl1pPr>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3841930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Line 2"/>
          <p:cNvSpPr>
            <a:spLocks noChangeShapeType="1"/>
          </p:cNvSpPr>
          <p:nvPr/>
        </p:nvSpPr>
        <p:spPr bwMode="auto">
          <a:xfrm>
            <a:off x="10617200" y="152400"/>
            <a:ext cx="0" cy="1524000"/>
          </a:xfrm>
          <a:prstGeom prst="line">
            <a:avLst/>
          </a:prstGeom>
          <a:noFill/>
          <a:ln w="9525">
            <a:solidFill>
              <a:schemeClr val="tx1"/>
            </a:solidFill>
            <a:round/>
            <a:headEnd/>
            <a:tailEnd/>
          </a:ln>
          <a:effectLst/>
        </p:spPr>
        <p:txBody>
          <a:bodyPr/>
          <a:lstStyle/>
          <a:p>
            <a:pPr>
              <a:spcBef>
                <a:spcPct val="20000"/>
              </a:spcBef>
              <a:buClr>
                <a:schemeClr val="accent2"/>
              </a:buClr>
              <a:buSzPct val="70000"/>
              <a:buFont typeface="Wingdings" pitchFamily="2" charset="2"/>
              <a:buChar char="l"/>
              <a:defRPr/>
            </a:pPr>
            <a:endParaRPr lang="en-US" sz="1800" dirty="0">
              <a:cs typeface="+mn-cs"/>
            </a:endParaRPr>
          </a:p>
        </p:txBody>
      </p:sp>
      <p:grpSp>
        <p:nvGrpSpPr>
          <p:cNvPr id="1027" name="Group 8"/>
          <p:cNvGrpSpPr>
            <a:grpSpLocks/>
          </p:cNvGrpSpPr>
          <p:nvPr/>
        </p:nvGrpSpPr>
        <p:grpSpPr bwMode="auto">
          <a:xfrm>
            <a:off x="10871201" y="152400"/>
            <a:ext cx="1056217" cy="1295400"/>
            <a:chOff x="5136" y="960"/>
            <a:chExt cx="528" cy="864"/>
          </a:xfrm>
        </p:grpSpPr>
        <p:sp>
          <p:nvSpPr>
            <p:cNvPr id="46089" name="Oval 9"/>
            <p:cNvSpPr>
              <a:spLocks noChangeArrowheads="1"/>
            </p:cNvSpPr>
            <p:nvPr/>
          </p:nvSpPr>
          <p:spPr bwMode="auto">
            <a:xfrm>
              <a:off x="5136" y="960"/>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0" name="Oval 10"/>
            <p:cNvSpPr>
              <a:spLocks noChangeArrowheads="1"/>
            </p:cNvSpPr>
            <p:nvPr/>
          </p:nvSpPr>
          <p:spPr bwMode="auto">
            <a:xfrm>
              <a:off x="5248"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1" name="Oval 11"/>
            <p:cNvSpPr>
              <a:spLocks noChangeArrowheads="1"/>
            </p:cNvSpPr>
            <p:nvPr/>
          </p:nvSpPr>
          <p:spPr bwMode="auto">
            <a:xfrm>
              <a:off x="5360" y="960"/>
              <a:ext cx="79"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2" name="Oval 12"/>
            <p:cNvSpPr>
              <a:spLocks noChangeArrowheads="1"/>
            </p:cNvSpPr>
            <p:nvPr/>
          </p:nvSpPr>
          <p:spPr bwMode="auto">
            <a:xfrm>
              <a:off x="5136" y="1072"/>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3" name="Oval 13"/>
            <p:cNvSpPr>
              <a:spLocks noChangeArrowheads="1"/>
            </p:cNvSpPr>
            <p:nvPr/>
          </p:nvSpPr>
          <p:spPr bwMode="auto">
            <a:xfrm>
              <a:off x="5248"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4" name="Oval 14"/>
            <p:cNvSpPr>
              <a:spLocks noChangeArrowheads="1"/>
            </p:cNvSpPr>
            <p:nvPr/>
          </p:nvSpPr>
          <p:spPr bwMode="auto">
            <a:xfrm>
              <a:off x="5360" y="1072"/>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5" name="Oval 15"/>
            <p:cNvSpPr>
              <a:spLocks noChangeArrowheads="1"/>
            </p:cNvSpPr>
            <p:nvPr/>
          </p:nvSpPr>
          <p:spPr bwMode="auto">
            <a:xfrm>
              <a:off x="5472" y="1072"/>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6" name="Oval 16"/>
            <p:cNvSpPr>
              <a:spLocks noChangeArrowheads="1"/>
            </p:cNvSpPr>
            <p:nvPr/>
          </p:nvSpPr>
          <p:spPr bwMode="auto">
            <a:xfrm>
              <a:off x="5136" y="1184"/>
              <a:ext cx="80"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7" name="Oval 17"/>
            <p:cNvSpPr>
              <a:spLocks noChangeArrowheads="1"/>
            </p:cNvSpPr>
            <p:nvPr/>
          </p:nvSpPr>
          <p:spPr bwMode="auto">
            <a:xfrm>
              <a:off x="5248" y="1184"/>
              <a:ext cx="79" cy="79"/>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8" name="Oval 18"/>
            <p:cNvSpPr>
              <a:spLocks noChangeArrowheads="1"/>
            </p:cNvSpPr>
            <p:nvPr/>
          </p:nvSpPr>
          <p:spPr bwMode="auto">
            <a:xfrm>
              <a:off x="5360"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099" name="Oval 19"/>
            <p:cNvSpPr>
              <a:spLocks noChangeArrowheads="1"/>
            </p:cNvSpPr>
            <p:nvPr/>
          </p:nvSpPr>
          <p:spPr bwMode="auto">
            <a:xfrm>
              <a:off x="5472" y="1184"/>
              <a:ext cx="79"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0" name="Oval 20"/>
            <p:cNvSpPr>
              <a:spLocks noChangeArrowheads="1"/>
            </p:cNvSpPr>
            <p:nvPr/>
          </p:nvSpPr>
          <p:spPr bwMode="auto">
            <a:xfrm>
              <a:off x="5584" y="1184"/>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1" name="Oval 21"/>
            <p:cNvSpPr>
              <a:spLocks noChangeArrowheads="1"/>
            </p:cNvSpPr>
            <p:nvPr/>
          </p:nvSpPr>
          <p:spPr bwMode="auto">
            <a:xfrm>
              <a:off x="5136" y="1296"/>
              <a:ext cx="80" cy="80"/>
            </a:xfrm>
            <a:prstGeom prst="ellipse">
              <a:avLst/>
            </a:prstGeom>
            <a:solidFill>
              <a:schemeClr val="tx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2" name="Oval 22"/>
            <p:cNvSpPr>
              <a:spLocks noChangeArrowheads="1"/>
            </p:cNvSpPr>
            <p:nvPr/>
          </p:nvSpPr>
          <p:spPr bwMode="auto">
            <a:xfrm>
              <a:off x="5248"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3" name="Oval 23"/>
            <p:cNvSpPr>
              <a:spLocks noChangeArrowheads="1"/>
            </p:cNvSpPr>
            <p:nvPr/>
          </p:nvSpPr>
          <p:spPr bwMode="auto">
            <a:xfrm>
              <a:off x="5360" y="1296"/>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4" name="Oval 24"/>
            <p:cNvSpPr>
              <a:spLocks noChangeArrowheads="1"/>
            </p:cNvSpPr>
            <p:nvPr/>
          </p:nvSpPr>
          <p:spPr bwMode="auto">
            <a:xfrm>
              <a:off x="5472" y="1296"/>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5" name="Oval 25"/>
            <p:cNvSpPr>
              <a:spLocks noChangeArrowheads="1"/>
            </p:cNvSpPr>
            <p:nvPr/>
          </p:nvSpPr>
          <p:spPr bwMode="auto">
            <a:xfrm>
              <a:off x="5136" y="1408"/>
              <a:ext cx="80"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6" name="Oval 26"/>
            <p:cNvSpPr>
              <a:spLocks noChangeArrowheads="1"/>
            </p:cNvSpPr>
            <p:nvPr/>
          </p:nvSpPr>
          <p:spPr bwMode="auto">
            <a:xfrm>
              <a:off x="5248" y="1408"/>
              <a:ext cx="79" cy="80"/>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7" name="Oval 27"/>
            <p:cNvSpPr>
              <a:spLocks noChangeArrowheads="1"/>
            </p:cNvSpPr>
            <p:nvPr/>
          </p:nvSpPr>
          <p:spPr bwMode="auto">
            <a:xfrm>
              <a:off x="5360"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8" name="Oval 28"/>
            <p:cNvSpPr>
              <a:spLocks noChangeArrowheads="1"/>
            </p:cNvSpPr>
            <p:nvPr/>
          </p:nvSpPr>
          <p:spPr bwMode="auto">
            <a:xfrm>
              <a:off x="5472" y="1408"/>
              <a:ext cx="79" cy="80"/>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09" name="Oval 29"/>
            <p:cNvSpPr>
              <a:spLocks noChangeArrowheads="1"/>
            </p:cNvSpPr>
            <p:nvPr/>
          </p:nvSpPr>
          <p:spPr bwMode="auto">
            <a:xfrm>
              <a:off x="5584" y="1408"/>
              <a:ext cx="80"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0" name="Oval 30"/>
            <p:cNvSpPr>
              <a:spLocks noChangeArrowheads="1"/>
            </p:cNvSpPr>
            <p:nvPr/>
          </p:nvSpPr>
          <p:spPr bwMode="auto">
            <a:xfrm>
              <a:off x="5136" y="1520"/>
              <a:ext cx="80" cy="79"/>
            </a:xfrm>
            <a:prstGeom prst="ellipse">
              <a:avLst/>
            </a:prstGeom>
            <a:solidFill>
              <a:schemeClr val="accent2"/>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1" name="Oval 31"/>
            <p:cNvSpPr>
              <a:spLocks noChangeArrowheads="1"/>
            </p:cNvSpPr>
            <p:nvPr/>
          </p:nvSpPr>
          <p:spPr bwMode="auto">
            <a:xfrm>
              <a:off x="5248"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2" name="Oval 32"/>
            <p:cNvSpPr>
              <a:spLocks noChangeArrowheads="1"/>
            </p:cNvSpPr>
            <p:nvPr/>
          </p:nvSpPr>
          <p:spPr bwMode="auto">
            <a:xfrm>
              <a:off x="5360" y="1520"/>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3" name="Oval 33"/>
            <p:cNvSpPr>
              <a:spLocks noChangeArrowheads="1"/>
            </p:cNvSpPr>
            <p:nvPr/>
          </p:nvSpPr>
          <p:spPr bwMode="auto">
            <a:xfrm>
              <a:off x="5472" y="1520"/>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4" name="Oval 34"/>
            <p:cNvSpPr>
              <a:spLocks noChangeArrowheads="1"/>
            </p:cNvSpPr>
            <p:nvPr/>
          </p:nvSpPr>
          <p:spPr bwMode="auto">
            <a:xfrm>
              <a:off x="5136" y="1632"/>
              <a:ext cx="80"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5" name="Oval 35"/>
            <p:cNvSpPr>
              <a:spLocks noChangeArrowheads="1"/>
            </p:cNvSpPr>
            <p:nvPr/>
          </p:nvSpPr>
          <p:spPr bwMode="auto">
            <a:xfrm>
              <a:off x="5248" y="1632"/>
              <a:ext cx="79" cy="79"/>
            </a:xfrm>
            <a:prstGeom prst="ellipse">
              <a:avLst/>
            </a:prstGeom>
            <a:solidFill>
              <a:schemeClr val="accent1"/>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6" name="Oval 36"/>
            <p:cNvSpPr>
              <a:spLocks noChangeArrowheads="1"/>
            </p:cNvSpPr>
            <p:nvPr/>
          </p:nvSpPr>
          <p:spPr bwMode="auto">
            <a:xfrm>
              <a:off x="5360"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7" name="Oval 37"/>
            <p:cNvSpPr>
              <a:spLocks noChangeArrowheads="1"/>
            </p:cNvSpPr>
            <p:nvPr/>
          </p:nvSpPr>
          <p:spPr bwMode="auto">
            <a:xfrm>
              <a:off x="5472" y="1632"/>
              <a:ext cx="79" cy="79"/>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8" name="Oval 38"/>
            <p:cNvSpPr>
              <a:spLocks noChangeArrowheads="1"/>
            </p:cNvSpPr>
            <p:nvPr/>
          </p:nvSpPr>
          <p:spPr bwMode="auto">
            <a:xfrm>
              <a:off x="5248"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sp>
          <p:nvSpPr>
            <p:cNvPr id="46119" name="Oval 39"/>
            <p:cNvSpPr>
              <a:spLocks noChangeArrowheads="1"/>
            </p:cNvSpPr>
            <p:nvPr/>
          </p:nvSpPr>
          <p:spPr bwMode="auto">
            <a:xfrm>
              <a:off x="5472" y="1744"/>
              <a:ext cx="79" cy="80"/>
            </a:xfrm>
            <a:prstGeom prst="ellipse">
              <a:avLst/>
            </a:prstGeom>
            <a:solidFill>
              <a:schemeClr val="folHlink"/>
            </a:solidFill>
            <a:ln>
              <a:noFill/>
            </a:ln>
            <a:effectLst/>
          </p:spPr>
          <p:txBody>
            <a:bodyPr wrap="none" anchor="ctr"/>
            <a:lstStyle/>
            <a:p>
              <a:pPr>
                <a:spcBef>
                  <a:spcPct val="20000"/>
                </a:spcBef>
                <a:buClr>
                  <a:schemeClr val="accent2"/>
                </a:buClr>
                <a:buSzPct val="70000"/>
                <a:buFont typeface="Wingdings" pitchFamily="2" charset="2"/>
                <a:buChar char="l"/>
                <a:defRPr/>
              </a:pPr>
              <a:endParaRPr lang="en-US" sz="1800" dirty="0">
                <a:cs typeface="+mn-cs"/>
              </a:endParaRPr>
            </a:p>
          </p:txBody>
        </p:sp>
      </p:grpSp>
      <p:sp>
        <p:nvSpPr>
          <p:cNvPr id="1028" name="Title Placeholder 1"/>
          <p:cNvSpPr>
            <a:spLocks noGrp="1" noChangeArrowheads="1"/>
          </p:cNvSpPr>
          <p:nvPr>
            <p:ph type="title"/>
          </p:nvPr>
        </p:nvSpPr>
        <p:spPr bwMode="auto">
          <a:xfrm>
            <a:off x="304800" y="228600"/>
            <a:ext cx="10261600" cy="1295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9" name="Text Placeholder 2"/>
          <p:cNvSpPr>
            <a:spLocks noGrp="1" noChangeArrowheads="1"/>
          </p:cNvSpPr>
          <p:nvPr>
            <p:ph type="body" idx="1"/>
          </p:nvPr>
        </p:nvSpPr>
        <p:spPr bwMode="auto">
          <a:xfrm>
            <a:off x="1524000" y="1524001"/>
            <a:ext cx="9855200" cy="44116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5" name="Date Placeholder 3"/>
          <p:cNvSpPr>
            <a:spLocks noGrp="1" noChangeArrowheads="1"/>
          </p:cNvSpPr>
          <p:nvPr>
            <p:ph type="dt" sz="half" idx="2"/>
          </p:nvPr>
        </p:nvSpPr>
        <p:spPr bwMode="auto">
          <a:xfrm>
            <a:off x="609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spcBef>
                <a:spcPct val="0"/>
              </a:spcBef>
              <a:buClrTx/>
              <a:buSzTx/>
              <a:buFontTx/>
              <a:buNone/>
              <a:defRPr sz="1000" smtClean="0">
                <a:cs typeface="+mn-cs"/>
              </a:defRPr>
            </a:lvl1pPr>
          </a:lstStyle>
          <a:p>
            <a:fld id="{D8895B10-64F2-477C-A951-5FD321769F15}" type="datetimeFigureOut">
              <a:rPr lang="en-IN" smtClean="0"/>
              <a:t>15-05-2024</a:t>
            </a:fld>
            <a:endParaRPr lang="en-IN"/>
          </a:p>
        </p:txBody>
      </p:sp>
      <p:sp>
        <p:nvSpPr>
          <p:cNvPr id="46086" name="Footer Placeholder 4"/>
          <p:cNvSpPr>
            <a:spLocks noGrp="1" noChangeArrowheads="1"/>
          </p:cNvSpPr>
          <p:nvPr>
            <p:ph type="ftr" sz="quarter" idx="3"/>
          </p:nvPr>
        </p:nvSpPr>
        <p:spPr bwMode="auto">
          <a:xfrm>
            <a:off x="4165600" y="6248400"/>
            <a:ext cx="3860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a:spcBef>
                <a:spcPct val="0"/>
              </a:spcBef>
              <a:buClrTx/>
              <a:buSzTx/>
              <a:buFontTx/>
              <a:buNone/>
              <a:defRPr sz="1000" dirty="0">
                <a:cs typeface="+mn-cs"/>
              </a:defRPr>
            </a:lvl1pPr>
          </a:lstStyle>
          <a:p>
            <a:endParaRPr lang="en-IN"/>
          </a:p>
        </p:txBody>
      </p:sp>
      <p:sp>
        <p:nvSpPr>
          <p:cNvPr id="46087" name="Slide Number Placeholder 5"/>
          <p:cNvSpPr>
            <a:spLocks noGrp="1" noChangeArrowheads="1"/>
          </p:cNvSpPr>
          <p:nvPr>
            <p:ph type="sldNum" sz="quarter" idx="4"/>
          </p:nvPr>
        </p:nvSpPr>
        <p:spPr bwMode="auto">
          <a:xfrm>
            <a:off x="8737600" y="6248400"/>
            <a:ext cx="2844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000">
                <a:cs typeface="+mn-cs"/>
              </a:defRPr>
            </a:lvl1pPr>
          </a:lstStyle>
          <a:p>
            <a:fld id="{212344C9-C414-4CE2-A042-6045DACCF757}" type="slidenum">
              <a:rPr lang="en-IN" smtClean="0"/>
              <a:t>‹#›</a:t>
            </a:fld>
            <a:endParaRPr lang="en-IN"/>
          </a:p>
        </p:txBody>
      </p:sp>
    </p:spTree>
    <p:extLst>
      <p:ext uri="{BB962C8B-B14F-4D97-AF65-F5344CB8AC3E}">
        <p14:creationId xmlns:p14="http://schemas.microsoft.com/office/powerpoint/2010/main" val="11936436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fontAlgn="base" hangingPunct="1">
        <a:spcBef>
          <a:spcPct val="0"/>
        </a:spcBef>
        <a:spcAft>
          <a:spcPct val="0"/>
        </a:spcAft>
        <a:defRPr sz="3600" b="1">
          <a:solidFill>
            <a:schemeClr val="tx2"/>
          </a:solidFill>
          <a:latin typeface="+mj-lt"/>
          <a:ea typeface="+mj-ea"/>
          <a:cs typeface="+mj-cs"/>
        </a:defRPr>
      </a:lvl1pPr>
      <a:lvl2pPr algn="l" rtl="0" eaLnBrk="1" fontAlgn="base" hangingPunct="1">
        <a:spcBef>
          <a:spcPct val="0"/>
        </a:spcBef>
        <a:spcAft>
          <a:spcPct val="0"/>
        </a:spcAft>
        <a:defRPr sz="3600" b="1">
          <a:solidFill>
            <a:schemeClr val="tx2"/>
          </a:solidFill>
          <a:latin typeface="Arial" charset="0"/>
        </a:defRPr>
      </a:lvl2pPr>
      <a:lvl3pPr algn="l" rtl="0" eaLnBrk="1" fontAlgn="base" hangingPunct="1">
        <a:spcBef>
          <a:spcPct val="0"/>
        </a:spcBef>
        <a:spcAft>
          <a:spcPct val="0"/>
        </a:spcAft>
        <a:defRPr sz="3600" b="1">
          <a:solidFill>
            <a:schemeClr val="tx2"/>
          </a:solidFill>
          <a:latin typeface="Arial" charset="0"/>
        </a:defRPr>
      </a:lvl3pPr>
      <a:lvl4pPr algn="l" rtl="0" eaLnBrk="1" fontAlgn="base" hangingPunct="1">
        <a:spcBef>
          <a:spcPct val="0"/>
        </a:spcBef>
        <a:spcAft>
          <a:spcPct val="0"/>
        </a:spcAft>
        <a:defRPr sz="3600" b="1">
          <a:solidFill>
            <a:schemeClr val="tx2"/>
          </a:solidFill>
          <a:latin typeface="Arial" charset="0"/>
        </a:defRPr>
      </a:lvl4pPr>
      <a:lvl5pPr algn="l" rtl="0" eaLnBrk="1" fontAlgn="base" hangingPunct="1">
        <a:spcBef>
          <a:spcPct val="0"/>
        </a:spcBef>
        <a:spcAft>
          <a:spcPct val="0"/>
        </a:spcAft>
        <a:defRPr sz="3600" b="1">
          <a:solidFill>
            <a:schemeClr val="tx2"/>
          </a:solidFill>
          <a:latin typeface="Arial" charset="0"/>
        </a:defRPr>
      </a:lvl5pPr>
      <a:lvl6pPr marL="457200" algn="l" rtl="0" eaLnBrk="1" fontAlgn="base" hangingPunct="1">
        <a:spcBef>
          <a:spcPct val="0"/>
        </a:spcBef>
        <a:spcAft>
          <a:spcPct val="0"/>
        </a:spcAft>
        <a:defRPr sz="3600" b="1">
          <a:solidFill>
            <a:schemeClr val="tx2"/>
          </a:solidFill>
          <a:latin typeface="Arial" charset="0"/>
        </a:defRPr>
      </a:lvl6pPr>
      <a:lvl7pPr marL="914400" algn="l" rtl="0" eaLnBrk="1" fontAlgn="base" hangingPunct="1">
        <a:spcBef>
          <a:spcPct val="0"/>
        </a:spcBef>
        <a:spcAft>
          <a:spcPct val="0"/>
        </a:spcAft>
        <a:defRPr sz="3600" b="1">
          <a:solidFill>
            <a:schemeClr val="tx2"/>
          </a:solidFill>
          <a:latin typeface="Arial" charset="0"/>
        </a:defRPr>
      </a:lvl7pPr>
      <a:lvl8pPr marL="1371600" algn="l" rtl="0" eaLnBrk="1" fontAlgn="base" hangingPunct="1">
        <a:spcBef>
          <a:spcPct val="0"/>
        </a:spcBef>
        <a:spcAft>
          <a:spcPct val="0"/>
        </a:spcAft>
        <a:defRPr sz="3600" b="1">
          <a:solidFill>
            <a:schemeClr val="tx2"/>
          </a:solidFill>
          <a:latin typeface="Arial" charset="0"/>
        </a:defRPr>
      </a:lvl8pPr>
      <a:lvl9pPr marL="1828800" algn="l" rtl="0" eaLnBrk="1" fontAlgn="base" hangingPunct="1">
        <a:spcBef>
          <a:spcPct val="0"/>
        </a:spcBef>
        <a:spcAft>
          <a:spcPct val="0"/>
        </a:spcAft>
        <a:defRPr sz="3600" b="1">
          <a:solidFill>
            <a:schemeClr val="tx2"/>
          </a:solidFill>
          <a:latin typeface="Arial" charset="0"/>
        </a:defRPr>
      </a:lvl9pPr>
    </p:titleStyle>
    <p:bodyStyle>
      <a:lvl1pPr marL="44450" algn="l" rtl="0" eaLnBrk="1" fontAlgn="base" hangingPunct="1">
        <a:spcBef>
          <a:spcPct val="25000"/>
        </a:spcBef>
        <a:spcAft>
          <a:spcPct val="0"/>
        </a:spcAft>
        <a:buClr>
          <a:schemeClr val="tx2"/>
        </a:buClr>
        <a:buSzPct val="120000"/>
        <a:defRPr sz="2700">
          <a:solidFill>
            <a:schemeClr val="tx1"/>
          </a:solidFill>
          <a:latin typeface="+mn-lt"/>
          <a:ea typeface="+mn-ea"/>
          <a:cs typeface="+mn-cs"/>
        </a:defRPr>
      </a:lvl1pPr>
      <a:lvl2pPr marL="692150" indent="-347663" algn="l" rtl="0" eaLnBrk="1" fontAlgn="base" hangingPunct="1">
        <a:spcBef>
          <a:spcPct val="0"/>
        </a:spcBef>
        <a:spcAft>
          <a:spcPct val="25000"/>
        </a:spcAft>
        <a:buClr>
          <a:srgbClr val="4D7373"/>
        </a:buClr>
        <a:buSzPct val="55000"/>
        <a:buFont typeface="Wingdings" pitchFamily="2" charset="2"/>
        <a:buChar char="l"/>
        <a:defRPr sz="2400">
          <a:solidFill>
            <a:schemeClr val="tx1"/>
          </a:solidFill>
          <a:latin typeface="+mn-lt"/>
        </a:defRPr>
      </a:lvl2pPr>
      <a:lvl3pPr marL="987425" indent="-293688" algn="l" rtl="0" eaLnBrk="1" fontAlgn="base" hangingPunct="1">
        <a:spcBef>
          <a:spcPct val="0"/>
        </a:spcBef>
        <a:spcAft>
          <a:spcPct val="25000"/>
        </a:spcAft>
        <a:buClr>
          <a:srgbClr val="666600"/>
        </a:buClr>
        <a:buSzPct val="50000"/>
        <a:buFont typeface="Wingdings" pitchFamily="2" charset="2"/>
        <a:buChar char="l"/>
        <a:defRPr sz="2200">
          <a:solidFill>
            <a:schemeClr val="tx1"/>
          </a:solidFill>
          <a:latin typeface="+mn-lt"/>
        </a:defRPr>
      </a:lvl3pPr>
      <a:lvl4pPr marL="1281113" indent="-292100" algn="l" rtl="0" eaLnBrk="1" fontAlgn="base" hangingPunct="1">
        <a:spcBef>
          <a:spcPct val="20000"/>
        </a:spcBef>
        <a:spcAft>
          <a:spcPct val="0"/>
        </a:spcAft>
        <a:buClr>
          <a:srgbClr val="26004D"/>
        </a:buClr>
        <a:buSzPct val="75000"/>
        <a:buFont typeface="Wingdings" pitchFamily="2" charset="2"/>
        <a:buChar char="§"/>
        <a:defRPr sz="2000">
          <a:solidFill>
            <a:schemeClr val="tx1"/>
          </a:solidFill>
          <a:latin typeface="+mn-lt"/>
        </a:defRPr>
      </a:lvl4pPr>
      <a:lvl5pPr marL="1598613" indent="-315913" algn="l" rtl="0" eaLnBrk="1" fontAlgn="base" hangingPunct="1">
        <a:spcBef>
          <a:spcPct val="20000"/>
        </a:spcBef>
        <a:spcAft>
          <a:spcPct val="0"/>
        </a:spcAft>
        <a:buClr>
          <a:srgbClr val="7F7F7F"/>
        </a:buClr>
        <a:buSzPct val="80000"/>
        <a:buFont typeface="Wingdings" pitchFamily="2" charset="2"/>
        <a:buChar char="§"/>
        <a:defRPr sz="2000">
          <a:solidFill>
            <a:schemeClr val="tx1"/>
          </a:solidFill>
          <a:latin typeface="+mn-lt"/>
        </a:defRPr>
      </a:lvl5pPr>
      <a:lvl6pPr marL="1920240" indent="-315913" algn="l" rtl="0" eaLnBrk="1" fontAlgn="base" hangingPunct="1">
        <a:spcBef>
          <a:spcPct val="20000"/>
        </a:spcBef>
        <a:spcAft>
          <a:spcPct val="0"/>
        </a:spcAft>
        <a:buClr>
          <a:schemeClr val="accent6">
            <a:lumMod val="50000"/>
          </a:schemeClr>
        </a:buClr>
        <a:buSzPct val="80000"/>
        <a:buFont typeface="Wingdings" pitchFamily="2" charset="2"/>
        <a:buChar char="§"/>
        <a:defRPr sz="2000">
          <a:solidFill>
            <a:schemeClr val="tx1"/>
          </a:solidFill>
          <a:latin typeface="+mn-lt"/>
        </a:defRPr>
      </a:lvl6pPr>
      <a:lvl7pPr marL="224028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7pPr>
      <a:lvl8pPr marL="2651760" indent="-315913" algn="l" rtl="0" eaLnBrk="1" fontAlgn="base" hangingPunct="1">
        <a:spcBef>
          <a:spcPct val="20000"/>
        </a:spcBef>
        <a:spcAft>
          <a:spcPct val="0"/>
        </a:spcAft>
        <a:buClr>
          <a:schemeClr val="bg2">
            <a:lumMod val="75000"/>
          </a:schemeClr>
        </a:buClr>
        <a:buSzPct val="80000"/>
        <a:buFont typeface="Wingdings" pitchFamily="2" charset="2"/>
        <a:buChar char="§"/>
        <a:defRPr sz="2000">
          <a:solidFill>
            <a:schemeClr val="tx1"/>
          </a:solidFill>
          <a:latin typeface="+mn-lt"/>
        </a:defRPr>
      </a:lvl8pPr>
      <a:lvl9pPr marL="3108960" indent="-315913" algn="l" rtl="0" eaLnBrk="1" fontAlgn="base" hangingPunct="1">
        <a:spcBef>
          <a:spcPct val="20000"/>
        </a:spcBef>
        <a:spcAft>
          <a:spcPct val="0"/>
        </a:spcAft>
        <a:buClr>
          <a:schemeClr val="accent2">
            <a:lumMod val="50000"/>
          </a:schemeClr>
        </a:buClr>
        <a:buSzPct val="80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bhima.t@gmail.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file:///D:\aclDigital\Day01\OOPS%20and%20C++%20IOStream.pptx" TargetMode="Externa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3"/>
          <p:cNvSpPr>
            <a:spLocks noGrp="1"/>
          </p:cNvSpPr>
          <p:nvPr>
            <p:ph type="ctrTitle"/>
          </p:nvPr>
        </p:nvSpPr>
        <p:spPr/>
        <p:txBody>
          <a:bodyPr/>
          <a:lstStyle/>
          <a:p>
            <a:pPr algn="l"/>
            <a:r>
              <a:rPr lang="en-US" dirty="0"/>
              <a:t>Object Oriented Programming in C++</a:t>
            </a:r>
          </a:p>
        </p:txBody>
      </p:sp>
      <p:sp>
        <p:nvSpPr>
          <p:cNvPr id="3075" name="Subtitle 4"/>
          <p:cNvSpPr>
            <a:spLocks noGrp="1"/>
          </p:cNvSpPr>
          <p:nvPr>
            <p:ph type="subTitle" idx="1"/>
          </p:nvPr>
        </p:nvSpPr>
        <p:spPr/>
        <p:txBody>
          <a:bodyPr/>
          <a:lstStyle/>
          <a:p>
            <a:r>
              <a:rPr lang="en-US" dirty="0"/>
              <a:t>Presented by </a:t>
            </a:r>
            <a:r>
              <a:rPr lang="en-US" dirty="0" err="1"/>
              <a:t>Bhimashankar</a:t>
            </a:r>
            <a:r>
              <a:rPr lang="en-US" dirty="0"/>
              <a:t> T</a:t>
            </a:r>
          </a:p>
          <a:p>
            <a:r>
              <a:rPr lang="en-US" dirty="0"/>
              <a:t>E-Mail: </a:t>
            </a:r>
            <a:r>
              <a:rPr lang="en-US" dirty="0">
                <a:hlinkClick r:id="rId3"/>
              </a:rPr>
              <a:t>bhima.t@gmail.com</a:t>
            </a:r>
            <a:endParaRPr lang="en-US" dirty="0"/>
          </a:p>
          <a:p>
            <a:r>
              <a:rPr lang="en-US" dirty="0" err="1"/>
              <a:t>PhNo</a:t>
            </a:r>
            <a:r>
              <a:rPr lang="en-US" dirty="0"/>
              <a:t>:+91 9980156833 / 6363863430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E20C6-E49E-9422-7ED8-CE3467640D24}"/>
              </a:ext>
            </a:extLst>
          </p:cNvPr>
          <p:cNvSpPr>
            <a:spLocks noGrp="1"/>
          </p:cNvSpPr>
          <p:nvPr>
            <p:ph type="title"/>
          </p:nvPr>
        </p:nvSpPr>
        <p:spPr/>
        <p:txBody>
          <a:bodyPr/>
          <a:lstStyle/>
          <a:p>
            <a:r>
              <a:rPr lang="en-US" altLang="en-US" dirty="0"/>
              <a:t>Comparison between C and C++</a:t>
            </a:r>
            <a:endParaRPr lang="en-IN" dirty="0"/>
          </a:p>
        </p:txBody>
      </p:sp>
      <p:pic>
        <p:nvPicPr>
          <p:cNvPr id="5" name="Content Placeholder 4">
            <a:extLst>
              <a:ext uri="{FF2B5EF4-FFF2-40B4-BE49-F238E27FC236}">
                <a16:creationId xmlns:a16="http://schemas.microsoft.com/office/drawing/2014/main" id="{47B83C84-09E9-78AD-5A16-A8883FBDEAEC}"/>
              </a:ext>
            </a:extLst>
          </p:cNvPr>
          <p:cNvPicPr>
            <a:picLocks noGrp="1" noChangeAspect="1"/>
          </p:cNvPicPr>
          <p:nvPr>
            <p:ph idx="1"/>
          </p:nvPr>
        </p:nvPicPr>
        <p:blipFill>
          <a:blip r:embed="rId2"/>
          <a:stretch>
            <a:fillRect/>
          </a:stretch>
        </p:blipFill>
        <p:spPr>
          <a:xfrm>
            <a:off x="1620264" y="1665873"/>
            <a:ext cx="8946136" cy="4423841"/>
          </a:xfrm>
        </p:spPr>
      </p:pic>
    </p:spTree>
    <p:extLst>
      <p:ext uri="{BB962C8B-B14F-4D97-AF65-F5344CB8AC3E}">
        <p14:creationId xmlns:p14="http://schemas.microsoft.com/office/powerpoint/2010/main" val="629064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E7C8-3D6C-EA5E-B65D-DB2143736871}"/>
              </a:ext>
            </a:extLst>
          </p:cNvPr>
          <p:cNvSpPr>
            <a:spLocks noGrp="1"/>
          </p:cNvSpPr>
          <p:nvPr>
            <p:ph type="title"/>
          </p:nvPr>
        </p:nvSpPr>
        <p:spPr/>
        <p:txBody>
          <a:bodyPr/>
          <a:lstStyle/>
          <a:p>
            <a:r>
              <a:rPr lang="en-US" altLang="en-US" sz="3600" dirty="0"/>
              <a:t>C++ Basic Syntax</a:t>
            </a:r>
            <a:endParaRPr lang="en-IN" dirty="0"/>
          </a:p>
        </p:txBody>
      </p:sp>
      <p:sp>
        <p:nvSpPr>
          <p:cNvPr id="4" name="Rectangle 3">
            <a:extLst>
              <a:ext uri="{FF2B5EF4-FFF2-40B4-BE49-F238E27FC236}">
                <a16:creationId xmlns:a16="http://schemas.microsoft.com/office/drawing/2014/main" id="{24690A8A-1FA7-C650-2375-12C33E0275EF}"/>
              </a:ext>
            </a:extLst>
          </p:cNvPr>
          <p:cNvSpPr>
            <a:spLocks noGrp="1" noChangeArrowheads="1"/>
          </p:cNvSpPr>
          <p:nvPr>
            <p:ph idx="1"/>
          </p:nvPr>
        </p:nvSpPr>
        <p:spPr>
          <a:xfrm>
            <a:off x="1168400" y="1524000"/>
            <a:ext cx="9855200" cy="4411663"/>
          </a:xfrm>
        </p:spPr>
        <p:txBody>
          <a:bodyPr/>
          <a:lstStyle/>
          <a:p>
            <a:pPr eaLnBrk="1" hangingPunct="1">
              <a:lnSpc>
                <a:spcPct val="80000"/>
              </a:lnSpc>
              <a:buFontTx/>
              <a:buNone/>
            </a:pPr>
            <a:r>
              <a:rPr lang="en-US" altLang="en-US" sz="1800" dirty="0"/>
              <a:t>C++ program can be defined as a collection of objects that communicate via invoking each other's methods. </a:t>
            </a:r>
          </a:p>
          <a:p>
            <a:pPr eaLnBrk="1" hangingPunct="1">
              <a:lnSpc>
                <a:spcPct val="80000"/>
              </a:lnSpc>
              <a:buFontTx/>
              <a:buNone/>
            </a:pPr>
            <a:endParaRPr lang="en-US" altLang="en-US" sz="1800" dirty="0"/>
          </a:p>
          <a:p>
            <a:pPr eaLnBrk="1" hangingPunct="1">
              <a:lnSpc>
                <a:spcPct val="80000"/>
              </a:lnSpc>
              <a:buFontTx/>
              <a:buNone/>
            </a:pPr>
            <a:r>
              <a:rPr lang="en-US" altLang="en-US" sz="1800" dirty="0"/>
              <a:t>Let us now briefly look into what do class, object, methods and instant variables mean.</a:t>
            </a:r>
          </a:p>
          <a:p>
            <a:pPr eaLnBrk="1" hangingPunct="1">
              <a:lnSpc>
                <a:spcPct val="80000"/>
              </a:lnSpc>
              <a:buFontTx/>
              <a:buNone/>
            </a:pPr>
            <a:endParaRPr lang="en-US" altLang="en-US" sz="1800" dirty="0"/>
          </a:p>
          <a:p>
            <a:pPr marL="331470" indent="-285750" eaLnBrk="1" hangingPunct="1">
              <a:lnSpc>
                <a:spcPct val="80000"/>
              </a:lnSpc>
              <a:buFont typeface="Arial" panose="020B0604020202020204" pitchFamily="34" charset="0"/>
              <a:buChar char="•"/>
            </a:pPr>
            <a:r>
              <a:rPr lang="en-US" altLang="en-US" sz="1800" b="1" dirty="0"/>
              <a:t>Object </a:t>
            </a:r>
            <a:r>
              <a:rPr lang="en-US" altLang="en-US" sz="1800" dirty="0"/>
              <a:t>- Objects have states and behaviors. Example: A dog has states - color, name, breed as well as behaviors - wagging, barking, eating. An object is an instance of a class. </a:t>
            </a:r>
          </a:p>
          <a:p>
            <a:pPr marL="331470" indent="-285750" eaLnBrk="1" hangingPunct="1">
              <a:lnSpc>
                <a:spcPct val="80000"/>
              </a:lnSpc>
              <a:buFont typeface="Arial" panose="020B0604020202020204" pitchFamily="34" charset="0"/>
              <a:buChar char="•"/>
            </a:pPr>
            <a:endParaRPr lang="en-US" altLang="en-US" sz="1800" dirty="0"/>
          </a:p>
          <a:p>
            <a:pPr marL="331470" indent="-285750" eaLnBrk="1" hangingPunct="1">
              <a:lnSpc>
                <a:spcPct val="80000"/>
              </a:lnSpc>
              <a:buFont typeface="Arial" panose="020B0604020202020204" pitchFamily="34" charset="0"/>
              <a:buChar char="•"/>
            </a:pPr>
            <a:r>
              <a:rPr lang="en-US" altLang="en-US" sz="1800" b="1" dirty="0"/>
              <a:t>Class </a:t>
            </a:r>
            <a:r>
              <a:rPr lang="en-US" altLang="en-US" sz="1800" dirty="0"/>
              <a:t>- A class can be defined as a template/blueprint that describes the behaviors/states that object of its type support. </a:t>
            </a:r>
          </a:p>
          <a:p>
            <a:pPr marL="331470" indent="-285750" eaLnBrk="1" hangingPunct="1">
              <a:lnSpc>
                <a:spcPct val="80000"/>
              </a:lnSpc>
              <a:buFont typeface="Arial" panose="020B0604020202020204" pitchFamily="34" charset="0"/>
              <a:buChar char="•"/>
            </a:pPr>
            <a:endParaRPr lang="en-US" altLang="en-US" sz="1800" dirty="0"/>
          </a:p>
          <a:p>
            <a:pPr marL="331470" indent="-285750" eaLnBrk="1" hangingPunct="1">
              <a:lnSpc>
                <a:spcPct val="80000"/>
              </a:lnSpc>
              <a:buFont typeface="Arial" panose="020B0604020202020204" pitchFamily="34" charset="0"/>
              <a:buChar char="•"/>
            </a:pPr>
            <a:r>
              <a:rPr lang="en-US" altLang="en-US" sz="1800" b="1" dirty="0"/>
              <a:t>Methods </a:t>
            </a:r>
            <a:r>
              <a:rPr lang="en-US" altLang="en-US" sz="1800" dirty="0"/>
              <a:t>- A method is basically a behavior. A class can contain many methods. It is in methods where the logics are written, data is manipulated and all the actions are executed. </a:t>
            </a:r>
          </a:p>
          <a:p>
            <a:pPr marL="331470" indent="-285750" eaLnBrk="1" hangingPunct="1">
              <a:lnSpc>
                <a:spcPct val="80000"/>
              </a:lnSpc>
              <a:buFont typeface="Arial" panose="020B0604020202020204" pitchFamily="34" charset="0"/>
              <a:buChar char="•"/>
            </a:pPr>
            <a:endParaRPr lang="en-US" altLang="en-US" sz="1800" dirty="0"/>
          </a:p>
          <a:p>
            <a:pPr marL="331470" indent="-285750" eaLnBrk="1" hangingPunct="1">
              <a:lnSpc>
                <a:spcPct val="80000"/>
              </a:lnSpc>
              <a:buFont typeface="Arial" panose="020B0604020202020204" pitchFamily="34" charset="0"/>
              <a:buChar char="•"/>
            </a:pPr>
            <a:r>
              <a:rPr lang="en-US" altLang="en-US" sz="1800" b="1" dirty="0"/>
              <a:t>Instant Variables</a:t>
            </a:r>
            <a:r>
              <a:rPr lang="en-US" altLang="en-US" sz="1800" dirty="0"/>
              <a:t> - Each object has its unique set of instant variables. An object's state is created by the values assigned to these instant variables. </a:t>
            </a:r>
          </a:p>
        </p:txBody>
      </p:sp>
    </p:spTree>
    <p:extLst>
      <p:ext uri="{BB962C8B-B14F-4D97-AF65-F5344CB8AC3E}">
        <p14:creationId xmlns:p14="http://schemas.microsoft.com/office/powerpoint/2010/main" val="78858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6D620-99A2-3C24-954B-DBF357EFA7E8}"/>
              </a:ext>
            </a:extLst>
          </p:cNvPr>
          <p:cNvSpPr>
            <a:spLocks noGrp="1"/>
          </p:cNvSpPr>
          <p:nvPr>
            <p:ph type="title"/>
          </p:nvPr>
        </p:nvSpPr>
        <p:spPr/>
        <p:txBody>
          <a:bodyPr/>
          <a:lstStyle/>
          <a:p>
            <a:r>
              <a:rPr lang="en-US" altLang="en-US" sz="3600" dirty="0"/>
              <a:t>C++ Program Structure</a:t>
            </a:r>
            <a:endParaRPr lang="en-IN" dirty="0"/>
          </a:p>
        </p:txBody>
      </p:sp>
      <p:pic>
        <p:nvPicPr>
          <p:cNvPr id="5" name="Content Placeholder 4">
            <a:extLst>
              <a:ext uri="{FF2B5EF4-FFF2-40B4-BE49-F238E27FC236}">
                <a16:creationId xmlns:a16="http://schemas.microsoft.com/office/drawing/2014/main" id="{DA931E6F-FF78-E1E6-4EB1-49D31F0604D3}"/>
              </a:ext>
            </a:extLst>
          </p:cNvPr>
          <p:cNvPicPr>
            <a:picLocks noGrp="1" noChangeAspect="1"/>
          </p:cNvPicPr>
          <p:nvPr>
            <p:ph idx="1"/>
          </p:nvPr>
        </p:nvPicPr>
        <p:blipFill>
          <a:blip r:embed="rId2"/>
          <a:stretch>
            <a:fillRect/>
          </a:stretch>
        </p:blipFill>
        <p:spPr>
          <a:xfrm>
            <a:off x="1012299" y="1844512"/>
            <a:ext cx="7221002" cy="4411663"/>
          </a:xfrm>
          <a:prstGeom prst="rect">
            <a:avLst/>
          </a:prstGeom>
        </p:spPr>
      </p:pic>
    </p:spTree>
    <p:extLst>
      <p:ext uri="{BB962C8B-B14F-4D97-AF65-F5344CB8AC3E}">
        <p14:creationId xmlns:p14="http://schemas.microsoft.com/office/powerpoint/2010/main" val="4145798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3084167-57C4-B8F7-EA10-DCB8BF8425CC}"/>
              </a:ext>
            </a:extLst>
          </p:cNvPr>
          <p:cNvPicPr>
            <a:picLocks noChangeAspect="1"/>
          </p:cNvPicPr>
          <p:nvPr/>
        </p:nvPicPr>
        <p:blipFill>
          <a:blip r:embed="rId2"/>
          <a:stretch>
            <a:fillRect/>
          </a:stretch>
        </p:blipFill>
        <p:spPr>
          <a:xfrm>
            <a:off x="1935119" y="280143"/>
            <a:ext cx="8321761" cy="6297714"/>
          </a:xfrm>
          <a:prstGeom prst="rect">
            <a:avLst/>
          </a:prstGeom>
        </p:spPr>
      </p:pic>
    </p:spTree>
    <p:extLst>
      <p:ext uri="{BB962C8B-B14F-4D97-AF65-F5344CB8AC3E}">
        <p14:creationId xmlns:p14="http://schemas.microsoft.com/office/powerpoint/2010/main" val="369881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99A5B5-35B6-FF86-D01B-98B5AF632E74}"/>
              </a:ext>
            </a:extLst>
          </p:cNvPr>
          <p:cNvSpPr txBox="1"/>
          <p:nvPr/>
        </p:nvSpPr>
        <p:spPr>
          <a:xfrm>
            <a:off x="688157" y="1006537"/>
            <a:ext cx="10218656" cy="4093428"/>
          </a:xfrm>
          <a:prstGeom prst="rect">
            <a:avLst/>
          </a:prstGeom>
          <a:noFill/>
        </p:spPr>
        <p:txBody>
          <a:bodyPr wrap="square">
            <a:spAutoFit/>
          </a:bodyPr>
          <a:lstStyle/>
          <a:p>
            <a:r>
              <a:rPr lang="en-GB" b="1" dirty="0"/>
              <a:t>C++ Identifiers:</a:t>
            </a:r>
          </a:p>
          <a:p>
            <a:endParaRPr lang="en-GB" b="1" dirty="0"/>
          </a:p>
          <a:p>
            <a:r>
              <a:rPr lang="en-GB" dirty="0"/>
              <a:t>A C++ identifier is a name used to identify a variable, function, class, module, or any other user-defined item. An identifier starts with a letter A to Z or a to z or an underscore (_) followed by zero or more letters, underscores, and digits (0 to 9).</a:t>
            </a:r>
          </a:p>
          <a:p>
            <a:endParaRPr lang="en-GB" dirty="0"/>
          </a:p>
          <a:p>
            <a:r>
              <a:rPr lang="en-GB" dirty="0"/>
              <a:t>C++ does not allow punctuation characters such as @, $, and % within identifiers. C++ is a case-sensitive programming language. Thus, Manpower and manpower are two different identifiers in C++.</a:t>
            </a:r>
          </a:p>
        </p:txBody>
      </p:sp>
    </p:spTree>
    <p:extLst>
      <p:ext uri="{BB962C8B-B14F-4D97-AF65-F5344CB8AC3E}">
        <p14:creationId xmlns:p14="http://schemas.microsoft.com/office/powerpoint/2010/main" val="1178958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87D8618-7765-8760-54D9-B34FD5CA21A2}"/>
              </a:ext>
            </a:extLst>
          </p:cNvPr>
          <p:cNvSpPr txBox="1"/>
          <p:nvPr/>
        </p:nvSpPr>
        <p:spPr>
          <a:xfrm>
            <a:off x="822489" y="320457"/>
            <a:ext cx="9782666" cy="3108543"/>
          </a:xfrm>
          <a:prstGeom prst="rect">
            <a:avLst/>
          </a:prstGeom>
          <a:noFill/>
        </p:spPr>
        <p:txBody>
          <a:bodyPr wrap="square">
            <a:spAutoFit/>
          </a:bodyPr>
          <a:lstStyle/>
          <a:p>
            <a:r>
              <a:rPr lang="en-GB" b="1" dirty="0"/>
              <a:t>C++ Keywords:</a:t>
            </a:r>
          </a:p>
          <a:p>
            <a:endParaRPr lang="en-GB" b="1" dirty="0"/>
          </a:p>
          <a:p>
            <a:r>
              <a:rPr lang="en-GB" sz="2000" dirty="0"/>
              <a:t>The following list shows the reserved words in C++. These reserved words may not be used as constant or variable or any other identifier names.</a:t>
            </a:r>
          </a:p>
          <a:p>
            <a:endParaRPr lang="en-GB" dirty="0"/>
          </a:p>
          <a:p>
            <a:endParaRPr lang="en-GB" dirty="0"/>
          </a:p>
          <a:p>
            <a:r>
              <a:rPr lang="en-GB" dirty="0"/>
              <a:t>															</a:t>
            </a:r>
          </a:p>
        </p:txBody>
      </p:sp>
      <p:pic>
        <p:nvPicPr>
          <p:cNvPr id="6" name="Picture 3" descr="C++Keywords">
            <a:extLst>
              <a:ext uri="{FF2B5EF4-FFF2-40B4-BE49-F238E27FC236}">
                <a16:creationId xmlns:a16="http://schemas.microsoft.com/office/drawing/2014/main" id="{34A47E5A-E3BF-3889-D17D-C55191BD94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15272" y="1874728"/>
            <a:ext cx="8475483" cy="4870076"/>
          </a:xfrm>
          <a:prstGeom prst="rect">
            <a:avLst/>
          </a:prstGeom>
          <a:noFill/>
        </p:spPr>
      </p:pic>
    </p:spTree>
    <p:extLst>
      <p:ext uri="{BB962C8B-B14F-4D97-AF65-F5344CB8AC3E}">
        <p14:creationId xmlns:p14="http://schemas.microsoft.com/office/powerpoint/2010/main" val="33333451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1828800" y="1524002"/>
            <a:ext cx="8610600" cy="761999"/>
          </a:xfrm>
        </p:spPr>
        <p:txBody>
          <a:bodyPr/>
          <a:lstStyle/>
          <a:p>
            <a:r>
              <a:rPr lang="en-US" sz="2000" dirty="0"/>
              <a:t>Already we have seen in C language. But some additional types are,</a:t>
            </a:r>
          </a:p>
        </p:txBody>
      </p:sp>
      <p:graphicFrame>
        <p:nvGraphicFramePr>
          <p:cNvPr id="7" name="Table 6"/>
          <p:cNvGraphicFramePr>
            <a:graphicFrameLocks noGrp="1"/>
          </p:cNvGraphicFramePr>
          <p:nvPr/>
        </p:nvGraphicFramePr>
        <p:xfrm>
          <a:off x="2362200" y="2438400"/>
          <a:ext cx="7162800" cy="1905000"/>
        </p:xfrm>
        <a:graphic>
          <a:graphicData uri="http://schemas.openxmlformats.org/drawingml/2006/table">
            <a:tbl>
              <a:tblPr/>
              <a:tblGrid>
                <a:gridCol w="35814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635000">
                <a:tc>
                  <a:txBody>
                    <a:bodyPr/>
                    <a:lstStyle/>
                    <a:p>
                      <a:r>
                        <a:rPr lang="en-US"/>
                        <a:t>bool</a:t>
                      </a:r>
                    </a:p>
                  </a:txBody>
                  <a:tcPr anchor="ctr">
                    <a:lnL>
                      <a:noFill/>
                    </a:lnL>
                    <a:lnR>
                      <a:noFill/>
                    </a:lnR>
                    <a:lnT>
                      <a:noFill/>
                    </a:lnT>
                    <a:lnB>
                      <a:noFill/>
                    </a:lnB>
                  </a:tcPr>
                </a:tc>
                <a:tc>
                  <a:txBody>
                    <a:bodyPr/>
                    <a:lstStyle/>
                    <a:p>
                      <a:r>
                        <a:rPr lang="en-US"/>
                        <a:t>Boolean ( True or False )</a:t>
                      </a:r>
                    </a:p>
                  </a:txBody>
                  <a:tcPr anchor="ctr">
                    <a:lnL>
                      <a:noFill/>
                    </a:lnL>
                    <a:lnR>
                      <a:noFill/>
                    </a:lnR>
                    <a:lnT>
                      <a:noFill/>
                    </a:lnT>
                    <a:lnB>
                      <a:noFill/>
                    </a:lnB>
                  </a:tcPr>
                </a:tc>
                <a:extLst>
                  <a:ext uri="{0D108BD9-81ED-4DB2-BD59-A6C34878D82A}">
                    <a16:rowId xmlns:a16="http://schemas.microsoft.com/office/drawing/2014/main" val="10000"/>
                  </a:ext>
                </a:extLst>
              </a:tr>
              <a:tr h="635000">
                <a:tc>
                  <a:txBody>
                    <a:bodyPr/>
                    <a:lstStyle/>
                    <a:p>
                      <a:r>
                        <a:rPr lang="en-US"/>
                        <a:t>void</a:t>
                      </a:r>
                    </a:p>
                  </a:txBody>
                  <a:tcPr anchor="ctr">
                    <a:lnL>
                      <a:noFill/>
                    </a:lnL>
                    <a:lnR>
                      <a:noFill/>
                    </a:lnR>
                    <a:lnT>
                      <a:noFill/>
                    </a:lnT>
                    <a:lnB>
                      <a:noFill/>
                    </a:lnB>
                  </a:tcPr>
                </a:tc>
                <a:tc>
                  <a:txBody>
                    <a:bodyPr/>
                    <a:lstStyle/>
                    <a:p>
                      <a:r>
                        <a:rPr lang="en-US"/>
                        <a:t>Without any Value</a:t>
                      </a:r>
                    </a:p>
                  </a:txBody>
                  <a:tcPr anchor="ctr">
                    <a:lnL>
                      <a:noFill/>
                    </a:lnL>
                    <a:lnR>
                      <a:noFill/>
                    </a:lnR>
                    <a:lnT>
                      <a:noFill/>
                    </a:lnT>
                    <a:lnB>
                      <a:noFill/>
                    </a:lnB>
                  </a:tcPr>
                </a:tc>
                <a:extLst>
                  <a:ext uri="{0D108BD9-81ED-4DB2-BD59-A6C34878D82A}">
                    <a16:rowId xmlns:a16="http://schemas.microsoft.com/office/drawing/2014/main" val="10001"/>
                  </a:ext>
                </a:extLst>
              </a:tr>
              <a:tr h="635000">
                <a:tc>
                  <a:txBody>
                    <a:bodyPr/>
                    <a:lstStyle/>
                    <a:p>
                      <a:r>
                        <a:rPr lang="en-US"/>
                        <a:t>wchar_t</a:t>
                      </a:r>
                    </a:p>
                  </a:txBody>
                  <a:tcPr anchor="ctr">
                    <a:lnL>
                      <a:noFill/>
                    </a:lnL>
                    <a:lnR>
                      <a:noFill/>
                    </a:lnR>
                    <a:lnT>
                      <a:noFill/>
                    </a:lnT>
                    <a:lnB>
                      <a:noFill/>
                    </a:lnB>
                  </a:tcPr>
                </a:tc>
                <a:tc>
                  <a:txBody>
                    <a:bodyPr/>
                    <a:lstStyle/>
                    <a:p>
                      <a:r>
                        <a:rPr lang="en-US" dirty="0"/>
                        <a:t>Wide Character</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B8CCA5-8B18-0112-8EB6-AB7530D66AA1}"/>
              </a:ext>
            </a:extLst>
          </p:cNvPr>
          <p:cNvSpPr txBox="1"/>
          <p:nvPr/>
        </p:nvSpPr>
        <p:spPr>
          <a:xfrm>
            <a:off x="584462" y="423081"/>
            <a:ext cx="6094428" cy="492443"/>
          </a:xfrm>
          <a:prstGeom prst="rect">
            <a:avLst/>
          </a:prstGeom>
          <a:noFill/>
        </p:spPr>
        <p:txBody>
          <a:bodyPr wrap="square">
            <a:spAutoFit/>
          </a:bodyPr>
          <a:lstStyle/>
          <a:p>
            <a:pPr algn="l" fontAlgn="base"/>
            <a:r>
              <a:rPr lang="en-GB" b="1" i="0" dirty="0">
                <a:solidFill>
                  <a:srgbClr val="273239"/>
                </a:solidFill>
                <a:effectLst/>
                <a:highlight>
                  <a:srgbClr val="FFFFFF"/>
                </a:highlight>
                <a:latin typeface="Source Sans 3"/>
              </a:rPr>
              <a:t>Wide char and library functions in C++</a:t>
            </a:r>
          </a:p>
        </p:txBody>
      </p:sp>
      <p:sp>
        <p:nvSpPr>
          <p:cNvPr id="7" name="TextBox 6">
            <a:extLst>
              <a:ext uri="{FF2B5EF4-FFF2-40B4-BE49-F238E27FC236}">
                <a16:creationId xmlns:a16="http://schemas.microsoft.com/office/drawing/2014/main" id="{ABEC82D2-8B7F-A097-6E07-CD76AF1C0EA0}"/>
              </a:ext>
            </a:extLst>
          </p:cNvPr>
          <p:cNvSpPr txBox="1"/>
          <p:nvPr/>
        </p:nvSpPr>
        <p:spPr>
          <a:xfrm>
            <a:off x="584462" y="1395167"/>
            <a:ext cx="9954705" cy="3477875"/>
          </a:xfrm>
          <a:prstGeom prst="rect">
            <a:avLst/>
          </a:prstGeom>
          <a:noFill/>
        </p:spPr>
        <p:txBody>
          <a:bodyPr wrap="square">
            <a:spAutoFit/>
          </a:bodyPr>
          <a:lstStyle/>
          <a:p>
            <a:r>
              <a:rPr lang="en-GB" sz="2000" dirty="0"/>
              <a:t>Wide char is similar to char data type, except that wide char take up twice the space and can take on much larger values as a result. char can take 256 values which corresponds to entries in the ASCII table. On the other hand, wide char can take on 65536 values which corresponds to UNICODE values which is a recent international standard which allows for the encoding of characters for virtually all languages and commonly used symbols.</a:t>
            </a:r>
          </a:p>
          <a:p>
            <a:endParaRPr lang="en-GB" sz="2000" dirty="0"/>
          </a:p>
          <a:p>
            <a:r>
              <a:rPr lang="en-GB" sz="2000" dirty="0"/>
              <a:t>Just like the type for character constants is char, the type for wide character is </a:t>
            </a:r>
            <a:r>
              <a:rPr lang="en-GB" sz="2000" dirty="0" err="1"/>
              <a:t>wchar_t</a:t>
            </a:r>
            <a:r>
              <a:rPr lang="en-GB" sz="2000" dirty="0"/>
              <a:t>.</a:t>
            </a:r>
          </a:p>
          <a:p>
            <a:r>
              <a:rPr lang="en-GB" sz="2000" dirty="0"/>
              <a:t>This data type occupies 2 or 4 bytes depending on the compiler being used.</a:t>
            </a:r>
          </a:p>
          <a:p>
            <a:r>
              <a:rPr lang="en-GB" sz="2000" dirty="0"/>
              <a:t>Mostly the </a:t>
            </a:r>
            <a:r>
              <a:rPr lang="en-GB" sz="2000" dirty="0" err="1"/>
              <a:t>wchar_t</a:t>
            </a:r>
            <a:r>
              <a:rPr lang="en-GB" sz="2000" dirty="0"/>
              <a:t> datatype is used when international languages like Japanese are used.</a:t>
            </a:r>
            <a:endParaRPr lang="en-IN" sz="2000" dirty="0"/>
          </a:p>
        </p:txBody>
      </p:sp>
      <p:sp>
        <p:nvSpPr>
          <p:cNvPr id="9" name="TextBox 8">
            <a:extLst>
              <a:ext uri="{FF2B5EF4-FFF2-40B4-BE49-F238E27FC236}">
                <a16:creationId xmlns:a16="http://schemas.microsoft.com/office/drawing/2014/main" id="{88ED220C-34E9-1A7E-AEE5-BC8C74D9F724}"/>
              </a:ext>
            </a:extLst>
          </p:cNvPr>
          <p:cNvSpPr txBox="1"/>
          <p:nvPr/>
        </p:nvSpPr>
        <p:spPr>
          <a:xfrm>
            <a:off x="2345704" y="4725921"/>
            <a:ext cx="7190295" cy="2062103"/>
          </a:xfrm>
          <a:prstGeom prst="rect">
            <a:avLst/>
          </a:prstGeom>
          <a:noFill/>
        </p:spPr>
        <p:txBody>
          <a:bodyPr wrap="square">
            <a:spAutoFit/>
          </a:bodyPr>
          <a:lstStyle/>
          <a:p>
            <a:r>
              <a:rPr lang="en-IN" sz="1600" dirty="0"/>
              <a:t>// An example C++ program to demonstrate use of </a:t>
            </a:r>
            <a:r>
              <a:rPr lang="en-IN" sz="1600" dirty="0" err="1"/>
              <a:t>wchar_t</a:t>
            </a:r>
            <a:endParaRPr lang="en-IN" sz="1600" dirty="0"/>
          </a:p>
          <a:p>
            <a:r>
              <a:rPr lang="en-IN" sz="1600" dirty="0"/>
              <a:t>int main()</a:t>
            </a:r>
          </a:p>
          <a:p>
            <a:r>
              <a:rPr lang="en-IN" sz="1600" dirty="0"/>
              <a:t>{</a:t>
            </a:r>
          </a:p>
          <a:p>
            <a:r>
              <a:rPr lang="en-IN" sz="1600" dirty="0"/>
              <a:t>	</a:t>
            </a:r>
            <a:r>
              <a:rPr lang="en-IN" sz="1600" dirty="0" err="1"/>
              <a:t>wchar_t</a:t>
            </a:r>
            <a:r>
              <a:rPr lang="en-IN" sz="1600" dirty="0"/>
              <a:t> w = L'A';</a:t>
            </a:r>
          </a:p>
          <a:p>
            <a:r>
              <a:rPr lang="en-IN" sz="1600" dirty="0"/>
              <a:t>	</a:t>
            </a:r>
            <a:r>
              <a:rPr lang="en-IN" sz="1600" dirty="0" err="1"/>
              <a:t>cout</a:t>
            </a:r>
            <a:r>
              <a:rPr lang="en-IN" sz="1600" dirty="0"/>
              <a:t> &lt;&lt; "Wide character value:: " &lt;&lt; w &lt;&lt; </a:t>
            </a:r>
            <a:r>
              <a:rPr lang="en-IN" sz="1600" dirty="0" err="1"/>
              <a:t>endl</a:t>
            </a:r>
            <a:r>
              <a:rPr lang="en-IN" sz="1600" dirty="0"/>
              <a:t> ;</a:t>
            </a:r>
          </a:p>
          <a:p>
            <a:r>
              <a:rPr lang="en-IN" sz="1600" dirty="0"/>
              <a:t>	</a:t>
            </a:r>
            <a:r>
              <a:rPr lang="en-IN" sz="1600" dirty="0" err="1"/>
              <a:t>cout</a:t>
            </a:r>
            <a:r>
              <a:rPr lang="en-IN" sz="1600" dirty="0"/>
              <a:t> &lt;&lt; "Size of the wide char is:: " &lt;&lt; </a:t>
            </a:r>
            <a:r>
              <a:rPr lang="en-IN" sz="1600" dirty="0" err="1"/>
              <a:t>sizeof</a:t>
            </a:r>
            <a:r>
              <a:rPr lang="en-IN" sz="1600" dirty="0"/>
              <a:t>(w);</a:t>
            </a:r>
          </a:p>
          <a:p>
            <a:r>
              <a:rPr lang="en-IN" sz="1600" dirty="0"/>
              <a:t>	return 0;</a:t>
            </a:r>
          </a:p>
          <a:p>
            <a:r>
              <a:rPr lang="en-IN" sz="1600" dirty="0"/>
              <a:t>}</a:t>
            </a:r>
          </a:p>
        </p:txBody>
      </p:sp>
    </p:spTree>
    <p:extLst>
      <p:ext uri="{BB962C8B-B14F-4D97-AF65-F5344CB8AC3E}">
        <p14:creationId xmlns:p14="http://schemas.microsoft.com/office/powerpoint/2010/main" val="33811318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5EF0D5-882E-9E46-289B-01C1692A4AA4}"/>
              </a:ext>
            </a:extLst>
          </p:cNvPr>
          <p:cNvSpPr txBox="1"/>
          <p:nvPr/>
        </p:nvSpPr>
        <p:spPr>
          <a:xfrm>
            <a:off x="190894" y="477603"/>
            <a:ext cx="4909007" cy="4278094"/>
          </a:xfrm>
          <a:prstGeom prst="rect">
            <a:avLst/>
          </a:prstGeom>
          <a:noFill/>
        </p:spPr>
        <p:txBody>
          <a:bodyPr wrap="square">
            <a:spAutoFit/>
          </a:bodyPr>
          <a:lstStyle/>
          <a:p>
            <a:r>
              <a:rPr lang="en-IN" sz="1600" dirty="0"/>
              <a:t>// An example C++ program to demonstrate use</a:t>
            </a:r>
          </a:p>
          <a:p>
            <a:r>
              <a:rPr lang="en-IN" sz="1600" dirty="0"/>
              <a:t>// of </a:t>
            </a:r>
            <a:r>
              <a:rPr lang="en-IN" sz="1600" dirty="0" err="1"/>
              <a:t>wchar_t</a:t>
            </a:r>
            <a:r>
              <a:rPr lang="en-IN" sz="1600" dirty="0"/>
              <a:t> in array</a:t>
            </a:r>
          </a:p>
          <a:p>
            <a:r>
              <a:rPr lang="en-IN" sz="1600" dirty="0"/>
              <a:t>#include &lt;iostream&gt;</a:t>
            </a:r>
          </a:p>
          <a:p>
            <a:r>
              <a:rPr lang="en-IN" sz="1600" dirty="0"/>
              <a:t>using namespace std;</a:t>
            </a:r>
          </a:p>
          <a:p>
            <a:endParaRPr lang="en-IN" sz="1600" dirty="0"/>
          </a:p>
          <a:p>
            <a:r>
              <a:rPr lang="en-IN" sz="1600" dirty="0"/>
              <a:t>int main()</a:t>
            </a:r>
          </a:p>
          <a:p>
            <a:r>
              <a:rPr lang="en-IN" sz="1600" dirty="0"/>
              <a:t>{</a:t>
            </a:r>
          </a:p>
          <a:p>
            <a:r>
              <a:rPr lang="en-IN" sz="1600" dirty="0"/>
              <a:t>	// char type array string</a:t>
            </a:r>
          </a:p>
          <a:p>
            <a:r>
              <a:rPr lang="en-IN" sz="1600" dirty="0"/>
              <a:t>	char </a:t>
            </a:r>
            <a:r>
              <a:rPr lang="en-IN" sz="1600" dirty="0" err="1"/>
              <a:t>caname</a:t>
            </a:r>
            <a:r>
              <a:rPr lang="en-IN" sz="1600" dirty="0"/>
              <a:t>[] = "</a:t>
            </a:r>
            <a:r>
              <a:rPr lang="en-IN" sz="1600" dirty="0" err="1"/>
              <a:t>geeksforgeeks</a:t>
            </a:r>
            <a:r>
              <a:rPr lang="en-IN" sz="1600" dirty="0"/>
              <a:t>" ;</a:t>
            </a:r>
          </a:p>
          <a:p>
            <a:r>
              <a:rPr lang="en-IN" sz="1600" dirty="0"/>
              <a:t>	</a:t>
            </a:r>
            <a:r>
              <a:rPr lang="en-IN" sz="1600" dirty="0" err="1"/>
              <a:t>cout</a:t>
            </a:r>
            <a:r>
              <a:rPr lang="en-IN" sz="1600" dirty="0"/>
              <a:t> &lt;&lt; </a:t>
            </a:r>
            <a:r>
              <a:rPr lang="en-IN" sz="1600" dirty="0" err="1"/>
              <a:t>caname</a:t>
            </a:r>
            <a:r>
              <a:rPr lang="en-IN" sz="1600" dirty="0"/>
              <a:t> &lt;&lt; </a:t>
            </a:r>
            <a:r>
              <a:rPr lang="en-IN" sz="1600" dirty="0" err="1"/>
              <a:t>endl</a:t>
            </a:r>
            <a:r>
              <a:rPr lang="en-IN" sz="1600" dirty="0"/>
              <a:t> ;</a:t>
            </a:r>
          </a:p>
          <a:p>
            <a:endParaRPr lang="en-IN" sz="1600" dirty="0"/>
          </a:p>
          <a:p>
            <a:r>
              <a:rPr lang="en-IN" sz="1600" dirty="0"/>
              <a:t>	// wide-char type array string</a:t>
            </a:r>
          </a:p>
          <a:p>
            <a:r>
              <a:rPr lang="en-IN" sz="1600" dirty="0"/>
              <a:t>	</a:t>
            </a:r>
            <a:r>
              <a:rPr lang="en-IN" sz="1600" dirty="0" err="1"/>
              <a:t>wchar_t</a:t>
            </a:r>
            <a:r>
              <a:rPr lang="en-IN" sz="1600" dirty="0"/>
              <a:t> </a:t>
            </a:r>
            <a:r>
              <a:rPr lang="en-IN" sz="1600" dirty="0" err="1"/>
              <a:t>waname</a:t>
            </a:r>
            <a:r>
              <a:rPr lang="en-IN" sz="1600" dirty="0"/>
              <a:t>[] = </a:t>
            </a:r>
            <a:r>
              <a:rPr lang="en-IN" sz="1600" dirty="0" err="1"/>
              <a:t>L"geeksforgeeks</a:t>
            </a:r>
            <a:r>
              <a:rPr lang="en-IN" sz="1600" dirty="0"/>
              <a:t>" ;</a:t>
            </a:r>
          </a:p>
          <a:p>
            <a:r>
              <a:rPr lang="en-IN" sz="1600" dirty="0"/>
              <a:t>	</a:t>
            </a:r>
            <a:r>
              <a:rPr lang="en-IN" sz="1600" dirty="0" err="1"/>
              <a:t>wcout</a:t>
            </a:r>
            <a:r>
              <a:rPr lang="en-IN" sz="1600" dirty="0"/>
              <a:t> &lt;&lt; </a:t>
            </a:r>
            <a:r>
              <a:rPr lang="en-IN" sz="1600" dirty="0" err="1"/>
              <a:t>waname</a:t>
            </a:r>
            <a:r>
              <a:rPr lang="en-IN" sz="1600" dirty="0"/>
              <a:t> &lt;&lt; </a:t>
            </a:r>
            <a:r>
              <a:rPr lang="en-IN" sz="1600" dirty="0" err="1"/>
              <a:t>endl</a:t>
            </a:r>
            <a:r>
              <a:rPr lang="en-IN" sz="1600" dirty="0"/>
              <a:t>;</a:t>
            </a:r>
          </a:p>
          <a:p>
            <a:endParaRPr lang="en-IN" sz="1600" dirty="0"/>
          </a:p>
          <a:p>
            <a:r>
              <a:rPr lang="en-IN" sz="1600" dirty="0"/>
              <a:t>	return 0;</a:t>
            </a:r>
          </a:p>
          <a:p>
            <a:r>
              <a:rPr lang="en-IN" sz="1600" dirty="0"/>
              <a:t>}</a:t>
            </a:r>
          </a:p>
        </p:txBody>
      </p:sp>
      <p:sp>
        <p:nvSpPr>
          <p:cNvPr id="5" name="TextBox 4">
            <a:extLst>
              <a:ext uri="{FF2B5EF4-FFF2-40B4-BE49-F238E27FC236}">
                <a16:creationId xmlns:a16="http://schemas.microsoft.com/office/drawing/2014/main" id="{82F25F0A-B5C3-BE8E-EEBA-E567A0B4EC59}"/>
              </a:ext>
            </a:extLst>
          </p:cNvPr>
          <p:cNvSpPr txBox="1"/>
          <p:nvPr/>
        </p:nvSpPr>
        <p:spPr>
          <a:xfrm>
            <a:off x="5373278" y="585325"/>
            <a:ext cx="5439266" cy="4278094"/>
          </a:xfrm>
          <a:prstGeom prst="rect">
            <a:avLst/>
          </a:prstGeom>
          <a:noFill/>
        </p:spPr>
        <p:txBody>
          <a:bodyPr wrap="square">
            <a:spAutoFit/>
          </a:bodyPr>
          <a:lstStyle/>
          <a:p>
            <a:r>
              <a:rPr lang="en-IN" sz="1600" dirty="0"/>
              <a:t>// An example C++ program to demonstrate use</a:t>
            </a:r>
          </a:p>
          <a:p>
            <a:r>
              <a:rPr lang="en-IN" sz="1600" dirty="0"/>
              <a:t>// of </a:t>
            </a:r>
            <a:r>
              <a:rPr lang="en-IN" sz="1600" dirty="0" err="1"/>
              <a:t>wcslen</a:t>
            </a:r>
            <a:r>
              <a:rPr lang="en-IN" sz="1600" dirty="0"/>
              <a:t>()</a:t>
            </a:r>
          </a:p>
          <a:p>
            <a:r>
              <a:rPr lang="en-IN" sz="1600" dirty="0"/>
              <a:t>#include &lt;iostream&gt;</a:t>
            </a:r>
          </a:p>
          <a:p>
            <a:r>
              <a:rPr lang="en-IN" sz="1600" dirty="0"/>
              <a:t>#include&lt;cwchar&gt;</a:t>
            </a:r>
          </a:p>
          <a:p>
            <a:r>
              <a:rPr lang="en-IN" sz="1600" dirty="0"/>
              <a:t>using namespace std;</a:t>
            </a:r>
          </a:p>
          <a:p>
            <a:endParaRPr lang="en-IN" sz="1600" dirty="0"/>
          </a:p>
          <a:p>
            <a:r>
              <a:rPr lang="en-IN" sz="1600" dirty="0"/>
              <a:t>int main()</a:t>
            </a:r>
          </a:p>
          <a:p>
            <a:r>
              <a:rPr lang="en-IN" sz="1600" dirty="0"/>
              <a:t>{</a:t>
            </a:r>
          </a:p>
          <a:p>
            <a:r>
              <a:rPr lang="en-IN" sz="1600" dirty="0"/>
              <a:t>	// wide-char type array string</a:t>
            </a:r>
          </a:p>
          <a:p>
            <a:r>
              <a:rPr lang="en-IN" sz="1600" dirty="0"/>
              <a:t>	</a:t>
            </a:r>
            <a:r>
              <a:rPr lang="en-IN" sz="1600" dirty="0" err="1"/>
              <a:t>wchar_t</a:t>
            </a:r>
            <a:r>
              <a:rPr lang="en-IN" sz="1600" dirty="0"/>
              <a:t> </a:t>
            </a:r>
            <a:r>
              <a:rPr lang="en-IN" sz="1600" dirty="0" err="1"/>
              <a:t>waname</a:t>
            </a:r>
            <a:r>
              <a:rPr lang="en-IN" sz="1600" dirty="0"/>
              <a:t>[] = </a:t>
            </a:r>
            <a:r>
              <a:rPr lang="en-IN" sz="1600" dirty="0" err="1"/>
              <a:t>L"geeksforgeeks</a:t>
            </a:r>
            <a:r>
              <a:rPr lang="en-IN" sz="1600" dirty="0"/>
              <a:t>" ;</a:t>
            </a:r>
          </a:p>
          <a:p>
            <a:endParaRPr lang="en-IN" sz="1600" dirty="0"/>
          </a:p>
          <a:p>
            <a:r>
              <a:rPr lang="en-IN" sz="1600" dirty="0"/>
              <a:t>	</a:t>
            </a:r>
            <a:r>
              <a:rPr lang="en-IN" sz="1600" dirty="0" err="1"/>
              <a:t>wcout</a:t>
            </a:r>
            <a:r>
              <a:rPr lang="en-IN" sz="1600" dirty="0"/>
              <a:t> &lt;&lt; </a:t>
            </a:r>
            <a:r>
              <a:rPr lang="en-IN" sz="1600" dirty="0" err="1"/>
              <a:t>L"The</a:t>
            </a:r>
            <a:r>
              <a:rPr lang="en-IN" sz="1600" dirty="0"/>
              <a:t> length of '" &lt;&lt; </a:t>
            </a:r>
            <a:r>
              <a:rPr lang="en-IN" sz="1600" dirty="0" err="1"/>
              <a:t>waname</a:t>
            </a:r>
            <a:endParaRPr lang="en-IN" sz="1600" dirty="0"/>
          </a:p>
          <a:p>
            <a:r>
              <a:rPr lang="en-IN" sz="1600" dirty="0"/>
              <a:t>		&lt;&lt; L"' is " &lt;&lt; </a:t>
            </a:r>
            <a:r>
              <a:rPr lang="en-IN" sz="1600" dirty="0" err="1"/>
              <a:t>wcslen</a:t>
            </a:r>
            <a:r>
              <a:rPr lang="en-IN" sz="1600" dirty="0"/>
              <a:t>(</a:t>
            </a:r>
            <a:r>
              <a:rPr lang="en-IN" sz="1600" dirty="0" err="1"/>
              <a:t>waname</a:t>
            </a:r>
            <a:r>
              <a:rPr lang="en-IN" sz="1600" dirty="0"/>
              <a:t>) &lt;&lt; </a:t>
            </a:r>
            <a:r>
              <a:rPr lang="en-IN" sz="1600" dirty="0" err="1"/>
              <a:t>endl</a:t>
            </a:r>
            <a:r>
              <a:rPr lang="en-IN" sz="1600" dirty="0"/>
              <a:t>;</a:t>
            </a:r>
          </a:p>
          <a:p>
            <a:endParaRPr lang="en-IN" sz="1600" dirty="0"/>
          </a:p>
          <a:p>
            <a:r>
              <a:rPr lang="en-IN" sz="1600" dirty="0"/>
              <a:t>	return 0;</a:t>
            </a:r>
          </a:p>
          <a:p>
            <a:r>
              <a:rPr lang="en-IN" sz="1600" dirty="0"/>
              <a:t>}</a:t>
            </a:r>
          </a:p>
        </p:txBody>
      </p:sp>
    </p:spTree>
    <p:extLst>
      <p:ext uri="{BB962C8B-B14F-4D97-AF65-F5344CB8AC3E}">
        <p14:creationId xmlns:p14="http://schemas.microsoft.com/office/powerpoint/2010/main" val="2894889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75CC3-7C5C-4C49-1193-4FE7BC962752}"/>
              </a:ext>
            </a:extLst>
          </p:cNvPr>
          <p:cNvSpPr txBox="1"/>
          <p:nvPr/>
        </p:nvSpPr>
        <p:spPr>
          <a:xfrm>
            <a:off x="417137" y="628432"/>
            <a:ext cx="5361494" cy="4524315"/>
          </a:xfrm>
          <a:prstGeom prst="rect">
            <a:avLst/>
          </a:prstGeom>
          <a:noFill/>
          <a:ln>
            <a:noFill/>
          </a:ln>
        </p:spPr>
        <p:txBody>
          <a:bodyPr wrap="square">
            <a:spAutoFit/>
          </a:bodyPr>
          <a:lstStyle/>
          <a:p>
            <a:r>
              <a:rPr lang="en-IN" sz="1600" dirty="0"/>
              <a:t>// An example C++ program to demonstrate use</a:t>
            </a:r>
          </a:p>
          <a:p>
            <a:r>
              <a:rPr lang="en-IN" sz="1600" dirty="0"/>
              <a:t>// of </a:t>
            </a:r>
            <a:r>
              <a:rPr lang="en-IN" sz="1600" dirty="0" err="1"/>
              <a:t>wcscpy</a:t>
            </a:r>
            <a:r>
              <a:rPr lang="en-IN" sz="1600" dirty="0"/>
              <a:t>()</a:t>
            </a:r>
          </a:p>
          <a:p>
            <a:r>
              <a:rPr lang="en-IN" sz="1600" dirty="0"/>
              <a:t>#include &lt;iostream&gt;</a:t>
            </a:r>
          </a:p>
          <a:p>
            <a:r>
              <a:rPr lang="en-IN" sz="1600" dirty="0"/>
              <a:t>#include&lt;cwchar&gt;</a:t>
            </a:r>
          </a:p>
          <a:p>
            <a:r>
              <a:rPr lang="en-IN" sz="1600" dirty="0"/>
              <a:t>using namespace std;</a:t>
            </a:r>
          </a:p>
          <a:p>
            <a:endParaRPr lang="en-IN" sz="1600" dirty="0"/>
          </a:p>
          <a:p>
            <a:r>
              <a:rPr lang="en-IN" sz="1600" dirty="0"/>
              <a:t>int main()</a:t>
            </a:r>
          </a:p>
          <a:p>
            <a:r>
              <a:rPr lang="en-IN" sz="1600" dirty="0"/>
              <a:t>{</a:t>
            </a:r>
          </a:p>
          <a:p>
            <a:r>
              <a:rPr lang="en-IN" sz="1600" dirty="0"/>
              <a:t>	</a:t>
            </a:r>
            <a:r>
              <a:rPr lang="en-IN" sz="1600" dirty="0" err="1"/>
              <a:t>wchar_t</a:t>
            </a:r>
            <a:r>
              <a:rPr lang="en-IN" sz="1600" dirty="0"/>
              <a:t> </a:t>
            </a:r>
            <a:r>
              <a:rPr lang="en-IN" sz="1600" dirty="0" err="1"/>
              <a:t>waname</a:t>
            </a:r>
            <a:r>
              <a:rPr lang="en-IN" sz="1600" dirty="0"/>
              <a:t>[] = </a:t>
            </a:r>
            <a:r>
              <a:rPr lang="en-IN" sz="1600" dirty="0" err="1"/>
              <a:t>L"geeksforgeeks</a:t>
            </a:r>
            <a:r>
              <a:rPr lang="en-IN" sz="1600" dirty="0"/>
              <a:t>" ;</a:t>
            </a:r>
          </a:p>
          <a:p>
            <a:r>
              <a:rPr lang="en-IN" sz="1600" dirty="0"/>
              <a:t>	</a:t>
            </a:r>
            <a:r>
              <a:rPr lang="en-IN" sz="1600" dirty="0" err="1"/>
              <a:t>wchar_t</a:t>
            </a:r>
            <a:r>
              <a:rPr lang="en-IN" sz="1600" dirty="0"/>
              <a:t> </a:t>
            </a:r>
            <a:r>
              <a:rPr lang="en-IN" sz="1600" dirty="0" err="1"/>
              <a:t>wacopy</a:t>
            </a:r>
            <a:r>
              <a:rPr lang="en-IN" sz="1600" dirty="0"/>
              <a:t>[14];</a:t>
            </a:r>
          </a:p>
          <a:p>
            <a:r>
              <a:rPr lang="en-IN" sz="1600" dirty="0"/>
              <a:t>	</a:t>
            </a:r>
            <a:r>
              <a:rPr lang="en-IN" sz="1600" dirty="0" err="1"/>
              <a:t>wcscpy</a:t>
            </a:r>
            <a:r>
              <a:rPr lang="en-IN" sz="1600" dirty="0"/>
              <a:t>(</a:t>
            </a:r>
            <a:r>
              <a:rPr lang="en-IN" sz="1600" dirty="0" err="1"/>
              <a:t>wacopy</a:t>
            </a:r>
            <a:r>
              <a:rPr lang="en-IN" sz="1600" dirty="0"/>
              <a:t>, </a:t>
            </a:r>
            <a:r>
              <a:rPr lang="en-IN" sz="1600" dirty="0" err="1"/>
              <a:t>waname</a:t>
            </a:r>
            <a:r>
              <a:rPr lang="en-IN" sz="1600" dirty="0"/>
              <a:t>);</a:t>
            </a:r>
          </a:p>
          <a:p>
            <a:r>
              <a:rPr lang="en-IN" sz="1600" dirty="0"/>
              <a:t>	</a:t>
            </a:r>
            <a:r>
              <a:rPr lang="en-IN" sz="1600" dirty="0" err="1"/>
              <a:t>wcout</a:t>
            </a:r>
            <a:r>
              <a:rPr lang="en-IN" sz="1600" dirty="0"/>
              <a:t> &lt;&lt; </a:t>
            </a:r>
            <a:r>
              <a:rPr lang="en-IN" sz="1600" dirty="0" err="1"/>
              <a:t>L"Original</a:t>
            </a:r>
            <a:r>
              <a:rPr lang="en-IN" sz="1600" dirty="0"/>
              <a:t> = " &lt;&lt; </a:t>
            </a:r>
            <a:r>
              <a:rPr lang="en-IN" sz="1600" dirty="0" err="1"/>
              <a:t>waname</a:t>
            </a:r>
            <a:endParaRPr lang="en-IN" sz="1600" dirty="0"/>
          </a:p>
          <a:p>
            <a:r>
              <a:rPr lang="en-IN" sz="1600" dirty="0"/>
              <a:t>		&lt;&lt; L"\</a:t>
            </a:r>
            <a:r>
              <a:rPr lang="en-IN" sz="1600" dirty="0" err="1"/>
              <a:t>nCopy</a:t>
            </a:r>
            <a:r>
              <a:rPr lang="en-IN" sz="1600" dirty="0"/>
              <a:t> = " &lt;&lt; </a:t>
            </a:r>
            <a:r>
              <a:rPr lang="en-IN" sz="1600" dirty="0" err="1"/>
              <a:t>wacopy</a:t>
            </a:r>
            <a:r>
              <a:rPr lang="en-IN" sz="1600" dirty="0"/>
              <a:t> &lt;&lt; </a:t>
            </a:r>
            <a:r>
              <a:rPr lang="en-IN" sz="1600" dirty="0" err="1"/>
              <a:t>endl</a:t>
            </a:r>
            <a:r>
              <a:rPr lang="en-IN" sz="1600" dirty="0"/>
              <a:t>;</a:t>
            </a:r>
          </a:p>
          <a:p>
            <a:endParaRPr lang="en-IN" sz="1600" dirty="0"/>
          </a:p>
          <a:p>
            <a:r>
              <a:rPr lang="en-IN" sz="1600" dirty="0"/>
              <a:t>	return 0;</a:t>
            </a:r>
          </a:p>
          <a:p>
            <a:r>
              <a:rPr lang="en-IN" sz="1600" dirty="0"/>
              <a:t>}</a:t>
            </a:r>
          </a:p>
          <a:p>
            <a:endParaRPr lang="en-IN" sz="1600" dirty="0"/>
          </a:p>
          <a:p>
            <a:endParaRPr lang="en-IN" sz="1600" dirty="0"/>
          </a:p>
        </p:txBody>
      </p:sp>
      <p:sp>
        <p:nvSpPr>
          <p:cNvPr id="5" name="TextBox 4">
            <a:extLst>
              <a:ext uri="{FF2B5EF4-FFF2-40B4-BE49-F238E27FC236}">
                <a16:creationId xmlns:a16="http://schemas.microsoft.com/office/drawing/2014/main" id="{C6830CAE-B545-B487-75D7-9ADD62307DC8}"/>
              </a:ext>
            </a:extLst>
          </p:cNvPr>
          <p:cNvSpPr txBox="1"/>
          <p:nvPr/>
        </p:nvSpPr>
        <p:spPr>
          <a:xfrm>
            <a:off x="6096000" y="628432"/>
            <a:ext cx="4996991" cy="4524315"/>
          </a:xfrm>
          <a:prstGeom prst="rect">
            <a:avLst/>
          </a:prstGeom>
          <a:noFill/>
          <a:ln>
            <a:noFill/>
          </a:ln>
        </p:spPr>
        <p:txBody>
          <a:bodyPr wrap="square">
            <a:spAutoFit/>
          </a:bodyPr>
          <a:lstStyle/>
          <a:p>
            <a:r>
              <a:rPr lang="en-IN" sz="1600" dirty="0"/>
              <a:t>// An example C++ program to demonstrate use</a:t>
            </a:r>
          </a:p>
          <a:p>
            <a:r>
              <a:rPr lang="en-IN" sz="1600" dirty="0"/>
              <a:t>// of </a:t>
            </a:r>
            <a:r>
              <a:rPr lang="en-IN" sz="1600" dirty="0" err="1"/>
              <a:t>wcscat</a:t>
            </a:r>
            <a:r>
              <a:rPr lang="en-IN" sz="1600" dirty="0"/>
              <a:t>()</a:t>
            </a:r>
          </a:p>
          <a:p>
            <a:r>
              <a:rPr lang="en-IN" sz="1600" dirty="0"/>
              <a:t>#include &lt;iostream&gt;</a:t>
            </a:r>
          </a:p>
          <a:p>
            <a:r>
              <a:rPr lang="en-IN" sz="1600" dirty="0"/>
              <a:t>#include&lt;cwchar&gt;</a:t>
            </a:r>
          </a:p>
          <a:p>
            <a:r>
              <a:rPr lang="en-IN" sz="1600" dirty="0"/>
              <a:t>using namespace std;</a:t>
            </a:r>
          </a:p>
          <a:p>
            <a:endParaRPr lang="en-IN" sz="1600" dirty="0"/>
          </a:p>
          <a:p>
            <a:r>
              <a:rPr lang="en-IN" sz="1600" dirty="0"/>
              <a:t>int main()</a:t>
            </a:r>
          </a:p>
          <a:p>
            <a:r>
              <a:rPr lang="en-IN" sz="1600" dirty="0"/>
              <a:t>{</a:t>
            </a:r>
          </a:p>
          <a:p>
            <a:r>
              <a:rPr lang="en-IN" sz="1600" dirty="0"/>
              <a:t>	</a:t>
            </a:r>
            <a:r>
              <a:rPr lang="en-IN" sz="1600" dirty="0" err="1"/>
              <a:t>wchar_t</a:t>
            </a:r>
            <a:r>
              <a:rPr lang="en-IN" sz="1600" dirty="0"/>
              <a:t> string1[] = </a:t>
            </a:r>
            <a:r>
              <a:rPr lang="en-IN" sz="1600" dirty="0" err="1"/>
              <a:t>L"geeksforgeeks</a:t>
            </a:r>
            <a:r>
              <a:rPr lang="en-IN" sz="1600" dirty="0"/>
              <a:t>" ;</a:t>
            </a:r>
          </a:p>
          <a:p>
            <a:r>
              <a:rPr lang="en-IN" sz="1600" dirty="0"/>
              <a:t>	</a:t>
            </a:r>
            <a:r>
              <a:rPr lang="en-IN" sz="1600" dirty="0" err="1"/>
              <a:t>wchar_t</a:t>
            </a:r>
            <a:r>
              <a:rPr lang="en-IN" sz="1600" dirty="0"/>
              <a:t> string2[] = L" is for Geeks" ;</a:t>
            </a:r>
          </a:p>
          <a:p>
            <a:endParaRPr lang="en-IN" sz="1600" dirty="0"/>
          </a:p>
          <a:p>
            <a:r>
              <a:rPr lang="en-IN" sz="1600" dirty="0"/>
              <a:t>	</a:t>
            </a:r>
            <a:r>
              <a:rPr lang="en-IN" sz="1600" dirty="0" err="1"/>
              <a:t>wcscat</a:t>
            </a:r>
            <a:r>
              <a:rPr lang="en-IN" sz="1600" dirty="0"/>
              <a:t>(string1, string2);</a:t>
            </a:r>
          </a:p>
          <a:p>
            <a:endParaRPr lang="en-IN" sz="1600" dirty="0"/>
          </a:p>
          <a:p>
            <a:r>
              <a:rPr lang="en-IN" sz="1600" dirty="0"/>
              <a:t>	</a:t>
            </a:r>
            <a:r>
              <a:rPr lang="en-IN" sz="1600" dirty="0" err="1"/>
              <a:t>wcout</a:t>
            </a:r>
            <a:r>
              <a:rPr lang="en-IN" sz="1600" dirty="0"/>
              <a:t> &lt;&lt; </a:t>
            </a:r>
            <a:r>
              <a:rPr lang="en-IN" sz="1600" dirty="0" err="1"/>
              <a:t>L"Concatenated</a:t>
            </a:r>
            <a:r>
              <a:rPr lang="en-IN" sz="1600" dirty="0"/>
              <a:t> wide string is = "</a:t>
            </a:r>
          </a:p>
          <a:p>
            <a:r>
              <a:rPr lang="en-IN" sz="1600" dirty="0"/>
              <a:t>		&lt;&lt; string1 &lt;&lt; </a:t>
            </a:r>
            <a:r>
              <a:rPr lang="en-IN" sz="1600" dirty="0" err="1"/>
              <a:t>endl</a:t>
            </a:r>
            <a:r>
              <a:rPr lang="en-IN" sz="1600" dirty="0"/>
              <a:t>;</a:t>
            </a:r>
          </a:p>
          <a:p>
            <a:endParaRPr lang="en-IN" sz="1600" dirty="0"/>
          </a:p>
          <a:p>
            <a:r>
              <a:rPr lang="en-IN" sz="1600" dirty="0"/>
              <a:t>	return 0;</a:t>
            </a:r>
          </a:p>
          <a:p>
            <a:r>
              <a:rPr lang="en-IN" sz="1600" dirty="0"/>
              <a:t>}</a:t>
            </a:r>
          </a:p>
        </p:txBody>
      </p:sp>
    </p:spTree>
    <p:extLst>
      <p:ext uri="{BB962C8B-B14F-4D97-AF65-F5344CB8AC3E}">
        <p14:creationId xmlns:p14="http://schemas.microsoft.com/office/powerpoint/2010/main" val="2335142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5AAF567-6B4D-E98B-C2C5-0E50C2ECA43C}"/>
              </a:ext>
            </a:extLst>
          </p:cNvPr>
          <p:cNvSpPr txBox="1"/>
          <p:nvPr/>
        </p:nvSpPr>
        <p:spPr>
          <a:xfrm>
            <a:off x="1508289" y="1706252"/>
            <a:ext cx="2460396" cy="492443"/>
          </a:xfrm>
          <a:prstGeom prst="rect">
            <a:avLst/>
          </a:prstGeom>
          <a:noFill/>
        </p:spPr>
        <p:txBody>
          <a:bodyPr wrap="square" rtlCol="0">
            <a:spAutoFit/>
          </a:bodyPr>
          <a:lstStyle/>
          <a:p>
            <a:r>
              <a:rPr lang="en-GB" dirty="0"/>
              <a:t>DAY 01</a:t>
            </a:r>
            <a:endParaRPr lang="en-IN" dirty="0"/>
          </a:p>
        </p:txBody>
      </p:sp>
    </p:spTree>
    <p:extLst>
      <p:ext uri="{BB962C8B-B14F-4D97-AF65-F5344CB8AC3E}">
        <p14:creationId xmlns:p14="http://schemas.microsoft.com/office/powerpoint/2010/main" val="1497625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1828800" y="1524002"/>
            <a:ext cx="8610600" cy="4419599"/>
          </a:xfrm>
        </p:spPr>
        <p:txBody>
          <a:bodyPr/>
          <a:lstStyle/>
          <a:p>
            <a:r>
              <a:rPr lang="en-US" sz="2000" b="1" dirty="0" err="1"/>
              <a:t>Enum</a:t>
            </a:r>
            <a:r>
              <a:rPr lang="en-US" sz="2000" b="1" dirty="0"/>
              <a:t> as Data type</a:t>
            </a:r>
          </a:p>
          <a:p>
            <a:r>
              <a:rPr lang="en-US" sz="2000" dirty="0"/>
              <a:t>Enumerated type declares a new type-name and a sequence of value containing identifiers which has values starting from 0 and incrementing by 1 every time. </a:t>
            </a:r>
          </a:p>
          <a:p>
            <a:r>
              <a:rPr lang="en-US" sz="2000" dirty="0"/>
              <a:t>For Example : </a:t>
            </a:r>
          </a:p>
          <a:p>
            <a:r>
              <a:rPr lang="en-US" sz="2000" dirty="0" err="1"/>
              <a:t>enum</a:t>
            </a:r>
            <a:r>
              <a:rPr lang="en-US" sz="2000" dirty="0"/>
              <a:t> day(</a:t>
            </a:r>
            <a:r>
              <a:rPr lang="en-US" sz="2000" dirty="0" err="1"/>
              <a:t>mon</a:t>
            </a:r>
            <a:r>
              <a:rPr lang="en-US" sz="2000" dirty="0"/>
              <a:t>, </a:t>
            </a:r>
            <a:r>
              <a:rPr lang="en-US" sz="2000" dirty="0" err="1"/>
              <a:t>tues</a:t>
            </a:r>
            <a:r>
              <a:rPr lang="en-US" sz="2000" dirty="0"/>
              <a:t>, wed, </a:t>
            </a:r>
            <a:r>
              <a:rPr lang="en-US" sz="2000" dirty="0" err="1"/>
              <a:t>thurs</a:t>
            </a:r>
            <a:r>
              <a:rPr lang="en-US" sz="2000" dirty="0"/>
              <a:t>, </a:t>
            </a:r>
            <a:r>
              <a:rPr lang="en-US" sz="2000" dirty="0" err="1"/>
              <a:t>fri</a:t>
            </a:r>
            <a:r>
              <a:rPr lang="en-US" sz="2000" dirty="0"/>
              <a:t>) d;</a:t>
            </a:r>
          </a:p>
          <a:p>
            <a:r>
              <a:rPr lang="en-US" sz="2000" dirty="0"/>
              <a:t>Here an enumeration of days is defined with variable d. </a:t>
            </a:r>
            <a:r>
              <a:rPr lang="en-US" sz="2000" i="1" dirty="0" err="1"/>
              <a:t>mon</a:t>
            </a:r>
            <a:r>
              <a:rPr lang="en-US" sz="2000" dirty="0"/>
              <a:t> will hold value 0, </a:t>
            </a:r>
            <a:r>
              <a:rPr lang="en-US" sz="2000" i="1" dirty="0" err="1"/>
              <a:t>tue</a:t>
            </a:r>
            <a:r>
              <a:rPr lang="en-US" sz="2000" dirty="0"/>
              <a:t> will have 1 and so on. We can also explicitly assign values, like, </a:t>
            </a:r>
            <a:r>
              <a:rPr lang="en-US" sz="2000" dirty="0" err="1"/>
              <a:t>enum</a:t>
            </a:r>
            <a:r>
              <a:rPr lang="en-US" sz="2000" dirty="0"/>
              <a:t> day(</a:t>
            </a:r>
            <a:r>
              <a:rPr lang="en-US" sz="2000" dirty="0" err="1"/>
              <a:t>mon</a:t>
            </a:r>
            <a:r>
              <a:rPr lang="en-US" sz="2000" dirty="0"/>
              <a:t>, </a:t>
            </a:r>
            <a:r>
              <a:rPr lang="en-US" sz="2000" dirty="0" err="1"/>
              <a:t>tue</a:t>
            </a:r>
            <a:r>
              <a:rPr lang="en-US" sz="2000" dirty="0"/>
              <a:t>=7, wed);. Here, </a:t>
            </a:r>
            <a:r>
              <a:rPr lang="en-US" sz="2000" i="1" dirty="0" err="1"/>
              <a:t>mon</a:t>
            </a:r>
            <a:r>
              <a:rPr lang="en-US" sz="2000" dirty="0"/>
              <a:t> will be 0, </a:t>
            </a:r>
            <a:r>
              <a:rPr lang="en-US" sz="2000" i="1" dirty="0" err="1"/>
              <a:t>tue</a:t>
            </a:r>
            <a:r>
              <a:rPr lang="en-US" sz="2000" dirty="0"/>
              <a:t> is assigned 7, so </a:t>
            </a:r>
            <a:r>
              <a:rPr lang="en-US" sz="2000" i="1" dirty="0"/>
              <a:t>wed</a:t>
            </a:r>
            <a:r>
              <a:rPr lang="en-US" sz="2000" dirty="0"/>
              <a:t> will have value 8.</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Data Types in C++</a:t>
            </a:r>
          </a:p>
        </p:txBody>
      </p:sp>
      <p:sp>
        <p:nvSpPr>
          <p:cNvPr id="5123" name="Content Placeholder 2"/>
          <p:cNvSpPr>
            <a:spLocks noGrp="1"/>
          </p:cNvSpPr>
          <p:nvPr>
            <p:ph idx="1"/>
          </p:nvPr>
        </p:nvSpPr>
        <p:spPr>
          <a:xfrm>
            <a:off x="1828800" y="1524002"/>
            <a:ext cx="8610600" cy="4419599"/>
          </a:xfrm>
        </p:spPr>
        <p:txBody>
          <a:bodyPr/>
          <a:lstStyle/>
          <a:p>
            <a:r>
              <a:rPr lang="en-US" sz="2000" b="1" dirty="0"/>
              <a:t>Modifiers</a:t>
            </a:r>
          </a:p>
          <a:p>
            <a:r>
              <a:rPr lang="en-US" sz="2000" dirty="0" err="1"/>
              <a:t>Specifiers</a:t>
            </a:r>
            <a:r>
              <a:rPr lang="en-US" sz="2000" dirty="0"/>
              <a:t> modify the meanings of the predefined built-in data types and expand them to a much larger set. There are four data type modifiers in C++, they are :</a:t>
            </a:r>
          </a:p>
          <a:p>
            <a:pPr>
              <a:buFont typeface="+mj-lt"/>
              <a:buAutoNum type="arabicPeriod"/>
            </a:pPr>
            <a:r>
              <a:rPr lang="en-US" sz="2000" dirty="0"/>
              <a:t>long</a:t>
            </a:r>
          </a:p>
          <a:p>
            <a:pPr>
              <a:buFont typeface="+mj-lt"/>
              <a:buAutoNum type="arabicPeriod"/>
            </a:pPr>
            <a:r>
              <a:rPr lang="en-US" sz="2000" dirty="0"/>
              <a:t>short</a:t>
            </a:r>
          </a:p>
          <a:p>
            <a:pPr>
              <a:buFont typeface="+mj-lt"/>
              <a:buAutoNum type="arabicPeriod"/>
            </a:pPr>
            <a:r>
              <a:rPr lang="en-US" sz="2000" dirty="0"/>
              <a:t>signed</a:t>
            </a:r>
          </a:p>
          <a:p>
            <a:pPr>
              <a:buFont typeface="+mj-lt"/>
              <a:buAutoNum type="arabicPeriod"/>
            </a:pPr>
            <a:r>
              <a:rPr lang="en-US" sz="2000" dirty="0"/>
              <a:t>unsigned</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FDC1-0733-12B4-2007-EEE8D515382D}"/>
              </a:ext>
            </a:extLst>
          </p:cNvPr>
          <p:cNvSpPr>
            <a:spLocks noGrp="1"/>
          </p:cNvSpPr>
          <p:nvPr>
            <p:ph type="title"/>
          </p:nvPr>
        </p:nvSpPr>
        <p:spPr/>
        <p:txBody>
          <a:bodyPr/>
          <a:lstStyle/>
          <a:p>
            <a:pPr eaLnBrk="1" hangingPunct="1">
              <a:buFontTx/>
              <a:buNone/>
            </a:pPr>
            <a:r>
              <a:rPr lang="en-US" altLang="en-US" sz="3600" dirty="0"/>
              <a:t>Type Qualifiers in C++</a:t>
            </a:r>
          </a:p>
        </p:txBody>
      </p:sp>
      <p:sp>
        <p:nvSpPr>
          <p:cNvPr id="3" name="Content Placeholder 2">
            <a:extLst>
              <a:ext uri="{FF2B5EF4-FFF2-40B4-BE49-F238E27FC236}">
                <a16:creationId xmlns:a16="http://schemas.microsoft.com/office/drawing/2014/main" id="{74AB6D9F-2A46-90E8-5B91-C3D7943D5565}"/>
              </a:ext>
            </a:extLst>
          </p:cNvPr>
          <p:cNvSpPr>
            <a:spLocks noGrp="1"/>
          </p:cNvSpPr>
          <p:nvPr>
            <p:ph idx="1"/>
          </p:nvPr>
        </p:nvSpPr>
        <p:spPr>
          <a:xfrm>
            <a:off x="1244338" y="1674831"/>
            <a:ext cx="10134862" cy="1087224"/>
          </a:xfrm>
        </p:spPr>
        <p:txBody>
          <a:bodyPr/>
          <a:lstStyle/>
          <a:p>
            <a:r>
              <a:rPr lang="en-GB" dirty="0"/>
              <a:t>The type qualifiers provide additional information about the variables they precede.</a:t>
            </a:r>
          </a:p>
          <a:p>
            <a:endParaRPr lang="en-IN" dirty="0"/>
          </a:p>
        </p:txBody>
      </p:sp>
      <p:pic>
        <p:nvPicPr>
          <p:cNvPr id="4" name="Picture 4" descr="qualifier">
            <a:extLst>
              <a:ext uri="{FF2B5EF4-FFF2-40B4-BE49-F238E27FC236}">
                <a16:creationId xmlns:a16="http://schemas.microsoft.com/office/drawing/2014/main" id="{AC07DDA5-89BB-E722-3D1C-779AA1ECAA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1244338" y="3052760"/>
            <a:ext cx="10483170" cy="2882903"/>
          </a:xfrm>
          <a:prstGeom prst="rect">
            <a:avLst/>
          </a:prstGeom>
          <a:noFill/>
        </p:spPr>
      </p:pic>
    </p:spTree>
    <p:extLst>
      <p:ext uri="{BB962C8B-B14F-4D97-AF65-F5344CB8AC3E}">
        <p14:creationId xmlns:p14="http://schemas.microsoft.com/office/powerpoint/2010/main" val="35978266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Some special types of variable</a:t>
            </a:r>
          </a:p>
        </p:txBody>
      </p:sp>
      <p:sp>
        <p:nvSpPr>
          <p:cNvPr id="5123" name="Content Placeholder 2"/>
          <p:cNvSpPr>
            <a:spLocks noGrp="1"/>
          </p:cNvSpPr>
          <p:nvPr>
            <p:ph idx="1"/>
          </p:nvPr>
        </p:nvSpPr>
        <p:spPr>
          <a:xfrm>
            <a:off x="1828800" y="1524002"/>
            <a:ext cx="8610600" cy="5105399"/>
          </a:xfrm>
        </p:spPr>
        <p:txBody>
          <a:bodyPr/>
          <a:lstStyle/>
          <a:p>
            <a:r>
              <a:rPr lang="en-US" sz="2000" dirty="0"/>
              <a:t>There are also some special keywords, to impart unique characteristics to the variables in the program. Following two are mostly used, we will discuss them in details later.</a:t>
            </a:r>
          </a:p>
          <a:p>
            <a:r>
              <a:rPr lang="en-US" sz="2000" b="1" dirty="0"/>
              <a:t>Final</a:t>
            </a:r>
            <a:r>
              <a:rPr lang="en-US" sz="2000" dirty="0"/>
              <a:t> - Once initialized, its value cant be changed.</a:t>
            </a:r>
          </a:p>
          <a:p>
            <a:r>
              <a:rPr lang="en-US" sz="2000" b="1" dirty="0"/>
              <a:t>Static</a:t>
            </a:r>
            <a:r>
              <a:rPr lang="en-US" sz="2000" dirty="0"/>
              <a:t> - These variables holds their value between function calls.</a:t>
            </a:r>
          </a:p>
          <a:p>
            <a:r>
              <a:rPr lang="en-US" sz="2000" i="1" dirty="0"/>
              <a:t>Example</a:t>
            </a:r>
            <a:r>
              <a:rPr lang="en-US" sz="2000" dirty="0"/>
              <a:t> :</a:t>
            </a:r>
          </a:p>
          <a:p>
            <a:r>
              <a:rPr lang="en-US" sz="2000" dirty="0"/>
              <a:t>#include &lt;</a:t>
            </a:r>
            <a:r>
              <a:rPr lang="en-US" sz="2000" dirty="0" err="1"/>
              <a:t>iostream.h</a:t>
            </a:r>
            <a:r>
              <a:rPr lang="en-US" sz="2000" dirty="0"/>
              <a:t>&gt; </a:t>
            </a:r>
          </a:p>
          <a:p>
            <a:r>
              <a:rPr lang="en-US" sz="2000" dirty="0"/>
              <a:t>using namespace std;</a:t>
            </a:r>
          </a:p>
          <a:p>
            <a:r>
              <a:rPr lang="en-US" sz="2000" dirty="0" err="1"/>
              <a:t>int</a:t>
            </a:r>
            <a:r>
              <a:rPr lang="en-US" sz="2000" dirty="0"/>
              <a:t> main() </a:t>
            </a:r>
          </a:p>
          <a:p>
            <a:r>
              <a:rPr lang="en-US" sz="2000" dirty="0"/>
              <a:t>{ </a:t>
            </a:r>
          </a:p>
          <a:p>
            <a:r>
              <a:rPr lang="en-US" sz="2000" dirty="0"/>
              <a:t>	final </a:t>
            </a:r>
            <a:r>
              <a:rPr lang="en-US" sz="2000" dirty="0" err="1"/>
              <a:t>int</a:t>
            </a:r>
            <a:r>
              <a:rPr lang="en-US" sz="2000" dirty="0"/>
              <a:t> </a:t>
            </a:r>
            <a:r>
              <a:rPr lang="en-US" sz="2000" dirty="0" err="1"/>
              <a:t>i</a:t>
            </a:r>
            <a:r>
              <a:rPr lang="en-US" sz="2000" dirty="0"/>
              <a:t>=10; </a:t>
            </a:r>
          </a:p>
          <a:p>
            <a:r>
              <a:rPr lang="en-US" sz="2000" dirty="0"/>
              <a:t>	static </a:t>
            </a:r>
            <a:r>
              <a:rPr lang="en-US" sz="2000" dirty="0" err="1"/>
              <a:t>int</a:t>
            </a:r>
            <a:r>
              <a:rPr lang="en-US" sz="2000" dirty="0"/>
              <a:t> y=20;</a:t>
            </a:r>
          </a:p>
          <a:p>
            <a:r>
              <a:rPr lang="en-US" sz="2000"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1905000" y="3581400"/>
            <a:ext cx="1066800" cy="381000"/>
          </a:xfrm>
          <a:prstGeom prst="rect">
            <a:avLst/>
          </a:pr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US"/>
          </a:p>
        </p:txBody>
      </p:sp>
      <p:sp>
        <p:nvSpPr>
          <p:cNvPr id="4" name="Rectangle 3"/>
          <p:cNvSpPr/>
          <p:nvPr/>
        </p:nvSpPr>
        <p:spPr bwMode="auto">
          <a:xfrm>
            <a:off x="1828800" y="4800600"/>
            <a:ext cx="2438400" cy="762000"/>
          </a:xfrm>
          <a:prstGeom prst="rect">
            <a:avLst/>
          </a:prstGeom>
          <a:solidFill>
            <a:schemeClr val="accent2"/>
          </a:solidFill>
          <a:ln>
            <a:noFill/>
          </a:ln>
          <a:effectLst/>
          <a:extLs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US"/>
          </a:p>
        </p:txBody>
      </p:sp>
      <p:sp>
        <p:nvSpPr>
          <p:cNvPr id="5122" name="Title 1"/>
          <p:cNvSpPr>
            <a:spLocks noGrp="1"/>
          </p:cNvSpPr>
          <p:nvPr>
            <p:ph type="title"/>
          </p:nvPr>
        </p:nvSpPr>
        <p:spPr/>
        <p:txBody>
          <a:bodyPr/>
          <a:lstStyle/>
          <a:p>
            <a:r>
              <a:rPr lang="en-US" dirty="0"/>
              <a:t>Operators</a:t>
            </a:r>
          </a:p>
        </p:txBody>
      </p:sp>
      <p:sp>
        <p:nvSpPr>
          <p:cNvPr id="5123" name="Content Placeholder 2"/>
          <p:cNvSpPr>
            <a:spLocks noGrp="1"/>
          </p:cNvSpPr>
          <p:nvPr>
            <p:ph idx="1"/>
          </p:nvPr>
        </p:nvSpPr>
        <p:spPr>
          <a:xfrm>
            <a:off x="1828800" y="1524002"/>
            <a:ext cx="8610600" cy="5105399"/>
          </a:xfrm>
        </p:spPr>
        <p:txBody>
          <a:bodyPr/>
          <a:lstStyle/>
          <a:p>
            <a:r>
              <a:rPr lang="en-US" sz="2000" dirty="0"/>
              <a:t>These we have already learnt in C language</a:t>
            </a:r>
          </a:p>
          <a:p>
            <a:endParaRPr lang="en-US" sz="1800" b="1" dirty="0"/>
          </a:p>
          <a:p>
            <a:r>
              <a:rPr lang="en-US" sz="1800" b="1" dirty="0" err="1"/>
              <a:t>typedef</a:t>
            </a:r>
            <a:r>
              <a:rPr lang="en-US" sz="1800" b="1" dirty="0"/>
              <a:t> and Pointers</a:t>
            </a:r>
          </a:p>
          <a:p>
            <a:r>
              <a:rPr lang="en-US" sz="1800" dirty="0" err="1"/>
              <a:t>typedef</a:t>
            </a:r>
            <a:r>
              <a:rPr lang="en-US" sz="1800" dirty="0"/>
              <a:t> can be used to give an alias name to pointers also. Here we have a case in which use of </a:t>
            </a:r>
            <a:r>
              <a:rPr lang="en-US" sz="1800" dirty="0" err="1"/>
              <a:t>typedef</a:t>
            </a:r>
            <a:r>
              <a:rPr lang="en-US" sz="1800" dirty="0"/>
              <a:t> is beneficial during pointer declaration.</a:t>
            </a:r>
          </a:p>
          <a:p>
            <a:r>
              <a:rPr lang="en-US" sz="1800" dirty="0"/>
              <a:t>In Pointers * binds to the right and not the left.</a:t>
            </a:r>
          </a:p>
          <a:p>
            <a:r>
              <a:rPr lang="en-US" sz="1800" dirty="0" err="1"/>
              <a:t>int</a:t>
            </a:r>
            <a:r>
              <a:rPr lang="en-US" sz="1800" dirty="0"/>
              <a:t>* x, y ; </a:t>
            </a:r>
          </a:p>
          <a:p>
            <a:endParaRPr lang="en-US" sz="1800" dirty="0"/>
          </a:p>
          <a:p>
            <a:r>
              <a:rPr lang="en-US" sz="1800" dirty="0"/>
              <a:t>By this declaration statement, we are actually declaring </a:t>
            </a:r>
            <a:r>
              <a:rPr lang="en-US" sz="1800" b="1" dirty="0"/>
              <a:t>x</a:t>
            </a:r>
            <a:r>
              <a:rPr lang="en-US" sz="1800" dirty="0"/>
              <a:t> as a pointer of type </a:t>
            </a:r>
            <a:r>
              <a:rPr lang="en-US" sz="1800" dirty="0" err="1"/>
              <a:t>int</a:t>
            </a:r>
            <a:r>
              <a:rPr lang="en-US" sz="1800" dirty="0"/>
              <a:t>, whereas </a:t>
            </a:r>
            <a:r>
              <a:rPr lang="en-US" sz="1800" b="1" dirty="0"/>
              <a:t>y</a:t>
            </a:r>
            <a:r>
              <a:rPr lang="en-US" sz="1800" dirty="0"/>
              <a:t> will be declared as a plain integer.</a:t>
            </a:r>
          </a:p>
          <a:p>
            <a:r>
              <a:rPr lang="en-US" sz="1800" dirty="0" err="1"/>
              <a:t>typedef</a:t>
            </a:r>
            <a:r>
              <a:rPr lang="en-US" sz="1800" dirty="0"/>
              <a:t> </a:t>
            </a:r>
            <a:r>
              <a:rPr lang="en-US" sz="1800" dirty="0" err="1"/>
              <a:t>int</a:t>
            </a:r>
            <a:r>
              <a:rPr lang="en-US" sz="1800" dirty="0"/>
              <a:t>* </a:t>
            </a:r>
            <a:r>
              <a:rPr lang="en-US" sz="1800" b="1" dirty="0" err="1"/>
              <a:t>IntPtr</a:t>
            </a:r>
            <a:r>
              <a:rPr lang="en-US" sz="1800" dirty="0"/>
              <a:t> ; </a:t>
            </a:r>
          </a:p>
          <a:p>
            <a:r>
              <a:rPr lang="en-US" sz="1800" b="1" dirty="0" err="1"/>
              <a:t>IntPtr</a:t>
            </a:r>
            <a:r>
              <a:rPr lang="en-US" sz="1800" dirty="0"/>
              <a:t> x, y, z; </a:t>
            </a:r>
          </a:p>
          <a:p>
            <a:endParaRPr lang="en-US" sz="1800" dirty="0"/>
          </a:p>
          <a:p>
            <a:r>
              <a:rPr lang="en-US" sz="1800" dirty="0"/>
              <a:t>But if we use </a:t>
            </a:r>
            <a:r>
              <a:rPr lang="en-US" sz="1800" b="1" dirty="0" err="1"/>
              <a:t>typedef</a:t>
            </a:r>
            <a:r>
              <a:rPr lang="en-US" sz="1800" dirty="0"/>
              <a:t> like in above example, we can declare any number of pointers in a single statement.</a:t>
            </a:r>
          </a:p>
          <a:p>
            <a:endParaRPr lang="en-US" sz="18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Branching and Looping Statements</a:t>
            </a:r>
          </a:p>
        </p:txBody>
      </p:sp>
      <p:sp>
        <p:nvSpPr>
          <p:cNvPr id="5123" name="Content Placeholder 2"/>
          <p:cNvSpPr>
            <a:spLocks noGrp="1"/>
          </p:cNvSpPr>
          <p:nvPr>
            <p:ph idx="1"/>
          </p:nvPr>
        </p:nvSpPr>
        <p:spPr>
          <a:xfrm>
            <a:off x="1828800" y="1524002"/>
            <a:ext cx="8610600" cy="5105399"/>
          </a:xfrm>
        </p:spPr>
        <p:txBody>
          <a:bodyPr/>
          <a:lstStyle/>
          <a:p>
            <a:pPr>
              <a:buFont typeface="+mj-lt"/>
              <a:buAutoNum type="arabicPeriod"/>
            </a:pPr>
            <a:r>
              <a:rPr lang="en-US" sz="2000" dirty="0"/>
              <a:t>Simple </a:t>
            </a:r>
            <a:r>
              <a:rPr lang="en-US" sz="2000" i="1" dirty="0"/>
              <a:t>if</a:t>
            </a:r>
            <a:r>
              <a:rPr lang="en-US" sz="2000" dirty="0"/>
              <a:t> statement</a:t>
            </a:r>
          </a:p>
          <a:p>
            <a:pPr>
              <a:buFont typeface="+mj-lt"/>
              <a:buAutoNum type="arabicPeriod"/>
            </a:pPr>
            <a:r>
              <a:rPr lang="en-US" sz="2000" i="1" dirty="0"/>
              <a:t>If....else</a:t>
            </a:r>
            <a:r>
              <a:rPr lang="en-US" sz="2000" dirty="0"/>
              <a:t> statement</a:t>
            </a:r>
          </a:p>
          <a:p>
            <a:pPr>
              <a:buFont typeface="+mj-lt"/>
              <a:buAutoNum type="arabicPeriod"/>
            </a:pPr>
            <a:r>
              <a:rPr lang="en-US" sz="2000" dirty="0"/>
              <a:t>Nested </a:t>
            </a:r>
            <a:r>
              <a:rPr lang="en-US" sz="2000" i="1" dirty="0"/>
              <a:t>if....else </a:t>
            </a:r>
            <a:r>
              <a:rPr lang="en-US" sz="2000" dirty="0"/>
              <a:t>statement</a:t>
            </a:r>
          </a:p>
          <a:p>
            <a:pPr>
              <a:buFont typeface="+mj-lt"/>
              <a:buAutoNum type="arabicPeriod"/>
            </a:pPr>
            <a:r>
              <a:rPr lang="en-US" sz="2000" i="1" dirty="0"/>
              <a:t>else if</a:t>
            </a:r>
            <a:r>
              <a:rPr lang="en-US" sz="2000" dirty="0"/>
              <a:t> statement</a:t>
            </a:r>
          </a:p>
          <a:p>
            <a:pPr>
              <a:buFont typeface="+mj-lt"/>
              <a:buAutoNum type="arabicPeriod"/>
            </a:pPr>
            <a:r>
              <a:rPr lang="en-US" sz="2000" dirty="0" err="1"/>
              <a:t>goto</a:t>
            </a:r>
            <a:r>
              <a:rPr lang="en-US" sz="2000" dirty="0"/>
              <a:t> statement</a:t>
            </a:r>
          </a:p>
          <a:p>
            <a:pPr>
              <a:buFont typeface="+mj-lt"/>
              <a:buAutoNum type="arabicPeriod"/>
            </a:pPr>
            <a:endParaRPr lang="en-US" sz="2000" dirty="0"/>
          </a:p>
          <a:p>
            <a:pPr>
              <a:buFont typeface="+mj-lt"/>
              <a:buAutoNum type="arabicPeriod"/>
            </a:pPr>
            <a:endParaRPr lang="en-US" sz="2000" dirty="0"/>
          </a:p>
          <a:p>
            <a:r>
              <a:rPr lang="en-US" sz="2000" dirty="0"/>
              <a:t>Looping Statements</a:t>
            </a:r>
          </a:p>
          <a:p>
            <a:endParaRPr lang="en-US" sz="2000" dirty="0"/>
          </a:p>
          <a:p>
            <a:pPr>
              <a:buFont typeface="+mj-lt"/>
              <a:buAutoNum type="arabicPeriod"/>
            </a:pPr>
            <a:r>
              <a:rPr lang="en-US" sz="2000" i="1" dirty="0"/>
              <a:t>while</a:t>
            </a:r>
            <a:r>
              <a:rPr lang="en-US" sz="2000" dirty="0"/>
              <a:t> loop</a:t>
            </a:r>
          </a:p>
          <a:p>
            <a:pPr>
              <a:buFont typeface="+mj-lt"/>
              <a:buAutoNum type="arabicPeriod"/>
            </a:pPr>
            <a:r>
              <a:rPr lang="en-US" sz="2000" i="1" dirty="0"/>
              <a:t>for</a:t>
            </a:r>
            <a:r>
              <a:rPr lang="en-US" sz="2000" dirty="0"/>
              <a:t> loop</a:t>
            </a:r>
          </a:p>
          <a:p>
            <a:pPr>
              <a:buFont typeface="+mj-lt"/>
              <a:buAutoNum type="arabicPeriod"/>
            </a:pPr>
            <a:r>
              <a:rPr lang="en-US" sz="2000" i="1" dirty="0"/>
              <a:t>do-while</a:t>
            </a:r>
            <a:r>
              <a:rPr lang="en-US" sz="2000" dirty="0"/>
              <a:t> loop</a:t>
            </a:r>
          </a:p>
          <a:p>
            <a:endParaRPr lang="en-US" sz="2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1828800" y="1524002"/>
            <a:ext cx="8610600" cy="5105399"/>
          </a:xfrm>
        </p:spPr>
        <p:txBody>
          <a:bodyPr/>
          <a:lstStyle/>
          <a:p>
            <a:r>
              <a:rPr lang="en-US" sz="2000" dirty="0"/>
              <a:t>These are basically divided into 5 different types :</a:t>
            </a:r>
          </a:p>
          <a:p>
            <a:pPr>
              <a:buFont typeface="+mj-lt"/>
              <a:buAutoNum type="arabicPeriod"/>
            </a:pPr>
            <a:r>
              <a:rPr lang="en-US" sz="2000" dirty="0"/>
              <a:t>Global variables</a:t>
            </a:r>
          </a:p>
          <a:p>
            <a:pPr>
              <a:buFont typeface="+mj-lt"/>
              <a:buAutoNum type="arabicPeriod"/>
            </a:pPr>
            <a:r>
              <a:rPr lang="en-US" sz="2000" dirty="0"/>
              <a:t>Local variables</a:t>
            </a:r>
          </a:p>
          <a:p>
            <a:pPr>
              <a:buFont typeface="+mj-lt"/>
              <a:buAutoNum type="arabicPeriod"/>
            </a:pPr>
            <a:r>
              <a:rPr lang="en-US" sz="2000" dirty="0"/>
              <a:t>Register variables</a:t>
            </a:r>
          </a:p>
          <a:p>
            <a:pPr>
              <a:buFont typeface="+mj-lt"/>
              <a:buAutoNum type="arabicPeriod"/>
            </a:pPr>
            <a:r>
              <a:rPr lang="en-US" sz="2000" dirty="0"/>
              <a:t>Static variables</a:t>
            </a:r>
          </a:p>
          <a:p>
            <a:pPr>
              <a:buFont typeface="+mj-lt"/>
              <a:buAutoNum type="arabicPeriod"/>
            </a:pPr>
            <a:r>
              <a:rPr lang="en-US" sz="2000" dirty="0"/>
              <a:t>Extern variables</a:t>
            </a:r>
          </a:p>
          <a:p>
            <a:pPr>
              <a:buFont typeface="+mj-lt"/>
              <a:buAutoNum type="arabicPeriod"/>
            </a:pPr>
            <a:r>
              <a:rPr lang="en-US" sz="2000" dirty="0"/>
              <a:t>Mutable</a:t>
            </a:r>
          </a:p>
          <a:p>
            <a:pPr>
              <a:buFont typeface="+mj-lt"/>
              <a:buAutoNum type="arabicPeriod"/>
            </a:pPr>
            <a:endParaRPr lang="en-US" sz="2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1828800" y="1524002"/>
            <a:ext cx="8610600" cy="5105399"/>
          </a:xfrm>
        </p:spPr>
        <p:txBody>
          <a:bodyPr/>
          <a:lstStyle/>
          <a:p>
            <a:r>
              <a:rPr lang="en-US" sz="2400" b="1" dirty="0"/>
              <a:t>Static Variables</a:t>
            </a:r>
          </a:p>
          <a:p>
            <a:r>
              <a:rPr lang="en-US" sz="1800" dirty="0"/>
              <a:t>void fun()</a:t>
            </a:r>
          </a:p>
          <a:p>
            <a:r>
              <a:rPr lang="en-US" sz="1800" dirty="0"/>
              <a:t>{</a:t>
            </a:r>
          </a:p>
          <a:p>
            <a:r>
              <a:rPr lang="en-US" sz="1800" dirty="0"/>
              <a:t> static </a:t>
            </a:r>
            <a:r>
              <a:rPr lang="en-US" sz="1800" dirty="0" err="1"/>
              <a:t>int</a:t>
            </a:r>
            <a:r>
              <a:rPr lang="en-US" sz="1800" dirty="0"/>
              <a:t> </a:t>
            </a:r>
            <a:r>
              <a:rPr lang="en-US" sz="1800" dirty="0" err="1"/>
              <a:t>i</a:t>
            </a:r>
            <a:r>
              <a:rPr lang="en-US" sz="1800" dirty="0"/>
              <a:t> = 10;</a:t>
            </a:r>
          </a:p>
          <a:p>
            <a:r>
              <a:rPr lang="en-US" sz="1800" dirty="0"/>
              <a:t> </a:t>
            </a:r>
            <a:r>
              <a:rPr lang="en-US" sz="1800" dirty="0" err="1"/>
              <a:t>i</a:t>
            </a:r>
            <a:r>
              <a:rPr lang="en-US" sz="1800" dirty="0"/>
              <a:t>++;</a:t>
            </a:r>
          </a:p>
          <a:p>
            <a:r>
              <a:rPr lang="en-US" sz="1800" dirty="0"/>
              <a:t> </a:t>
            </a:r>
            <a:r>
              <a:rPr lang="en-US" sz="1800" dirty="0" err="1"/>
              <a:t>cout</a:t>
            </a:r>
            <a:r>
              <a:rPr lang="en-US" sz="1800" dirty="0"/>
              <a:t> &lt;&lt; </a:t>
            </a:r>
            <a:r>
              <a:rPr lang="en-US" sz="1800" dirty="0" err="1"/>
              <a:t>i</a:t>
            </a:r>
            <a:r>
              <a:rPr lang="en-US" sz="1800" dirty="0"/>
              <a:t>;</a:t>
            </a:r>
          </a:p>
          <a:p>
            <a:r>
              <a:rPr lang="en-US" sz="1800" dirty="0"/>
              <a:t>}</a:t>
            </a:r>
          </a:p>
          <a:p>
            <a:r>
              <a:rPr lang="en-US" sz="1800" dirty="0" err="1"/>
              <a:t>int</a:t>
            </a:r>
            <a:r>
              <a:rPr lang="en-US" sz="1800" dirty="0"/>
              <a:t> main()</a:t>
            </a:r>
          </a:p>
          <a:p>
            <a:r>
              <a:rPr lang="en-US" sz="1800" dirty="0"/>
              <a:t>{</a:t>
            </a:r>
          </a:p>
          <a:p>
            <a:r>
              <a:rPr lang="en-US" sz="1800" dirty="0"/>
              <a:t> fun();      // Output = 11</a:t>
            </a:r>
          </a:p>
          <a:p>
            <a:r>
              <a:rPr lang="en-US" sz="1800" dirty="0"/>
              <a:t> fun();      // Output = 12</a:t>
            </a:r>
          </a:p>
          <a:p>
            <a:r>
              <a:rPr lang="en-US" sz="1800" dirty="0"/>
              <a:t> fun();      // Output = 13</a:t>
            </a:r>
          </a:p>
          <a:p>
            <a:r>
              <a:rPr lang="en-US" sz="1800" dirty="0"/>
              <a:t>}</a:t>
            </a:r>
          </a:p>
          <a:p>
            <a:pPr>
              <a:buFont typeface="+mj-lt"/>
              <a:buAutoNum type="arabicPeriod"/>
            </a:pPr>
            <a:endParaRPr lang="en-US" sz="2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Storage Classes in C++</a:t>
            </a:r>
          </a:p>
        </p:txBody>
      </p:sp>
      <p:sp>
        <p:nvSpPr>
          <p:cNvPr id="5123" name="Content Placeholder 2"/>
          <p:cNvSpPr>
            <a:spLocks noGrp="1"/>
          </p:cNvSpPr>
          <p:nvPr>
            <p:ph idx="1"/>
          </p:nvPr>
        </p:nvSpPr>
        <p:spPr>
          <a:xfrm>
            <a:off x="1828800" y="1524002"/>
            <a:ext cx="8610600" cy="1904999"/>
          </a:xfrm>
        </p:spPr>
        <p:txBody>
          <a:bodyPr/>
          <a:lstStyle/>
          <a:p>
            <a:r>
              <a:rPr lang="en-US" sz="2000" b="1" dirty="0"/>
              <a:t>Extern Variables</a:t>
            </a:r>
          </a:p>
          <a:p>
            <a:endParaRPr lang="en-US" sz="2000" b="1" dirty="0"/>
          </a:p>
          <a:p>
            <a:r>
              <a:rPr lang="en-US" sz="2000" dirty="0"/>
              <a:t>This keyword is used to access variable in a file which is declared &amp; defined in some other file, that is the existence of a global variable in one file is declared using extern keyword in another file. </a:t>
            </a:r>
          </a:p>
        </p:txBody>
      </p:sp>
      <p:pic>
        <p:nvPicPr>
          <p:cNvPr id="46082" name="Picture 2" descr="https://www.studytonight.com/cpp/images/extern-keyword.gif"/>
          <p:cNvPicPr>
            <a:picLocks noChangeAspect="1" noChangeArrowheads="1"/>
          </p:cNvPicPr>
          <p:nvPr/>
        </p:nvPicPr>
        <p:blipFill>
          <a:blip r:embed="rId2"/>
          <a:srcRect/>
          <a:stretch>
            <a:fillRect/>
          </a:stretch>
        </p:blipFill>
        <p:spPr bwMode="auto">
          <a:xfrm>
            <a:off x="2057400" y="3276600"/>
            <a:ext cx="7010400" cy="3333750"/>
          </a:xfrm>
          <a:prstGeom prst="rect">
            <a:avLst/>
          </a:prstGeom>
          <a:noFill/>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FBD72-F7BC-28A9-A16B-CBBD4BAC3720}"/>
              </a:ext>
            </a:extLst>
          </p:cNvPr>
          <p:cNvSpPr>
            <a:spLocks noGrp="1"/>
          </p:cNvSpPr>
          <p:nvPr>
            <p:ph type="title"/>
          </p:nvPr>
        </p:nvSpPr>
        <p:spPr/>
        <p:txBody>
          <a:bodyPr/>
          <a:lstStyle/>
          <a:p>
            <a:r>
              <a:rPr lang="en-GB" dirty="0"/>
              <a:t>Mutable storage class in C++</a:t>
            </a:r>
            <a:endParaRPr lang="en-IN" dirty="0"/>
          </a:p>
        </p:txBody>
      </p:sp>
      <p:sp>
        <p:nvSpPr>
          <p:cNvPr id="3" name="Content Placeholder 2">
            <a:extLst>
              <a:ext uri="{FF2B5EF4-FFF2-40B4-BE49-F238E27FC236}">
                <a16:creationId xmlns:a16="http://schemas.microsoft.com/office/drawing/2014/main" id="{ABFC19D4-8386-344E-EBB6-7CF0022F1DFD}"/>
              </a:ext>
            </a:extLst>
          </p:cNvPr>
          <p:cNvSpPr>
            <a:spLocks noGrp="1"/>
          </p:cNvSpPr>
          <p:nvPr>
            <p:ph idx="1"/>
          </p:nvPr>
        </p:nvSpPr>
        <p:spPr>
          <a:xfrm>
            <a:off x="1524000" y="1825659"/>
            <a:ext cx="9855200" cy="1831941"/>
          </a:xfrm>
        </p:spPr>
        <p:txBody>
          <a:bodyPr/>
          <a:lstStyle/>
          <a:p>
            <a:r>
              <a:rPr lang="en-GB" dirty="0"/>
              <a:t>The mutable specifier applies only to class objects, which are discussed later in this tutorial. It allows a member of an object to override </a:t>
            </a:r>
            <a:r>
              <a:rPr lang="en-GB" dirty="0" err="1"/>
              <a:t>constness</a:t>
            </a:r>
            <a:r>
              <a:rPr lang="en-GB" dirty="0"/>
              <a:t>. That is, a mutable member can be modified by a </a:t>
            </a:r>
            <a:r>
              <a:rPr lang="en-GB" dirty="0" err="1"/>
              <a:t>const</a:t>
            </a:r>
            <a:r>
              <a:rPr lang="en-GB" dirty="0"/>
              <a:t> member function</a:t>
            </a:r>
          </a:p>
          <a:p>
            <a:endParaRPr lang="en-IN" dirty="0"/>
          </a:p>
        </p:txBody>
      </p:sp>
    </p:spTree>
    <p:extLst>
      <p:ext uri="{BB962C8B-B14F-4D97-AF65-F5344CB8AC3E}">
        <p14:creationId xmlns:p14="http://schemas.microsoft.com/office/powerpoint/2010/main" val="26217606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OOPS Concept</a:t>
            </a:r>
          </a:p>
        </p:txBody>
      </p:sp>
      <p:sp>
        <p:nvSpPr>
          <p:cNvPr id="4099" name="Content Placeholder 2"/>
          <p:cNvSpPr>
            <a:spLocks noGrp="1"/>
          </p:cNvSpPr>
          <p:nvPr>
            <p:ph idx="1"/>
          </p:nvPr>
        </p:nvSpPr>
        <p:spPr/>
        <p:txBody>
          <a:bodyPr/>
          <a:lstStyle/>
          <a:p>
            <a:r>
              <a:rPr lang="en-US" dirty="0"/>
              <a:t>Objects</a:t>
            </a:r>
          </a:p>
          <a:p>
            <a:r>
              <a:rPr lang="en-US" dirty="0"/>
              <a:t>Classes</a:t>
            </a:r>
          </a:p>
          <a:p>
            <a:r>
              <a:rPr lang="en-US" dirty="0"/>
              <a:t>Abstraction</a:t>
            </a:r>
          </a:p>
          <a:p>
            <a:r>
              <a:rPr lang="en-US" dirty="0"/>
              <a:t>Encapsulation</a:t>
            </a:r>
          </a:p>
          <a:p>
            <a:r>
              <a:rPr lang="en-US" dirty="0"/>
              <a:t>Inheritance</a:t>
            </a:r>
          </a:p>
          <a:p>
            <a:r>
              <a:rPr lang="en-US" dirty="0"/>
              <a:t>Overloading</a:t>
            </a:r>
          </a:p>
          <a:p>
            <a:r>
              <a:rPr lang="en-US" dirty="0"/>
              <a:t>Exception Handling</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C4EA3D1-6B43-42C3-8A07-1C68A5EE737F}"/>
              </a:ext>
            </a:extLst>
          </p:cNvPr>
          <p:cNvSpPr txBox="1"/>
          <p:nvPr/>
        </p:nvSpPr>
        <p:spPr>
          <a:xfrm>
            <a:off x="3220824" y="1075780"/>
            <a:ext cx="5750351" cy="707886"/>
          </a:xfrm>
          <a:prstGeom prst="rect">
            <a:avLst/>
          </a:prstGeom>
          <a:noFill/>
        </p:spPr>
        <p:txBody>
          <a:bodyPr wrap="square" rtlCol="0">
            <a:spAutoFit/>
          </a:bodyPr>
          <a:lstStyle/>
          <a:p>
            <a:pPr algn="ctr"/>
            <a:r>
              <a:rPr lang="en-GB" sz="4000" dirty="0"/>
              <a:t>IO Streaming</a:t>
            </a:r>
            <a:endParaRPr lang="en-IN" sz="4000" dirty="0"/>
          </a:p>
        </p:txBody>
      </p:sp>
      <p:graphicFrame>
        <p:nvGraphicFramePr>
          <p:cNvPr id="3" name="Object 2">
            <a:hlinkClick r:id="" action="ppaction://ole?verb=0"/>
            <a:extLst>
              <a:ext uri="{FF2B5EF4-FFF2-40B4-BE49-F238E27FC236}">
                <a16:creationId xmlns:a16="http://schemas.microsoft.com/office/drawing/2014/main" id="{E63D6B1D-1602-11B2-4E61-BB4177EEAB14}"/>
              </a:ext>
            </a:extLst>
          </p:cNvPr>
          <p:cNvGraphicFramePr>
            <a:graphicFrameLocks noChangeAspect="1"/>
          </p:cNvGraphicFramePr>
          <p:nvPr>
            <p:extLst>
              <p:ext uri="{D42A27DB-BD31-4B8C-83A1-F6EECF244321}">
                <p14:modId xmlns:p14="http://schemas.microsoft.com/office/powerpoint/2010/main" val="318633137"/>
              </p:ext>
            </p:extLst>
          </p:nvPr>
        </p:nvGraphicFramePr>
        <p:xfrm>
          <a:off x="3546049" y="2862983"/>
          <a:ext cx="4572000" cy="3429000"/>
        </p:xfrm>
        <a:graphic>
          <a:graphicData uri="http://schemas.openxmlformats.org/presentationml/2006/ole">
            <mc:AlternateContent xmlns:mc="http://schemas.openxmlformats.org/markup-compatibility/2006">
              <mc:Choice xmlns:v="urn:schemas-microsoft-com:vml" Requires="v">
                <p:oleObj name="Presentation" r:id="rId2" imgW="4571981" imgH="3429123" progId="PowerPoint.Show.12">
                  <p:link updateAutomatic="1"/>
                </p:oleObj>
              </mc:Choice>
              <mc:Fallback>
                <p:oleObj name="Presentation" r:id="rId2" imgW="4571981" imgH="3429123" progId="PowerPoint.Show.12">
                  <p:link updateAutomatic="1"/>
                  <p:pic>
                    <p:nvPicPr>
                      <p:cNvPr id="0" name=""/>
                      <p:cNvPicPr/>
                      <p:nvPr/>
                    </p:nvPicPr>
                    <p:blipFill>
                      <a:blip r:embed="rId3"/>
                      <a:stretch>
                        <a:fillRect/>
                      </a:stretch>
                    </p:blipFill>
                    <p:spPr>
                      <a:xfrm>
                        <a:off x="3546049" y="2862983"/>
                        <a:ext cx="4572000" cy="3429000"/>
                      </a:xfrm>
                      <a:prstGeom prst="rect">
                        <a:avLst/>
                      </a:prstGeom>
                    </p:spPr>
                  </p:pic>
                </p:oleObj>
              </mc:Fallback>
            </mc:AlternateContent>
          </a:graphicData>
        </a:graphic>
      </p:graphicFrame>
    </p:spTree>
    <p:extLst>
      <p:ext uri="{BB962C8B-B14F-4D97-AF65-F5344CB8AC3E}">
        <p14:creationId xmlns:p14="http://schemas.microsoft.com/office/powerpoint/2010/main" val="27417772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Functions in C++</a:t>
            </a:r>
          </a:p>
        </p:txBody>
      </p:sp>
      <p:sp>
        <p:nvSpPr>
          <p:cNvPr id="5123" name="Content Placeholder 2"/>
          <p:cNvSpPr>
            <a:spLocks noGrp="1"/>
          </p:cNvSpPr>
          <p:nvPr>
            <p:ph idx="1"/>
          </p:nvPr>
        </p:nvSpPr>
        <p:spPr>
          <a:xfrm>
            <a:off x="1828800" y="1524002"/>
            <a:ext cx="8610600" cy="2765194"/>
          </a:xfrm>
        </p:spPr>
        <p:txBody>
          <a:bodyPr/>
          <a:lstStyle/>
          <a:p>
            <a:r>
              <a:rPr lang="en-US" sz="2000" b="1" dirty="0"/>
              <a:t>Calling a Function</a:t>
            </a:r>
          </a:p>
          <a:p>
            <a:r>
              <a:rPr lang="en-US" sz="2000" dirty="0"/>
              <a:t>Functions are called by their names. If the function is without argument, it can be called directly using its name. But for functions with arguments, we have two ways to call them,</a:t>
            </a:r>
          </a:p>
          <a:p>
            <a:pPr>
              <a:buFont typeface="+mj-lt"/>
              <a:buAutoNum type="arabicPeriod"/>
            </a:pPr>
            <a:r>
              <a:rPr lang="en-US" sz="2000" dirty="0"/>
              <a:t>Call by Value</a:t>
            </a:r>
          </a:p>
          <a:p>
            <a:pPr>
              <a:buFont typeface="+mj-lt"/>
              <a:buAutoNum type="arabicPeriod"/>
            </a:pPr>
            <a:r>
              <a:rPr lang="en-US" sz="2000" dirty="0"/>
              <a:t>Call by Pointer</a:t>
            </a:r>
          </a:p>
          <a:p>
            <a:pPr>
              <a:buFont typeface="+mj-lt"/>
              <a:buAutoNum type="arabicPeriod"/>
            </a:pPr>
            <a:r>
              <a:rPr lang="en-US" sz="2000" dirty="0"/>
              <a:t>Call by Reference</a:t>
            </a:r>
          </a:p>
          <a:p>
            <a:pPr>
              <a:buFont typeface="+mj-lt"/>
              <a:buAutoNum type="arabicPeriod"/>
            </a:pPr>
            <a:endParaRPr lang="en-US" sz="20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884EC-953B-3012-F811-B6DDCEC6241F}"/>
              </a:ext>
            </a:extLst>
          </p:cNvPr>
          <p:cNvSpPr>
            <a:spLocks noGrp="1"/>
          </p:cNvSpPr>
          <p:nvPr>
            <p:ph type="title"/>
          </p:nvPr>
        </p:nvSpPr>
        <p:spPr/>
        <p:txBody>
          <a:bodyPr/>
          <a:lstStyle/>
          <a:p>
            <a:r>
              <a:rPr lang="en-GB" dirty="0"/>
              <a:t>Function - Call by value</a:t>
            </a:r>
            <a:endParaRPr lang="en-IN" dirty="0"/>
          </a:p>
        </p:txBody>
      </p:sp>
      <p:sp>
        <p:nvSpPr>
          <p:cNvPr id="3" name="Content Placeholder 2">
            <a:extLst>
              <a:ext uri="{FF2B5EF4-FFF2-40B4-BE49-F238E27FC236}">
                <a16:creationId xmlns:a16="http://schemas.microsoft.com/office/drawing/2014/main" id="{3928229F-76DD-0407-A55A-A33D6603FE2B}"/>
              </a:ext>
            </a:extLst>
          </p:cNvPr>
          <p:cNvSpPr>
            <a:spLocks noGrp="1"/>
          </p:cNvSpPr>
          <p:nvPr>
            <p:ph idx="1"/>
          </p:nvPr>
        </p:nvSpPr>
        <p:spPr>
          <a:xfrm>
            <a:off x="1524000" y="1524001"/>
            <a:ext cx="4933362" cy="5244444"/>
          </a:xfrm>
        </p:spPr>
        <p:txBody>
          <a:bodyPr/>
          <a:lstStyle/>
          <a:p>
            <a:pPr>
              <a:buFontTx/>
              <a:buNone/>
              <a:defRPr/>
            </a:pPr>
            <a:r>
              <a:rPr lang="en-US" sz="2000" dirty="0"/>
              <a:t>#include &lt;iostream&gt; </a:t>
            </a:r>
          </a:p>
          <a:p>
            <a:pPr>
              <a:buFontTx/>
              <a:buNone/>
              <a:defRPr/>
            </a:pPr>
            <a:r>
              <a:rPr lang="en-US" sz="2000" dirty="0"/>
              <a:t>using namespace std;</a:t>
            </a:r>
          </a:p>
          <a:p>
            <a:pPr>
              <a:buFontTx/>
              <a:buNone/>
              <a:defRPr/>
            </a:pPr>
            <a:r>
              <a:rPr lang="en-US" sz="2000" dirty="0"/>
              <a:t>// function declaration</a:t>
            </a:r>
          </a:p>
          <a:p>
            <a:pPr>
              <a:buFontTx/>
              <a:buNone/>
              <a:defRPr/>
            </a:pPr>
            <a:r>
              <a:rPr lang="en-US" sz="2000" dirty="0"/>
              <a:t>int max(int num1, int num2);</a:t>
            </a:r>
            <a:endParaRPr lang="en-US" sz="1800" dirty="0"/>
          </a:p>
          <a:p>
            <a:pPr marL="0">
              <a:buFontTx/>
              <a:buNone/>
              <a:defRPr/>
            </a:pPr>
            <a:r>
              <a:rPr lang="en-US" sz="2000" dirty="0"/>
              <a:t>int main ()</a:t>
            </a:r>
          </a:p>
          <a:p>
            <a:pPr marL="0">
              <a:buFontTx/>
              <a:buNone/>
              <a:defRPr/>
            </a:pPr>
            <a:r>
              <a:rPr lang="en-US" sz="2000" dirty="0"/>
              <a:t>{</a:t>
            </a:r>
          </a:p>
          <a:p>
            <a:pPr marL="400050" lvl="1">
              <a:buFontTx/>
              <a:buNone/>
              <a:defRPr/>
            </a:pPr>
            <a:r>
              <a:rPr lang="en-US" sz="2000" dirty="0">
                <a:cs typeface="+mn-cs"/>
              </a:rPr>
              <a:t>local variable declaration: </a:t>
            </a:r>
          </a:p>
          <a:p>
            <a:pPr marL="400050" lvl="1">
              <a:buFontTx/>
              <a:buNone/>
              <a:defRPr/>
            </a:pPr>
            <a:r>
              <a:rPr lang="en-US" sz="2000" dirty="0">
                <a:cs typeface="+mn-cs"/>
              </a:rPr>
              <a:t>int a = 100; </a:t>
            </a:r>
          </a:p>
          <a:p>
            <a:pPr marL="400050" lvl="1">
              <a:buFontTx/>
              <a:buNone/>
              <a:defRPr/>
            </a:pPr>
            <a:r>
              <a:rPr lang="en-US" sz="2000" dirty="0">
                <a:cs typeface="+mn-cs"/>
              </a:rPr>
              <a:t>int b = 200; int ret; </a:t>
            </a:r>
          </a:p>
          <a:p>
            <a:pPr marL="400050" lvl="1">
              <a:buFontTx/>
              <a:buNone/>
              <a:defRPr/>
            </a:pPr>
            <a:r>
              <a:rPr lang="en-US" sz="2000" dirty="0">
                <a:cs typeface="+mn-cs"/>
              </a:rPr>
              <a:t>//calling a function to get max value. </a:t>
            </a:r>
          </a:p>
          <a:p>
            <a:pPr marL="400050" lvl="1">
              <a:buFontTx/>
              <a:buNone/>
              <a:defRPr/>
            </a:pPr>
            <a:r>
              <a:rPr lang="en-US" sz="2000" dirty="0">
                <a:cs typeface="+mn-cs"/>
              </a:rPr>
              <a:t>ret = max(a, b); </a:t>
            </a:r>
          </a:p>
          <a:p>
            <a:pPr marL="400050" lvl="1">
              <a:buFontTx/>
              <a:buNone/>
              <a:defRPr/>
            </a:pPr>
            <a:r>
              <a:rPr lang="en-US" sz="2000" dirty="0" err="1">
                <a:cs typeface="+mn-cs"/>
              </a:rPr>
              <a:t>cout</a:t>
            </a:r>
            <a:r>
              <a:rPr lang="en-US" sz="2000" dirty="0">
                <a:cs typeface="+mn-cs"/>
              </a:rPr>
              <a:t> &lt;&lt; "Max value is : " &lt;&lt; ret &lt;&lt; </a:t>
            </a:r>
            <a:r>
              <a:rPr lang="en-US" sz="2000" dirty="0" err="1">
                <a:cs typeface="+mn-cs"/>
              </a:rPr>
              <a:t>endl</a:t>
            </a:r>
            <a:r>
              <a:rPr lang="en-US" sz="2000" dirty="0">
                <a:cs typeface="+mn-cs"/>
              </a:rPr>
              <a:t>;</a:t>
            </a:r>
          </a:p>
          <a:p>
            <a:pPr marL="400050" lvl="1">
              <a:buFontTx/>
              <a:buNone/>
              <a:defRPr/>
            </a:pPr>
            <a:r>
              <a:rPr lang="en-US" sz="2000" dirty="0">
                <a:cs typeface="+mn-cs"/>
              </a:rPr>
              <a:t>return 0;</a:t>
            </a:r>
          </a:p>
          <a:p>
            <a:pPr marL="0">
              <a:buFontTx/>
              <a:buNone/>
              <a:defRPr/>
            </a:pPr>
            <a:r>
              <a:rPr lang="en-US" sz="2000" dirty="0"/>
              <a:t>}</a:t>
            </a:r>
          </a:p>
          <a:p>
            <a:endParaRPr lang="en-IN" sz="2000" dirty="0"/>
          </a:p>
        </p:txBody>
      </p:sp>
      <p:sp>
        <p:nvSpPr>
          <p:cNvPr id="5" name="TextBox 4">
            <a:extLst>
              <a:ext uri="{FF2B5EF4-FFF2-40B4-BE49-F238E27FC236}">
                <a16:creationId xmlns:a16="http://schemas.microsoft.com/office/drawing/2014/main" id="{5941563D-64FA-842A-6715-29637A7B47F5}"/>
              </a:ext>
            </a:extLst>
          </p:cNvPr>
          <p:cNvSpPr txBox="1"/>
          <p:nvPr/>
        </p:nvSpPr>
        <p:spPr>
          <a:xfrm>
            <a:off x="7173799" y="2542095"/>
            <a:ext cx="5580667" cy="3785652"/>
          </a:xfrm>
          <a:prstGeom prst="rect">
            <a:avLst/>
          </a:prstGeom>
          <a:noFill/>
        </p:spPr>
        <p:txBody>
          <a:bodyPr wrap="square">
            <a:spAutoFit/>
          </a:bodyPr>
          <a:lstStyle/>
          <a:p>
            <a:pPr marL="0">
              <a:buFontTx/>
              <a:buNone/>
              <a:defRPr/>
            </a:pPr>
            <a:r>
              <a:rPr lang="en-US" sz="2000" dirty="0"/>
              <a:t>// function returning the max between two numbers</a:t>
            </a:r>
          </a:p>
          <a:p>
            <a:pPr marL="0">
              <a:buFontTx/>
              <a:buNone/>
              <a:defRPr/>
            </a:pPr>
            <a:r>
              <a:rPr lang="en-US" sz="2000" dirty="0"/>
              <a:t>int max(int num1, int num2)</a:t>
            </a:r>
          </a:p>
          <a:p>
            <a:pPr marL="0">
              <a:buFontTx/>
              <a:buNone/>
              <a:defRPr/>
            </a:pPr>
            <a:r>
              <a:rPr lang="en-US" sz="2000" dirty="0"/>
              <a:t>{</a:t>
            </a:r>
          </a:p>
          <a:p>
            <a:pPr marL="0">
              <a:buFontTx/>
              <a:buNone/>
              <a:defRPr/>
            </a:pPr>
            <a:r>
              <a:rPr lang="en-US" sz="2000" dirty="0"/>
              <a:t>       // local variable declaration </a:t>
            </a:r>
          </a:p>
          <a:p>
            <a:pPr marL="0">
              <a:buFontTx/>
              <a:buNone/>
              <a:defRPr/>
            </a:pPr>
            <a:r>
              <a:rPr lang="en-US" sz="2000" dirty="0"/>
              <a:t>       int result;</a:t>
            </a:r>
          </a:p>
          <a:p>
            <a:pPr marL="0">
              <a:buFontTx/>
              <a:buNone/>
              <a:defRPr/>
            </a:pPr>
            <a:r>
              <a:rPr lang="en-US" sz="2000" dirty="0"/>
              <a:t>       if (num1 &gt; num2)</a:t>
            </a:r>
          </a:p>
          <a:p>
            <a:pPr marL="0">
              <a:buFontTx/>
              <a:buNone/>
              <a:defRPr/>
            </a:pPr>
            <a:r>
              <a:rPr lang="en-US" sz="2000" dirty="0"/>
              <a:t>               result = num1;</a:t>
            </a:r>
          </a:p>
          <a:p>
            <a:pPr marL="0">
              <a:buFontTx/>
              <a:buNone/>
              <a:defRPr/>
            </a:pPr>
            <a:r>
              <a:rPr lang="en-US" sz="2000" dirty="0"/>
              <a:t>       else</a:t>
            </a:r>
          </a:p>
          <a:p>
            <a:pPr marL="0">
              <a:buFontTx/>
              <a:buNone/>
              <a:defRPr/>
            </a:pPr>
            <a:r>
              <a:rPr lang="en-US" sz="2000" dirty="0"/>
              <a:t>               result = num2;</a:t>
            </a:r>
          </a:p>
          <a:p>
            <a:pPr marL="0">
              <a:buFontTx/>
              <a:buNone/>
              <a:defRPr/>
            </a:pPr>
            <a:r>
              <a:rPr lang="en-US" sz="2000" dirty="0"/>
              <a:t> return result;</a:t>
            </a:r>
          </a:p>
          <a:p>
            <a:pPr marL="0">
              <a:buFontTx/>
              <a:buNone/>
              <a:defRPr/>
            </a:pPr>
            <a:r>
              <a:rPr lang="en-US" sz="2000" dirty="0"/>
              <a:t>}</a:t>
            </a:r>
          </a:p>
        </p:txBody>
      </p:sp>
    </p:spTree>
    <p:extLst>
      <p:ext uri="{BB962C8B-B14F-4D97-AF65-F5344CB8AC3E}">
        <p14:creationId xmlns:p14="http://schemas.microsoft.com/office/powerpoint/2010/main" val="5523699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Functions in C++</a:t>
            </a:r>
          </a:p>
        </p:txBody>
      </p:sp>
      <p:sp>
        <p:nvSpPr>
          <p:cNvPr id="5123" name="Content Placeholder 2"/>
          <p:cNvSpPr>
            <a:spLocks noGrp="1"/>
          </p:cNvSpPr>
          <p:nvPr>
            <p:ph idx="1"/>
          </p:nvPr>
        </p:nvSpPr>
        <p:spPr>
          <a:xfrm>
            <a:off x="1828800" y="1524002"/>
            <a:ext cx="8610600" cy="5029199"/>
          </a:xfrm>
        </p:spPr>
        <p:txBody>
          <a:bodyPr/>
          <a:lstStyle/>
          <a:p>
            <a:r>
              <a:rPr lang="en-US" sz="2000" b="1" dirty="0"/>
              <a:t>Call by Pointer</a:t>
            </a:r>
          </a:p>
          <a:p>
            <a:endParaRPr lang="en-US" sz="2000" b="1" dirty="0"/>
          </a:p>
          <a:p>
            <a:r>
              <a:rPr lang="en-US" sz="1800" dirty="0"/>
              <a:t>void calc(</a:t>
            </a:r>
            <a:r>
              <a:rPr lang="en-US" sz="1800" dirty="0" err="1"/>
              <a:t>int</a:t>
            </a:r>
            <a:r>
              <a:rPr lang="en-US" sz="1800" dirty="0"/>
              <a:t> *p);</a:t>
            </a:r>
          </a:p>
          <a:p>
            <a:r>
              <a:rPr lang="en-US" sz="1800" dirty="0" err="1"/>
              <a:t>int</a:t>
            </a:r>
            <a:r>
              <a:rPr lang="en-US" sz="1800" dirty="0"/>
              <a:t> main()</a:t>
            </a:r>
          </a:p>
          <a:p>
            <a:r>
              <a:rPr lang="en-US" sz="1800" dirty="0"/>
              <a:t>{</a:t>
            </a:r>
          </a:p>
          <a:p>
            <a:r>
              <a:rPr lang="en-US" sz="1800" dirty="0"/>
              <a:t> </a:t>
            </a:r>
            <a:r>
              <a:rPr lang="en-US" sz="1800" dirty="0" err="1"/>
              <a:t>int</a:t>
            </a:r>
            <a:r>
              <a:rPr lang="en-US" sz="1800" dirty="0"/>
              <a:t> x = 10;</a:t>
            </a:r>
          </a:p>
          <a:p>
            <a:r>
              <a:rPr lang="en-US" sz="1800" dirty="0"/>
              <a:t> calc(&amp;x);     // passing address of x as argument</a:t>
            </a:r>
          </a:p>
          <a:p>
            <a:r>
              <a:rPr lang="en-US" sz="1800" dirty="0"/>
              <a:t> </a:t>
            </a:r>
            <a:r>
              <a:rPr lang="en-US" sz="1800" dirty="0" err="1"/>
              <a:t>printf</a:t>
            </a:r>
            <a:r>
              <a:rPr lang="en-US" sz="1800" dirty="0"/>
              <a:t>("%d", x);</a:t>
            </a:r>
          </a:p>
          <a:p>
            <a:r>
              <a:rPr lang="en-US" sz="1800" dirty="0"/>
              <a:t>}</a:t>
            </a:r>
          </a:p>
          <a:p>
            <a:endParaRPr lang="en-US" sz="1800" dirty="0"/>
          </a:p>
          <a:p>
            <a:r>
              <a:rPr lang="en-US" sz="1800" dirty="0"/>
              <a:t>void calc(</a:t>
            </a:r>
            <a:r>
              <a:rPr lang="en-US" sz="1800" dirty="0" err="1"/>
              <a:t>int</a:t>
            </a:r>
            <a:r>
              <a:rPr lang="en-US" sz="1800" dirty="0"/>
              <a:t> *p)</a:t>
            </a:r>
          </a:p>
          <a:p>
            <a:r>
              <a:rPr lang="en-US" sz="1800" dirty="0"/>
              <a:t>{</a:t>
            </a:r>
          </a:p>
          <a:p>
            <a:r>
              <a:rPr lang="en-US" sz="1800" dirty="0"/>
              <a:t> *p = *p + 10;</a:t>
            </a:r>
          </a:p>
          <a:p>
            <a:r>
              <a:rPr lang="en-US" sz="1800" dirty="0"/>
              <a:t>}</a:t>
            </a:r>
          </a:p>
          <a:p>
            <a:r>
              <a:rPr lang="en-US" sz="1800" dirty="0"/>
              <a:t>                                                                                                            Output : 20</a:t>
            </a:r>
          </a:p>
          <a:p>
            <a:endParaRPr lang="en-US" sz="1800" dirty="0"/>
          </a:p>
          <a:p>
            <a:pPr>
              <a:buFont typeface="+mj-lt"/>
              <a:buAutoNum type="arabicPeriod"/>
            </a:pPr>
            <a:endParaRPr lang="en-US" sz="2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Functions in C++</a:t>
            </a:r>
          </a:p>
        </p:txBody>
      </p:sp>
      <p:sp>
        <p:nvSpPr>
          <p:cNvPr id="5123" name="Content Placeholder 2"/>
          <p:cNvSpPr>
            <a:spLocks noGrp="1"/>
          </p:cNvSpPr>
          <p:nvPr>
            <p:ph idx="1"/>
          </p:nvPr>
        </p:nvSpPr>
        <p:spPr>
          <a:xfrm>
            <a:off x="518475" y="1674831"/>
            <a:ext cx="4967925" cy="5029199"/>
          </a:xfrm>
        </p:spPr>
        <p:txBody>
          <a:bodyPr/>
          <a:lstStyle/>
          <a:p>
            <a:r>
              <a:rPr lang="en-US" sz="2000" b="1" dirty="0"/>
              <a:t>Call by Reference</a:t>
            </a:r>
          </a:p>
          <a:p>
            <a:endParaRPr lang="en-US" sz="2000" b="1" dirty="0"/>
          </a:p>
          <a:p>
            <a:r>
              <a:rPr lang="en-US" sz="1800" dirty="0"/>
              <a:t>Call by reference :</a:t>
            </a:r>
          </a:p>
          <a:p>
            <a:endParaRPr lang="en-US" sz="1800" dirty="0"/>
          </a:p>
          <a:p>
            <a:r>
              <a:rPr lang="en-GB" sz="1800" dirty="0"/>
              <a:t>void swap(int &amp;x, int &amp;y)</a:t>
            </a:r>
          </a:p>
          <a:p>
            <a:r>
              <a:rPr lang="en-GB" sz="1800" dirty="0"/>
              <a:t>{</a:t>
            </a:r>
          </a:p>
          <a:p>
            <a:r>
              <a:rPr lang="en-GB" sz="1800" dirty="0"/>
              <a:t>    int  temp;</a:t>
            </a:r>
          </a:p>
          <a:p>
            <a:r>
              <a:rPr lang="en-GB" sz="1800" dirty="0"/>
              <a:t>    temp = x; /* save the value of x */ </a:t>
            </a:r>
          </a:p>
          <a:p>
            <a:r>
              <a:rPr lang="en-GB" sz="1800" dirty="0"/>
              <a:t>    x = y; /* put y into x */</a:t>
            </a:r>
          </a:p>
          <a:p>
            <a:r>
              <a:rPr lang="en-GB" sz="1800" dirty="0"/>
              <a:t>    y = temp; /* put x into y */</a:t>
            </a:r>
          </a:p>
          <a:p>
            <a:r>
              <a:rPr lang="en-GB" sz="1800" dirty="0"/>
              <a:t> }</a:t>
            </a:r>
          </a:p>
          <a:p>
            <a:endParaRPr lang="en-US" sz="1800" dirty="0"/>
          </a:p>
          <a:p>
            <a:endParaRPr lang="en-US" sz="1800" dirty="0"/>
          </a:p>
          <a:p>
            <a:pPr>
              <a:buFont typeface="+mj-lt"/>
              <a:buAutoNum type="arabicPeriod"/>
            </a:pPr>
            <a:endParaRPr lang="en-US" sz="2000" dirty="0"/>
          </a:p>
        </p:txBody>
      </p:sp>
      <p:sp>
        <p:nvSpPr>
          <p:cNvPr id="3" name="TextBox 2">
            <a:extLst>
              <a:ext uri="{FF2B5EF4-FFF2-40B4-BE49-F238E27FC236}">
                <a16:creationId xmlns:a16="http://schemas.microsoft.com/office/drawing/2014/main" id="{17EAA287-1187-0045-1DB6-6216CCD46E37}"/>
              </a:ext>
            </a:extLst>
          </p:cNvPr>
          <p:cNvSpPr txBox="1"/>
          <p:nvPr/>
        </p:nvSpPr>
        <p:spPr>
          <a:xfrm>
            <a:off x="5486400" y="1237802"/>
            <a:ext cx="6094428" cy="5632311"/>
          </a:xfrm>
          <a:prstGeom prst="rect">
            <a:avLst/>
          </a:prstGeom>
          <a:noFill/>
        </p:spPr>
        <p:txBody>
          <a:bodyPr wrap="square">
            <a:spAutoFit/>
          </a:bodyPr>
          <a:lstStyle/>
          <a:p>
            <a:r>
              <a:rPr lang="en-US" sz="2000" dirty="0"/>
              <a:t>#include &lt;iostream&gt; </a:t>
            </a:r>
          </a:p>
          <a:p>
            <a:r>
              <a:rPr lang="en-US" sz="2000" dirty="0"/>
              <a:t>using namespace std;</a:t>
            </a:r>
          </a:p>
          <a:p>
            <a:r>
              <a:rPr lang="en-US" sz="2000" dirty="0"/>
              <a:t> // function declaration </a:t>
            </a:r>
          </a:p>
          <a:p>
            <a:r>
              <a:rPr lang="en-US" sz="2000" dirty="0"/>
              <a:t>void swap(int &amp;x, int &amp;y);</a:t>
            </a:r>
          </a:p>
          <a:p>
            <a:r>
              <a:rPr lang="en-US" sz="2000" dirty="0"/>
              <a:t>int main ()</a:t>
            </a:r>
          </a:p>
          <a:p>
            <a:r>
              <a:rPr lang="en-US" sz="2000" dirty="0"/>
              <a:t>{</a:t>
            </a:r>
          </a:p>
          <a:p>
            <a:r>
              <a:rPr lang="en-US" sz="2000" dirty="0"/>
              <a:t>   // local variable declaration: </a:t>
            </a:r>
          </a:p>
          <a:p>
            <a:r>
              <a:rPr lang="en-US" sz="2000" dirty="0"/>
              <a:t>   int a = 100;</a:t>
            </a:r>
          </a:p>
          <a:p>
            <a:r>
              <a:rPr lang="en-US" sz="2000" dirty="0"/>
              <a:t>   int b = 200;</a:t>
            </a:r>
          </a:p>
          <a:p>
            <a:r>
              <a:rPr lang="en-US" sz="2000" dirty="0"/>
              <a:t>   </a:t>
            </a:r>
            <a:r>
              <a:rPr lang="en-US" sz="2000" dirty="0" err="1"/>
              <a:t>cout</a:t>
            </a:r>
            <a:r>
              <a:rPr lang="en-US" sz="2000" dirty="0"/>
              <a:t> &lt;&lt; "Before swap, value of a :" &lt;&lt; a &lt;&lt; </a:t>
            </a:r>
            <a:r>
              <a:rPr lang="en-US" sz="2000" dirty="0" err="1"/>
              <a:t>endl</a:t>
            </a:r>
            <a:r>
              <a:rPr lang="en-US" sz="2000" dirty="0"/>
              <a:t>; </a:t>
            </a:r>
          </a:p>
          <a:p>
            <a:r>
              <a:rPr lang="en-US" sz="2000" dirty="0"/>
              <a:t>   </a:t>
            </a:r>
            <a:r>
              <a:rPr lang="en-US" sz="2000" dirty="0" err="1"/>
              <a:t>cout</a:t>
            </a:r>
            <a:r>
              <a:rPr lang="en-US" sz="2000" dirty="0"/>
              <a:t> &lt;&lt; "Before swap, value of b :" &lt;&lt; b &lt;&lt; </a:t>
            </a:r>
            <a:r>
              <a:rPr lang="en-US" sz="2000" dirty="0" err="1"/>
              <a:t>endl</a:t>
            </a:r>
            <a:r>
              <a:rPr lang="en-US" sz="2000" dirty="0"/>
              <a:t>;</a:t>
            </a:r>
          </a:p>
          <a:p>
            <a:r>
              <a:rPr lang="en-US" sz="2000" dirty="0"/>
              <a:t> </a:t>
            </a:r>
          </a:p>
          <a:p>
            <a:r>
              <a:rPr lang="en-US" sz="2000" dirty="0"/>
              <a:t>   // calling a function to swap the values. </a:t>
            </a:r>
          </a:p>
          <a:p>
            <a:r>
              <a:rPr lang="en-US" sz="2000" dirty="0"/>
              <a:t>   swap(a, b);</a:t>
            </a:r>
          </a:p>
          <a:p>
            <a:r>
              <a:rPr lang="en-US" sz="2000" dirty="0"/>
              <a:t>   </a:t>
            </a:r>
            <a:r>
              <a:rPr lang="en-US" sz="2000" dirty="0" err="1"/>
              <a:t>cout</a:t>
            </a:r>
            <a:r>
              <a:rPr lang="en-US" sz="2000" dirty="0"/>
              <a:t> &lt;&lt; "After swap, value of a :" &lt;&lt; a &lt;&lt; </a:t>
            </a:r>
            <a:r>
              <a:rPr lang="en-US" sz="2000" dirty="0" err="1"/>
              <a:t>endl</a:t>
            </a:r>
            <a:r>
              <a:rPr lang="en-US" sz="2000" dirty="0"/>
              <a:t>; </a:t>
            </a:r>
          </a:p>
          <a:p>
            <a:r>
              <a:rPr lang="en-US" sz="2000" dirty="0"/>
              <a:t>   </a:t>
            </a:r>
            <a:r>
              <a:rPr lang="en-US" sz="2000" dirty="0" err="1"/>
              <a:t>cout</a:t>
            </a:r>
            <a:r>
              <a:rPr lang="en-US" sz="2000" dirty="0"/>
              <a:t> &lt;&lt; "After swap, value of b :" &lt;&lt; b &lt;&lt; </a:t>
            </a:r>
            <a:r>
              <a:rPr lang="en-US" sz="2000" dirty="0" err="1"/>
              <a:t>endl</a:t>
            </a:r>
            <a:r>
              <a:rPr lang="en-US" sz="2000" dirty="0"/>
              <a:t>;</a:t>
            </a:r>
          </a:p>
          <a:p>
            <a:r>
              <a:rPr lang="en-US" sz="2000" dirty="0"/>
              <a:t>   return 0;</a:t>
            </a:r>
          </a:p>
          <a:p>
            <a:r>
              <a:rPr lang="en-US" sz="2000" dirty="0"/>
              <a:t>}</a:t>
            </a:r>
          </a:p>
        </p:txBody>
      </p:sp>
    </p:spTree>
    <p:extLst>
      <p:ext uri="{BB962C8B-B14F-4D97-AF65-F5344CB8AC3E}">
        <p14:creationId xmlns:p14="http://schemas.microsoft.com/office/powerpoint/2010/main" val="409539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64CF1-AE11-2FDA-FE3B-E9B97C7B172F}"/>
              </a:ext>
            </a:extLst>
          </p:cNvPr>
          <p:cNvSpPr>
            <a:spLocks noGrp="1"/>
          </p:cNvSpPr>
          <p:nvPr>
            <p:ph type="title"/>
          </p:nvPr>
        </p:nvSpPr>
        <p:spPr/>
        <p:txBody>
          <a:bodyPr/>
          <a:lstStyle/>
          <a:p>
            <a:r>
              <a:rPr lang="en-US" dirty="0"/>
              <a:t>Functions in C++:</a:t>
            </a:r>
            <a:br>
              <a:rPr lang="en-US" dirty="0"/>
            </a:br>
            <a:r>
              <a:rPr lang="en-US" sz="2800" dirty="0"/>
              <a:t>Default Values for Parameters :</a:t>
            </a:r>
            <a:endParaRPr lang="en-IN" sz="2800" dirty="0"/>
          </a:p>
        </p:txBody>
      </p:sp>
      <p:sp>
        <p:nvSpPr>
          <p:cNvPr id="3" name="Content Placeholder 2">
            <a:extLst>
              <a:ext uri="{FF2B5EF4-FFF2-40B4-BE49-F238E27FC236}">
                <a16:creationId xmlns:a16="http://schemas.microsoft.com/office/drawing/2014/main" id="{D9DB830E-DDDE-5DEF-B8CA-72240EF0DB9B}"/>
              </a:ext>
            </a:extLst>
          </p:cNvPr>
          <p:cNvSpPr>
            <a:spLocks noGrp="1"/>
          </p:cNvSpPr>
          <p:nvPr>
            <p:ph idx="1"/>
          </p:nvPr>
        </p:nvSpPr>
        <p:spPr>
          <a:xfrm>
            <a:off x="304800" y="1608842"/>
            <a:ext cx="3107703" cy="4411663"/>
          </a:xfrm>
        </p:spPr>
        <p:txBody>
          <a:bodyPr/>
          <a:lstStyle/>
          <a:p>
            <a:r>
              <a:rPr lang="en-GB" sz="2000" dirty="0"/>
              <a:t>#include &lt;iostream&gt; </a:t>
            </a:r>
          </a:p>
          <a:p>
            <a:r>
              <a:rPr lang="en-GB" sz="2000" dirty="0"/>
              <a:t>using namespace std;</a:t>
            </a:r>
          </a:p>
          <a:p>
            <a:r>
              <a:rPr lang="en-GB" sz="2000" dirty="0"/>
              <a:t> </a:t>
            </a:r>
          </a:p>
          <a:p>
            <a:r>
              <a:rPr lang="en-GB" sz="2000" dirty="0"/>
              <a:t>int sum(int a, int b=20)</a:t>
            </a:r>
          </a:p>
          <a:p>
            <a:r>
              <a:rPr lang="en-GB" sz="2000" dirty="0"/>
              <a:t>{</a:t>
            </a:r>
          </a:p>
          <a:p>
            <a:r>
              <a:rPr lang="en-GB" sz="2000" dirty="0"/>
              <a:t>    int result;</a:t>
            </a:r>
          </a:p>
          <a:p>
            <a:r>
              <a:rPr lang="en-GB" sz="2000" dirty="0"/>
              <a:t>    result = a + b;</a:t>
            </a:r>
          </a:p>
          <a:p>
            <a:r>
              <a:rPr lang="en-GB" sz="2000" dirty="0"/>
              <a:t>    return (result);</a:t>
            </a:r>
          </a:p>
          <a:p>
            <a:r>
              <a:rPr lang="en-GB" sz="2000" dirty="0"/>
              <a:t> }</a:t>
            </a:r>
          </a:p>
          <a:p>
            <a:r>
              <a:rPr lang="en-GB" sz="2000" dirty="0"/>
              <a:t> </a:t>
            </a:r>
            <a:endParaRPr lang="en-IN" sz="2000" dirty="0"/>
          </a:p>
        </p:txBody>
      </p:sp>
      <p:sp>
        <p:nvSpPr>
          <p:cNvPr id="5" name="TextBox 4">
            <a:extLst>
              <a:ext uri="{FF2B5EF4-FFF2-40B4-BE49-F238E27FC236}">
                <a16:creationId xmlns:a16="http://schemas.microsoft.com/office/drawing/2014/main" id="{4E646D0D-5D56-409A-8814-5487BEC75B98}"/>
              </a:ext>
            </a:extLst>
          </p:cNvPr>
          <p:cNvSpPr txBox="1"/>
          <p:nvPr/>
        </p:nvSpPr>
        <p:spPr>
          <a:xfrm>
            <a:off x="5064550" y="1514180"/>
            <a:ext cx="6094428" cy="5016758"/>
          </a:xfrm>
          <a:prstGeom prst="rect">
            <a:avLst/>
          </a:prstGeom>
          <a:noFill/>
        </p:spPr>
        <p:txBody>
          <a:bodyPr wrap="square">
            <a:spAutoFit/>
          </a:bodyPr>
          <a:lstStyle/>
          <a:p>
            <a:endParaRPr lang="en-GB" sz="2000" dirty="0"/>
          </a:p>
          <a:p>
            <a:r>
              <a:rPr lang="en-GB" sz="2000" dirty="0"/>
              <a:t>int main ()</a:t>
            </a:r>
          </a:p>
          <a:p>
            <a:r>
              <a:rPr lang="en-GB" sz="2000" dirty="0"/>
              <a:t> {</a:t>
            </a:r>
          </a:p>
          <a:p>
            <a:r>
              <a:rPr lang="en-GB" sz="2000" dirty="0"/>
              <a:t>     // local variable declaration: </a:t>
            </a:r>
          </a:p>
          <a:p>
            <a:r>
              <a:rPr lang="en-GB" sz="2000" dirty="0"/>
              <a:t>     int a = 100; </a:t>
            </a:r>
          </a:p>
          <a:p>
            <a:r>
              <a:rPr lang="en-GB" sz="2000" dirty="0"/>
              <a:t>     int b = 200; </a:t>
            </a:r>
          </a:p>
          <a:p>
            <a:r>
              <a:rPr lang="en-GB" sz="2000" dirty="0"/>
              <a:t>     int result; </a:t>
            </a:r>
          </a:p>
          <a:p>
            <a:r>
              <a:rPr lang="en-GB" sz="2000" dirty="0"/>
              <a:t>     // calling a function to add the values. </a:t>
            </a:r>
          </a:p>
          <a:p>
            <a:r>
              <a:rPr lang="en-GB" sz="2000" dirty="0"/>
              <a:t>     result = sum(a, b); </a:t>
            </a:r>
          </a:p>
          <a:p>
            <a:r>
              <a:rPr lang="en-GB" sz="2000" dirty="0"/>
              <a:t>     </a:t>
            </a:r>
            <a:r>
              <a:rPr lang="en-GB" sz="2000" dirty="0" err="1"/>
              <a:t>cout</a:t>
            </a:r>
            <a:r>
              <a:rPr lang="en-GB" sz="2000" dirty="0"/>
              <a:t> &lt;&lt; "Total value is :" &lt;&lt; result &lt;&lt; </a:t>
            </a:r>
            <a:r>
              <a:rPr lang="en-GB" sz="2000" dirty="0" err="1"/>
              <a:t>endl</a:t>
            </a:r>
            <a:r>
              <a:rPr lang="en-GB" sz="2000" dirty="0"/>
              <a:t>; </a:t>
            </a:r>
          </a:p>
          <a:p>
            <a:r>
              <a:rPr lang="en-GB" sz="2000" dirty="0"/>
              <a:t>     // calling a function again as follows. </a:t>
            </a:r>
          </a:p>
          <a:p>
            <a:r>
              <a:rPr lang="en-GB" sz="2000" dirty="0"/>
              <a:t>     result = sum(a); </a:t>
            </a:r>
          </a:p>
          <a:p>
            <a:r>
              <a:rPr lang="en-GB" sz="2000" dirty="0"/>
              <a:t>     </a:t>
            </a:r>
            <a:r>
              <a:rPr lang="en-GB" sz="2000" dirty="0" err="1"/>
              <a:t>cout</a:t>
            </a:r>
            <a:r>
              <a:rPr lang="en-GB" sz="2000" dirty="0"/>
              <a:t> &lt;&lt; "Total value is :" &lt;&lt; result &lt;&lt; </a:t>
            </a:r>
            <a:r>
              <a:rPr lang="en-GB" sz="2000" dirty="0" err="1"/>
              <a:t>endl</a:t>
            </a:r>
            <a:r>
              <a:rPr lang="en-GB" sz="2000" dirty="0"/>
              <a:t>; </a:t>
            </a:r>
          </a:p>
          <a:p>
            <a:r>
              <a:rPr lang="en-GB" sz="2000" dirty="0"/>
              <a:t> </a:t>
            </a:r>
          </a:p>
          <a:p>
            <a:r>
              <a:rPr lang="en-GB" sz="2000" dirty="0"/>
              <a:t>     return 0;</a:t>
            </a:r>
          </a:p>
          <a:p>
            <a:r>
              <a:rPr lang="en-GB" sz="2000" dirty="0"/>
              <a:t> }</a:t>
            </a:r>
          </a:p>
        </p:txBody>
      </p:sp>
    </p:spTree>
    <p:extLst>
      <p:ext uri="{BB962C8B-B14F-4D97-AF65-F5344CB8AC3E}">
        <p14:creationId xmlns:p14="http://schemas.microsoft.com/office/powerpoint/2010/main" val="2944253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609599" y="1838327"/>
            <a:ext cx="10982325" cy="1981199"/>
          </a:xfrm>
        </p:spPr>
        <p:txBody>
          <a:bodyPr/>
          <a:lstStyle/>
          <a:p>
            <a:r>
              <a:rPr lang="en-US" sz="2000" dirty="0"/>
              <a:t>The classes are the most important feature of C++ that leads to Object Oriented programming. Class is a user defined data type, which holds its own data members and member functions, which can be accessed and used by creating instance of that class. </a:t>
            </a:r>
          </a:p>
          <a:p>
            <a:endParaRPr lang="en-US" sz="2000" dirty="0"/>
          </a:p>
          <a:p>
            <a:r>
              <a:rPr lang="en-US" sz="2000" dirty="0"/>
              <a:t>The variables inside class definition are called as data members and the functions are called member functions.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433633" y="1676402"/>
            <a:ext cx="11592000" cy="5105399"/>
          </a:xfrm>
        </p:spPr>
        <p:txBody>
          <a:bodyPr wrap="square" numCol="2" spcCol="288000" anchor="t" anchorCtr="1"/>
          <a:lstStyle/>
          <a:p>
            <a:pPr>
              <a:buFont typeface="+mj-lt"/>
              <a:buAutoNum type="arabicPeriod"/>
            </a:pPr>
            <a:r>
              <a:rPr lang="en-US" sz="1900" dirty="0"/>
              <a:t> Class name must start with an uppercase letter(Although this is not mandatory). If class name is made of more than one word, then first letter of each word must be in uppercase. </a:t>
            </a:r>
            <a:r>
              <a:rPr lang="en-US" sz="1900" i="1" dirty="0"/>
              <a:t>Example</a:t>
            </a:r>
            <a:r>
              <a:rPr lang="en-US" sz="1900" dirty="0"/>
              <a:t>, class Study, class </a:t>
            </a:r>
            <a:r>
              <a:rPr lang="en-US" sz="1900" dirty="0" err="1"/>
              <a:t>StudyTonight</a:t>
            </a:r>
            <a:r>
              <a:rPr lang="en-US" sz="1900" dirty="0"/>
              <a:t> etc </a:t>
            </a:r>
          </a:p>
          <a:p>
            <a:pPr>
              <a:buFont typeface="+mj-lt"/>
              <a:buAutoNum type="arabicPeriod"/>
            </a:pPr>
            <a:r>
              <a:rPr lang="en-US" sz="1900" dirty="0"/>
              <a:t> Classes contain, data members and member functions, and the access of these data members and variable depends on the access specifiers (discussed in next section). </a:t>
            </a:r>
          </a:p>
          <a:p>
            <a:pPr>
              <a:buFont typeface="+mj-lt"/>
              <a:buAutoNum type="arabicPeriod"/>
            </a:pPr>
            <a:r>
              <a:rPr lang="en-US" sz="1900" dirty="0"/>
              <a:t> Class's member functions can be defined inside the class definition or outside the class definition. </a:t>
            </a:r>
          </a:p>
          <a:p>
            <a:pPr>
              <a:buFont typeface="+mj-lt"/>
              <a:buAutoNum type="arabicPeriod"/>
            </a:pPr>
            <a:r>
              <a:rPr lang="en-US" sz="1900" dirty="0"/>
              <a:t> Class in C++ are similar to structures in C, the only difference being, class defaults to private access control, where as structure defaults to public. </a:t>
            </a:r>
          </a:p>
          <a:p>
            <a:pPr>
              <a:buFont typeface="+mj-lt"/>
              <a:buAutoNum type="arabicPeriod"/>
            </a:pPr>
            <a:endParaRPr lang="en-US" sz="1900" dirty="0"/>
          </a:p>
          <a:p>
            <a:pPr>
              <a:buFont typeface="+mj-lt"/>
              <a:buAutoNum type="arabicPeriod"/>
            </a:pPr>
            <a:r>
              <a:rPr lang="en-US" sz="1900" dirty="0"/>
              <a:t> All the features of OOPS, revolve around classes in C++. Inheritance, Encapsulation, Abstraction etc. </a:t>
            </a:r>
          </a:p>
          <a:p>
            <a:pPr>
              <a:buFont typeface="+mj-lt"/>
              <a:buAutoNum type="arabicPeriod"/>
            </a:pPr>
            <a:r>
              <a:rPr lang="en-US" sz="1900" dirty="0"/>
              <a:t> Objects of class holds separate copies of data members. We can create as many objects of a class as we need. </a:t>
            </a:r>
          </a:p>
          <a:p>
            <a:pPr>
              <a:buFont typeface="+mj-lt"/>
              <a:buAutoNum type="arabicPeriod"/>
            </a:pPr>
            <a:r>
              <a:rPr lang="en-US" sz="1900" dirty="0"/>
              <a:t> Classes do posses more characteristics, like we can create abstract classes, immutable classes, all this we will study later. </a:t>
            </a:r>
          </a:p>
          <a:p>
            <a:endParaRPr lang="en-US" sz="19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Introduction to Classes and Objects</a:t>
            </a:r>
          </a:p>
        </p:txBody>
      </p:sp>
      <p:sp>
        <p:nvSpPr>
          <p:cNvPr id="5123" name="Content Placeholder 2"/>
          <p:cNvSpPr>
            <a:spLocks noGrp="1"/>
          </p:cNvSpPr>
          <p:nvPr>
            <p:ph idx="1"/>
          </p:nvPr>
        </p:nvSpPr>
        <p:spPr>
          <a:xfrm>
            <a:off x="1752600" y="1524002"/>
            <a:ext cx="8686800" cy="5029199"/>
          </a:xfrm>
        </p:spPr>
        <p:txBody>
          <a:bodyPr/>
          <a:lstStyle/>
          <a:p>
            <a:r>
              <a:rPr lang="en-US" sz="2000" b="1" dirty="0"/>
              <a:t>Objects</a:t>
            </a:r>
          </a:p>
          <a:p>
            <a:r>
              <a:rPr lang="en-US" sz="1600" dirty="0"/>
              <a:t>Each object has different data variables. Objects are </a:t>
            </a:r>
            <a:r>
              <a:rPr lang="en-US" sz="1600" dirty="0" err="1"/>
              <a:t>initialised</a:t>
            </a:r>
            <a:r>
              <a:rPr lang="en-US" sz="1600" dirty="0"/>
              <a:t> using special class functions called </a:t>
            </a:r>
            <a:r>
              <a:rPr lang="en-US" sz="1600" b="1" dirty="0"/>
              <a:t>Constructors</a:t>
            </a:r>
            <a:r>
              <a:rPr lang="en-US" sz="1600" dirty="0"/>
              <a:t>. We will study about constructors later.</a:t>
            </a:r>
          </a:p>
          <a:p>
            <a:r>
              <a:rPr lang="en-US" sz="1600" dirty="0"/>
              <a:t>And whenever the object is out of its scope, another special class member function called </a:t>
            </a:r>
            <a:r>
              <a:rPr lang="en-US" sz="1600" b="1" dirty="0"/>
              <a:t>Destructor</a:t>
            </a:r>
            <a:r>
              <a:rPr lang="en-US" sz="1600" dirty="0"/>
              <a:t> is called, to release the memory reserved by the object. C++ doesn't have Automatic Garbage Collector like in JAVA, in C++ Destructor performs this task.</a:t>
            </a:r>
          </a:p>
          <a:p>
            <a:endParaRPr lang="en-US" sz="2000" b="1" dirty="0"/>
          </a:p>
          <a:p>
            <a:r>
              <a:rPr lang="en-US" sz="1600" dirty="0"/>
              <a:t>class </a:t>
            </a:r>
            <a:r>
              <a:rPr lang="en-US" sz="1600" dirty="0" err="1"/>
              <a:t>Abc</a:t>
            </a:r>
            <a:endParaRPr lang="en-US" sz="1600" dirty="0"/>
          </a:p>
          <a:p>
            <a:r>
              <a:rPr lang="en-US" sz="1600" dirty="0"/>
              <a:t>{</a:t>
            </a:r>
          </a:p>
          <a:p>
            <a:r>
              <a:rPr lang="en-US" sz="1600" dirty="0"/>
              <a:t> </a:t>
            </a:r>
            <a:r>
              <a:rPr lang="en-US" sz="1600" dirty="0" err="1"/>
              <a:t>int</a:t>
            </a:r>
            <a:r>
              <a:rPr lang="en-US" sz="1600" dirty="0"/>
              <a:t> x;</a:t>
            </a:r>
          </a:p>
          <a:p>
            <a:r>
              <a:rPr lang="en-US" sz="1600" dirty="0"/>
              <a:t> void display(){} //empty function</a:t>
            </a:r>
          </a:p>
          <a:p>
            <a:r>
              <a:rPr lang="en-US" sz="1600" dirty="0"/>
              <a:t>};</a:t>
            </a:r>
          </a:p>
          <a:p>
            <a:endParaRPr lang="en-US" sz="1600" dirty="0"/>
          </a:p>
          <a:p>
            <a:r>
              <a:rPr lang="en-US" sz="1600" dirty="0"/>
              <a:t>in main()</a:t>
            </a:r>
          </a:p>
          <a:p>
            <a:r>
              <a:rPr lang="en-US" sz="1600" dirty="0"/>
              <a:t>{</a:t>
            </a:r>
          </a:p>
          <a:p>
            <a:r>
              <a:rPr lang="en-US" sz="1600" dirty="0"/>
              <a:t> </a:t>
            </a:r>
            <a:r>
              <a:rPr lang="en-US" sz="1600" dirty="0" err="1"/>
              <a:t>Abc</a:t>
            </a:r>
            <a:r>
              <a:rPr lang="en-US" sz="1600" dirty="0"/>
              <a:t> </a:t>
            </a:r>
            <a:r>
              <a:rPr lang="en-US" sz="1600" dirty="0" err="1"/>
              <a:t>obj</a:t>
            </a:r>
            <a:r>
              <a:rPr lang="en-US" sz="1600" dirty="0"/>
              <a:t>;   // Object of class </a:t>
            </a:r>
            <a:r>
              <a:rPr lang="en-US" sz="1600" dirty="0" err="1"/>
              <a:t>Abc</a:t>
            </a:r>
            <a:r>
              <a:rPr lang="en-US" sz="1600" dirty="0"/>
              <a:t> created</a:t>
            </a:r>
          </a:p>
          <a:p>
            <a:r>
              <a:rPr lang="en-US" sz="1600" dirty="0"/>
              <a:t>}</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 Control in Classes</a:t>
            </a:r>
          </a:p>
        </p:txBody>
      </p:sp>
      <p:sp>
        <p:nvSpPr>
          <p:cNvPr id="5123" name="Content Placeholder 2"/>
          <p:cNvSpPr>
            <a:spLocks noGrp="1"/>
          </p:cNvSpPr>
          <p:nvPr>
            <p:ph idx="1"/>
          </p:nvPr>
        </p:nvSpPr>
        <p:spPr>
          <a:xfrm>
            <a:off x="1638300" y="1676402"/>
            <a:ext cx="8915400" cy="5105399"/>
          </a:xfrm>
        </p:spPr>
        <p:txBody>
          <a:bodyPr numCol="2"/>
          <a:lstStyle/>
          <a:p>
            <a:r>
              <a:rPr lang="en-US" sz="2000" dirty="0"/>
              <a:t>Access </a:t>
            </a:r>
            <a:r>
              <a:rPr lang="en-US" sz="2000" dirty="0" err="1"/>
              <a:t>specifiers</a:t>
            </a:r>
            <a:r>
              <a:rPr lang="en-US" sz="2000" dirty="0"/>
              <a:t> in C++ class defines the access control rules. C++ has 3 new keywords introduced, namely,</a:t>
            </a:r>
          </a:p>
          <a:p>
            <a:pPr>
              <a:buFont typeface="+mj-lt"/>
              <a:buAutoNum type="arabicPeriod"/>
            </a:pPr>
            <a:r>
              <a:rPr lang="en-US" sz="2000" dirty="0"/>
              <a:t>public</a:t>
            </a:r>
          </a:p>
          <a:p>
            <a:pPr>
              <a:buFont typeface="+mj-lt"/>
              <a:buAutoNum type="arabicPeriod"/>
            </a:pPr>
            <a:r>
              <a:rPr lang="en-US" sz="2000" dirty="0"/>
              <a:t>private</a:t>
            </a:r>
          </a:p>
          <a:p>
            <a:pPr>
              <a:buFont typeface="+mj-lt"/>
              <a:buAutoNum type="arabicPeriod"/>
            </a:pPr>
            <a:r>
              <a:rPr lang="en-US" sz="2000" dirty="0"/>
              <a:t>protected</a:t>
            </a:r>
          </a:p>
          <a:p>
            <a:pPr>
              <a:buFont typeface="+mj-lt"/>
              <a:buAutoNum type="arabicPeriod"/>
            </a:pPr>
            <a:endParaRPr lang="en-US" sz="2000" dirty="0"/>
          </a:p>
          <a:p>
            <a:r>
              <a:rPr lang="en-US" sz="2000" b="1" dirty="0"/>
              <a:t>Protected, </a:t>
            </a:r>
            <a:r>
              <a:rPr lang="en-US" sz="2000" dirty="0"/>
              <a:t>is the last access </a:t>
            </a:r>
            <a:r>
              <a:rPr lang="en-US" sz="2000" dirty="0" err="1"/>
              <a:t>specifier</a:t>
            </a:r>
            <a:r>
              <a:rPr lang="en-US" sz="2000" dirty="0"/>
              <a:t>, and it is similar to private, it makes class member inaccessible outside the class. But they can be accessed by any subclass of that class. (If class A is inherited by class B, then class B is subclass of class A. </a:t>
            </a:r>
          </a:p>
          <a:p>
            <a:endParaRPr lang="en-US" sz="2000" dirty="0"/>
          </a:p>
          <a:p>
            <a:pPr marL="463550"/>
            <a:r>
              <a:rPr lang="en-US" sz="2000" dirty="0"/>
              <a:t>class </a:t>
            </a:r>
            <a:r>
              <a:rPr lang="en-US" sz="2000" dirty="0" err="1"/>
              <a:t>ProtectedAccess</a:t>
            </a:r>
            <a:endParaRPr lang="en-US" sz="2000" dirty="0"/>
          </a:p>
          <a:p>
            <a:pPr marL="463550"/>
            <a:r>
              <a:rPr lang="en-US" sz="2000" dirty="0"/>
              <a:t>{</a:t>
            </a:r>
          </a:p>
          <a:p>
            <a:pPr marL="463550"/>
            <a:r>
              <a:rPr lang="en-US" sz="2000" dirty="0"/>
              <a:t> protected:   // protected access</a:t>
            </a:r>
          </a:p>
          <a:p>
            <a:pPr marL="463550"/>
            <a:r>
              <a:rPr lang="en-US" sz="2000" dirty="0"/>
              <a:t> </a:t>
            </a:r>
            <a:r>
              <a:rPr lang="en-US" sz="2000" dirty="0" err="1"/>
              <a:t>int</a:t>
            </a:r>
            <a:r>
              <a:rPr lang="en-US" sz="2000" dirty="0"/>
              <a:t> x;            // Data Member</a:t>
            </a:r>
          </a:p>
          <a:p>
            <a:pPr marL="463550"/>
            <a:r>
              <a:rPr lang="en-US" sz="2000" dirty="0"/>
              <a:t> void display();   // </a:t>
            </a:r>
            <a:r>
              <a:rPr lang="en-US" sz="1800" dirty="0"/>
              <a:t>Member Function</a:t>
            </a:r>
          </a:p>
          <a:p>
            <a:pPr marL="463550"/>
            <a:r>
              <a:rPr lang="en-US" sz="2000" dirty="0"/>
              <a:t>}</a:t>
            </a:r>
          </a:p>
        </p:txBody>
      </p:sp>
      <p:cxnSp>
        <p:nvCxnSpPr>
          <p:cNvPr id="5" name="Elbow Connector 4"/>
          <p:cNvCxnSpPr/>
          <p:nvPr/>
        </p:nvCxnSpPr>
        <p:spPr bwMode="auto">
          <a:xfrm flipV="1">
            <a:off x="2590800" y="3048000"/>
            <a:ext cx="3886200" cy="1219200"/>
          </a:xfrm>
          <a:prstGeom prst="bentConnector3">
            <a:avLst>
              <a:gd name="adj1" fmla="val 50000"/>
            </a:avLst>
          </a:prstGeom>
          <a:noFill/>
          <a:ln>
            <a:solidFill>
              <a:schemeClr val="tx1"/>
            </a:solidFill>
            <a:tailEnd type="arrow"/>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2AA8-FD47-F4FF-E367-CA074F0D9DBE}"/>
              </a:ext>
            </a:extLst>
          </p:cNvPr>
          <p:cNvSpPr>
            <a:spLocks noGrp="1"/>
          </p:cNvSpPr>
          <p:nvPr>
            <p:ph type="title"/>
          </p:nvPr>
        </p:nvSpPr>
        <p:spPr/>
        <p:txBody>
          <a:bodyPr/>
          <a:lstStyle/>
          <a:p>
            <a:r>
              <a:rPr lang="en-GB" dirty="0"/>
              <a:t>Introduction</a:t>
            </a:r>
            <a:endParaRPr lang="en-IN" dirty="0"/>
          </a:p>
        </p:txBody>
      </p:sp>
      <p:sp>
        <p:nvSpPr>
          <p:cNvPr id="3" name="Content Placeholder 2">
            <a:extLst>
              <a:ext uri="{FF2B5EF4-FFF2-40B4-BE49-F238E27FC236}">
                <a16:creationId xmlns:a16="http://schemas.microsoft.com/office/drawing/2014/main" id="{8CDA9613-963C-2460-F20D-8D6FBF99E9E2}"/>
              </a:ext>
            </a:extLst>
          </p:cNvPr>
          <p:cNvSpPr>
            <a:spLocks noGrp="1"/>
          </p:cNvSpPr>
          <p:nvPr>
            <p:ph idx="1"/>
          </p:nvPr>
        </p:nvSpPr>
        <p:spPr>
          <a:xfrm>
            <a:off x="1145356" y="1524000"/>
            <a:ext cx="9901287" cy="5178457"/>
          </a:xfrm>
        </p:spPr>
        <p:txBody>
          <a:bodyPr/>
          <a:lstStyle/>
          <a:p>
            <a:pPr marL="502920" indent="-457200" eaLnBrk="1" hangingPunct="1">
              <a:lnSpc>
                <a:spcPct val="80000"/>
              </a:lnSpc>
              <a:buFont typeface="Arial" panose="020B0604020202020204" pitchFamily="34" charset="0"/>
              <a:buChar char="•"/>
            </a:pPr>
            <a:r>
              <a:rPr lang="en-US" altLang="en-US" sz="2000" dirty="0"/>
              <a:t>C++ is a statically typed, compiled, general-purpose, case-sensitive, free-form programming language that supports procedural, object-oriented, and generic programming.</a:t>
            </a:r>
          </a:p>
          <a:p>
            <a:pPr marL="502920" indent="-457200" eaLnBrk="1" hangingPunct="1">
              <a:lnSpc>
                <a:spcPct val="80000"/>
              </a:lnSpc>
              <a:buFont typeface="Arial" panose="020B0604020202020204" pitchFamily="34" charset="0"/>
              <a:buChar char="•"/>
            </a:pPr>
            <a:endParaRPr lang="en-US" altLang="en-US" sz="2000" dirty="0"/>
          </a:p>
          <a:p>
            <a:pPr marL="502920" indent="-457200" eaLnBrk="1" hangingPunct="1">
              <a:lnSpc>
                <a:spcPct val="80000"/>
              </a:lnSpc>
              <a:buFont typeface="Arial" panose="020B0604020202020204" pitchFamily="34" charset="0"/>
              <a:buChar char="•"/>
            </a:pPr>
            <a:r>
              <a:rPr lang="en-US" altLang="en-US" sz="2000" dirty="0"/>
              <a:t>C++ is regarded as a middle-level language, as it comprises a combination of both high-level and low-level language features.</a:t>
            </a:r>
          </a:p>
          <a:p>
            <a:pPr marL="502920" indent="-457200" eaLnBrk="1" hangingPunct="1">
              <a:lnSpc>
                <a:spcPct val="80000"/>
              </a:lnSpc>
              <a:buFont typeface="Arial" panose="020B0604020202020204" pitchFamily="34" charset="0"/>
              <a:buChar char="•"/>
            </a:pPr>
            <a:endParaRPr lang="en-US" altLang="en-US" sz="2000" dirty="0"/>
          </a:p>
          <a:p>
            <a:pPr marL="502920" indent="-457200" eaLnBrk="1" hangingPunct="1">
              <a:lnSpc>
                <a:spcPct val="80000"/>
              </a:lnSpc>
              <a:buFont typeface="Arial" panose="020B0604020202020204" pitchFamily="34" charset="0"/>
              <a:buChar char="•"/>
            </a:pPr>
            <a:r>
              <a:rPr lang="en-US" altLang="en-US" sz="2000" dirty="0"/>
              <a:t>C++ was developed by Bjarne </a:t>
            </a:r>
            <a:r>
              <a:rPr lang="en-US" altLang="en-US" sz="2000" dirty="0" err="1"/>
              <a:t>Stroustrup</a:t>
            </a:r>
            <a:r>
              <a:rPr lang="en-US" altLang="en-US" sz="2000" dirty="0"/>
              <a:t> starting in 1979 at Bell Labs in Murray Hill, New Jersey, as an enhancement to the C language and originally named C with Classes but later it was renamed C++ in 1983.</a:t>
            </a:r>
          </a:p>
          <a:p>
            <a:pPr marL="502920" indent="-457200" eaLnBrk="1" hangingPunct="1">
              <a:lnSpc>
                <a:spcPct val="80000"/>
              </a:lnSpc>
              <a:buFont typeface="Arial" panose="020B0604020202020204" pitchFamily="34" charset="0"/>
              <a:buChar char="•"/>
            </a:pPr>
            <a:endParaRPr lang="en-US" altLang="en-US" sz="2000" dirty="0"/>
          </a:p>
          <a:p>
            <a:pPr marL="502920" indent="-457200" eaLnBrk="1" hangingPunct="1">
              <a:lnSpc>
                <a:spcPct val="80000"/>
              </a:lnSpc>
              <a:buFont typeface="Arial" panose="020B0604020202020204" pitchFamily="34" charset="0"/>
              <a:buChar char="•"/>
            </a:pPr>
            <a:r>
              <a:rPr lang="en-US" altLang="en-US" sz="2000" dirty="0"/>
              <a:t>C++ is a superset of C, and that virtually any legal C program is a legal C++ program.</a:t>
            </a:r>
          </a:p>
          <a:p>
            <a:pPr marL="502920" indent="-457200" eaLnBrk="1" hangingPunct="1">
              <a:lnSpc>
                <a:spcPct val="80000"/>
              </a:lnSpc>
              <a:buFont typeface="Arial" panose="020B0604020202020204" pitchFamily="34" charset="0"/>
              <a:buChar char="•"/>
            </a:pPr>
            <a:endParaRPr lang="en-US" altLang="en-US" sz="2000" dirty="0"/>
          </a:p>
          <a:p>
            <a:pPr eaLnBrk="1" hangingPunct="1">
              <a:lnSpc>
                <a:spcPct val="80000"/>
              </a:lnSpc>
            </a:pPr>
            <a:r>
              <a:rPr lang="en-US" altLang="en-US" sz="2000" dirty="0"/>
              <a:t>Note: A programming language is said to use static typing when type checking is performed during compile-time as opposed to run-time.</a:t>
            </a:r>
          </a:p>
          <a:p>
            <a:pPr marL="502920" indent="-457200">
              <a:buFont typeface="Arial" panose="020B0604020202020204" pitchFamily="34" charset="0"/>
              <a:buChar char="•"/>
            </a:pPr>
            <a:endParaRPr lang="en-IN" sz="2000" dirty="0"/>
          </a:p>
        </p:txBody>
      </p:sp>
    </p:spTree>
    <p:extLst>
      <p:ext uri="{BB962C8B-B14F-4D97-AF65-F5344CB8AC3E}">
        <p14:creationId xmlns:p14="http://schemas.microsoft.com/office/powerpoint/2010/main" val="38569147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Defining Class and Declaring Objects</a:t>
            </a:r>
          </a:p>
        </p:txBody>
      </p:sp>
      <p:sp>
        <p:nvSpPr>
          <p:cNvPr id="5123" name="Content Placeholder 2"/>
          <p:cNvSpPr>
            <a:spLocks noGrp="1"/>
          </p:cNvSpPr>
          <p:nvPr>
            <p:ph idx="1"/>
          </p:nvPr>
        </p:nvSpPr>
        <p:spPr>
          <a:xfrm>
            <a:off x="1828800" y="1524002"/>
            <a:ext cx="8610600" cy="1981199"/>
          </a:xfrm>
        </p:spPr>
        <p:txBody>
          <a:bodyPr/>
          <a:lstStyle/>
          <a:p>
            <a:r>
              <a:rPr lang="en-US" sz="1800" dirty="0"/>
              <a:t>class </a:t>
            </a:r>
            <a:r>
              <a:rPr lang="en-US" sz="1800" dirty="0" err="1"/>
              <a:t>ClassName</a:t>
            </a:r>
            <a:endParaRPr lang="en-US" sz="1800" dirty="0"/>
          </a:p>
          <a:p>
            <a:r>
              <a:rPr lang="en-US" sz="1800" dirty="0"/>
              <a:t>{</a:t>
            </a:r>
          </a:p>
          <a:p>
            <a:r>
              <a:rPr lang="en-US" sz="1800" dirty="0"/>
              <a:t> Access </a:t>
            </a:r>
            <a:r>
              <a:rPr lang="en-US" sz="1800" dirty="0" err="1"/>
              <a:t>specifier</a:t>
            </a:r>
            <a:r>
              <a:rPr lang="en-US" sz="1800" dirty="0"/>
              <a:t>: </a:t>
            </a:r>
          </a:p>
          <a:p>
            <a:r>
              <a:rPr lang="en-US" sz="1800" dirty="0"/>
              <a:t> Data members;</a:t>
            </a:r>
          </a:p>
          <a:p>
            <a:r>
              <a:rPr lang="en-US" sz="1800" dirty="0"/>
              <a:t> Member Functions(){}</a:t>
            </a:r>
          </a:p>
          <a:p>
            <a:r>
              <a:rPr lang="en-US" sz="1800" dirty="0"/>
              <a:t>};</a:t>
            </a:r>
          </a:p>
        </p:txBody>
      </p:sp>
      <p:sp>
        <p:nvSpPr>
          <p:cNvPr id="4" name="Content Placeholder 2"/>
          <p:cNvSpPr txBox="1">
            <a:spLocks/>
          </p:cNvSpPr>
          <p:nvPr/>
        </p:nvSpPr>
        <p:spPr bwMode="auto">
          <a:xfrm>
            <a:off x="1847850" y="3638552"/>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a:spcBef>
                <a:spcPct val="25000"/>
              </a:spcBef>
              <a:buClr>
                <a:schemeClr val="tx2"/>
              </a:buClr>
              <a:buSzPct val="120000"/>
            </a:pPr>
            <a:r>
              <a:rPr lang="en-US" sz="1800" kern="0" dirty="0">
                <a:latin typeface="+mn-lt"/>
                <a:cs typeface="+mn-cs"/>
              </a:rPr>
              <a:t>class Student</a:t>
            </a:r>
          </a:p>
          <a:p>
            <a:pPr marL="45720">
              <a:spcBef>
                <a:spcPct val="25000"/>
              </a:spcBef>
              <a:buClr>
                <a:schemeClr val="tx2"/>
              </a:buClr>
              <a:buSzPct val="120000"/>
            </a:pP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 public:</a:t>
            </a:r>
          </a:p>
          <a:p>
            <a:pPr marL="45720">
              <a:spcBef>
                <a:spcPct val="25000"/>
              </a:spcBef>
              <a:buClr>
                <a:schemeClr val="tx2"/>
              </a:buClr>
              <a:buSzPct val="120000"/>
            </a:pPr>
            <a:r>
              <a:rPr lang="en-US" sz="1800" kern="0" dirty="0">
                <a:latin typeface="+mn-lt"/>
                <a:cs typeface="+mn-cs"/>
              </a:rPr>
              <a:t> </a:t>
            </a:r>
            <a:r>
              <a:rPr lang="en-US" sz="1800" kern="0" dirty="0" err="1">
                <a:latin typeface="+mn-lt"/>
                <a:cs typeface="+mn-cs"/>
              </a:rPr>
              <a:t>int</a:t>
            </a:r>
            <a:r>
              <a:rPr lang="en-US" sz="1800" kern="0" dirty="0">
                <a:latin typeface="+mn-lt"/>
                <a:cs typeface="+mn-cs"/>
              </a:rPr>
              <a:t> </a:t>
            </a:r>
            <a:r>
              <a:rPr lang="en-US" sz="1800" kern="0" dirty="0" err="1">
                <a:latin typeface="+mn-lt"/>
                <a:cs typeface="+mn-cs"/>
              </a:rPr>
              <a:t>rollno</a:t>
            </a: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 string name;</a:t>
            </a:r>
          </a:p>
          <a:p>
            <a:pPr marL="45720">
              <a:spcBef>
                <a:spcPct val="25000"/>
              </a:spcBef>
              <a:buClr>
                <a:schemeClr val="tx2"/>
              </a:buClr>
              <a:buSzPct val="120000"/>
            </a:pPr>
            <a:r>
              <a:rPr lang="en-US" sz="1800" kern="0" dirty="0">
                <a:latin typeface="+mn-lt"/>
                <a:cs typeface="+mn-cs"/>
              </a:rPr>
              <a:t>};</a:t>
            </a:r>
          </a:p>
        </p:txBody>
      </p:sp>
      <p:sp>
        <p:nvSpPr>
          <p:cNvPr id="5" name="Content Placeholder 2"/>
          <p:cNvSpPr txBox="1">
            <a:spLocks/>
          </p:cNvSpPr>
          <p:nvPr/>
        </p:nvSpPr>
        <p:spPr bwMode="auto">
          <a:xfrm>
            <a:off x="5791200" y="3657601"/>
            <a:ext cx="3028950" cy="299084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marL="45720">
              <a:spcBef>
                <a:spcPct val="25000"/>
              </a:spcBef>
              <a:buClr>
                <a:schemeClr val="tx2"/>
              </a:buClr>
              <a:buSzPct val="120000"/>
            </a:pPr>
            <a:r>
              <a:rPr lang="en-US" sz="1800" kern="0" dirty="0">
                <a:latin typeface="+mn-lt"/>
                <a:cs typeface="+mn-cs"/>
              </a:rPr>
              <a:t>class Student</a:t>
            </a:r>
          </a:p>
          <a:p>
            <a:pPr marL="45720">
              <a:spcBef>
                <a:spcPct val="25000"/>
              </a:spcBef>
              <a:buClr>
                <a:schemeClr val="tx2"/>
              </a:buClr>
              <a:buSzPct val="120000"/>
            </a:pP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public:</a:t>
            </a:r>
          </a:p>
          <a:p>
            <a:pPr marL="45720">
              <a:spcBef>
                <a:spcPct val="25000"/>
              </a:spcBef>
              <a:buClr>
                <a:schemeClr val="tx2"/>
              </a:buClr>
              <a:buSzPct val="120000"/>
            </a:pPr>
            <a:r>
              <a:rPr lang="en-US" sz="1800" kern="0" dirty="0" err="1">
                <a:latin typeface="+mn-lt"/>
                <a:cs typeface="+mn-cs"/>
              </a:rPr>
              <a:t>int</a:t>
            </a:r>
            <a:r>
              <a:rPr lang="en-US" sz="1800" kern="0" dirty="0">
                <a:latin typeface="+mn-lt"/>
                <a:cs typeface="+mn-cs"/>
              </a:rPr>
              <a:t> </a:t>
            </a:r>
            <a:r>
              <a:rPr lang="en-US" sz="1800" kern="0" dirty="0" err="1">
                <a:latin typeface="+mn-lt"/>
                <a:cs typeface="+mn-cs"/>
              </a:rPr>
              <a:t>rollno</a:t>
            </a:r>
            <a:r>
              <a:rPr lang="en-US" sz="1800" kern="0" dirty="0">
                <a:latin typeface="+mn-lt"/>
                <a:cs typeface="+mn-cs"/>
              </a:rPr>
              <a:t>;</a:t>
            </a:r>
          </a:p>
          <a:p>
            <a:pPr marL="45720">
              <a:spcBef>
                <a:spcPct val="25000"/>
              </a:spcBef>
              <a:buClr>
                <a:schemeClr val="tx2"/>
              </a:buClr>
              <a:buSzPct val="120000"/>
            </a:pPr>
            <a:r>
              <a:rPr lang="en-US" sz="1800" kern="0" dirty="0">
                <a:latin typeface="+mn-lt"/>
                <a:cs typeface="+mn-cs"/>
              </a:rPr>
              <a:t>string name;</a:t>
            </a:r>
          </a:p>
          <a:p>
            <a:pPr marL="45720">
              <a:spcBef>
                <a:spcPct val="25000"/>
              </a:spcBef>
              <a:buClr>
                <a:schemeClr val="tx2"/>
              </a:buClr>
              <a:buSzPct val="120000"/>
            </a:pPr>
            <a:r>
              <a:rPr lang="en-US" sz="1800" kern="0" dirty="0">
                <a:latin typeface="+mn-lt"/>
                <a:cs typeface="+mn-cs"/>
              </a:rPr>
              <a:t>}A,B;</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1828800" y="1524002"/>
            <a:ext cx="8610600" cy="4800599"/>
          </a:xfrm>
        </p:spPr>
        <p:txBody>
          <a:bodyPr>
            <a:normAutofit fontScale="85000" lnSpcReduction="20000"/>
          </a:bodyPr>
          <a:lstStyle/>
          <a:p>
            <a:r>
              <a:rPr lang="en-US" sz="1600" dirty="0"/>
              <a:t>class Student</a:t>
            </a:r>
          </a:p>
          <a:p>
            <a:r>
              <a:rPr lang="en-US" sz="1600" dirty="0"/>
              <a:t>{</a:t>
            </a:r>
          </a:p>
          <a:p>
            <a:r>
              <a:rPr lang="en-US" sz="1600" dirty="0"/>
              <a:t> public:</a:t>
            </a:r>
          </a:p>
          <a:p>
            <a:r>
              <a:rPr lang="en-US" sz="1600" dirty="0"/>
              <a:t> </a:t>
            </a:r>
            <a:r>
              <a:rPr lang="en-US" sz="1600" dirty="0" err="1"/>
              <a:t>int</a:t>
            </a:r>
            <a:r>
              <a:rPr lang="en-US" sz="1600" dirty="0"/>
              <a:t> </a:t>
            </a:r>
            <a:r>
              <a:rPr lang="en-US" sz="1600" dirty="0" err="1"/>
              <a:t>rollno</a:t>
            </a:r>
            <a:r>
              <a:rPr lang="en-US" sz="1600" dirty="0"/>
              <a:t>;</a:t>
            </a:r>
          </a:p>
          <a:p>
            <a:r>
              <a:rPr lang="en-US" sz="1600" dirty="0"/>
              <a:t> string name;</a:t>
            </a:r>
          </a:p>
          <a:p>
            <a:r>
              <a:rPr lang="en-US" sz="1600" dirty="0"/>
              <a:t>};</a:t>
            </a:r>
          </a:p>
          <a:p>
            <a:endParaRPr lang="en-US" sz="1600" dirty="0"/>
          </a:p>
          <a:p>
            <a:r>
              <a:rPr lang="en-US" sz="1600" dirty="0" err="1"/>
              <a:t>int</a:t>
            </a:r>
            <a:r>
              <a:rPr lang="en-US" sz="1600" dirty="0"/>
              <a:t> main()</a:t>
            </a:r>
          </a:p>
          <a:p>
            <a:r>
              <a:rPr lang="en-US" sz="1600" dirty="0"/>
              <a:t>{</a:t>
            </a:r>
          </a:p>
          <a:p>
            <a:r>
              <a:rPr lang="en-US" sz="1600" dirty="0"/>
              <a:t> Student A;</a:t>
            </a:r>
          </a:p>
          <a:p>
            <a:r>
              <a:rPr lang="en-US" sz="1600" dirty="0"/>
              <a:t> Student B;</a:t>
            </a:r>
          </a:p>
          <a:p>
            <a:r>
              <a:rPr lang="en-US" sz="1600" dirty="0"/>
              <a:t> </a:t>
            </a:r>
            <a:r>
              <a:rPr lang="en-US" sz="1600" dirty="0" err="1"/>
              <a:t>A.rollno</a:t>
            </a:r>
            <a:r>
              <a:rPr lang="en-US" sz="1600" dirty="0"/>
              <a:t>=1;</a:t>
            </a:r>
          </a:p>
          <a:p>
            <a:r>
              <a:rPr lang="en-US" sz="1600" dirty="0"/>
              <a:t> A.name="Adam";</a:t>
            </a:r>
          </a:p>
          <a:p>
            <a:endParaRPr lang="en-US" sz="1600" dirty="0"/>
          </a:p>
          <a:p>
            <a:r>
              <a:rPr lang="en-US" sz="1600" dirty="0"/>
              <a:t> </a:t>
            </a:r>
            <a:r>
              <a:rPr lang="en-US" sz="1600" dirty="0" err="1"/>
              <a:t>B.rollno</a:t>
            </a:r>
            <a:r>
              <a:rPr lang="en-US" sz="1600" dirty="0"/>
              <a:t>=2;</a:t>
            </a:r>
          </a:p>
          <a:p>
            <a:r>
              <a:rPr lang="en-US" sz="1600" dirty="0"/>
              <a:t> B.name="Bella";</a:t>
            </a:r>
          </a:p>
          <a:p>
            <a:endParaRPr lang="en-US" sz="1600" dirty="0"/>
          </a:p>
          <a:p>
            <a:r>
              <a:rPr lang="en-US" sz="1600" dirty="0"/>
              <a:t> </a:t>
            </a:r>
            <a:r>
              <a:rPr lang="en-US" sz="1600" dirty="0" err="1"/>
              <a:t>cout</a:t>
            </a:r>
            <a:r>
              <a:rPr lang="en-US" sz="1600" dirty="0"/>
              <a:t> &lt;&lt;"Name and Roll no of A is :"&lt;&lt; A.name &lt;&lt; </a:t>
            </a:r>
            <a:r>
              <a:rPr lang="en-US" sz="1600" dirty="0" err="1"/>
              <a:t>A.rollno</a:t>
            </a:r>
            <a:r>
              <a:rPr lang="en-US" sz="1600" dirty="0"/>
              <a:t>;</a:t>
            </a:r>
          </a:p>
          <a:p>
            <a:r>
              <a:rPr lang="en-US" sz="1600" dirty="0"/>
              <a:t> </a:t>
            </a:r>
            <a:r>
              <a:rPr lang="en-US" sz="1600" dirty="0" err="1"/>
              <a:t>cout</a:t>
            </a:r>
            <a:r>
              <a:rPr lang="en-US" sz="1600" dirty="0"/>
              <a:t> &lt;&lt;"Name and Roll no of B is :"&lt;&lt; B.name &lt;&lt; </a:t>
            </a:r>
            <a:r>
              <a:rPr lang="en-US" sz="1600" dirty="0" err="1"/>
              <a:t>B.rollno</a:t>
            </a:r>
            <a:r>
              <a:rPr lang="en-US" sz="1600" dirty="0"/>
              <a:t>;</a:t>
            </a:r>
          </a:p>
          <a:p>
            <a:r>
              <a:rPr lang="en-US" sz="160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Accessing Data Members of Class</a:t>
            </a:r>
          </a:p>
        </p:txBody>
      </p:sp>
      <p:sp>
        <p:nvSpPr>
          <p:cNvPr id="5123" name="Content Placeholder 2"/>
          <p:cNvSpPr>
            <a:spLocks noGrp="1"/>
          </p:cNvSpPr>
          <p:nvPr>
            <p:ph idx="1"/>
          </p:nvPr>
        </p:nvSpPr>
        <p:spPr>
          <a:xfrm>
            <a:off x="1828800" y="1524002"/>
            <a:ext cx="8610600" cy="533399"/>
          </a:xfrm>
        </p:spPr>
        <p:txBody>
          <a:bodyPr>
            <a:normAutofit/>
          </a:bodyPr>
          <a:lstStyle/>
          <a:p>
            <a:r>
              <a:rPr lang="en-US" sz="1400" b="1" dirty="0"/>
              <a:t>Accessing Private Data Members</a:t>
            </a:r>
          </a:p>
          <a:p>
            <a:endParaRPr lang="en-US" sz="1400" b="1" dirty="0"/>
          </a:p>
        </p:txBody>
      </p:sp>
      <p:sp>
        <p:nvSpPr>
          <p:cNvPr id="4" name="Content Placeholder 2"/>
          <p:cNvSpPr txBox="1">
            <a:spLocks/>
          </p:cNvSpPr>
          <p:nvPr/>
        </p:nvSpPr>
        <p:spPr bwMode="auto">
          <a:xfrm>
            <a:off x="1717955" y="19950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a:latin typeface="+mn-lt"/>
                <a:cs typeface="+mn-cs"/>
              </a:rPr>
              <a:t>class Student</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private:    // private data member</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int</a:t>
            </a:r>
            <a:r>
              <a:rPr lang="en-US" sz="1400" kern="0" dirty="0">
                <a:latin typeface="+mn-lt"/>
                <a:cs typeface="+mn-cs"/>
              </a:rPr>
              <a:t> </a:t>
            </a:r>
            <a:r>
              <a:rPr lang="en-US" sz="1400" kern="0" dirty="0" err="1">
                <a:latin typeface="+mn-lt"/>
                <a:cs typeface="+mn-cs"/>
              </a:rPr>
              <a:t>rollno</a:t>
            </a: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public:     // public </a:t>
            </a:r>
            <a:r>
              <a:rPr lang="en-US" sz="1400" kern="0" dirty="0" err="1">
                <a:latin typeface="+mn-lt"/>
                <a:cs typeface="+mn-cs"/>
              </a:rPr>
              <a:t>accessor</a:t>
            </a:r>
            <a:r>
              <a:rPr lang="en-US" sz="1400" kern="0" dirty="0">
                <a:latin typeface="+mn-lt"/>
                <a:cs typeface="+mn-cs"/>
              </a:rPr>
              <a:t> and </a:t>
            </a:r>
            <a:r>
              <a:rPr lang="en-US" sz="1400" kern="0" dirty="0" err="1">
                <a:latin typeface="+mn-lt"/>
                <a:cs typeface="+mn-cs"/>
              </a:rPr>
              <a:t>mutator</a:t>
            </a:r>
            <a:r>
              <a:rPr lang="en-US" sz="1400" kern="0" dirty="0">
                <a:latin typeface="+mn-lt"/>
                <a:cs typeface="+mn-cs"/>
              </a:rPr>
              <a:t> functions</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int</a:t>
            </a:r>
            <a:r>
              <a:rPr lang="en-US" sz="1400" kern="0" dirty="0">
                <a:latin typeface="+mn-lt"/>
                <a:cs typeface="+mn-cs"/>
              </a:rPr>
              <a:t> </a:t>
            </a:r>
            <a:r>
              <a:rPr lang="en-US" sz="1400" kern="0" dirty="0" err="1">
                <a:latin typeface="+mn-lt"/>
                <a:cs typeface="+mn-cs"/>
              </a:rPr>
              <a:t>getRollno</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return </a:t>
            </a:r>
            <a:r>
              <a:rPr lang="en-US" sz="1400" kern="0" dirty="0" err="1">
                <a:latin typeface="+mn-lt"/>
                <a:cs typeface="+mn-cs"/>
              </a:rPr>
              <a:t>rollno</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void </a:t>
            </a:r>
            <a:r>
              <a:rPr lang="en-US" sz="1400" kern="0" dirty="0" err="1">
                <a:latin typeface="+mn-lt"/>
                <a:cs typeface="+mn-cs"/>
              </a:rPr>
              <a:t>setRollno</a:t>
            </a:r>
            <a:r>
              <a:rPr lang="en-US" sz="1400" kern="0" dirty="0">
                <a:latin typeface="+mn-lt"/>
                <a:cs typeface="+mn-cs"/>
              </a:rPr>
              <a:t>(</a:t>
            </a:r>
            <a:r>
              <a:rPr lang="en-US" sz="1400" kern="0" dirty="0" err="1">
                <a:latin typeface="+mn-lt"/>
                <a:cs typeface="+mn-cs"/>
              </a:rPr>
              <a:t>int</a:t>
            </a:r>
            <a:r>
              <a:rPr lang="en-US" sz="1400" kern="0" dirty="0">
                <a:latin typeface="+mn-lt"/>
                <a:cs typeface="+mn-cs"/>
              </a:rPr>
              <a:t> </a:t>
            </a:r>
            <a:r>
              <a:rPr lang="en-US" sz="1400" kern="0" dirty="0" err="1">
                <a:latin typeface="+mn-lt"/>
                <a:cs typeface="+mn-cs"/>
              </a:rPr>
              <a:t>i</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rollno</a:t>
            </a:r>
            <a:r>
              <a:rPr lang="en-US" sz="1400" kern="0" dirty="0">
                <a:latin typeface="+mn-lt"/>
                <a:cs typeface="+mn-cs"/>
              </a:rPr>
              <a:t>=</a:t>
            </a:r>
            <a:r>
              <a:rPr lang="en-US" sz="1400" kern="0" dirty="0" err="1">
                <a:latin typeface="+mn-lt"/>
                <a:cs typeface="+mn-cs"/>
              </a:rPr>
              <a:t>i</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206970" y="1870366"/>
            <a:ext cx="4301846" cy="455813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main()</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Student A;</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A.rollono</a:t>
            </a:r>
            <a:r>
              <a:rPr lang="en-US" sz="1400" kern="0" dirty="0">
                <a:latin typeface="+mn-lt"/>
                <a:cs typeface="+mn-cs"/>
              </a:rPr>
              <a:t>=1;  //Compile time error</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cout</a:t>
            </a:r>
            <a:r>
              <a:rPr lang="en-US" sz="1400" kern="0" dirty="0">
                <a:latin typeface="+mn-lt"/>
                <a:cs typeface="+mn-cs"/>
              </a:rPr>
              <a:t>&lt;&lt; </a:t>
            </a:r>
            <a:r>
              <a:rPr lang="en-US" sz="1400" kern="0" dirty="0" err="1">
                <a:latin typeface="+mn-lt"/>
                <a:cs typeface="+mn-cs"/>
              </a:rPr>
              <a:t>A.rollno</a:t>
            </a:r>
            <a:r>
              <a:rPr lang="en-US" sz="1400" kern="0" dirty="0">
                <a:latin typeface="+mn-lt"/>
                <a:cs typeface="+mn-cs"/>
              </a:rPr>
              <a:t>; //Compile time error</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A.setRollno</a:t>
            </a:r>
            <a:r>
              <a:rPr lang="en-US" sz="1400" kern="0" dirty="0">
                <a:latin typeface="+mn-lt"/>
                <a:cs typeface="+mn-cs"/>
              </a:rPr>
              <a:t>(1);  //</a:t>
            </a:r>
            <a:r>
              <a:rPr lang="en-US" sz="1400" kern="0" dirty="0" err="1">
                <a:latin typeface="+mn-lt"/>
                <a:cs typeface="+mn-cs"/>
              </a:rPr>
              <a:t>Rollno</a:t>
            </a:r>
            <a:r>
              <a:rPr lang="en-US" sz="1400" kern="0" dirty="0">
                <a:latin typeface="+mn-lt"/>
                <a:cs typeface="+mn-cs"/>
              </a:rPr>
              <a:t> initialized to 1</a:t>
            </a:r>
          </a:p>
          <a:p>
            <a:pPr marL="45720">
              <a:spcBef>
                <a:spcPct val="25000"/>
              </a:spcBef>
              <a:buClr>
                <a:schemeClr val="tx2"/>
              </a:buClr>
              <a:buSzPct val="120000"/>
            </a:pPr>
            <a:r>
              <a:rPr lang="en-US" sz="1400" kern="0" dirty="0">
                <a:latin typeface="+mn-lt"/>
                <a:cs typeface="+mn-cs"/>
              </a:rPr>
              <a:t> </a:t>
            </a:r>
            <a:r>
              <a:rPr lang="en-US" sz="1400" kern="0" dirty="0" err="1">
                <a:latin typeface="+mn-lt"/>
                <a:cs typeface="+mn-cs"/>
              </a:rPr>
              <a:t>cout</a:t>
            </a:r>
            <a:r>
              <a:rPr lang="en-US" sz="1400" kern="0" dirty="0">
                <a:latin typeface="+mn-lt"/>
                <a:cs typeface="+mn-cs"/>
              </a:rPr>
              <a:t>&lt;&lt; </a:t>
            </a:r>
            <a:r>
              <a:rPr lang="en-US" sz="1400" kern="0" dirty="0" err="1">
                <a:latin typeface="+mn-lt"/>
                <a:cs typeface="+mn-cs"/>
              </a:rPr>
              <a:t>A.getRollno</a:t>
            </a:r>
            <a:r>
              <a:rPr lang="en-US" sz="1400" kern="0" dirty="0">
                <a:latin typeface="+mn-lt"/>
                <a:cs typeface="+mn-cs"/>
              </a:rPr>
              <a:t>(); //Output will be 1</a:t>
            </a:r>
          </a:p>
          <a:p>
            <a:pPr marL="45720">
              <a:spcBef>
                <a:spcPct val="25000"/>
              </a:spcBef>
              <a:buClr>
                <a:schemeClr val="tx2"/>
              </a:buClr>
              <a:buSzPct val="120000"/>
            </a:pPr>
            <a:r>
              <a:rPr lang="en-US" sz="1400" kern="0" dirty="0">
                <a:latin typeface="+mn-lt"/>
                <a:cs typeface="+mn-cs"/>
              </a:rPr>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524002"/>
            <a:ext cx="8686800" cy="1219199"/>
          </a:xfrm>
        </p:spPr>
        <p:txBody>
          <a:bodyPr/>
          <a:lstStyle/>
          <a:p>
            <a:r>
              <a:rPr lang="en-US" sz="1400" dirty="0"/>
              <a:t>Constructors are of three types : </a:t>
            </a:r>
          </a:p>
          <a:p>
            <a:pPr>
              <a:buFont typeface="+mj-lt"/>
              <a:buAutoNum type="arabicPeriod"/>
            </a:pPr>
            <a:r>
              <a:rPr lang="en-US" sz="1400" dirty="0"/>
              <a:t>Default Constructor</a:t>
            </a:r>
          </a:p>
          <a:p>
            <a:pPr>
              <a:buFont typeface="+mj-lt"/>
              <a:buAutoNum type="arabicPeriod"/>
            </a:pPr>
            <a:r>
              <a:rPr lang="en-US" sz="1400" dirty="0" err="1"/>
              <a:t>Parametrized</a:t>
            </a:r>
            <a:r>
              <a:rPr lang="en-US" sz="1400" dirty="0"/>
              <a:t> Constructor</a:t>
            </a:r>
          </a:p>
          <a:p>
            <a:pPr>
              <a:buFont typeface="+mj-lt"/>
              <a:buAutoNum type="arabicPeriod"/>
            </a:pPr>
            <a:r>
              <a:rPr lang="en-US" sz="1400" dirty="0"/>
              <a:t>Copy Constructor</a:t>
            </a:r>
          </a:p>
          <a:p>
            <a:endParaRPr lang="en-US" sz="1400" dirty="0"/>
          </a:p>
        </p:txBody>
      </p:sp>
      <p:sp>
        <p:nvSpPr>
          <p:cNvPr id="4" name="Content Placeholder 2"/>
          <p:cNvSpPr txBox="1">
            <a:spLocks/>
          </p:cNvSpPr>
          <p:nvPr/>
        </p:nvSpPr>
        <p:spPr bwMode="auto">
          <a:xfrm>
            <a:off x="838200" y="2732376"/>
            <a:ext cx="4267200" cy="4114800"/>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kern="0" dirty="0">
                <a:latin typeface="+mn-lt"/>
                <a:cs typeface="+mn-cs"/>
              </a:rPr>
              <a:t>class Cube</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side;</a:t>
            </a:r>
          </a:p>
          <a:p>
            <a:pPr marL="45720">
              <a:spcBef>
                <a:spcPct val="25000"/>
              </a:spcBef>
              <a:buClr>
                <a:schemeClr val="tx2"/>
              </a:buClr>
              <a:buSzPct val="120000"/>
            </a:pPr>
            <a:r>
              <a:rPr lang="en-US" sz="1400" kern="0" dirty="0">
                <a:latin typeface="+mn-lt"/>
                <a:cs typeface="+mn-cs"/>
              </a:rPr>
              <a:t>public:</a:t>
            </a:r>
          </a:p>
          <a:p>
            <a:pPr marL="45720">
              <a:spcBef>
                <a:spcPct val="25000"/>
              </a:spcBef>
              <a:buClr>
                <a:schemeClr val="tx2"/>
              </a:buClr>
              <a:buSzPct val="120000"/>
            </a:pPr>
            <a:r>
              <a:rPr lang="en-US" sz="1400" kern="0" dirty="0">
                <a:latin typeface="+mn-lt"/>
                <a:cs typeface="+mn-cs"/>
              </a:rPr>
              <a:t>Cube()</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  side=10;</a:t>
            </a:r>
          </a:p>
          <a:p>
            <a:pPr marL="45720">
              <a:spcBef>
                <a:spcPct val="25000"/>
              </a:spcBef>
              <a:buClr>
                <a:schemeClr val="tx2"/>
              </a:buClr>
              <a:buSzPct val="120000"/>
            </a:pPr>
            <a:r>
              <a:rPr lang="en-US" sz="1400" kern="0" dirty="0">
                <a:latin typeface="+mn-lt"/>
                <a:cs typeface="+mn-cs"/>
              </a:rPr>
              <a:t> }</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endParaRPr lang="en-US" sz="1400" kern="0" dirty="0">
              <a:latin typeface="+mn-lt"/>
              <a:cs typeface="+mn-cs"/>
            </a:endParaRPr>
          </a:p>
          <a:p>
            <a:pPr marL="45720">
              <a:spcBef>
                <a:spcPct val="25000"/>
              </a:spcBef>
              <a:buClr>
                <a:schemeClr val="tx2"/>
              </a:buClr>
              <a:buSzPct val="120000"/>
            </a:pPr>
            <a:r>
              <a:rPr lang="en-US" sz="1400" kern="0" dirty="0" err="1">
                <a:latin typeface="+mn-lt"/>
                <a:cs typeface="+mn-cs"/>
              </a:rPr>
              <a:t>int</a:t>
            </a:r>
            <a:r>
              <a:rPr lang="en-US" sz="1400" kern="0" dirty="0">
                <a:latin typeface="+mn-lt"/>
                <a:cs typeface="+mn-cs"/>
              </a:rPr>
              <a:t> main()</a:t>
            </a:r>
          </a:p>
          <a:p>
            <a:pPr marL="45720">
              <a:spcBef>
                <a:spcPct val="25000"/>
              </a:spcBef>
              <a:buClr>
                <a:schemeClr val="tx2"/>
              </a:buClr>
              <a:buSzPct val="120000"/>
            </a:pP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Cube c;</a:t>
            </a:r>
          </a:p>
          <a:p>
            <a:pPr marL="45720">
              <a:spcBef>
                <a:spcPct val="25000"/>
              </a:spcBef>
              <a:buClr>
                <a:schemeClr val="tx2"/>
              </a:buClr>
              <a:buSzPct val="120000"/>
            </a:pPr>
            <a:r>
              <a:rPr lang="en-US" sz="1400" kern="0" dirty="0" err="1">
                <a:latin typeface="+mn-lt"/>
                <a:cs typeface="+mn-cs"/>
              </a:rPr>
              <a:t>cout</a:t>
            </a:r>
            <a:r>
              <a:rPr lang="en-US" sz="1400" kern="0" dirty="0">
                <a:latin typeface="+mn-lt"/>
                <a:cs typeface="+mn-cs"/>
              </a:rPr>
              <a:t> &lt;&lt; </a:t>
            </a:r>
            <a:r>
              <a:rPr lang="en-US" sz="1400" kern="0" dirty="0" err="1">
                <a:latin typeface="+mn-lt"/>
                <a:cs typeface="+mn-cs"/>
              </a:rPr>
              <a:t>c.side</a:t>
            </a:r>
            <a:r>
              <a:rPr lang="en-US" sz="1400" kern="0" dirty="0">
                <a:latin typeface="+mn-lt"/>
                <a:cs typeface="+mn-cs"/>
              </a:rPr>
              <a:t>;</a:t>
            </a:r>
          </a:p>
          <a:p>
            <a:pPr marL="45720">
              <a:spcBef>
                <a:spcPct val="25000"/>
              </a:spcBef>
              <a:buClr>
                <a:schemeClr val="tx2"/>
              </a:buClr>
              <a:buSzPct val="120000"/>
            </a:pPr>
            <a:r>
              <a:rPr lang="en-US" sz="1400" kern="0" dirty="0">
                <a:latin typeface="+mn-lt"/>
                <a:cs typeface="+mn-cs"/>
              </a:rPr>
              <a:t>}                                           // Output : 10</a:t>
            </a:r>
            <a:endParaRPr lang="en-US" sz="1600" kern="0" dirty="0">
              <a:latin typeface="+mn-lt"/>
              <a:cs typeface="+mn-cs"/>
            </a:endParaRPr>
          </a:p>
        </p:txBody>
      </p:sp>
      <p:sp>
        <p:nvSpPr>
          <p:cNvPr id="5" name="TextBox 4"/>
          <p:cNvSpPr txBox="1"/>
          <p:nvPr/>
        </p:nvSpPr>
        <p:spPr>
          <a:xfrm>
            <a:off x="3352800" y="3352801"/>
            <a:ext cx="1752600" cy="492443"/>
          </a:xfrm>
          <a:prstGeom prst="rect">
            <a:avLst/>
          </a:prstGeom>
          <a:noFill/>
        </p:spPr>
        <p:txBody>
          <a:bodyPr wrap="square" rtlCol="0">
            <a:spAutoFit/>
          </a:bodyPr>
          <a:lstStyle/>
          <a:p>
            <a:r>
              <a:rPr lang="en-US" dirty="0"/>
              <a:t>Default</a:t>
            </a:r>
          </a:p>
        </p:txBody>
      </p:sp>
      <p:sp>
        <p:nvSpPr>
          <p:cNvPr id="7" name="Content Placeholder 2"/>
          <p:cNvSpPr txBox="1">
            <a:spLocks/>
          </p:cNvSpPr>
          <p:nvPr/>
        </p:nvSpPr>
        <p:spPr bwMode="auto">
          <a:xfrm>
            <a:off x="6435435" y="2226250"/>
            <a:ext cx="4191000" cy="4495800"/>
          </a:xfrm>
          <a:prstGeom prst="rect">
            <a:avLst/>
          </a:prstGeom>
          <a:noFill/>
          <a:ln w="9525">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miter lim="800000"/>
            <a:headEnd/>
            <a:tailEnd/>
          </a:ln>
        </p:spPr>
        <p:txBody>
          <a:bodyPr vert="horz" wrap="square" lIns="91440" tIns="45720" rIns="91440" bIns="45720" numCol="1" anchor="t" anchorCtr="0" compatLnSpc="1">
            <a:prstTxWarp prst="textNoShape">
              <a:avLst/>
            </a:prstTxWarp>
            <a:normAutofit/>
          </a:bodyPr>
          <a:lstStyle/>
          <a:p>
            <a:pPr marL="45720">
              <a:spcBef>
                <a:spcPct val="25000"/>
              </a:spcBef>
              <a:buClr>
                <a:schemeClr val="tx2"/>
              </a:buClr>
              <a:buSzPct val="120000"/>
            </a:pPr>
            <a:r>
              <a:rPr lang="en-US" sz="1200" kern="0" dirty="0">
                <a:latin typeface="+mn-lt"/>
                <a:cs typeface="+mn-cs"/>
              </a:rPr>
              <a:t>class Cube</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public:</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int</a:t>
            </a:r>
            <a:r>
              <a:rPr lang="en-US" sz="1200" kern="0" dirty="0">
                <a:latin typeface="+mn-lt"/>
                <a:cs typeface="+mn-cs"/>
              </a:rPr>
              <a:t> side;</a:t>
            </a:r>
          </a:p>
          <a:p>
            <a:pPr marL="45720">
              <a:spcBef>
                <a:spcPct val="25000"/>
              </a:spcBef>
              <a:buClr>
                <a:schemeClr val="tx2"/>
              </a:buClr>
              <a:buSzPct val="120000"/>
            </a:pPr>
            <a:r>
              <a:rPr lang="en-US" sz="1200" kern="0" dirty="0">
                <a:latin typeface="+mn-lt"/>
                <a:cs typeface="+mn-cs"/>
              </a:rPr>
              <a:t> Cube(</a:t>
            </a:r>
            <a:r>
              <a:rPr lang="en-US" sz="1200" kern="0" dirty="0" err="1">
                <a:latin typeface="+mn-lt"/>
                <a:cs typeface="+mn-cs"/>
              </a:rPr>
              <a:t>int</a:t>
            </a:r>
            <a:r>
              <a:rPr lang="en-US" sz="1200" kern="0" dirty="0">
                <a:latin typeface="+mn-lt"/>
                <a:cs typeface="+mn-cs"/>
              </a:rPr>
              <a:t> x)</a:t>
            </a:r>
          </a:p>
          <a:p>
            <a:pPr marL="45720">
              <a:spcBef>
                <a:spcPct val="25000"/>
              </a:spcBef>
              <a:buClr>
                <a:schemeClr val="tx2"/>
              </a:buClr>
              <a:buSzPct val="120000"/>
            </a:pPr>
            <a:r>
              <a:rPr lang="en-US" sz="1200" kern="0" dirty="0">
                <a:latin typeface="+mn-lt"/>
                <a:cs typeface="+mn-cs"/>
              </a:rPr>
              <a:t>  {</a:t>
            </a:r>
          </a:p>
          <a:p>
            <a:pPr marL="45720">
              <a:spcBef>
                <a:spcPct val="25000"/>
              </a:spcBef>
              <a:buClr>
                <a:schemeClr val="tx2"/>
              </a:buClr>
              <a:buSzPct val="120000"/>
            </a:pPr>
            <a:r>
              <a:rPr lang="en-US" sz="1200" kern="0" dirty="0">
                <a:latin typeface="+mn-lt"/>
                <a:cs typeface="+mn-cs"/>
              </a:rPr>
              <a:t>   side=x;</a:t>
            </a:r>
          </a:p>
          <a:p>
            <a:pPr marL="45720">
              <a:spcBef>
                <a:spcPct val="25000"/>
              </a:spcBef>
              <a:buClr>
                <a:schemeClr val="tx2"/>
              </a:buClr>
              <a:buSzPct val="120000"/>
            </a:pPr>
            <a:r>
              <a:rPr lang="en-US" sz="1200" kern="0" dirty="0">
                <a:latin typeface="+mn-lt"/>
                <a:cs typeface="+mn-cs"/>
              </a:rPr>
              <a:t>  }</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endParaRPr lang="en-US" sz="1200" kern="0" dirty="0">
              <a:latin typeface="+mn-lt"/>
              <a:cs typeface="+mn-cs"/>
            </a:endParaRPr>
          </a:p>
          <a:p>
            <a:pPr marL="45720">
              <a:spcBef>
                <a:spcPct val="25000"/>
              </a:spcBef>
              <a:buClr>
                <a:schemeClr val="tx2"/>
              </a:buClr>
              <a:buSzPct val="120000"/>
            </a:pPr>
            <a:r>
              <a:rPr lang="en-US" sz="1200" kern="0" dirty="0" err="1">
                <a:latin typeface="+mn-lt"/>
                <a:cs typeface="+mn-cs"/>
              </a:rPr>
              <a:t>int</a:t>
            </a:r>
            <a:r>
              <a:rPr lang="en-US" sz="1200" kern="0" dirty="0">
                <a:latin typeface="+mn-lt"/>
                <a:cs typeface="+mn-cs"/>
              </a:rPr>
              <a:t> main()</a:t>
            </a:r>
          </a:p>
          <a:p>
            <a:pPr marL="45720">
              <a:spcBef>
                <a:spcPct val="25000"/>
              </a:spcBef>
              <a:buClr>
                <a:schemeClr val="tx2"/>
              </a:buClr>
              <a:buSzPct val="120000"/>
            </a:pPr>
            <a:r>
              <a:rPr lang="en-US" sz="1200" kern="0" dirty="0">
                <a:latin typeface="+mn-lt"/>
                <a:cs typeface="+mn-cs"/>
              </a:rPr>
              <a:t>{</a:t>
            </a:r>
          </a:p>
          <a:p>
            <a:pPr marL="45720">
              <a:spcBef>
                <a:spcPct val="25000"/>
              </a:spcBef>
              <a:buClr>
                <a:schemeClr val="tx2"/>
              </a:buClr>
              <a:buSzPct val="120000"/>
            </a:pPr>
            <a:r>
              <a:rPr lang="en-US" sz="1200" kern="0" dirty="0">
                <a:latin typeface="+mn-lt"/>
                <a:cs typeface="+mn-cs"/>
              </a:rPr>
              <a:t> Cube c1(10);</a:t>
            </a:r>
          </a:p>
          <a:p>
            <a:pPr marL="45720">
              <a:spcBef>
                <a:spcPct val="25000"/>
              </a:spcBef>
              <a:buClr>
                <a:schemeClr val="tx2"/>
              </a:buClr>
              <a:buSzPct val="120000"/>
            </a:pPr>
            <a:r>
              <a:rPr lang="en-US" sz="1200" kern="0" dirty="0">
                <a:latin typeface="+mn-lt"/>
                <a:cs typeface="+mn-cs"/>
              </a:rPr>
              <a:t> Cube c2(20);</a:t>
            </a:r>
          </a:p>
          <a:p>
            <a:pPr marL="45720">
              <a:spcBef>
                <a:spcPct val="25000"/>
              </a:spcBef>
              <a:buClr>
                <a:schemeClr val="tx2"/>
              </a:buClr>
              <a:buSzPct val="120000"/>
            </a:pPr>
            <a:r>
              <a:rPr lang="en-US" sz="1200" kern="0" dirty="0">
                <a:latin typeface="+mn-lt"/>
                <a:cs typeface="+mn-cs"/>
              </a:rPr>
              <a:t> Cube c3(30);</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c1.side;</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c2.side;</a:t>
            </a:r>
          </a:p>
          <a:p>
            <a:pPr marL="45720">
              <a:spcBef>
                <a:spcPct val="25000"/>
              </a:spcBef>
              <a:buClr>
                <a:schemeClr val="tx2"/>
              </a:buClr>
              <a:buSzPct val="120000"/>
            </a:pPr>
            <a:r>
              <a:rPr lang="en-US" sz="1200" kern="0" dirty="0">
                <a:latin typeface="+mn-lt"/>
                <a:cs typeface="+mn-cs"/>
              </a:rPr>
              <a:t> </a:t>
            </a:r>
            <a:r>
              <a:rPr lang="en-US" sz="1200" kern="0" dirty="0" err="1">
                <a:latin typeface="+mn-lt"/>
                <a:cs typeface="+mn-cs"/>
              </a:rPr>
              <a:t>cout</a:t>
            </a:r>
            <a:r>
              <a:rPr lang="en-US" sz="1200" kern="0" dirty="0">
                <a:latin typeface="+mn-lt"/>
                <a:cs typeface="+mn-cs"/>
              </a:rPr>
              <a:t> &lt;&lt; c3.side;</a:t>
            </a:r>
          </a:p>
          <a:p>
            <a:pPr marL="45720">
              <a:spcBef>
                <a:spcPct val="25000"/>
              </a:spcBef>
              <a:buClr>
                <a:schemeClr val="tx2"/>
              </a:buClr>
              <a:buSzPct val="120000"/>
            </a:pPr>
            <a:r>
              <a:rPr lang="en-US" sz="1200" kern="0" dirty="0">
                <a:latin typeface="+mn-lt"/>
                <a:cs typeface="+mn-cs"/>
              </a:rPr>
              <a:t>}                                                // OUTPUT : 10 20 30</a:t>
            </a:r>
            <a:endParaRPr lang="en-US" sz="1400" kern="0" dirty="0">
              <a:latin typeface="+mn-lt"/>
              <a:cs typeface="+mn-cs"/>
            </a:endParaRPr>
          </a:p>
        </p:txBody>
      </p:sp>
      <p:sp>
        <p:nvSpPr>
          <p:cNvPr id="8" name="TextBox 7"/>
          <p:cNvSpPr txBox="1"/>
          <p:nvPr/>
        </p:nvSpPr>
        <p:spPr>
          <a:xfrm>
            <a:off x="8153400" y="3429000"/>
            <a:ext cx="2209800" cy="861774"/>
          </a:xfrm>
          <a:prstGeom prst="rect">
            <a:avLst/>
          </a:prstGeom>
          <a:noFill/>
        </p:spPr>
        <p:txBody>
          <a:bodyPr wrap="square" rtlCol="0">
            <a:spAutoFit/>
          </a:bodyPr>
          <a:lstStyle/>
          <a:p>
            <a:r>
              <a:rPr lang="en-US" sz="2400" dirty="0"/>
              <a:t>Parameterized </a:t>
            </a:r>
          </a:p>
          <a:p>
            <a:endParaRPr lang="en-US" dirty="0"/>
          </a:p>
        </p:txBody>
      </p:sp>
      <p:sp>
        <p:nvSpPr>
          <p:cNvPr id="2" name="Rectangle 1">
            <a:extLst>
              <a:ext uri="{FF2B5EF4-FFF2-40B4-BE49-F238E27FC236}">
                <a16:creationId xmlns:a16="http://schemas.microsoft.com/office/drawing/2014/main" id="{A854624F-E7EC-A490-557A-795AB75EC131}"/>
              </a:ext>
            </a:extLst>
          </p:cNvPr>
          <p:cNvSpPr/>
          <p:nvPr/>
        </p:nvSpPr>
        <p:spPr bwMode="auto">
          <a:xfrm>
            <a:off x="5181600" y="10668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
        <p:nvSpPr>
          <p:cNvPr id="3" name="Rectangle 2">
            <a:extLst>
              <a:ext uri="{FF2B5EF4-FFF2-40B4-BE49-F238E27FC236}">
                <a16:creationId xmlns:a16="http://schemas.microsoft.com/office/drawing/2014/main" id="{E3F94499-001F-9ABF-E81E-772089134C57}"/>
              </a:ext>
            </a:extLst>
          </p:cNvPr>
          <p:cNvSpPr/>
          <p:nvPr/>
        </p:nvSpPr>
        <p:spPr bwMode="auto">
          <a:xfrm>
            <a:off x="6435435" y="1190625"/>
            <a:ext cx="1066800" cy="6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
        <p:nvSpPr>
          <p:cNvPr id="6" name="Rectangle 5">
            <a:extLst>
              <a:ext uri="{FF2B5EF4-FFF2-40B4-BE49-F238E27FC236}">
                <a16:creationId xmlns:a16="http://schemas.microsoft.com/office/drawing/2014/main" id="{181F763E-F59C-A329-9837-DA80DA1110D2}"/>
              </a:ext>
            </a:extLst>
          </p:cNvPr>
          <p:cNvSpPr/>
          <p:nvPr/>
        </p:nvSpPr>
        <p:spPr bwMode="auto">
          <a:xfrm>
            <a:off x="5334000" y="1219200"/>
            <a:ext cx="106680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692150" indent="-347663">
              <a:spcBef>
                <a:spcPct val="20000"/>
              </a:spcBef>
              <a:buClr>
                <a:schemeClr val="accent2"/>
              </a:buClr>
              <a:buSzPct val="70000"/>
              <a:buFont typeface="Wingdings" pitchFamily="2" charset="2"/>
              <a:buChar char="l"/>
            </a:pPr>
            <a:endParaRPr lang="en-IN"/>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454726"/>
            <a:ext cx="8686800" cy="5250874"/>
          </a:xfrm>
        </p:spPr>
        <p:txBody>
          <a:bodyPr numCol="2"/>
          <a:lstStyle/>
          <a:p>
            <a:r>
              <a:rPr lang="en-US" sz="1400" b="1" dirty="0"/>
              <a:t>Copy Constructor</a:t>
            </a:r>
          </a:p>
          <a:p>
            <a:endParaRPr lang="en-US" sz="1400" b="1" dirty="0"/>
          </a:p>
          <a:p>
            <a:r>
              <a:rPr lang="en-US" sz="1400" dirty="0"/>
              <a:t>class </a:t>
            </a:r>
            <a:r>
              <a:rPr lang="en-US" sz="1400" dirty="0" err="1"/>
              <a:t>Samplecopyconstructor</a:t>
            </a:r>
            <a:endParaRPr lang="en-US" sz="1400" dirty="0"/>
          </a:p>
          <a:p>
            <a:r>
              <a:rPr lang="en-US" sz="1400" dirty="0"/>
              <a:t>{</a:t>
            </a:r>
          </a:p>
          <a:p>
            <a:r>
              <a:rPr lang="en-US" sz="1400" dirty="0"/>
              <a:t>private:</a:t>
            </a:r>
          </a:p>
          <a:p>
            <a:r>
              <a:rPr lang="en-US" sz="1400" dirty="0" err="1"/>
              <a:t>int</a:t>
            </a:r>
            <a:r>
              <a:rPr lang="en-US" sz="1400" dirty="0"/>
              <a:t> x, y; // data members</a:t>
            </a:r>
          </a:p>
          <a:p>
            <a:r>
              <a:rPr lang="en-US" sz="1400" dirty="0"/>
              <a:t>public:</a:t>
            </a:r>
          </a:p>
          <a:p>
            <a:r>
              <a:rPr lang="en-US" sz="1400" dirty="0" err="1"/>
              <a:t>Samplecopyconstructor</a:t>
            </a:r>
            <a:r>
              <a:rPr lang="en-US" sz="1400" dirty="0"/>
              <a:t>(</a:t>
            </a:r>
            <a:r>
              <a:rPr lang="en-US" sz="1400" dirty="0" err="1"/>
              <a:t>int</a:t>
            </a:r>
            <a:r>
              <a:rPr lang="en-US" sz="1400" dirty="0"/>
              <a:t> x1, </a:t>
            </a:r>
            <a:r>
              <a:rPr lang="en-US" sz="1400" dirty="0" err="1"/>
              <a:t>int</a:t>
            </a:r>
            <a:r>
              <a:rPr lang="en-US" sz="1400" dirty="0"/>
              <a:t> y1)</a:t>
            </a:r>
          </a:p>
          <a:p>
            <a:r>
              <a:rPr lang="en-US" sz="1400" dirty="0"/>
              <a:t>{</a:t>
            </a:r>
          </a:p>
          <a:p>
            <a:r>
              <a:rPr lang="en-US" sz="1400" dirty="0"/>
              <a:t>x = x1;</a:t>
            </a:r>
          </a:p>
          <a:p>
            <a:r>
              <a:rPr lang="en-US" sz="1400" dirty="0"/>
              <a:t>y = y1;</a:t>
            </a:r>
          </a:p>
          <a:p>
            <a:r>
              <a:rPr lang="en-US" sz="1400" dirty="0"/>
              <a:t>}</a:t>
            </a:r>
          </a:p>
          <a:p>
            <a:r>
              <a:rPr lang="en-US" sz="1400" dirty="0"/>
              <a:t>// Copy constructor</a:t>
            </a:r>
          </a:p>
          <a:p>
            <a:r>
              <a:rPr lang="en-US" sz="1400" dirty="0" err="1"/>
              <a:t>Samplecopyconstructor</a:t>
            </a:r>
            <a:r>
              <a:rPr lang="en-US" sz="1400" dirty="0"/>
              <a:t> (const </a:t>
            </a:r>
            <a:r>
              <a:rPr lang="en-US" sz="1400" dirty="0" err="1"/>
              <a:t>Samplecopyconstructor</a:t>
            </a:r>
            <a:r>
              <a:rPr lang="en-US" sz="1400" dirty="0"/>
              <a:t> &amp;</a:t>
            </a:r>
            <a:r>
              <a:rPr lang="en-US" sz="1400" dirty="0" err="1"/>
              <a:t>sam</a:t>
            </a:r>
            <a:r>
              <a:rPr lang="en-US" sz="1400" dirty="0"/>
              <a:t>)</a:t>
            </a:r>
          </a:p>
          <a:p>
            <a:r>
              <a:rPr lang="en-US" sz="1400" dirty="0"/>
              <a:t>{</a:t>
            </a:r>
          </a:p>
          <a:p>
            <a:r>
              <a:rPr lang="en-US" sz="1400" dirty="0"/>
              <a:t>x = </a:t>
            </a:r>
            <a:r>
              <a:rPr lang="en-US" sz="1400" dirty="0" err="1"/>
              <a:t>sam.x</a:t>
            </a:r>
            <a:r>
              <a:rPr lang="en-US" sz="1400" dirty="0"/>
              <a:t>;</a:t>
            </a:r>
          </a:p>
          <a:p>
            <a:r>
              <a:rPr lang="en-US" sz="1400" dirty="0"/>
              <a:t>y = </a:t>
            </a:r>
            <a:r>
              <a:rPr lang="en-US" sz="1400" dirty="0" err="1"/>
              <a:t>sam.y</a:t>
            </a:r>
            <a:r>
              <a:rPr lang="en-US" sz="1400" dirty="0"/>
              <a:t>;</a:t>
            </a:r>
          </a:p>
          <a:p>
            <a:r>
              <a:rPr lang="en-US" sz="1400" dirty="0"/>
              <a:t>}</a:t>
            </a:r>
          </a:p>
          <a:p>
            <a:endParaRPr lang="en-US" sz="1400" dirty="0"/>
          </a:p>
          <a:p>
            <a:r>
              <a:rPr lang="en-US" sz="1400" dirty="0"/>
              <a:t>void display()</a:t>
            </a:r>
          </a:p>
          <a:p>
            <a:r>
              <a:rPr lang="en-US" sz="1400" dirty="0"/>
              <a:t>{</a:t>
            </a:r>
          </a:p>
          <a:p>
            <a:r>
              <a:rPr lang="en-US" sz="1400" dirty="0" err="1"/>
              <a:t>cout</a:t>
            </a:r>
            <a:r>
              <a:rPr lang="en-US" sz="1400" dirty="0"/>
              <a:t>&lt;&lt;x&lt;&lt;" "&lt;&lt;y&lt;&lt;</a:t>
            </a:r>
            <a:r>
              <a:rPr lang="en-US" sz="1400" dirty="0" err="1"/>
              <a:t>endl</a:t>
            </a:r>
            <a:r>
              <a:rPr lang="en-US" sz="1400" dirty="0"/>
              <a:t>;</a:t>
            </a:r>
          </a:p>
          <a:p>
            <a:r>
              <a:rPr lang="en-US" sz="1400" dirty="0"/>
              <a:t>}</a:t>
            </a:r>
          </a:p>
          <a:p>
            <a:r>
              <a:rPr lang="en-US" sz="1400" dirty="0"/>
              <a:t>};</a:t>
            </a:r>
          </a:p>
          <a:p>
            <a:r>
              <a:rPr lang="en-US" sz="1400" dirty="0" err="1"/>
              <a:t>int</a:t>
            </a:r>
            <a:r>
              <a:rPr lang="en-US" sz="1400" dirty="0"/>
              <a:t> main()</a:t>
            </a:r>
          </a:p>
          <a:p>
            <a:r>
              <a:rPr lang="en-US" sz="1400" dirty="0"/>
              <a:t>{</a:t>
            </a:r>
          </a:p>
          <a:p>
            <a:r>
              <a:rPr lang="en-US" sz="1400" dirty="0" err="1"/>
              <a:t>Samplecopyconstructor</a:t>
            </a:r>
            <a:r>
              <a:rPr lang="en-US" sz="1400" dirty="0"/>
              <a:t> obj1(10, 15); // Normal constructor</a:t>
            </a:r>
          </a:p>
          <a:p>
            <a:r>
              <a:rPr lang="en-US" sz="1400" dirty="0" err="1"/>
              <a:t>Samplecopyconstructor</a:t>
            </a:r>
            <a:r>
              <a:rPr lang="en-US" sz="1400" dirty="0"/>
              <a:t> obj2 = obj1; // Copy constructor</a:t>
            </a:r>
          </a:p>
          <a:p>
            <a:r>
              <a:rPr lang="en-US" sz="1400" dirty="0" err="1"/>
              <a:t>cout</a:t>
            </a:r>
            <a:r>
              <a:rPr lang="en-US" sz="1400" dirty="0"/>
              <a:t>&lt;&lt;"Normal constructor : ";</a:t>
            </a:r>
          </a:p>
          <a:p>
            <a:r>
              <a:rPr lang="en-US" sz="1400" dirty="0"/>
              <a:t>obj1.display();</a:t>
            </a:r>
          </a:p>
          <a:p>
            <a:r>
              <a:rPr lang="en-US" sz="1400" dirty="0" err="1"/>
              <a:t>cout</a:t>
            </a:r>
            <a:r>
              <a:rPr lang="en-US" sz="1400" dirty="0"/>
              <a:t>&lt;&lt;"Copy constructor : ";</a:t>
            </a:r>
          </a:p>
          <a:p>
            <a:r>
              <a:rPr lang="en-US" sz="1400" dirty="0"/>
              <a:t>obj2.display();</a:t>
            </a:r>
          </a:p>
          <a:p>
            <a:r>
              <a:rPr lang="en-US" sz="1400" dirty="0"/>
              <a:t>return 0;</a:t>
            </a:r>
          </a:p>
          <a:p>
            <a:r>
              <a:rPr lang="en-US" sz="1400" dirty="0"/>
              <a:t>}</a:t>
            </a:r>
          </a:p>
          <a:p>
            <a:endParaRPr lang="en-US" sz="1400" b="1" dirty="0"/>
          </a:p>
          <a:p>
            <a:r>
              <a:rPr lang="en-US" sz="1050" dirty="0"/>
              <a:t>Output:</a:t>
            </a:r>
          </a:p>
          <a:p>
            <a:r>
              <a:rPr lang="en-US" sz="1050" dirty="0"/>
              <a:t>Normal constructor : 10 15</a:t>
            </a:r>
          </a:p>
          <a:p>
            <a:r>
              <a:rPr lang="en-US" sz="1050" dirty="0"/>
              <a:t>Copy constructor : 10 15</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Constructors</a:t>
            </a:r>
          </a:p>
        </p:txBody>
      </p:sp>
      <p:sp>
        <p:nvSpPr>
          <p:cNvPr id="5123" name="Content Placeholder 2"/>
          <p:cNvSpPr>
            <a:spLocks noGrp="1"/>
          </p:cNvSpPr>
          <p:nvPr>
            <p:ph idx="1"/>
          </p:nvPr>
        </p:nvSpPr>
        <p:spPr>
          <a:xfrm>
            <a:off x="1752600" y="1454726"/>
            <a:ext cx="8686800" cy="5250874"/>
          </a:xfrm>
        </p:spPr>
        <p:txBody>
          <a:bodyPr numCol="2"/>
          <a:lstStyle/>
          <a:p>
            <a:r>
              <a:rPr lang="en-US" sz="1400" b="1" dirty="0"/>
              <a:t>Constructor Overloading</a:t>
            </a:r>
          </a:p>
          <a:p>
            <a:endParaRPr lang="en-US" sz="1400" b="1" dirty="0"/>
          </a:p>
          <a:p>
            <a:r>
              <a:rPr lang="en-US" sz="1400" dirty="0"/>
              <a:t>class Student</a:t>
            </a:r>
          </a:p>
          <a:p>
            <a:r>
              <a:rPr lang="en-US" sz="1400" dirty="0"/>
              <a:t>{</a:t>
            </a:r>
          </a:p>
          <a:p>
            <a:r>
              <a:rPr lang="en-US" sz="1400" dirty="0"/>
              <a:t> </a:t>
            </a:r>
            <a:r>
              <a:rPr lang="en-US" sz="1400" dirty="0" err="1"/>
              <a:t>int</a:t>
            </a:r>
            <a:r>
              <a:rPr lang="en-US" sz="1400" dirty="0"/>
              <a:t> </a:t>
            </a:r>
            <a:r>
              <a:rPr lang="en-US" sz="1400" dirty="0" err="1"/>
              <a:t>rollno</a:t>
            </a:r>
            <a:r>
              <a:rPr lang="en-US" sz="1400" dirty="0"/>
              <a:t>;</a:t>
            </a:r>
          </a:p>
          <a:p>
            <a:r>
              <a:rPr lang="en-US" sz="1400" dirty="0"/>
              <a:t> string name;</a:t>
            </a:r>
          </a:p>
          <a:p>
            <a:r>
              <a:rPr lang="en-US" sz="1400" dirty="0"/>
              <a:t> public:</a:t>
            </a:r>
          </a:p>
          <a:p>
            <a:r>
              <a:rPr lang="en-US" sz="1400" dirty="0"/>
              <a:t> Student(</a:t>
            </a:r>
            <a:r>
              <a:rPr lang="en-US" sz="1400" dirty="0" err="1"/>
              <a:t>int</a:t>
            </a:r>
            <a:r>
              <a:rPr lang="en-US" sz="1400" dirty="0"/>
              <a:t> x)</a:t>
            </a:r>
          </a:p>
          <a:p>
            <a:r>
              <a:rPr lang="en-US" sz="1400" dirty="0"/>
              <a:t> {</a:t>
            </a:r>
          </a:p>
          <a:p>
            <a:r>
              <a:rPr lang="en-US" sz="1400" dirty="0"/>
              <a:t>  </a:t>
            </a:r>
            <a:r>
              <a:rPr lang="en-US" sz="1400" dirty="0" err="1"/>
              <a:t>rollno</a:t>
            </a:r>
            <a:r>
              <a:rPr lang="en-US" sz="1400" dirty="0"/>
              <a:t>=x;</a:t>
            </a:r>
          </a:p>
          <a:p>
            <a:r>
              <a:rPr lang="en-US" sz="1400" dirty="0"/>
              <a:t>  name="None";</a:t>
            </a:r>
          </a:p>
          <a:p>
            <a:r>
              <a:rPr lang="en-US" sz="1400" dirty="0"/>
              <a:t> }</a:t>
            </a:r>
          </a:p>
          <a:p>
            <a:r>
              <a:rPr lang="en-US" sz="1400" dirty="0"/>
              <a:t> Student(</a:t>
            </a:r>
            <a:r>
              <a:rPr lang="en-US" sz="1400" dirty="0" err="1"/>
              <a:t>int</a:t>
            </a:r>
            <a:r>
              <a:rPr lang="en-US" sz="1400" dirty="0"/>
              <a:t> x, string </a:t>
            </a:r>
            <a:r>
              <a:rPr lang="en-US" sz="1400" dirty="0" err="1"/>
              <a:t>str</a:t>
            </a:r>
            <a:r>
              <a:rPr lang="en-US" sz="1400" dirty="0"/>
              <a:t>)</a:t>
            </a:r>
          </a:p>
          <a:p>
            <a:r>
              <a:rPr lang="en-US" sz="1400" dirty="0"/>
              <a:t> {</a:t>
            </a:r>
          </a:p>
          <a:p>
            <a:r>
              <a:rPr lang="en-US" sz="1400" dirty="0"/>
              <a:t>  </a:t>
            </a:r>
            <a:r>
              <a:rPr lang="en-US" sz="1400" dirty="0" err="1"/>
              <a:t>rollno</a:t>
            </a:r>
            <a:r>
              <a:rPr lang="en-US" sz="1400" dirty="0"/>
              <a:t>=x ;</a:t>
            </a:r>
          </a:p>
          <a:p>
            <a:r>
              <a:rPr lang="en-US" sz="1400" dirty="0"/>
              <a:t>  name=</a:t>
            </a:r>
            <a:r>
              <a:rPr lang="en-US" sz="1400" dirty="0" err="1"/>
              <a:t>str</a:t>
            </a:r>
            <a:r>
              <a:rPr lang="en-US" sz="1400" dirty="0"/>
              <a:t> ;</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Student A(10);</a:t>
            </a:r>
          </a:p>
          <a:p>
            <a:r>
              <a:rPr lang="en-US" sz="1400" dirty="0"/>
              <a:t> Student B(11,"Ram");</a:t>
            </a:r>
          </a:p>
          <a:p>
            <a:r>
              <a:rPr lang="en-US" sz="1400" dirty="0"/>
              <a:t>}</a:t>
            </a:r>
          </a:p>
          <a:p>
            <a:endParaRPr lang="en-US" sz="1400" dirty="0"/>
          </a:p>
          <a:p>
            <a:r>
              <a:rPr lang="en-US" sz="1400" b="1" dirty="0"/>
              <a:t>Note: </a:t>
            </a:r>
            <a:r>
              <a:rPr lang="en-US" sz="1400" dirty="0"/>
              <a:t>Whenever we are using </a:t>
            </a:r>
            <a:r>
              <a:rPr lang="en-US" sz="1400" dirty="0" err="1"/>
              <a:t>para</a:t>
            </a:r>
            <a:r>
              <a:rPr lang="en-US" sz="1400" dirty="0"/>
              <a:t>.. constructor… without default constructor then we can declare like</a:t>
            </a:r>
          </a:p>
          <a:p>
            <a:endParaRPr lang="en-US" sz="1050" b="1" dirty="0"/>
          </a:p>
          <a:p>
            <a:r>
              <a:rPr lang="en-US" sz="1400" b="1" dirty="0"/>
              <a:t>Student S;</a:t>
            </a:r>
          </a:p>
          <a:p>
            <a:endParaRPr lang="en-US" sz="1050" b="1" dirty="0"/>
          </a:p>
          <a:p>
            <a:r>
              <a:rPr lang="en-US" sz="1200" dirty="0"/>
              <a:t>it will lead to a compile time error, because we haven't defined default constructor, and compiler will not provide its default constructor because we have defined other parameterized constructors.</a:t>
            </a:r>
            <a:endParaRPr lang="en-US" sz="1200" b="1"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Destructors</a:t>
            </a:r>
          </a:p>
        </p:txBody>
      </p:sp>
      <p:sp>
        <p:nvSpPr>
          <p:cNvPr id="5123" name="Content Placeholder 2"/>
          <p:cNvSpPr>
            <a:spLocks noGrp="1"/>
          </p:cNvSpPr>
          <p:nvPr>
            <p:ph idx="1"/>
          </p:nvPr>
        </p:nvSpPr>
        <p:spPr>
          <a:xfrm>
            <a:off x="1752600" y="1454726"/>
            <a:ext cx="8686800" cy="5250874"/>
          </a:xfrm>
        </p:spPr>
        <p:txBody>
          <a:bodyPr wrap="none" numCol="1">
            <a:normAutofit fontScale="92500" lnSpcReduction="10000"/>
          </a:bodyPr>
          <a:lstStyle/>
          <a:p>
            <a:r>
              <a:rPr lang="en-US" sz="1400" dirty="0"/>
              <a:t>class A</a:t>
            </a:r>
          </a:p>
          <a:p>
            <a:r>
              <a:rPr lang="en-US" sz="1400" dirty="0"/>
              <a:t>{</a:t>
            </a:r>
          </a:p>
          <a:p>
            <a:r>
              <a:rPr lang="en-US" sz="1400" dirty="0"/>
              <a:t>A()</a:t>
            </a:r>
          </a:p>
          <a:p>
            <a:r>
              <a:rPr lang="en-US" sz="1400" dirty="0"/>
              <a:t> {</a:t>
            </a:r>
          </a:p>
          <a:p>
            <a:r>
              <a:rPr lang="en-US" sz="1400" dirty="0"/>
              <a:t>  </a:t>
            </a:r>
            <a:r>
              <a:rPr lang="en-US" sz="1400" dirty="0" err="1"/>
              <a:t>cout</a:t>
            </a:r>
            <a:r>
              <a:rPr lang="en-US" sz="1400" dirty="0"/>
              <a:t> &lt;&lt; "Constructor called";</a:t>
            </a:r>
          </a:p>
          <a:p>
            <a:r>
              <a:rPr lang="en-US" sz="1400" dirty="0"/>
              <a:t> }</a:t>
            </a:r>
          </a:p>
          <a:p>
            <a:endParaRPr lang="en-US" sz="1400" dirty="0"/>
          </a:p>
          <a:p>
            <a:r>
              <a:rPr lang="en-US" sz="1400" dirty="0"/>
              <a:t>~A()</a:t>
            </a:r>
          </a:p>
          <a:p>
            <a:r>
              <a:rPr lang="en-US" sz="1400" dirty="0"/>
              <a:t> {</a:t>
            </a:r>
          </a:p>
          <a:p>
            <a:r>
              <a:rPr lang="en-US" sz="1400" dirty="0"/>
              <a:t>  </a:t>
            </a:r>
            <a:r>
              <a:rPr lang="en-US" sz="1400" dirty="0" err="1"/>
              <a:t>cout</a:t>
            </a:r>
            <a:r>
              <a:rPr lang="en-US" sz="1400" dirty="0"/>
              <a:t> &lt;&lt; "Destructor called";</a:t>
            </a:r>
          </a:p>
          <a:p>
            <a:r>
              <a:rPr lang="en-US" sz="1400" dirty="0"/>
              <a:t> }</a:t>
            </a:r>
          </a:p>
          <a:p>
            <a:r>
              <a:rPr lang="en-US" sz="1400" dirty="0"/>
              <a:t>};</a:t>
            </a:r>
          </a:p>
          <a:p>
            <a:endParaRPr lang="en-US" sz="1400" dirty="0"/>
          </a:p>
          <a:p>
            <a:r>
              <a:rPr lang="en-US" sz="1400" dirty="0" err="1"/>
              <a:t>int</a:t>
            </a:r>
            <a:r>
              <a:rPr lang="en-US" sz="1400" dirty="0"/>
              <a:t> main()</a:t>
            </a:r>
          </a:p>
          <a:p>
            <a:r>
              <a:rPr lang="en-US" sz="1400" dirty="0"/>
              <a:t>{</a:t>
            </a:r>
          </a:p>
          <a:p>
            <a:r>
              <a:rPr lang="en-US" sz="1400" dirty="0"/>
              <a:t> A obj1;   // Constructor Called</a:t>
            </a:r>
          </a:p>
          <a:p>
            <a:r>
              <a:rPr lang="en-US" sz="1400" dirty="0"/>
              <a:t> </a:t>
            </a:r>
            <a:r>
              <a:rPr lang="en-US" sz="1400" dirty="0" err="1"/>
              <a:t>int</a:t>
            </a:r>
            <a:r>
              <a:rPr lang="en-US" sz="1400" dirty="0"/>
              <a:t> x=1;</a:t>
            </a:r>
          </a:p>
          <a:p>
            <a:r>
              <a:rPr lang="en-US" sz="1400" dirty="0"/>
              <a:t> if(x)</a:t>
            </a:r>
          </a:p>
          <a:p>
            <a:r>
              <a:rPr lang="en-US" sz="1400" dirty="0"/>
              <a:t>  {</a:t>
            </a:r>
          </a:p>
          <a:p>
            <a:r>
              <a:rPr lang="en-US" sz="1400" dirty="0"/>
              <a:t>   A obj2;  // Constructor Called</a:t>
            </a:r>
          </a:p>
          <a:p>
            <a:r>
              <a:rPr lang="en-US" sz="1400" dirty="0"/>
              <a:t>  }   // Destructor Called for obj2</a:t>
            </a:r>
          </a:p>
          <a:p>
            <a:r>
              <a:rPr lang="en-US" sz="1400" dirty="0"/>
              <a:t>} //  Destructor called for obj1</a:t>
            </a:r>
            <a:r>
              <a:rPr lang="en-US" sz="120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676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a:buFont typeface="+mj-lt"/>
              <a:buAutoNum type="arabicPeriod"/>
            </a:pPr>
            <a:r>
              <a:rPr lang="en-US" sz="1400" dirty="0"/>
              <a:t>Simple functions</a:t>
            </a:r>
          </a:p>
          <a:p>
            <a:pPr>
              <a:buFont typeface="+mj-lt"/>
              <a:buAutoNum type="arabicPeriod"/>
            </a:pPr>
            <a:r>
              <a:rPr lang="en-US" sz="1400" dirty="0"/>
              <a:t>Static functions</a:t>
            </a:r>
          </a:p>
          <a:p>
            <a:pPr>
              <a:buFont typeface="+mj-lt"/>
              <a:buAutoNum type="arabicPeriod"/>
            </a:pPr>
            <a:r>
              <a:rPr lang="en-US" sz="1400" dirty="0"/>
              <a:t>Const functions</a:t>
            </a:r>
          </a:p>
          <a:p>
            <a:pPr>
              <a:buFont typeface="+mj-lt"/>
              <a:buAutoNum type="arabicPeriod"/>
            </a:pPr>
            <a:r>
              <a:rPr lang="en-US" sz="1400" dirty="0"/>
              <a:t>Inline functions</a:t>
            </a:r>
          </a:p>
          <a:p>
            <a:pPr>
              <a:buFont typeface="+mj-lt"/>
              <a:buAutoNum type="arabicPeriod"/>
            </a:pPr>
            <a:r>
              <a:rPr lang="en-US" sz="1400" dirty="0"/>
              <a:t>Friend functions</a:t>
            </a:r>
          </a:p>
          <a:p>
            <a:pPr>
              <a:buFont typeface="+mj-lt"/>
              <a:buAutoNum type="arabicPeriod"/>
            </a:pPr>
            <a:endParaRPr lang="en-US" sz="1400" dirty="0"/>
          </a:p>
          <a:p>
            <a:r>
              <a:rPr lang="en-US" sz="1400" b="1" dirty="0"/>
              <a:t>Static Function</a:t>
            </a:r>
          </a:p>
          <a:p>
            <a:r>
              <a:rPr lang="en-US" sz="1400" dirty="0"/>
              <a:t>class X</a:t>
            </a:r>
          </a:p>
          <a:p>
            <a:r>
              <a:rPr lang="en-US" sz="1400" dirty="0"/>
              <a:t>{</a:t>
            </a:r>
          </a:p>
          <a:p>
            <a:r>
              <a:rPr lang="en-US" sz="1400" dirty="0"/>
              <a:t> public:</a:t>
            </a:r>
          </a:p>
          <a:p>
            <a:r>
              <a:rPr lang="en-US" sz="1400" dirty="0"/>
              <a:t> static void f(){};</a:t>
            </a:r>
          </a:p>
          <a:p>
            <a:r>
              <a:rPr lang="en-US" sz="1400" dirty="0"/>
              <a:t>};</a:t>
            </a:r>
          </a:p>
          <a:p>
            <a:endParaRPr lang="en-US" sz="1400" dirty="0"/>
          </a:p>
          <a:p>
            <a:r>
              <a:rPr lang="en-US" sz="1400" dirty="0" err="1"/>
              <a:t>int</a:t>
            </a:r>
            <a:r>
              <a:rPr lang="en-US" sz="1400" dirty="0"/>
              <a:t> main()</a:t>
            </a:r>
          </a:p>
          <a:p>
            <a:r>
              <a:rPr lang="en-US" sz="1400" dirty="0"/>
              <a:t>{</a:t>
            </a:r>
          </a:p>
          <a:p>
            <a:r>
              <a:rPr lang="en-US" sz="1400" dirty="0"/>
              <a:t> X::f();   // calling member function directly with class name</a:t>
            </a:r>
          </a:p>
          <a:p>
            <a:r>
              <a:rPr lang="en-US" sz="1400" dirty="0"/>
              <a:t>}</a:t>
            </a:r>
          </a:p>
          <a:p>
            <a:endParaRPr lang="en-US" sz="1400" dirty="0"/>
          </a:p>
          <a:p>
            <a:r>
              <a:rPr lang="en-US" sz="1400" dirty="0"/>
              <a:t>These functions cannot access ordinary data members and member functions, but only static data members and static member functions. </a:t>
            </a:r>
          </a:p>
          <a:p>
            <a:r>
              <a:rPr lang="en-US" sz="1400" dirty="0"/>
              <a:t>It doesn't have any "this" keyword which is the reason it cannot access ordinary members</a:t>
            </a:r>
          </a:p>
          <a:p>
            <a:endParaRPr lang="en-US" sz="1400" dirty="0"/>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019800" y="1752600"/>
            <a:ext cx="4419600" cy="4876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b="1" dirty="0"/>
              <a:t>Const Member functions</a:t>
            </a:r>
          </a:p>
          <a:p>
            <a:endParaRPr lang="en-US" sz="1400" b="1" dirty="0"/>
          </a:p>
          <a:p>
            <a:r>
              <a:rPr lang="en-US" sz="1400" dirty="0"/>
              <a:t>When used with member function, such member functions can never modify the object or its related data members.</a:t>
            </a:r>
          </a:p>
          <a:p>
            <a:endParaRPr lang="en-US" sz="1400" dirty="0"/>
          </a:p>
          <a:p>
            <a:r>
              <a:rPr lang="en-US" sz="1400" dirty="0"/>
              <a:t>//Basic Syntax of const Member Function</a:t>
            </a:r>
          </a:p>
          <a:p>
            <a:endParaRPr lang="en-US" sz="1400" dirty="0"/>
          </a:p>
          <a:p>
            <a:r>
              <a:rPr lang="en-US" sz="1400" dirty="0"/>
              <a:t>void fun() const {}</a:t>
            </a:r>
          </a:p>
          <a:p>
            <a:endParaRPr lang="en-US" sz="1400" dirty="0"/>
          </a:p>
          <a:p>
            <a:r>
              <a:rPr lang="en-US" sz="1400" b="1" dirty="0"/>
              <a:t>Inline functions</a:t>
            </a:r>
          </a:p>
          <a:p>
            <a:r>
              <a:rPr lang="en-US" sz="1400" dirty="0"/>
              <a:t>All the member functions defined inside the class definition are by default declared as Inline</a:t>
            </a:r>
          </a:p>
          <a:p>
            <a:endParaRPr lang="en-US" sz="14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Types of Member Functions</a:t>
            </a:r>
          </a:p>
        </p:txBody>
      </p:sp>
      <p:sp>
        <p:nvSpPr>
          <p:cNvPr id="4" name="Content Placeholder 2"/>
          <p:cNvSpPr txBox="1">
            <a:spLocks/>
          </p:cNvSpPr>
          <p:nvPr/>
        </p:nvSpPr>
        <p:spPr bwMode="auto">
          <a:xfrm>
            <a:off x="1676400" y="1524000"/>
            <a:ext cx="4191000" cy="5334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pPr marL="45720">
              <a:spcBef>
                <a:spcPct val="25000"/>
              </a:spcBef>
              <a:buClr>
                <a:schemeClr val="tx2"/>
              </a:buClr>
              <a:buSzPct val="120000"/>
            </a:pPr>
            <a:r>
              <a:rPr lang="en-US" sz="1400" b="1" dirty="0"/>
              <a:t>Friend functions</a:t>
            </a:r>
          </a:p>
          <a:p>
            <a:pPr marL="45720">
              <a:spcBef>
                <a:spcPct val="25000"/>
              </a:spcBef>
              <a:buClr>
                <a:schemeClr val="tx2"/>
              </a:buClr>
              <a:buSzPct val="120000"/>
            </a:pPr>
            <a:r>
              <a:rPr lang="en-US" sz="1400" dirty="0"/>
              <a:t>Friend functions are actually not class member function. Friend functions are made to give </a:t>
            </a:r>
            <a:r>
              <a:rPr lang="en-US" sz="1400" b="1" dirty="0"/>
              <a:t>private</a:t>
            </a:r>
            <a:r>
              <a:rPr lang="en-US" sz="1400" dirty="0"/>
              <a:t> access to non-class functions. </a:t>
            </a:r>
          </a:p>
          <a:p>
            <a:pPr marL="45720">
              <a:spcBef>
                <a:spcPct val="25000"/>
              </a:spcBef>
              <a:buClr>
                <a:schemeClr val="tx2"/>
              </a:buClr>
              <a:buSzPct val="120000"/>
            </a:pPr>
            <a:r>
              <a:rPr lang="en-US" sz="1400" dirty="0"/>
              <a:t>You can declare a global function as friend, or a member function of other class as friend.</a:t>
            </a:r>
          </a:p>
          <a:p>
            <a:pPr marL="45720">
              <a:spcBef>
                <a:spcPct val="25000"/>
              </a:spcBef>
              <a:buClr>
                <a:schemeClr val="tx2"/>
              </a:buClr>
              <a:buSzPct val="120000"/>
            </a:pPr>
            <a:endParaRPr lang="en-US" sz="1400" dirty="0"/>
          </a:p>
          <a:p>
            <a:pPr marL="45720">
              <a:spcBef>
                <a:spcPct val="25000"/>
              </a:spcBef>
              <a:buClr>
                <a:schemeClr val="tx2"/>
              </a:buClr>
              <a:buSzPct val="120000"/>
            </a:pPr>
            <a:r>
              <a:rPr lang="en-US" sz="1200" dirty="0"/>
              <a:t>class </a:t>
            </a:r>
            <a:r>
              <a:rPr lang="en-US" sz="1200" dirty="0" err="1"/>
              <a:t>WithFriend</a:t>
            </a:r>
            <a:endParaRPr lang="en-US" sz="1200" dirty="0"/>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int</a:t>
            </a:r>
            <a:r>
              <a:rPr lang="en-US" sz="1200" dirty="0"/>
              <a:t> </a:t>
            </a:r>
            <a:r>
              <a:rPr lang="en-US" sz="1200" dirty="0" err="1"/>
              <a:t>i</a:t>
            </a:r>
            <a:r>
              <a:rPr lang="en-US" sz="1200" dirty="0"/>
              <a:t>;</a:t>
            </a:r>
          </a:p>
          <a:p>
            <a:pPr marL="45720">
              <a:spcBef>
                <a:spcPct val="25000"/>
              </a:spcBef>
              <a:buClr>
                <a:schemeClr val="tx2"/>
              </a:buClr>
              <a:buSzPct val="120000"/>
            </a:pPr>
            <a:r>
              <a:rPr lang="en-US" sz="1200" dirty="0"/>
              <a:t> public:</a:t>
            </a:r>
          </a:p>
          <a:p>
            <a:pPr marL="45720">
              <a:spcBef>
                <a:spcPct val="25000"/>
              </a:spcBef>
              <a:buClr>
                <a:schemeClr val="tx2"/>
              </a:buClr>
              <a:buSzPct val="120000"/>
            </a:pPr>
            <a:r>
              <a:rPr lang="en-US" sz="1200" dirty="0"/>
              <a:t> friend void fun(); // Global function as friend</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void fun()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 </a:t>
            </a:r>
            <a:r>
              <a:rPr lang="en-US" sz="1200" dirty="0" err="1"/>
              <a:t>WithFriend</a:t>
            </a:r>
            <a:r>
              <a:rPr lang="en-US" sz="1200" dirty="0"/>
              <a:t> </a:t>
            </a:r>
            <a:r>
              <a:rPr lang="en-US" sz="1200" dirty="0" err="1"/>
              <a:t>wf</a:t>
            </a:r>
            <a:r>
              <a:rPr lang="en-US" sz="1200" dirty="0"/>
              <a:t>;</a:t>
            </a:r>
          </a:p>
          <a:p>
            <a:pPr marL="45720">
              <a:spcBef>
                <a:spcPct val="25000"/>
              </a:spcBef>
              <a:buClr>
                <a:schemeClr val="tx2"/>
              </a:buClr>
              <a:buSzPct val="120000"/>
            </a:pPr>
            <a:r>
              <a:rPr lang="en-US" sz="1200" dirty="0"/>
              <a:t> </a:t>
            </a:r>
            <a:r>
              <a:rPr lang="en-US" sz="1200" dirty="0" err="1"/>
              <a:t>wf.i</a:t>
            </a:r>
            <a:r>
              <a:rPr lang="en-US" sz="1200" dirty="0"/>
              <a:t>=10;  // Access to private data member</a:t>
            </a:r>
          </a:p>
          <a:p>
            <a:pPr marL="45720">
              <a:spcBef>
                <a:spcPct val="25000"/>
              </a:spcBef>
              <a:buClr>
                <a:schemeClr val="tx2"/>
              </a:buClr>
              <a:buSzPct val="120000"/>
            </a:pPr>
            <a:r>
              <a:rPr lang="en-US" sz="1200" dirty="0"/>
              <a:t> </a:t>
            </a:r>
            <a:r>
              <a:rPr lang="en-US" sz="1200" dirty="0" err="1"/>
              <a:t>cout</a:t>
            </a:r>
            <a:r>
              <a:rPr lang="en-US" sz="1200" dirty="0"/>
              <a:t> &lt;&lt; </a:t>
            </a:r>
            <a:r>
              <a:rPr lang="en-US" sz="1200" dirty="0" err="1"/>
              <a:t>wf.i</a:t>
            </a:r>
            <a:r>
              <a:rPr lang="en-US" sz="1200" dirty="0"/>
              <a:t>;</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err="1"/>
              <a:t>int</a:t>
            </a:r>
            <a:r>
              <a:rPr lang="en-US" sz="1200" dirty="0"/>
              <a:t> main()</a:t>
            </a:r>
          </a:p>
          <a:p>
            <a:pPr marL="45720">
              <a:spcBef>
                <a:spcPct val="25000"/>
              </a:spcBef>
              <a:buClr>
                <a:schemeClr val="tx2"/>
              </a:buClr>
              <a:buSzPct val="120000"/>
            </a:pPr>
            <a:r>
              <a:rPr lang="en-US" sz="1200" dirty="0"/>
              <a:t>{</a:t>
            </a:r>
          </a:p>
          <a:p>
            <a:pPr marL="45720">
              <a:spcBef>
                <a:spcPct val="25000"/>
              </a:spcBef>
              <a:buClr>
                <a:schemeClr val="tx2"/>
              </a:buClr>
              <a:buSzPct val="120000"/>
            </a:pPr>
            <a:r>
              <a:rPr lang="en-US" sz="1200" dirty="0"/>
              <a:t>fun(); //Can be called directly</a:t>
            </a:r>
          </a:p>
          <a:p>
            <a:pPr marL="45720">
              <a:spcBef>
                <a:spcPct val="25000"/>
              </a:spcBef>
              <a:buClr>
                <a:schemeClr val="tx2"/>
              </a:buClr>
              <a:buSzPct val="120000"/>
            </a:pPr>
            <a:r>
              <a:rPr lang="en-US" sz="1200" dirty="0"/>
              <a:t>}</a:t>
            </a:r>
          </a:p>
          <a:p>
            <a:pPr marL="45720">
              <a:spcBef>
                <a:spcPct val="25000"/>
              </a:spcBef>
              <a:buClr>
                <a:schemeClr val="tx2"/>
              </a:buClr>
              <a:buSzPct val="120000"/>
            </a:pPr>
            <a:endParaRPr lang="en-US" sz="1400" kern="0" dirty="0">
              <a:latin typeface="+mn-lt"/>
              <a:cs typeface="+mn-cs"/>
            </a:endParaRPr>
          </a:p>
        </p:txBody>
      </p:sp>
      <p:sp>
        <p:nvSpPr>
          <p:cNvPr id="5" name="Content Placeholder 2"/>
          <p:cNvSpPr txBox="1">
            <a:spLocks/>
          </p:cNvSpPr>
          <p:nvPr/>
        </p:nvSpPr>
        <p:spPr bwMode="auto">
          <a:xfrm>
            <a:off x="6019800" y="1752600"/>
            <a:ext cx="4419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Autofit/>
          </a:bodyPr>
          <a:lstStyle/>
          <a:p>
            <a:r>
              <a:rPr lang="en-US" sz="1400" dirty="0"/>
              <a:t>We can also make an entire class as friend class</a:t>
            </a:r>
          </a:p>
          <a:p>
            <a:r>
              <a:rPr lang="en-US" sz="1400" dirty="0"/>
              <a:t>class Other</a:t>
            </a:r>
          </a:p>
          <a:p>
            <a:r>
              <a:rPr lang="en-US" sz="1400" dirty="0"/>
              <a:t>{</a:t>
            </a:r>
          </a:p>
          <a:p>
            <a:r>
              <a:rPr lang="en-US" sz="1400" dirty="0"/>
              <a:t> void fun();</a:t>
            </a:r>
          </a:p>
          <a:p>
            <a:r>
              <a:rPr lang="en-US" sz="1400" dirty="0"/>
              <a:t>};</a:t>
            </a:r>
          </a:p>
          <a:p>
            <a:endParaRPr lang="en-US" sz="1400" dirty="0"/>
          </a:p>
          <a:p>
            <a:r>
              <a:rPr lang="en-US" sz="1400" dirty="0"/>
              <a:t>class </a:t>
            </a:r>
            <a:r>
              <a:rPr lang="en-US" sz="1400" dirty="0" err="1"/>
              <a:t>WithFriend</a:t>
            </a:r>
            <a:endParaRPr lang="en-US" sz="1400" dirty="0"/>
          </a:p>
          <a:p>
            <a:r>
              <a:rPr lang="en-US" sz="1400" dirty="0"/>
              <a:t>{</a:t>
            </a:r>
          </a:p>
          <a:p>
            <a:r>
              <a:rPr lang="en-US" sz="1400" dirty="0"/>
              <a:t> private:</a:t>
            </a:r>
          </a:p>
          <a:p>
            <a:r>
              <a:rPr lang="en-US" sz="1400" dirty="0"/>
              <a:t> </a:t>
            </a:r>
            <a:r>
              <a:rPr lang="en-US" sz="1400" dirty="0" err="1"/>
              <a:t>int</a:t>
            </a:r>
            <a:r>
              <a:rPr lang="en-US" sz="1400" dirty="0"/>
              <a:t> </a:t>
            </a:r>
            <a:r>
              <a:rPr lang="en-US" sz="1400" dirty="0" err="1"/>
              <a:t>i</a:t>
            </a:r>
            <a:r>
              <a:rPr lang="en-US" sz="1400" dirty="0"/>
              <a:t>;</a:t>
            </a:r>
          </a:p>
          <a:p>
            <a:r>
              <a:rPr lang="en-US" sz="1400" dirty="0"/>
              <a:t> public:</a:t>
            </a:r>
          </a:p>
          <a:p>
            <a:r>
              <a:rPr lang="en-US" sz="1400" dirty="0"/>
              <a:t> void </a:t>
            </a:r>
            <a:r>
              <a:rPr lang="en-US" sz="1400" dirty="0" err="1"/>
              <a:t>getdata</a:t>
            </a:r>
            <a:r>
              <a:rPr lang="en-US" sz="1400" dirty="0"/>
              <a:t>();  </a:t>
            </a:r>
            <a:r>
              <a:rPr lang="en-US" sz="1200" dirty="0"/>
              <a:t>// Member function of class </a:t>
            </a:r>
            <a:r>
              <a:rPr lang="en-US" sz="1200" dirty="0" err="1"/>
              <a:t>WithFriend</a:t>
            </a:r>
            <a:endParaRPr lang="en-US" sz="1400" dirty="0"/>
          </a:p>
          <a:p>
            <a:r>
              <a:rPr lang="en-US" sz="1400" dirty="0"/>
              <a:t> friend void Other::fun();  </a:t>
            </a:r>
            <a:r>
              <a:rPr lang="en-US" sz="800" dirty="0"/>
              <a:t> // making function of class Other as friend here</a:t>
            </a:r>
            <a:endParaRPr lang="en-US" sz="1400" dirty="0"/>
          </a:p>
          <a:p>
            <a:r>
              <a:rPr lang="en-US" sz="1400" dirty="0"/>
              <a:t> friend class Other;  </a:t>
            </a:r>
            <a:r>
              <a:rPr lang="en-US" sz="1200" dirty="0"/>
              <a:t>// making the complete class as friend</a:t>
            </a:r>
            <a:endParaRPr lang="en-US" sz="1400" dirty="0"/>
          </a:p>
          <a:p>
            <a:r>
              <a:rPr lang="en-US" sz="1400" dirty="0"/>
              <a:t>};</a:t>
            </a:r>
          </a:p>
          <a:p>
            <a:endParaRPr lang="en-US" sz="1400" dirty="0"/>
          </a:p>
          <a:p>
            <a:r>
              <a:rPr lang="en-US" sz="1100" dirty="0"/>
              <a:t>When we make a class as friend, all its member functions automatically become friend functions. </a:t>
            </a:r>
          </a:p>
          <a:p>
            <a:r>
              <a:rPr lang="en-US" sz="1100" dirty="0"/>
              <a:t>Friend Functions is a reason, why C++ is not called as a pure Object Oriented language. Because it violates the concept of Encapsulation. </a:t>
            </a:r>
          </a:p>
          <a:p>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810A989-E193-D1B5-0B4A-754BF9A56507}"/>
              </a:ext>
            </a:extLst>
          </p:cNvPr>
          <p:cNvSpPr txBox="1"/>
          <p:nvPr/>
        </p:nvSpPr>
        <p:spPr>
          <a:xfrm>
            <a:off x="810705" y="1121791"/>
            <a:ext cx="8472340" cy="2985433"/>
          </a:xfrm>
          <a:prstGeom prst="rect">
            <a:avLst/>
          </a:prstGeom>
          <a:noFill/>
        </p:spPr>
        <p:txBody>
          <a:bodyPr wrap="square">
            <a:spAutoFit/>
          </a:bodyPr>
          <a:lstStyle/>
          <a:p>
            <a:pPr algn="l"/>
            <a:r>
              <a:rPr lang="en-GB" sz="2400" b="1" i="0" dirty="0">
                <a:solidFill>
                  <a:srgbClr val="3D4751"/>
                </a:solidFill>
                <a:effectLst/>
                <a:latin typeface="Outfit"/>
              </a:rPr>
              <a:t>Static Typing</a:t>
            </a:r>
          </a:p>
          <a:p>
            <a:pPr algn="l"/>
            <a:endParaRPr lang="en-GB" sz="2400" b="1" i="0" dirty="0">
              <a:solidFill>
                <a:srgbClr val="3D4751"/>
              </a:solidFill>
              <a:effectLst/>
              <a:latin typeface="Outfit"/>
            </a:endParaRPr>
          </a:p>
          <a:p>
            <a:pPr algn="l"/>
            <a:r>
              <a:rPr lang="en-GB" sz="2000" b="0" i="0" dirty="0">
                <a:solidFill>
                  <a:srgbClr val="3D4751"/>
                </a:solidFill>
                <a:effectLst/>
                <a:latin typeface="Outfit"/>
              </a:rPr>
              <a:t>Static typing is a typing system where variables are bound to a data type during compilation. Once a variable is assigned a data type it remains unchanged throughout the programs execution. This binding promotes type safety and detects errors at an early stage.</a:t>
            </a:r>
          </a:p>
          <a:p>
            <a:pPr algn="l"/>
            <a:endParaRPr lang="en-GB" sz="2000" dirty="0">
              <a:solidFill>
                <a:srgbClr val="3D4751"/>
              </a:solidFill>
              <a:latin typeface="Outfit"/>
            </a:endParaRPr>
          </a:p>
          <a:p>
            <a:r>
              <a:rPr lang="en-GB" sz="2000" i="0" dirty="0">
                <a:solidFill>
                  <a:srgbClr val="3D4751"/>
                </a:solidFill>
                <a:effectLst/>
                <a:latin typeface="Outfit"/>
              </a:rPr>
              <a:t>Examples of Statically Typed Languages are C++, Java, Rust</a:t>
            </a:r>
          </a:p>
          <a:p>
            <a:pPr algn="l"/>
            <a:endParaRPr lang="en-GB" sz="2000" b="0" i="0" dirty="0">
              <a:solidFill>
                <a:srgbClr val="3D4751"/>
              </a:solidFill>
              <a:effectLst/>
              <a:latin typeface="Outfit"/>
            </a:endParaRPr>
          </a:p>
        </p:txBody>
      </p:sp>
      <p:sp>
        <p:nvSpPr>
          <p:cNvPr id="9" name="TextBox 8">
            <a:extLst>
              <a:ext uri="{FF2B5EF4-FFF2-40B4-BE49-F238E27FC236}">
                <a16:creationId xmlns:a16="http://schemas.microsoft.com/office/drawing/2014/main" id="{9B8F1EB1-83EB-EB36-241C-3D7FE1099941}"/>
              </a:ext>
            </a:extLst>
          </p:cNvPr>
          <p:cNvSpPr txBox="1"/>
          <p:nvPr/>
        </p:nvSpPr>
        <p:spPr>
          <a:xfrm>
            <a:off x="2113175" y="417865"/>
            <a:ext cx="7965649" cy="492443"/>
          </a:xfrm>
          <a:prstGeom prst="rect">
            <a:avLst/>
          </a:prstGeom>
          <a:noFill/>
        </p:spPr>
        <p:txBody>
          <a:bodyPr wrap="square">
            <a:spAutoFit/>
          </a:bodyPr>
          <a:lstStyle/>
          <a:p>
            <a:pPr algn="l"/>
            <a:r>
              <a:rPr lang="en-GB" b="1" i="0" dirty="0">
                <a:solidFill>
                  <a:srgbClr val="3D4751"/>
                </a:solidFill>
                <a:effectLst/>
                <a:latin typeface="Outfit"/>
              </a:rPr>
              <a:t>Difference between Static typing and Dynamic typing</a:t>
            </a:r>
          </a:p>
        </p:txBody>
      </p:sp>
      <p:sp>
        <p:nvSpPr>
          <p:cNvPr id="16" name="TextBox 15">
            <a:extLst>
              <a:ext uri="{FF2B5EF4-FFF2-40B4-BE49-F238E27FC236}">
                <a16:creationId xmlns:a16="http://schemas.microsoft.com/office/drawing/2014/main" id="{A7669E72-4EA6-4935-D35A-2B6C02234ED8}"/>
              </a:ext>
            </a:extLst>
          </p:cNvPr>
          <p:cNvSpPr txBox="1"/>
          <p:nvPr/>
        </p:nvSpPr>
        <p:spPr>
          <a:xfrm>
            <a:off x="810705" y="4079574"/>
            <a:ext cx="8472340" cy="2369880"/>
          </a:xfrm>
          <a:prstGeom prst="rect">
            <a:avLst/>
          </a:prstGeom>
          <a:noFill/>
        </p:spPr>
        <p:txBody>
          <a:bodyPr wrap="square">
            <a:spAutoFit/>
          </a:bodyPr>
          <a:lstStyle/>
          <a:p>
            <a:pPr algn="l"/>
            <a:r>
              <a:rPr lang="en-GB" sz="2400" b="1" i="0" dirty="0">
                <a:solidFill>
                  <a:srgbClr val="3D4751"/>
                </a:solidFill>
                <a:effectLst/>
                <a:latin typeface="Outfit"/>
              </a:rPr>
              <a:t>Dynamic  Typing</a:t>
            </a:r>
          </a:p>
          <a:p>
            <a:pPr algn="l"/>
            <a:endParaRPr lang="en-GB" sz="2400" b="1" i="0" dirty="0">
              <a:solidFill>
                <a:srgbClr val="3D4751"/>
              </a:solidFill>
              <a:effectLst/>
              <a:latin typeface="Outfit"/>
            </a:endParaRPr>
          </a:p>
          <a:p>
            <a:pPr algn="l"/>
            <a:r>
              <a:rPr lang="en-GB" sz="2000" dirty="0">
                <a:solidFill>
                  <a:srgbClr val="3D4751"/>
                </a:solidFill>
                <a:latin typeface="Outfit"/>
              </a:rPr>
              <a:t>D</a:t>
            </a:r>
            <a:r>
              <a:rPr lang="en-GB" sz="2000" b="0" i="0" dirty="0">
                <a:solidFill>
                  <a:srgbClr val="3D4751"/>
                </a:solidFill>
                <a:effectLst/>
                <a:latin typeface="Outfit"/>
              </a:rPr>
              <a:t>ynamic typing allows variables to be bound to data types at runtime instead of during compilation. This flexibility enables concise code and ease of use. It compromises on type safety as a trade-off..</a:t>
            </a:r>
          </a:p>
          <a:p>
            <a:pPr algn="l"/>
            <a:endParaRPr lang="en-GB" sz="2000" b="0" i="0" dirty="0">
              <a:solidFill>
                <a:srgbClr val="3D4751"/>
              </a:solidFill>
              <a:effectLst/>
              <a:latin typeface="Outfit"/>
            </a:endParaRPr>
          </a:p>
          <a:p>
            <a:pPr algn="l"/>
            <a:r>
              <a:rPr lang="en-GB" sz="2000" b="0" i="0" dirty="0">
                <a:solidFill>
                  <a:srgbClr val="3D4751"/>
                </a:solidFill>
                <a:effectLst/>
                <a:latin typeface="Outfit"/>
              </a:rPr>
              <a:t>Examples of Statically Typed Languages are Python, JS, Ruby</a:t>
            </a:r>
          </a:p>
        </p:txBody>
      </p:sp>
    </p:spTree>
    <p:extLst>
      <p:ext uri="{BB962C8B-B14F-4D97-AF65-F5344CB8AC3E}">
        <p14:creationId xmlns:p14="http://schemas.microsoft.com/office/powerpoint/2010/main" val="1338535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Object Oriented Programming</a:t>
            </a:r>
          </a:p>
        </p:txBody>
      </p:sp>
      <p:sp>
        <p:nvSpPr>
          <p:cNvPr id="5123" name="Content Placeholder 2"/>
          <p:cNvSpPr>
            <a:spLocks noGrp="1"/>
          </p:cNvSpPr>
          <p:nvPr>
            <p:ph idx="1"/>
          </p:nvPr>
        </p:nvSpPr>
        <p:spPr>
          <a:xfrm>
            <a:off x="1828800" y="1524002"/>
            <a:ext cx="8229600" cy="1447799"/>
          </a:xfrm>
        </p:spPr>
        <p:txBody>
          <a:bodyPr/>
          <a:lstStyle/>
          <a:p>
            <a:pPr marL="44450"/>
            <a:r>
              <a:rPr lang="en-US" sz="2000" dirty="0"/>
              <a:t>Object Oriented programming is a programming style that is associated with the concept of Class, Objects and various other concepts revolving around these two, like Inheritance, Polymorphism, Abstraction, Encapsulation etc.</a:t>
            </a:r>
          </a:p>
        </p:txBody>
      </p:sp>
      <p:pic>
        <p:nvPicPr>
          <p:cNvPr id="5125" name="Picture 5" descr="https://www.studytonight.com/cpp/images/oops-concept-basic-cpp.png"/>
          <p:cNvPicPr>
            <a:picLocks noChangeAspect="1" noChangeArrowheads="1"/>
          </p:cNvPicPr>
          <p:nvPr/>
        </p:nvPicPr>
        <p:blipFill>
          <a:blip r:embed="rId2"/>
          <a:srcRect/>
          <a:stretch>
            <a:fillRect/>
          </a:stretch>
        </p:blipFill>
        <p:spPr bwMode="auto">
          <a:xfrm>
            <a:off x="3200400" y="3200400"/>
            <a:ext cx="5715000" cy="2857500"/>
          </a:xfrm>
          <a:prstGeom prst="rect">
            <a:avLst/>
          </a:prstGeom>
          <a:noFill/>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Objects</a:t>
            </a:r>
          </a:p>
          <a:p>
            <a:r>
              <a:rPr lang="en-US" sz="2000" dirty="0"/>
              <a:t>Objects are the basic unit of OOP. They are instances of class, which have data members and uses various member functions to perform tasks. </a:t>
            </a:r>
          </a:p>
          <a:p>
            <a:r>
              <a:rPr lang="en-US" sz="2000" b="1" dirty="0"/>
              <a:t>Class</a:t>
            </a:r>
          </a:p>
          <a:p>
            <a:r>
              <a:rPr lang="en-US" sz="2000" dirty="0"/>
              <a:t>It is similar to structures in C language. Class can also be defined as user defined data type but it also contains functions in it. So, class is basically a blueprint for object. It declare &amp; defines what data variables the object will have and what operations can be performed on the class's object. </a:t>
            </a:r>
          </a:p>
          <a:p>
            <a:r>
              <a:rPr lang="en-US" sz="2000" b="1" dirty="0"/>
              <a:t>Abstraction</a:t>
            </a:r>
          </a:p>
          <a:p>
            <a:r>
              <a:rPr lang="en-US" sz="2000" dirty="0"/>
              <a:t>Abstraction refers to showing only the essential features of the application and hiding the details. In C++, classes can provide methods to the outside world to access &amp; use the data variables, keeping the variables hidden from direct access, or classes can even declare everything accessible to everyone, or maybe just to the classes inheriting it. This can be done using access </a:t>
            </a:r>
            <a:r>
              <a:rPr lang="en-US" sz="2000" dirty="0" err="1"/>
              <a:t>specifiers</a:t>
            </a:r>
            <a:r>
              <a:rPr lang="en-US" sz="2000" dirty="0"/>
              <a:t>. </a:t>
            </a:r>
          </a:p>
          <a:p>
            <a:endParaRPr lang="en-US"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Encapsulation</a:t>
            </a:r>
          </a:p>
          <a:p>
            <a:r>
              <a:rPr lang="en-US" sz="2000" dirty="0"/>
              <a:t>It can also be said data binding. Encapsulation is all about binding the data variables and functions together in class.</a:t>
            </a:r>
          </a:p>
          <a:p>
            <a:r>
              <a:rPr lang="en-US" sz="2000" b="1" dirty="0"/>
              <a:t>Inheritance</a:t>
            </a:r>
          </a:p>
          <a:p>
            <a:r>
              <a:rPr lang="en-US" sz="2000" dirty="0"/>
              <a:t>Inheritance is a way to reuse once written code again and again. The class which is inherited is called the </a:t>
            </a:r>
            <a:r>
              <a:rPr lang="en-US" sz="2000" b="1" dirty="0"/>
              <a:t>Base</a:t>
            </a:r>
            <a:r>
              <a:rPr lang="en-US" sz="2000" dirty="0"/>
              <a:t> class &amp; the class which inherits is called the </a:t>
            </a:r>
            <a:r>
              <a:rPr lang="en-US" sz="2000" b="1" dirty="0"/>
              <a:t>Derived</a:t>
            </a:r>
            <a:r>
              <a:rPr lang="en-US" sz="2000" dirty="0"/>
              <a:t> class. They are also called parent and child class.</a:t>
            </a:r>
          </a:p>
          <a:p>
            <a:r>
              <a:rPr lang="en-US" sz="2000" dirty="0"/>
              <a:t>So when, a derived class inherits a base class, the derived class can use all the functions which are defined in base class, hence making code reusable.  </a:t>
            </a:r>
          </a:p>
          <a:p>
            <a:r>
              <a:rPr lang="en-US" sz="2000" b="1" dirty="0"/>
              <a:t>Polymorphism</a:t>
            </a:r>
          </a:p>
          <a:p>
            <a:r>
              <a:rPr lang="en-US" sz="2000" dirty="0"/>
              <a:t>It is a feature, which lets us create functions with same name but different arguments, which will perform different actions. That means, functions with same name, but functioning in different ways. Or, it also allows us to redefine a function to provide it with a completely new definition. </a:t>
            </a:r>
          </a:p>
          <a:p>
            <a:endParaRPr lang="en-US" sz="2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OOPS Concept Definitions</a:t>
            </a:r>
          </a:p>
        </p:txBody>
      </p:sp>
      <p:sp>
        <p:nvSpPr>
          <p:cNvPr id="5123" name="Content Placeholder 2"/>
          <p:cNvSpPr>
            <a:spLocks noGrp="1"/>
          </p:cNvSpPr>
          <p:nvPr>
            <p:ph idx="1"/>
          </p:nvPr>
        </p:nvSpPr>
        <p:spPr>
          <a:xfrm>
            <a:off x="1828800" y="1524002"/>
            <a:ext cx="8610600" cy="5029199"/>
          </a:xfrm>
        </p:spPr>
        <p:txBody>
          <a:bodyPr/>
          <a:lstStyle/>
          <a:p>
            <a:r>
              <a:rPr lang="en-US" sz="2000" b="1" dirty="0"/>
              <a:t>Exception Handling</a:t>
            </a:r>
          </a:p>
          <a:p>
            <a:r>
              <a:rPr lang="en-US" sz="2000" dirty="0"/>
              <a:t>Exception handling is a feature of OOP, to handle unresolved exceptions or errors produced at runtime.</a:t>
            </a:r>
          </a:p>
          <a:p>
            <a:endParaRPr lang="en-US" sz="2000" dirty="0"/>
          </a:p>
        </p:txBody>
      </p:sp>
    </p:spTree>
  </p:cSld>
  <p:clrMapOvr>
    <a:masterClrMapping/>
  </p:clrMapOvr>
</p:sld>
</file>

<file path=ppt/theme/theme1.xml><?xml version="1.0" encoding="utf-8"?>
<a:theme xmlns:a="http://schemas.openxmlformats.org/drawingml/2006/main" name="Theme1">
  <a:themeElements>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Sales Training_final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692150" marR="0" indent="-347663" algn="l" defTabSz="914400" rtl="0" eaLnBrk="1" fontAlgn="base" latinLnBrk="0" hangingPunct="1">
          <a:lnSpc>
            <a:spcPct val="100000"/>
          </a:lnSpc>
          <a:spcBef>
            <a:spcPct val="20000"/>
          </a:spcBef>
          <a:spcAft>
            <a:spcPct val="0"/>
          </a:spcAft>
          <a:buClr>
            <a:schemeClr val="accent2"/>
          </a:buClr>
          <a:buSzPct val="70000"/>
          <a:buFont typeface="Wingdings" pitchFamily="2" charset="2"/>
          <a:buChar char="l"/>
          <a:tabLst/>
          <a:defRPr kumimoji="0" lang="en-US" sz="2600" b="0" i="0" u="none" strike="noStrike" cap="none" normalizeH="0" baseline="0" smtClean="0">
            <a:ln>
              <a:noFill/>
            </a:ln>
            <a:solidFill>
              <a:schemeClr val="tx1"/>
            </a:solidFill>
            <a:effectLst/>
            <a:latin typeface="Arial" charset="0"/>
          </a:defRPr>
        </a:defPPr>
      </a:lstStyle>
    </a:lnDef>
  </a:objectDefaults>
  <a:extraClrSchemeLst>
    <a:extraClrScheme>
      <a:clrScheme name="Sales Training_final2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Sales Training_final2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Sales Training_final2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Sales Training_final2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Sales Training_final2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Sales Training_final2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Sales Training_final2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Sales Training_final2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Sales Training_final2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Sales Training_final2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Theme1" id="{DD833EC2-1702-4DDA-8F2E-95A90F001CEC}" vid="{AD7A0B85-20D5-460B-90FF-7110A8D2908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212</TotalTime>
  <Words>4321</Words>
  <Application>Microsoft Office PowerPoint</Application>
  <PresentationFormat>Widescreen</PresentationFormat>
  <Paragraphs>670</Paragraphs>
  <Slides>48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Links</vt:lpstr>
      </vt:variant>
      <vt:variant>
        <vt:i4>1</vt:i4>
      </vt:variant>
      <vt:variant>
        <vt:lpstr>Slide Titles</vt:lpstr>
      </vt:variant>
      <vt:variant>
        <vt:i4>48</vt:i4>
      </vt:variant>
    </vt:vector>
  </HeadingPairs>
  <TitlesOfParts>
    <vt:vector size="55" baseType="lpstr">
      <vt:lpstr>Arial</vt:lpstr>
      <vt:lpstr>Calibri</vt:lpstr>
      <vt:lpstr>Outfit</vt:lpstr>
      <vt:lpstr>Source Sans 3</vt:lpstr>
      <vt:lpstr>Wingdings</vt:lpstr>
      <vt:lpstr>Theme1</vt:lpstr>
      <vt:lpstr>D:\aclDigital\Day01\OOPS and C++ IOStream.pptx</vt:lpstr>
      <vt:lpstr>Object Oriented Programming in C++</vt:lpstr>
      <vt:lpstr>PowerPoint Presentation</vt:lpstr>
      <vt:lpstr>OOPS Concept</vt:lpstr>
      <vt:lpstr>Introduction</vt:lpstr>
      <vt:lpstr>PowerPoint Presentation</vt:lpstr>
      <vt:lpstr>Object Oriented Programming</vt:lpstr>
      <vt:lpstr>OOPS Concept Definitions</vt:lpstr>
      <vt:lpstr>OOPS Concept Definitions</vt:lpstr>
      <vt:lpstr>OOPS Concept Definitions</vt:lpstr>
      <vt:lpstr>Comparison between C and C++</vt:lpstr>
      <vt:lpstr>C++ Basic Syntax</vt:lpstr>
      <vt:lpstr>C++ Program Structure</vt:lpstr>
      <vt:lpstr>PowerPoint Presentation</vt:lpstr>
      <vt:lpstr>PowerPoint Presentation</vt:lpstr>
      <vt:lpstr>PowerPoint Presentation</vt:lpstr>
      <vt:lpstr>Data Types in C++</vt:lpstr>
      <vt:lpstr>PowerPoint Presentation</vt:lpstr>
      <vt:lpstr>PowerPoint Presentation</vt:lpstr>
      <vt:lpstr>PowerPoint Presentation</vt:lpstr>
      <vt:lpstr>Data Types in C++</vt:lpstr>
      <vt:lpstr>Data Types in C++</vt:lpstr>
      <vt:lpstr>Type Qualifiers in C++</vt:lpstr>
      <vt:lpstr>Some special types of variable</vt:lpstr>
      <vt:lpstr>Operators</vt:lpstr>
      <vt:lpstr>Branching and Looping Statements</vt:lpstr>
      <vt:lpstr>Storage Classes in C++</vt:lpstr>
      <vt:lpstr>Storage Classes in C++</vt:lpstr>
      <vt:lpstr>Storage Classes in C++</vt:lpstr>
      <vt:lpstr>Mutable storage class in C++</vt:lpstr>
      <vt:lpstr>PowerPoint Presentation</vt:lpstr>
      <vt:lpstr>Functions in C++</vt:lpstr>
      <vt:lpstr>Function - Call by value</vt:lpstr>
      <vt:lpstr>Functions in C++</vt:lpstr>
      <vt:lpstr>Functions in C++</vt:lpstr>
      <vt:lpstr>Functions in C++: Default Values for Parameters :</vt:lpstr>
      <vt:lpstr>Introduction to Classes and Objects</vt:lpstr>
      <vt:lpstr>Introduction to Classes and Objects</vt:lpstr>
      <vt:lpstr>Introduction to Classes and Objects</vt:lpstr>
      <vt:lpstr>Access Control in Classes</vt:lpstr>
      <vt:lpstr>Defining Class and Declaring Objects</vt:lpstr>
      <vt:lpstr>Accessing Data Members of Class</vt:lpstr>
      <vt:lpstr>Accessing Data Members of Class</vt:lpstr>
      <vt:lpstr>Constructors</vt:lpstr>
      <vt:lpstr>Constructors</vt:lpstr>
      <vt:lpstr>Constructors</vt:lpstr>
      <vt:lpstr>Destructors</vt:lpstr>
      <vt:lpstr>Types of Member Functions</vt:lpstr>
      <vt:lpstr>Types of Member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Bhimashankar Takalki</dc:creator>
  <cp:lastModifiedBy>Bhimashankar Takalki</cp:lastModifiedBy>
  <cp:revision>22</cp:revision>
  <dcterms:created xsi:type="dcterms:W3CDTF">2024-05-14T00:12:07Z</dcterms:created>
  <dcterms:modified xsi:type="dcterms:W3CDTF">2024-05-14T19:42:49Z</dcterms:modified>
</cp:coreProperties>
</file>