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0"/>
  </p:notesMasterIdLst>
  <p:sldIdLst>
    <p:sldId id="269" r:id="rId2"/>
    <p:sldId id="256" r:id="rId3"/>
    <p:sldId id="270" r:id="rId4"/>
    <p:sldId id="272" r:id="rId5"/>
    <p:sldId id="273" r:id="rId6"/>
    <p:sldId id="274" r:id="rId7"/>
    <p:sldId id="304" r:id="rId8"/>
    <p:sldId id="305" r:id="rId9"/>
    <p:sldId id="306" r:id="rId10"/>
    <p:sldId id="307" r:id="rId11"/>
    <p:sldId id="308" r:id="rId12"/>
    <p:sldId id="311" r:id="rId13"/>
    <p:sldId id="312" r:id="rId14"/>
    <p:sldId id="313" r:id="rId15"/>
    <p:sldId id="314" r:id="rId16"/>
    <p:sldId id="315"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16" r:id="rId31"/>
    <p:sldId id="317" r:id="rId32"/>
    <p:sldId id="318" r:id="rId33"/>
    <p:sldId id="309" r:id="rId34"/>
    <p:sldId id="355" r:id="rId35"/>
    <p:sldId id="310" r:id="rId36"/>
    <p:sldId id="296" r:id="rId37"/>
    <p:sldId id="298" r:id="rId38"/>
    <p:sldId id="299" r:id="rId39"/>
    <p:sldId id="333" r:id="rId40"/>
    <p:sldId id="334" r:id="rId41"/>
    <p:sldId id="335" r:id="rId42"/>
    <p:sldId id="337" r:id="rId43"/>
    <p:sldId id="338" r:id="rId44"/>
    <p:sldId id="339" r:id="rId45"/>
    <p:sldId id="340" r:id="rId46"/>
    <p:sldId id="342" r:id="rId47"/>
    <p:sldId id="343" r:id="rId48"/>
    <p:sldId id="344" r:id="rId49"/>
    <p:sldId id="341" r:id="rId50"/>
    <p:sldId id="336" r:id="rId51"/>
    <p:sldId id="345" r:id="rId52"/>
    <p:sldId id="346" r:id="rId53"/>
    <p:sldId id="347" r:id="rId54"/>
    <p:sldId id="348" r:id="rId55"/>
    <p:sldId id="349" r:id="rId56"/>
    <p:sldId id="302" r:id="rId57"/>
    <p:sldId id="281" r:id="rId58"/>
    <p:sldId id="303" r:id="rId59"/>
    <p:sldId id="282" r:id="rId60"/>
    <p:sldId id="350" r:id="rId61"/>
    <p:sldId id="283" r:id="rId62"/>
    <p:sldId id="351" r:id="rId63"/>
    <p:sldId id="352" r:id="rId64"/>
    <p:sldId id="284" r:id="rId65"/>
    <p:sldId id="286" r:id="rId66"/>
    <p:sldId id="287" r:id="rId67"/>
    <p:sldId id="353" r:id="rId68"/>
    <p:sldId id="354" r:id="rId69"/>
  </p:sldIdLst>
  <p:sldSz cx="12192000" cy="6858000"/>
  <p:notesSz cx="6858000" cy="9144000"/>
  <p:defaultTextStyle>
    <a:defPPr>
      <a:defRPr lang="en-US"/>
    </a:defPPr>
    <a:lvl1pPr algn="l" rtl="0" fontAlgn="base">
      <a:spcBef>
        <a:spcPct val="0"/>
      </a:spcBef>
      <a:spcAft>
        <a:spcPct val="0"/>
      </a:spcAft>
      <a:defRPr sz="2600" kern="1200">
        <a:solidFill>
          <a:schemeClr val="tx1"/>
        </a:solidFill>
        <a:latin typeface="Arial" charset="0"/>
        <a:ea typeface="+mn-ea"/>
        <a:cs typeface="Arial" charset="0"/>
      </a:defRPr>
    </a:lvl1pPr>
    <a:lvl2pPr marL="457200" algn="l" rtl="0" fontAlgn="base">
      <a:spcBef>
        <a:spcPct val="0"/>
      </a:spcBef>
      <a:spcAft>
        <a:spcPct val="0"/>
      </a:spcAft>
      <a:defRPr sz="2600" kern="1200">
        <a:solidFill>
          <a:schemeClr val="tx1"/>
        </a:solidFill>
        <a:latin typeface="Arial" charset="0"/>
        <a:ea typeface="+mn-ea"/>
        <a:cs typeface="Arial" charset="0"/>
      </a:defRPr>
    </a:lvl2pPr>
    <a:lvl3pPr marL="914400" algn="l" rtl="0" fontAlgn="base">
      <a:spcBef>
        <a:spcPct val="0"/>
      </a:spcBef>
      <a:spcAft>
        <a:spcPct val="0"/>
      </a:spcAft>
      <a:defRPr sz="2600" kern="1200">
        <a:solidFill>
          <a:schemeClr val="tx1"/>
        </a:solidFill>
        <a:latin typeface="Arial" charset="0"/>
        <a:ea typeface="+mn-ea"/>
        <a:cs typeface="Arial" charset="0"/>
      </a:defRPr>
    </a:lvl3pPr>
    <a:lvl4pPr marL="1371600" algn="l" rtl="0" fontAlgn="base">
      <a:spcBef>
        <a:spcPct val="0"/>
      </a:spcBef>
      <a:spcAft>
        <a:spcPct val="0"/>
      </a:spcAft>
      <a:defRPr sz="2600" kern="1200">
        <a:solidFill>
          <a:schemeClr val="tx1"/>
        </a:solidFill>
        <a:latin typeface="Arial" charset="0"/>
        <a:ea typeface="+mn-ea"/>
        <a:cs typeface="Arial" charset="0"/>
      </a:defRPr>
    </a:lvl4pPr>
    <a:lvl5pPr marL="1828800" algn="l" rtl="0" fontAlgn="base">
      <a:spcBef>
        <a:spcPct val="0"/>
      </a:spcBef>
      <a:spcAft>
        <a:spcPct val="0"/>
      </a:spcAft>
      <a:defRPr sz="2600" kern="1200">
        <a:solidFill>
          <a:schemeClr val="tx1"/>
        </a:solidFill>
        <a:latin typeface="Arial" charset="0"/>
        <a:ea typeface="+mn-ea"/>
        <a:cs typeface="Arial" charset="0"/>
      </a:defRPr>
    </a:lvl5pPr>
    <a:lvl6pPr marL="2286000" algn="l" defTabSz="914400" rtl="0" eaLnBrk="1" latinLnBrk="0" hangingPunct="1">
      <a:defRPr sz="2600" kern="1200">
        <a:solidFill>
          <a:schemeClr val="tx1"/>
        </a:solidFill>
        <a:latin typeface="Arial" charset="0"/>
        <a:ea typeface="+mn-ea"/>
        <a:cs typeface="Arial" charset="0"/>
      </a:defRPr>
    </a:lvl6pPr>
    <a:lvl7pPr marL="2743200" algn="l" defTabSz="914400" rtl="0" eaLnBrk="1" latinLnBrk="0" hangingPunct="1">
      <a:defRPr sz="2600" kern="1200">
        <a:solidFill>
          <a:schemeClr val="tx1"/>
        </a:solidFill>
        <a:latin typeface="Arial" charset="0"/>
        <a:ea typeface="+mn-ea"/>
        <a:cs typeface="Arial" charset="0"/>
      </a:defRPr>
    </a:lvl7pPr>
    <a:lvl8pPr marL="3200400" algn="l" defTabSz="914400" rtl="0" eaLnBrk="1" latinLnBrk="0" hangingPunct="1">
      <a:defRPr sz="2600" kern="1200">
        <a:solidFill>
          <a:schemeClr val="tx1"/>
        </a:solidFill>
        <a:latin typeface="Arial" charset="0"/>
        <a:ea typeface="+mn-ea"/>
        <a:cs typeface="Arial" charset="0"/>
      </a:defRPr>
    </a:lvl8pPr>
    <a:lvl9pPr marL="3657600" algn="l" defTabSz="914400" rtl="0" eaLnBrk="1" latinLnBrk="0" hangingPunct="1">
      <a:defRPr sz="2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0" d="100"/>
          <a:sy n="80" d="100"/>
        </p:scale>
        <p:origin x="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E94AEF-DD78-4A2E-83D9-990B6A184B20}" type="datetimeFigureOut">
              <a:rPr lang="en-IN" smtClean="0"/>
              <a:t>19-05-2024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9BA48-B33A-4ACC-9FC8-6D8115266BF8}" type="slidenum">
              <a:rPr lang="en-IN" smtClean="0"/>
              <a:t>‹#›</a:t>
            </a:fld>
            <a:endParaRPr lang="en-IN"/>
          </a:p>
        </p:txBody>
      </p:sp>
    </p:spTree>
    <p:extLst>
      <p:ext uri="{BB962C8B-B14F-4D97-AF65-F5344CB8AC3E}">
        <p14:creationId xmlns:p14="http://schemas.microsoft.com/office/powerpoint/2010/main" val="1678285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3E07C9C5-7E91-17B4-52EF-B0EF874AB2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imes New Roman" panose="02020603050405020304" pitchFamily="18" charset="0"/>
              </a:defRPr>
            </a:lvl1pPr>
            <a:lvl2pPr marL="742950" indent="-285750" defTabSz="927100" eaLnBrk="0" hangingPunct="0">
              <a:defRPr sz="2400">
                <a:solidFill>
                  <a:schemeClr val="tx1"/>
                </a:solidFill>
                <a:latin typeface="Times New Roman" panose="02020603050405020304" pitchFamily="18" charset="0"/>
              </a:defRPr>
            </a:lvl2pPr>
            <a:lvl3pPr marL="1143000" indent="-228600" defTabSz="927100" eaLnBrk="0" hangingPunct="0">
              <a:defRPr sz="2400">
                <a:solidFill>
                  <a:schemeClr val="tx1"/>
                </a:solidFill>
                <a:latin typeface="Times New Roman" panose="02020603050405020304" pitchFamily="18" charset="0"/>
              </a:defRPr>
            </a:lvl3pPr>
            <a:lvl4pPr marL="1600200" indent="-228600" defTabSz="927100" eaLnBrk="0" hangingPunct="0">
              <a:defRPr sz="2400">
                <a:solidFill>
                  <a:schemeClr val="tx1"/>
                </a:solidFill>
                <a:latin typeface="Times New Roman" panose="02020603050405020304" pitchFamily="18" charset="0"/>
              </a:defRPr>
            </a:lvl4pPr>
            <a:lvl5pPr marL="2057400" indent="-228600" defTabSz="927100" eaLnBrk="0" hangingPunct="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A1F1891-EA0A-4B12-82A7-E3326FEAD7B7}" type="slidenum">
              <a:rPr lang="en-US" altLang="en-US" sz="1200"/>
              <a:pPr eaLnBrk="1" hangingPunct="1"/>
              <a:t>58</a:t>
            </a:fld>
            <a:endParaRPr lang="en-US" altLang="en-US" sz="1200"/>
          </a:p>
        </p:txBody>
      </p:sp>
      <p:sp>
        <p:nvSpPr>
          <p:cNvPr id="63491" name="Rectangle 2">
            <a:extLst>
              <a:ext uri="{FF2B5EF4-FFF2-40B4-BE49-F238E27FC236}">
                <a16:creationId xmlns:a16="http://schemas.microsoft.com/office/drawing/2014/main" id="{25E63B92-49E1-E6A9-5DA2-C174D18D0FC6}"/>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D65F0277-3954-9182-F2F8-89F79EDFC6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B237D6A9-0C3E-E396-CFBD-F026C685EB1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imes New Roman" panose="02020603050405020304" pitchFamily="18" charset="0"/>
              </a:defRPr>
            </a:lvl1pPr>
            <a:lvl2pPr marL="742950" indent="-285750" defTabSz="927100" eaLnBrk="0" hangingPunct="0">
              <a:defRPr sz="2400">
                <a:solidFill>
                  <a:schemeClr val="tx1"/>
                </a:solidFill>
                <a:latin typeface="Times New Roman" panose="02020603050405020304" pitchFamily="18" charset="0"/>
              </a:defRPr>
            </a:lvl2pPr>
            <a:lvl3pPr marL="1143000" indent="-228600" defTabSz="927100" eaLnBrk="0" hangingPunct="0">
              <a:defRPr sz="2400">
                <a:solidFill>
                  <a:schemeClr val="tx1"/>
                </a:solidFill>
                <a:latin typeface="Times New Roman" panose="02020603050405020304" pitchFamily="18" charset="0"/>
              </a:defRPr>
            </a:lvl3pPr>
            <a:lvl4pPr marL="1600200" indent="-228600" defTabSz="927100" eaLnBrk="0" hangingPunct="0">
              <a:defRPr sz="2400">
                <a:solidFill>
                  <a:schemeClr val="tx1"/>
                </a:solidFill>
                <a:latin typeface="Times New Roman" panose="02020603050405020304" pitchFamily="18" charset="0"/>
              </a:defRPr>
            </a:lvl4pPr>
            <a:lvl5pPr marL="2057400" indent="-228600" defTabSz="927100" eaLnBrk="0" hangingPunct="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A54847D-A405-46E5-B04F-69F63F426D31}" type="slidenum">
              <a:rPr lang="en-US" altLang="en-US" sz="1200"/>
              <a:pPr eaLnBrk="1" hangingPunct="1"/>
              <a:t>59</a:t>
            </a:fld>
            <a:endParaRPr lang="en-US" altLang="en-US" sz="1200"/>
          </a:p>
        </p:txBody>
      </p:sp>
      <p:sp>
        <p:nvSpPr>
          <p:cNvPr id="64515" name="Rectangle 2">
            <a:extLst>
              <a:ext uri="{FF2B5EF4-FFF2-40B4-BE49-F238E27FC236}">
                <a16:creationId xmlns:a16="http://schemas.microsoft.com/office/drawing/2014/main" id="{9A6D692F-4FB1-781C-0FA6-8D391BA17161}"/>
              </a:ext>
            </a:extLst>
          </p:cNvPr>
          <p:cNvSpPr>
            <a:spLocks noGrp="1" noRot="1" noChangeAspect="1" noChangeArrowheads="1" noTextEdit="1"/>
          </p:cNvSpPr>
          <p:nvPr>
            <p:ph type="sldImg"/>
          </p:nvPr>
        </p:nvSpPr>
        <p:spPr>
          <a:solidFill>
            <a:srgbClr val="FFFFFF"/>
          </a:solidFill>
          <a:ln/>
        </p:spPr>
      </p:sp>
      <p:sp>
        <p:nvSpPr>
          <p:cNvPr id="64516" name="Rectangle 3">
            <a:extLst>
              <a:ext uri="{FF2B5EF4-FFF2-40B4-BE49-F238E27FC236}">
                <a16:creationId xmlns:a16="http://schemas.microsoft.com/office/drawing/2014/main" id="{4BD1C869-6EBC-D811-465D-D0B6DAC2C7DF}"/>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BFC319F3-217E-AA23-A08F-88A53E02335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imes New Roman" panose="02020603050405020304" pitchFamily="18" charset="0"/>
              </a:defRPr>
            </a:lvl1pPr>
            <a:lvl2pPr marL="742950" indent="-285750" defTabSz="927100" eaLnBrk="0" hangingPunct="0">
              <a:defRPr sz="2400">
                <a:solidFill>
                  <a:schemeClr val="tx1"/>
                </a:solidFill>
                <a:latin typeface="Times New Roman" panose="02020603050405020304" pitchFamily="18" charset="0"/>
              </a:defRPr>
            </a:lvl2pPr>
            <a:lvl3pPr marL="1143000" indent="-228600" defTabSz="927100" eaLnBrk="0" hangingPunct="0">
              <a:defRPr sz="2400">
                <a:solidFill>
                  <a:schemeClr val="tx1"/>
                </a:solidFill>
                <a:latin typeface="Times New Roman" panose="02020603050405020304" pitchFamily="18" charset="0"/>
              </a:defRPr>
            </a:lvl3pPr>
            <a:lvl4pPr marL="1600200" indent="-228600" defTabSz="927100" eaLnBrk="0" hangingPunct="0">
              <a:defRPr sz="2400">
                <a:solidFill>
                  <a:schemeClr val="tx1"/>
                </a:solidFill>
                <a:latin typeface="Times New Roman" panose="02020603050405020304" pitchFamily="18" charset="0"/>
              </a:defRPr>
            </a:lvl4pPr>
            <a:lvl5pPr marL="2057400" indent="-228600" defTabSz="927100" eaLnBrk="0" hangingPunct="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87D91C7-B936-4F7B-95AF-A75460AD1635}" type="slidenum">
              <a:rPr lang="en-US" altLang="en-US" sz="1200"/>
              <a:pPr eaLnBrk="1" hangingPunct="1"/>
              <a:t>60</a:t>
            </a:fld>
            <a:endParaRPr lang="en-US" altLang="en-US" sz="1200"/>
          </a:p>
        </p:txBody>
      </p:sp>
      <p:sp>
        <p:nvSpPr>
          <p:cNvPr id="65539" name="Rectangle 2">
            <a:extLst>
              <a:ext uri="{FF2B5EF4-FFF2-40B4-BE49-F238E27FC236}">
                <a16:creationId xmlns:a16="http://schemas.microsoft.com/office/drawing/2014/main" id="{8CA12AAB-473A-5544-A05D-7E6EDD3BBA06}"/>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B0C16297-D4BB-509C-100C-97E2C78825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645DB9EA-9129-1FC2-3A22-8814A6DE51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imes New Roman" panose="02020603050405020304" pitchFamily="18" charset="0"/>
              </a:defRPr>
            </a:lvl1pPr>
            <a:lvl2pPr marL="742950" indent="-285750" defTabSz="927100" eaLnBrk="0" hangingPunct="0">
              <a:defRPr sz="2400">
                <a:solidFill>
                  <a:schemeClr val="tx1"/>
                </a:solidFill>
                <a:latin typeface="Times New Roman" panose="02020603050405020304" pitchFamily="18" charset="0"/>
              </a:defRPr>
            </a:lvl2pPr>
            <a:lvl3pPr marL="1143000" indent="-228600" defTabSz="927100" eaLnBrk="0" hangingPunct="0">
              <a:defRPr sz="2400">
                <a:solidFill>
                  <a:schemeClr val="tx1"/>
                </a:solidFill>
                <a:latin typeface="Times New Roman" panose="02020603050405020304" pitchFamily="18" charset="0"/>
              </a:defRPr>
            </a:lvl3pPr>
            <a:lvl4pPr marL="1600200" indent="-228600" defTabSz="927100" eaLnBrk="0" hangingPunct="0">
              <a:defRPr sz="2400">
                <a:solidFill>
                  <a:schemeClr val="tx1"/>
                </a:solidFill>
                <a:latin typeface="Times New Roman" panose="02020603050405020304" pitchFamily="18" charset="0"/>
              </a:defRPr>
            </a:lvl4pPr>
            <a:lvl5pPr marL="2057400" indent="-228600" defTabSz="927100" eaLnBrk="0" hangingPunct="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0985E5E-9415-4A52-B514-3E82FA64D568}" type="slidenum">
              <a:rPr lang="en-US" altLang="en-US" sz="1200"/>
              <a:pPr eaLnBrk="1" hangingPunct="1"/>
              <a:t>61</a:t>
            </a:fld>
            <a:endParaRPr lang="en-US" altLang="en-US" sz="1200"/>
          </a:p>
        </p:txBody>
      </p:sp>
      <p:sp>
        <p:nvSpPr>
          <p:cNvPr id="66563" name="Rectangle 2">
            <a:extLst>
              <a:ext uri="{FF2B5EF4-FFF2-40B4-BE49-F238E27FC236}">
                <a16:creationId xmlns:a16="http://schemas.microsoft.com/office/drawing/2014/main" id="{12F063D5-B466-B922-E163-A560EA890CC5}"/>
              </a:ext>
            </a:extLst>
          </p:cNvPr>
          <p:cNvSpPr>
            <a:spLocks noGrp="1" noRot="1" noChangeAspect="1" noChangeArrowheads="1" noTextEdit="1"/>
          </p:cNvSpPr>
          <p:nvPr>
            <p:ph type="sldImg"/>
          </p:nvPr>
        </p:nvSpPr>
        <p:spPr>
          <a:solidFill>
            <a:srgbClr val="FFFFFF"/>
          </a:solidFill>
          <a:ln/>
        </p:spPr>
      </p:sp>
      <p:sp>
        <p:nvSpPr>
          <p:cNvPr id="66564" name="Rectangle 3">
            <a:extLst>
              <a:ext uri="{FF2B5EF4-FFF2-40B4-BE49-F238E27FC236}">
                <a16:creationId xmlns:a16="http://schemas.microsoft.com/office/drawing/2014/main" id="{AD1ABE4D-4E95-6F3B-6F62-1029DD31ED2B}"/>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2F325210-C556-F955-4253-090163F2E7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imes New Roman" panose="02020603050405020304" pitchFamily="18" charset="0"/>
              </a:defRPr>
            </a:lvl1pPr>
            <a:lvl2pPr marL="742950" indent="-285750" defTabSz="927100" eaLnBrk="0" hangingPunct="0">
              <a:defRPr sz="2400">
                <a:solidFill>
                  <a:schemeClr val="tx1"/>
                </a:solidFill>
                <a:latin typeface="Times New Roman" panose="02020603050405020304" pitchFamily="18" charset="0"/>
              </a:defRPr>
            </a:lvl2pPr>
            <a:lvl3pPr marL="1143000" indent="-228600" defTabSz="927100" eaLnBrk="0" hangingPunct="0">
              <a:defRPr sz="2400">
                <a:solidFill>
                  <a:schemeClr val="tx1"/>
                </a:solidFill>
                <a:latin typeface="Times New Roman" panose="02020603050405020304" pitchFamily="18" charset="0"/>
              </a:defRPr>
            </a:lvl3pPr>
            <a:lvl4pPr marL="1600200" indent="-228600" defTabSz="927100" eaLnBrk="0" hangingPunct="0">
              <a:defRPr sz="2400">
                <a:solidFill>
                  <a:schemeClr val="tx1"/>
                </a:solidFill>
                <a:latin typeface="Times New Roman" panose="02020603050405020304" pitchFamily="18" charset="0"/>
              </a:defRPr>
            </a:lvl4pPr>
            <a:lvl5pPr marL="2057400" indent="-228600" defTabSz="927100" eaLnBrk="0" hangingPunct="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AA32225-D309-466C-8A9E-B5953D92C5FF}" type="slidenum">
              <a:rPr lang="en-US" altLang="en-US" sz="1200"/>
              <a:pPr eaLnBrk="1" hangingPunct="1"/>
              <a:t>62</a:t>
            </a:fld>
            <a:endParaRPr lang="en-US" altLang="en-US" sz="1200"/>
          </a:p>
        </p:txBody>
      </p:sp>
      <p:sp>
        <p:nvSpPr>
          <p:cNvPr id="67587" name="Rectangle 2">
            <a:extLst>
              <a:ext uri="{FF2B5EF4-FFF2-40B4-BE49-F238E27FC236}">
                <a16:creationId xmlns:a16="http://schemas.microsoft.com/office/drawing/2014/main" id="{CBB71FCB-A301-5710-3A25-8DE812DBAF4C}"/>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A1BC0226-87C0-1026-658B-83BE397CC0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222136F7-A77F-4266-F525-2ED3C30E90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imes New Roman" panose="02020603050405020304" pitchFamily="18" charset="0"/>
              </a:defRPr>
            </a:lvl1pPr>
            <a:lvl2pPr marL="742950" indent="-285750" defTabSz="927100" eaLnBrk="0" hangingPunct="0">
              <a:defRPr sz="2400">
                <a:solidFill>
                  <a:schemeClr val="tx1"/>
                </a:solidFill>
                <a:latin typeface="Times New Roman" panose="02020603050405020304" pitchFamily="18" charset="0"/>
              </a:defRPr>
            </a:lvl2pPr>
            <a:lvl3pPr marL="1143000" indent="-228600" defTabSz="927100" eaLnBrk="0" hangingPunct="0">
              <a:defRPr sz="2400">
                <a:solidFill>
                  <a:schemeClr val="tx1"/>
                </a:solidFill>
                <a:latin typeface="Times New Roman" panose="02020603050405020304" pitchFamily="18" charset="0"/>
              </a:defRPr>
            </a:lvl3pPr>
            <a:lvl4pPr marL="1600200" indent="-228600" defTabSz="927100" eaLnBrk="0" hangingPunct="0">
              <a:defRPr sz="2400">
                <a:solidFill>
                  <a:schemeClr val="tx1"/>
                </a:solidFill>
                <a:latin typeface="Times New Roman" panose="02020603050405020304" pitchFamily="18" charset="0"/>
              </a:defRPr>
            </a:lvl4pPr>
            <a:lvl5pPr marL="2057400" indent="-228600" defTabSz="927100" eaLnBrk="0" hangingPunct="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60AE608-FDF7-4F05-B5A8-B3A847EF1FD8}" type="slidenum">
              <a:rPr lang="en-US" altLang="en-US" sz="1200"/>
              <a:pPr eaLnBrk="1" hangingPunct="1"/>
              <a:t>63</a:t>
            </a:fld>
            <a:endParaRPr lang="en-US" altLang="en-US" sz="1200"/>
          </a:p>
        </p:txBody>
      </p:sp>
      <p:sp>
        <p:nvSpPr>
          <p:cNvPr id="68611" name="Rectangle 2">
            <a:extLst>
              <a:ext uri="{FF2B5EF4-FFF2-40B4-BE49-F238E27FC236}">
                <a16:creationId xmlns:a16="http://schemas.microsoft.com/office/drawing/2014/main" id="{029A92CD-7CD7-5A58-26A2-1AC20C92D734}"/>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FBF616B0-4B89-54FF-4910-6D8BF964A7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34FBE219-9122-02AD-E71F-89B1DA1D1E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imes New Roman" panose="02020603050405020304" pitchFamily="18" charset="0"/>
              </a:defRPr>
            </a:lvl1pPr>
            <a:lvl2pPr marL="742950" indent="-285750" defTabSz="927100" eaLnBrk="0" hangingPunct="0">
              <a:defRPr sz="2400">
                <a:solidFill>
                  <a:schemeClr val="tx1"/>
                </a:solidFill>
                <a:latin typeface="Times New Roman" panose="02020603050405020304" pitchFamily="18" charset="0"/>
              </a:defRPr>
            </a:lvl2pPr>
            <a:lvl3pPr marL="1143000" indent="-228600" defTabSz="927100" eaLnBrk="0" hangingPunct="0">
              <a:defRPr sz="2400">
                <a:solidFill>
                  <a:schemeClr val="tx1"/>
                </a:solidFill>
                <a:latin typeface="Times New Roman" panose="02020603050405020304" pitchFamily="18" charset="0"/>
              </a:defRPr>
            </a:lvl3pPr>
            <a:lvl4pPr marL="1600200" indent="-228600" defTabSz="927100" eaLnBrk="0" hangingPunct="0">
              <a:defRPr sz="2400">
                <a:solidFill>
                  <a:schemeClr val="tx1"/>
                </a:solidFill>
                <a:latin typeface="Times New Roman" panose="02020603050405020304" pitchFamily="18" charset="0"/>
              </a:defRPr>
            </a:lvl4pPr>
            <a:lvl5pPr marL="2057400" indent="-228600" defTabSz="927100" eaLnBrk="0" hangingPunct="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78A26C9-8EAA-4568-B47A-CF8C4140FEB8}" type="slidenum">
              <a:rPr lang="en-US" altLang="en-US" sz="1200"/>
              <a:pPr eaLnBrk="1" hangingPunct="1"/>
              <a:t>64</a:t>
            </a:fld>
            <a:endParaRPr lang="en-US" altLang="en-US" sz="1200"/>
          </a:p>
        </p:txBody>
      </p:sp>
      <p:sp>
        <p:nvSpPr>
          <p:cNvPr id="69635" name="Rectangle 2">
            <a:extLst>
              <a:ext uri="{FF2B5EF4-FFF2-40B4-BE49-F238E27FC236}">
                <a16:creationId xmlns:a16="http://schemas.microsoft.com/office/drawing/2014/main" id="{E2159D5E-A992-246A-A866-219B70BF74B8}"/>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D8CB0325-F4A3-1AEC-5C65-F992022CE3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Note that “private:” is the default</a:t>
            </a:r>
          </a:p>
          <a:p>
            <a:pPr eaLnBrk="1" hangingPunct="1"/>
            <a:r>
              <a:rPr lang="en-US" altLang="en-US"/>
              <a:t>a =  privateB; //Error: B::privateB is not accessible</a:t>
            </a:r>
          </a:p>
          <a:p>
            <a:pPr eaLnBrk="1" hangingPunct="1"/>
            <a:r>
              <a:rPr lang="en-US" altLang="en-US"/>
              <a:t>a = getBPrivate(); // OK, inherited member accesses private data</a:t>
            </a:r>
          </a:p>
          <a:p>
            <a:pPr eaLnBrk="1" hangingPunct="1"/>
            <a:r>
              <a:rPr lang="en-US" altLang="en-US"/>
              <a:t>a = protectedB; // OK</a:t>
            </a:r>
          </a:p>
          <a:p>
            <a:pPr eaLnBrk="1" hangingPunct="1"/>
            <a:r>
              <a:rPr lang="en-US" altLang="en-US"/>
              <a:t>a = publicB; //OK</a:t>
            </a:r>
          </a:p>
          <a:p>
            <a:r>
              <a:rPr lang="en-US" altLang="en-US">
                <a:latin typeface="Courier New" panose="02070309020205020404" pitchFamily="49" charset="0"/>
              </a:rPr>
              <a:t>a = objd.publicB; //Error: B::publicB is not accessible</a:t>
            </a:r>
          </a:p>
          <a:p>
            <a:r>
              <a:rPr lang="en-US" altLang="en-US">
                <a:latin typeface="Courier New" panose="02070309020205020404" pitchFamily="49" charset="0"/>
              </a:rPr>
              <a:t>a = objd.protectedB; // Error: B::protectedB is not accessible</a:t>
            </a:r>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8CD47660-7F97-052B-C26E-5A83E2FD27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imes New Roman" panose="02020603050405020304" pitchFamily="18" charset="0"/>
              </a:defRPr>
            </a:lvl1pPr>
            <a:lvl2pPr marL="742950" indent="-285750" defTabSz="927100" eaLnBrk="0" hangingPunct="0">
              <a:defRPr sz="2400">
                <a:solidFill>
                  <a:schemeClr val="tx1"/>
                </a:solidFill>
                <a:latin typeface="Times New Roman" panose="02020603050405020304" pitchFamily="18" charset="0"/>
              </a:defRPr>
            </a:lvl2pPr>
            <a:lvl3pPr marL="1143000" indent="-228600" defTabSz="927100" eaLnBrk="0" hangingPunct="0">
              <a:defRPr sz="2400">
                <a:solidFill>
                  <a:schemeClr val="tx1"/>
                </a:solidFill>
                <a:latin typeface="Times New Roman" panose="02020603050405020304" pitchFamily="18" charset="0"/>
              </a:defRPr>
            </a:lvl3pPr>
            <a:lvl4pPr marL="1600200" indent="-228600" defTabSz="927100" eaLnBrk="0" hangingPunct="0">
              <a:defRPr sz="2400">
                <a:solidFill>
                  <a:schemeClr val="tx1"/>
                </a:solidFill>
                <a:latin typeface="Times New Roman" panose="02020603050405020304" pitchFamily="18" charset="0"/>
              </a:defRPr>
            </a:lvl4pPr>
            <a:lvl5pPr marL="2057400" indent="-228600" defTabSz="927100" eaLnBrk="0" hangingPunct="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13F03B5-2836-4D45-9E22-7ACFC406ED94}" type="slidenum">
              <a:rPr lang="en-US" altLang="en-US" sz="1200"/>
              <a:pPr eaLnBrk="1" hangingPunct="1"/>
              <a:t>65</a:t>
            </a:fld>
            <a:endParaRPr lang="en-US" altLang="en-US" sz="1200"/>
          </a:p>
        </p:txBody>
      </p:sp>
      <p:sp>
        <p:nvSpPr>
          <p:cNvPr id="70659" name="Rectangle 2">
            <a:extLst>
              <a:ext uri="{FF2B5EF4-FFF2-40B4-BE49-F238E27FC236}">
                <a16:creationId xmlns:a16="http://schemas.microsoft.com/office/drawing/2014/main" id="{857AF780-498C-685A-3009-7F0124329F77}"/>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C4BFCB54-7530-0EFF-A8F9-08C80AF78B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Note that “private:” is the default</a:t>
            </a:r>
          </a:p>
          <a:p>
            <a:pPr eaLnBrk="1" hangingPunct="1"/>
            <a:r>
              <a:rPr lang="en-US" altLang="en-US"/>
              <a:t>a =  privateB; //Error: B::privateB is not accessible</a:t>
            </a:r>
          </a:p>
          <a:p>
            <a:pPr eaLnBrk="1" hangingPunct="1"/>
            <a:r>
              <a:rPr lang="en-US" altLang="en-US"/>
              <a:t>a = getBPrivate(); // OK, inherited member accesses private data</a:t>
            </a:r>
          </a:p>
          <a:p>
            <a:pPr eaLnBrk="1" hangingPunct="1"/>
            <a:r>
              <a:rPr lang="en-US" altLang="en-US"/>
              <a:t>a = protectedB; // OK</a:t>
            </a:r>
          </a:p>
          <a:p>
            <a:pPr eaLnBrk="1" hangingPunct="1"/>
            <a:r>
              <a:rPr lang="en-US" altLang="en-US"/>
              <a:t>a = publicB; //OK</a:t>
            </a:r>
          </a:p>
          <a:p>
            <a:r>
              <a:rPr lang="en-US" altLang="en-US">
                <a:latin typeface="Courier New" panose="02070309020205020404" pitchFamily="49" charset="0"/>
              </a:rPr>
              <a:t>a = objd.publicB; //Error: B::publicB is not accessible</a:t>
            </a:r>
          </a:p>
          <a:p>
            <a:r>
              <a:rPr lang="en-US" altLang="en-US">
                <a:latin typeface="Courier New" panose="02070309020205020404" pitchFamily="49" charset="0"/>
              </a:rPr>
              <a:t>a = objd.protectedB; // Error: B::protectedB is not accessible</a:t>
            </a:r>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EC8866B3-3E1F-275B-EEDF-6CBC0A2A57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imes New Roman" panose="02020603050405020304" pitchFamily="18" charset="0"/>
              </a:defRPr>
            </a:lvl1pPr>
            <a:lvl2pPr marL="742950" indent="-285750" defTabSz="927100" eaLnBrk="0" hangingPunct="0">
              <a:defRPr sz="2400">
                <a:solidFill>
                  <a:schemeClr val="tx1"/>
                </a:solidFill>
                <a:latin typeface="Times New Roman" panose="02020603050405020304" pitchFamily="18" charset="0"/>
              </a:defRPr>
            </a:lvl2pPr>
            <a:lvl3pPr marL="1143000" indent="-228600" defTabSz="927100" eaLnBrk="0" hangingPunct="0">
              <a:defRPr sz="2400">
                <a:solidFill>
                  <a:schemeClr val="tx1"/>
                </a:solidFill>
                <a:latin typeface="Times New Roman" panose="02020603050405020304" pitchFamily="18" charset="0"/>
              </a:defRPr>
            </a:lvl3pPr>
            <a:lvl4pPr marL="1600200" indent="-228600" defTabSz="927100" eaLnBrk="0" hangingPunct="0">
              <a:defRPr sz="2400">
                <a:solidFill>
                  <a:schemeClr val="tx1"/>
                </a:solidFill>
                <a:latin typeface="Times New Roman" panose="02020603050405020304" pitchFamily="18" charset="0"/>
              </a:defRPr>
            </a:lvl4pPr>
            <a:lvl5pPr marL="2057400" indent="-228600" defTabSz="927100" eaLnBrk="0" hangingPunct="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C845D78-A3F4-4914-AD9C-D10F6C1B914C}" type="slidenum">
              <a:rPr lang="en-US" altLang="en-US" sz="1200"/>
              <a:pPr eaLnBrk="1" hangingPunct="1"/>
              <a:t>66</a:t>
            </a:fld>
            <a:endParaRPr lang="en-US" altLang="en-US" sz="1200"/>
          </a:p>
        </p:txBody>
      </p:sp>
      <p:sp>
        <p:nvSpPr>
          <p:cNvPr id="72707" name="Rectangle 2">
            <a:extLst>
              <a:ext uri="{FF2B5EF4-FFF2-40B4-BE49-F238E27FC236}">
                <a16:creationId xmlns:a16="http://schemas.microsoft.com/office/drawing/2014/main" id="{DA7EEC66-6631-CF0B-621E-30DF88E04898}"/>
              </a:ext>
            </a:extLst>
          </p:cNvPr>
          <p:cNvSpPr>
            <a:spLocks noGrp="1" noRot="1" noChangeAspect="1" noChangeArrowheads="1" noTextEdit="1"/>
          </p:cNvSpPr>
          <p:nvPr>
            <p:ph type="sldImg"/>
          </p:nvPr>
        </p:nvSpPr>
        <p:spPr>
          <a:solidFill>
            <a:srgbClr val="FFFFFF"/>
          </a:solidFill>
          <a:ln/>
        </p:spPr>
      </p:sp>
      <p:sp>
        <p:nvSpPr>
          <p:cNvPr id="72708" name="Rectangle 3">
            <a:extLst>
              <a:ext uri="{FF2B5EF4-FFF2-40B4-BE49-F238E27FC236}">
                <a16:creationId xmlns:a16="http://schemas.microsoft.com/office/drawing/2014/main" id="{09B8B8D8-9143-A9F7-5E30-85CACAE29B98}"/>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15E1ABD9-B90F-512C-E995-ED91F579E5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imes New Roman" panose="02020603050405020304" pitchFamily="18" charset="0"/>
              </a:defRPr>
            </a:lvl1pPr>
            <a:lvl2pPr marL="742950" indent="-285750" defTabSz="927100" eaLnBrk="0" hangingPunct="0">
              <a:defRPr sz="2400">
                <a:solidFill>
                  <a:schemeClr val="tx1"/>
                </a:solidFill>
                <a:latin typeface="Times New Roman" panose="02020603050405020304" pitchFamily="18" charset="0"/>
              </a:defRPr>
            </a:lvl2pPr>
            <a:lvl3pPr marL="1143000" indent="-228600" defTabSz="927100" eaLnBrk="0" hangingPunct="0">
              <a:defRPr sz="2400">
                <a:solidFill>
                  <a:schemeClr val="tx1"/>
                </a:solidFill>
                <a:latin typeface="Times New Roman" panose="02020603050405020304" pitchFamily="18" charset="0"/>
              </a:defRPr>
            </a:lvl3pPr>
            <a:lvl4pPr marL="1600200" indent="-228600" defTabSz="927100" eaLnBrk="0" hangingPunct="0">
              <a:defRPr sz="2400">
                <a:solidFill>
                  <a:schemeClr val="tx1"/>
                </a:solidFill>
                <a:latin typeface="Times New Roman" panose="02020603050405020304" pitchFamily="18" charset="0"/>
              </a:defRPr>
            </a:lvl4pPr>
            <a:lvl5pPr marL="2057400" indent="-228600" defTabSz="927100" eaLnBrk="0" hangingPunct="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3431F27-24D8-47A4-AB7C-5CEDE06418CE}" type="slidenum">
              <a:rPr lang="en-US" altLang="en-US" sz="1200"/>
              <a:pPr eaLnBrk="1" hangingPunct="1"/>
              <a:t>67</a:t>
            </a:fld>
            <a:endParaRPr lang="en-US" altLang="en-US" sz="1200"/>
          </a:p>
        </p:txBody>
      </p:sp>
      <p:sp>
        <p:nvSpPr>
          <p:cNvPr id="73731" name="Rectangle 2">
            <a:extLst>
              <a:ext uri="{FF2B5EF4-FFF2-40B4-BE49-F238E27FC236}">
                <a16:creationId xmlns:a16="http://schemas.microsoft.com/office/drawing/2014/main" id="{1B5D736D-8C19-2813-D79A-FCF268677981}"/>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66D9A7E1-4FD8-436F-82D8-093F6B9F2F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A8DB01BB-1E5B-576A-F2A4-D01231EC0E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imes New Roman" panose="02020603050405020304" pitchFamily="18" charset="0"/>
              </a:defRPr>
            </a:lvl1pPr>
            <a:lvl2pPr marL="742950" indent="-285750" defTabSz="927100" eaLnBrk="0" hangingPunct="0">
              <a:defRPr sz="2400">
                <a:solidFill>
                  <a:schemeClr val="tx1"/>
                </a:solidFill>
                <a:latin typeface="Times New Roman" panose="02020603050405020304" pitchFamily="18" charset="0"/>
              </a:defRPr>
            </a:lvl2pPr>
            <a:lvl3pPr marL="1143000" indent="-228600" defTabSz="927100" eaLnBrk="0" hangingPunct="0">
              <a:defRPr sz="2400">
                <a:solidFill>
                  <a:schemeClr val="tx1"/>
                </a:solidFill>
                <a:latin typeface="Times New Roman" panose="02020603050405020304" pitchFamily="18" charset="0"/>
              </a:defRPr>
            </a:lvl3pPr>
            <a:lvl4pPr marL="1600200" indent="-228600" defTabSz="927100" eaLnBrk="0" hangingPunct="0">
              <a:defRPr sz="2400">
                <a:solidFill>
                  <a:schemeClr val="tx1"/>
                </a:solidFill>
                <a:latin typeface="Times New Roman" panose="02020603050405020304" pitchFamily="18" charset="0"/>
              </a:defRPr>
            </a:lvl4pPr>
            <a:lvl5pPr marL="2057400" indent="-228600" defTabSz="927100" eaLnBrk="0" hangingPunct="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BCC0E16-1755-49C1-83E7-B97440FE89D7}" type="slidenum">
              <a:rPr lang="en-US" altLang="en-US" sz="1200"/>
              <a:pPr eaLnBrk="1" hangingPunct="1"/>
              <a:t>68</a:t>
            </a:fld>
            <a:endParaRPr lang="en-US" altLang="en-US" sz="1200"/>
          </a:p>
        </p:txBody>
      </p:sp>
      <p:sp>
        <p:nvSpPr>
          <p:cNvPr id="74755" name="Rectangle 2">
            <a:extLst>
              <a:ext uri="{FF2B5EF4-FFF2-40B4-BE49-F238E27FC236}">
                <a16:creationId xmlns:a16="http://schemas.microsoft.com/office/drawing/2014/main" id="{6B23E330-E005-6C5E-0D4F-49E53B1CE179}"/>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A0E27A95-F4B4-C36D-9051-8A106667C8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1732E676-7324-B9B3-EC7F-C150178A52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imes New Roman" panose="02020603050405020304" pitchFamily="18" charset="0"/>
              </a:defRPr>
            </a:lvl1pPr>
            <a:lvl2pPr marL="742950" indent="-285750" defTabSz="927100" eaLnBrk="0" hangingPunct="0">
              <a:defRPr sz="2400">
                <a:solidFill>
                  <a:schemeClr val="tx1"/>
                </a:solidFill>
                <a:latin typeface="Times New Roman" panose="02020603050405020304" pitchFamily="18" charset="0"/>
              </a:defRPr>
            </a:lvl2pPr>
            <a:lvl3pPr marL="1143000" indent="-228600" defTabSz="927100" eaLnBrk="0" hangingPunct="0">
              <a:defRPr sz="2400">
                <a:solidFill>
                  <a:schemeClr val="tx1"/>
                </a:solidFill>
                <a:latin typeface="Times New Roman" panose="02020603050405020304" pitchFamily="18" charset="0"/>
              </a:defRPr>
            </a:lvl3pPr>
            <a:lvl4pPr marL="1600200" indent="-228600" defTabSz="927100" eaLnBrk="0" hangingPunct="0">
              <a:defRPr sz="2400">
                <a:solidFill>
                  <a:schemeClr val="tx1"/>
                </a:solidFill>
                <a:latin typeface="Times New Roman" panose="02020603050405020304" pitchFamily="18" charset="0"/>
              </a:defRPr>
            </a:lvl4pPr>
            <a:lvl5pPr marL="2057400" indent="-228600" defTabSz="927100" eaLnBrk="0" hangingPunct="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62454B9-A174-4B32-A968-1FFF45A2F1D4}" type="slidenum">
              <a:rPr lang="en-US" altLang="en-US" sz="1200"/>
              <a:pPr eaLnBrk="1" hangingPunct="1"/>
              <a:t>51</a:t>
            </a:fld>
            <a:endParaRPr lang="en-US" altLang="en-US" sz="1200"/>
          </a:p>
        </p:txBody>
      </p:sp>
      <p:sp>
        <p:nvSpPr>
          <p:cNvPr id="56323" name="Rectangle 2">
            <a:extLst>
              <a:ext uri="{FF2B5EF4-FFF2-40B4-BE49-F238E27FC236}">
                <a16:creationId xmlns:a16="http://schemas.microsoft.com/office/drawing/2014/main" id="{8417BDAC-CF4C-F474-C403-C4BA196D9CF0}"/>
              </a:ext>
            </a:extLst>
          </p:cNvPr>
          <p:cNvSpPr>
            <a:spLocks noGrp="1" noRot="1" noChangeAspect="1" noChangeArrowheads="1" noTextEdit="1"/>
          </p:cNvSpPr>
          <p:nvPr>
            <p:ph type="sldImg"/>
          </p:nvPr>
        </p:nvSpPr>
        <p:spPr>
          <a:solidFill>
            <a:srgbClr val="FFFFFF"/>
          </a:solidFill>
          <a:ln/>
        </p:spPr>
      </p:sp>
      <p:sp>
        <p:nvSpPr>
          <p:cNvPr id="56324" name="Rectangle 3">
            <a:extLst>
              <a:ext uri="{FF2B5EF4-FFF2-40B4-BE49-F238E27FC236}">
                <a16:creationId xmlns:a16="http://schemas.microsoft.com/office/drawing/2014/main" id="{6984B656-0ACC-2FF2-ED1A-F9D52B997F52}"/>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DFD41494-9736-ECC3-18F4-1CCD5AC6C0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imes New Roman" panose="02020603050405020304" pitchFamily="18" charset="0"/>
              </a:defRPr>
            </a:lvl1pPr>
            <a:lvl2pPr marL="742950" indent="-285750" defTabSz="927100" eaLnBrk="0" hangingPunct="0">
              <a:defRPr sz="2400">
                <a:solidFill>
                  <a:schemeClr val="tx1"/>
                </a:solidFill>
                <a:latin typeface="Times New Roman" panose="02020603050405020304" pitchFamily="18" charset="0"/>
              </a:defRPr>
            </a:lvl2pPr>
            <a:lvl3pPr marL="1143000" indent="-228600" defTabSz="927100" eaLnBrk="0" hangingPunct="0">
              <a:defRPr sz="2400">
                <a:solidFill>
                  <a:schemeClr val="tx1"/>
                </a:solidFill>
                <a:latin typeface="Times New Roman" panose="02020603050405020304" pitchFamily="18" charset="0"/>
              </a:defRPr>
            </a:lvl3pPr>
            <a:lvl4pPr marL="1600200" indent="-228600" defTabSz="927100" eaLnBrk="0" hangingPunct="0">
              <a:defRPr sz="2400">
                <a:solidFill>
                  <a:schemeClr val="tx1"/>
                </a:solidFill>
                <a:latin typeface="Times New Roman" panose="02020603050405020304" pitchFamily="18" charset="0"/>
              </a:defRPr>
            </a:lvl4pPr>
            <a:lvl5pPr marL="2057400" indent="-228600" defTabSz="927100" eaLnBrk="0" hangingPunct="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3523DC8-14EC-4DEF-90F7-CB1CA33CF9D8}" type="slidenum">
              <a:rPr lang="en-US" altLang="en-US" sz="1200"/>
              <a:pPr eaLnBrk="1" hangingPunct="1"/>
              <a:t>52</a:t>
            </a:fld>
            <a:endParaRPr lang="en-US" altLang="en-US" sz="1200"/>
          </a:p>
        </p:txBody>
      </p:sp>
      <p:sp>
        <p:nvSpPr>
          <p:cNvPr id="57347" name="Rectangle 2">
            <a:extLst>
              <a:ext uri="{FF2B5EF4-FFF2-40B4-BE49-F238E27FC236}">
                <a16:creationId xmlns:a16="http://schemas.microsoft.com/office/drawing/2014/main" id="{8C5E0AAA-290B-B668-6B22-717CD837F6BA}"/>
              </a:ext>
            </a:extLst>
          </p:cNvPr>
          <p:cNvSpPr>
            <a:spLocks noGrp="1" noRot="1" noChangeAspect="1" noChangeArrowheads="1" noTextEdit="1"/>
          </p:cNvSpPr>
          <p:nvPr>
            <p:ph type="sldImg"/>
          </p:nvPr>
        </p:nvSpPr>
        <p:spPr>
          <a:solidFill>
            <a:srgbClr val="FFFFFF"/>
          </a:solidFill>
          <a:ln/>
        </p:spPr>
      </p:sp>
      <p:sp>
        <p:nvSpPr>
          <p:cNvPr id="57348" name="Rectangle 3">
            <a:extLst>
              <a:ext uri="{FF2B5EF4-FFF2-40B4-BE49-F238E27FC236}">
                <a16:creationId xmlns:a16="http://schemas.microsoft.com/office/drawing/2014/main" id="{DF658417-AB4C-6F71-8596-C11968BE9837}"/>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46ABE756-594A-1DB8-0BC3-2C4F543BC5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imes New Roman" panose="02020603050405020304" pitchFamily="18" charset="0"/>
              </a:defRPr>
            </a:lvl1pPr>
            <a:lvl2pPr marL="742950" indent="-285750" defTabSz="927100" eaLnBrk="0" hangingPunct="0">
              <a:defRPr sz="2400">
                <a:solidFill>
                  <a:schemeClr val="tx1"/>
                </a:solidFill>
                <a:latin typeface="Times New Roman" panose="02020603050405020304" pitchFamily="18" charset="0"/>
              </a:defRPr>
            </a:lvl2pPr>
            <a:lvl3pPr marL="1143000" indent="-228600" defTabSz="927100" eaLnBrk="0" hangingPunct="0">
              <a:defRPr sz="2400">
                <a:solidFill>
                  <a:schemeClr val="tx1"/>
                </a:solidFill>
                <a:latin typeface="Times New Roman" panose="02020603050405020304" pitchFamily="18" charset="0"/>
              </a:defRPr>
            </a:lvl3pPr>
            <a:lvl4pPr marL="1600200" indent="-228600" defTabSz="927100" eaLnBrk="0" hangingPunct="0">
              <a:defRPr sz="2400">
                <a:solidFill>
                  <a:schemeClr val="tx1"/>
                </a:solidFill>
                <a:latin typeface="Times New Roman" panose="02020603050405020304" pitchFamily="18" charset="0"/>
              </a:defRPr>
            </a:lvl4pPr>
            <a:lvl5pPr marL="2057400" indent="-228600" defTabSz="927100" eaLnBrk="0" hangingPunct="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6F41C60-710E-4FDF-A8DD-C6EC97791D58}" type="slidenum">
              <a:rPr lang="en-US" altLang="en-US" sz="1200"/>
              <a:pPr eaLnBrk="1" hangingPunct="1"/>
              <a:t>53</a:t>
            </a:fld>
            <a:endParaRPr lang="en-US" altLang="en-US" sz="1200"/>
          </a:p>
        </p:txBody>
      </p:sp>
      <p:sp>
        <p:nvSpPr>
          <p:cNvPr id="58371" name="Rectangle 2">
            <a:extLst>
              <a:ext uri="{FF2B5EF4-FFF2-40B4-BE49-F238E27FC236}">
                <a16:creationId xmlns:a16="http://schemas.microsoft.com/office/drawing/2014/main" id="{3D949E2B-2376-8281-72FB-ACD41858A0D2}"/>
              </a:ext>
            </a:extLst>
          </p:cNvPr>
          <p:cNvSpPr>
            <a:spLocks noGrp="1" noRot="1" noChangeAspect="1" noChangeArrowheads="1" noTextEdit="1"/>
          </p:cNvSpPr>
          <p:nvPr>
            <p:ph type="sldImg"/>
          </p:nvPr>
        </p:nvSpPr>
        <p:spPr>
          <a:solidFill>
            <a:srgbClr val="FFFFFF"/>
          </a:solidFill>
          <a:ln/>
        </p:spPr>
      </p:sp>
      <p:sp>
        <p:nvSpPr>
          <p:cNvPr id="58372" name="Rectangle 3">
            <a:extLst>
              <a:ext uri="{FF2B5EF4-FFF2-40B4-BE49-F238E27FC236}">
                <a16:creationId xmlns:a16="http://schemas.microsoft.com/office/drawing/2014/main" id="{3366EAFA-E679-C2FE-EA6D-EF9ECB5E36D6}"/>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D6336035-9411-DBDE-C9B2-E6F4771A67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imes New Roman" panose="02020603050405020304" pitchFamily="18" charset="0"/>
              </a:defRPr>
            </a:lvl1pPr>
            <a:lvl2pPr marL="742950" indent="-285750" defTabSz="927100" eaLnBrk="0" hangingPunct="0">
              <a:defRPr sz="2400">
                <a:solidFill>
                  <a:schemeClr val="tx1"/>
                </a:solidFill>
                <a:latin typeface="Times New Roman" panose="02020603050405020304" pitchFamily="18" charset="0"/>
              </a:defRPr>
            </a:lvl2pPr>
            <a:lvl3pPr marL="1143000" indent="-228600" defTabSz="927100" eaLnBrk="0" hangingPunct="0">
              <a:defRPr sz="2400">
                <a:solidFill>
                  <a:schemeClr val="tx1"/>
                </a:solidFill>
                <a:latin typeface="Times New Roman" panose="02020603050405020304" pitchFamily="18" charset="0"/>
              </a:defRPr>
            </a:lvl3pPr>
            <a:lvl4pPr marL="1600200" indent="-228600" defTabSz="927100" eaLnBrk="0" hangingPunct="0">
              <a:defRPr sz="2400">
                <a:solidFill>
                  <a:schemeClr val="tx1"/>
                </a:solidFill>
                <a:latin typeface="Times New Roman" panose="02020603050405020304" pitchFamily="18" charset="0"/>
              </a:defRPr>
            </a:lvl4pPr>
            <a:lvl5pPr marL="2057400" indent="-228600" defTabSz="927100" eaLnBrk="0" hangingPunct="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5196567-3A4E-43FA-9C25-73226E99034D}" type="slidenum">
              <a:rPr lang="en-US" altLang="en-US" sz="1200"/>
              <a:pPr eaLnBrk="1" hangingPunct="1"/>
              <a:t>54</a:t>
            </a:fld>
            <a:endParaRPr lang="en-US" altLang="en-US" sz="1200"/>
          </a:p>
        </p:txBody>
      </p:sp>
      <p:sp>
        <p:nvSpPr>
          <p:cNvPr id="59395" name="Rectangle 2">
            <a:extLst>
              <a:ext uri="{FF2B5EF4-FFF2-40B4-BE49-F238E27FC236}">
                <a16:creationId xmlns:a16="http://schemas.microsoft.com/office/drawing/2014/main" id="{034D67CB-4AC9-11DE-F453-F76A93CD2A67}"/>
              </a:ext>
            </a:extLst>
          </p:cNvPr>
          <p:cNvSpPr>
            <a:spLocks noGrp="1" noRot="1" noChangeAspect="1" noChangeArrowheads="1" noTextEdit="1"/>
          </p:cNvSpPr>
          <p:nvPr>
            <p:ph type="sldImg"/>
          </p:nvPr>
        </p:nvSpPr>
        <p:spPr>
          <a:solidFill>
            <a:srgbClr val="FFFFFF"/>
          </a:solidFill>
          <a:ln/>
        </p:spPr>
      </p:sp>
      <p:sp>
        <p:nvSpPr>
          <p:cNvPr id="59396" name="Rectangle 3">
            <a:extLst>
              <a:ext uri="{FF2B5EF4-FFF2-40B4-BE49-F238E27FC236}">
                <a16:creationId xmlns:a16="http://schemas.microsoft.com/office/drawing/2014/main" id="{77C0DDC1-92FF-BE79-018F-E27835AE04C0}"/>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9B78D9FE-BE40-4681-E2D0-40E908F993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imes New Roman" panose="02020603050405020304" pitchFamily="18" charset="0"/>
              </a:defRPr>
            </a:lvl1pPr>
            <a:lvl2pPr marL="742950" indent="-285750" defTabSz="927100" eaLnBrk="0" hangingPunct="0">
              <a:defRPr sz="2400">
                <a:solidFill>
                  <a:schemeClr val="tx1"/>
                </a:solidFill>
                <a:latin typeface="Times New Roman" panose="02020603050405020304" pitchFamily="18" charset="0"/>
              </a:defRPr>
            </a:lvl2pPr>
            <a:lvl3pPr marL="1143000" indent="-228600" defTabSz="927100" eaLnBrk="0" hangingPunct="0">
              <a:defRPr sz="2400">
                <a:solidFill>
                  <a:schemeClr val="tx1"/>
                </a:solidFill>
                <a:latin typeface="Times New Roman" panose="02020603050405020304" pitchFamily="18" charset="0"/>
              </a:defRPr>
            </a:lvl3pPr>
            <a:lvl4pPr marL="1600200" indent="-228600" defTabSz="927100" eaLnBrk="0" hangingPunct="0">
              <a:defRPr sz="2400">
                <a:solidFill>
                  <a:schemeClr val="tx1"/>
                </a:solidFill>
                <a:latin typeface="Times New Roman" panose="02020603050405020304" pitchFamily="18" charset="0"/>
              </a:defRPr>
            </a:lvl4pPr>
            <a:lvl5pPr marL="2057400" indent="-228600" defTabSz="927100" eaLnBrk="0" hangingPunct="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811DA73-D47B-4BD3-96A3-ED84862D9583}" type="slidenum">
              <a:rPr lang="en-US" altLang="en-US" sz="1200"/>
              <a:pPr eaLnBrk="1" hangingPunct="1"/>
              <a:t>55</a:t>
            </a:fld>
            <a:endParaRPr lang="en-US" altLang="en-US" sz="1200"/>
          </a:p>
        </p:txBody>
      </p:sp>
      <p:sp>
        <p:nvSpPr>
          <p:cNvPr id="60419" name="Rectangle 2">
            <a:extLst>
              <a:ext uri="{FF2B5EF4-FFF2-40B4-BE49-F238E27FC236}">
                <a16:creationId xmlns:a16="http://schemas.microsoft.com/office/drawing/2014/main" id="{114990D0-EAA9-B32C-09F9-5DA8BF21489A}"/>
              </a:ext>
            </a:extLst>
          </p:cNvPr>
          <p:cNvSpPr>
            <a:spLocks noGrp="1" noRot="1" noChangeAspect="1" noChangeArrowheads="1" noTextEdit="1"/>
          </p:cNvSpPr>
          <p:nvPr>
            <p:ph type="sldImg"/>
          </p:nvPr>
        </p:nvSpPr>
        <p:spPr>
          <a:solidFill>
            <a:srgbClr val="FFFFFF"/>
          </a:solidFill>
          <a:ln/>
        </p:spPr>
      </p:sp>
      <p:sp>
        <p:nvSpPr>
          <p:cNvPr id="60420" name="Rectangle 3">
            <a:extLst>
              <a:ext uri="{FF2B5EF4-FFF2-40B4-BE49-F238E27FC236}">
                <a16:creationId xmlns:a16="http://schemas.microsoft.com/office/drawing/2014/main" id="{12B0A2C2-D1F2-0C3E-5A8F-A3CDAF60E6D0}"/>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9B8D9B1F-F1E6-7285-064C-4EDD08F920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imes New Roman" panose="02020603050405020304" pitchFamily="18" charset="0"/>
              </a:defRPr>
            </a:lvl1pPr>
            <a:lvl2pPr marL="742950" indent="-285750" defTabSz="927100" eaLnBrk="0" hangingPunct="0">
              <a:defRPr sz="2400">
                <a:solidFill>
                  <a:schemeClr val="tx1"/>
                </a:solidFill>
                <a:latin typeface="Times New Roman" panose="02020603050405020304" pitchFamily="18" charset="0"/>
              </a:defRPr>
            </a:lvl2pPr>
            <a:lvl3pPr marL="1143000" indent="-228600" defTabSz="927100" eaLnBrk="0" hangingPunct="0">
              <a:defRPr sz="2400">
                <a:solidFill>
                  <a:schemeClr val="tx1"/>
                </a:solidFill>
                <a:latin typeface="Times New Roman" panose="02020603050405020304" pitchFamily="18" charset="0"/>
              </a:defRPr>
            </a:lvl3pPr>
            <a:lvl4pPr marL="1600200" indent="-228600" defTabSz="927100" eaLnBrk="0" hangingPunct="0">
              <a:defRPr sz="2400">
                <a:solidFill>
                  <a:schemeClr val="tx1"/>
                </a:solidFill>
                <a:latin typeface="Times New Roman" panose="02020603050405020304" pitchFamily="18" charset="0"/>
              </a:defRPr>
            </a:lvl4pPr>
            <a:lvl5pPr marL="2057400" indent="-228600" defTabSz="927100" eaLnBrk="0" hangingPunct="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4114D39-6D68-4EA3-89E4-F26FAE5A287F}" type="slidenum">
              <a:rPr lang="en-US" altLang="en-US" sz="1200"/>
              <a:pPr eaLnBrk="1" hangingPunct="1"/>
              <a:t>56</a:t>
            </a:fld>
            <a:endParaRPr lang="en-US" altLang="en-US" sz="1200"/>
          </a:p>
        </p:txBody>
      </p:sp>
      <p:sp>
        <p:nvSpPr>
          <p:cNvPr id="61443" name="Rectangle 2">
            <a:extLst>
              <a:ext uri="{FF2B5EF4-FFF2-40B4-BE49-F238E27FC236}">
                <a16:creationId xmlns:a16="http://schemas.microsoft.com/office/drawing/2014/main" id="{DD1A48D6-6CEF-F4FB-A46D-143748F6CBFD}"/>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E3E63AC8-38A2-9555-7B5D-F5BDEDF842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E7BB0D3C-047A-BCCC-D4BB-D32C3F2345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eaLnBrk="0" hangingPunct="0">
              <a:defRPr sz="2400">
                <a:solidFill>
                  <a:schemeClr val="tx1"/>
                </a:solidFill>
                <a:latin typeface="Times New Roman" panose="02020603050405020304" pitchFamily="18" charset="0"/>
              </a:defRPr>
            </a:lvl1pPr>
            <a:lvl2pPr marL="742950" indent="-285750" defTabSz="927100" eaLnBrk="0" hangingPunct="0">
              <a:defRPr sz="2400">
                <a:solidFill>
                  <a:schemeClr val="tx1"/>
                </a:solidFill>
                <a:latin typeface="Times New Roman" panose="02020603050405020304" pitchFamily="18" charset="0"/>
              </a:defRPr>
            </a:lvl2pPr>
            <a:lvl3pPr marL="1143000" indent="-228600" defTabSz="927100" eaLnBrk="0" hangingPunct="0">
              <a:defRPr sz="2400">
                <a:solidFill>
                  <a:schemeClr val="tx1"/>
                </a:solidFill>
                <a:latin typeface="Times New Roman" panose="02020603050405020304" pitchFamily="18" charset="0"/>
              </a:defRPr>
            </a:lvl3pPr>
            <a:lvl4pPr marL="1600200" indent="-228600" defTabSz="927100" eaLnBrk="0" hangingPunct="0">
              <a:defRPr sz="2400">
                <a:solidFill>
                  <a:schemeClr val="tx1"/>
                </a:solidFill>
                <a:latin typeface="Times New Roman" panose="02020603050405020304" pitchFamily="18" charset="0"/>
              </a:defRPr>
            </a:lvl4pPr>
            <a:lvl5pPr marL="2057400" indent="-228600" defTabSz="927100" eaLnBrk="0" hangingPunct="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F8A068B-0A98-452D-BF86-C0381E2A8E77}" type="slidenum">
              <a:rPr lang="en-US" altLang="en-US" sz="1200"/>
              <a:pPr eaLnBrk="1" hangingPunct="1"/>
              <a:t>57</a:t>
            </a:fld>
            <a:endParaRPr lang="en-US" altLang="en-US" sz="1200"/>
          </a:p>
        </p:txBody>
      </p:sp>
      <p:sp>
        <p:nvSpPr>
          <p:cNvPr id="62467" name="Rectangle 2">
            <a:extLst>
              <a:ext uri="{FF2B5EF4-FFF2-40B4-BE49-F238E27FC236}">
                <a16:creationId xmlns:a16="http://schemas.microsoft.com/office/drawing/2014/main" id="{4285E9F0-16F7-19CB-C1EF-E21A5A74ACDE}"/>
              </a:ext>
            </a:extLst>
          </p:cNvPr>
          <p:cNvSpPr>
            <a:spLocks noGrp="1" noRot="1" noChangeAspect="1" noChangeArrowheads="1" noTextEdit="1"/>
          </p:cNvSpPr>
          <p:nvPr>
            <p:ph type="sldImg"/>
          </p:nvPr>
        </p:nvSpPr>
        <p:spPr>
          <a:solidFill>
            <a:srgbClr val="FFFFFF"/>
          </a:solidFill>
          <a:ln/>
        </p:spPr>
      </p:sp>
      <p:sp>
        <p:nvSpPr>
          <p:cNvPr id="62468" name="Rectangle 3">
            <a:extLst>
              <a:ext uri="{FF2B5EF4-FFF2-40B4-BE49-F238E27FC236}">
                <a16:creationId xmlns:a16="http://schemas.microsoft.com/office/drawing/2014/main" id="{C11F2B52-5D64-AE00-CE23-B316FE059519}"/>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9753600" y="1066800"/>
            <a:ext cx="0" cy="4495800"/>
          </a:xfrm>
          <a:prstGeom prst="line">
            <a:avLst/>
          </a:prstGeom>
          <a:noFill/>
          <a:ln w="9525">
            <a:solidFill>
              <a:schemeClr val="tx1"/>
            </a:solidFill>
            <a:round/>
            <a:headEnd/>
            <a:tailEnd/>
          </a:ln>
          <a:effectLst/>
        </p:spPr>
        <p:txBody>
          <a:bodyPr/>
          <a:lstStyle/>
          <a:p>
            <a:pPr>
              <a:spcBef>
                <a:spcPct val="20000"/>
              </a:spcBef>
              <a:buClr>
                <a:schemeClr val="accent2"/>
              </a:buClr>
              <a:buSzPct val="70000"/>
              <a:buFont typeface="Wingdings" pitchFamily="2" charset="2"/>
              <a:buChar char="l"/>
              <a:defRPr/>
            </a:pPr>
            <a:endParaRPr lang="en-US" sz="1800" dirty="0">
              <a:cs typeface="+mn-cs"/>
            </a:endParaRPr>
          </a:p>
        </p:txBody>
      </p:sp>
      <p:grpSp>
        <p:nvGrpSpPr>
          <p:cNvPr id="5" name="Group 8"/>
          <p:cNvGrpSpPr>
            <a:grpSpLocks/>
          </p:cNvGrpSpPr>
          <p:nvPr/>
        </p:nvGrpSpPr>
        <p:grpSpPr bwMode="auto">
          <a:xfrm>
            <a:off x="9990667" y="2992438"/>
            <a:ext cx="1784351"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grpSp>
      <p:sp>
        <p:nvSpPr>
          <p:cNvPr id="37" name="Line 40"/>
          <p:cNvSpPr>
            <a:spLocks noChangeShapeType="1"/>
          </p:cNvSpPr>
          <p:nvPr/>
        </p:nvSpPr>
        <p:spPr bwMode="auto">
          <a:xfrm>
            <a:off x="406400" y="2819400"/>
            <a:ext cx="10972800" cy="0"/>
          </a:xfrm>
          <a:prstGeom prst="line">
            <a:avLst/>
          </a:prstGeom>
          <a:noFill/>
          <a:ln w="6350">
            <a:solidFill>
              <a:schemeClr val="tx1"/>
            </a:solidFill>
            <a:round/>
            <a:headEnd/>
            <a:tailEnd/>
          </a:ln>
          <a:effectLst/>
        </p:spPr>
        <p:txBody>
          <a:bodyP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7107" name="Title Placeholder 1"/>
          <p:cNvSpPr>
            <a:spLocks noGrp="1" noChangeArrowheads="1"/>
          </p:cNvSpPr>
          <p:nvPr>
            <p:ph type="ctrTitle"/>
          </p:nvPr>
        </p:nvSpPr>
        <p:spPr>
          <a:xfrm>
            <a:off x="421217" y="466725"/>
            <a:ext cx="9042400" cy="2133600"/>
          </a:xfrm>
        </p:spPr>
        <p:txBody>
          <a:bodyPr/>
          <a:lstStyle>
            <a:lvl1pPr algn="r">
              <a:defRPr sz="4400"/>
            </a:lvl1pPr>
          </a:lstStyle>
          <a:p>
            <a:pPr lvl="0"/>
            <a:r>
              <a:rPr lang="en-US" altLang="en-US" noProof="0"/>
              <a:t>Click to edit Master title style</a:t>
            </a:r>
          </a:p>
        </p:txBody>
      </p:sp>
      <p:sp>
        <p:nvSpPr>
          <p:cNvPr id="47108" name="Text Placeholder 2"/>
          <p:cNvSpPr>
            <a:spLocks noGrp="1" noChangeArrowheads="1"/>
          </p:cNvSpPr>
          <p:nvPr>
            <p:ph type="subTitle" idx="1"/>
          </p:nvPr>
        </p:nvSpPr>
        <p:spPr>
          <a:xfrm>
            <a:off x="1132417" y="3049588"/>
            <a:ext cx="8331200" cy="2362200"/>
          </a:xfrm>
        </p:spPr>
        <p:txBody>
          <a:bodyPr/>
          <a:lstStyle>
            <a:lvl1pPr marL="0" indent="0" algn="r">
              <a:buFontTx/>
              <a:buNone/>
              <a:defRPr sz="2900"/>
            </a:lvl1pPr>
          </a:lstStyle>
          <a:p>
            <a:pPr lvl="0"/>
            <a:r>
              <a:rPr lang="en-US" altLang="en-US" noProof="0"/>
              <a:t>Click to edit Master subtitle style</a:t>
            </a:r>
            <a:endParaRPr lang="en-US" altLang="en-US" noProof="0" dirty="0"/>
          </a:p>
        </p:txBody>
      </p:sp>
      <p:sp>
        <p:nvSpPr>
          <p:cNvPr id="38" name="Date Placeholder 3"/>
          <p:cNvSpPr>
            <a:spLocks noGrp="1" noChangeArrowheads="1"/>
          </p:cNvSpPr>
          <p:nvPr>
            <p:ph type="dt" sz="half" idx="10"/>
          </p:nvPr>
        </p:nvSpPr>
        <p:spPr/>
        <p:txBody>
          <a:bodyPr/>
          <a:lstStyle>
            <a:lvl1pPr>
              <a:defRPr smtClean="0"/>
            </a:lvl1pPr>
          </a:lstStyle>
          <a:p>
            <a:fld id="{D8895B10-64F2-477C-A951-5FD321769F15}" type="datetimeFigureOut">
              <a:rPr lang="en-IN" smtClean="0"/>
              <a:t>19-05-2024</a:t>
            </a:fld>
            <a:endParaRPr lang="en-IN"/>
          </a:p>
        </p:txBody>
      </p:sp>
      <p:sp>
        <p:nvSpPr>
          <p:cNvPr id="39" name="Footer Placeholder 4"/>
          <p:cNvSpPr>
            <a:spLocks noGrp="1" noChangeArrowheads="1"/>
          </p:cNvSpPr>
          <p:nvPr>
            <p:ph type="ftr" sz="quarter" idx="11"/>
          </p:nvPr>
        </p:nvSpPr>
        <p:spPr/>
        <p:txBody>
          <a:bodyPr/>
          <a:lstStyle>
            <a:lvl1pPr>
              <a:defRPr dirty="0"/>
            </a:lvl1pPr>
          </a:lstStyle>
          <a:p>
            <a:endParaRPr lang="en-IN"/>
          </a:p>
        </p:txBody>
      </p:sp>
      <p:sp>
        <p:nvSpPr>
          <p:cNvPr id="40" name="Slide Number Placeholder 5"/>
          <p:cNvSpPr>
            <a:spLocks noGrp="1" noChangeArrowheads="1"/>
          </p:cNvSpPr>
          <p:nvPr>
            <p:ph type="sldNum" sz="quarter" idx="12"/>
          </p:nvPr>
        </p:nvSpPr>
        <p:spPr/>
        <p:txBody>
          <a:bodyPr/>
          <a:lstStyle>
            <a:lvl1pPr>
              <a:defRPr/>
            </a:lvl1pPr>
          </a:lstStyle>
          <a:p>
            <a:fld id="{212344C9-C414-4CE2-A042-6045DACCF757}" type="slidenum">
              <a:rPr lang="en-IN" smtClean="0"/>
              <a:t>‹#›</a:t>
            </a:fld>
            <a:endParaRPr lang="en-IN"/>
          </a:p>
        </p:txBody>
      </p:sp>
    </p:spTree>
    <p:extLst>
      <p:ext uri="{BB962C8B-B14F-4D97-AF65-F5344CB8AC3E}">
        <p14:creationId xmlns:p14="http://schemas.microsoft.com/office/powerpoint/2010/main" val="1768819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noChangeArrowheads="1"/>
          </p:cNvSpPr>
          <p:nvPr>
            <p:ph type="dt" sz="half" idx="10"/>
          </p:nvPr>
        </p:nvSpPr>
        <p:spPr>
          <a:ln/>
        </p:spPr>
        <p:txBody>
          <a:bodyPr/>
          <a:lstStyle>
            <a:lvl1pPr>
              <a:defRPr/>
            </a:lvl1pPr>
          </a:lstStyle>
          <a:p>
            <a:fld id="{D8895B10-64F2-477C-A951-5FD321769F15}" type="datetimeFigureOut">
              <a:rPr lang="en-IN" smtClean="0"/>
              <a:t>19-05-2024</a:t>
            </a:fld>
            <a:endParaRPr lang="en-IN"/>
          </a:p>
        </p:txBody>
      </p:sp>
      <p:sp>
        <p:nvSpPr>
          <p:cNvPr id="5" name="Footer Placeholder 4"/>
          <p:cNvSpPr>
            <a:spLocks noGrp="1" noChangeArrowheads="1"/>
          </p:cNvSpPr>
          <p:nvPr>
            <p:ph type="ftr" sz="quarter" idx="11"/>
          </p:nvPr>
        </p:nvSpPr>
        <p:spPr>
          <a:ln/>
        </p:spPr>
        <p:txBody>
          <a:bodyPr/>
          <a:lstStyle>
            <a:lvl1pPr>
              <a:defRPr/>
            </a:lvl1pPr>
          </a:lstStyle>
          <a:p>
            <a:endParaRPr lang="en-IN"/>
          </a:p>
        </p:txBody>
      </p:sp>
      <p:sp>
        <p:nvSpPr>
          <p:cNvPr id="6" name="Slide Number Placeholder 5"/>
          <p:cNvSpPr>
            <a:spLocks noGrp="1" noChangeArrowheads="1"/>
          </p:cNvSpPr>
          <p:nvPr>
            <p:ph type="sldNum" sz="quarter" idx="12"/>
          </p:nvPr>
        </p:nvSpPr>
        <p:spPr>
          <a:ln/>
        </p:spPr>
        <p:txBody>
          <a:bodyPr/>
          <a:lstStyle>
            <a:lvl1pPr>
              <a:defRPr/>
            </a:lvl1pPr>
          </a:lstStyle>
          <a:p>
            <a:fld id="{212344C9-C414-4CE2-A042-6045DACCF757}" type="slidenum">
              <a:rPr lang="en-IN" smtClean="0"/>
              <a:t>‹#›</a:t>
            </a:fld>
            <a:endParaRPr lang="en-IN"/>
          </a:p>
        </p:txBody>
      </p:sp>
    </p:spTree>
    <p:extLst>
      <p:ext uri="{BB962C8B-B14F-4D97-AF65-F5344CB8AC3E}">
        <p14:creationId xmlns:p14="http://schemas.microsoft.com/office/powerpoint/2010/main" val="3720915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0600" y="228601"/>
            <a:ext cx="2768600" cy="57070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228601"/>
            <a:ext cx="8102600" cy="5707063"/>
          </a:xfrm>
        </p:spPr>
        <p:txBody>
          <a:bodyPr vert="eaVert"/>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noChangeArrowheads="1"/>
          </p:cNvSpPr>
          <p:nvPr>
            <p:ph type="dt" sz="half" idx="10"/>
          </p:nvPr>
        </p:nvSpPr>
        <p:spPr>
          <a:ln/>
        </p:spPr>
        <p:txBody>
          <a:bodyPr/>
          <a:lstStyle>
            <a:lvl1pPr>
              <a:defRPr/>
            </a:lvl1pPr>
          </a:lstStyle>
          <a:p>
            <a:fld id="{D8895B10-64F2-477C-A951-5FD321769F15}" type="datetimeFigureOut">
              <a:rPr lang="en-IN" smtClean="0"/>
              <a:t>19-05-2024</a:t>
            </a:fld>
            <a:endParaRPr lang="en-IN"/>
          </a:p>
        </p:txBody>
      </p:sp>
      <p:sp>
        <p:nvSpPr>
          <p:cNvPr id="5" name="Footer Placeholder 4"/>
          <p:cNvSpPr>
            <a:spLocks noGrp="1" noChangeArrowheads="1"/>
          </p:cNvSpPr>
          <p:nvPr>
            <p:ph type="ftr" sz="quarter" idx="11"/>
          </p:nvPr>
        </p:nvSpPr>
        <p:spPr>
          <a:ln/>
        </p:spPr>
        <p:txBody>
          <a:bodyPr/>
          <a:lstStyle>
            <a:lvl1pPr>
              <a:defRPr/>
            </a:lvl1pPr>
          </a:lstStyle>
          <a:p>
            <a:endParaRPr lang="en-IN"/>
          </a:p>
        </p:txBody>
      </p:sp>
      <p:sp>
        <p:nvSpPr>
          <p:cNvPr id="6" name="Slide Number Placeholder 5"/>
          <p:cNvSpPr>
            <a:spLocks noGrp="1" noChangeArrowheads="1"/>
          </p:cNvSpPr>
          <p:nvPr>
            <p:ph type="sldNum" sz="quarter" idx="12"/>
          </p:nvPr>
        </p:nvSpPr>
        <p:spPr>
          <a:ln/>
        </p:spPr>
        <p:txBody>
          <a:bodyPr/>
          <a:lstStyle>
            <a:lvl1pPr>
              <a:defRPr/>
            </a:lvl1pPr>
          </a:lstStyle>
          <a:p>
            <a:fld id="{212344C9-C414-4CE2-A042-6045DACCF757}" type="slidenum">
              <a:rPr lang="en-IN" smtClean="0"/>
              <a:t>‹#›</a:t>
            </a:fld>
            <a:endParaRPr lang="en-IN"/>
          </a:p>
        </p:txBody>
      </p:sp>
    </p:spTree>
    <p:extLst>
      <p:ext uri="{BB962C8B-B14F-4D97-AF65-F5344CB8AC3E}">
        <p14:creationId xmlns:p14="http://schemas.microsoft.com/office/powerpoint/2010/main" val="2717686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noChangeArrowheads="1"/>
          </p:cNvSpPr>
          <p:nvPr>
            <p:ph type="dt" sz="half" idx="10"/>
          </p:nvPr>
        </p:nvSpPr>
        <p:spPr>
          <a:ln/>
        </p:spPr>
        <p:txBody>
          <a:bodyPr/>
          <a:lstStyle>
            <a:lvl1pPr>
              <a:defRPr/>
            </a:lvl1pPr>
          </a:lstStyle>
          <a:p>
            <a:fld id="{D8895B10-64F2-477C-A951-5FD321769F15}" type="datetimeFigureOut">
              <a:rPr lang="en-IN" smtClean="0"/>
              <a:t>19-05-2024</a:t>
            </a:fld>
            <a:endParaRPr lang="en-IN"/>
          </a:p>
        </p:txBody>
      </p:sp>
      <p:sp>
        <p:nvSpPr>
          <p:cNvPr id="5" name="Footer Placeholder 4"/>
          <p:cNvSpPr>
            <a:spLocks noGrp="1" noChangeArrowheads="1"/>
          </p:cNvSpPr>
          <p:nvPr>
            <p:ph type="ftr" sz="quarter" idx="11"/>
          </p:nvPr>
        </p:nvSpPr>
        <p:spPr>
          <a:xfrm>
            <a:off x="0" y="0"/>
            <a:ext cx="3251200" cy="381000"/>
          </a:xfrm>
          <a:ln/>
        </p:spPr>
        <p:txBody>
          <a:bodyPr/>
          <a:lstStyle>
            <a:lvl1pPr>
              <a:defRPr/>
            </a:lvl1pPr>
          </a:lstStyle>
          <a:p>
            <a:endParaRPr lang="en-IN"/>
          </a:p>
        </p:txBody>
      </p:sp>
      <p:sp>
        <p:nvSpPr>
          <p:cNvPr id="6" name="Slide Number Placeholder 5"/>
          <p:cNvSpPr>
            <a:spLocks noGrp="1" noChangeArrowheads="1"/>
          </p:cNvSpPr>
          <p:nvPr>
            <p:ph type="sldNum" sz="quarter" idx="12"/>
          </p:nvPr>
        </p:nvSpPr>
        <p:spPr>
          <a:ln/>
        </p:spPr>
        <p:txBody>
          <a:bodyPr/>
          <a:lstStyle>
            <a:lvl1pPr>
              <a:defRPr/>
            </a:lvl1pPr>
          </a:lstStyle>
          <a:p>
            <a:fld id="{212344C9-C414-4CE2-A042-6045DACCF757}" type="slidenum">
              <a:rPr lang="en-IN" smtClean="0"/>
              <a:t>‹#›</a:t>
            </a:fld>
            <a:endParaRPr lang="en-IN"/>
          </a:p>
        </p:txBody>
      </p:sp>
    </p:spTree>
    <p:extLst>
      <p:ext uri="{BB962C8B-B14F-4D97-AF65-F5344CB8AC3E}">
        <p14:creationId xmlns:p14="http://schemas.microsoft.com/office/powerpoint/2010/main" val="671755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noChangeArrowheads="1"/>
          </p:cNvSpPr>
          <p:nvPr>
            <p:ph type="dt" sz="half" idx="10"/>
          </p:nvPr>
        </p:nvSpPr>
        <p:spPr>
          <a:ln/>
        </p:spPr>
        <p:txBody>
          <a:bodyPr/>
          <a:lstStyle>
            <a:lvl1pPr>
              <a:defRPr/>
            </a:lvl1pPr>
          </a:lstStyle>
          <a:p>
            <a:fld id="{D8895B10-64F2-477C-A951-5FD321769F15}" type="datetimeFigureOut">
              <a:rPr lang="en-IN" smtClean="0"/>
              <a:t>19-05-2024</a:t>
            </a:fld>
            <a:endParaRPr lang="en-IN"/>
          </a:p>
        </p:txBody>
      </p:sp>
      <p:sp>
        <p:nvSpPr>
          <p:cNvPr id="5" name="Footer Placeholder 4"/>
          <p:cNvSpPr>
            <a:spLocks noGrp="1" noChangeArrowheads="1"/>
          </p:cNvSpPr>
          <p:nvPr>
            <p:ph type="ftr" sz="quarter" idx="11"/>
          </p:nvPr>
        </p:nvSpPr>
        <p:spPr>
          <a:ln/>
        </p:spPr>
        <p:txBody>
          <a:bodyPr/>
          <a:lstStyle>
            <a:lvl1pPr>
              <a:defRPr/>
            </a:lvl1pPr>
          </a:lstStyle>
          <a:p>
            <a:endParaRPr lang="en-IN"/>
          </a:p>
        </p:txBody>
      </p:sp>
      <p:sp>
        <p:nvSpPr>
          <p:cNvPr id="6" name="Slide Number Placeholder 5"/>
          <p:cNvSpPr>
            <a:spLocks noGrp="1" noChangeArrowheads="1"/>
          </p:cNvSpPr>
          <p:nvPr>
            <p:ph type="sldNum" sz="quarter" idx="12"/>
          </p:nvPr>
        </p:nvSpPr>
        <p:spPr>
          <a:ln/>
        </p:spPr>
        <p:txBody>
          <a:bodyPr/>
          <a:lstStyle>
            <a:lvl1pPr>
              <a:defRPr/>
            </a:lvl1pPr>
          </a:lstStyle>
          <a:p>
            <a:fld id="{212344C9-C414-4CE2-A042-6045DACCF757}" type="slidenum">
              <a:rPr lang="en-IN" smtClean="0"/>
              <a:t>‹#›</a:t>
            </a:fld>
            <a:endParaRPr lang="en-IN"/>
          </a:p>
        </p:txBody>
      </p:sp>
    </p:spTree>
    <p:extLst>
      <p:ext uri="{BB962C8B-B14F-4D97-AF65-F5344CB8AC3E}">
        <p14:creationId xmlns:p14="http://schemas.microsoft.com/office/powerpoint/2010/main" val="224836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524001"/>
            <a:ext cx="4826000" cy="4411663"/>
          </a:xfrm>
        </p:spPr>
        <p:txBody>
          <a:bodyPr/>
          <a:lstStyle>
            <a:lvl1pPr marL="45720" indent="0">
              <a:buFontTx/>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53200" y="1524001"/>
            <a:ext cx="4826000" cy="4411663"/>
          </a:xfrm>
        </p:spPr>
        <p:txBody>
          <a:bodyPr/>
          <a:lstStyle>
            <a:lvl1pPr marL="45720" indent="0">
              <a:buFontTx/>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noChangeArrowheads="1"/>
          </p:cNvSpPr>
          <p:nvPr>
            <p:ph type="dt" sz="half" idx="10"/>
          </p:nvPr>
        </p:nvSpPr>
        <p:spPr>
          <a:ln/>
        </p:spPr>
        <p:txBody>
          <a:bodyPr/>
          <a:lstStyle>
            <a:lvl1pPr>
              <a:defRPr/>
            </a:lvl1pPr>
          </a:lstStyle>
          <a:p>
            <a:fld id="{D8895B10-64F2-477C-A951-5FD321769F15}" type="datetimeFigureOut">
              <a:rPr lang="en-IN" smtClean="0"/>
              <a:t>19-05-2024</a:t>
            </a:fld>
            <a:endParaRPr lang="en-IN"/>
          </a:p>
        </p:txBody>
      </p:sp>
      <p:sp>
        <p:nvSpPr>
          <p:cNvPr id="6" name="Footer Placeholder 4"/>
          <p:cNvSpPr>
            <a:spLocks noGrp="1" noChangeArrowheads="1"/>
          </p:cNvSpPr>
          <p:nvPr>
            <p:ph type="ftr" sz="quarter" idx="11"/>
          </p:nvPr>
        </p:nvSpPr>
        <p:spPr>
          <a:ln/>
        </p:spPr>
        <p:txBody>
          <a:bodyPr/>
          <a:lstStyle>
            <a:lvl1pPr>
              <a:defRPr/>
            </a:lvl1pPr>
          </a:lstStyle>
          <a:p>
            <a:endParaRPr lang="en-IN"/>
          </a:p>
        </p:txBody>
      </p:sp>
      <p:sp>
        <p:nvSpPr>
          <p:cNvPr id="7" name="Slide Number Placeholder 5"/>
          <p:cNvSpPr>
            <a:spLocks noGrp="1" noChangeArrowheads="1"/>
          </p:cNvSpPr>
          <p:nvPr>
            <p:ph type="sldNum" sz="quarter" idx="12"/>
          </p:nvPr>
        </p:nvSpPr>
        <p:spPr>
          <a:ln/>
        </p:spPr>
        <p:txBody>
          <a:bodyPr/>
          <a:lstStyle>
            <a:lvl1pPr>
              <a:defRPr/>
            </a:lvl1pPr>
          </a:lstStyle>
          <a:p>
            <a:fld id="{212344C9-C414-4CE2-A042-6045DACCF757}" type="slidenum">
              <a:rPr lang="en-IN" smtClean="0"/>
              <a:t>‹#›</a:t>
            </a:fld>
            <a:endParaRPr lang="en-IN"/>
          </a:p>
        </p:txBody>
      </p:sp>
    </p:spTree>
    <p:extLst>
      <p:ext uri="{BB962C8B-B14F-4D97-AF65-F5344CB8AC3E}">
        <p14:creationId xmlns:p14="http://schemas.microsoft.com/office/powerpoint/2010/main" val="4171053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marL="45720" indent="0">
              <a:buFontTx/>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marL="45720" indent="0">
              <a:buFontTx/>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noChangeArrowheads="1"/>
          </p:cNvSpPr>
          <p:nvPr>
            <p:ph type="dt" sz="half" idx="10"/>
          </p:nvPr>
        </p:nvSpPr>
        <p:spPr>
          <a:ln/>
        </p:spPr>
        <p:txBody>
          <a:bodyPr/>
          <a:lstStyle>
            <a:lvl1pPr>
              <a:defRPr/>
            </a:lvl1pPr>
          </a:lstStyle>
          <a:p>
            <a:fld id="{D8895B10-64F2-477C-A951-5FD321769F15}" type="datetimeFigureOut">
              <a:rPr lang="en-IN" smtClean="0"/>
              <a:t>19-05-2024</a:t>
            </a:fld>
            <a:endParaRPr lang="en-IN"/>
          </a:p>
        </p:txBody>
      </p:sp>
      <p:sp>
        <p:nvSpPr>
          <p:cNvPr id="8" name="Footer Placeholder 4"/>
          <p:cNvSpPr>
            <a:spLocks noGrp="1" noChangeArrowheads="1"/>
          </p:cNvSpPr>
          <p:nvPr>
            <p:ph type="ftr" sz="quarter" idx="11"/>
          </p:nvPr>
        </p:nvSpPr>
        <p:spPr>
          <a:ln/>
        </p:spPr>
        <p:txBody>
          <a:bodyPr/>
          <a:lstStyle>
            <a:lvl1pPr>
              <a:defRPr/>
            </a:lvl1pPr>
          </a:lstStyle>
          <a:p>
            <a:endParaRPr lang="en-IN"/>
          </a:p>
        </p:txBody>
      </p:sp>
      <p:sp>
        <p:nvSpPr>
          <p:cNvPr id="9" name="Slide Number Placeholder 5"/>
          <p:cNvSpPr>
            <a:spLocks noGrp="1" noChangeArrowheads="1"/>
          </p:cNvSpPr>
          <p:nvPr>
            <p:ph type="sldNum" sz="quarter" idx="12"/>
          </p:nvPr>
        </p:nvSpPr>
        <p:spPr>
          <a:ln/>
        </p:spPr>
        <p:txBody>
          <a:bodyPr/>
          <a:lstStyle>
            <a:lvl1pPr>
              <a:defRPr/>
            </a:lvl1pPr>
          </a:lstStyle>
          <a:p>
            <a:fld id="{212344C9-C414-4CE2-A042-6045DACCF757}" type="slidenum">
              <a:rPr lang="en-IN" smtClean="0"/>
              <a:t>‹#›</a:t>
            </a:fld>
            <a:endParaRPr lang="en-IN"/>
          </a:p>
        </p:txBody>
      </p:sp>
    </p:spTree>
    <p:extLst>
      <p:ext uri="{BB962C8B-B14F-4D97-AF65-F5344CB8AC3E}">
        <p14:creationId xmlns:p14="http://schemas.microsoft.com/office/powerpoint/2010/main" val="603096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noChangeArrowheads="1"/>
          </p:cNvSpPr>
          <p:nvPr>
            <p:ph type="dt" sz="half" idx="10"/>
          </p:nvPr>
        </p:nvSpPr>
        <p:spPr>
          <a:ln/>
        </p:spPr>
        <p:txBody>
          <a:bodyPr/>
          <a:lstStyle>
            <a:lvl1pPr>
              <a:defRPr/>
            </a:lvl1pPr>
          </a:lstStyle>
          <a:p>
            <a:fld id="{D8895B10-64F2-477C-A951-5FD321769F15}" type="datetimeFigureOut">
              <a:rPr lang="en-IN" smtClean="0"/>
              <a:t>19-05-2024</a:t>
            </a:fld>
            <a:endParaRPr lang="en-IN"/>
          </a:p>
        </p:txBody>
      </p:sp>
      <p:sp>
        <p:nvSpPr>
          <p:cNvPr id="4" name="Footer Placeholder 4"/>
          <p:cNvSpPr>
            <a:spLocks noGrp="1" noChangeArrowheads="1"/>
          </p:cNvSpPr>
          <p:nvPr>
            <p:ph type="ftr" sz="quarter" idx="11"/>
          </p:nvPr>
        </p:nvSpPr>
        <p:spPr>
          <a:ln/>
        </p:spPr>
        <p:txBody>
          <a:bodyPr/>
          <a:lstStyle>
            <a:lvl1pPr>
              <a:defRPr/>
            </a:lvl1pPr>
          </a:lstStyle>
          <a:p>
            <a:endParaRPr lang="en-IN"/>
          </a:p>
        </p:txBody>
      </p:sp>
      <p:sp>
        <p:nvSpPr>
          <p:cNvPr id="5" name="Slide Number Placeholder 5"/>
          <p:cNvSpPr>
            <a:spLocks noGrp="1" noChangeArrowheads="1"/>
          </p:cNvSpPr>
          <p:nvPr>
            <p:ph type="sldNum" sz="quarter" idx="12"/>
          </p:nvPr>
        </p:nvSpPr>
        <p:spPr>
          <a:ln/>
        </p:spPr>
        <p:txBody>
          <a:bodyPr/>
          <a:lstStyle>
            <a:lvl1pPr>
              <a:defRPr/>
            </a:lvl1pPr>
          </a:lstStyle>
          <a:p>
            <a:fld id="{212344C9-C414-4CE2-A042-6045DACCF757}" type="slidenum">
              <a:rPr lang="en-IN" smtClean="0"/>
              <a:t>‹#›</a:t>
            </a:fld>
            <a:endParaRPr lang="en-IN"/>
          </a:p>
        </p:txBody>
      </p:sp>
    </p:spTree>
    <p:extLst>
      <p:ext uri="{BB962C8B-B14F-4D97-AF65-F5344CB8AC3E}">
        <p14:creationId xmlns:p14="http://schemas.microsoft.com/office/powerpoint/2010/main" val="3293972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fld id="{D8895B10-64F2-477C-A951-5FD321769F15}" type="datetimeFigureOut">
              <a:rPr lang="en-IN" smtClean="0"/>
              <a:t>19-05-2024</a:t>
            </a:fld>
            <a:endParaRPr lang="en-IN"/>
          </a:p>
        </p:txBody>
      </p:sp>
      <p:sp>
        <p:nvSpPr>
          <p:cNvPr id="3" name="Footer Placeholder 4"/>
          <p:cNvSpPr>
            <a:spLocks noGrp="1" noChangeArrowheads="1"/>
          </p:cNvSpPr>
          <p:nvPr>
            <p:ph type="ftr" sz="quarter" idx="11"/>
          </p:nvPr>
        </p:nvSpPr>
        <p:spPr>
          <a:ln/>
        </p:spPr>
        <p:txBody>
          <a:bodyPr/>
          <a:lstStyle>
            <a:lvl1pPr>
              <a:defRPr/>
            </a:lvl1pPr>
          </a:lstStyle>
          <a:p>
            <a:endParaRPr lang="en-IN"/>
          </a:p>
        </p:txBody>
      </p:sp>
      <p:sp>
        <p:nvSpPr>
          <p:cNvPr id="4" name="Slide Number Placeholder 5"/>
          <p:cNvSpPr>
            <a:spLocks noGrp="1" noChangeArrowheads="1"/>
          </p:cNvSpPr>
          <p:nvPr>
            <p:ph type="sldNum" sz="quarter" idx="12"/>
          </p:nvPr>
        </p:nvSpPr>
        <p:spPr>
          <a:ln/>
        </p:spPr>
        <p:txBody>
          <a:bodyPr/>
          <a:lstStyle>
            <a:lvl1pPr>
              <a:defRPr/>
            </a:lvl1pPr>
          </a:lstStyle>
          <a:p>
            <a:fld id="{212344C9-C414-4CE2-A042-6045DACCF757}" type="slidenum">
              <a:rPr lang="en-IN" smtClean="0"/>
              <a:t>‹#›</a:t>
            </a:fld>
            <a:endParaRPr lang="en-IN"/>
          </a:p>
        </p:txBody>
      </p:sp>
    </p:spTree>
    <p:extLst>
      <p:ext uri="{BB962C8B-B14F-4D97-AF65-F5344CB8AC3E}">
        <p14:creationId xmlns:p14="http://schemas.microsoft.com/office/powerpoint/2010/main" val="958196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marL="45720" indent="0">
              <a:buFontTx/>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noChangeArrowheads="1"/>
          </p:cNvSpPr>
          <p:nvPr>
            <p:ph type="dt" sz="half" idx="10"/>
          </p:nvPr>
        </p:nvSpPr>
        <p:spPr>
          <a:ln/>
        </p:spPr>
        <p:txBody>
          <a:bodyPr/>
          <a:lstStyle>
            <a:lvl1pPr>
              <a:defRPr/>
            </a:lvl1pPr>
          </a:lstStyle>
          <a:p>
            <a:fld id="{D8895B10-64F2-477C-A951-5FD321769F15}" type="datetimeFigureOut">
              <a:rPr lang="en-IN" smtClean="0"/>
              <a:t>19-05-2024</a:t>
            </a:fld>
            <a:endParaRPr lang="en-IN"/>
          </a:p>
        </p:txBody>
      </p:sp>
      <p:sp>
        <p:nvSpPr>
          <p:cNvPr id="6" name="Footer Placeholder 4"/>
          <p:cNvSpPr>
            <a:spLocks noGrp="1" noChangeArrowheads="1"/>
          </p:cNvSpPr>
          <p:nvPr>
            <p:ph type="ftr" sz="quarter" idx="11"/>
          </p:nvPr>
        </p:nvSpPr>
        <p:spPr>
          <a:ln/>
        </p:spPr>
        <p:txBody>
          <a:bodyPr/>
          <a:lstStyle>
            <a:lvl1pPr>
              <a:defRPr/>
            </a:lvl1pPr>
          </a:lstStyle>
          <a:p>
            <a:endParaRPr lang="en-IN"/>
          </a:p>
        </p:txBody>
      </p:sp>
      <p:sp>
        <p:nvSpPr>
          <p:cNvPr id="7" name="Slide Number Placeholder 5"/>
          <p:cNvSpPr>
            <a:spLocks noGrp="1" noChangeArrowheads="1"/>
          </p:cNvSpPr>
          <p:nvPr>
            <p:ph type="sldNum" sz="quarter" idx="12"/>
          </p:nvPr>
        </p:nvSpPr>
        <p:spPr>
          <a:ln/>
        </p:spPr>
        <p:txBody>
          <a:bodyPr/>
          <a:lstStyle>
            <a:lvl1pPr>
              <a:defRPr/>
            </a:lvl1pPr>
          </a:lstStyle>
          <a:p>
            <a:fld id="{212344C9-C414-4CE2-A042-6045DACCF757}" type="slidenum">
              <a:rPr lang="en-IN" smtClean="0"/>
              <a:t>‹#›</a:t>
            </a:fld>
            <a:endParaRPr lang="en-IN"/>
          </a:p>
        </p:txBody>
      </p:sp>
    </p:spTree>
    <p:extLst>
      <p:ext uri="{BB962C8B-B14F-4D97-AF65-F5344CB8AC3E}">
        <p14:creationId xmlns:p14="http://schemas.microsoft.com/office/powerpoint/2010/main" val="3095299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2389717" y="612775"/>
            <a:ext cx="7315200" cy="4114800"/>
          </a:xfr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noChangeArrowheads="1"/>
          </p:cNvSpPr>
          <p:nvPr>
            <p:ph type="dt" sz="half" idx="10"/>
          </p:nvPr>
        </p:nvSpPr>
        <p:spPr>
          <a:ln/>
        </p:spPr>
        <p:txBody>
          <a:bodyPr/>
          <a:lstStyle>
            <a:lvl1pPr>
              <a:defRPr/>
            </a:lvl1pPr>
          </a:lstStyle>
          <a:p>
            <a:fld id="{D8895B10-64F2-477C-A951-5FD321769F15}" type="datetimeFigureOut">
              <a:rPr lang="en-IN" smtClean="0"/>
              <a:t>19-05-2024</a:t>
            </a:fld>
            <a:endParaRPr lang="en-IN"/>
          </a:p>
        </p:txBody>
      </p:sp>
      <p:sp>
        <p:nvSpPr>
          <p:cNvPr id="6" name="Footer Placeholder 4"/>
          <p:cNvSpPr>
            <a:spLocks noGrp="1" noChangeArrowheads="1"/>
          </p:cNvSpPr>
          <p:nvPr>
            <p:ph type="ftr" sz="quarter" idx="11"/>
          </p:nvPr>
        </p:nvSpPr>
        <p:spPr>
          <a:ln/>
        </p:spPr>
        <p:txBody>
          <a:bodyPr/>
          <a:lstStyle>
            <a:lvl1pPr>
              <a:defRPr/>
            </a:lvl1pPr>
          </a:lstStyle>
          <a:p>
            <a:endParaRPr lang="en-IN"/>
          </a:p>
        </p:txBody>
      </p:sp>
      <p:sp>
        <p:nvSpPr>
          <p:cNvPr id="7" name="Slide Number Placeholder 5"/>
          <p:cNvSpPr>
            <a:spLocks noGrp="1" noChangeArrowheads="1"/>
          </p:cNvSpPr>
          <p:nvPr>
            <p:ph type="sldNum" sz="quarter" idx="12"/>
          </p:nvPr>
        </p:nvSpPr>
        <p:spPr>
          <a:ln/>
        </p:spPr>
        <p:txBody>
          <a:bodyPr/>
          <a:lstStyle>
            <a:lvl1pPr>
              <a:defRPr/>
            </a:lvl1pPr>
          </a:lstStyle>
          <a:p>
            <a:fld id="{212344C9-C414-4CE2-A042-6045DACCF757}" type="slidenum">
              <a:rPr lang="en-IN" smtClean="0"/>
              <a:t>‹#›</a:t>
            </a:fld>
            <a:endParaRPr lang="en-IN"/>
          </a:p>
        </p:txBody>
      </p:sp>
    </p:spTree>
    <p:extLst>
      <p:ext uri="{BB962C8B-B14F-4D97-AF65-F5344CB8AC3E}">
        <p14:creationId xmlns:p14="http://schemas.microsoft.com/office/powerpoint/2010/main" val="384193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Line 2"/>
          <p:cNvSpPr>
            <a:spLocks noChangeShapeType="1"/>
          </p:cNvSpPr>
          <p:nvPr/>
        </p:nvSpPr>
        <p:spPr bwMode="auto">
          <a:xfrm>
            <a:off x="10617200" y="152400"/>
            <a:ext cx="0" cy="1524000"/>
          </a:xfrm>
          <a:prstGeom prst="line">
            <a:avLst/>
          </a:prstGeom>
          <a:noFill/>
          <a:ln w="9525">
            <a:solidFill>
              <a:schemeClr val="tx1"/>
            </a:solidFill>
            <a:round/>
            <a:headEnd/>
            <a:tailEnd/>
          </a:ln>
          <a:effectLst/>
        </p:spPr>
        <p:txBody>
          <a:bodyPr/>
          <a:lstStyle/>
          <a:p>
            <a:pPr>
              <a:spcBef>
                <a:spcPct val="20000"/>
              </a:spcBef>
              <a:buClr>
                <a:schemeClr val="accent2"/>
              </a:buClr>
              <a:buSzPct val="70000"/>
              <a:buFont typeface="Wingdings" pitchFamily="2" charset="2"/>
              <a:buChar char="l"/>
              <a:defRPr/>
            </a:pPr>
            <a:endParaRPr lang="en-US" sz="1800" dirty="0">
              <a:cs typeface="+mn-cs"/>
            </a:endParaRPr>
          </a:p>
        </p:txBody>
      </p:sp>
      <p:grpSp>
        <p:nvGrpSpPr>
          <p:cNvPr id="1027" name="Group 8"/>
          <p:cNvGrpSpPr>
            <a:grpSpLocks/>
          </p:cNvGrpSpPr>
          <p:nvPr/>
        </p:nvGrpSpPr>
        <p:grpSpPr bwMode="auto">
          <a:xfrm>
            <a:off x="10871201" y="152400"/>
            <a:ext cx="1056217" cy="1295400"/>
            <a:chOff x="5136" y="960"/>
            <a:chExt cx="528" cy="864"/>
          </a:xfrm>
        </p:grpSpPr>
        <p:sp>
          <p:nvSpPr>
            <p:cNvPr id="46089" name="Oval 9"/>
            <p:cNvSpPr>
              <a:spLocks noChangeArrowheads="1"/>
            </p:cNvSpPr>
            <p:nvPr/>
          </p:nvSpPr>
          <p:spPr bwMode="auto">
            <a:xfrm>
              <a:off x="5136" y="960"/>
              <a:ext cx="80" cy="80"/>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090" name="Oval 10"/>
            <p:cNvSpPr>
              <a:spLocks noChangeArrowheads="1"/>
            </p:cNvSpPr>
            <p:nvPr/>
          </p:nvSpPr>
          <p:spPr bwMode="auto">
            <a:xfrm>
              <a:off x="5248" y="960"/>
              <a:ext cx="79" cy="80"/>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091" name="Oval 11"/>
            <p:cNvSpPr>
              <a:spLocks noChangeArrowheads="1"/>
            </p:cNvSpPr>
            <p:nvPr/>
          </p:nvSpPr>
          <p:spPr bwMode="auto">
            <a:xfrm>
              <a:off x="5360" y="960"/>
              <a:ext cx="79" cy="80"/>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092" name="Oval 12"/>
            <p:cNvSpPr>
              <a:spLocks noChangeArrowheads="1"/>
            </p:cNvSpPr>
            <p:nvPr/>
          </p:nvSpPr>
          <p:spPr bwMode="auto">
            <a:xfrm>
              <a:off x="5136" y="1072"/>
              <a:ext cx="80" cy="79"/>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093" name="Oval 13"/>
            <p:cNvSpPr>
              <a:spLocks noChangeArrowheads="1"/>
            </p:cNvSpPr>
            <p:nvPr/>
          </p:nvSpPr>
          <p:spPr bwMode="auto">
            <a:xfrm>
              <a:off x="5248" y="1072"/>
              <a:ext cx="79" cy="79"/>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094" name="Oval 14"/>
            <p:cNvSpPr>
              <a:spLocks noChangeArrowheads="1"/>
            </p:cNvSpPr>
            <p:nvPr/>
          </p:nvSpPr>
          <p:spPr bwMode="auto">
            <a:xfrm>
              <a:off x="5360" y="1072"/>
              <a:ext cx="79" cy="79"/>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095" name="Oval 15"/>
            <p:cNvSpPr>
              <a:spLocks noChangeArrowheads="1"/>
            </p:cNvSpPr>
            <p:nvPr/>
          </p:nvSpPr>
          <p:spPr bwMode="auto">
            <a:xfrm>
              <a:off x="5472" y="1072"/>
              <a:ext cx="79" cy="79"/>
            </a:xfrm>
            <a:prstGeom prst="ellipse">
              <a:avLst/>
            </a:prstGeom>
            <a:solidFill>
              <a:schemeClr val="accent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096" name="Oval 16"/>
            <p:cNvSpPr>
              <a:spLocks noChangeArrowheads="1"/>
            </p:cNvSpPr>
            <p:nvPr/>
          </p:nvSpPr>
          <p:spPr bwMode="auto">
            <a:xfrm>
              <a:off x="5136" y="1184"/>
              <a:ext cx="80" cy="79"/>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097" name="Oval 17"/>
            <p:cNvSpPr>
              <a:spLocks noChangeArrowheads="1"/>
            </p:cNvSpPr>
            <p:nvPr/>
          </p:nvSpPr>
          <p:spPr bwMode="auto">
            <a:xfrm>
              <a:off x="5248" y="1184"/>
              <a:ext cx="79" cy="79"/>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098" name="Oval 18"/>
            <p:cNvSpPr>
              <a:spLocks noChangeArrowheads="1"/>
            </p:cNvSpPr>
            <p:nvPr/>
          </p:nvSpPr>
          <p:spPr bwMode="auto">
            <a:xfrm>
              <a:off x="5360" y="1184"/>
              <a:ext cx="79" cy="79"/>
            </a:xfrm>
            <a:prstGeom prst="ellipse">
              <a:avLst/>
            </a:prstGeom>
            <a:solidFill>
              <a:schemeClr val="accent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099" name="Oval 19"/>
            <p:cNvSpPr>
              <a:spLocks noChangeArrowheads="1"/>
            </p:cNvSpPr>
            <p:nvPr/>
          </p:nvSpPr>
          <p:spPr bwMode="auto">
            <a:xfrm>
              <a:off x="5472" y="1184"/>
              <a:ext cx="79" cy="79"/>
            </a:xfrm>
            <a:prstGeom prst="ellipse">
              <a:avLst/>
            </a:prstGeom>
            <a:solidFill>
              <a:schemeClr val="accent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100" name="Oval 20"/>
            <p:cNvSpPr>
              <a:spLocks noChangeArrowheads="1"/>
            </p:cNvSpPr>
            <p:nvPr/>
          </p:nvSpPr>
          <p:spPr bwMode="auto">
            <a:xfrm>
              <a:off x="5584" y="1184"/>
              <a:ext cx="80" cy="79"/>
            </a:xfrm>
            <a:prstGeom prst="ellipse">
              <a:avLst/>
            </a:prstGeom>
            <a:solidFill>
              <a:schemeClr val="accent1"/>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101" name="Oval 21"/>
            <p:cNvSpPr>
              <a:spLocks noChangeArrowheads="1"/>
            </p:cNvSpPr>
            <p:nvPr/>
          </p:nvSpPr>
          <p:spPr bwMode="auto">
            <a:xfrm>
              <a:off x="5136" y="1296"/>
              <a:ext cx="80" cy="80"/>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102" name="Oval 22"/>
            <p:cNvSpPr>
              <a:spLocks noChangeArrowheads="1"/>
            </p:cNvSpPr>
            <p:nvPr/>
          </p:nvSpPr>
          <p:spPr bwMode="auto">
            <a:xfrm>
              <a:off x="5248" y="1296"/>
              <a:ext cx="79" cy="80"/>
            </a:xfrm>
            <a:prstGeom prst="ellipse">
              <a:avLst/>
            </a:prstGeom>
            <a:solidFill>
              <a:schemeClr val="accent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103" name="Oval 23"/>
            <p:cNvSpPr>
              <a:spLocks noChangeArrowheads="1"/>
            </p:cNvSpPr>
            <p:nvPr/>
          </p:nvSpPr>
          <p:spPr bwMode="auto">
            <a:xfrm>
              <a:off x="5360" y="1296"/>
              <a:ext cx="79" cy="80"/>
            </a:xfrm>
            <a:prstGeom prst="ellipse">
              <a:avLst/>
            </a:prstGeom>
            <a:solidFill>
              <a:schemeClr val="accent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104" name="Oval 24"/>
            <p:cNvSpPr>
              <a:spLocks noChangeArrowheads="1"/>
            </p:cNvSpPr>
            <p:nvPr/>
          </p:nvSpPr>
          <p:spPr bwMode="auto">
            <a:xfrm>
              <a:off x="5472" y="1296"/>
              <a:ext cx="79" cy="80"/>
            </a:xfrm>
            <a:prstGeom prst="ellipse">
              <a:avLst/>
            </a:prstGeom>
            <a:solidFill>
              <a:schemeClr val="accent1"/>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105" name="Oval 25"/>
            <p:cNvSpPr>
              <a:spLocks noChangeArrowheads="1"/>
            </p:cNvSpPr>
            <p:nvPr/>
          </p:nvSpPr>
          <p:spPr bwMode="auto">
            <a:xfrm>
              <a:off x="5136" y="1408"/>
              <a:ext cx="80" cy="80"/>
            </a:xfrm>
            <a:prstGeom prst="ellipse">
              <a:avLst/>
            </a:prstGeom>
            <a:solidFill>
              <a:schemeClr val="accent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106" name="Oval 26"/>
            <p:cNvSpPr>
              <a:spLocks noChangeArrowheads="1"/>
            </p:cNvSpPr>
            <p:nvPr/>
          </p:nvSpPr>
          <p:spPr bwMode="auto">
            <a:xfrm>
              <a:off x="5248" y="1408"/>
              <a:ext cx="79" cy="80"/>
            </a:xfrm>
            <a:prstGeom prst="ellipse">
              <a:avLst/>
            </a:prstGeom>
            <a:solidFill>
              <a:schemeClr val="accent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107" name="Oval 27"/>
            <p:cNvSpPr>
              <a:spLocks noChangeArrowheads="1"/>
            </p:cNvSpPr>
            <p:nvPr/>
          </p:nvSpPr>
          <p:spPr bwMode="auto">
            <a:xfrm>
              <a:off x="5360" y="1408"/>
              <a:ext cx="79" cy="80"/>
            </a:xfrm>
            <a:prstGeom prst="ellipse">
              <a:avLst/>
            </a:prstGeom>
            <a:solidFill>
              <a:schemeClr val="accent1"/>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108" name="Oval 28"/>
            <p:cNvSpPr>
              <a:spLocks noChangeArrowheads="1"/>
            </p:cNvSpPr>
            <p:nvPr/>
          </p:nvSpPr>
          <p:spPr bwMode="auto">
            <a:xfrm>
              <a:off x="5472" y="1408"/>
              <a:ext cx="79" cy="80"/>
            </a:xfrm>
            <a:prstGeom prst="ellipse">
              <a:avLst/>
            </a:prstGeom>
            <a:solidFill>
              <a:schemeClr val="accent1"/>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109" name="Oval 29"/>
            <p:cNvSpPr>
              <a:spLocks noChangeArrowheads="1"/>
            </p:cNvSpPr>
            <p:nvPr/>
          </p:nvSpPr>
          <p:spPr bwMode="auto">
            <a:xfrm>
              <a:off x="5584" y="1408"/>
              <a:ext cx="80" cy="80"/>
            </a:xfrm>
            <a:prstGeom prst="ellipse">
              <a:avLst/>
            </a:prstGeom>
            <a:solidFill>
              <a:schemeClr val="folHlink"/>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110" name="Oval 30"/>
            <p:cNvSpPr>
              <a:spLocks noChangeArrowheads="1"/>
            </p:cNvSpPr>
            <p:nvPr/>
          </p:nvSpPr>
          <p:spPr bwMode="auto">
            <a:xfrm>
              <a:off x="5136" y="1520"/>
              <a:ext cx="80" cy="79"/>
            </a:xfrm>
            <a:prstGeom prst="ellipse">
              <a:avLst/>
            </a:prstGeom>
            <a:solidFill>
              <a:schemeClr val="accent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111" name="Oval 31"/>
            <p:cNvSpPr>
              <a:spLocks noChangeArrowheads="1"/>
            </p:cNvSpPr>
            <p:nvPr/>
          </p:nvSpPr>
          <p:spPr bwMode="auto">
            <a:xfrm>
              <a:off x="5248" y="1520"/>
              <a:ext cx="79" cy="79"/>
            </a:xfrm>
            <a:prstGeom prst="ellipse">
              <a:avLst/>
            </a:prstGeom>
            <a:solidFill>
              <a:schemeClr val="accent1"/>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112" name="Oval 32"/>
            <p:cNvSpPr>
              <a:spLocks noChangeArrowheads="1"/>
            </p:cNvSpPr>
            <p:nvPr/>
          </p:nvSpPr>
          <p:spPr bwMode="auto">
            <a:xfrm>
              <a:off x="5360" y="1520"/>
              <a:ext cx="79" cy="79"/>
            </a:xfrm>
            <a:prstGeom prst="ellipse">
              <a:avLst/>
            </a:prstGeom>
            <a:solidFill>
              <a:schemeClr val="accent1"/>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113" name="Oval 33"/>
            <p:cNvSpPr>
              <a:spLocks noChangeArrowheads="1"/>
            </p:cNvSpPr>
            <p:nvPr/>
          </p:nvSpPr>
          <p:spPr bwMode="auto">
            <a:xfrm>
              <a:off x="5472" y="1520"/>
              <a:ext cx="79" cy="79"/>
            </a:xfrm>
            <a:prstGeom prst="ellipse">
              <a:avLst/>
            </a:prstGeom>
            <a:solidFill>
              <a:schemeClr val="folHlink"/>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114" name="Oval 34"/>
            <p:cNvSpPr>
              <a:spLocks noChangeArrowheads="1"/>
            </p:cNvSpPr>
            <p:nvPr/>
          </p:nvSpPr>
          <p:spPr bwMode="auto">
            <a:xfrm>
              <a:off x="5136" y="1632"/>
              <a:ext cx="80" cy="79"/>
            </a:xfrm>
            <a:prstGeom prst="ellipse">
              <a:avLst/>
            </a:prstGeom>
            <a:solidFill>
              <a:schemeClr val="accent1"/>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115" name="Oval 35"/>
            <p:cNvSpPr>
              <a:spLocks noChangeArrowheads="1"/>
            </p:cNvSpPr>
            <p:nvPr/>
          </p:nvSpPr>
          <p:spPr bwMode="auto">
            <a:xfrm>
              <a:off x="5248" y="1632"/>
              <a:ext cx="79" cy="79"/>
            </a:xfrm>
            <a:prstGeom prst="ellipse">
              <a:avLst/>
            </a:prstGeom>
            <a:solidFill>
              <a:schemeClr val="accent1"/>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116" name="Oval 36"/>
            <p:cNvSpPr>
              <a:spLocks noChangeArrowheads="1"/>
            </p:cNvSpPr>
            <p:nvPr/>
          </p:nvSpPr>
          <p:spPr bwMode="auto">
            <a:xfrm>
              <a:off x="5360" y="1632"/>
              <a:ext cx="79" cy="79"/>
            </a:xfrm>
            <a:prstGeom prst="ellipse">
              <a:avLst/>
            </a:prstGeom>
            <a:solidFill>
              <a:schemeClr val="folHlink"/>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117" name="Oval 37"/>
            <p:cNvSpPr>
              <a:spLocks noChangeArrowheads="1"/>
            </p:cNvSpPr>
            <p:nvPr/>
          </p:nvSpPr>
          <p:spPr bwMode="auto">
            <a:xfrm>
              <a:off x="5472" y="1632"/>
              <a:ext cx="79" cy="79"/>
            </a:xfrm>
            <a:prstGeom prst="ellipse">
              <a:avLst/>
            </a:prstGeom>
            <a:solidFill>
              <a:schemeClr val="folHlink"/>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118" name="Oval 38"/>
            <p:cNvSpPr>
              <a:spLocks noChangeArrowheads="1"/>
            </p:cNvSpPr>
            <p:nvPr/>
          </p:nvSpPr>
          <p:spPr bwMode="auto">
            <a:xfrm>
              <a:off x="5248" y="1744"/>
              <a:ext cx="79" cy="80"/>
            </a:xfrm>
            <a:prstGeom prst="ellipse">
              <a:avLst/>
            </a:prstGeom>
            <a:solidFill>
              <a:schemeClr val="folHlink"/>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119" name="Oval 39"/>
            <p:cNvSpPr>
              <a:spLocks noChangeArrowheads="1"/>
            </p:cNvSpPr>
            <p:nvPr/>
          </p:nvSpPr>
          <p:spPr bwMode="auto">
            <a:xfrm>
              <a:off x="5472" y="1744"/>
              <a:ext cx="79" cy="80"/>
            </a:xfrm>
            <a:prstGeom prst="ellipse">
              <a:avLst/>
            </a:prstGeom>
            <a:solidFill>
              <a:schemeClr val="folHlink"/>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grpSp>
      <p:sp>
        <p:nvSpPr>
          <p:cNvPr id="1028" name="Title Placeholder 1"/>
          <p:cNvSpPr>
            <a:spLocks noGrp="1" noChangeArrowheads="1"/>
          </p:cNvSpPr>
          <p:nvPr>
            <p:ph type="title"/>
          </p:nvPr>
        </p:nvSpPr>
        <p:spPr bwMode="auto">
          <a:xfrm>
            <a:off x="304800" y="228600"/>
            <a:ext cx="10261600" cy="1295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9" name="Text Placeholder 2"/>
          <p:cNvSpPr>
            <a:spLocks noGrp="1" noChangeArrowheads="1"/>
          </p:cNvSpPr>
          <p:nvPr>
            <p:ph type="body" idx="1"/>
          </p:nvPr>
        </p:nvSpPr>
        <p:spPr bwMode="auto">
          <a:xfrm>
            <a:off x="1524000" y="1524001"/>
            <a:ext cx="9855200" cy="44116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6085" name="Date Placeholder 3"/>
          <p:cNvSpPr>
            <a:spLocks noGrp="1" noChangeArrowheads="1"/>
          </p:cNvSpPr>
          <p:nvPr>
            <p:ph type="dt" sz="half" idx="2"/>
          </p:nvPr>
        </p:nvSpPr>
        <p:spPr bwMode="auto">
          <a:xfrm>
            <a:off x="609600" y="6248400"/>
            <a:ext cx="2844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000" smtClean="0">
                <a:cs typeface="+mn-cs"/>
              </a:defRPr>
            </a:lvl1pPr>
          </a:lstStyle>
          <a:p>
            <a:fld id="{D8895B10-64F2-477C-A951-5FD321769F15}" type="datetimeFigureOut">
              <a:rPr lang="en-IN" smtClean="0"/>
              <a:t>19-05-2024</a:t>
            </a:fld>
            <a:endParaRPr lang="en-IN"/>
          </a:p>
        </p:txBody>
      </p:sp>
      <p:sp>
        <p:nvSpPr>
          <p:cNvPr id="46086" name="Footer Placeholder 4"/>
          <p:cNvSpPr>
            <a:spLocks noGrp="1" noChangeArrowheads="1"/>
          </p:cNvSpPr>
          <p:nvPr>
            <p:ph type="ftr" sz="quarter" idx="3"/>
          </p:nvPr>
        </p:nvSpPr>
        <p:spPr bwMode="auto">
          <a:xfrm>
            <a:off x="4165600" y="6248400"/>
            <a:ext cx="3860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spcBef>
                <a:spcPct val="0"/>
              </a:spcBef>
              <a:buClrTx/>
              <a:buSzTx/>
              <a:buFontTx/>
              <a:buNone/>
              <a:defRPr sz="1000" dirty="0">
                <a:cs typeface="+mn-cs"/>
              </a:defRPr>
            </a:lvl1pPr>
          </a:lstStyle>
          <a:p>
            <a:endParaRPr lang="en-IN"/>
          </a:p>
        </p:txBody>
      </p:sp>
      <p:sp>
        <p:nvSpPr>
          <p:cNvPr id="46087" name="Slide Number Placeholder 5"/>
          <p:cNvSpPr>
            <a:spLocks noGrp="1" noChangeArrowheads="1"/>
          </p:cNvSpPr>
          <p:nvPr>
            <p:ph type="sldNum" sz="quarter" idx="4"/>
          </p:nvPr>
        </p:nvSpPr>
        <p:spPr bwMode="auto">
          <a:xfrm>
            <a:off x="8737600" y="6248400"/>
            <a:ext cx="2844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000">
                <a:cs typeface="+mn-cs"/>
              </a:defRPr>
            </a:lvl1pPr>
          </a:lstStyle>
          <a:p>
            <a:fld id="{212344C9-C414-4CE2-A042-6045DACCF757}" type="slidenum">
              <a:rPr lang="en-IN" smtClean="0"/>
              <a:t>‹#›</a:t>
            </a:fld>
            <a:endParaRPr lang="en-IN"/>
          </a:p>
        </p:txBody>
      </p:sp>
    </p:spTree>
    <p:extLst>
      <p:ext uri="{BB962C8B-B14F-4D97-AF65-F5344CB8AC3E}">
        <p14:creationId xmlns:p14="http://schemas.microsoft.com/office/powerpoint/2010/main" val="11936436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p:titleStyle>
    <p:bodyStyle>
      <a:lvl1pPr marL="44450" algn="l" rtl="0" eaLnBrk="1" fontAlgn="base" hangingPunct="1">
        <a:spcBef>
          <a:spcPct val="25000"/>
        </a:spcBef>
        <a:spcAft>
          <a:spcPct val="0"/>
        </a:spcAft>
        <a:buClr>
          <a:schemeClr val="tx2"/>
        </a:buClr>
        <a:buSzPct val="120000"/>
        <a:defRPr sz="2700">
          <a:solidFill>
            <a:schemeClr val="tx1"/>
          </a:solidFill>
          <a:latin typeface="+mn-lt"/>
          <a:ea typeface="+mn-ea"/>
          <a:cs typeface="+mn-cs"/>
        </a:defRPr>
      </a:lvl1pPr>
      <a:lvl2pPr marL="692150" indent="-347663" algn="l" rtl="0" eaLnBrk="1" fontAlgn="base" hangingPunct="1">
        <a:spcBef>
          <a:spcPct val="0"/>
        </a:spcBef>
        <a:spcAft>
          <a:spcPct val="25000"/>
        </a:spcAft>
        <a:buClr>
          <a:srgbClr val="4D7373"/>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rgbClr val="666600"/>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rgbClr val="26004D"/>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rgbClr val="7F7F7F"/>
        </a:buClr>
        <a:buSzPct val="80000"/>
        <a:buFont typeface="Wingdings" pitchFamily="2" charset="2"/>
        <a:buChar char="§"/>
        <a:defRPr sz="2000">
          <a:solidFill>
            <a:schemeClr val="tx1"/>
          </a:solidFill>
          <a:latin typeface="+mn-lt"/>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hima.t@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7.x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3"/>
          <p:cNvSpPr>
            <a:spLocks noGrp="1"/>
          </p:cNvSpPr>
          <p:nvPr>
            <p:ph type="ctrTitle"/>
          </p:nvPr>
        </p:nvSpPr>
        <p:spPr/>
        <p:txBody>
          <a:bodyPr/>
          <a:lstStyle/>
          <a:p>
            <a:pPr algn="l"/>
            <a:r>
              <a:rPr lang="en-US" dirty="0"/>
              <a:t>Object Oriented Programming in C++</a:t>
            </a:r>
          </a:p>
        </p:txBody>
      </p:sp>
      <p:sp>
        <p:nvSpPr>
          <p:cNvPr id="3075" name="Subtitle 4"/>
          <p:cNvSpPr>
            <a:spLocks noGrp="1"/>
          </p:cNvSpPr>
          <p:nvPr>
            <p:ph type="subTitle" idx="1"/>
          </p:nvPr>
        </p:nvSpPr>
        <p:spPr/>
        <p:txBody>
          <a:bodyPr/>
          <a:lstStyle/>
          <a:p>
            <a:r>
              <a:rPr lang="en-US" dirty="0"/>
              <a:t>Presented by </a:t>
            </a:r>
            <a:r>
              <a:rPr lang="en-US" dirty="0" err="1"/>
              <a:t>Bhimashankar</a:t>
            </a:r>
            <a:r>
              <a:rPr lang="en-US" dirty="0"/>
              <a:t> T</a:t>
            </a:r>
          </a:p>
          <a:p>
            <a:r>
              <a:rPr lang="en-US" dirty="0"/>
              <a:t>E-Mail: </a:t>
            </a:r>
            <a:r>
              <a:rPr lang="en-US" dirty="0">
                <a:hlinkClick r:id="rId3"/>
              </a:rPr>
              <a:t>bhima.t@gmail.com</a:t>
            </a:r>
            <a:endParaRPr lang="en-US" dirty="0"/>
          </a:p>
          <a:p>
            <a:r>
              <a:rPr lang="en-US" dirty="0" err="1"/>
              <a:t>PhNo</a:t>
            </a:r>
            <a:r>
              <a:rPr lang="en-US" dirty="0"/>
              <a:t>:+91 9980156833 / 6363863430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Accessing Data Members of Class</a:t>
            </a:r>
          </a:p>
        </p:txBody>
      </p:sp>
      <p:sp>
        <p:nvSpPr>
          <p:cNvPr id="5123" name="Content Placeholder 2"/>
          <p:cNvSpPr>
            <a:spLocks noGrp="1"/>
          </p:cNvSpPr>
          <p:nvPr>
            <p:ph idx="1"/>
          </p:nvPr>
        </p:nvSpPr>
        <p:spPr>
          <a:xfrm>
            <a:off x="1828800" y="1524002"/>
            <a:ext cx="8610600" cy="4800599"/>
          </a:xfrm>
        </p:spPr>
        <p:txBody>
          <a:bodyPr>
            <a:normAutofit fontScale="85000" lnSpcReduction="20000"/>
          </a:bodyPr>
          <a:lstStyle/>
          <a:p>
            <a:r>
              <a:rPr lang="en-US" sz="1600" dirty="0"/>
              <a:t>class Student</a:t>
            </a:r>
          </a:p>
          <a:p>
            <a:r>
              <a:rPr lang="en-US" sz="1600" dirty="0"/>
              <a:t>{</a:t>
            </a:r>
          </a:p>
          <a:p>
            <a:r>
              <a:rPr lang="en-US" sz="1600" dirty="0"/>
              <a:t> public:</a:t>
            </a:r>
          </a:p>
          <a:p>
            <a:r>
              <a:rPr lang="en-US" sz="1600" dirty="0"/>
              <a:t> </a:t>
            </a:r>
            <a:r>
              <a:rPr lang="en-US" sz="1600" dirty="0" err="1"/>
              <a:t>int</a:t>
            </a:r>
            <a:r>
              <a:rPr lang="en-US" sz="1600" dirty="0"/>
              <a:t> </a:t>
            </a:r>
            <a:r>
              <a:rPr lang="en-US" sz="1600" dirty="0" err="1"/>
              <a:t>rollno</a:t>
            </a:r>
            <a:r>
              <a:rPr lang="en-US" sz="1600" dirty="0"/>
              <a:t>;</a:t>
            </a:r>
          </a:p>
          <a:p>
            <a:r>
              <a:rPr lang="en-US" sz="1600" dirty="0"/>
              <a:t> string name;</a:t>
            </a:r>
          </a:p>
          <a:p>
            <a:r>
              <a:rPr lang="en-US" sz="1600" dirty="0"/>
              <a:t>};</a:t>
            </a:r>
          </a:p>
          <a:p>
            <a:endParaRPr lang="en-US" sz="1600" dirty="0"/>
          </a:p>
          <a:p>
            <a:r>
              <a:rPr lang="en-US" sz="1600" dirty="0" err="1"/>
              <a:t>int</a:t>
            </a:r>
            <a:r>
              <a:rPr lang="en-US" sz="1600" dirty="0"/>
              <a:t> main()</a:t>
            </a:r>
          </a:p>
          <a:p>
            <a:r>
              <a:rPr lang="en-US" sz="1600" dirty="0"/>
              <a:t>{</a:t>
            </a:r>
          </a:p>
          <a:p>
            <a:r>
              <a:rPr lang="en-US" sz="1600" dirty="0"/>
              <a:t> Student A;</a:t>
            </a:r>
          </a:p>
          <a:p>
            <a:r>
              <a:rPr lang="en-US" sz="1600" dirty="0"/>
              <a:t> Student B;</a:t>
            </a:r>
          </a:p>
          <a:p>
            <a:r>
              <a:rPr lang="en-US" sz="1600" dirty="0"/>
              <a:t> </a:t>
            </a:r>
            <a:r>
              <a:rPr lang="en-US" sz="1600" dirty="0" err="1"/>
              <a:t>A.rollno</a:t>
            </a:r>
            <a:r>
              <a:rPr lang="en-US" sz="1600" dirty="0"/>
              <a:t>=1;</a:t>
            </a:r>
          </a:p>
          <a:p>
            <a:r>
              <a:rPr lang="en-US" sz="1600" dirty="0"/>
              <a:t> A.name="Adam";</a:t>
            </a:r>
          </a:p>
          <a:p>
            <a:endParaRPr lang="en-US" sz="1600" dirty="0"/>
          </a:p>
          <a:p>
            <a:r>
              <a:rPr lang="en-US" sz="1600" dirty="0"/>
              <a:t> </a:t>
            </a:r>
            <a:r>
              <a:rPr lang="en-US" sz="1600" dirty="0" err="1"/>
              <a:t>B.rollno</a:t>
            </a:r>
            <a:r>
              <a:rPr lang="en-US" sz="1600" dirty="0"/>
              <a:t>=2;</a:t>
            </a:r>
          </a:p>
          <a:p>
            <a:r>
              <a:rPr lang="en-US" sz="1600" dirty="0"/>
              <a:t> B.name="Bella";</a:t>
            </a:r>
          </a:p>
          <a:p>
            <a:endParaRPr lang="en-US" sz="1600" dirty="0"/>
          </a:p>
          <a:p>
            <a:r>
              <a:rPr lang="en-US" sz="1600" dirty="0"/>
              <a:t> </a:t>
            </a:r>
            <a:r>
              <a:rPr lang="en-US" sz="1600" dirty="0" err="1"/>
              <a:t>cout</a:t>
            </a:r>
            <a:r>
              <a:rPr lang="en-US" sz="1600" dirty="0"/>
              <a:t> &lt;&lt;"Name and Roll no of A is :"&lt;&lt; A.name &lt;&lt; </a:t>
            </a:r>
            <a:r>
              <a:rPr lang="en-US" sz="1600" dirty="0" err="1"/>
              <a:t>A.rollno</a:t>
            </a:r>
            <a:r>
              <a:rPr lang="en-US" sz="1600" dirty="0"/>
              <a:t>;</a:t>
            </a:r>
          </a:p>
          <a:p>
            <a:r>
              <a:rPr lang="en-US" sz="1600" dirty="0"/>
              <a:t> </a:t>
            </a:r>
            <a:r>
              <a:rPr lang="en-US" sz="1600" dirty="0" err="1"/>
              <a:t>cout</a:t>
            </a:r>
            <a:r>
              <a:rPr lang="en-US" sz="1600" dirty="0"/>
              <a:t> &lt;&lt;"Name and Roll no of B is :"&lt;&lt; B.name &lt;&lt; </a:t>
            </a:r>
            <a:r>
              <a:rPr lang="en-US" sz="1600" dirty="0" err="1"/>
              <a:t>B.rollno</a:t>
            </a:r>
            <a:r>
              <a:rPr lang="en-US" sz="1600" dirty="0"/>
              <a:t>;</a:t>
            </a:r>
          </a:p>
          <a:p>
            <a:r>
              <a:rPr lang="en-US" sz="1600"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Accessing Data Members of Class</a:t>
            </a:r>
          </a:p>
        </p:txBody>
      </p:sp>
      <p:sp>
        <p:nvSpPr>
          <p:cNvPr id="5123" name="Content Placeholder 2"/>
          <p:cNvSpPr>
            <a:spLocks noGrp="1"/>
          </p:cNvSpPr>
          <p:nvPr>
            <p:ph idx="1"/>
          </p:nvPr>
        </p:nvSpPr>
        <p:spPr>
          <a:xfrm>
            <a:off x="1828800" y="1524002"/>
            <a:ext cx="8610600" cy="533399"/>
          </a:xfrm>
        </p:spPr>
        <p:txBody>
          <a:bodyPr>
            <a:normAutofit/>
          </a:bodyPr>
          <a:lstStyle/>
          <a:p>
            <a:r>
              <a:rPr lang="en-US" sz="1400" b="1" dirty="0"/>
              <a:t>Accessing Private Data Members</a:t>
            </a:r>
          </a:p>
          <a:p>
            <a:endParaRPr lang="en-US" sz="1400" b="1" dirty="0"/>
          </a:p>
        </p:txBody>
      </p:sp>
      <p:sp>
        <p:nvSpPr>
          <p:cNvPr id="4" name="Content Placeholder 2"/>
          <p:cNvSpPr txBox="1">
            <a:spLocks/>
          </p:cNvSpPr>
          <p:nvPr/>
        </p:nvSpPr>
        <p:spPr bwMode="auto">
          <a:xfrm>
            <a:off x="1717955" y="1995066"/>
            <a:ext cx="4301846" cy="45581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45720">
              <a:spcBef>
                <a:spcPct val="25000"/>
              </a:spcBef>
              <a:buClr>
                <a:schemeClr val="tx2"/>
              </a:buClr>
              <a:buSzPct val="120000"/>
            </a:pPr>
            <a:r>
              <a:rPr lang="en-US" sz="1400" kern="0" dirty="0">
                <a:latin typeface="+mn-lt"/>
                <a:cs typeface="+mn-cs"/>
              </a:rPr>
              <a:t>class Student</a:t>
            </a:r>
          </a:p>
          <a:p>
            <a:pPr marL="45720">
              <a:spcBef>
                <a:spcPct val="25000"/>
              </a:spcBef>
              <a:buClr>
                <a:schemeClr val="tx2"/>
              </a:buClr>
              <a:buSzPct val="120000"/>
            </a:pPr>
            <a:r>
              <a:rPr lang="en-US" sz="1400" kern="0" dirty="0">
                <a:latin typeface="+mn-lt"/>
                <a:cs typeface="+mn-cs"/>
              </a:rPr>
              <a:t>{</a:t>
            </a:r>
          </a:p>
          <a:p>
            <a:pPr marL="45720">
              <a:spcBef>
                <a:spcPct val="25000"/>
              </a:spcBef>
              <a:buClr>
                <a:schemeClr val="tx2"/>
              </a:buClr>
              <a:buSzPct val="120000"/>
            </a:pPr>
            <a:r>
              <a:rPr lang="en-US" sz="1400" kern="0" dirty="0">
                <a:latin typeface="+mn-lt"/>
                <a:cs typeface="+mn-cs"/>
              </a:rPr>
              <a:t> private:    // private data member</a:t>
            </a:r>
          </a:p>
          <a:p>
            <a:pPr marL="45720">
              <a:spcBef>
                <a:spcPct val="25000"/>
              </a:spcBef>
              <a:buClr>
                <a:schemeClr val="tx2"/>
              </a:buClr>
              <a:buSzPct val="120000"/>
            </a:pPr>
            <a:r>
              <a:rPr lang="en-US" sz="1400" kern="0" dirty="0">
                <a:latin typeface="+mn-lt"/>
                <a:cs typeface="+mn-cs"/>
              </a:rPr>
              <a:t> </a:t>
            </a:r>
            <a:r>
              <a:rPr lang="en-US" sz="1400" kern="0" dirty="0" err="1">
                <a:latin typeface="+mn-lt"/>
                <a:cs typeface="+mn-cs"/>
              </a:rPr>
              <a:t>int</a:t>
            </a:r>
            <a:r>
              <a:rPr lang="en-US" sz="1400" kern="0" dirty="0">
                <a:latin typeface="+mn-lt"/>
                <a:cs typeface="+mn-cs"/>
              </a:rPr>
              <a:t> </a:t>
            </a:r>
            <a:r>
              <a:rPr lang="en-US" sz="1400" kern="0" dirty="0" err="1">
                <a:latin typeface="+mn-lt"/>
                <a:cs typeface="+mn-cs"/>
              </a:rPr>
              <a:t>rollno</a:t>
            </a:r>
            <a:r>
              <a:rPr lang="en-US" sz="1400" kern="0" dirty="0">
                <a:latin typeface="+mn-lt"/>
                <a:cs typeface="+mn-cs"/>
              </a:rPr>
              <a:t>;</a:t>
            </a:r>
          </a:p>
          <a:p>
            <a:pPr marL="45720">
              <a:spcBef>
                <a:spcPct val="25000"/>
              </a:spcBef>
              <a:buClr>
                <a:schemeClr val="tx2"/>
              </a:buClr>
              <a:buSzPct val="120000"/>
            </a:pPr>
            <a:endParaRPr lang="en-US" sz="1400" kern="0" dirty="0">
              <a:latin typeface="+mn-lt"/>
              <a:cs typeface="+mn-cs"/>
            </a:endParaRPr>
          </a:p>
          <a:p>
            <a:pPr marL="45720">
              <a:spcBef>
                <a:spcPct val="25000"/>
              </a:spcBef>
              <a:buClr>
                <a:schemeClr val="tx2"/>
              </a:buClr>
              <a:buSzPct val="120000"/>
            </a:pPr>
            <a:r>
              <a:rPr lang="en-US" sz="1400" kern="0" dirty="0">
                <a:latin typeface="+mn-lt"/>
                <a:cs typeface="+mn-cs"/>
              </a:rPr>
              <a:t> public:     // public </a:t>
            </a:r>
            <a:r>
              <a:rPr lang="en-US" sz="1400" kern="0" dirty="0" err="1">
                <a:latin typeface="+mn-lt"/>
                <a:cs typeface="+mn-cs"/>
              </a:rPr>
              <a:t>accessor</a:t>
            </a:r>
            <a:r>
              <a:rPr lang="en-US" sz="1400" kern="0" dirty="0">
                <a:latin typeface="+mn-lt"/>
                <a:cs typeface="+mn-cs"/>
              </a:rPr>
              <a:t> and </a:t>
            </a:r>
            <a:r>
              <a:rPr lang="en-US" sz="1400" kern="0" dirty="0" err="1">
                <a:latin typeface="+mn-lt"/>
                <a:cs typeface="+mn-cs"/>
              </a:rPr>
              <a:t>mutator</a:t>
            </a:r>
            <a:r>
              <a:rPr lang="en-US" sz="1400" kern="0" dirty="0">
                <a:latin typeface="+mn-lt"/>
                <a:cs typeface="+mn-cs"/>
              </a:rPr>
              <a:t> functions</a:t>
            </a:r>
          </a:p>
          <a:p>
            <a:pPr marL="45720">
              <a:spcBef>
                <a:spcPct val="25000"/>
              </a:spcBef>
              <a:buClr>
                <a:schemeClr val="tx2"/>
              </a:buClr>
              <a:buSzPct val="120000"/>
            </a:pPr>
            <a:r>
              <a:rPr lang="en-US" sz="1400" kern="0" dirty="0">
                <a:latin typeface="+mn-lt"/>
                <a:cs typeface="+mn-cs"/>
              </a:rPr>
              <a:t> </a:t>
            </a:r>
            <a:r>
              <a:rPr lang="en-US" sz="1400" kern="0" dirty="0" err="1">
                <a:latin typeface="+mn-lt"/>
                <a:cs typeface="+mn-cs"/>
              </a:rPr>
              <a:t>int</a:t>
            </a:r>
            <a:r>
              <a:rPr lang="en-US" sz="1400" kern="0" dirty="0">
                <a:latin typeface="+mn-lt"/>
                <a:cs typeface="+mn-cs"/>
              </a:rPr>
              <a:t> </a:t>
            </a:r>
            <a:r>
              <a:rPr lang="en-US" sz="1400" kern="0" dirty="0" err="1">
                <a:latin typeface="+mn-lt"/>
                <a:cs typeface="+mn-cs"/>
              </a:rPr>
              <a:t>getRollno</a:t>
            </a:r>
            <a:r>
              <a:rPr lang="en-US" sz="1400" kern="0" dirty="0">
                <a:latin typeface="+mn-lt"/>
                <a:cs typeface="+mn-cs"/>
              </a:rPr>
              <a:t>()</a:t>
            </a:r>
          </a:p>
          <a:p>
            <a:pPr marL="45720">
              <a:spcBef>
                <a:spcPct val="25000"/>
              </a:spcBef>
              <a:buClr>
                <a:schemeClr val="tx2"/>
              </a:buClr>
              <a:buSzPct val="120000"/>
            </a:pPr>
            <a:r>
              <a:rPr lang="en-US" sz="1400" kern="0" dirty="0">
                <a:latin typeface="+mn-lt"/>
                <a:cs typeface="+mn-cs"/>
              </a:rPr>
              <a:t> {</a:t>
            </a:r>
          </a:p>
          <a:p>
            <a:pPr marL="45720">
              <a:spcBef>
                <a:spcPct val="25000"/>
              </a:spcBef>
              <a:buClr>
                <a:schemeClr val="tx2"/>
              </a:buClr>
              <a:buSzPct val="120000"/>
            </a:pPr>
            <a:r>
              <a:rPr lang="en-US" sz="1400" kern="0" dirty="0">
                <a:latin typeface="+mn-lt"/>
                <a:cs typeface="+mn-cs"/>
              </a:rPr>
              <a:t>  return </a:t>
            </a:r>
            <a:r>
              <a:rPr lang="en-US" sz="1400" kern="0" dirty="0" err="1">
                <a:latin typeface="+mn-lt"/>
                <a:cs typeface="+mn-cs"/>
              </a:rPr>
              <a:t>rollno</a:t>
            </a:r>
            <a:r>
              <a:rPr lang="en-US" sz="1400" kern="0" dirty="0">
                <a:latin typeface="+mn-lt"/>
                <a:cs typeface="+mn-cs"/>
              </a:rPr>
              <a:t>;</a:t>
            </a:r>
          </a:p>
          <a:p>
            <a:pPr marL="45720">
              <a:spcBef>
                <a:spcPct val="25000"/>
              </a:spcBef>
              <a:buClr>
                <a:schemeClr val="tx2"/>
              </a:buClr>
              <a:buSzPct val="120000"/>
            </a:pPr>
            <a:r>
              <a:rPr lang="en-US" sz="1400" kern="0" dirty="0">
                <a:latin typeface="+mn-lt"/>
                <a:cs typeface="+mn-cs"/>
              </a:rPr>
              <a:t> }</a:t>
            </a:r>
          </a:p>
          <a:p>
            <a:pPr marL="45720">
              <a:spcBef>
                <a:spcPct val="25000"/>
              </a:spcBef>
              <a:buClr>
                <a:schemeClr val="tx2"/>
              </a:buClr>
              <a:buSzPct val="120000"/>
            </a:pPr>
            <a:endParaRPr lang="en-US" sz="1400" kern="0" dirty="0">
              <a:latin typeface="+mn-lt"/>
              <a:cs typeface="+mn-cs"/>
            </a:endParaRPr>
          </a:p>
          <a:p>
            <a:pPr marL="45720">
              <a:spcBef>
                <a:spcPct val="25000"/>
              </a:spcBef>
              <a:buClr>
                <a:schemeClr val="tx2"/>
              </a:buClr>
              <a:buSzPct val="120000"/>
            </a:pPr>
            <a:r>
              <a:rPr lang="en-US" sz="1400" kern="0" dirty="0">
                <a:latin typeface="+mn-lt"/>
                <a:cs typeface="+mn-cs"/>
              </a:rPr>
              <a:t> void </a:t>
            </a:r>
            <a:r>
              <a:rPr lang="en-US" sz="1400" kern="0" dirty="0" err="1">
                <a:latin typeface="+mn-lt"/>
                <a:cs typeface="+mn-cs"/>
              </a:rPr>
              <a:t>setRollno</a:t>
            </a:r>
            <a:r>
              <a:rPr lang="en-US" sz="1400" kern="0" dirty="0">
                <a:latin typeface="+mn-lt"/>
                <a:cs typeface="+mn-cs"/>
              </a:rPr>
              <a:t>(</a:t>
            </a:r>
            <a:r>
              <a:rPr lang="en-US" sz="1400" kern="0" dirty="0" err="1">
                <a:latin typeface="+mn-lt"/>
                <a:cs typeface="+mn-cs"/>
              </a:rPr>
              <a:t>int</a:t>
            </a:r>
            <a:r>
              <a:rPr lang="en-US" sz="1400" kern="0" dirty="0">
                <a:latin typeface="+mn-lt"/>
                <a:cs typeface="+mn-cs"/>
              </a:rPr>
              <a:t> </a:t>
            </a:r>
            <a:r>
              <a:rPr lang="en-US" sz="1400" kern="0" dirty="0" err="1">
                <a:latin typeface="+mn-lt"/>
                <a:cs typeface="+mn-cs"/>
              </a:rPr>
              <a:t>i</a:t>
            </a:r>
            <a:r>
              <a:rPr lang="en-US" sz="1400" kern="0" dirty="0">
                <a:latin typeface="+mn-lt"/>
                <a:cs typeface="+mn-cs"/>
              </a:rPr>
              <a:t>)</a:t>
            </a:r>
          </a:p>
          <a:p>
            <a:pPr marL="45720">
              <a:spcBef>
                <a:spcPct val="25000"/>
              </a:spcBef>
              <a:buClr>
                <a:schemeClr val="tx2"/>
              </a:buClr>
              <a:buSzPct val="120000"/>
            </a:pPr>
            <a:r>
              <a:rPr lang="en-US" sz="1400" kern="0" dirty="0">
                <a:latin typeface="+mn-lt"/>
                <a:cs typeface="+mn-cs"/>
              </a:rPr>
              <a:t> {</a:t>
            </a:r>
          </a:p>
          <a:p>
            <a:pPr marL="45720">
              <a:spcBef>
                <a:spcPct val="25000"/>
              </a:spcBef>
              <a:buClr>
                <a:schemeClr val="tx2"/>
              </a:buClr>
              <a:buSzPct val="120000"/>
            </a:pPr>
            <a:r>
              <a:rPr lang="en-US" sz="1400" kern="0" dirty="0">
                <a:latin typeface="+mn-lt"/>
                <a:cs typeface="+mn-cs"/>
              </a:rPr>
              <a:t>  </a:t>
            </a:r>
            <a:r>
              <a:rPr lang="en-US" sz="1400" kern="0" dirty="0" err="1">
                <a:latin typeface="+mn-lt"/>
                <a:cs typeface="+mn-cs"/>
              </a:rPr>
              <a:t>rollno</a:t>
            </a:r>
            <a:r>
              <a:rPr lang="en-US" sz="1400" kern="0" dirty="0">
                <a:latin typeface="+mn-lt"/>
                <a:cs typeface="+mn-cs"/>
              </a:rPr>
              <a:t>=</a:t>
            </a:r>
            <a:r>
              <a:rPr lang="en-US" sz="1400" kern="0" dirty="0" err="1">
                <a:latin typeface="+mn-lt"/>
                <a:cs typeface="+mn-cs"/>
              </a:rPr>
              <a:t>i</a:t>
            </a:r>
            <a:r>
              <a:rPr lang="en-US" sz="1400" kern="0" dirty="0">
                <a:latin typeface="+mn-lt"/>
                <a:cs typeface="+mn-cs"/>
              </a:rPr>
              <a:t>;</a:t>
            </a:r>
          </a:p>
          <a:p>
            <a:pPr marL="45720">
              <a:spcBef>
                <a:spcPct val="25000"/>
              </a:spcBef>
              <a:buClr>
                <a:schemeClr val="tx2"/>
              </a:buClr>
              <a:buSzPct val="120000"/>
            </a:pPr>
            <a:r>
              <a:rPr lang="en-US" sz="1400" kern="0" dirty="0">
                <a:latin typeface="+mn-lt"/>
                <a:cs typeface="+mn-cs"/>
              </a:rPr>
              <a:t> }</a:t>
            </a:r>
          </a:p>
          <a:p>
            <a:pPr marL="45720">
              <a:spcBef>
                <a:spcPct val="25000"/>
              </a:spcBef>
              <a:buClr>
                <a:schemeClr val="tx2"/>
              </a:buClr>
              <a:buSzPct val="120000"/>
            </a:pPr>
            <a:endParaRPr lang="en-US" sz="1400" kern="0" dirty="0">
              <a:latin typeface="+mn-lt"/>
              <a:cs typeface="+mn-cs"/>
            </a:endParaRPr>
          </a:p>
          <a:p>
            <a:pPr marL="45720">
              <a:spcBef>
                <a:spcPct val="25000"/>
              </a:spcBef>
              <a:buClr>
                <a:schemeClr val="tx2"/>
              </a:buClr>
              <a:buSzPct val="120000"/>
            </a:pPr>
            <a:r>
              <a:rPr lang="en-US" sz="1400" kern="0" dirty="0">
                <a:latin typeface="+mn-lt"/>
                <a:cs typeface="+mn-cs"/>
              </a:rPr>
              <a:t>};</a:t>
            </a:r>
          </a:p>
          <a:p>
            <a:pPr marL="45720">
              <a:spcBef>
                <a:spcPct val="25000"/>
              </a:spcBef>
              <a:buClr>
                <a:schemeClr val="tx2"/>
              </a:buClr>
              <a:buSzPct val="120000"/>
            </a:pPr>
            <a:endParaRPr lang="en-US" sz="1400" kern="0" dirty="0">
              <a:latin typeface="+mn-lt"/>
              <a:cs typeface="+mn-cs"/>
            </a:endParaRPr>
          </a:p>
        </p:txBody>
      </p:sp>
      <p:sp>
        <p:nvSpPr>
          <p:cNvPr id="5" name="Content Placeholder 2"/>
          <p:cNvSpPr txBox="1">
            <a:spLocks/>
          </p:cNvSpPr>
          <p:nvPr/>
        </p:nvSpPr>
        <p:spPr bwMode="auto">
          <a:xfrm>
            <a:off x="6206970" y="1870366"/>
            <a:ext cx="4301846" cy="45581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45720">
              <a:spcBef>
                <a:spcPct val="25000"/>
              </a:spcBef>
              <a:buClr>
                <a:schemeClr val="tx2"/>
              </a:buClr>
              <a:buSzPct val="120000"/>
            </a:pPr>
            <a:r>
              <a:rPr lang="en-US" sz="1400" kern="0" dirty="0" err="1">
                <a:latin typeface="+mn-lt"/>
                <a:cs typeface="+mn-cs"/>
              </a:rPr>
              <a:t>int</a:t>
            </a:r>
            <a:r>
              <a:rPr lang="en-US" sz="1400" kern="0" dirty="0">
                <a:latin typeface="+mn-lt"/>
                <a:cs typeface="+mn-cs"/>
              </a:rPr>
              <a:t> main()</a:t>
            </a:r>
          </a:p>
          <a:p>
            <a:pPr marL="45720">
              <a:spcBef>
                <a:spcPct val="25000"/>
              </a:spcBef>
              <a:buClr>
                <a:schemeClr val="tx2"/>
              </a:buClr>
              <a:buSzPct val="120000"/>
            </a:pPr>
            <a:r>
              <a:rPr lang="en-US" sz="1400" kern="0" dirty="0">
                <a:latin typeface="+mn-lt"/>
                <a:cs typeface="+mn-cs"/>
              </a:rPr>
              <a:t>{</a:t>
            </a:r>
          </a:p>
          <a:p>
            <a:pPr marL="45720">
              <a:spcBef>
                <a:spcPct val="25000"/>
              </a:spcBef>
              <a:buClr>
                <a:schemeClr val="tx2"/>
              </a:buClr>
              <a:buSzPct val="120000"/>
            </a:pPr>
            <a:r>
              <a:rPr lang="en-US" sz="1400" kern="0" dirty="0">
                <a:latin typeface="+mn-lt"/>
                <a:cs typeface="+mn-cs"/>
              </a:rPr>
              <a:t> Student A;</a:t>
            </a:r>
          </a:p>
          <a:p>
            <a:pPr marL="45720">
              <a:spcBef>
                <a:spcPct val="25000"/>
              </a:spcBef>
              <a:buClr>
                <a:schemeClr val="tx2"/>
              </a:buClr>
              <a:buSzPct val="120000"/>
            </a:pPr>
            <a:r>
              <a:rPr lang="en-US" sz="1400" kern="0" dirty="0">
                <a:latin typeface="+mn-lt"/>
                <a:cs typeface="+mn-cs"/>
              </a:rPr>
              <a:t> </a:t>
            </a:r>
            <a:r>
              <a:rPr lang="en-US" sz="1400" kern="0" dirty="0" err="1">
                <a:latin typeface="+mn-lt"/>
                <a:cs typeface="+mn-cs"/>
              </a:rPr>
              <a:t>A.rollono</a:t>
            </a:r>
            <a:r>
              <a:rPr lang="en-US" sz="1400" kern="0" dirty="0">
                <a:latin typeface="+mn-lt"/>
                <a:cs typeface="+mn-cs"/>
              </a:rPr>
              <a:t>=1;  //Compile time error</a:t>
            </a:r>
          </a:p>
          <a:p>
            <a:pPr marL="45720">
              <a:spcBef>
                <a:spcPct val="25000"/>
              </a:spcBef>
              <a:buClr>
                <a:schemeClr val="tx2"/>
              </a:buClr>
              <a:buSzPct val="120000"/>
            </a:pPr>
            <a:r>
              <a:rPr lang="en-US" sz="1400" kern="0" dirty="0">
                <a:latin typeface="+mn-lt"/>
                <a:cs typeface="+mn-cs"/>
              </a:rPr>
              <a:t> </a:t>
            </a:r>
            <a:r>
              <a:rPr lang="en-US" sz="1400" kern="0" dirty="0" err="1">
                <a:latin typeface="+mn-lt"/>
                <a:cs typeface="+mn-cs"/>
              </a:rPr>
              <a:t>cout</a:t>
            </a:r>
            <a:r>
              <a:rPr lang="en-US" sz="1400" kern="0" dirty="0">
                <a:latin typeface="+mn-lt"/>
                <a:cs typeface="+mn-cs"/>
              </a:rPr>
              <a:t>&lt;&lt; </a:t>
            </a:r>
            <a:r>
              <a:rPr lang="en-US" sz="1400" kern="0" dirty="0" err="1">
                <a:latin typeface="+mn-lt"/>
                <a:cs typeface="+mn-cs"/>
              </a:rPr>
              <a:t>A.rollno</a:t>
            </a:r>
            <a:r>
              <a:rPr lang="en-US" sz="1400" kern="0" dirty="0">
                <a:latin typeface="+mn-lt"/>
                <a:cs typeface="+mn-cs"/>
              </a:rPr>
              <a:t>; //Compile time error</a:t>
            </a:r>
          </a:p>
          <a:p>
            <a:pPr marL="45720">
              <a:spcBef>
                <a:spcPct val="25000"/>
              </a:spcBef>
              <a:buClr>
                <a:schemeClr val="tx2"/>
              </a:buClr>
              <a:buSzPct val="120000"/>
            </a:pPr>
            <a:endParaRPr lang="en-US" sz="1400" kern="0" dirty="0">
              <a:latin typeface="+mn-lt"/>
              <a:cs typeface="+mn-cs"/>
            </a:endParaRPr>
          </a:p>
          <a:p>
            <a:pPr marL="45720">
              <a:spcBef>
                <a:spcPct val="25000"/>
              </a:spcBef>
              <a:buClr>
                <a:schemeClr val="tx2"/>
              </a:buClr>
              <a:buSzPct val="120000"/>
            </a:pPr>
            <a:r>
              <a:rPr lang="en-US" sz="1400" kern="0" dirty="0">
                <a:latin typeface="+mn-lt"/>
                <a:cs typeface="+mn-cs"/>
              </a:rPr>
              <a:t> </a:t>
            </a:r>
            <a:r>
              <a:rPr lang="en-US" sz="1400" kern="0" dirty="0" err="1">
                <a:latin typeface="+mn-lt"/>
                <a:cs typeface="+mn-cs"/>
              </a:rPr>
              <a:t>A.setRollno</a:t>
            </a:r>
            <a:r>
              <a:rPr lang="en-US" sz="1400" kern="0" dirty="0">
                <a:latin typeface="+mn-lt"/>
                <a:cs typeface="+mn-cs"/>
              </a:rPr>
              <a:t>(1);  //</a:t>
            </a:r>
            <a:r>
              <a:rPr lang="en-US" sz="1400" kern="0" dirty="0" err="1">
                <a:latin typeface="+mn-lt"/>
                <a:cs typeface="+mn-cs"/>
              </a:rPr>
              <a:t>Rollno</a:t>
            </a:r>
            <a:r>
              <a:rPr lang="en-US" sz="1400" kern="0" dirty="0">
                <a:latin typeface="+mn-lt"/>
                <a:cs typeface="+mn-cs"/>
              </a:rPr>
              <a:t> initialized to 1</a:t>
            </a:r>
          </a:p>
          <a:p>
            <a:pPr marL="45720">
              <a:spcBef>
                <a:spcPct val="25000"/>
              </a:spcBef>
              <a:buClr>
                <a:schemeClr val="tx2"/>
              </a:buClr>
              <a:buSzPct val="120000"/>
            </a:pPr>
            <a:r>
              <a:rPr lang="en-US" sz="1400" kern="0" dirty="0">
                <a:latin typeface="+mn-lt"/>
                <a:cs typeface="+mn-cs"/>
              </a:rPr>
              <a:t> </a:t>
            </a:r>
            <a:r>
              <a:rPr lang="en-US" sz="1400" kern="0" dirty="0" err="1">
                <a:latin typeface="+mn-lt"/>
                <a:cs typeface="+mn-cs"/>
              </a:rPr>
              <a:t>cout</a:t>
            </a:r>
            <a:r>
              <a:rPr lang="en-US" sz="1400" kern="0" dirty="0">
                <a:latin typeface="+mn-lt"/>
                <a:cs typeface="+mn-cs"/>
              </a:rPr>
              <a:t>&lt;&lt; </a:t>
            </a:r>
            <a:r>
              <a:rPr lang="en-US" sz="1400" kern="0" dirty="0" err="1">
                <a:latin typeface="+mn-lt"/>
                <a:cs typeface="+mn-cs"/>
              </a:rPr>
              <a:t>A.getRollno</a:t>
            </a:r>
            <a:r>
              <a:rPr lang="en-US" sz="1400" kern="0" dirty="0">
                <a:latin typeface="+mn-lt"/>
                <a:cs typeface="+mn-cs"/>
              </a:rPr>
              <a:t>(); //Output will be 1</a:t>
            </a:r>
          </a:p>
          <a:p>
            <a:pPr marL="45720">
              <a:spcBef>
                <a:spcPct val="25000"/>
              </a:spcBef>
              <a:buClr>
                <a:schemeClr val="tx2"/>
              </a:buClr>
              <a:buSzPct val="120000"/>
            </a:pPr>
            <a:r>
              <a:rPr lang="en-US" sz="1400" kern="0" dirty="0">
                <a:latin typeface="+mn-lt"/>
                <a:cs typeface="+mn-cs"/>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Constructors</a:t>
            </a:r>
          </a:p>
        </p:txBody>
      </p:sp>
      <p:sp>
        <p:nvSpPr>
          <p:cNvPr id="5123" name="Content Placeholder 2"/>
          <p:cNvSpPr>
            <a:spLocks noGrp="1"/>
          </p:cNvSpPr>
          <p:nvPr>
            <p:ph idx="1"/>
          </p:nvPr>
        </p:nvSpPr>
        <p:spPr>
          <a:xfrm>
            <a:off x="1752600" y="1524002"/>
            <a:ext cx="8686800" cy="1219199"/>
          </a:xfrm>
        </p:spPr>
        <p:txBody>
          <a:bodyPr/>
          <a:lstStyle/>
          <a:p>
            <a:r>
              <a:rPr lang="en-US" sz="1400" dirty="0"/>
              <a:t>Constructors are of three types : </a:t>
            </a:r>
          </a:p>
          <a:p>
            <a:pPr>
              <a:buFont typeface="+mj-lt"/>
              <a:buAutoNum type="arabicPeriod"/>
            </a:pPr>
            <a:r>
              <a:rPr lang="en-US" sz="1400" dirty="0"/>
              <a:t>Default Constructor</a:t>
            </a:r>
          </a:p>
          <a:p>
            <a:pPr>
              <a:buFont typeface="+mj-lt"/>
              <a:buAutoNum type="arabicPeriod"/>
            </a:pPr>
            <a:r>
              <a:rPr lang="en-US" sz="1400" dirty="0" err="1"/>
              <a:t>Parametrized</a:t>
            </a:r>
            <a:r>
              <a:rPr lang="en-US" sz="1400" dirty="0"/>
              <a:t> Constructor</a:t>
            </a:r>
          </a:p>
          <a:p>
            <a:pPr>
              <a:buFont typeface="+mj-lt"/>
              <a:buAutoNum type="arabicPeriod"/>
            </a:pPr>
            <a:r>
              <a:rPr lang="en-US" sz="1400" dirty="0"/>
              <a:t>Copy Constructor</a:t>
            </a:r>
          </a:p>
          <a:p>
            <a:endParaRPr lang="en-US" sz="1400" dirty="0"/>
          </a:p>
        </p:txBody>
      </p:sp>
      <p:sp>
        <p:nvSpPr>
          <p:cNvPr id="4" name="Content Placeholder 2"/>
          <p:cNvSpPr txBox="1">
            <a:spLocks/>
          </p:cNvSpPr>
          <p:nvPr/>
        </p:nvSpPr>
        <p:spPr bwMode="auto">
          <a:xfrm>
            <a:off x="838200" y="2732376"/>
            <a:ext cx="4267200" cy="4114800"/>
          </a:xfrm>
          <a:prstGeom prst="rect">
            <a:avLst/>
          </a:prstGeom>
          <a:noFill/>
          <a:ln w="952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miter lim="800000"/>
            <a:headEnd/>
            <a:tailEnd/>
          </a:ln>
        </p:spPr>
        <p:txBody>
          <a:bodyPr vert="horz" wrap="square" lIns="91440" tIns="45720" rIns="91440" bIns="45720" numCol="1" anchor="t" anchorCtr="0" compatLnSpc="1">
            <a:prstTxWarp prst="textNoShape">
              <a:avLst/>
            </a:prstTxWarp>
            <a:noAutofit/>
          </a:bodyPr>
          <a:lstStyle/>
          <a:p>
            <a:pPr marL="45720">
              <a:spcBef>
                <a:spcPct val="25000"/>
              </a:spcBef>
              <a:buClr>
                <a:schemeClr val="tx2"/>
              </a:buClr>
              <a:buSzPct val="120000"/>
            </a:pPr>
            <a:r>
              <a:rPr lang="en-US" sz="1400" kern="0" dirty="0">
                <a:latin typeface="+mn-lt"/>
                <a:cs typeface="+mn-cs"/>
              </a:rPr>
              <a:t>class Cube</a:t>
            </a:r>
          </a:p>
          <a:p>
            <a:pPr marL="45720">
              <a:spcBef>
                <a:spcPct val="25000"/>
              </a:spcBef>
              <a:buClr>
                <a:schemeClr val="tx2"/>
              </a:buClr>
              <a:buSzPct val="120000"/>
            </a:pPr>
            <a:r>
              <a:rPr lang="en-US" sz="1400" kern="0" dirty="0">
                <a:latin typeface="+mn-lt"/>
                <a:cs typeface="+mn-cs"/>
              </a:rPr>
              <a:t>{</a:t>
            </a:r>
          </a:p>
          <a:p>
            <a:pPr marL="45720">
              <a:spcBef>
                <a:spcPct val="25000"/>
              </a:spcBef>
              <a:buClr>
                <a:schemeClr val="tx2"/>
              </a:buClr>
              <a:buSzPct val="120000"/>
            </a:pPr>
            <a:r>
              <a:rPr lang="en-US" sz="1400" kern="0" dirty="0" err="1">
                <a:latin typeface="+mn-lt"/>
                <a:cs typeface="+mn-cs"/>
              </a:rPr>
              <a:t>int</a:t>
            </a:r>
            <a:r>
              <a:rPr lang="en-US" sz="1400" kern="0" dirty="0">
                <a:latin typeface="+mn-lt"/>
                <a:cs typeface="+mn-cs"/>
              </a:rPr>
              <a:t> side;</a:t>
            </a:r>
          </a:p>
          <a:p>
            <a:pPr marL="45720">
              <a:spcBef>
                <a:spcPct val="25000"/>
              </a:spcBef>
              <a:buClr>
                <a:schemeClr val="tx2"/>
              </a:buClr>
              <a:buSzPct val="120000"/>
            </a:pPr>
            <a:r>
              <a:rPr lang="en-US" sz="1400" kern="0" dirty="0">
                <a:latin typeface="+mn-lt"/>
                <a:cs typeface="+mn-cs"/>
              </a:rPr>
              <a:t>public:</a:t>
            </a:r>
          </a:p>
          <a:p>
            <a:pPr marL="45720">
              <a:spcBef>
                <a:spcPct val="25000"/>
              </a:spcBef>
              <a:buClr>
                <a:schemeClr val="tx2"/>
              </a:buClr>
              <a:buSzPct val="120000"/>
            </a:pPr>
            <a:r>
              <a:rPr lang="en-US" sz="1400" kern="0" dirty="0">
                <a:latin typeface="+mn-lt"/>
                <a:cs typeface="+mn-cs"/>
              </a:rPr>
              <a:t>Cube()</a:t>
            </a:r>
          </a:p>
          <a:p>
            <a:pPr marL="45720">
              <a:spcBef>
                <a:spcPct val="25000"/>
              </a:spcBef>
              <a:buClr>
                <a:schemeClr val="tx2"/>
              </a:buClr>
              <a:buSzPct val="120000"/>
            </a:pPr>
            <a:r>
              <a:rPr lang="en-US" sz="1400" kern="0" dirty="0">
                <a:latin typeface="+mn-lt"/>
                <a:cs typeface="+mn-cs"/>
              </a:rPr>
              <a:t> {</a:t>
            </a:r>
          </a:p>
          <a:p>
            <a:pPr marL="45720">
              <a:spcBef>
                <a:spcPct val="25000"/>
              </a:spcBef>
              <a:buClr>
                <a:schemeClr val="tx2"/>
              </a:buClr>
              <a:buSzPct val="120000"/>
            </a:pPr>
            <a:r>
              <a:rPr lang="en-US" sz="1400" kern="0" dirty="0">
                <a:latin typeface="+mn-lt"/>
                <a:cs typeface="+mn-cs"/>
              </a:rPr>
              <a:t>  side=10;</a:t>
            </a:r>
          </a:p>
          <a:p>
            <a:pPr marL="45720">
              <a:spcBef>
                <a:spcPct val="25000"/>
              </a:spcBef>
              <a:buClr>
                <a:schemeClr val="tx2"/>
              </a:buClr>
              <a:buSzPct val="120000"/>
            </a:pPr>
            <a:r>
              <a:rPr lang="en-US" sz="1400" kern="0" dirty="0">
                <a:latin typeface="+mn-lt"/>
                <a:cs typeface="+mn-cs"/>
              </a:rPr>
              <a:t> }</a:t>
            </a:r>
          </a:p>
          <a:p>
            <a:pPr marL="45720">
              <a:spcBef>
                <a:spcPct val="25000"/>
              </a:spcBef>
              <a:buClr>
                <a:schemeClr val="tx2"/>
              </a:buClr>
              <a:buSzPct val="120000"/>
            </a:pPr>
            <a:r>
              <a:rPr lang="en-US" sz="1400" kern="0" dirty="0">
                <a:latin typeface="+mn-lt"/>
                <a:cs typeface="+mn-cs"/>
              </a:rPr>
              <a:t>};</a:t>
            </a:r>
          </a:p>
          <a:p>
            <a:pPr marL="45720">
              <a:spcBef>
                <a:spcPct val="25000"/>
              </a:spcBef>
              <a:buClr>
                <a:schemeClr val="tx2"/>
              </a:buClr>
              <a:buSzPct val="120000"/>
            </a:pPr>
            <a:endParaRPr lang="en-US" sz="1400" kern="0" dirty="0">
              <a:latin typeface="+mn-lt"/>
              <a:cs typeface="+mn-cs"/>
            </a:endParaRPr>
          </a:p>
          <a:p>
            <a:pPr marL="45720">
              <a:spcBef>
                <a:spcPct val="25000"/>
              </a:spcBef>
              <a:buClr>
                <a:schemeClr val="tx2"/>
              </a:buClr>
              <a:buSzPct val="120000"/>
            </a:pPr>
            <a:r>
              <a:rPr lang="en-US" sz="1400" kern="0" dirty="0" err="1">
                <a:latin typeface="+mn-lt"/>
                <a:cs typeface="+mn-cs"/>
              </a:rPr>
              <a:t>int</a:t>
            </a:r>
            <a:r>
              <a:rPr lang="en-US" sz="1400" kern="0" dirty="0">
                <a:latin typeface="+mn-lt"/>
                <a:cs typeface="+mn-cs"/>
              </a:rPr>
              <a:t> main()</a:t>
            </a:r>
          </a:p>
          <a:p>
            <a:pPr marL="45720">
              <a:spcBef>
                <a:spcPct val="25000"/>
              </a:spcBef>
              <a:buClr>
                <a:schemeClr val="tx2"/>
              </a:buClr>
              <a:buSzPct val="120000"/>
            </a:pPr>
            <a:r>
              <a:rPr lang="en-US" sz="1400" kern="0" dirty="0">
                <a:latin typeface="+mn-lt"/>
                <a:cs typeface="+mn-cs"/>
              </a:rPr>
              <a:t>{</a:t>
            </a:r>
          </a:p>
          <a:p>
            <a:pPr marL="45720">
              <a:spcBef>
                <a:spcPct val="25000"/>
              </a:spcBef>
              <a:buClr>
                <a:schemeClr val="tx2"/>
              </a:buClr>
              <a:buSzPct val="120000"/>
            </a:pPr>
            <a:r>
              <a:rPr lang="en-US" sz="1400" kern="0" dirty="0">
                <a:latin typeface="+mn-lt"/>
                <a:cs typeface="+mn-cs"/>
              </a:rPr>
              <a:t>Cube c;</a:t>
            </a:r>
          </a:p>
          <a:p>
            <a:pPr marL="45720">
              <a:spcBef>
                <a:spcPct val="25000"/>
              </a:spcBef>
              <a:buClr>
                <a:schemeClr val="tx2"/>
              </a:buClr>
              <a:buSzPct val="120000"/>
            </a:pPr>
            <a:r>
              <a:rPr lang="en-US" sz="1400" kern="0" dirty="0" err="1">
                <a:latin typeface="+mn-lt"/>
                <a:cs typeface="+mn-cs"/>
              </a:rPr>
              <a:t>cout</a:t>
            </a:r>
            <a:r>
              <a:rPr lang="en-US" sz="1400" kern="0" dirty="0">
                <a:latin typeface="+mn-lt"/>
                <a:cs typeface="+mn-cs"/>
              </a:rPr>
              <a:t> &lt;&lt; </a:t>
            </a:r>
            <a:r>
              <a:rPr lang="en-US" sz="1400" kern="0" dirty="0" err="1">
                <a:latin typeface="+mn-lt"/>
                <a:cs typeface="+mn-cs"/>
              </a:rPr>
              <a:t>c.side</a:t>
            </a:r>
            <a:r>
              <a:rPr lang="en-US" sz="1400" kern="0" dirty="0">
                <a:latin typeface="+mn-lt"/>
                <a:cs typeface="+mn-cs"/>
              </a:rPr>
              <a:t>;</a:t>
            </a:r>
          </a:p>
          <a:p>
            <a:pPr marL="45720">
              <a:spcBef>
                <a:spcPct val="25000"/>
              </a:spcBef>
              <a:buClr>
                <a:schemeClr val="tx2"/>
              </a:buClr>
              <a:buSzPct val="120000"/>
            </a:pPr>
            <a:r>
              <a:rPr lang="en-US" sz="1400" kern="0" dirty="0">
                <a:latin typeface="+mn-lt"/>
                <a:cs typeface="+mn-cs"/>
              </a:rPr>
              <a:t>}                                           // Output : 10</a:t>
            </a:r>
            <a:endParaRPr lang="en-US" sz="1600" kern="0" dirty="0">
              <a:latin typeface="+mn-lt"/>
              <a:cs typeface="+mn-cs"/>
            </a:endParaRPr>
          </a:p>
        </p:txBody>
      </p:sp>
      <p:sp>
        <p:nvSpPr>
          <p:cNvPr id="5" name="TextBox 4"/>
          <p:cNvSpPr txBox="1"/>
          <p:nvPr/>
        </p:nvSpPr>
        <p:spPr>
          <a:xfrm>
            <a:off x="3352800" y="3352801"/>
            <a:ext cx="1752600" cy="492443"/>
          </a:xfrm>
          <a:prstGeom prst="rect">
            <a:avLst/>
          </a:prstGeom>
          <a:noFill/>
        </p:spPr>
        <p:txBody>
          <a:bodyPr wrap="square" rtlCol="0">
            <a:spAutoFit/>
          </a:bodyPr>
          <a:lstStyle/>
          <a:p>
            <a:r>
              <a:rPr lang="en-US" dirty="0"/>
              <a:t>Default</a:t>
            </a:r>
          </a:p>
        </p:txBody>
      </p:sp>
      <p:sp>
        <p:nvSpPr>
          <p:cNvPr id="7" name="Content Placeholder 2"/>
          <p:cNvSpPr txBox="1">
            <a:spLocks/>
          </p:cNvSpPr>
          <p:nvPr/>
        </p:nvSpPr>
        <p:spPr bwMode="auto">
          <a:xfrm>
            <a:off x="6435435" y="2226250"/>
            <a:ext cx="4191000" cy="4495800"/>
          </a:xfrm>
          <a:prstGeom prst="rect">
            <a:avLst/>
          </a:prstGeom>
          <a:noFill/>
          <a:ln w="952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miter lim="800000"/>
            <a:headEnd/>
            <a:tailEnd/>
          </a:ln>
        </p:spPr>
        <p:txBody>
          <a:bodyPr vert="horz" wrap="square" lIns="91440" tIns="45720" rIns="91440" bIns="45720" numCol="1" anchor="t" anchorCtr="0" compatLnSpc="1">
            <a:prstTxWarp prst="textNoShape">
              <a:avLst/>
            </a:prstTxWarp>
            <a:normAutofit/>
          </a:bodyPr>
          <a:lstStyle/>
          <a:p>
            <a:pPr marL="45720">
              <a:spcBef>
                <a:spcPct val="25000"/>
              </a:spcBef>
              <a:buClr>
                <a:schemeClr val="tx2"/>
              </a:buClr>
              <a:buSzPct val="120000"/>
            </a:pPr>
            <a:r>
              <a:rPr lang="en-US" sz="1200" kern="0" dirty="0">
                <a:latin typeface="+mn-lt"/>
                <a:cs typeface="+mn-cs"/>
              </a:rPr>
              <a:t>class Cube</a:t>
            </a:r>
          </a:p>
          <a:p>
            <a:pPr marL="45720">
              <a:spcBef>
                <a:spcPct val="25000"/>
              </a:spcBef>
              <a:buClr>
                <a:schemeClr val="tx2"/>
              </a:buClr>
              <a:buSzPct val="120000"/>
            </a:pPr>
            <a:r>
              <a:rPr lang="en-US" sz="1200" kern="0" dirty="0">
                <a:latin typeface="+mn-lt"/>
                <a:cs typeface="+mn-cs"/>
              </a:rPr>
              <a:t>{</a:t>
            </a:r>
          </a:p>
          <a:p>
            <a:pPr marL="45720">
              <a:spcBef>
                <a:spcPct val="25000"/>
              </a:spcBef>
              <a:buClr>
                <a:schemeClr val="tx2"/>
              </a:buClr>
              <a:buSzPct val="120000"/>
            </a:pPr>
            <a:r>
              <a:rPr lang="en-US" sz="1200" kern="0" dirty="0">
                <a:latin typeface="+mn-lt"/>
                <a:cs typeface="+mn-cs"/>
              </a:rPr>
              <a:t> public:</a:t>
            </a:r>
          </a:p>
          <a:p>
            <a:pPr marL="45720">
              <a:spcBef>
                <a:spcPct val="25000"/>
              </a:spcBef>
              <a:buClr>
                <a:schemeClr val="tx2"/>
              </a:buClr>
              <a:buSzPct val="120000"/>
            </a:pPr>
            <a:r>
              <a:rPr lang="en-US" sz="1200" kern="0" dirty="0">
                <a:latin typeface="+mn-lt"/>
                <a:cs typeface="+mn-cs"/>
              </a:rPr>
              <a:t> </a:t>
            </a:r>
            <a:r>
              <a:rPr lang="en-US" sz="1200" kern="0" dirty="0" err="1">
                <a:latin typeface="+mn-lt"/>
                <a:cs typeface="+mn-cs"/>
              </a:rPr>
              <a:t>int</a:t>
            </a:r>
            <a:r>
              <a:rPr lang="en-US" sz="1200" kern="0" dirty="0">
                <a:latin typeface="+mn-lt"/>
                <a:cs typeface="+mn-cs"/>
              </a:rPr>
              <a:t> side;</a:t>
            </a:r>
          </a:p>
          <a:p>
            <a:pPr marL="45720">
              <a:spcBef>
                <a:spcPct val="25000"/>
              </a:spcBef>
              <a:buClr>
                <a:schemeClr val="tx2"/>
              </a:buClr>
              <a:buSzPct val="120000"/>
            </a:pPr>
            <a:r>
              <a:rPr lang="en-US" sz="1200" kern="0" dirty="0">
                <a:latin typeface="+mn-lt"/>
                <a:cs typeface="+mn-cs"/>
              </a:rPr>
              <a:t> Cube(</a:t>
            </a:r>
            <a:r>
              <a:rPr lang="en-US" sz="1200" kern="0" dirty="0" err="1">
                <a:latin typeface="+mn-lt"/>
                <a:cs typeface="+mn-cs"/>
              </a:rPr>
              <a:t>int</a:t>
            </a:r>
            <a:r>
              <a:rPr lang="en-US" sz="1200" kern="0" dirty="0">
                <a:latin typeface="+mn-lt"/>
                <a:cs typeface="+mn-cs"/>
              </a:rPr>
              <a:t> x)</a:t>
            </a:r>
          </a:p>
          <a:p>
            <a:pPr marL="45720">
              <a:spcBef>
                <a:spcPct val="25000"/>
              </a:spcBef>
              <a:buClr>
                <a:schemeClr val="tx2"/>
              </a:buClr>
              <a:buSzPct val="120000"/>
            </a:pPr>
            <a:r>
              <a:rPr lang="en-US" sz="1200" kern="0" dirty="0">
                <a:latin typeface="+mn-lt"/>
                <a:cs typeface="+mn-cs"/>
              </a:rPr>
              <a:t>  {</a:t>
            </a:r>
          </a:p>
          <a:p>
            <a:pPr marL="45720">
              <a:spcBef>
                <a:spcPct val="25000"/>
              </a:spcBef>
              <a:buClr>
                <a:schemeClr val="tx2"/>
              </a:buClr>
              <a:buSzPct val="120000"/>
            </a:pPr>
            <a:r>
              <a:rPr lang="en-US" sz="1200" kern="0" dirty="0">
                <a:latin typeface="+mn-lt"/>
                <a:cs typeface="+mn-cs"/>
              </a:rPr>
              <a:t>   side=x;</a:t>
            </a:r>
          </a:p>
          <a:p>
            <a:pPr marL="45720">
              <a:spcBef>
                <a:spcPct val="25000"/>
              </a:spcBef>
              <a:buClr>
                <a:schemeClr val="tx2"/>
              </a:buClr>
              <a:buSzPct val="120000"/>
            </a:pPr>
            <a:r>
              <a:rPr lang="en-US" sz="1200" kern="0" dirty="0">
                <a:latin typeface="+mn-lt"/>
                <a:cs typeface="+mn-cs"/>
              </a:rPr>
              <a:t>  }</a:t>
            </a:r>
          </a:p>
          <a:p>
            <a:pPr marL="45720">
              <a:spcBef>
                <a:spcPct val="25000"/>
              </a:spcBef>
              <a:buClr>
                <a:schemeClr val="tx2"/>
              </a:buClr>
              <a:buSzPct val="120000"/>
            </a:pPr>
            <a:r>
              <a:rPr lang="en-US" sz="1200" kern="0" dirty="0">
                <a:latin typeface="+mn-lt"/>
                <a:cs typeface="+mn-cs"/>
              </a:rPr>
              <a:t>};</a:t>
            </a:r>
          </a:p>
          <a:p>
            <a:pPr marL="45720">
              <a:spcBef>
                <a:spcPct val="25000"/>
              </a:spcBef>
              <a:buClr>
                <a:schemeClr val="tx2"/>
              </a:buClr>
              <a:buSzPct val="120000"/>
            </a:pPr>
            <a:endParaRPr lang="en-US" sz="1200" kern="0" dirty="0">
              <a:latin typeface="+mn-lt"/>
              <a:cs typeface="+mn-cs"/>
            </a:endParaRPr>
          </a:p>
          <a:p>
            <a:pPr marL="45720">
              <a:spcBef>
                <a:spcPct val="25000"/>
              </a:spcBef>
              <a:buClr>
                <a:schemeClr val="tx2"/>
              </a:buClr>
              <a:buSzPct val="120000"/>
            </a:pPr>
            <a:r>
              <a:rPr lang="en-US" sz="1200" kern="0" dirty="0" err="1">
                <a:latin typeface="+mn-lt"/>
                <a:cs typeface="+mn-cs"/>
              </a:rPr>
              <a:t>int</a:t>
            </a:r>
            <a:r>
              <a:rPr lang="en-US" sz="1200" kern="0" dirty="0">
                <a:latin typeface="+mn-lt"/>
                <a:cs typeface="+mn-cs"/>
              </a:rPr>
              <a:t> main()</a:t>
            </a:r>
          </a:p>
          <a:p>
            <a:pPr marL="45720">
              <a:spcBef>
                <a:spcPct val="25000"/>
              </a:spcBef>
              <a:buClr>
                <a:schemeClr val="tx2"/>
              </a:buClr>
              <a:buSzPct val="120000"/>
            </a:pPr>
            <a:r>
              <a:rPr lang="en-US" sz="1200" kern="0" dirty="0">
                <a:latin typeface="+mn-lt"/>
                <a:cs typeface="+mn-cs"/>
              </a:rPr>
              <a:t>{</a:t>
            </a:r>
          </a:p>
          <a:p>
            <a:pPr marL="45720">
              <a:spcBef>
                <a:spcPct val="25000"/>
              </a:spcBef>
              <a:buClr>
                <a:schemeClr val="tx2"/>
              </a:buClr>
              <a:buSzPct val="120000"/>
            </a:pPr>
            <a:r>
              <a:rPr lang="en-US" sz="1200" kern="0" dirty="0">
                <a:latin typeface="+mn-lt"/>
                <a:cs typeface="+mn-cs"/>
              </a:rPr>
              <a:t> Cube c1(10);</a:t>
            </a:r>
          </a:p>
          <a:p>
            <a:pPr marL="45720">
              <a:spcBef>
                <a:spcPct val="25000"/>
              </a:spcBef>
              <a:buClr>
                <a:schemeClr val="tx2"/>
              </a:buClr>
              <a:buSzPct val="120000"/>
            </a:pPr>
            <a:r>
              <a:rPr lang="en-US" sz="1200" kern="0" dirty="0">
                <a:latin typeface="+mn-lt"/>
                <a:cs typeface="+mn-cs"/>
              </a:rPr>
              <a:t> Cube c2(20);</a:t>
            </a:r>
          </a:p>
          <a:p>
            <a:pPr marL="45720">
              <a:spcBef>
                <a:spcPct val="25000"/>
              </a:spcBef>
              <a:buClr>
                <a:schemeClr val="tx2"/>
              </a:buClr>
              <a:buSzPct val="120000"/>
            </a:pPr>
            <a:r>
              <a:rPr lang="en-US" sz="1200" kern="0" dirty="0">
                <a:latin typeface="+mn-lt"/>
                <a:cs typeface="+mn-cs"/>
              </a:rPr>
              <a:t> Cube c3(30);</a:t>
            </a:r>
          </a:p>
          <a:p>
            <a:pPr marL="45720">
              <a:spcBef>
                <a:spcPct val="25000"/>
              </a:spcBef>
              <a:buClr>
                <a:schemeClr val="tx2"/>
              </a:buClr>
              <a:buSzPct val="120000"/>
            </a:pPr>
            <a:r>
              <a:rPr lang="en-US" sz="1200" kern="0" dirty="0">
                <a:latin typeface="+mn-lt"/>
                <a:cs typeface="+mn-cs"/>
              </a:rPr>
              <a:t> </a:t>
            </a:r>
            <a:r>
              <a:rPr lang="en-US" sz="1200" kern="0" dirty="0" err="1">
                <a:latin typeface="+mn-lt"/>
                <a:cs typeface="+mn-cs"/>
              </a:rPr>
              <a:t>cout</a:t>
            </a:r>
            <a:r>
              <a:rPr lang="en-US" sz="1200" kern="0" dirty="0">
                <a:latin typeface="+mn-lt"/>
                <a:cs typeface="+mn-cs"/>
              </a:rPr>
              <a:t> &lt;&lt; c1.side;</a:t>
            </a:r>
          </a:p>
          <a:p>
            <a:pPr marL="45720">
              <a:spcBef>
                <a:spcPct val="25000"/>
              </a:spcBef>
              <a:buClr>
                <a:schemeClr val="tx2"/>
              </a:buClr>
              <a:buSzPct val="120000"/>
            </a:pPr>
            <a:r>
              <a:rPr lang="en-US" sz="1200" kern="0" dirty="0">
                <a:latin typeface="+mn-lt"/>
                <a:cs typeface="+mn-cs"/>
              </a:rPr>
              <a:t> </a:t>
            </a:r>
            <a:r>
              <a:rPr lang="en-US" sz="1200" kern="0" dirty="0" err="1">
                <a:latin typeface="+mn-lt"/>
                <a:cs typeface="+mn-cs"/>
              </a:rPr>
              <a:t>cout</a:t>
            </a:r>
            <a:r>
              <a:rPr lang="en-US" sz="1200" kern="0" dirty="0">
                <a:latin typeface="+mn-lt"/>
                <a:cs typeface="+mn-cs"/>
              </a:rPr>
              <a:t> &lt;&lt; c2.side;</a:t>
            </a:r>
          </a:p>
          <a:p>
            <a:pPr marL="45720">
              <a:spcBef>
                <a:spcPct val="25000"/>
              </a:spcBef>
              <a:buClr>
                <a:schemeClr val="tx2"/>
              </a:buClr>
              <a:buSzPct val="120000"/>
            </a:pPr>
            <a:r>
              <a:rPr lang="en-US" sz="1200" kern="0" dirty="0">
                <a:latin typeface="+mn-lt"/>
                <a:cs typeface="+mn-cs"/>
              </a:rPr>
              <a:t> </a:t>
            </a:r>
            <a:r>
              <a:rPr lang="en-US" sz="1200" kern="0" dirty="0" err="1">
                <a:latin typeface="+mn-lt"/>
                <a:cs typeface="+mn-cs"/>
              </a:rPr>
              <a:t>cout</a:t>
            </a:r>
            <a:r>
              <a:rPr lang="en-US" sz="1200" kern="0" dirty="0">
                <a:latin typeface="+mn-lt"/>
                <a:cs typeface="+mn-cs"/>
              </a:rPr>
              <a:t> &lt;&lt; c3.side;</a:t>
            </a:r>
          </a:p>
          <a:p>
            <a:pPr marL="45720">
              <a:spcBef>
                <a:spcPct val="25000"/>
              </a:spcBef>
              <a:buClr>
                <a:schemeClr val="tx2"/>
              </a:buClr>
              <a:buSzPct val="120000"/>
            </a:pPr>
            <a:r>
              <a:rPr lang="en-US" sz="1200" kern="0" dirty="0">
                <a:latin typeface="+mn-lt"/>
                <a:cs typeface="+mn-cs"/>
              </a:rPr>
              <a:t>}                                                // OUTPUT : 10 20 30</a:t>
            </a:r>
            <a:endParaRPr lang="en-US" sz="1400" kern="0" dirty="0">
              <a:latin typeface="+mn-lt"/>
              <a:cs typeface="+mn-cs"/>
            </a:endParaRPr>
          </a:p>
        </p:txBody>
      </p:sp>
      <p:sp>
        <p:nvSpPr>
          <p:cNvPr id="8" name="TextBox 7"/>
          <p:cNvSpPr txBox="1"/>
          <p:nvPr/>
        </p:nvSpPr>
        <p:spPr>
          <a:xfrm>
            <a:off x="8153400" y="3429000"/>
            <a:ext cx="2209800" cy="861774"/>
          </a:xfrm>
          <a:prstGeom prst="rect">
            <a:avLst/>
          </a:prstGeom>
          <a:noFill/>
        </p:spPr>
        <p:txBody>
          <a:bodyPr wrap="square" rtlCol="0">
            <a:spAutoFit/>
          </a:bodyPr>
          <a:lstStyle/>
          <a:p>
            <a:r>
              <a:rPr lang="en-US" sz="2400" dirty="0"/>
              <a:t>Parameterized </a:t>
            </a:r>
          </a:p>
          <a:p>
            <a:endParaRPr lang="en-US" dirty="0"/>
          </a:p>
        </p:txBody>
      </p:sp>
      <p:sp>
        <p:nvSpPr>
          <p:cNvPr id="2" name="Rectangle 1">
            <a:extLst>
              <a:ext uri="{FF2B5EF4-FFF2-40B4-BE49-F238E27FC236}">
                <a16:creationId xmlns:a16="http://schemas.microsoft.com/office/drawing/2014/main" id="{A854624F-E7EC-A490-557A-795AB75EC131}"/>
              </a:ext>
            </a:extLst>
          </p:cNvPr>
          <p:cNvSpPr/>
          <p:nvPr/>
        </p:nvSpPr>
        <p:spPr bwMode="auto">
          <a:xfrm>
            <a:off x="5181600" y="1066800"/>
            <a:ext cx="1066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indent="-347663">
              <a:spcBef>
                <a:spcPct val="20000"/>
              </a:spcBef>
              <a:buClr>
                <a:schemeClr val="accent2"/>
              </a:buClr>
              <a:buSzPct val="70000"/>
              <a:buFont typeface="Wingdings" pitchFamily="2" charset="2"/>
              <a:buChar char="l"/>
            </a:pPr>
            <a:endParaRPr lang="en-IN"/>
          </a:p>
        </p:txBody>
      </p:sp>
      <p:sp>
        <p:nvSpPr>
          <p:cNvPr id="3" name="Rectangle 2">
            <a:extLst>
              <a:ext uri="{FF2B5EF4-FFF2-40B4-BE49-F238E27FC236}">
                <a16:creationId xmlns:a16="http://schemas.microsoft.com/office/drawing/2014/main" id="{E3F94499-001F-9ABF-E81E-772089134C57}"/>
              </a:ext>
            </a:extLst>
          </p:cNvPr>
          <p:cNvSpPr/>
          <p:nvPr/>
        </p:nvSpPr>
        <p:spPr bwMode="auto">
          <a:xfrm>
            <a:off x="6435435" y="1190625"/>
            <a:ext cx="1066800" cy="64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indent="-347663">
              <a:spcBef>
                <a:spcPct val="20000"/>
              </a:spcBef>
              <a:buClr>
                <a:schemeClr val="accent2"/>
              </a:buClr>
              <a:buSzPct val="70000"/>
              <a:buFont typeface="Wingdings" pitchFamily="2" charset="2"/>
              <a:buChar char="l"/>
            </a:pPr>
            <a:endParaRPr lang="en-IN"/>
          </a:p>
        </p:txBody>
      </p:sp>
      <p:sp>
        <p:nvSpPr>
          <p:cNvPr id="6" name="Rectangle 5">
            <a:extLst>
              <a:ext uri="{FF2B5EF4-FFF2-40B4-BE49-F238E27FC236}">
                <a16:creationId xmlns:a16="http://schemas.microsoft.com/office/drawing/2014/main" id="{181F763E-F59C-A329-9837-DA80DA1110D2}"/>
              </a:ext>
            </a:extLst>
          </p:cNvPr>
          <p:cNvSpPr/>
          <p:nvPr/>
        </p:nvSpPr>
        <p:spPr bwMode="auto">
          <a:xfrm>
            <a:off x="5334000" y="1219200"/>
            <a:ext cx="1066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indent="-347663">
              <a:spcBef>
                <a:spcPct val="20000"/>
              </a:spcBef>
              <a:buClr>
                <a:schemeClr val="accent2"/>
              </a:buClr>
              <a:buSzPct val="70000"/>
              <a:buFont typeface="Wingdings" pitchFamily="2" charset="2"/>
              <a:buChar char="l"/>
            </a:pP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Constructors</a:t>
            </a:r>
          </a:p>
        </p:txBody>
      </p:sp>
      <p:sp>
        <p:nvSpPr>
          <p:cNvPr id="5123" name="Content Placeholder 2"/>
          <p:cNvSpPr>
            <a:spLocks noGrp="1"/>
          </p:cNvSpPr>
          <p:nvPr>
            <p:ph idx="1"/>
          </p:nvPr>
        </p:nvSpPr>
        <p:spPr>
          <a:xfrm>
            <a:off x="1752600" y="1454726"/>
            <a:ext cx="8686800" cy="5250874"/>
          </a:xfrm>
        </p:spPr>
        <p:txBody>
          <a:bodyPr numCol="2"/>
          <a:lstStyle/>
          <a:p>
            <a:r>
              <a:rPr lang="en-US" sz="1400" b="1" dirty="0"/>
              <a:t>Copy Constructor</a:t>
            </a:r>
          </a:p>
          <a:p>
            <a:endParaRPr lang="en-US" sz="1400" b="1" dirty="0"/>
          </a:p>
          <a:p>
            <a:r>
              <a:rPr lang="en-US" sz="1400" dirty="0"/>
              <a:t>class </a:t>
            </a:r>
            <a:r>
              <a:rPr lang="en-US" sz="1400" dirty="0" err="1"/>
              <a:t>Samplecopyconstructor</a:t>
            </a:r>
            <a:endParaRPr lang="en-US" sz="1400" dirty="0"/>
          </a:p>
          <a:p>
            <a:r>
              <a:rPr lang="en-US" sz="1400" dirty="0"/>
              <a:t>{</a:t>
            </a:r>
          </a:p>
          <a:p>
            <a:r>
              <a:rPr lang="en-US" sz="1400" dirty="0"/>
              <a:t>private:</a:t>
            </a:r>
          </a:p>
          <a:p>
            <a:r>
              <a:rPr lang="en-US" sz="1400" dirty="0" err="1"/>
              <a:t>int</a:t>
            </a:r>
            <a:r>
              <a:rPr lang="en-US" sz="1400" dirty="0"/>
              <a:t> x, y; // data members</a:t>
            </a:r>
          </a:p>
          <a:p>
            <a:r>
              <a:rPr lang="en-US" sz="1400" dirty="0"/>
              <a:t>public:</a:t>
            </a:r>
          </a:p>
          <a:p>
            <a:r>
              <a:rPr lang="en-US" sz="1400" dirty="0" err="1"/>
              <a:t>Samplecopyconstructor</a:t>
            </a:r>
            <a:r>
              <a:rPr lang="en-US" sz="1400" dirty="0"/>
              <a:t>(</a:t>
            </a:r>
            <a:r>
              <a:rPr lang="en-US" sz="1400" dirty="0" err="1"/>
              <a:t>int</a:t>
            </a:r>
            <a:r>
              <a:rPr lang="en-US" sz="1400" dirty="0"/>
              <a:t> x1, </a:t>
            </a:r>
            <a:r>
              <a:rPr lang="en-US" sz="1400" dirty="0" err="1"/>
              <a:t>int</a:t>
            </a:r>
            <a:r>
              <a:rPr lang="en-US" sz="1400" dirty="0"/>
              <a:t> y1)</a:t>
            </a:r>
          </a:p>
          <a:p>
            <a:r>
              <a:rPr lang="en-US" sz="1400" dirty="0"/>
              <a:t>{</a:t>
            </a:r>
          </a:p>
          <a:p>
            <a:r>
              <a:rPr lang="en-US" sz="1400" dirty="0"/>
              <a:t>x = x1;</a:t>
            </a:r>
          </a:p>
          <a:p>
            <a:r>
              <a:rPr lang="en-US" sz="1400" dirty="0"/>
              <a:t>y = y1;</a:t>
            </a:r>
          </a:p>
          <a:p>
            <a:r>
              <a:rPr lang="en-US" sz="1400" dirty="0"/>
              <a:t>}</a:t>
            </a:r>
          </a:p>
          <a:p>
            <a:r>
              <a:rPr lang="en-US" sz="1400" dirty="0"/>
              <a:t>// Copy constructor</a:t>
            </a:r>
          </a:p>
          <a:p>
            <a:r>
              <a:rPr lang="en-US" sz="1400" dirty="0" err="1"/>
              <a:t>Samplecopyconstructor</a:t>
            </a:r>
            <a:r>
              <a:rPr lang="en-US" sz="1400" dirty="0"/>
              <a:t> (const </a:t>
            </a:r>
            <a:r>
              <a:rPr lang="en-US" sz="1400" dirty="0" err="1"/>
              <a:t>Samplecopyconstructor</a:t>
            </a:r>
            <a:r>
              <a:rPr lang="en-US" sz="1400" dirty="0"/>
              <a:t> &amp;</a:t>
            </a:r>
            <a:r>
              <a:rPr lang="en-US" sz="1400" dirty="0" err="1"/>
              <a:t>sam</a:t>
            </a:r>
            <a:r>
              <a:rPr lang="en-US" sz="1400" dirty="0"/>
              <a:t>)</a:t>
            </a:r>
          </a:p>
          <a:p>
            <a:r>
              <a:rPr lang="en-US" sz="1400" dirty="0"/>
              <a:t>{</a:t>
            </a:r>
          </a:p>
          <a:p>
            <a:r>
              <a:rPr lang="en-US" sz="1400" dirty="0"/>
              <a:t>x = </a:t>
            </a:r>
            <a:r>
              <a:rPr lang="en-US" sz="1400" dirty="0" err="1"/>
              <a:t>sam.x</a:t>
            </a:r>
            <a:r>
              <a:rPr lang="en-US" sz="1400" dirty="0"/>
              <a:t>;</a:t>
            </a:r>
          </a:p>
          <a:p>
            <a:r>
              <a:rPr lang="en-US" sz="1400" dirty="0"/>
              <a:t>y = </a:t>
            </a:r>
            <a:r>
              <a:rPr lang="en-US" sz="1400" dirty="0" err="1"/>
              <a:t>sam.y</a:t>
            </a:r>
            <a:r>
              <a:rPr lang="en-US" sz="1400" dirty="0"/>
              <a:t>;</a:t>
            </a:r>
          </a:p>
          <a:p>
            <a:r>
              <a:rPr lang="en-US" sz="1400" dirty="0"/>
              <a:t>}</a:t>
            </a:r>
          </a:p>
          <a:p>
            <a:endParaRPr lang="en-US" sz="1400" dirty="0"/>
          </a:p>
          <a:p>
            <a:r>
              <a:rPr lang="en-US" sz="1400" dirty="0"/>
              <a:t>void display()</a:t>
            </a:r>
          </a:p>
          <a:p>
            <a:r>
              <a:rPr lang="en-US" sz="1400" dirty="0"/>
              <a:t>{</a:t>
            </a:r>
          </a:p>
          <a:p>
            <a:r>
              <a:rPr lang="en-US" sz="1400" dirty="0" err="1"/>
              <a:t>cout</a:t>
            </a:r>
            <a:r>
              <a:rPr lang="en-US" sz="1400" dirty="0"/>
              <a:t>&lt;&lt;x&lt;&lt;" "&lt;&lt;y&lt;&lt;</a:t>
            </a:r>
            <a:r>
              <a:rPr lang="en-US" sz="1400" dirty="0" err="1"/>
              <a:t>endl</a:t>
            </a:r>
            <a:r>
              <a:rPr lang="en-US" sz="1400" dirty="0"/>
              <a:t>;</a:t>
            </a:r>
          </a:p>
          <a:p>
            <a:r>
              <a:rPr lang="en-US" sz="1400" dirty="0"/>
              <a:t>}</a:t>
            </a:r>
          </a:p>
          <a:p>
            <a:r>
              <a:rPr lang="en-US" sz="1400" dirty="0"/>
              <a:t>};</a:t>
            </a:r>
          </a:p>
          <a:p>
            <a:r>
              <a:rPr lang="en-US" sz="1400" dirty="0" err="1"/>
              <a:t>int</a:t>
            </a:r>
            <a:r>
              <a:rPr lang="en-US" sz="1400" dirty="0"/>
              <a:t> main()</a:t>
            </a:r>
          </a:p>
          <a:p>
            <a:r>
              <a:rPr lang="en-US" sz="1400" dirty="0"/>
              <a:t>{</a:t>
            </a:r>
          </a:p>
          <a:p>
            <a:r>
              <a:rPr lang="en-US" sz="1400" dirty="0" err="1"/>
              <a:t>Samplecopyconstructor</a:t>
            </a:r>
            <a:r>
              <a:rPr lang="en-US" sz="1400" dirty="0"/>
              <a:t> obj1(10, 15); // Normal constructor</a:t>
            </a:r>
          </a:p>
          <a:p>
            <a:r>
              <a:rPr lang="en-US" sz="1400" dirty="0" err="1"/>
              <a:t>Samplecopyconstructor</a:t>
            </a:r>
            <a:r>
              <a:rPr lang="en-US" sz="1400" dirty="0"/>
              <a:t> obj2 = obj1; // Copy constructor</a:t>
            </a:r>
          </a:p>
          <a:p>
            <a:r>
              <a:rPr lang="en-US" sz="1400" dirty="0" err="1"/>
              <a:t>cout</a:t>
            </a:r>
            <a:r>
              <a:rPr lang="en-US" sz="1400" dirty="0"/>
              <a:t>&lt;&lt;"Normal constructor : ";</a:t>
            </a:r>
          </a:p>
          <a:p>
            <a:r>
              <a:rPr lang="en-US" sz="1400" dirty="0"/>
              <a:t>obj1.display();</a:t>
            </a:r>
          </a:p>
          <a:p>
            <a:r>
              <a:rPr lang="en-US" sz="1400" dirty="0" err="1"/>
              <a:t>cout</a:t>
            </a:r>
            <a:r>
              <a:rPr lang="en-US" sz="1400" dirty="0"/>
              <a:t>&lt;&lt;"Copy constructor : ";</a:t>
            </a:r>
          </a:p>
          <a:p>
            <a:r>
              <a:rPr lang="en-US" sz="1400" dirty="0"/>
              <a:t>obj2.display();</a:t>
            </a:r>
          </a:p>
          <a:p>
            <a:r>
              <a:rPr lang="en-US" sz="1400" dirty="0"/>
              <a:t>return 0;</a:t>
            </a:r>
          </a:p>
          <a:p>
            <a:r>
              <a:rPr lang="en-US" sz="1400" dirty="0"/>
              <a:t>}</a:t>
            </a:r>
          </a:p>
          <a:p>
            <a:endParaRPr lang="en-US" sz="1400" b="1" dirty="0"/>
          </a:p>
          <a:p>
            <a:r>
              <a:rPr lang="en-US" sz="1050" dirty="0"/>
              <a:t>Output:</a:t>
            </a:r>
          </a:p>
          <a:p>
            <a:r>
              <a:rPr lang="en-US" sz="1050" dirty="0"/>
              <a:t>Normal constructor : 10 15</a:t>
            </a:r>
          </a:p>
          <a:p>
            <a:r>
              <a:rPr lang="en-US" sz="1050" dirty="0"/>
              <a:t>Copy constructor : 10 15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Constructors</a:t>
            </a:r>
          </a:p>
        </p:txBody>
      </p:sp>
      <p:sp>
        <p:nvSpPr>
          <p:cNvPr id="5123" name="Content Placeholder 2"/>
          <p:cNvSpPr>
            <a:spLocks noGrp="1"/>
          </p:cNvSpPr>
          <p:nvPr>
            <p:ph idx="1"/>
          </p:nvPr>
        </p:nvSpPr>
        <p:spPr>
          <a:xfrm>
            <a:off x="1752600" y="1454726"/>
            <a:ext cx="8686800" cy="5250874"/>
          </a:xfrm>
        </p:spPr>
        <p:txBody>
          <a:bodyPr numCol="2"/>
          <a:lstStyle/>
          <a:p>
            <a:r>
              <a:rPr lang="en-US" sz="1400" b="1" dirty="0"/>
              <a:t>Constructor Overloading</a:t>
            </a:r>
          </a:p>
          <a:p>
            <a:endParaRPr lang="en-US" sz="1400" b="1" dirty="0"/>
          </a:p>
          <a:p>
            <a:r>
              <a:rPr lang="en-US" sz="1400" dirty="0"/>
              <a:t>class Student</a:t>
            </a:r>
          </a:p>
          <a:p>
            <a:r>
              <a:rPr lang="en-US" sz="1400" dirty="0"/>
              <a:t>{</a:t>
            </a:r>
          </a:p>
          <a:p>
            <a:r>
              <a:rPr lang="en-US" sz="1400" dirty="0"/>
              <a:t> </a:t>
            </a:r>
            <a:r>
              <a:rPr lang="en-US" sz="1400" dirty="0" err="1"/>
              <a:t>int</a:t>
            </a:r>
            <a:r>
              <a:rPr lang="en-US" sz="1400" dirty="0"/>
              <a:t> </a:t>
            </a:r>
            <a:r>
              <a:rPr lang="en-US" sz="1400" dirty="0" err="1"/>
              <a:t>rollno</a:t>
            </a:r>
            <a:r>
              <a:rPr lang="en-US" sz="1400" dirty="0"/>
              <a:t>;</a:t>
            </a:r>
          </a:p>
          <a:p>
            <a:r>
              <a:rPr lang="en-US" sz="1400" dirty="0"/>
              <a:t> string name;</a:t>
            </a:r>
          </a:p>
          <a:p>
            <a:r>
              <a:rPr lang="en-US" sz="1400" dirty="0"/>
              <a:t> public:</a:t>
            </a:r>
          </a:p>
          <a:p>
            <a:r>
              <a:rPr lang="en-US" sz="1400" dirty="0"/>
              <a:t> Student(</a:t>
            </a:r>
            <a:r>
              <a:rPr lang="en-US" sz="1400" dirty="0" err="1"/>
              <a:t>int</a:t>
            </a:r>
            <a:r>
              <a:rPr lang="en-US" sz="1400" dirty="0"/>
              <a:t> x)</a:t>
            </a:r>
          </a:p>
          <a:p>
            <a:r>
              <a:rPr lang="en-US" sz="1400" dirty="0"/>
              <a:t> {</a:t>
            </a:r>
          </a:p>
          <a:p>
            <a:r>
              <a:rPr lang="en-US" sz="1400" dirty="0"/>
              <a:t>  </a:t>
            </a:r>
            <a:r>
              <a:rPr lang="en-US" sz="1400" dirty="0" err="1"/>
              <a:t>rollno</a:t>
            </a:r>
            <a:r>
              <a:rPr lang="en-US" sz="1400" dirty="0"/>
              <a:t>=x;</a:t>
            </a:r>
          </a:p>
          <a:p>
            <a:r>
              <a:rPr lang="en-US" sz="1400" dirty="0"/>
              <a:t>  name="None";</a:t>
            </a:r>
          </a:p>
          <a:p>
            <a:r>
              <a:rPr lang="en-US" sz="1400" dirty="0"/>
              <a:t> }</a:t>
            </a:r>
          </a:p>
          <a:p>
            <a:r>
              <a:rPr lang="en-US" sz="1400" dirty="0"/>
              <a:t> Student(</a:t>
            </a:r>
            <a:r>
              <a:rPr lang="en-US" sz="1400" dirty="0" err="1"/>
              <a:t>int</a:t>
            </a:r>
            <a:r>
              <a:rPr lang="en-US" sz="1400" dirty="0"/>
              <a:t> x, string </a:t>
            </a:r>
            <a:r>
              <a:rPr lang="en-US" sz="1400" dirty="0" err="1"/>
              <a:t>str</a:t>
            </a:r>
            <a:r>
              <a:rPr lang="en-US" sz="1400" dirty="0"/>
              <a:t>)</a:t>
            </a:r>
          </a:p>
          <a:p>
            <a:r>
              <a:rPr lang="en-US" sz="1400" dirty="0"/>
              <a:t> {</a:t>
            </a:r>
          </a:p>
          <a:p>
            <a:r>
              <a:rPr lang="en-US" sz="1400" dirty="0"/>
              <a:t>  </a:t>
            </a:r>
            <a:r>
              <a:rPr lang="en-US" sz="1400" dirty="0" err="1"/>
              <a:t>rollno</a:t>
            </a:r>
            <a:r>
              <a:rPr lang="en-US" sz="1400" dirty="0"/>
              <a:t>=x ;</a:t>
            </a:r>
          </a:p>
          <a:p>
            <a:r>
              <a:rPr lang="en-US" sz="1400" dirty="0"/>
              <a:t>  name=</a:t>
            </a:r>
            <a:r>
              <a:rPr lang="en-US" sz="1400" dirty="0" err="1"/>
              <a:t>str</a:t>
            </a:r>
            <a:r>
              <a:rPr lang="en-US" sz="1400" dirty="0"/>
              <a:t> ;</a:t>
            </a:r>
          </a:p>
          <a:p>
            <a:r>
              <a:rPr lang="en-US" sz="1400" dirty="0"/>
              <a:t> }</a:t>
            </a:r>
          </a:p>
          <a:p>
            <a:r>
              <a:rPr lang="en-US" sz="1400" dirty="0"/>
              <a:t>};</a:t>
            </a:r>
          </a:p>
          <a:p>
            <a:endParaRPr lang="en-US" sz="1400" dirty="0"/>
          </a:p>
          <a:p>
            <a:r>
              <a:rPr lang="en-US" sz="1400" dirty="0" err="1"/>
              <a:t>int</a:t>
            </a:r>
            <a:r>
              <a:rPr lang="en-US" sz="1400" dirty="0"/>
              <a:t> main()</a:t>
            </a:r>
          </a:p>
          <a:p>
            <a:r>
              <a:rPr lang="en-US" sz="1400" dirty="0"/>
              <a:t>{</a:t>
            </a:r>
          </a:p>
          <a:p>
            <a:r>
              <a:rPr lang="en-US" sz="1400" dirty="0"/>
              <a:t> Student A(10);</a:t>
            </a:r>
          </a:p>
          <a:p>
            <a:r>
              <a:rPr lang="en-US" sz="1400" dirty="0"/>
              <a:t> Student B(11,"Ram");</a:t>
            </a:r>
          </a:p>
          <a:p>
            <a:r>
              <a:rPr lang="en-US" sz="1400" dirty="0"/>
              <a:t>}</a:t>
            </a:r>
          </a:p>
          <a:p>
            <a:endParaRPr lang="en-US" sz="1400" dirty="0"/>
          </a:p>
          <a:p>
            <a:r>
              <a:rPr lang="en-US" sz="1400" b="1" dirty="0"/>
              <a:t>Note: </a:t>
            </a:r>
            <a:r>
              <a:rPr lang="en-US" sz="1400" dirty="0"/>
              <a:t>Whenever we are using </a:t>
            </a:r>
            <a:r>
              <a:rPr lang="en-US" sz="1400" dirty="0" err="1"/>
              <a:t>para</a:t>
            </a:r>
            <a:r>
              <a:rPr lang="en-US" sz="1400" dirty="0"/>
              <a:t>.. constructor… without default constructor then we can declare like</a:t>
            </a:r>
          </a:p>
          <a:p>
            <a:endParaRPr lang="en-US" sz="1050" b="1" dirty="0"/>
          </a:p>
          <a:p>
            <a:r>
              <a:rPr lang="en-US" sz="1400" b="1" dirty="0"/>
              <a:t>Student S;</a:t>
            </a:r>
          </a:p>
          <a:p>
            <a:endParaRPr lang="en-US" sz="1050" b="1" dirty="0"/>
          </a:p>
          <a:p>
            <a:r>
              <a:rPr lang="en-US" sz="1200" dirty="0"/>
              <a:t>it will lead to a compile time error, because we haven't defined default constructor, and compiler will not provide its default constructor because we have defined other parameterized constructors.</a:t>
            </a:r>
            <a:endParaRPr lang="en-US" sz="12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Destructors</a:t>
            </a:r>
          </a:p>
        </p:txBody>
      </p:sp>
      <p:sp>
        <p:nvSpPr>
          <p:cNvPr id="5123" name="Content Placeholder 2"/>
          <p:cNvSpPr>
            <a:spLocks noGrp="1"/>
          </p:cNvSpPr>
          <p:nvPr>
            <p:ph idx="1"/>
          </p:nvPr>
        </p:nvSpPr>
        <p:spPr>
          <a:xfrm>
            <a:off x="1752600" y="1454726"/>
            <a:ext cx="8686800" cy="5250874"/>
          </a:xfrm>
        </p:spPr>
        <p:txBody>
          <a:bodyPr wrap="none" numCol="1">
            <a:normAutofit fontScale="92500" lnSpcReduction="10000"/>
          </a:bodyPr>
          <a:lstStyle/>
          <a:p>
            <a:r>
              <a:rPr lang="en-US" sz="1400" dirty="0"/>
              <a:t>class A</a:t>
            </a:r>
          </a:p>
          <a:p>
            <a:r>
              <a:rPr lang="en-US" sz="1400" dirty="0"/>
              <a:t>{</a:t>
            </a:r>
          </a:p>
          <a:p>
            <a:r>
              <a:rPr lang="en-US" sz="1400" dirty="0"/>
              <a:t>A()</a:t>
            </a:r>
          </a:p>
          <a:p>
            <a:r>
              <a:rPr lang="en-US" sz="1400" dirty="0"/>
              <a:t> {</a:t>
            </a:r>
          </a:p>
          <a:p>
            <a:r>
              <a:rPr lang="en-US" sz="1400" dirty="0"/>
              <a:t>  </a:t>
            </a:r>
            <a:r>
              <a:rPr lang="en-US" sz="1400" dirty="0" err="1"/>
              <a:t>cout</a:t>
            </a:r>
            <a:r>
              <a:rPr lang="en-US" sz="1400" dirty="0"/>
              <a:t> &lt;&lt; "Constructor called";</a:t>
            </a:r>
          </a:p>
          <a:p>
            <a:r>
              <a:rPr lang="en-US" sz="1400" dirty="0"/>
              <a:t> }</a:t>
            </a:r>
          </a:p>
          <a:p>
            <a:endParaRPr lang="en-US" sz="1400" dirty="0"/>
          </a:p>
          <a:p>
            <a:r>
              <a:rPr lang="en-US" sz="1400" dirty="0"/>
              <a:t>~A()</a:t>
            </a:r>
          </a:p>
          <a:p>
            <a:r>
              <a:rPr lang="en-US" sz="1400" dirty="0"/>
              <a:t> {</a:t>
            </a:r>
          </a:p>
          <a:p>
            <a:r>
              <a:rPr lang="en-US" sz="1400" dirty="0"/>
              <a:t>  </a:t>
            </a:r>
            <a:r>
              <a:rPr lang="en-US" sz="1400" dirty="0" err="1"/>
              <a:t>cout</a:t>
            </a:r>
            <a:r>
              <a:rPr lang="en-US" sz="1400" dirty="0"/>
              <a:t> &lt;&lt; "Destructor called";</a:t>
            </a:r>
          </a:p>
          <a:p>
            <a:r>
              <a:rPr lang="en-US" sz="1400" dirty="0"/>
              <a:t> }</a:t>
            </a:r>
          </a:p>
          <a:p>
            <a:r>
              <a:rPr lang="en-US" sz="1400" dirty="0"/>
              <a:t>};</a:t>
            </a:r>
          </a:p>
          <a:p>
            <a:endParaRPr lang="en-US" sz="1400" dirty="0"/>
          </a:p>
          <a:p>
            <a:r>
              <a:rPr lang="en-US" sz="1400" dirty="0" err="1"/>
              <a:t>int</a:t>
            </a:r>
            <a:r>
              <a:rPr lang="en-US" sz="1400" dirty="0"/>
              <a:t> main()</a:t>
            </a:r>
          </a:p>
          <a:p>
            <a:r>
              <a:rPr lang="en-US" sz="1400" dirty="0"/>
              <a:t>{</a:t>
            </a:r>
          </a:p>
          <a:p>
            <a:r>
              <a:rPr lang="en-US" sz="1400" dirty="0"/>
              <a:t> A obj1;   // Constructor Called</a:t>
            </a:r>
          </a:p>
          <a:p>
            <a:r>
              <a:rPr lang="en-US" sz="1400" dirty="0"/>
              <a:t> </a:t>
            </a:r>
            <a:r>
              <a:rPr lang="en-US" sz="1400" dirty="0" err="1"/>
              <a:t>int</a:t>
            </a:r>
            <a:r>
              <a:rPr lang="en-US" sz="1400" dirty="0"/>
              <a:t> x=1;</a:t>
            </a:r>
          </a:p>
          <a:p>
            <a:r>
              <a:rPr lang="en-US" sz="1400" dirty="0"/>
              <a:t> if(x)</a:t>
            </a:r>
          </a:p>
          <a:p>
            <a:r>
              <a:rPr lang="en-US" sz="1400" dirty="0"/>
              <a:t>  {</a:t>
            </a:r>
          </a:p>
          <a:p>
            <a:r>
              <a:rPr lang="en-US" sz="1400" dirty="0"/>
              <a:t>   A obj2;  // Constructor Called</a:t>
            </a:r>
          </a:p>
          <a:p>
            <a:r>
              <a:rPr lang="en-US" sz="1400" dirty="0"/>
              <a:t>  }   // Destructor Called for obj2</a:t>
            </a:r>
          </a:p>
          <a:p>
            <a:r>
              <a:rPr lang="en-US" sz="1400" dirty="0"/>
              <a:t>} //  Destructor called for obj1</a:t>
            </a:r>
            <a:r>
              <a:rPr lang="en-US" sz="1200"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References in C++</a:t>
            </a:r>
          </a:p>
        </p:txBody>
      </p:sp>
      <p:sp>
        <p:nvSpPr>
          <p:cNvPr id="5123" name="Content Placeholder 2"/>
          <p:cNvSpPr>
            <a:spLocks noGrp="1"/>
          </p:cNvSpPr>
          <p:nvPr>
            <p:ph idx="1"/>
          </p:nvPr>
        </p:nvSpPr>
        <p:spPr>
          <a:xfrm>
            <a:off x="1752600" y="1454726"/>
            <a:ext cx="8686800" cy="2507674"/>
          </a:xfrm>
        </p:spPr>
        <p:txBody>
          <a:bodyPr wrap="none" numCol="1">
            <a:normAutofit/>
          </a:bodyPr>
          <a:lstStyle/>
          <a:p>
            <a:r>
              <a:rPr lang="en-US" sz="1400" dirty="0" err="1"/>
              <a:t>int</a:t>
            </a:r>
            <a:r>
              <a:rPr lang="en-US" sz="1400" dirty="0"/>
              <a:t> main()</a:t>
            </a:r>
          </a:p>
          <a:p>
            <a:r>
              <a:rPr lang="en-US" sz="1400" dirty="0"/>
              <a:t>{ </a:t>
            </a:r>
            <a:r>
              <a:rPr lang="en-US" sz="1400" dirty="0" err="1"/>
              <a:t>int</a:t>
            </a:r>
            <a:r>
              <a:rPr lang="en-US" sz="1400" dirty="0"/>
              <a:t> y=10;</a:t>
            </a:r>
          </a:p>
          <a:p>
            <a:r>
              <a:rPr lang="en-US" sz="1400" dirty="0"/>
              <a:t>  </a:t>
            </a:r>
            <a:r>
              <a:rPr lang="en-US" sz="1400" dirty="0" err="1"/>
              <a:t>int</a:t>
            </a:r>
            <a:r>
              <a:rPr lang="en-US" sz="1400" dirty="0"/>
              <a:t> &amp;r = y;  // r is a reference to </a:t>
            </a:r>
            <a:r>
              <a:rPr lang="en-US" sz="1400" dirty="0" err="1"/>
              <a:t>int</a:t>
            </a:r>
            <a:r>
              <a:rPr lang="en-US" sz="1400" dirty="0"/>
              <a:t> y</a:t>
            </a:r>
          </a:p>
          <a:p>
            <a:r>
              <a:rPr lang="en-US" sz="1400" dirty="0"/>
              <a:t>  </a:t>
            </a:r>
            <a:r>
              <a:rPr lang="en-US" sz="1400" dirty="0" err="1"/>
              <a:t>cout</a:t>
            </a:r>
            <a:r>
              <a:rPr lang="en-US" sz="1400" dirty="0"/>
              <a:t> &lt;&lt; r;</a:t>
            </a:r>
          </a:p>
          <a:p>
            <a:r>
              <a:rPr lang="en-US" sz="1400" dirty="0"/>
              <a:t>}</a:t>
            </a:r>
          </a:p>
          <a:p>
            <a:endParaRPr lang="en-US" sz="1400" dirty="0"/>
          </a:p>
          <a:p>
            <a:r>
              <a:rPr lang="en-US" sz="1400" dirty="0"/>
              <a:t>Output :10</a:t>
            </a:r>
          </a:p>
          <a:p>
            <a:endParaRPr lang="en-US" sz="1400" dirty="0"/>
          </a:p>
          <a:p>
            <a:r>
              <a:rPr lang="en-US" sz="1600" b="1" dirty="0"/>
              <a:t>                                       Difference between Reference and Pointer</a:t>
            </a:r>
          </a:p>
          <a:p>
            <a:endParaRPr lang="en-US" sz="1200" dirty="0"/>
          </a:p>
        </p:txBody>
      </p:sp>
      <p:graphicFrame>
        <p:nvGraphicFramePr>
          <p:cNvPr id="4" name="Table 3"/>
          <p:cNvGraphicFramePr>
            <a:graphicFrameLocks noGrp="1"/>
          </p:cNvGraphicFramePr>
          <p:nvPr>
            <p:extLst>
              <p:ext uri="{D42A27DB-BD31-4B8C-83A1-F6EECF244321}">
                <p14:modId xmlns:p14="http://schemas.microsoft.com/office/powerpoint/2010/main" val="3653974169"/>
              </p:ext>
            </p:extLst>
          </p:nvPr>
        </p:nvGraphicFramePr>
        <p:xfrm>
          <a:off x="1527142" y="3962400"/>
          <a:ext cx="9643622" cy="2760638"/>
        </p:xfrm>
        <a:graphic>
          <a:graphicData uri="http://schemas.openxmlformats.org/drawingml/2006/table">
            <a:tbl>
              <a:tblPr/>
              <a:tblGrid>
                <a:gridCol w="4821811">
                  <a:extLst>
                    <a:ext uri="{9D8B030D-6E8A-4147-A177-3AD203B41FA5}">
                      <a16:colId xmlns:a16="http://schemas.microsoft.com/office/drawing/2014/main" val="20000"/>
                    </a:ext>
                  </a:extLst>
                </a:gridCol>
                <a:gridCol w="4821811">
                  <a:extLst>
                    <a:ext uri="{9D8B030D-6E8A-4147-A177-3AD203B41FA5}">
                      <a16:colId xmlns:a16="http://schemas.microsoft.com/office/drawing/2014/main" val="20001"/>
                    </a:ext>
                  </a:extLst>
                </a:gridCol>
              </a:tblGrid>
              <a:tr h="256882">
                <a:tc>
                  <a:txBody>
                    <a:bodyPr/>
                    <a:lstStyle/>
                    <a:p>
                      <a:pPr algn="ctr"/>
                      <a:r>
                        <a:rPr lang="en-US" sz="1200" b="1" dirty="0"/>
                        <a:t>References</a:t>
                      </a:r>
                    </a:p>
                  </a:txBody>
                  <a:tcPr anchor="ctr">
                    <a:lnL>
                      <a:noFill/>
                    </a:lnL>
                    <a:lnR>
                      <a:noFill/>
                    </a:lnR>
                    <a:lnT>
                      <a:noFill/>
                    </a:lnT>
                    <a:lnB>
                      <a:noFill/>
                    </a:lnB>
                    <a:solidFill>
                      <a:schemeClr val="bg2">
                        <a:lumMod val="20000"/>
                        <a:lumOff val="80000"/>
                      </a:schemeClr>
                    </a:solidFill>
                  </a:tcPr>
                </a:tc>
                <a:tc>
                  <a:txBody>
                    <a:bodyPr/>
                    <a:lstStyle/>
                    <a:p>
                      <a:pPr algn="ctr"/>
                      <a:r>
                        <a:rPr lang="en-US" sz="1200" b="1" dirty="0"/>
                        <a:t>Pointers</a:t>
                      </a:r>
                    </a:p>
                  </a:txBody>
                  <a:tcPr anchor="ctr">
                    <a:lnL>
                      <a:noFill/>
                    </a:lnL>
                    <a:lnR>
                      <a:noFill/>
                    </a:lnR>
                    <a:lnT>
                      <a:noFill/>
                    </a:lnT>
                    <a:lnB>
                      <a:noFill/>
                    </a:lnB>
                    <a:solidFill>
                      <a:schemeClr val="bg2">
                        <a:lumMod val="20000"/>
                        <a:lumOff val="80000"/>
                      </a:schemeClr>
                    </a:solidFill>
                  </a:tcPr>
                </a:tc>
                <a:extLst>
                  <a:ext uri="{0D108BD9-81ED-4DB2-BD59-A6C34878D82A}">
                    <a16:rowId xmlns:a16="http://schemas.microsoft.com/office/drawing/2014/main" val="10000"/>
                  </a:ext>
                </a:extLst>
              </a:tr>
              <a:tr h="702655">
                <a:tc>
                  <a:txBody>
                    <a:bodyPr/>
                    <a:lstStyle/>
                    <a:p>
                      <a:r>
                        <a:rPr lang="en-US" sz="1200" dirty="0"/>
                        <a:t>Reference must be initialized when it is created.</a:t>
                      </a:r>
                    </a:p>
                  </a:txBody>
                  <a:tcPr anchor="ctr">
                    <a:lnL>
                      <a:noFill/>
                    </a:lnL>
                    <a:lnR>
                      <a:noFill/>
                    </a:lnR>
                    <a:lnT>
                      <a:noFill/>
                    </a:lnT>
                    <a:lnB>
                      <a:noFill/>
                    </a:lnB>
                    <a:solidFill>
                      <a:schemeClr val="bg2">
                        <a:lumMod val="20000"/>
                        <a:lumOff val="80000"/>
                      </a:schemeClr>
                    </a:solidFill>
                  </a:tcPr>
                </a:tc>
                <a:tc>
                  <a:txBody>
                    <a:bodyPr/>
                    <a:lstStyle/>
                    <a:p>
                      <a:r>
                        <a:rPr lang="en-US" sz="1200" dirty="0"/>
                        <a:t>Pointers can be initialized any time.</a:t>
                      </a:r>
                    </a:p>
                  </a:txBody>
                  <a:tcPr anchor="ctr">
                    <a:lnL>
                      <a:noFill/>
                    </a:lnL>
                    <a:lnR>
                      <a:noFill/>
                    </a:lnR>
                    <a:lnT>
                      <a:noFill/>
                    </a:lnT>
                    <a:lnB>
                      <a:noFill/>
                    </a:lnB>
                    <a:solidFill>
                      <a:schemeClr val="bg2">
                        <a:lumMod val="20000"/>
                        <a:lumOff val="80000"/>
                      </a:schemeClr>
                    </a:solidFill>
                  </a:tcPr>
                </a:tc>
                <a:extLst>
                  <a:ext uri="{0D108BD9-81ED-4DB2-BD59-A6C34878D82A}">
                    <a16:rowId xmlns:a16="http://schemas.microsoft.com/office/drawing/2014/main" val="10001"/>
                  </a:ext>
                </a:extLst>
              </a:tr>
              <a:tr h="702655">
                <a:tc>
                  <a:txBody>
                    <a:bodyPr/>
                    <a:lstStyle/>
                    <a:p>
                      <a:r>
                        <a:rPr lang="en-US" sz="1200" dirty="0"/>
                        <a:t>Once initialized, we cannot reinitialize a reference.</a:t>
                      </a:r>
                    </a:p>
                  </a:txBody>
                  <a:tcPr anchor="ctr">
                    <a:lnL>
                      <a:noFill/>
                    </a:lnL>
                    <a:lnR>
                      <a:noFill/>
                    </a:lnR>
                    <a:lnT>
                      <a:noFill/>
                    </a:lnT>
                    <a:lnB>
                      <a:noFill/>
                    </a:lnB>
                    <a:solidFill>
                      <a:schemeClr val="bg2">
                        <a:lumMod val="20000"/>
                        <a:lumOff val="80000"/>
                      </a:schemeClr>
                    </a:solidFill>
                  </a:tcPr>
                </a:tc>
                <a:tc>
                  <a:txBody>
                    <a:bodyPr/>
                    <a:lstStyle/>
                    <a:p>
                      <a:r>
                        <a:rPr lang="en-US" sz="1200" dirty="0"/>
                        <a:t>Pointers can be reinitialized any number of time.</a:t>
                      </a:r>
                    </a:p>
                  </a:txBody>
                  <a:tcPr anchor="ctr">
                    <a:lnL>
                      <a:noFill/>
                    </a:lnL>
                    <a:lnR>
                      <a:noFill/>
                    </a:lnR>
                    <a:lnT>
                      <a:noFill/>
                    </a:lnT>
                    <a:lnB>
                      <a:noFill/>
                    </a:lnB>
                    <a:solidFill>
                      <a:schemeClr val="bg2">
                        <a:lumMod val="20000"/>
                        <a:lumOff val="80000"/>
                      </a:schemeClr>
                    </a:solidFill>
                  </a:tcPr>
                </a:tc>
                <a:extLst>
                  <a:ext uri="{0D108BD9-81ED-4DB2-BD59-A6C34878D82A}">
                    <a16:rowId xmlns:a16="http://schemas.microsoft.com/office/drawing/2014/main" val="10002"/>
                  </a:ext>
                </a:extLst>
              </a:tr>
              <a:tr h="540504">
                <a:tc>
                  <a:txBody>
                    <a:bodyPr/>
                    <a:lstStyle/>
                    <a:p>
                      <a:r>
                        <a:rPr lang="en-US" sz="1200" dirty="0"/>
                        <a:t>You can never have a NULL reference.</a:t>
                      </a:r>
                    </a:p>
                  </a:txBody>
                  <a:tcPr anchor="ctr">
                    <a:lnL>
                      <a:noFill/>
                    </a:lnL>
                    <a:lnR>
                      <a:noFill/>
                    </a:lnR>
                    <a:lnT>
                      <a:noFill/>
                    </a:lnT>
                    <a:lnB>
                      <a:noFill/>
                    </a:lnB>
                    <a:solidFill>
                      <a:schemeClr val="bg2">
                        <a:lumMod val="20000"/>
                        <a:lumOff val="80000"/>
                      </a:schemeClr>
                    </a:solidFill>
                  </a:tcPr>
                </a:tc>
                <a:tc>
                  <a:txBody>
                    <a:bodyPr/>
                    <a:lstStyle/>
                    <a:p>
                      <a:r>
                        <a:rPr lang="en-US" sz="1200" dirty="0"/>
                        <a:t>Pointers can be NULL.</a:t>
                      </a:r>
                    </a:p>
                  </a:txBody>
                  <a:tcPr anchor="ctr">
                    <a:lnL>
                      <a:noFill/>
                    </a:lnL>
                    <a:lnR>
                      <a:noFill/>
                    </a:lnR>
                    <a:lnT>
                      <a:noFill/>
                    </a:lnT>
                    <a:lnB>
                      <a:noFill/>
                    </a:lnB>
                    <a:solidFill>
                      <a:schemeClr val="bg2">
                        <a:lumMod val="20000"/>
                        <a:lumOff val="80000"/>
                      </a:schemeClr>
                    </a:solidFill>
                  </a:tcPr>
                </a:tc>
                <a:extLst>
                  <a:ext uri="{0D108BD9-81ED-4DB2-BD59-A6C34878D82A}">
                    <a16:rowId xmlns:a16="http://schemas.microsoft.com/office/drawing/2014/main" val="10003"/>
                  </a:ext>
                </a:extLst>
              </a:tr>
              <a:tr h="540504">
                <a:tc>
                  <a:txBody>
                    <a:bodyPr/>
                    <a:lstStyle/>
                    <a:p>
                      <a:r>
                        <a:rPr lang="en-US" sz="1200" dirty="0"/>
                        <a:t>Reference is automatically </a:t>
                      </a:r>
                      <a:r>
                        <a:rPr lang="en-US" sz="1200" dirty="0" err="1"/>
                        <a:t>dereferenced</a:t>
                      </a:r>
                      <a:r>
                        <a:rPr lang="en-US" sz="1200" dirty="0"/>
                        <a:t>.</a:t>
                      </a:r>
                    </a:p>
                  </a:txBody>
                  <a:tcPr anchor="ctr">
                    <a:lnL>
                      <a:noFill/>
                    </a:lnL>
                    <a:lnR>
                      <a:noFill/>
                    </a:lnR>
                    <a:lnT>
                      <a:noFill/>
                    </a:lnT>
                    <a:lnB>
                      <a:noFill/>
                    </a:lnB>
                    <a:solidFill>
                      <a:schemeClr val="bg2">
                        <a:lumMod val="20000"/>
                        <a:lumOff val="80000"/>
                      </a:schemeClr>
                    </a:solidFill>
                  </a:tcPr>
                </a:tc>
                <a:tc>
                  <a:txBody>
                    <a:bodyPr/>
                    <a:lstStyle/>
                    <a:p>
                      <a:r>
                        <a:rPr lang="en-US" sz="1200" dirty="0"/>
                        <a:t>* is used to dereference a pointer.</a:t>
                      </a:r>
                    </a:p>
                  </a:txBody>
                  <a:tcPr anchor="ctr">
                    <a:lnL>
                      <a:noFill/>
                    </a:lnL>
                    <a:lnR>
                      <a:noFill/>
                    </a:lnR>
                    <a:lnT>
                      <a:noFill/>
                    </a:lnT>
                    <a:lnB>
                      <a:noFill/>
                    </a:lnB>
                    <a:solidFill>
                      <a:schemeClr val="bg2">
                        <a:lumMod val="20000"/>
                        <a:lumOff val="80000"/>
                      </a:schemeClr>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C++ Static Data Members</a:t>
            </a:r>
          </a:p>
        </p:txBody>
      </p:sp>
      <p:sp>
        <p:nvSpPr>
          <p:cNvPr id="5123" name="Content Placeholder 2"/>
          <p:cNvSpPr>
            <a:spLocks noGrp="1"/>
          </p:cNvSpPr>
          <p:nvPr>
            <p:ph idx="1"/>
          </p:nvPr>
        </p:nvSpPr>
        <p:spPr>
          <a:xfrm>
            <a:off x="556181" y="1662116"/>
            <a:ext cx="11236751" cy="1976434"/>
          </a:xfrm>
        </p:spPr>
        <p:txBody>
          <a:bodyPr wrap="square" numCol="1">
            <a:normAutofit/>
          </a:bodyPr>
          <a:lstStyle/>
          <a:p>
            <a:r>
              <a:rPr lang="en-GB" sz="1400" dirty="0"/>
              <a:t>Static data members are class members that are declared using static keywords. A static member has certain special characteristics which are as follows:</a:t>
            </a:r>
          </a:p>
          <a:p>
            <a:endParaRPr lang="en-GB" sz="1400" dirty="0"/>
          </a:p>
          <a:p>
            <a:pPr marL="331470" indent="-285750">
              <a:buFont typeface="Arial" panose="020B0604020202020204" pitchFamily="34" charset="0"/>
              <a:buChar char="•"/>
            </a:pPr>
            <a:r>
              <a:rPr lang="en-GB" sz="1400" dirty="0"/>
              <a:t>Only one copy of that member is created for the entire class and is shared by all the objects of that class, no matter how many objects are created.</a:t>
            </a:r>
          </a:p>
          <a:p>
            <a:pPr marL="331470" indent="-285750">
              <a:buFont typeface="Arial" panose="020B0604020202020204" pitchFamily="34" charset="0"/>
              <a:buChar char="•"/>
            </a:pPr>
            <a:r>
              <a:rPr lang="en-GB" sz="1400" dirty="0"/>
              <a:t>It is initialized before any object of this class is created, even before the main starts.</a:t>
            </a:r>
          </a:p>
          <a:p>
            <a:pPr marL="331470" indent="-285750">
              <a:buFont typeface="Arial" panose="020B0604020202020204" pitchFamily="34" charset="0"/>
              <a:buChar char="•"/>
            </a:pPr>
            <a:r>
              <a:rPr lang="en-GB" sz="1400" dirty="0"/>
              <a:t>It is visible only within the class, but its lifetime is the entire program.</a:t>
            </a:r>
            <a:endParaRPr lang="en-US" sz="1400" dirty="0"/>
          </a:p>
          <a:p>
            <a:endParaRPr lang="en-US" sz="1200" dirty="0"/>
          </a:p>
        </p:txBody>
      </p:sp>
      <p:sp>
        <p:nvSpPr>
          <p:cNvPr id="2" name="Rectangle 1">
            <a:extLst>
              <a:ext uri="{FF2B5EF4-FFF2-40B4-BE49-F238E27FC236}">
                <a16:creationId xmlns:a16="http://schemas.microsoft.com/office/drawing/2014/main" id="{1920DE54-4B69-574E-5932-04A602622654}"/>
              </a:ext>
            </a:extLst>
          </p:cNvPr>
          <p:cNvSpPr>
            <a:spLocks noChangeArrowheads="1"/>
          </p:cNvSpPr>
          <p:nvPr/>
        </p:nvSpPr>
        <p:spPr bwMode="auto">
          <a:xfrm>
            <a:off x="721810" y="3776666"/>
            <a:ext cx="11071122" cy="679653"/>
          </a:xfrm>
          <a:prstGeom prst="rect">
            <a:avLst/>
          </a:prstGeom>
          <a:noFill/>
          <a:ln>
            <a:noFill/>
          </a:ln>
          <a:effectLst/>
        </p:spPr>
        <p:txBody>
          <a:bodyPr vert="horz" wrap="square" lIns="0" tIns="0" rIns="0" bIns="6348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273239"/>
                </a:solidFill>
                <a:effectLst/>
                <a:latin typeface="Nunito" pitchFamily="2" charset="0"/>
              </a:rPr>
              <a:t>Syntax:</a:t>
            </a:r>
            <a:endParaRPr kumimoji="0" lang="en-US" altLang="en-US"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onsolas" panose="020B0609020204030204" pitchFamily="49" charset="0"/>
              </a:rPr>
              <a:t>static data_type data_member_name;</a:t>
            </a:r>
            <a:r>
              <a:rPr kumimoji="0" lang="en-US" altLang="en-US" sz="2000" b="0" i="0" u="none" strike="noStrike" cap="none" normalizeH="0" baseline="0">
                <a:ln>
                  <a:noFill/>
                </a:ln>
                <a:solidFill>
                  <a:schemeClr val="tx1"/>
                </a:solidFill>
                <a:effectLst/>
              </a:rPr>
              <a:t> </a:t>
            </a:r>
          </a:p>
        </p:txBody>
      </p:sp>
      <p:sp>
        <p:nvSpPr>
          <p:cNvPr id="3" name="Rectangle 2">
            <a:extLst>
              <a:ext uri="{FF2B5EF4-FFF2-40B4-BE49-F238E27FC236}">
                <a16:creationId xmlns:a16="http://schemas.microsoft.com/office/drawing/2014/main" id="{64A62059-FECF-C86D-8220-6D3E0430CDF9}"/>
              </a:ext>
            </a:extLst>
          </p:cNvPr>
          <p:cNvSpPr>
            <a:spLocks noChangeArrowheads="1"/>
          </p:cNvSpPr>
          <p:nvPr/>
        </p:nvSpPr>
        <p:spPr bwMode="auto">
          <a:xfrm>
            <a:off x="556181" y="4731988"/>
            <a:ext cx="914825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class</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X </a:t>
            </a:r>
            <a:r>
              <a:rPr kumimoji="0" lang="en-US" altLang="en-US" sz="18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t" latinLnBrk="0" hangingPunct="0">
              <a:lnSpc>
                <a:spcPct val="100000"/>
              </a:lnSpc>
              <a:spcBef>
                <a:spcPct val="0"/>
              </a:spcBef>
              <a:spcAft>
                <a:spcPct val="0"/>
              </a:spcAft>
              <a:buClrTx/>
              <a:buSzTx/>
              <a:buFontTx/>
              <a:buNone/>
              <a:tabLst/>
            </a:pPr>
            <a:r>
              <a:rPr lang="en-US" altLang="en-US" sz="1800" dirty="0">
                <a:solidFill>
                  <a:srgbClr val="000000"/>
                </a:solidFill>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static</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int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a:t>
            </a:r>
            <a:r>
              <a:rPr kumimoji="0" lang="en-US" altLang="en-US" sz="18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909090"/>
                </a:solidFill>
                <a:effectLst/>
                <a:latin typeface="Courier New" panose="02070309020205020404" pitchFamily="49" charset="0"/>
                <a:cs typeface="Courier New" panose="02070309020205020404" pitchFamily="49" charset="0"/>
              </a:rPr>
              <a:t>// declaration (uses 'static’)</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int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X</a:t>
            </a:r>
            <a:r>
              <a:rPr kumimoji="0" lang="en-US" altLang="en-US" sz="18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 </a:t>
            </a:r>
            <a:r>
              <a:rPr kumimoji="0" lang="en-US" altLang="en-US" sz="18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1</a:t>
            </a:r>
            <a:r>
              <a:rPr kumimoji="0" lang="en-US" altLang="en-US" sz="1800" b="0"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909090"/>
                </a:solidFill>
                <a:effectLst/>
                <a:latin typeface="Courier New" panose="02070309020205020404" pitchFamily="49" charset="0"/>
                <a:cs typeface="Courier New" panose="02070309020205020404" pitchFamily="49" charset="0"/>
              </a:rPr>
              <a:t>// definition (does not use 'static')</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5764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C++ Static Data Members</a:t>
            </a:r>
          </a:p>
        </p:txBody>
      </p:sp>
      <p:sp>
        <p:nvSpPr>
          <p:cNvPr id="9" name="TextBox 8">
            <a:extLst>
              <a:ext uri="{FF2B5EF4-FFF2-40B4-BE49-F238E27FC236}">
                <a16:creationId xmlns:a16="http://schemas.microsoft.com/office/drawing/2014/main" id="{5F38283B-F04A-1D4B-26D4-312E98CD00FD}"/>
              </a:ext>
            </a:extLst>
          </p:cNvPr>
          <p:cNvSpPr txBox="1"/>
          <p:nvPr/>
        </p:nvSpPr>
        <p:spPr>
          <a:xfrm>
            <a:off x="657224" y="1524001"/>
            <a:ext cx="6019801" cy="5447645"/>
          </a:xfrm>
          <a:prstGeom prst="rect">
            <a:avLst/>
          </a:prstGeom>
          <a:noFill/>
        </p:spPr>
        <p:txBody>
          <a:bodyPr wrap="square">
            <a:spAutoFit/>
          </a:bodyPr>
          <a:lstStyle/>
          <a:p>
            <a:r>
              <a:rPr lang="en-IN" sz="1200" dirty="0"/>
              <a:t>// C++ program to illustrate non-static data members </a:t>
            </a:r>
          </a:p>
          <a:p>
            <a:r>
              <a:rPr lang="en-IN" sz="1200" dirty="0"/>
              <a:t>using namespace std; </a:t>
            </a:r>
          </a:p>
          <a:p>
            <a:r>
              <a:rPr lang="en-IN" sz="1200" dirty="0"/>
              <a:t>#include &lt;iostream&gt; </a:t>
            </a:r>
          </a:p>
          <a:p>
            <a:endParaRPr lang="en-IN" sz="1200" dirty="0"/>
          </a:p>
          <a:p>
            <a:r>
              <a:rPr lang="en-IN" sz="1200" dirty="0"/>
              <a:t>// Class </a:t>
            </a:r>
          </a:p>
          <a:p>
            <a:r>
              <a:rPr lang="en-IN" sz="1200" dirty="0"/>
              <a:t>class Test { </a:t>
            </a:r>
          </a:p>
          <a:p>
            <a:r>
              <a:rPr lang="en-IN" sz="1200" dirty="0"/>
              <a:t>private: </a:t>
            </a:r>
          </a:p>
          <a:p>
            <a:r>
              <a:rPr lang="en-IN" sz="1200" dirty="0"/>
              <a:t>	// Created a static variable </a:t>
            </a:r>
          </a:p>
          <a:p>
            <a:r>
              <a:rPr lang="en-IN" sz="1200" dirty="0"/>
              <a:t>	static int count; </a:t>
            </a:r>
          </a:p>
          <a:p>
            <a:endParaRPr lang="en-IN" sz="1200" dirty="0"/>
          </a:p>
          <a:p>
            <a:r>
              <a:rPr lang="en-IN" sz="1200" dirty="0"/>
              <a:t>public: </a:t>
            </a:r>
          </a:p>
          <a:p>
            <a:r>
              <a:rPr lang="en-IN" sz="1200" dirty="0"/>
              <a:t>	// Member function to increment </a:t>
            </a:r>
          </a:p>
          <a:p>
            <a:r>
              <a:rPr lang="en-IN" sz="1200" dirty="0"/>
              <a:t>	// value of count </a:t>
            </a:r>
          </a:p>
          <a:p>
            <a:r>
              <a:rPr lang="en-IN" sz="1200" dirty="0"/>
              <a:t>	void </a:t>
            </a:r>
            <a:r>
              <a:rPr lang="en-IN" sz="1200" dirty="0" err="1"/>
              <a:t>set_count</a:t>
            </a:r>
            <a:r>
              <a:rPr lang="en-IN" sz="1200" dirty="0"/>
              <a:t>() </a:t>
            </a:r>
          </a:p>
          <a:p>
            <a:r>
              <a:rPr lang="en-IN" sz="1200" dirty="0"/>
              <a:t>	{ </a:t>
            </a:r>
          </a:p>
          <a:p>
            <a:r>
              <a:rPr lang="en-IN" sz="1200" dirty="0"/>
              <a:t>		count++; </a:t>
            </a:r>
          </a:p>
          <a:p>
            <a:r>
              <a:rPr lang="en-IN" sz="1200" dirty="0"/>
              <a:t>	} </a:t>
            </a:r>
          </a:p>
          <a:p>
            <a:endParaRPr lang="en-IN" sz="1200" dirty="0"/>
          </a:p>
          <a:p>
            <a:r>
              <a:rPr lang="en-IN" sz="1200" dirty="0"/>
              <a:t>	// Member function to access the </a:t>
            </a:r>
          </a:p>
          <a:p>
            <a:r>
              <a:rPr lang="en-IN" sz="1200" dirty="0"/>
              <a:t>	// private members of this class </a:t>
            </a:r>
          </a:p>
          <a:p>
            <a:r>
              <a:rPr lang="en-IN" sz="1200" dirty="0"/>
              <a:t>	void </a:t>
            </a:r>
            <a:r>
              <a:rPr lang="en-IN" sz="1200" dirty="0" err="1"/>
              <a:t>show_count</a:t>
            </a:r>
            <a:r>
              <a:rPr lang="en-IN" sz="1200" dirty="0"/>
              <a:t>() </a:t>
            </a:r>
          </a:p>
          <a:p>
            <a:r>
              <a:rPr lang="en-IN" sz="1200" dirty="0"/>
              <a:t>	{ </a:t>
            </a:r>
          </a:p>
          <a:p>
            <a:endParaRPr lang="en-IN" sz="1200" dirty="0"/>
          </a:p>
          <a:p>
            <a:r>
              <a:rPr lang="en-IN" sz="1200" dirty="0"/>
              <a:t>		// print the count variable </a:t>
            </a:r>
          </a:p>
          <a:p>
            <a:r>
              <a:rPr lang="en-IN" sz="1200" dirty="0"/>
              <a:t>		</a:t>
            </a:r>
            <a:r>
              <a:rPr lang="en-IN" sz="1200" dirty="0" err="1"/>
              <a:t>cout</a:t>
            </a:r>
            <a:r>
              <a:rPr lang="en-IN" sz="1200" dirty="0"/>
              <a:t> &lt;&lt; count &lt;&lt; '\n'; </a:t>
            </a:r>
          </a:p>
          <a:p>
            <a:r>
              <a:rPr lang="en-IN" sz="1200" dirty="0"/>
              <a:t>	} </a:t>
            </a:r>
          </a:p>
          <a:p>
            <a:r>
              <a:rPr lang="en-IN" sz="1200" dirty="0"/>
              <a:t>}; </a:t>
            </a:r>
          </a:p>
          <a:p>
            <a:endParaRPr lang="en-IN" sz="1200" dirty="0"/>
          </a:p>
          <a:p>
            <a:endParaRPr lang="en-IN" sz="1200" dirty="0"/>
          </a:p>
        </p:txBody>
      </p:sp>
      <p:sp>
        <p:nvSpPr>
          <p:cNvPr id="11" name="TextBox 10">
            <a:extLst>
              <a:ext uri="{FF2B5EF4-FFF2-40B4-BE49-F238E27FC236}">
                <a16:creationId xmlns:a16="http://schemas.microsoft.com/office/drawing/2014/main" id="{BB3502C8-28A2-906B-D867-6149B224ACF7}"/>
              </a:ext>
            </a:extLst>
          </p:cNvPr>
          <p:cNvSpPr txBox="1"/>
          <p:nvPr/>
        </p:nvSpPr>
        <p:spPr>
          <a:xfrm>
            <a:off x="7286625" y="2181225"/>
            <a:ext cx="4648200" cy="4154984"/>
          </a:xfrm>
          <a:prstGeom prst="rect">
            <a:avLst/>
          </a:prstGeom>
          <a:noFill/>
        </p:spPr>
        <p:txBody>
          <a:bodyPr wrap="square">
            <a:spAutoFit/>
          </a:bodyPr>
          <a:lstStyle/>
          <a:p>
            <a:r>
              <a:rPr lang="en-IN" sz="1200" dirty="0"/>
              <a:t>int Test::count = 0;  //defining static members</a:t>
            </a:r>
          </a:p>
          <a:p>
            <a:endParaRPr lang="en-IN" sz="1200" dirty="0"/>
          </a:p>
          <a:p>
            <a:r>
              <a:rPr lang="en-IN" sz="1200" dirty="0"/>
              <a:t>// Driver Code </a:t>
            </a:r>
          </a:p>
          <a:p>
            <a:r>
              <a:rPr lang="en-IN" sz="1200" dirty="0"/>
              <a:t>int main() </a:t>
            </a:r>
          </a:p>
          <a:p>
            <a:r>
              <a:rPr lang="en-IN" sz="1200" dirty="0"/>
              <a:t>{ </a:t>
            </a:r>
          </a:p>
          <a:p>
            <a:r>
              <a:rPr lang="en-IN" sz="1200" dirty="0"/>
              <a:t>	// Objects of class Test </a:t>
            </a:r>
          </a:p>
          <a:p>
            <a:r>
              <a:rPr lang="en-IN" sz="1200" dirty="0"/>
              <a:t>	Test S1, S2, S3; </a:t>
            </a:r>
          </a:p>
          <a:p>
            <a:endParaRPr lang="en-IN" sz="1200" dirty="0"/>
          </a:p>
          <a:p>
            <a:r>
              <a:rPr lang="en-IN" sz="1200" dirty="0"/>
              <a:t>	// Increment count variable </a:t>
            </a:r>
          </a:p>
          <a:p>
            <a:r>
              <a:rPr lang="en-IN" sz="1200" dirty="0"/>
              <a:t>	// by 1 for each object </a:t>
            </a:r>
          </a:p>
          <a:p>
            <a:r>
              <a:rPr lang="en-IN" sz="1200" dirty="0"/>
              <a:t>	S1.set_count(); </a:t>
            </a:r>
          </a:p>
          <a:p>
            <a:r>
              <a:rPr lang="en-IN" sz="1200" dirty="0"/>
              <a:t>	S2.set_count(); </a:t>
            </a:r>
          </a:p>
          <a:p>
            <a:r>
              <a:rPr lang="en-IN" sz="1200" dirty="0"/>
              <a:t>	S3.set_count(); </a:t>
            </a:r>
          </a:p>
          <a:p>
            <a:endParaRPr lang="en-IN" sz="1200" dirty="0"/>
          </a:p>
          <a:p>
            <a:r>
              <a:rPr lang="en-IN" sz="1200" dirty="0"/>
              <a:t>	// Function to display count </a:t>
            </a:r>
          </a:p>
          <a:p>
            <a:r>
              <a:rPr lang="en-IN" sz="1200" dirty="0"/>
              <a:t>	// for each object </a:t>
            </a:r>
          </a:p>
          <a:p>
            <a:r>
              <a:rPr lang="en-IN" sz="1200" dirty="0"/>
              <a:t>	S1.show_count(); </a:t>
            </a:r>
          </a:p>
          <a:p>
            <a:r>
              <a:rPr lang="en-IN" sz="1200" dirty="0"/>
              <a:t>	S2.show_count(); </a:t>
            </a:r>
          </a:p>
          <a:p>
            <a:r>
              <a:rPr lang="en-IN" sz="1200" dirty="0"/>
              <a:t>	S3.show_count(); </a:t>
            </a:r>
          </a:p>
          <a:p>
            <a:endParaRPr lang="en-IN" sz="1200" dirty="0"/>
          </a:p>
          <a:p>
            <a:r>
              <a:rPr lang="en-IN" sz="1200" dirty="0"/>
              <a:t>	return 0; </a:t>
            </a:r>
          </a:p>
          <a:p>
            <a:r>
              <a:rPr lang="en-IN" sz="1200" dirty="0"/>
              <a:t>} </a:t>
            </a:r>
          </a:p>
        </p:txBody>
      </p:sp>
      <p:sp>
        <p:nvSpPr>
          <p:cNvPr id="12" name="Rectangle 1">
            <a:extLst>
              <a:ext uri="{FF2B5EF4-FFF2-40B4-BE49-F238E27FC236}">
                <a16:creationId xmlns:a16="http://schemas.microsoft.com/office/drawing/2014/main" id="{C091322F-7A3C-2B82-1920-A4F83CFB96D9}"/>
              </a:ext>
            </a:extLst>
          </p:cNvPr>
          <p:cNvSpPr>
            <a:spLocks noChangeArrowheads="1"/>
          </p:cNvSpPr>
          <p:nvPr/>
        </p:nvSpPr>
        <p:spPr bwMode="auto">
          <a:xfrm>
            <a:off x="7137911" y="6497322"/>
            <a:ext cx="5063921" cy="264155"/>
          </a:xfrm>
          <a:prstGeom prst="rect">
            <a:avLst/>
          </a:prstGeom>
          <a:noFill/>
          <a:ln>
            <a:noFill/>
          </a:ln>
          <a:effectLst/>
        </p:spPr>
        <p:txBody>
          <a:bodyPr vert="horz" wrap="square" lIns="0" tIns="0" rIns="0" bIns="6348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273239"/>
                </a:solidFill>
                <a:effectLst/>
                <a:latin typeface="Nunito" pitchFamily="2" charset="0"/>
              </a:rPr>
              <a:t>Output:  </a:t>
            </a:r>
            <a:r>
              <a:rPr kumimoji="0" lang="en-US" altLang="en-US" sz="1200" b="0" i="0" u="none" strike="noStrike" cap="none" normalizeH="0" baseline="0" dirty="0">
                <a:ln>
                  <a:noFill/>
                </a:ln>
                <a:solidFill>
                  <a:schemeClr val="tx1"/>
                </a:solidFill>
                <a:effectLst/>
                <a:latin typeface="Consolas" panose="020B0609020204030204" pitchFamily="49" charset="0"/>
              </a:rPr>
              <a:t>3 3 3</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9268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5C616C-F7B0-E800-8ABB-ED58939266A7}"/>
              </a:ext>
            </a:extLst>
          </p:cNvPr>
          <p:cNvPicPr>
            <a:picLocks noChangeAspect="1"/>
          </p:cNvPicPr>
          <p:nvPr/>
        </p:nvPicPr>
        <p:blipFill>
          <a:blip r:embed="rId2"/>
          <a:stretch>
            <a:fillRect/>
          </a:stretch>
        </p:blipFill>
        <p:spPr>
          <a:xfrm>
            <a:off x="2064774" y="1532813"/>
            <a:ext cx="8268930" cy="5122441"/>
          </a:xfrm>
          <a:prstGeom prst="rect">
            <a:avLst/>
          </a:prstGeom>
        </p:spPr>
      </p:pic>
      <p:sp>
        <p:nvSpPr>
          <p:cNvPr id="7" name="TextBox 6">
            <a:extLst>
              <a:ext uri="{FF2B5EF4-FFF2-40B4-BE49-F238E27FC236}">
                <a16:creationId xmlns:a16="http://schemas.microsoft.com/office/drawing/2014/main" id="{B0E38A56-E412-7CB2-4BD8-B22B9E121034}"/>
              </a:ext>
            </a:extLst>
          </p:cNvPr>
          <p:cNvSpPr txBox="1"/>
          <p:nvPr/>
        </p:nvSpPr>
        <p:spPr>
          <a:xfrm>
            <a:off x="934064" y="428795"/>
            <a:ext cx="8095889" cy="918224"/>
          </a:xfrm>
          <a:prstGeom prst="rect">
            <a:avLst/>
          </a:prstGeom>
          <a:noFill/>
        </p:spPr>
        <p:txBody>
          <a:bodyPr wrap="square">
            <a:spAutoFit/>
          </a:bodyPr>
          <a:lstStyle/>
          <a:p>
            <a:r>
              <a:rPr lang="en-GB" dirty="0"/>
              <a:t>Below is the illustration of memory allocation for the above program:</a:t>
            </a:r>
            <a:endParaRPr lang="en-IN" dirty="0"/>
          </a:p>
        </p:txBody>
      </p:sp>
    </p:spTree>
    <p:extLst>
      <p:ext uri="{BB962C8B-B14F-4D97-AF65-F5344CB8AC3E}">
        <p14:creationId xmlns:p14="http://schemas.microsoft.com/office/powerpoint/2010/main" val="2143624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AAF567-6B4D-E98B-C2C5-0E50C2ECA43C}"/>
              </a:ext>
            </a:extLst>
          </p:cNvPr>
          <p:cNvSpPr txBox="1"/>
          <p:nvPr/>
        </p:nvSpPr>
        <p:spPr>
          <a:xfrm>
            <a:off x="1508289" y="1706252"/>
            <a:ext cx="2460396" cy="492443"/>
          </a:xfrm>
          <a:prstGeom prst="rect">
            <a:avLst/>
          </a:prstGeom>
          <a:noFill/>
        </p:spPr>
        <p:txBody>
          <a:bodyPr wrap="square" rtlCol="0">
            <a:spAutoFit/>
          </a:bodyPr>
          <a:lstStyle/>
          <a:p>
            <a:r>
              <a:rPr lang="en-GB" dirty="0"/>
              <a:t>DAY 02</a:t>
            </a:r>
            <a:endParaRPr lang="en-IN" dirty="0"/>
          </a:p>
        </p:txBody>
      </p:sp>
    </p:spTree>
    <p:extLst>
      <p:ext uri="{BB962C8B-B14F-4D97-AF65-F5344CB8AC3E}">
        <p14:creationId xmlns:p14="http://schemas.microsoft.com/office/powerpoint/2010/main" val="1497625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122" name="Title 1"/>
          <p:cNvSpPr>
            <a:spLocks noGrp="1"/>
          </p:cNvSpPr>
          <p:nvPr>
            <p:ph type="title"/>
          </p:nvPr>
        </p:nvSpPr>
        <p:spPr>
          <a:xfrm>
            <a:off x="304800" y="228600"/>
            <a:ext cx="10261600" cy="683711"/>
          </a:xfrm>
        </p:spPr>
        <p:txBody>
          <a:bodyPr/>
          <a:lstStyle/>
          <a:p>
            <a:r>
              <a:rPr lang="en-US" dirty="0"/>
              <a:t>C++ Member Function in C++</a:t>
            </a:r>
          </a:p>
        </p:txBody>
      </p:sp>
      <p:pic>
        <p:nvPicPr>
          <p:cNvPr id="3" name="Picture 2">
            <a:extLst>
              <a:ext uri="{FF2B5EF4-FFF2-40B4-BE49-F238E27FC236}">
                <a16:creationId xmlns:a16="http://schemas.microsoft.com/office/drawing/2014/main" id="{8D563C80-E971-762E-00AF-0E568FB2FCF8}"/>
              </a:ext>
            </a:extLst>
          </p:cNvPr>
          <p:cNvPicPr>
            <a:picLocks noChangeAspect="1"/>
          </p:cNvPicPr>
          <p:nvPr/>
        </p:nvPicPr>
        <p:blipFill>
          <a:blip r:embed="rId2"/>
          <a:stretch>
            <a:fillRect/>
          </a:stretch>
        </p:blipFill>
        <p:spPr>
          <a:xfrm>
            <a:off x="502250" y="1337187"/>
            <a:ext cx="10609205" cy="5292214"/>
          </a:xfrm>
          <a:prstGeom prst="rect">
            <a:avLst/>
          </a:prstGeom>
        </p:spPr>
      </p:pic>
    </p:spTree>
    <p:extLst>
      <p:ext uri="{BB962C8B-B14F-4D97-AF65-F5344CB8AC3E}">
        <p14:creationId xmlns:p14="http://schemas.microsoft.com/office/powerpoint/2010/main" val="3922879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F38283B-F04A-1D4B-26D4-312E98CD00FD}"/>
              </a:ext>
            </a:extLst>
          </p:cNvPr>
          <p:cNvSpPr txBox="1"/>
          <p:nvPr/>
        </p:nvSpPr>
        <p:spPr>
          <a:xfrm>
            <a:off x="304800" y="953729"/>
            <a:ext cx="5791200" cy="4401205"/>
          </a:xfrm>
          <a:prstGeom prst="rect">
            <a:avLst/>
          </a:prstGeom>
          <a:noFill/>
        </p:spPr>
        <p:txBody>
          <a:bodyPr wrap="square">
            <a:spAutoFit/>
          </a:bodyPr>
          <a:lstStyle/>
          <a:p>
            <a:r>
              <a:rPr lang="en-GB" sz="1400" dirty="0"/>
              <a:t>// C++ Program to show the working of static member functions</a:t>
            </a:r>
          </a:p>
          <a:p>
            <a:r>
              <a:rPr lang="en-GB" sz="1400" dirty="0"/>
              <a:t>#include &lt;iostream&gt; </a:t>
            </a:r>
          </a:p>
          <a:p>
            <a:r>
              <a:rPr lang="en-GB" sz="1400" dirty="0"/>
              <a:t>using namespace std; </a:t>
            </a:r>
          </a:p>
          <a:p>
            <a:endParaRPr lang="en-GB" sz="1400" dirty="0"/>
          </a:p>
          <a:p>
            <a:r>
              <a:rPr lang="en-GB" sz="1400" dirty="0"/>
              <a:t>class Box </a:t>
            </a:r>
          </a:p>
          <a:p>
            <a:r>
              <a:rPr lang="en-GB" sz="1400" dirty="0"/>
              <a:t>{ </a:t>
            </a:r>
          </a:p>
          <a:p>
            <a:r>
              <a:rPr lang="en-GB" sz="1400" dirty="0"/>
              <a:t>private: </a:t>
            </a:r>
          </a:p>
          <a:p>
            <a:pPr lvl="1"/>
            <a:r>
              <a:rPr lang="en-GB" sz="1400" dirty="0"/>
              <a:t>static int length; </a:t>
            </a:r>
          </a:p>
          <a:p>
            <a:pPr lvl="1"/>
            <a:r>
              <a:rPr lang="en-GB" sz="1400" dirty="0"/>
              <a:t>static int breadth; </a:t>
            </a:r>
          </a:p>
          <a:p>
            <a:pPr lvl="1"/>
            <a:r>
              <a:rPr lang="en-GB" sz="1400" dirty="0"/>
              <a:t>static int height; </a:t>
            </a:r>
          </a:p>
          <a:p>
            <a:r>
              <a:rPr lang="en-GB" sz="1400" dirty="0"/>
              <a:t>	</a:t>
            </a:r>
          </a:p>
          <a:p>
            <a:r>
              <a:rPr lang="en-GB" sz="1400" dirty="0"/>
              <a:t>public:</a:t>
            </a:r>
          </a:p>
          <a:p>
            <a:r>
              <a:rPr lang="en-GB" sz="1400" dirty="0"/>
              <a:t>	</a:t>
            </a:r>
          </a:p>
          <a:p>
            <a:pPr lvl="1"/>
            <a:r>
              <a:rPr lang="en-GB" sz="1400" dirty="0"/>
              <a:t>static void print() </a:t>
            </a:r>
          </a:p>
          <a:p>
            <a:pPr lvl="1"/>
            <a:r>
              <a:rPr lang="en-GB" sz="1400" dirty="0"/>
              <a:t>{ </a:t>
            </a:r>
          </a:p>
          <a:p>
            <a:pPr lvl="2"/>
            <a:r>
              <a:rPr lang="en-GB" sz="1400" dirty="0" err="1"/>
              <a:t>cout</a:t>
            </a:r>
            <a:r>
              <a:rPr lang="en-GB" sz="1400" dirty="0"/>
              <a:t> &lt;&lt; "The value of the length is: " &lt;&lt; length &lt;&lt; </a:t>
            </a:r>
            <a:r>
              <a:rPr lang="en-GB" sz="1400" dirty="0" err="1"/>
              <a:t>endl</a:t>
            </a:r>
            <a:r>
              <a:rPr lang="en-GB" sz="1400" dirty="0"/>
              <a:t>; </a:t>
            </a:r>
          </a:p>
          <a:p>
            <a:pPr lvl="2"/>
            <a:r>
              <a:rPr lang="en-GB" sz="1400" dirty="0" err="1"/>
              <a:t>cout</a:t>
            </a:r>
            <a:r>
              <a:rPr lang="en-GB" sz="1400" dirty="0"/>
              <a:t> &lt;&lt; "The value of the breadth is: " &lt;&lt; breadth &lt;&lt; </a:t>
            </a:r>
            <a:r>
              <a:rPr lang="en-GB" sz="1400" dirty="0" err="1"/>
              <a:t>endl</a:t>
            </a:r>
            <a:r>
              <a:rPr lang="en-GB" sz="1400" dirty="0"/>
              <a:t>; </a:t>
            </a:r>
          </a:p>
          <a:p>
            <a:pPr lvl="2"/>
            <a:r>
              <a:rPr lang="en-GB" sz="1400" dirty="0" err="1"/>
              <a:t>cout</a:t>
            </a:r>
            <a:r>
              <a:rPr lang="en-GB" sz="1400" dirty="0"/>
              <a:t> &lt;&lt; "The value of the height is: " &lt;&lt; height &lt;&lt; </a:t>
            </a:r>
            <a:r>
              <a:rPr lang="en-GB" sz="1400" dirty="0" err="1"/>
              <a:t>endl</a:t>
            </a:r>
            <a:r>
              <a:rPr lang="en-GB" sz="1400" dirty="0"/>
              <a:t>; </a:t>
            </a:r>
          </a:p>
          <a:p>
            <a:pPr lvl="1"/>
            <a:r>
              <a:rPr lang="en-GB" sz="1400" dirty="0"/>
              <a:t>}</a:t>
            </a:r>
          </a:p>
          <a:p>
            <a:r>
              <a:rPr lang="en-GB" sz="1400" dirty="0"/>
              <a:t>}; </a:t>
            </a:r>
          </a:p>
        </p:txBody>
      </p:sp>
      <p:sp>
        <p:nvSpPr>
          <p:cNvPr id="5122" name="Title 1"/>
          <p:cNvSpPr>
            <a:spLocks noGrp="1"/>
          </p:cNvSpPr>
          <p:nvPr>
            <p:ph type="title"/>
          </p:nvPr>
        </p:nvSpPr>
        <p:spPr>
          <a:xfrm>
            <a:off x="304800" y="228600"/>
            <a:ext cx="10261600" cy="725129"/>
          </a:xfrm>
        </p:spPr>
        <p:txBody>
          <a:bodyPr/>
          <a:lstStyle/>
          <a:p>
            <a:r>
              <a:rPr lang="en-US" dirty="0"/>
              <a:t>C++ Member Function in C++</a:t>
            </a:r>
          </a:p>
        </p:txBody>
      </p:sp>
      <p:sp>
        <p:nvSpPr>
          <p:cNvPr id="11" name="TextBox 10">
            <a:extLst>
              <a:ext uri="{FF2B5EF4-FFF2-40B4-BE49-F238E27FC236}">
                <a16:creationId xmlns:a16="http://schemas.microsoft.com/office/drawing/2014/main" id="{BB3502C8-28A2-906B-D867-6149B224ACF7}"/>
              </a:ext>
            </a:extLst>
          </p:cNvPr>
          <p:cNvSpPr txBox="1"/>
          <p:nvPr/>
        </p:nvSpPr>
        <p:spPr>
          <a:xfrm>
            <a:off x="6096000" y="953729"/>
            <a:ext cx="5997677" cy="5262979"/>
          </a:xfrm>
          <a:prstGeom prst="rect">
            <a:avLst/>
          </a:prstGeom>
          <a:noFill/>
        </p:spPr>
        <p:txBody>
          <a:bodyPr wrap="square">
            <a:spAutoFit/>
          </a:bodyPr>
          <a:lstStyle/>
          <a:p>
            <a:r>
              <a:rPr lang="en-IN" sz="1400" dirty="0"/>
              <a:t>// initialize the static data members </a:t>
            </a:r>
          </a:p>
          <a:p>
            <a:endParaRPr lang="en-IN" sz="1400" dirty="0"/>
          </a:p>
          <a:p>
            <a:r>
              <a:rPr lang="en-IN" sz="1400" dirty="0"/>
              <a:t>int Box :: length = 10; </a:t>
            </a:r>
          </a:p>
          <a:p>
            <a:r>
              <a:rPr lang="en-IN" sz="1400" dirty="0"/>
              <a:t>int Box :: breadth = 20; </a:t>
            </a:r>
          </a:p>
          <a:p>
            <a:r>
              <a:rPr lang="en-IN" sz="1400" dirty="0"/>
              <a:t>int Box :: height = 30; </a:t>
            </a:r>
          </a:p>
          <a:p>
            <a:endParaRPr lang="en-IN" sz="1400" dirty="0"/>
          </a:p>
          <a:p>
            <a:r>
              <a:rPr lang="en-IN" sz="1400" dirty="0"/>
              <a:t>// Driver Code</a:t>
            </a:r>
          </a:p>
          <a:p>
            <a:endParaRPr lang="en-IN" sz="1400" dirty="0"/>
          </a:p>
          <a:p>
            <a:r>
              <a:rPr lang="en-IN" sz="1400" dirty="0"/>
              <a:t>int main() </a:t>
            </a:r>
          </a:p>
          <a:p>
            <a:r>
              <a:rPr lang="en-IN" sz="1400" dirty="0"/>
              <a:t>{</a:t>
            </a:r>
          </a:p>
          <a:p>
            <a:r>
              <a:rPr lang="en-IN" sz="1400" dirty="0"/>
              <a:t>	</a:t>
            </a:r>
          </a:p>
          <a:p>
            <a:pPr lvl="1"/>
            <a:r>
              <a:rPr lang="en-IN" sz="1400" dirty="0"/>
              <a:t>Box b; </a:t>
            </a:r>
          </a:p>
          <a:p>
            <a:pPr lvl="1"/>
            <a:r>
              <a:rPr lang="en-IN" sz="1400" dirty="0"/>
              <a:t>	</a:t>
            </a:r>
          </a:p>
          <a:p>
            <a:pPr lvl="1"/>
            <a:r>
              <a:rPr lang="en-IN" sz="1400" dirty="0" err="1"/>
              <a:t>cout</a:t>
            </a:r>
            <a:r>
              <a:rPr lang="en-IN" sz="1400" dirty="0"/>
              <a:t> &lt;&lt; "Static member function is called through Object name: \n" &lt;&lt; </a:t>
            </a:r>
            <a:r>
              <a:rPr lang="en-IN" sz="1400" dirty="0" err="1"/>
              <a:t>endl</a:t>
            </a:r>
            <a:r>
              <a:rPr lang="en-IN" sz="1400" dirty="0"/>
              <a:t>; </a:t>
            </a:r>
          </a:p>
          <a:p>
            <a:pPr lvl="1"/>
            <a:r>
              <a:rPr lang="en-IN" sz="1400" dirty="0" err="1"/>
              <a:t>b.print</a:t>
            </a:r>
            <a:r>
              <a:rPr lang="en-IN" sz="1400" dirty="0"/>
              <a:t>(); </a:t>
            </a:r>
          </a:p>
          <a:p>
            <a:pPr lvl="1"/>
            <a:r>
              <a:rPr lang="en-IN" sz="1400" dirty="0"/>
              <a:t>	</a:t>
            </a:r>
          </a:p>
          <a:p>
            <a:pPr lvl="1"/>
            <a:r>
              <a:rPr lang="en-IN" sz="1400" dirty="0" err="1"/>
              <a:t>cout</a:t>
            </a:r>
            <a:r>
              <a:rPr lang="en-IN" sz="1400" dirty="0"/>
              <a:t> &lt;&lt; "\</a:t>
            </a:r>
            <a:r>
              <a:rPr lang="en-IN" sz="1400" dirty="0" err="1"/>
              <a:t>nStatic</a:t>
            </a:r>
            <a:r>
              <a:rPr lang="en-IN" sz="1400" dirty="0"/>
              <a:t> member function is called through Class name: \n" &lt;&lt; </a:t>
            </a:r>
            <a:r>
              <a:rPr lang="en-IN" sz="1400" dirty="0" err="1"/>
              <a:t>endl</a:t>
            </a:r>
            <a:r>
              <a:rPr lang="en-IN" sz="1400" dirty="0"/>
              <a:t>; </a:t>
            </a:r>
          </a:p>
          <a:p>
            <a:pPr lvl="1"/>
            <a:r>
              <a:rPr lang="en-IN" sz="1400" dirty="0"/>
              <a:t>Box::print(); </a:t>
            </a:r>
          </a:p>
          <a:p>
            <a:pPr lvl="1"/>
            <a:r>
              <a:rPr lang="en-IN" sz="1400" dirty="0"/>
              <a:t>	</a:t>
            </a:r>
          </a:p>
          <a:p>
            <a:pPr lvl="1"/>
            <a:r>
              <a:rPr lang="en-IN" sz="1400" dirty="0"/>
              <a:t>return 0; </a:t>
            </a:r>
          </a:p>
          <a:p>
            <a:r>
              <a:rPr lang="en-IN" sz="1400" dirty="0"/>
              <a:t>}</a:t>
            </a:r>
          </a:p>
          <a:p>
            <a:endParaRPr lang="en-IN" sz="1400" dirty="0"/>
          </a:p>
        </p:txBody>
      </p:sp>
    </p:spTree>
    <p:extLst>
      <p:ext uri="{BB962C8B-B14F-4D97-AF65-F5344CB8AC3E}">
        <p14:creationId xmlns:p14="http://schemas.microsoft.com/office/powerpoint/2010/main" val="1865024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F38283B-F04A-1D4B-26D4-312E98CD00FD}"/>
              </a:ext>
            </a:extLst>
          </p:cNvPr>
          <p:cNvSpPr txBox="1"/>
          <p:nvPr/>
        </p:nvSpPr>
        <p:spPr>
          <a:xfrm>
            <a:off x="432620" y="1445341"/>
            <a:ext cx="6646606" cy="3293209"/>
          </a:xfrm>
          <a:prstGeom prst="rect">
            <a:avLst/>
          </a:prstGeom>
          <a:noFill/>
        </p:spPr>
        <p:txBody>
          <a:bodyPr wrap="square">
            <a:spAutoFit/>
          </a:bodyPr>
          <a:lstStyle/>
          <a:p>
            <a:r>
              <a:rPr lang="en-GB" sz="1600" b="1" dirty="0"/>
              <a:t>Output:</a:t>
            </a:r>
          </a:p>
          <a:p>
            <a:endParaRPr lang="en-GB" sz="1600" dirty="0"/>
          </a:p>
          <a:p>
            <a:r>
              <a:rPr lang="en-GB" sz="1600" dirty="0"/>
              <a:t>Static member function is called through Object name: </a:t>
            </a:r>
          </a:p>
          <a:p>
            <a:endParaRPr lang="en-GB" sz="1600" dirty="0"/>
          </a:p>
          <a:p>
            <a:r>
              <a:rPr lang="en-GB" sz="1600" dirty="0"/>
              <a:t>The value of the length is: 10</a:t>
            </a:r>
          </a:p>
          <a:p>
            <a:r>
              <a:rPr lang="en-GB" sz="1600" dirty="0"/>
              <a:t>The value of the breadth is: 20</a:t>
            </a:r>
          </a:p>
          <a:p>
            <a:r>
              <a:rPr lang="en-GB" sz="1600" dirty="0"/>
              <a:t>The value of the height is: 30</a:t>
            </a:r>
          </a:p>
          <a:p>
            <a:endParaRPr lang="en-GB" sz="1600" dirty="0"/>
          </a:p>
          <a:p>
            <a:r>
              <a:rPr lang="en-GB" sz="1600" dirty="0"/>
              <a:t>Static member function is called through Class name: </a:t>
            </a:r>
          </a:p>
          <a:p>
            <a:endParaRPr lang="en-GB" sz="1600" dirty="0"/>
          </a:p>
          <a:p>
            <a:r>
              <a:rPr lang="en-GB" sz="1600" dirty="0"/>
              <a:t>The value of the length is: 10</a:t>
            </a:r>
          </a:p>
          <a:p>
            <a:r>
              <a:rPr lang="en-GB" sz="1600" dirty="0"/>
              <a:t>The value of the breadth is: 20</a:t>
            </a:r>
          </a:p>
          <a:p>
            <a:r>
              <a:rPr lang="en-GB" sz="1600" dirty="0"/>
              <a:t>The value of the height is: 30</a:t>
            </a:r>
          </a:p>
        </p:txBody>
      </p:sp>
      <p:sp>
        <p:nvSpPr>
          <p:cNvPr id="5122" name="Title 1"/>
          <p:cNvSpPr>
            <a:spLocks noGrp="1"/>
          </p:cNvSpPr>
          <p:nvPr>
            <p:ph type="title"/>
          </p:nvPr>
        </p:nvSpPr>
        <p:spPr>
          <a:xfrm>
            <a:off x="304800" y="228600"/>
            <a:ext cx="10261600" cy="725129"/>
          </a:xfrm>
        </p:spPr>
        <p:txBody>
          <a:bodyPr/>
          <a:lstStyle/>
          <a:p>
            <a:r>
              <a:rPr lang="en-US" dirty="0"/>
              <a:t>C++ Member Function in C++</a:t>
            </a:r>
          </a:p>
        </p:txBody>
      </p:sp>
    </p:spTree>
    <p:extLst>
      <p:ext uri="{BB962C8B-B14F-4D97-AF65-F5344CB8AC3E}">
        <p14:creationId xmlns:p14="http://schemas.microsoft.com/office/powerpoint/2010/main" val="4126258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122" name="Title 1"/>
          <p:cNvSpPr>
            <a:spLocks noGrp="1"/>
          </p:cNvSpPr>
          <p:nvPr>
            <p:ph type="title"/>
          </p:nvPr>
        </p:nvSpPr>
        <p:spPr>
          <a:xfrm>
            <a:off x="304800" y="228600"/>
            <a:ext cx="10261600" cy="725129"/>
          </a:xfrm>
        </p:spPr>
        <p:txBody>
          <a:bodyPr/>
          <a:lstStyle/>
          <a:p>
            <a:r>
              <a:rPr lang="en-US" dirty="0"/>
              <a:t>‘this’ pointer in C++</a:t>
            </a:r>
          </a:p>
        </p:txBody>
      </p:sp>
      <p:pic>
        <p:nvPicPr>
          <p:cNvPr id="3" name="Picture 2">
            <a:extLst>
              <a:ext uri="{FF2B5EF4-FFF2-40B4-BE49-F238E27FC236}">
                <a16:creationId xmlns:a16="http://schemas.microsoft.com/office/drawing/2014/main" id="{D65C6117-CB91-5C6B-F1D5-8186D0B90DA3}"/>
              </a:ext>
            </a:extLst>
          </p:cNvPr>
          <p:cNvPicPr>
            <a:picLocks noChangeAspect="1"/>
          </p:cNvPicPr>
          <p:nvPr/>
        </p:nvPicPr>
        <p:blipFill>
          <a:blip r:embed="rId2"/>
          <a:stretch>
            <a:fillRect/>
          </a:stretch>
        </p:blipFill>
        <p:spPr>
          <a:xfrm>
            <a:off x="304800" y="1823797"/>
            <a:ext cx="11637911" cy="3872153"/>
          </a:xfrm>
          <a:prstGeom prst="rect">
            <a:avLst/>
          </a:prstGeom>
        </p:spPr>
      </p:pic>
    </p:spTree>
    <p:extLst>
      <p:ext uri="{BB962C8B-B14F-4D97-AF65-F5344CB8AC3E}">
        <p14:creationId xmlns:p14="http://schemas.microsoft.com/office/powerpoint/2010/main" val="3215825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122" name="Title 1"/>
          <p:cNvSpPr>
            <a:spLocks noGrp="1"/>
          </p:cNvSpPr>
          <p:nvPr>
            <p:ph type="title"/>
          </p:nvPr>
        </p:nvSpPr>
        <p:spPr>
          <a:xfrm>
            <a:off x="304800" y="228600"/>
            <a:ext cx="10261600" cy="725129"/>
          </a:xfrm>
        </p:spPr>
        <p:txBody>
          <a:bodyPr/>
          <a:lstStyle/>
          <a:p>
            <a:r>
              <a:rPr lang="en-US" dirty="0"/>
              <a:t>‘this’ pointer in C++</a:t>
            </a:r>
          </a:p>
        </p:txBody>
      </p:sp>
      <p:pic>
        <p:nvPicPr>
          <p:cNvPr id="4" name="Picture 3">
            <a:extLst>
              <a:ext uri="{FF2B5EF4-FFF2-40B4-BE49-F238E27FC236}">
                <a16:creationId xmlns:a16="http://schemas.microsoft.com/office/drawing/2014/main" id="{FAD9C968-06FD-2894-D58E-504E0DE7D660}"/>
              </a:ext>
            </a:extLst>
          </p:cNvPr>
          <p:cNvPicPr>
            <a:picLocks noChangeAspect="1"/>
          </p:cNvPicPr>
          <p:nvPr/>
        </p:nvPicPr>
        <p:blipFill>
          <a:blip r:embed="rId2"/>
          <a:stretch>
            <a:fillRect/>
          </a:stretch>
        </p:blipFill>
        <p:spPr>
          <a:xfrm>
            <a:off x="394562" y="1971609"/>
            <a:ext cx="11240810" cy="1219266"/>
          </a:xfrm>
          <a:prstGeom prst="rect">
            <a:avLst/>
          </a:prstGeom>
        </p:spPr>
      </p:pic>
    </p:spTree>
    <p:extLst>
      <p:ext uri="{BB962C8B-B14F-4D97-AF65-F5344CB8AC3E}">
        <p14:creationId xmlns:p14="http://schemas.microsoft.com/office/powerpoint/2010/main" val="505561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122" name="Title 1"/>
          <p:cNvSpPr>
            <a:spLocks noGrp="1"/>
          </p:cNvSpPr>
          <p:nvPr>
            <p:ph type="title"/>
          </p:nvPr>
        </p:nvSpPr>
        <p:spPr>
          <a:xfrm>
            <a:off x="304800" y="228600"/>
            <a:ext cx="10261600" cy="725129"/>
          </a:xfrm>
        </p:spPr>
        <p:txBody>
          <a:bodyPr/>
          <a:lstStyle/>
          <a:p>
            <a:r>
              <a:rPr lang="en-US" dirty="0"/>
              <a:t>‘this’ pointer in C++</a:t>
            </a:r>
          </a:p>
        </p:txBody>
      </p:sp>
      <p:sp>
        <p:nvSpPr>
          <p:cNvPr id="8" name="TextBox 7">
            <a:extLst>
              <a:ext uri="{FF2B5EF4-FFF2-40B4-BE49-F238E27FC236}">
                <a16:creationId xmlns:a16="http://schemas.microsoft.com/office/drawing/2014/main" id="{B3A2C12C-7B64-4DF4-2B4C-AFECFFEE5D02}"/>
              </a:ext>
            </a:extLst>
          </p:cNvPr>
          <p:cNvSpPr txBox="1"/>
          <p:nvPr/>
        </p:nvSpPr>
        <p:spPr>
          <a:xfrm>
            <a:off x="304800" y="1077724"/>
            <a:ext cx="10096500" cy="369332"/>
          </a:xfrm>
          <a:prstGeom prst="rect">
            <a:avLst/>
          </a:prstGeom>
          <a:noFill/>
        </p:spPr>
        <p:txBody>
          <a:bodyPr wrap="square">
            <a:spAutoFit/>
          </a:bodyPr>
          <a:lstStyle/>
          <a:p>
            <a:r>
              <a:rPr lang="en-GB" sz="1800" dirty="0"/>
              <a:t>Following are the situations where ‘this’ pointer is used:</a:t>
            </a:r>
            <a:endParaRPr lang="en-IN" sz="1800" dirty="0"/>
          </a:p>
        </p:txBody>
      </p:sp>
      <p:sp>
        <p:nvSpPr>
          <p:cNvPr id="12" name="TextBox 11">
            <a:extLst>
              <a:ext uri="{FF2B5EF4-FFF2-40B4-BE49-F238E27FC236}">
                <a16:creationId xmlns:a16="http://schemas.microsoft.com/office/drawing/2014/main" id="{87866071-FD0B-3CCE-D04D-17BCBD779EDA}"/>
              </a:ext>
            </a:extLst>
          </p:cNvPr>
          <p:cNvSpPr txBox="1"/>
          <p:nvPr/>
        </p:nvSpPr>
        <p:spPr>
          <a:xfrm>
            <a:off x="304800" y="1571051"/>
            <a:ext cx="9505950" cy="369332"/>
          </a:xfrm>
          <a:prstGeom prst="rect">
            <a:avLst/>
          </a:prstGeom>
          <a:noFill/>
        </p:spPr>
        <p:txBody>
          <a:bodyPr wrap="square">
            <a:spAutoFit/>
          </a:bodyPr>
          <a:lstStyle/>
          <a:p>
            <a:r>
              <a:rPr lang="en-GB" sz="1800" dirty="0"/>
              <a:t>1) When local variable’s name is same as member’s name</a:t>
            </a:r>
            <a:endParaRPr lang="en-IN" sz="1800" dirty="0"/>
          </a:p>
        </p:txBody>
      </p:sp>
      <p:sp>
        <p:nvSpPr>
          <p:cNvPr id="16" name="TextBox 15">
            <a:extLst>
              <a:ext uri="{FF2B5EF4-FFF2-40B4-BE49-F238E27FC236}">
                <a16:creationId xmlns:a16="http://schemas.microsoft.com/office/drawing/2014/main" id="{F6265F53-BFE4-E20C-3AA4-6796622A946F}"/>
              </a:ext>
            </a:extLst>
          </p:cNvPr>
          <p:cNvSpPr txBox="1"/>
          <p:nvPr/>
        </p:nvSpPr>
        <p:spPr>
          <a:xfrm>
            <a:off x="304799" y="2064378"/>
            <a:ext cx="7030065" cy="3970318"/>
          </a:xfrm>
          <a:prstGeom prst="rect">
            <a:avLst/>
          </a:prstGeom>
          <a:noFill/>
        </p:spPr>
        <p:txBody>
          <a:bodyPr wrap="square">
            <a:spAutoFit/>
          </a:bodyPr>
          <a:lstStyle/>
          <a:p>
            <a:r>
              <a:rPr lang="en-GB" sz="1800" dirty="0"/>
              <a:t>/* local variable is same as a member's name */</a:t>
            </a:r>
          </a:p>
          <a:p>
            <a:r>
              <a:rPr lang="en-GB" sz="1800" dirty="0"/>
              <a:t>class Test </a:t>
            </a:r>
          </a:p>
          <a:p>
            <a:r>
              <a:rPr lang="en-GB" sz="1800" dirty="0"/>
              <a:t>{ </a:t>
            </a:r>
          </a:p>
          <a:p>
            <a:pPr lvl="1"/>
            <a:r>
              <a:rPr lang="en-GB" sz="1800" dirty="0"/>
              <a:t>private: </a:t>
            </a:r>
          </a:p>
          <a:p>
            <a:pPr lvl="2"/>
            <a:r>
              <a:rPr lang="en-GB" sz="1800" dirty="0"/>
              <a:t>int x; </a:t>
            </a:r>
          </a:p>
          <a:p>
            <a:pPr lvl="1"/>
            <a:r>
              <a:rPr lang="en-GB" sz="1800" dirty="0"/>
              <a:t>public: </a:t>
            </a:r>
          </a:p>
          <a:p>
            <a:pPr lvl="2"/>
            <a:r>
              <a:rPr lang="en-GB" sz="1800" dirty="0"/>
              <a:t>void </a:t>
            </a:r>
            <a:r>
              <a:rPr lang="en-GB" sz="1800" dirty="0" err="1"/>
              <a:t>setX</a:t>
            </a:r>
            <a:r>
              <a:rPr lang="en-GB" sz="1800" dirty="0"/>
              <a:t> (int x) </a:t>
            </a:r>
          </a:p>
          <a:p>
            <a:pPr lvl="2"/>
            <a:r>
              <a:rPr lang="en-GB" sz="1800" dirty="0"/>
              <a:t>{ </a:t>
            </a:r>
          </a:p>
          <a:p>
            <a:pPr lvl="3"/>
            <a:r>
              <a:rPr lang="en-GB" sz="1800" dirty="0"/>
              <a:t>// The 'this' pointer is used to retrieve the object's x </a:t>
            </a:r>
          </a:p>
          <a:p>
            <a:pPr lvl="3"/>
            <a:r>
              <a:rPr lang="en-GB" sz="1800" dirty="0"/>
              <a:t>// hidden by the local variable 'x' </a:t>
            </a:r>
          </a:p>
          <a:p>
            <a:pPr lvl="3"/>
            <a:r>
              <a:rPr lang="en-GB" sz="1800" dirty="0"/>
              <a:t>this-&gt;x = x; </a:t>
            </a:r>
          </a:p>
          <a:p>
            <a:pPr lvl="2"/>
            <a:r>
              <a:rPr lang="en-GB" sz="1800" dirty="0"/>
              <a:t>} </a:t>
            </a:r>
          </a:p>
          <a:p>
            <a:pPr lvl="2"/>
            <a:r>
              <a:rPr lang="en-GB" sz="1800" dirty="0"/>
              <a:t>void print() { </a:t>
            </a:r>
            <a:r>
              <a:rPr lang="en-GB" sz="1800" dirty="0" err="1"/>
              <a:t>cout</a:t>
            </a:r>
            <a:r>
              <a:rPr lang="en-GB" sz="1800" dirty="0"/>
              <a:t> &lt;&lt; "x = " &lt;&lt; x &lt;&lt; </a:t>
            </a:r>
            <a:r>
              <a:rPr lang="en-GB" sz="1800" dirty="0" err="1"/>
              <a:t>endl</a:t>
            </a:r>
            <a:r>
              <a:rPr lang="en-GB" sz="1800" dirty="0"/>
              <a:t>; } </a:t>
            </a:r>
          </a:p>
          <a:p>
            <a:r>
              <a:rPr lang="en-GB" sz="1800" dirty="0"/>
              <a:t>};</a:t>
            </a:r>
            <a:endParaRPr lang="en-IN" sz="1800" dirty="0"/>
          </a:p>
        </p:txBody>
      </p:sp>
      <p:sp>
        <p:nvSpPr>
          <p:cNvPr id="18" name="TextBox 17">
            <a:extLst>
              <a:ext uri="{FF2B5EF4-FFF2-40B4-BE49-F238E27FC236}">
                <a16:creationId xmlns:a16="http://schemas.microsoft.com/office/drawing/2014/main" id="{7708954E-EC71-776E-7947-2D69C26028A2}"/>
              </a:ext>
            </a:extLst>
          </p:cNvPr>
          <p:cNvSpPr txBox="1"/>
          <p:nvPr/>
        </p:nvSpPr>
        <p:spPr>
          <a:xfrm>
            <a:off x="7874103" y="2046770"/>
            <a:ext cx="3079033" cy="2308324"/>
          </a:xfrm>
          <a:prstGeom prst="rect">
            <a:avLst/>
          </a:prstGeom>
          <a:noFill/>
        </p:spPr>
        <p:txBody>
          <a:bodyPr wrap="square">
            <a:spAutoFit/>
          </a:bodyPr>
          <a:lstStyle/>
          <a:p>
            <a:r>
              <a:rPr lang="en-IN" sz="1800" dirty="0"/>
              <a:t>int main() </a:t>
            </a:r>
          </a:p>
          <a:p>
            <a:r>
              <a:rPr lang="en-IN" sz="1800" dirty="0"/>
              <a:t>{ </a:t>
            </a:r>
          </a:p>
          <a:p>
            <a:pPr lvl="1"/>
            <a:r>
              <a:rPr lang="en-IN" sz="1800" dirty="0"/>
              <a:t>Test </a:t>
            </a:r>
            <a:r>
              <a:rPr lang="en-IN" sz="1800" dirty="0" err="1"/>
              <a:t>obj</a:t>
            </a:r>
            <a:r>
              <a:rPr lang="en-IN" sz="1800" dirty="0"/>
              <a:t>; </a:t>
            </a:r>
          </a:p>
          <a:p>
            <a:pPr lvl="1"/>
            <a:r>
              <a:rPr lang="en-IN" sz="1800" dirty="0"/>
              <a:t>int x = 20; </a:t>
            </a:r>
          </a:p>
          <a:p>
            <a:pPr lvl="1"/>
            <a:r>
              <a:rPr lang="en-IN" sz="1800" dirty="0" err="1"/>
              <a:t>obj.setX</a:t>
            </a:r>
            <a:r>
              <a:rPr lang="en-IN" sz="1800" dirty="0"/>
              <a:t>(x); </a:t>
            </a:r>
          </a:p>
          <a:p>
            <a:pPr lvl="1"/>
            <a:r>
              <a:rPr lang="en-IN" sz="1800" dirty="0" err="1"/>
              <a:t>obj.print</a:t>
            </a:r>
            <a:r>
              <a:rPr lang="en-IN" sz="1800" dirty="0"/>
              <a:t>(); </a:t>
            </a:r>
          </a:p>
          <a:p>
            <a:pPr lvl="1"/>
            <a:r>
              <a:rPr lang="en-IN" sz="1800" dirty="0"/>
              <a:t>return 0; </a:t>
            </a:r>
          </a:p>
          <a:p>
            <a:r>
              <a:rPr lang="en-IN" sz="1800" dirty="0"/>
              <a:t>} </a:t>
            </a:r>
          </a:p>
        </p:txBody>
      </p:sp>
      <p:sp>
        <p:nvSpPr>
          <p:cNvPr id="19" name="TextBox 18">
            <a:extLst>
              <a:ext uri="{FF2B5EF4-FFF2-40B4-BE49-F238E27FC236}">
                <a16:creationId xmlns:a16="http://schemas.microsoft.com/office/drawing/2014/main" id="{43167DE5-5B0D-D716-01E2-C430B4C64C0C}"/>
              </a:ext>
            </a:extLst>
          </p:cNvPr>
          <p:cNvSpPr txBox="1"/>
          <p:nvPr/>
        </p:nvSpPr>
        <p:spPr>
          <a:xfrm>
            <a:off x="7874103" y="4585476"/>
            <a:ext cx="3064387" cy="369332"/>
          </a:xfrm>
          <a:prstGeom prst="rect">
            <a:avLst/>
          </a:prstGeom>
          <a:noFill/>
        </p:spPr>
        <p:txBody>
          <a:bodyPr wrap="square" rtlCol="0">
            <a:spAutoFit/>
          </a:bodyPr>
          <a:lstStyle/>
          <a:p>
            <a:r>
              <a:rPr lang="en-GB" sz="1800" b="1" dirty="0"/>
              <a:t>Output: 20</a:t>
            </a:r>
            <a:endParaRPr lang="en-IN" sz="1800" b="1" dirty="0"/>
          </a:p>
        </p:txBody>
      </p:sp>
      <p:sp>
        <p:nvSpPr>
          <p:cNvPr id="23" name="TextBox 22">
            <a:extLst>
              <a:ext uri="{FF2B5EF4-FFF2-40B4-BE49-F238E27FC236}">
                <a16:creationId xmlns:a16="http://schemas.microsoft.com/office/drawing/2014/main" id="{D7F0CE9B-F7C2-00CD-0BD4-682CA22D1940}"/>
              </a:ext>
            </a:extLst>
          </p:cNvPr>
          <p:cNvSpPr txBox="1"/>
          <p:nvPr/>
        </p:nvSpPr>
        <p:spPr>
          <a:xfrm>
            <a:off x="624452" y="6381467"/>
            <a:ext cx="10314038" cy="338554"/>
          </a:xfrm>
          <a:prstGeom prst="rect">
            <a:avLst/>
          </a:prstGeom>
          <a:noFill/>
        </p:spPr>
        <p:txBody>
          <a:bodyPr wrap="square">
            <a:spAutoFit/>
          </a:bodyPr>
          <a:lstStyle/>
          <a:p>
            <a:r>
              <a:rPr lang="en-GB" sz="1600" dirty="0"/>
              <a:t>Note: For constructors, initializer list can also be used when parameter name is same as member’s name.</a:t>
            </a:r>
            <a:endParaRPr lang="en-IN" sz="1600" dirty="0"/>
          </a:p>
        </p:txBody>
      </p:sp>
    </p:spTree>
    <p:extLst>
      <p:ext uri="{BB962C8B-B14F-4D97-AF65-F5344CB8AC3E}">
        <p14:creationId xmlns:p14="http://schemas.microsoft.com/office/powerpoint/2010/main" val="2464171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122" name="Title 1"/>
          <p:cNvSpPr>
            <a:spLocks noGrp="1"/>
          </p:cNvSpPr>
          <p:nvPr>
            <p:ph type="title"/>
          </p:nvPr>
        </p:nvSpPr>
        <p:spPr>
          <a:xfrm>
            <a:off x="304800" y="228600"/>
            <a:ext cx="10261600" cy="725129"/>
          </a:xfrm>
        </p:spPr>
        <p:txBody>
          <a:bodyPr/>
          <a:lstStyle/>
          <a:p>
            <a:r>
              <a:rPr lang="en-US" dirty="0"/>
              <a:t>‘this’ pointer in C++</a:t>
            </a:r>
          </a:p>
        </p:txBody>
      </p:sp>
      <p:sp>
        <p:nvSpPr>
          <p:cNvPr id="12" name="TextBox 11">
            <a:extLst>
              <a:ext uri="{FF2B5EF4-FFF2-40B4-BE49-F238E27FC236}">
                <a16:creationId xmlns:a16="http://schemas.microsoft.com/office/drawing/2014/main" id="{87866071-FD0B-3CCE-D04D-17BCBD779EDA}"/>
              </a:ext>
            </a:extLst>
          </p:cNvPr>
          <p:cNvSpPr txBox="1"/>
          <p:nvPr/>
        </p:nvSpPr>
        <p:spPr>
          <a:xfrm>
            <a:off x="304799" y="1184111"/>
            <a:ext cx="9505950" cy="369332"/>
          </a:xfrm>
          <a:prstGeom prst="rect">
            <a:avLst/>
          </a:prstGeom>
          <a:noFill/>
        </p:spPr>
        <p:txBody>
          <a:bodyPr wrap="square">
            <a:spAutoFit/>
          </a:bodyPr>
          <a:lstStyle/>
          <a:p>
            <a:r>
              <a:rPr lang="en-GB" sz="1800" dirty="0"/>
              <a:t>2) To return reference to the calling object</a:t>
            </a:r>
            <a:endParaRPr lang="en-IN" sz="1800" dirty="0"/>
          </a:p>
        </p:txBody>
      </p:sp>
      <p:sp>
        <p:nvSpPr>
          <p:cNvPr id="16" name="TextBox 15">
            <a:extLst>
              <a:ext uri="{FF2B5EF4-FFF2-40B4-BE49-F238E27FC236}">
                <a16:creationId xmlns:a16="http://schemas.microsoft.com/office/drawing/2014/main" id="{F6265F53-BFE4-E20C-3AA4-6796622A946F}"/>
              </a:ext>
            </a:extLst>
          </p:cNvPr>
          <p:cNvSpPr txBox="1"/>
          <p:nvPr/>
        </p:nvSpPr>
        <p:spPr>
          <a:xfrm>
            <a:off x="307974" y="2151727"/>
            <a:ext cx="4911110" cy="2554545"/>
          </a:xfrm>
          <a:prstGeom prst="rect">
            <a:avLst/>
          </a:prstGeom>
          <a:noFill/>
        </p:spPr>
        <p:txBody>
          <a:bodyPr wrap="square">
            <a:spAutoFit/>
          </a:bodyPr>
          <a:lstStyle/>
          <a:p>
            <a:r>
              <a:rPr lang="en-GB" sz="1600" dirty="0"/>
              <a:t>/* Reference to the calling object can be returned */</a:t>
            </a:r>
          </a:p>
          <a:p>
            <a:r>
              <a:rPr lang="en-GB" sz="1600" dirty="0"/>
              <a:t>Test&amp; Test::</a:t>
            </a:r>
            <a:r>
              <a:rPr lang="en-GB" sz="1600" dirty="0" err="1"/>
              <a:t>func</a:t>
            </a:r>
            <a:r>
              <a:rPr lang="en-GB" sz="1600" dirty="0"/>
              <a:t> () </a:t>
            </a:r>
          </a:p>
          <a:p>
            <a:r>
              <a:rPr lang="en-GB" sz="1600" dirty="0"/>
              <a:t>{ </a:t>
            </a:r>
          </a:p>
          <a:p>
            <a:r>
              <a:rPr lang="en-GB" sz="1600" dirty="0"/>
              <a:t>// Some processing </a:t>
            </a:r>
          </a:p>
          <a:p>
            <a:r>
              <a:rPr lang="en-GB" sz="1600" dirty="0"/>
              <a:t>return *this; </a:t>
            </a:r>
          </a:p>
          <a:p>
            <a:r>
              <a:rPr lang="en-GB" sz="1600" dirty="0"/>
              <a:t>} </a:t>
            </a:r>
          </a:p>
          <a:p>
            <a:endParaRPr lang="en-GB" sz="1600" dirty="0"/>
          </a:p>
          <a:p>
            <a:r>
              <a:rPr lang="en-GB" sz="1600" b="0" i="0" dirty="0">
                <a:solidFill>
                  <a:srgbClr val="273239"/>
                </a:solidFill>
                <a:effectLst/>
                <a:highlight>
                  <a:srgbClr val="FFFFFF"/>
                </a:highlight>
                <a:latin typeface="Nunito" pitchFamily="2" charset="0"/>
              </a:rPr>
              <a:t>When a reference to a local object is returned, the returned reference can be used to </a:t>
            </a:r>
            <a:r>
              <a:rPr lang="en-GB" sz="1600" b="1" i="0" dirty="0">
                <a:solidFill>
                  <a:srgbClr val="273239"/>
                </a:solidFill>
                <a:effectLst/>
                <a:highlight>
                  <a:srgbClr val="FFFFFF"/>
                </a:highlight>
                <a:latin typeface="Nunito" pitchFamily="2" charset="0"/>
              </a:rPr>
              <a:t>chain function calls</a:t>
            </a:r>
            <a:r>
              <a:rPr lang="en-GB" sz="1600" b="0" i="0" dirty="0">
                <a:solidFill>
                  <a:srgbClr val="273239"/>
                </a:solidFill>
                <a:effectLst/>
                <a:highlight>
                  <a:srgbClr val="FFFFFF"/>
                </a:highlight>
                <a:latin typeface="Nunito" pitchFamily="2" charset="0"/>
              </a:rPr>
              <a:t> on a single object.</a:t>
            </a:r>
            <a:endParaRPr lang="en-GB" sz="1600" dirty="0"/>
          </a:p>
        </p:txBody>
      </p:sp>
      <p:sp>
        <p:nvSpPr>
          <p:cNvPr id="5" name="TextBox 4">
            <a:extLst>
              <a:ext uri="{FF2B5EF4-FFF2-40B4-BE49-F238E27FC236}">
                <a16:creationId xmlns:a16="http://schemas.microsoft.com/office/drawing/2014/main" id="{BB90B2D4-98D9-1262-BEEE-2273F5B128FD}"/>
              </a:ext>
            </a:extLst>
          </p:cNvPr>
          <p:cNvSpPr txBox="1"/>
          <p:nvPr/>
        </p:nvSpPr>
        <p:spPr>
          <a:xfrm>
            <a:off x="5655291" y="385682"/>
            <a:ext cx="6448426" cy="3139321"/>
          </a:xfrm>
          <a:prstGeom prst="rect">
            <a:avLst/>
          </a:prstGeom>
          <a:noFill/>
        </p:spPr>
        <p:txBody>
          <a:bodyPr wrap="square">
            <a:spAutoFit/>
          </a:bodyPr>
          <a:lstStyle/>
          <a:p>
            <a:r>
              <a:rPr lang="en-IN" sz="1800" dirty="0"/>
              <a:t>class Test </a:t>
            </a:r>
          </a:p>
          <a:p>
            <a:r>
              <a:rPr lang="en-IN" sz="1800" dirty="0"/>
              <a:t>{ </a:t>
            </a:r>
          </a:p>
          <a:p>
            <a:r>
              <a:rPr lang="en-IN" sz="1800" dirty="0"/>
              <a:t>private: </a:t>
            </a:r>
          </a:p>
          <a:p>
            <a:pPr lvl="1"/>
            <a:r>
              <a:rPr lang="en-IN" sz="1800" dirty="0"/>
              <a:t>int x; </a:t>
            </a:r>
          </a:p>
          <a:p>
            <a:pPr lvl="1"/>
            <a:r>
              <a:rPr lang="en-IN" sz="1800" dirty="0"/>
              <a:t>int y; </a:t>
            </a:r>
          </a:p>
          <a:p>
            <a:r>
              <a:rPr lang="en-IN" sz="1800" dirty="0"/>
              <a:t>public: </a:t>
            </a:r>
          </a:p>
          <a:p>
            <a:pPr lvl="1"/>
            <a:r>
              <a:rPr lang="en-IN" sz="1800" dirty="0"/>
              <a:t>Test(int x = 0, int y = 0) { this-&gt;x = x; this-&gt;y = y; } </a:t>
            </a:r>
          </a:p>
          <a:p>
            <a:pPr lvl="1"/>
            <a:r>
              <a:rPr lang="en-IN" sz="1800" dirty="0"/>
              <a:t>Test &amp;</a:t>
            </a:r>
            <a:r>
              <a:rPr lang="en-IN" sz="1800" dirty="0" err="1"/>
              <a:t>setX</a:t>
            </a:r>
            <a:r>
              <a:rPr lang="en-IN" sz="1800" dirty="0"/>
              <a:t>(int a) { x = a; return *this; } </a:t>
            </a:r>
          </a:p>
          <a:p>
            <a:pPr lvl="1"/>
            <a:r>
              <a:rPr lang="en-IN" sz="1800" dirty="0"/>
              <a:t>Test &amp;</a:t>
            </a:r>
            <a:r>
              <a:rPr lang="en-IN" sz="1800" dirty="0" err="1"/>
              <a:t>setY</a:t>
            </a:r>
            <a:r>
              <a:rPr lang="en-IN" sz="1800" dirty="0"/>
              <a:t>(int b) { y = b; return *this; } </a:t>
            </a:r>
          </a:p>
          <a:p>
            <a:pPr lvl="1"/>
            <a:r>
              <a:rPr lang="en-IN" sz="1800" dirty="0"/>
              <a:t>void print() { </a:t>
            </a:r>
            <a:r>
              <a:rPr lang="en-IN" sz="1800" dirty="0" err="1"/>
              <a:t>cout</a:t>
            </a:r>
            <a:r>
              <a:rPr lang="en-IN" sz="1800" dirty="0"/>
              <a:t> &lt;&lt; "x = " &lt;&lt; x &lt;&lt; " y = " &lt;&lt; y &lt;&lt; </a:t>
            </a:r>
            <a:r>
              <a:rPr lang="en-IN" sz="1800" dirty="0" err="1"/>
              <a:t>endl</a:t>
            </a:r>
            <a:r>
              <a:rPr lang="en-IN" sz="1800" dirty="0"/>
              <a:t>; } </a:t>
            </a:r>
          </a:p>
          <a:p>
            <a:r>
              <a:rPr lang="en-IN" sz="1800" dirty="0"/>
              <a:t>}; </a:t>
            </a:r>
          </a:p>
        </p:txBody>
      </p:sp>
      <p:sp>
        <p:nvSpPr>
          <p:cNvPr id="10" name="TextBox 9">
            <a:extLst>
              <a:ext uri="{FF2B5EF4-FFF2-40B4-BE49-F238E27FC236}">
                <a16:creationId xmlns:a16="http://schemas.microsoft.com/office/drawing/2014/main" id="{19E002D2-F7BE-C870-993A-72012EAC788D}"/>
              </a:ext>
            </a:extLst>
          </p:cNvPr>
          <p:cNvSpPr txBox="1"/>
          <p:nvPr/>
        </p:nvSpPr>
        <p:spPr>
          <a:xfrm>
            <a:off x="5655291" y="3525003"/>
            <a:ext cx="6012219" cy="3323987"/>
          </a:xfrm>
          <a:prstGeom prst="rect">
            <a:avLst/>
          </a:prstGeom>
          <a:noFill/>
        </p:spPr>
        <p:txBody>
          <a:bodyPr wrap="square">
            <a:spAutoFit/>
          </a:bodyPr>
          <a:lstStyle/>
          <a:p>
            <a:r>
              <a:rPr lang="en-GB" sz="1800" dirty="0"/>
              <a:t>int main() </a:t>
            </a:r>
          </a:p>
          <a:p>
            <a:r>
              <a:rPr lang="en-GB" sz="1800" dirty="0"/>
              <a:t>{ </a:t>
            </a:r>
          </a:p>
          <a:p>
            <a:pPr lvl="1"/>
            <a:r>
              <a:rPr lang="en-GB" sz="1800" dirty="0"/>
              <a:t>Test obj1(5, 5); </a:t>
            </a:r>
          </a:p>
          <a:p>
            <a:pPr lvl="1"/>
            <a:endParaRPr lang="en-GB" sz="1800" dirty="0"/>
          </a:p>
          <a:p>
            <a:pPr lvl="1"/>
            <a:r>
              <a:rPr lang="en-GB" sz="1600" dirty="0"/>
              <a:t>// Chained function calls. All calls modify the same object </a:t>
            </a:r>
          </a:p>
          <a:p>
            <a:pPr lvl="1"/>
            <a:r>
              <a:rPr lang="en-GB" sz="1600" dirty="0"/>
              <a:t>// as the same object is returned by reference </a:t>
            </a:r>
          </a:p>
          <a:p>
            <a:pPr lvl="1"/>
            <a:endParaRPr lang="en-GB" sz="1600" dirty="0"/>
          </a:p>
          <a:p>
            <a:pPr lvl="1"/>
            <a:r>
              <a:rPr lang="en-GB" sz="1800" dirty="0"/>
              <a:t>obj1.setX(10).</a:t>
            </a:r>
            <a:r>
              <a:rPr lang="en-GB" sz="1800" dirty="0" err="1"/>
              <a:t>setY</a:t>
            </a:r>
            <a:r>
              <a:rPr lang="en-GB" sz="1800" dirty="0"/>
              <a:t>(20); </a:t>
            </a:r>
          </a:p>
          <a:p>
            <a:pPr lvl="1"/>
            <a:endParaRPr lang="en-GB" sz="1800" dirty="0"/>
          </a:p>
          <a:p>
            <a:pPr lvl="1"/>
            <a:r>
              <a:rPr lang="en-GB" sz="1800" dirty="0"/>
              <a:t>obj1.print(); </a:t>
            </a:r>
          </a:p>
          <a:p>
            <a:pPr lvl="1"/>
            <a:r>
              <a:rPr lang="en-GB" sz="1800" dirty="0"/>
              <a:t>return 0; </a:t>
            </a:r>
          </a:p>
          <a:p>
            <a:r>
              <a:rPr lang="en-GB" sz="1800" dirty="0"/>
              <a:t>} </a:t>
            </a:r>
          </a:p>
        </p:txBody>
      </p:sp>
      <p:sp>
        <p:nvSpPr>
          <p:cNvPr id="11" name="TextBox 10">
            <a:extLst>
              <a:ext uri="{FF2B5EF4-FFF2-40B4-BE49-F238E27FC236}">
                <a16:creationId xmlns:a16="http://schemas.microsoft.com/office/drawing/2014/main" id="{93CC7C3A-EC78-0295-05CD-27BB83C63A97}"/>
              </a:ext>
            </a:extLst>
          </p:cNvPr>
          <p:cNvSpPr txBox="1"/>
          <p:nvPr/>
        </p:nvSpPr>
        <p:spPr>
          <a:xfrm>
            <a:off x="304799" y="6322142"/>
            <a:ext cx="3932904" cy="369332"/>
          </a:xfrm>
          <a:prstGeom prst="rect">
            <a:avLst/>
          </a:prstGeom>
          <a:noFill/>
        </p:spPr>
        <p:txBody>
          <a:bodyPr wrap="square" rtlCol="0">
            <a:spAutoFit/>
          </a:bodyPr>
          <a:lstStyle/>
          <a:p>
            <a:r>
              <a:rPr lang="en-GB" sz="1800" dirty="0"/>
              <a:t>Output: x = 10 y = 20</a:t>
            </a:r>
            <a:endParaRPr lang="en-IN" sz="1800" dirty="0"/>
          </a:p>
        </p:txBody>
      </p:sp>
    </p:spTree>
    <p:extLst>
      <p:ext uri="{BB962C8B-B14F-4D97-AF65-F5344CB8AC3E}">
        <p14:creationId xmlns:p14="http://schemas.microsoft.com/office/powerpoint/2010/main" val="21582794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6599BF-46C9-7678-CF6C-353085AE2975}"/>
              </a:ext>
            </a:extLst>
          </p:cNvPr>
          <p:cNvPicPr>
            <a:picLocks noChangeAspect="1"/>
          </p:cNvPicPr>
          <p:nvPr/>
        </p:nvPicPr>
        <p:blipFill>
          <a:blip r:embed="rId2"/>
          <a:stretch>
            <a:fillRect/>
          </a:stretch>
        </p:blipFill>
        <p:spPr>
          <a:xfrm>
            <a:off x="0" y="0"/>
            <a:ext cx="12168718" cy="6567948"/>
          </a:xfrm>
          <a:prstGeom prst="rect">
            <a:avLst/>
          </a:prstGeom>
        </p:spPr>
      </p:pic>
    </p:spTree>
    <p:extLst>
      <p:ext uri="{BB962C8B-B14F-4D97-AF65-F5344CB8AC3E}">
        <p14:creationId xmlns:p14="http://schemas.microsoft.com/office/powerpoint/2010/main" val="3196388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F3E0A7C-CCBC-07AD-7D08-7DC9C9D9F6F8}"/>
              </a:ext>
            </a:extLst>
          </p:cNvPr>
          <p:cNvSpPr txBox="1"/>
          <p:nvPr/>
        </p:nvSpPr>
        <p:spPr>
          <a:xfrm>
            <a:off x="400050" y="1115527"/>
            <a:ext cx="6096000" cy="2862322"/>
          </a:xfrm>
          <a:prstGeom prst="rect">
            <a:avLst/>
          </a:prstGeom>
          <a:noFill/>
        </p:spPr>
        <p:txBody>
          <a:bodyPr wrap="square">
            <a:spAutoFit/>
          </a:bodyPr>
          <a:lstStyle/>
          <a:p>
            <a:r>
              <a:rPr lang="en-GB" sz="1800" dirty="0"/>
              <a:t>class Test { </a:t>
            </a:r>
          </a:p>
          <a:p>
            <a:r>
              <a:rPr lang="en-GB" sz="1800" dirty="0"/>
              <a:t>	int a; </a:t>
            </a:r>
          </a:p>
          <a:p>
            <a:endParaRPr lang="en-GB" sz="1800" dirty="0"/>
          </a:p>
          <a:p>
            <a:r>
              <a:rPr lang="en-GB" sz="1800" dirty="0"/>
              <a:t>public: </a:t>
            </a:r>
          </a:p>
          <a:p>
            <a:r>
              <a:rPr lang="en-GB" sz="1800" dirty="0"/>
              <a:t>	Test() { a = 1; } </a:t>
            </a:r>
          </a:p>
          <a:p>
            <a:endParaRPr lang="en-GB" sz="1800" dirty="0"/>
          </a:p>
          <a:p>
            <a:r>
              <a:rPr lang="en-GB" sz="1800" dirty="0"/>
              <a:t>	// Local parameter 'a' hides object's member </a:t>
            </a:r>
          </a:p>
          <a:p>
            <a:r>
              <a:rPr lang="en-GB" sz="1800" dirty="0"/>
              <a:t>	// 'a', but we can access it using this. </a:t>
            </a:r>
          </a:p>
          <a:p>
            <a:r>
              <a:rPr lang="en-GB" sz="1800" dirty="0"/>
              <a:t>	void </a:t>
            </a:r>
            <a:r>
              <a:rPr lang="en-GB" sz="1800" dirty="0" err="1"/>
              <a:t>func</a:t>
            </a:r>
            <a:r>
              <a:rPr lang="en-GB" sz="1800" dirty="0"/>
              <a:t>(int a) { </a:t>
            </a:r>
            <a:r>
              <a:rPr lang="en-GB" sz="1800" dirty="0" err="1"/>
              <a:t>cout</a:t>
            </a:r>
            <a:r>
              <a:rPr lang="en-GB" sz="1800" dirty="0"/>
              <a:t> &lt;&lt; this-&gt;a; } </a:t>
            </a:r>
          </a:p>
          <a:p>
            <a:r>
              <a:rPr lang="en-GB" sz="1800" dirty="0"/>
              <a:t>}; </a:t>
            </a:r>
          </a:p>
        </p:txBody>
      </p:sp>
      <p:sp>
        <p:nvSpPr>
          <p:cNvPr id="18" name="TextBox 17">
            <a:extLst>
              <a:ext uri="{FF2B5EF4-FFF2-40B4-BE49-F238E27FC236}">
                <a16:creationId xmlns:a16="http://schemas.microsoft.com/office/drawing/2014/main" id="{C1BA495C-90C5-9C35-31DC-5BBEB33362C3}"/>
              </a:ext>
            </a:extLst>
          </p:cNvPr>
          <p:cNvSpPr txBox="1"/>
          <p:nvPr/>
        </p:nvSpPr>
        <p:spPr>
          <a:xfrm>
            <a:off x="6610350" y="982296"/>
            <a:ext cx="3644695" cy="2308324"/>
          </a:xfrm>
          <a:prstGeom prst="rect">
            <a:avLst/>
          </a:prstGeom>
          <a:noFill/>
        </p:spPr>
        <p:txBody>
          <a:bodyPr wrap="square">
            <a:spAutoFit/>
          </a:bodyPr>
          <a:lstStyle/>
          <a:p>
            <a:r>
              <a:rPr lang="en-IN" sz="1800" dirty="0"/>
              <a:t>// Driver code </a:t>
            </a:r>
          </a:p>
          <a:p>
            <a:r>
              <a:rPr lang="en-IN" sz="1800" dirty="0"/>
              <a:t>int main() </a:t>
            </a:r>
          </a:p>
          <a:p>
            <a:r>
              <a:rPr lang="en-IN" sz="1800" dirty="0"/>
              <a:t>{ </a:t>
            </a:r>
          </a:p>
          <a:p>
            <a:r>
              <a:rPr lang="en-IN" sz="1800" dirty="0"/>
              <a:t>	Test </a:t>
            </a:r>
            <a:r>
              <a:rPr lang="en-IN" sz="1800" dirty="0" err="1"/>
              <a:t>obj</a:t>
            </a:r>
            <a:r>
              <a:rPr lang="en-IN" sz="1800" dirty="0"/>
              <a:t>; </a:t>
            </a:r>
          </a:p>
          <a:p>
            <a:r>
              <a:rPr lang="en-IN" sz="1800" dirty="0"/>
              <a:t>	int k = 3; </a:t>
            </a:r>
          </a:p>
          <a:p>
            <a:r>
              <a:rPr lang="en-IN" sz="1800" dirty="0"/>
              <a:t>	</a:t>
            </a:r>
            <a:r>
              <a:rPr lang="en-IN" sz="1800" dirty="0" err="1"/>
              <a:t>obj.func</a:t>
            </a:r>
            <a:r>
              <a:rPr lang="en-IN" sz="1800" dirty="0"/>
              <a:t>(k); </a:t>
            </a:r>
          </a:p>
          <a:p>
            <a:r>
              <a:rPr lang="en-IN" sz="1800" dirty="0"/>
              <a:t>	return 0; </a:t>
            </a:r>
          </a:p>
          <a:p>
            <a:r>
              <a:rPr lang="en-IN" sz="1800" dirty="0"/>
              <a:t>}</a:t>
            </a:r>
          </a:p>
        </p:txBody>
      </p:sp>
      <p:sp>
        <p:nvSpPr>
          <p:cNvPr id="19" name="TextBox 18">
            <a:extLst>
              <a:ext uri="{FF2B5EF4-FFF2-40B4-BE49-F238E27FC236}">
                <a16:creationId xmlns:a16="http://schemas.microsoft.com/office/drawing/2014/main" id="{708B7D7B-FEA9-E587-4998-485980C7401C}"/>
              </a:ext>
            </a:extLst>
          </p:cNvPr>
          <p:cNvSpPr txBox="1"/>
          <p:nvPr/>
        </p:nvSpPr>
        <p:spPr>
          <a:xfrm>
            <a:off x="533400" y="4829175"/>
            <a:ext cx="1819275" cy="400110"/>
          </a:xfrm>
          <a:prstGeom prst="rect">
            <a:avLst/>
          </a:prstGeom>
          <a:noFill/>
        </p:spPr>
        <p:txBody>
          <a:bodyPr wrap="square" rtlCol="0">
            <a:spAutoFit/>
          </a:bodyPr>
          <a:lstStyle/>
          <a:p>
            <a:r>
              <a:rPr lang="en-GB" sz="2000" dirty="0"/>
              <a:t>Output: 1</a:t>
            </a:r>
            <a:endParaRPr lang="en-IN" sz="2000" dirty="0"/>
          </a:p>
        </p:txBody>
      </p:sp>
    </p:spTree>
    <p:extLst>
      <p:ext uri="{BB962C8B-B14F-4D97-AF65-F5344CB8AC3E}">
        <p14:creationId xmlns:p14="http://schemas.microsoft.com/office/powerpoint/2010/main" val="3398481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06193C-6EE2-2E6E-6703-F6924FAA1C7C}"/>
              </a:ext>
            </a:extLst>
          </p:cNvPr>
          <p:cNvSpPr txBox="1"/>
          <p:nvPr/>
        </p:nvSpPr>
        <p:spPr>
          <a:xfrm>
            <a:off x="647700" y="944136"/>
            <a:ext cx="6096000" cy="3970318"/>
          </a:xfrm>
          <a:prstGeom prst="rect">
            <a:avLst/>
          </a:prstGeom>
          <a:noFill/>
        </p:spPr>
        <p:txBody>
          <a:bodyPr wrap="square">
            <a:spAutoFit/>
          </a:bodyPr>
          <a:lstStyle/>
          <a:p>
            <a:endParaRPr lang="en-GB" sz="1800" dirty="0"/>
          </a:p>
          <a:p>
            <a:r>
              <a:rPr lang="en-GB" sz="1800" dirty="0"/>
              <a:t>// C++ program to show that scope resolution operator can be </a:t>
            </a:r>
          </a:p>
          <a:p>
            <a:r>
              <a:rPr lang="en-GB" sz="1800" dirty="0"/>
              <a:t>// used to access static members when there is a local </a:t>
            </a:r>
          </a:p>
          <a:p>
            <a:r>
              <a:rPr lang="en-GB" sz="1800" dirty="0"/>
              <a:t>// variable with same name</a:t>
            </a:r>
          </a:p>
          <a:p>
            <a:endParaRPr lang="en-GB" sz="1800" dirty="0"/>
          </a:p>
          <a:p>
            <a:r>
              <a:rPr lang="en-GB" sz="1800" dirty="0"/>
              <a:t>class Test { </a:t>
            </a:r>
          </a:p>
          <a:p>
            <a:r>
              <a:rPr lang="en-GB" sz="1800" dirty="0"/>
              <a:t>	static int a; </a:t>
            </a:r>
          </a:p>
          <a:p>
            <a:endParaRPr lang="en-GB" sz="1800" dirty="0"/>
          </a:p>
          <a:p>
            <a:r>
              <a:rPr lang="en-GB" sz="1800" dirty="0"/>
              <a:t>public: </a:t>
            </a:r>
          </a:p>
          <a:p>
            <a:r>
              <a:rPr lang="en-GB" sz="1800" dirty="0"/>
              <a:t>	// Local parameter 'a' hides class member </a:t>
            </a:r>
          </a:p>
          <a:p>
            <a:r>
              <a:rPr lang="en-GB" sz="1800" dirty="0"/>
              <a:t>	// 'a', but we can access it using :: </a:t>
            </a:r>
          </a:p>
          <a:p>
            <a:r>
              <a:rPr lang="en-GB" sz="1800" dirty="0"/>
              <a:t>	void </a:t>
            </a:r>
            <a:r>
              <a:rPr lang="en-GB" sz="1800" dirty="0" err="1"/>
              <a:t>func</a:t>
            </a:r>
            <a:r>
              <a:rPr lang="en-GB" sz="1800" dirty="0"/>
              <a:t>(int a) { </a:t>
            </a:r>
            <a:r>
              <a:rPr lang="en-GB" sz="1800" dirty="0" err="1"/>
              <a:t>cout</a:t>
            </a:r>
            <a:r>
              <a:rPr lang="en-GB" sz="1800" dirty="0"/>
              <a:t> &lt;&lt; Test::a; } </a:t>
            </a:r>
          </a:p>
          <a:p>
            <a:r>
              <a:rPr lang="en-GB" sz="1800" dirty="0"/>
              <a:t>}; </a:t>
            </a:r>
            <a:endParaRPr lang="en-IN" sz="1800" dirty="0"/>
          </a:p>
        </p:txBody>
      </p:sp>
      <p:sp>
        <p:nvSpPr>
          <p:cNvPr id="7" name="TextBox 6">
            <a:extLst>
              <a:ext uri="{FF2B5EF4-FFF2-40B4-BE49-F238E27FC236}">
                <a16:creationId xmlns:a16="http://schemas.microsoft.com/office/drawing/2014/main" id="{5BF6E240-B75B-6D53-0492-952296FE7D03}"/>
              </a:ext>
            </a:extLst>
          </p:cNvPr>
          <p:cNvSpPr txBox="1"/>
          <p:nvPr/>
        </p:nvSpPr>
        <p:spPr>
          <a:xfrm>
            <a:off x="6229350" y="2497544"/>
            <a:ext cx="6096000" cy="3416320"/>
          </a:xfrm>
          <a:prstGeom prst="rect">
            <a:avLst/>
          </a:prstGeom>
          <a:noFill/>
        </p:spPr>
        <p:txBody>
          <a:bodyPr wrap="square">
            <a:spAutoFit/>
          </a:bodyPr>
          <a:lstStyle/>
          <a:p>
            <a:r>
              <a:rPr lang="en-IN" sz="1800" dirty="0"/>
              <a:t>// In C++, static members must be explicitly defined </a:t>
            </a:r>
          </a:p>
          <a:p>
            <a:r>
              <a:rPr lang="en-IN" sz="1800" dirty="0"/>
              <a:t>// like this </a:t>
            </a:r>
          </a:p>
          <a:p>
            <a:r>
              <a:rPr lang="en-IN" sz="1800" dirty="0"/>
              <a:t>int Test::a = 1; </a:t>
            </a:r>
          </a:p>
          <a:p>
            <a:endParaRPr lang="en-IN" sz="1800" dirty="0"/>
          </a:p>
          <a:p>
            <a:r>
              <a:rPr lang="en-IN" sz="1800" dirty="0"/>
              <a:t>// Driver code </a:t>
            </a:r>
          </a:p>
          <a:p>
            <a:r>
              <a:rPr lang="en-IN" sz="1800" dirty="0"/>
              <a:t>int main() </a:t>
            </a:r>
          </a:p>
          <a:p>
            <a:r>
              <a:rPr lang="en-IN" sz="1800" dirty="0"/>
              <a:t>{ </a:t>
            </a:r>
          </a:p>
          <a:p>
            <a:r>
              <a:rPr lang="en-IN" sz="1800" dirty="0"/>
              <a:t>	Test </a:t>
            </a:r>
            <a:r>
              <a:rPr lang="en-IN" sz="1800" dirty="0" err="1"/>
              <a:t>obj</a:t>
            </a:r>
            <a:r>
              <a:rPr lang="en-IN" sz="1800" dirty="0"/>
              <a:t>; </a:t>
            </a:r>
          </a:p>
          <a:p>
            <a:r>
              <a:rPr lang="en-IN" sz="1800" dirty="0"/>
              <a:t>	int k = 3; </a:t>
            </a:r>
          </a:p>
          <a:p>
            <a:r>
              <a:rPr lang="en-IN" sz="1800" dirty="0"/>
              <a:t>	</a:t>
            </a:r>
            <a:r>
              <a:rPr lang="en-IN" sz="1800" dirty="0" err="1"/>
              <a:t>obj.func</a:t>
            </a:r>
            <a:r>
              <a:rPr lang="en-IN" sz="1800" dirty="0"/>
              <a:t>(k); </a:t>
            </a:r>
          </a:p>
          <a:p>
            <a:r>
              <a:rPr lang="en-IN" sz="1800" dirty="0"/>
              <a:t>	return 0; </a:t>
            </a:r>
          </a:p>
          <a:p>
            <a:r>
              <a:rPr lang="en-IN" sz="1800" dirty="0"/>
              <a:t>}</a:t>
            </a:r>
          </a:p>
        </p:txBody>
      </p:sp>
      <p:sp>
        <p:nvSpPr>
          <p:cNvPr id="8" name="TextBox 7">
            <a:extLst>
              <a:ext uri="{FF2B5EF4-FFF2-40B4-BE49-F238E27FC236}">
                <a16:creationId xmlns:a16="http://schemas.microsoft.com/office/drawing/2014/main" id="{CA715C05-7BB4-11BD-4173-3235A5CDD3E9}"/>
              </a:ext>
            </a:extLst>
          </p:cNvPr>
          <p:cNvSpPr txBox="1"/>
          <p:nvPr/>
        </p:nvSpPr>
        <p:spPr>
          <a:xfrm>
            <a:off x="570271" y="6194323"/>
            <a:ext cx="1632155" cy="400110"/>
          </a:xfrm>
          <a:prstGeom prst="rect">
            <a:avLst/>
          </a:prstGeom>
          <a:noFill/>
        </p:spPr>
        <p:txBody>
          <a:bodyPr wrap="square" rtlCol="0">
            <a:spAutoFit/>
          </a:bodyPr>
          <a:lstStyle/>
          <a:p>
            <a:r>
              <a:rPr lang="en-GB" sz="2000" dirty="0"/>
              <a:t>Output: 1</a:t>
            </a:r>
            <a:endParaRPr lang="en-IN" sz="2000" dirty="0"/>
          </a:p>
        </p:txBody>
      </p:sp>
    </p:spTree>
    <p:extLst>
      <p:ext uri="{BB962C8B-B14F-4D97-AF65-F5344CB8AC3E}">
        <p14:creationId xmlns:p14="http://schemas.microsoft.com/office/powerpoint/2010/main" val="4242425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OOPS Concept</a:t>
            </a:r>
          </a:p>
        </p:txBody>
      </p:sp>
      <p:sp>
        <p:nvSpPr>
          <p:cNvPr id="4099" name="Content Placeholder 2"/>
          <p:cNvSpPr>
            <a:spLocks noGrp="1"/>
          </p:cNvSpPr>
          <p:nvPr>
            <p:ph idx="1"/>
          </p:nvPr>
        </p:nvSpPr>
        <p:spPr/>
        <p:txBody>
          <a:bodyPr/>
          <a:lstStyle/>
          <a:p>
            <a:r>
              <a:rPr lang="en-US" dirty="0"/>
              <a:t>Objects</a:t>
            </a:r>
          </a:p>
          <a:p>
            <a:r>
              <a:rPr lang="en-US" dirty="0"/>
              <a:t>Classes</a:t>
            </a:r>
          </a:p>
          <a:p>
            <a:r>
              <a:rPr lang="en-US" dirty="0"/>
              <a:t>Abstraction</a:t>
            </a:r>
          </a:p>
          <a:p>
            <a:r>
              <a:rPr lang="en-US" dirty="0"/>
              <a:t>Encapsulation</a:t>
            </a:r>
          </a:p>
          <a:p>
            <a:r>
              <a:rPr lang="en-US" dirty="0"/>
              <a:t>Inheritance</a:t>
            </a:r>
          </a:p>
          <a:p>
            <a:r>
              <a:rPr lang="en-US" dirty="0"/>
              <a:t>Overloading</a:t>
            </a:r>
          </a:p>
          <a:p>
            <a:r>
              <a:rPr lang="en-US" dirty="0"/>
              <a:t>Exception Handling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References in C++</a:t>
            </a:r>
          </a:p>
        </p:txBody>
      </p:sp>
      <p:sp>
        <p:nvSpPr>
          <p:cNvPr id="5123" name="Content Placeholder 2"/>
          <p:cNvSpPr>
            <a:spLocks noGrp="1"/>
          </p:cNvSpPr>
          <p:nvPr>
            <p:ph idx="1"/>
          </p:nvPr>
        </p:nvSpPr>
        <p:spPr>
          <a:xfrm>
            <a:off x="1752600" y="1454726"/>
            <a:ext cx="8686800" cy="5022274"/>
          </a:xfrm>
        </p:spPr>
        <p:txBody>
          <a:bodyPr wrap="none" numCol="2">
            <a:normAutofit/>
          </a:bodyPr>
          <a:lstStyle/>
          <a:p>
            <a:r>
              <a:rPr lang="en-US" sz="1600" b="1" dirty="0"/>
              <a:t>References in </a:t>
            </a:r>
            <a:r>
              <a:rPr lang="en-US" sz="1600" b="1" dirty="0" err="1"/>
              <a:t>Funtions</a:t>
            </a:r>
            <a:endParaRPr lang="en-US" sz="1600" b="1" dirty="0"/>
          </a:p>
          <a:p>
            <a:endParaRPr lang="en-US" sz="1400" dirty="0"/>
          </a:p>
          <a:p>
            <a:r>
              <a:rPr lang="en-US" sz="1600" dirty="0" err="1"/>
              <a:t>int</a:t>
            </a:r>
            <a:r>
              <a:rPr lang="en-US" sz="1600" dirty="0"/>
              <a:t>* first (</a:t>
            </a:r>
            <a:r>
              <a:rPr lang="en-US" sz="1600" dirty="0" err="1"/>
              <a:t>int</a:t>
            </a:r>
            <a:r>
              <a:rPr lang="en-US" sz="1600" dirty="0"/>
              <a:t>* x)</a:t>
            </a:r>
          </a:p>
          <a:p>
            <a:r>
              <a:rPr lang="en-US" sz="1600" dirty="0"/>
              <a:t>{ (*x++);</a:t>
            </a:r>
          </a:p>
          <a:p>
            <a:r>
              <a:rPr lang="en-US" sz="1600" dirty="0"/>
              <a:t>  return x;   // SAFE, x is outside this scope</a:t>
            </a:r>
          </a:p>
          <a:p>
            <a:r>
              <a:rPr lang="en-US" sz="1600" dirty="0"/>
              <a:t>}</a:t>
            </a:r>
          </a:p>
          <a:p>
            <a:endParaRPr lang="en-US" sz="1600" dirty="0"/>
          </a:p>
          <a:p>
            <a:r>
              <a:rPr lang="en-US" sz="1600" dirty="0" err="1"/>
              <a:t>int</a:t>
            </a:r>
            <a:r>
              <a:rPr lang="en-US" sz="1600" dirty="0"/>
              <a:t>&amp; second (</a:t>
            </a:r>
            <a:r>
              <a:rPr lang="en-US" sz="1600" dirty="0" err="1"/>
              <a:t>int</a:t>
            </a:r>
            <a:r>
              <a:rPr lang="en-US" sz="1600" dirty="0"/>
              <a:t>&amp; x)</a:t>
            </a:r>
          </a:p>
          <a:p>
            <a:r>
              <a:rPr lang="en-US" sz="1600" dirty="0"/>
              <a:t>{ x++;</a:t>
            </a:r>
          </a:p>
          <a:p>
            <a:r>
              <a:rPr lang="en-US" sz="1600" dirty="0"/>
              <a:t>  return x;   // SAFE, x is outside this scope</a:t>
            </a:r>
          </a:p>
          <a:p>
            <a:r>
              <a:rPr lang="en-US" sz="1600" dirty="0"/>
              <a:t>}</a:t>
            </a:r>
          </a:p>
          <a:p>
            <a:endParaRPr lang="en-US" sz="1600" dirty="0"/>
          </a:p>
          <a:p>
            <a:r>
              <a:rPr lang="en-US" sz="1600" dirty="0" err="1"/>
              <a:t>int</a:t>
            </a:r>
            <a:r>
              <a:rPr lang="en-US" sz="1600" dirty="0"/>
              <a:t>&amp; third ()</a:t>
            </a:r>
          </a:p>
          <a:p>
            <a:r>
              <a:rPr lang="en-US" sz="1600" dirty="0"/>
              <a:t>{ </a:t>
            </a:r>
            <a:r>
              <a:rPr lang="en-US" sz="1600" dirty="0" err="1"/>
              <a:t>int</a:t>
            </a:r>
            <a:r>
              <a:rPr lang="en-US" sz="1600" dirty="0"/>
              <a:t> q;</a:t>
            </a:r>
          </a:p>
          <a:p>
            <a:r>
              <a:rPr lang="en-US" sz="1600" dirty="0"/>
              <a:t>  return q;   // ERROR, scope of q ends here</a:t>
            </a:r>
          </a:p>
          <a:p>
            <a:r>
              <a:rPr lang="en-US" sz="1600" dirty="0"/>
              <a:t>}</a:t>
            </a:r>
          </a:p>
          <a:p>
            <a:endParaRPr lang="en-US" sz="1600" dirty="0"/>
          </a:p>
          <a:p>
            <a:r>
              <a:rPr lang="en-US" sz="1600" dirty="0" err="1"/>
              <a:t>int</a:t>
            </a:r>
            <a:r>
              <a:rPr lang="en-US" sz="1600" dirty="0"/>
              <a:t>&amp; fourth ()</a:t>
            </a:r>
          </a:p>
          <a:p>
            <a:r>
              <a:rPr lang="en-US" sz="1600" dirty="0"/>
              <a:t>{ static </a:t>
            </a:r>
            <a:r>
              <a:rPr lang="en-US" sz="1600" dirty="0" err="1"/>
              <a:t>int</a:t>
            </a:r>
            <a:r>
              <a:rPr lang="en-US" sz="1600" dirty="0"/>
              <a:t> x;</a:t>
            </a:r>
          </a:p>
          <a:p>
            <a:r>
              <a:rPr lang="en-US" sz="1600" dirty="0"/>
              <a:t>  return x;   // SAFE, x is static, hence lives till the end.</a:t>
            </a:r>
          </a:p>
          <a:p>
            <a:r>
              <a:rPr lang="en-US" sz="1600" dirty="0"/>
              <a:t>}</a:t>
            </a:r>
          </a:p>
          <a:p>
            <a:endParaRPr lang="en-US" sz="1600" dirty="0"/>
          </a:p>
          <a:p>
            <a:r>
              <a:rPr lang="en-US" sz="1600" dirty="0" err="1"/>
              <a:t>int</a:t>
            </a:r>
            <a:r>
              <a:rPr lang="en-US" sz="1600" dirty="0"/>
              <a:t> main()</a:t>
            </a:r>
          </a:p>
          <a:p>
            <a:r>
              <a:rPr lang="en-US" sz="1600" dirty="0"/>
              <a:t>{</a:t>
            </a:r>
          </a:p>
          <a:p>
            <a:r>
              <a:rPr lang="en-US" sz="1600" dirty="0"/>
              <a:t> </a:t>
            </a:r>
            <a:r>
              <a:rPr lang="en-US" sz="1600" dirty="0" err="1"/>
              <a:t>int</a:t>
            </a:r>
            <a:r>
              <a:rPr lang="en-US" sz="1600" dirty="0"/>
              <a:t> a=0;</a:t>
            </a:r>
          </a:p>
          <a:p>
            <a:r>
              <a:rPr lang="en-US" sz="1600" dirty="0"/>
              <a:t> first(&amp;a);   // UGLY and explicit</a:t>
            </a:r>
          </a:p>
          <a:p>
            <a:r>
              <a:rPr lang="en-US" sz="1600" dirty="0"/>
              <a:t> second(a);   // CLEAN and hidden</a:t>
            </a:r>
          </a:p>
          <a:p>
            <a:r>
              <a:rPr lang="en-US" sz="1600" dirty="0"/>
              <a:t>}</a:t>
            </a:r>
          </a:p>
          <a:p>
            <a:endParaRPr lang="en-US" sz="1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Pointers to class members</a:t>
            </a:r>
          </a:p>
        </p:txBody>
      </p:sp>
      <p:sp>
        <p:nvSpPr>
          <p:cNvPr id="5123" name="Content Placeholder 2"/>
          <p:cNvSpPr>
            <a:spLocks noGrp="1"/>
          </p:cNvSpPr>
          <p:nvPr>
            <p:ph idx="1"/>
          </p:nvPr>
        </p:nvSpPr>
        <p:spPr>
          <a:xfrm>
            <a:off x="1752600" y="1454726"/>
            <a:ext cx="8686800" cy="5022274"/>
          </a:xfrm>
        </p:spPr>
        <p:txBody>
          <a:bodyPr wrap="none" numCol="2">
            <a:normAutofit fontScale="92500" lnSpcReduction="10000"/>
          </a:bodyPr>
          <a:lstStyle/>
          <a:p>
            <a:r>
              <a:rPr lang="en-US" sz="1600" b="1" dirty="0"/>
              <a:t>Defining a pointer of class type</a:t>
            </a:r>
          </a:p>
          <a:p>
            <a:endParaRPr lang="en-US" sz="1400" dirty="0"/>
          </a:p>
          <a:p>
            <a:r>
              <a:rPr lang="en-US" sz="1600" dirty="0"/>
              <a:t>class Simple</a:t>
            </a:r>
          </a:p>
          <a:p>
            <a:r>
              <a:rPr lang="en-US" sz="1600" dirty="0"/>
              <a:t>{</a:t>
            </a:r>
          </a:p>
          <a:p>
            <a:r>
              <a:rPr lang="en-US" sz="1600" dirty="0"/>
              <a:t> public:</a:t>
            </a:r>
          </a:p>
          <a:p>
            <a:r>
              <a:rPr lang="en-US" sz="1600" dirty="0"/>
              <a:t> </a:t>
            </a:r>
            <a:r>
              <a:rPr lang="en-US" sz="1600" dirty="0" err="1"/>
              <a:t>int</a:t>
            </a:r>
            <a:r>
              <a:rPr lang="en-US" sz="1600" dirty="0"/>
              <a:t> a;</a:t>
            </a:r>
          </a:p>
          <a:p>
            <a:r>
              <a:rPr lang="en-US" sz="1600" dirty="0"/>
              <a:t>};</a:t>
            </a:r>
          </a:p>
          <a:p>
            <a:endParaRPr lang="en-US" sz="1600" dirty="0"/>
          </a:p>
          <a:p>
            <a:r>
              <a:rPr lang="en-US" sz="1600" dirty="0" err="1"/>
              <a:t>int</a:t>
            </a:r>
            <a:r>
              <a:rPr lang="en-US" sz="1600" dirty="0"/>
              <a:t> main()</a:t>
            </a:r>
          </a:p>
          <a:p>
            <a:r>
              <a:rPr lang="en-US" sz="1600" dirty="0"/>
              <a:t>{</a:t>
            </a:r>
          </a:p>
          <a:p>
            <a:r>
              <a:rPr lang="en-US" sz="1600" dirty="0"/>
              <a:t> Simple </a:t>
            </a:r>
            <a:r>
              <a:rPr lang="en-US" sz="1600" dirty="0" err="1"/>
              <a:t>obj</a:t>
            </a:r>
            <a:r>
              <a:rPr lang="en-US" sz="1600" dirty="0"/>
              <a:t>;</a:t>
            </a:r>
          </a:p>
          <a:p>
            <a:r>
              <a:rPr lang="en-US" sz="1600" dirty="0"/>
              <a:t> Simple* </a:t>
            </a:r>
            <a:r>
              <a:rPr lang="en-US" sz="1600" dirty="0" err="1"/>
              <a:t>ptr</a:t>
            </a:r>
            <a:r>
              <a:rPr lang="en-US" sz="1600" dirty="0"/>
              <a:t>;   // Pointer of class type</a:t>
            </a:r>
          </a:p>
          <a:p>
            <a:r>
              <a:rPr lang="en-US" sz="1600" dirty="0"/>
              <a:t> </a:t>
            </a:r>
            <a:r>
              <a:rPr lang="en-US" sz="1600" dirty="0" err="1"/>
              <a:t>ptr</a:t>
            </a:r>
            <a:r>
              <a:rPr lang="en-US" sz="1600" dirty="0"/>
              <a:t> = &amp;</a:t>
            </a:r>
            <a:r>
              <a:rPr lang="en-US" sz="1600" dirty="0" err="1"/>
              <a:t>obj</a:t>
            </a:r>
            <a:r>
              <a:rPr lang="en-US" sz="1600" dirty="0"/>
              <a:t>;</a:t>
            </a:r>
          </a:p>
          <a:p>
            <a:r>
              <a:rPr lang="en-US" sz="1600" dirty="0"/>
              <a:t> </a:t>
            </a:r>
          </a:p>
          <a:p>
            <a:r>
              <a:rPr lang="en-US" sz="1600" dirty="0"/>
              <a:t> </a:t>
            </a:r>
            <a:r>
              <a:rPr lang="en-US" sz="1600" dirty="0" err="1"/>
              <a:t>cout</a:t>
            </a:r>
            <a:r>
              <a:rPr lang="en-US" sz="1600" dirty="0"/>
              <a:t> &lt;&lt; </a:t>
            </a:r>
            <a:r>
              <a:rPr lang="en-US" sz="1600" dirty="0" err="1"/>
              <a:t>obj.a</a:t>
            </a:r>
            <a:r>
              <a:rPr lang="en-US" sz="1600" dirty="0"/>
              <a:t>;</a:t>
            </a:r>
          </a:p>
          <a:p>
            <a:r>
              <a:rPr lang="en-US" sz="1600" dirty="0"/>
              <a:t> </a:t>
            </a:r>
            <a:r>
              <a:rPr lang="en-US" sz="1600" dirty="0" err="1"/>
              <a:t>cout</a:t>
            </a:r>
            <a:r>
              <a:rPr lang="en-US" sz="1600" dirty="0"/>
              <a:t> &lt;&lt; </a:t>
            </a:r>
            <a:r>
              <a:rPr lang="en-US" sz="1600" dirty="0" err="1"/>
              <a:t>ptr</a:t>
            </a:r>
            <a:r>
              <a:rPr lang="en-US" sz="1600" dirty="0"/>
              <a:t>-&gt;a;  // Accessing member with pointer</a:t>
            </a:r>
          </a:p>
          <a:p>
            <a:r>
              <a:rPr lang="en-US" sz="1600" dirty="0"/>
              <a:t>}</a:t>
            </a:r>
          </a:p>
          <a:p>
            <a:endParaRPr lang="en-US" sz="1600" dirty="0"/>
          </a:p>
          <a:p>
            <a:endParaRPr lang="en-US" sz="1600" dirty="0"/>
          </a:p>
          <a:p>
            <a:r>
              <a:rPr lang="en-US" sz="1600" b="1" dirty="0"/>
              <a:t>Pointer to Data Members of class</a:t>
            </a:r>
          </a:p>
          <a:p>
            <a:endParaRPr lang="en-US" sz="1600" dirty="0"/>
          </a:p>
          <a:p>
            <a:r>
              <a:rPr lang="en-US" sz="1600" i="1" dirty="0"/>
              <a:t>Syntax for Declaration :</a:t>
            </a:r>
          </a:p>
          <a:p>
            <a:endParaRPr lang="en-US" sz="1600" dirty="0"/>
          </a:p>
          <a:p>
            <a:r>
              <a:rPr lang="en-US" sz="1600" dirty="0" err="1"/>
              <a:t>datatype</a:t>
            </a:r>
            <a:r>
              <a:rPr lang="en-US" sz="1600" dirty="0"/>
              <a:t> </a:t>
            </a:r>
            <a:r>
              <a:rPr lang="en-US" sz="1600" dirty="0" err="1"/>
              <a:t>class_name</a:t>
            </a:r>
            <a:r>
              <a:rPr lang="en-US" sz="1600" dirty="0"/>
              <a:t> :: *</a:t>
            </a:r>
            <a:r>
              <a:rPr lang="en-US" sz="1600" dirty="0" err="1"/>
              <a:t>pointer_name</a:t>
            </a:r>
            <a:r>
              <a:rPr lang="en-US" sz="1600" dirty="0"/>
              <a:t> ;</a:t>
            </a:r>
          </a:p>
          <a:p>
            <a:endParaRPr lang="en-US" sz="1600" dirty="0"/>
          </a:p>
          <a:p>
            <a:endParaRPr lang="en-US" sz="1600" dirty="0"/>
          </a:p>
          <a:p>
            <a:r>
              <a:rPr lang="en-US" sz="1600" i="1" dirty="0"/>
              <a:t>Syntax for Assignment </a:t>
            </a:r>
            <a:r>
              <a:rPr lang="en-US" sz="1600" dirty="0"/>
              <a:t>:</a:t>
            </a:r>
          </a:p>
          <a:p>
            <a:endParaRPr lang="en-US" sz="1600" dirty="0"/>
          </a:p>
          <a:p>
            <a:r>
              <a:rPr lang="en-US" sz="1500" dirty="0" err="1"/>
              <a:t>pointer_name</a:t>
            </a:r>
            <a:r>
              <a:rPr lang="en-US" sz="1500" dirty="0"/>
              <a:t> = &amp;</a:t>
            </a:r>
            <a:r>
              <a:rPr lang="en-US" sz="1500" dirty="0" err="1"/>
              <a:t>class_name</a:t>
            </a:r>
            <a:r>
              <a:rPr lang="en-US" sz="1500" dirty="0"/>
              <a:t> :: </a:t>
            </a:r>
            <a:r>
              <a:rPr lang="en-US" sz="1500" dirty="0" err="1"/>
              <a:t>datamember_name</a:t>
            </a:r>
            <a:r>
              <a:rPr lang="en-US" sz="1500" dirty="0"/>
              <a:t> ;</a:t>
            </a:r>
          </a:p>
          <a:p>
            <a:endParaRPr lang="en-US" sz="1600" dirty="0"/>
          </a:p>
          <a:p>
            <a:endParaRPr lang="en-US" sz="1600" dirty="0"/>
          </a:p>
          <a:p>
            <a:r>
              <a:rPr lang="en-US" sz="1600" dirty="0"/>
              <a:t>Both declaration and assignment can be done in a single statement too.</a:t>
            </a:r>
          </a:p>
          <a:p>
            <a:endParaRPr lang="en-US" sz="1600" dirty="0"/>
          </a:p>
          <a:p>
            <a:r>
              <a:rPr lang="en-US" sz="1600" dirty="0" err="1"/>
              <a:t>datatype</a:t>
            </a:r>
            <a:r>
              <a:rPr lang="en-US" sz="1600" dirty="0"/>
              <a:t> </a:t>
            </a:r>
            <a:r>
              <a:rPr lang="en-US" sz="1600" dirty="0" err="1"/>
              <a:t>class_name</a:t>
            </a:r>
            <a:r>
              <a:rPr lang="en-US" sz="1600" dirty="0"/>
              <a:t>::*</a:t>
            </a:r>
            <a:r>
              <a:rPr lang="en-US" sz="1600" dirty="0" err="1"/>
              <a:t>pointer_name</a:t>
            </a:r>
            <a:r>
              <a:rPr lang="en-US" sz="1600" dirty="0"/>
              <a:t> = &amp;</a:t>
            </a:r>
            <a:r>
              <a:rPr lang="en-US" sz="1600" dirty="0" err="1"/>
              <a:t>class_name</a:t>
            </a:r>
            <a:r>
              <a:rPr lang="en-US" sz="1600" dirty="0"/>
              <a:t>::</a:t>
            </a:r>
            <a:r>
              <a:rPr lang="en-US" sz="1600" dirty="0" err="1"/>
              <a:t>datamember_name</a:t>
            </a:r>
            <a:r>
              <a:rPr lang="en-US" sz="1600" dirty="0"/>
              <a:t>;</a:t>
            </a:r>
            <a:endParaRPr lang="en-US" sz="12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Pointers to class members</a:t>
            </a:r>
          </a:p>
        </p:txBody>
      </p:sp>
      <p:sp>
        <p:nvSpPr>
          <p:cNvPr id="5123" name="Content Placeholder 2"/>
          <p:cNvSpPr>
            <a:spLocks noGrp="1"/>
          </p:cNvSpPr>
          <p:nvPr>
            <p:ph idx="1"/>
          </p:nvPr>
        </p:nvSpPr>
        <p:spPr>
          <a:xfrm>
            <a:off x="1752600" y="1454726"/>
            <a:ext cx="8686800" cy="5022274"/>
          </a:xfrm>
        </p:spPr>
        <p:txBody>
          <a:bodyPr wrap="none" numCol="2">
            <a:normAutofit/>
          </a:bodyPr>
          <a:lstStyle/>
          <a:p>
            <a:r>
              <a:rPr lang="en-US" sz="1600" b="1" dirty="0"/>
              <a:t>Pointer to Data Members of class</a:t>
            </a:r>
          </a:p>
          <a:p>
            <a:endParaRPr lang="en-US" sz="1600" dirty="0"/>
          </a:p>
          <a:p>
            <a:r>
              <a:rPr lang="en-US" sz="1600" dirty="0"/>
              <a:t>class Data</a:t>
            </a:r>
          </a:p>
          <a:p>
            <a:r>
              <a:rPr lang="en-US" sz="1600" dirty="0"/>
              <a:t>{</a:t>
            </a:r>
          </a:p>
          <a:p>
            <a:r>
              <a:rPr lang="en-US" sz="1600" dirty="0"/>
              <a:t> public:</a:t>
            </a:r>
          </a:p>
          <a:p>
            <a:r>
              <a:rPr lang="en-US" sz="1600" dirty="0"/>
              <a:t> </a:t>
            </a:r>
            <a:r>
              <a:rPr lang="en-US" sz="1600" dirty="0" err="1"/>
              <a:t>int</a:t>
            </a:r>
            <a:r>
              <a:rPr lang="en-US" sz="1600" dirty="0"/>
              <a:t> a;</a:t>
            </a:r>
          </a:p>
          <a:p>
            <a:r>
              <a:rPr lang="en-US" sz="1600" dirty="0"/>
              <a:t> void print() { </a:t>
            </a:r>
            <a:r>
              <a:rPr lang="en-US" sz="1600" dirty="0" err="1"/>
              <a:t>cout</a:t>
            </a:r>
            <a:r>
              <a:rPr lang="en-US" sz="1600" dirty="0"/>
              <a:t> &lt;&lt; "a is "&lt;&lt; a; }</a:t>
            </a:r>
          </a:p>
          <a:p>
            <a:r>
              <a:rPr lang="en-US" sz="1600" dirty="0"/>
              <a:t>};</a:t>
            </a:r>
          </a:p>
          <a:p>
            <a:endParaRPr lang="en-US" sz="1600" dirty="0"/>
          </a:p>
          <a:p>
            <a:r>
              <a:rPr lang="en-US" sz="1600" dirty="0" err="1"/>
              <a:t>int</a:t>
            </a:r>
            <a:r>
              <a:rPr lang="en-US" sz="1600" dirty="0"/>
              <a:t> main()</a:t>
            </a:r>
          </a:p>
          <a:p>
            <a:r>
              <a:rPr lang="en-US" sz="1600" dirty="0"/>
              <a:t>{</a:t>
            </a:r>
          </a:p>
          <a:p>
            <a:r>
              <a:rPr lang="en-US" sz="1600" dirty="0"/>
              <a:t> Data d, *</a:t>
            </a:r>
            <a:r>
              <a:rPr lang="en-US" sz="1600" dirty="0" err="1"/>
              <a:t>dp</a:t>
            </a:r>
            <a:r>
              <a:rPr lang="en-US" sz="1600" dirty="0"/>
              <a:t>;</a:t>
            </a:r>
          </a:p>
          <a:p>
            <a:r>
              <a:rPr lang="en-US" sz="1600" dirty="0"/>
              <a:t> </a:t>
            </a:r>
            <a:r>
              <a:rPr lang="en-US" sz="1600" dirty="0" err="1"/>
              <a:t>dp</a:t>
            </a:r>
            <a:r>
              <a:rPr lang="en-US" sz="1600" dirty="0"/>
              <a:t> = &amp;d;     // pointer to object</a:t>
            </a:r>
          </a:p>
          <a:p>
            <a:r>
              <a:rPr lang="en-US" sz="1600" dirty="0"/>
              <a:t> </a:t>
            </a:r>
          </a:p>
          <a:p>
            <a:r>
              <a:rPr lang="en-US" sz="1600" dirty="0"/>
              <a:t> </a:t>
            </a:r>
            <a:r>
              <a:rPr lang="en-US" sz="1600" dirty="0" err="1"/>
              <a:t>int</a:t>
            </a:r>
            <a:r>
              <a:rPr lang="en-US" sz="1600" dirty="0"/>
              <a:t> Data::*</a:t>
            </a:r>
            <a:r>
              <a:rPr lang="en-US" sz="1600" dirty="0" err="1"/>
              <a:t>ptr</a:t>
            </a:r>
            <a:r>
              <a:rPr lang="en-US" sz="1600" dirty="0"/>
              <a:t>=&amp;Data::a;   </a:t>
            </a:r>
            <a:r>
              <a:rPr lang="en-US" sz="1100" dirty="0"/>
              <a:t>// pointer to data member 'a'</a:t>
            </a:r>
            <a:endParaRPr lang="en-US" sz="1600" dirty="0"/>
          </a:p>
          <a:p>
            <a:endParaRPr lang="en-US" sz="1600" dirty="0"/>
          </a:p>
          <a:p>
            <a:r>
              <a:rPr lang="en-US" sz="1600" dirty="0"/>
              <a:t> d.*</a:t>
            </a:r>
            <a:r>
              <a:rPr lang="en-US" sz="1600" dirty="0" err="1"/>
              <a:t>ptr</a:t>
            </a:r>
            <a:r>
              <a:rPr lang="en-US" sz="1600" dirty="0"/>
              <a:t>=10;</a:t>
            </a:r>
          </a:p>
          <a:p>
            <a:r>
              <a:rPr lang="en-US" sz="1600" dirty="0"/>
              <a:t> </a:t>
            </a:r>
            <a:r>
              <a:rPr lang="en-US" sz="1600" dirty="0" err="1"/>
              <a:t>d.print</a:t>
            </a:r>
            <a:r>
              <a:rPr lang="en-US" sz="1600" dirty="0"/>
              <a:t>();</a:t>
            </a:r>
          </a:p>
          <a:p>
            <a:endParaRPr lang="en-US" sz="1600" dirty="0"/>
          </a:p>
          <a:p>
            <a:r>
              <a:rPr lang="en-US" sz="1600" dirty="0"/>
              <a:t> </a:t>
            </a:r>
            <a:r>
              <a:rPr lang="en-US" sz="1600" dirty="0" err="1"/>
              <a:t>dp</a:t>
            </a:r>
            <a:r>
              <a:rPr lang="en-US" sz="1600" dirty="0"/>
              <a:t>-&gt;*</a:t>
            </a:r>
            <a:r>
              <a:rPr lang="en-US" sz="1600" dirty="0" err="1"/>
              <a:t>ptr</a:t>
            </a:r>
            <a:r>
              <a:rPr lang="en-US" sz="1600" dirty="0"/>
              <a:t>=20;</a:t>
            </a:r>
          </a:p>
          <a:p>
            <a:r>
              <a:rPr lang="en-US" sz="1600" dirty="0"/>
              <a:t> </a:t>
            </a:r>
            <a:r>
              <a:rPr lang="en-US" sz="1600" dirty="0" err="1"/>
              <a:t>dp</a:t>
            </a:r>
            <a:r>
              <a:rPr lang="en-US" sz="1600" dirty="0"/>
              <a:t>-&gt;print();</a:t>
            </a:r>
          </a:p>
          <a:p>
            <a:r>
              <a:rPr lang="en-US" sz="1600" dirty="0"/>
              <a:t>}</a:t>
            </a:r>
          </a:p>
          <a:p>
            <a:endParaRPr lang="en-US" sz="1600" dirty="0"/>
          </a:p>
          <a:p>
            <a:r>
              <a:rPr lang="en-US" sz="1600" dirty="0"/>
              <a:t>Output :</a:t>
            </a:r>
          </a:p>
          <a:p>
            <a:endParaRPr lang="en-US" sz="1600" dirty="0"/>
          </a:p>
          <a:p>
            <a:r>
              <a:rPr lang="en-US" sz="1600" dirty="0"/>
              <a:t>a is 10 a is 20</a:t>
            </a:r>
            <a:endParaRPr lang="en-US" sz="12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Types of Member Functions</a:t>
            </a:r>
          </a:p>
        </p:txBody>
      </p:sp>
      <p:sp>
        <p:nvSpPr>
          <p:cNvPr id="4" name="Content Placeholder 2"/>
          <p:cNvSpPr txBox="1">
            <a:spLocks/>
          </p:cNvSpPr>
          <p:nvPr/>
        </p:nvSpPr>
        <p:spPr bwMode="auto">
          <a:xfrm>
            <a:off x="1676400" y="1524000"/>
            <a:ext cx="41910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a:buFont typeface="+mj-lt"/>
              <a:buAutoNum type="arabicPeriod"/>
            </a:pPr>
            <a:r>
              <a:rPr lang="en-US" sz="1400" dirty="0"/>
              <a:t>Simple functions</a:t>
            </a:r>
          </a:p>
          <a:p>
            <a:pPr>
              <a:buFont typeface="+mj-lt"/>
              <a:buAutoNum type="arabicPeriod"/>
            </a:pPr>
            <a:r>
              <a:rPr lang="en-US" sz="1400" dirty="0"/>
              <a:t>Static functions</a:t>
            </a:r>
          </a:p>
          <a:p>
            <a:pPr>
              <a:buFont typeface="+mj-lt"/>
              <a:buAutoNum type="arabicPeriod"/>
            </a:pPr>
            <a:r>
              <a:rPr lang="en-US" sz="1400" dirty="0"/>
              <a:t>Const functions</a:t>
            </a:r>
          </a:p>
          <a:p>
            <a:pPr>
              <a:buFont typeface="+mj-lt"/>
              <a:buAutoNum type="arabicPeriod"/>
            </a:pPr>
            <a:r>
              <a:rPr lang="en-US" sz="1400" dirty="0"/>
              <a:t>Inline functions</a:t>
            </a:r>
          </a:p>
          <a:p>
            <a:pPr>
              <a:buFont typeface="+mj-lt"/>
              <a:buAutoNum type="arabicPeriod"/>
            </a:pPr>
            <a:r>
              <a:rPr lang="en-US" sz="1400" dirty="0"/>
              <a:t>Friend functions</a:t>
            </a:r>
          </a:p>
          <a:p>
            <a:pPr>
              <a:buFont typeface="+mj-lt"/>
              <a:buAutoNum type="arabicPeriod"/>
            </a:pPr>
            <a:endParaRPr lang="en-US" sz="1400" dirty="0"/>
          </a:p>
          <a:p>
            <a:r>
              <a:rPr lang="en-US" sz="1400" b="1" dirty="0"/>
              <a:t>Static Function</a:t>
            </a:r>
          </a:p>
          <a:p>
            <a:r>
              <a:rPr lang="en-US" sz="1400" dirty="0"/>
              <a:t>class X</a:t>
            </a:r>
          </a:p>
          <a:p>
            <a:r>
              <a:rPr lang="en-US" sz="1400" dirty="0"/>
              <a:t>{</a:t>
            </a:r>
          </a:p>
          <a:p>
            <a:r>
              <a:rPr lang="en-US" sz="1400" dirty="0"/>
              <a:t> public:</a:t>
            </a:r>
          </a:p>
          <a:p>
            <a:r>
              <a:rPr lang="en-US" sz="1400" dirty="0"/>
              <a:t> static void f(){};</a:t>
            </a:r>
          </a:p>
          <a:p>
            <a:r>
              <a:rPr lang="en-US" sz="1400" dirty="0"/>
              <a:t>};</a:t>
            </a:r>
          </a:p>
          <a:p>
            <a:endParaRPr lang="en-US" sz="1400" dirty="0"/>
          </a:p>
          <a:p>
            <a:r>
              <a:rPr lang="en-US" sz="1400" dirty="0" err="1"/>
              <a:t>int</a:t>
            </a:r>
            <a:r>
              <a:rPr lang="en-US" sz="1400" dirty="0"/>
              <a:t> main()</a:t>
            </a:r>
          </a:p>
          <a:p>
            <a:r>
              <a:rPr lang="en-US" sz="1400" dirty="0"/>
              <a:t>{</a:t>
            </a:r>
          </a:p>
          <a:p>
            <a:r>
              <a:rPr lang="en-US" sz="1400" dirty="0"/>
              <a:t> X::f();   // calling member function directly with class name</a:t>
            </a:r>
          </a:p>
          <a:p>
            <a:r>
              <a:rPr lang="en-US" sz="1400" dirty="0"/>
              <a:t>}</a:t>
            </a:r>
          </a:p>
          <a:p>
            <a:endParaRPr lang="en-US" sz="1400" dirty="0"/>
          </a:p>
          <a:p>
            <a:r>
              <a:rPr lang="en-US" sz="1400" dirty="0"/>
              <a:t>These functions cannot access ordinary data members and member functions, but only static data members and static member functions. </a:t>
            </a:r>
          </a:p>
          <a:p>
            <a:r>
              <a:rPr lang="en-US" sz="1400" dirty="0"/>
              <a:t>It doesn't have any "this" keyword which is the reason it cannot access ordinary members</a:t>
            </a:r>
          </a:p>
          <a:p>
            <a:endParaRPr lang="en-US" sz="1400" dirty="0"/>
          </a:p>
          <a:p>
            <a:pPr marL="45720">
              <a:spcBef>
                <a:spcPct val="25000"/>
              </a:spcBef>
              <a:buClr>
                <a:schemeClr val="tx2"/>
              </a:buClr>
              <a:buSzPct val="120000"/>
            </a:pPr>
            <a:endParaRPr lang="en-US" sz="1400" kern="0" dirty="0">
              <a:latin typeface="+mn-lt"/>
              <a:cs typeface="+mn-cs"/>
            </a:endParaRPr>
          </a:p>
        </p:txBody>
      </p:sp>
      <p:sp>
        <p:nvSpPr>
          <p:cNvPr id="5" name="Content Placeholder 2"/>
          <p:cNvSpPr txBox="1">
            <a:spLocks/>
          </p:cNvSpPr>
          <p:nvPr/>
        </p:nvSpPr>
        <p:spPr bwMode="auto">
          <a:xfrm>
            <a:off x="6019800" y="1752600"/>
            <a:ext cx="441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r>
              <a:rPr lang="en-US" sz="1400" b="1" dirty="0"/>
              <a:t>Const Member functions</a:t>
            </a:r>
          </a:p>
          <a:p>
            <a:endParaRPr lang="en-US" sz="1400" b="1" dirty="0"/>
          </a:p>
          <a:p>
            <a:r>
              <a:rPr lang="en-US" sz="1400" dirty="0"/>
              <a:t>When used with member function, such member functions can never modify the object or its related data members.</a:t>
            </a:r>
          </a:p>
          <a:p>
            <a:endParaRPr lang="en-US" sz="1400" dirty="0"/>
          </a:p>
          <a:p>
            <a:r>
              <a:rPr lang="en-US" sz="1400" dirty="0"/>
              <a:t>//Basic Syntax of const Member Function</a:t>
            </a:r>
          </a:p>
          <a:p>
            <a:endParaRPr lang="en-US" sz="1400" dirty="0"/>
          </a:p>
          <a:p>
            <a:r>
              <a:rPr lang="en-US" sz="1400" dirty="0"/>
              <a:t>void fun() const {}</a:t>
            </a:r>
          </a:p>
          <a:p>
            <a:endParaRPr lang="en-US" sz="1400" dirty="0"/>
          </a:p>
          <a:p>
            <a:r>
              <a:rPr lang="en-US" sz="1400" b="1" dirty="0"/>
              <a:t>Inline functions</a:t>
            </a:r>
          </a:p>
          <a:p>
            <a:r>
              <a:rPr lang="en-US" sz="1400" dirty="0"/>
              <a:t>All the member functions defined inside the class definition are by default declared as Inline</a:t>
            </a:r>
          </a:p>
          <a:p>
            <a:endParaRPr lang="en-US" sz="1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0D4528-D10E-706B-E591-6D3C10735670}"/>
              </a:ext>
            </a:extLst>
          </p:cNvPr>
          <p:cNvSpPr txBox="1"/>
          <p:nvPr/>
        </p:nvSpPr>
        <p:spPr>
          <a:xfrm>
            <a:off x="571500" y="468154"/>
            <a:ext cx="6096000" cy="492443"/>
          </a:xfrm>
          <a:prstGeom prst="rect">
            <a:avLst/>
          </a:prstGeom>
          <a:noFill/>
        </p:spPr>
        <p:txBody>
          <a:bodyPr wrap="square">
            <a:spAutoFit/>
          </a:bodyPr>
          <a:lstStyle/>
          <a:p>
            <a:r>
              <a:rPr lang="en-GB" dirty="0" err="1"/>
              <a:t>Const</a:t>
            </a:r>
            <a:r>
              <a:rPr lang="en-GB" dirty="0"/>
              <a:t> member functions in C++</a:t>
            </a:r>
            <a:endParaRPr lang="en-IN" dirty="0"/>
          </a:p>
        </p:txBody>
      </p:sp>
      <p:sp>
        <p:nvSpPr>
          <p:cNvPr id="9" name="TextBox 8">
            <a:extLst>
              <a:ext uri="{FF2B5EF4-FFF2-40B4-BE49-F238E27FC236}">
                <a16:creationId xmlns:a16="http://schemas.microsoft.com/office/drawing/2014/main" id="{95F632F6-5499-A01F-F2B5-7F4B5B3C714C}"/>
              </a:ext>
            </a:extLst>
          </p:cNvPr>
          <p:cNvSpPr txBox="1"/>
          <p:nvPr/>
        </p:nvSpPr>
        <p:spPr>
          <a:xfrm>
            <a:off x="809625" y="1601450"/>
            <a:ext cx="9639300" cy="923330"/>
          </a:xfrm>
          <a:prstGeom prst="rect">
            <a:avLst/>
          </a:prstGeom>
          <a:noFill/>
        </p:spPr>
        <p:txBody>
          <a:bodyPr wrap="square">
            <a:spAutoFit/>
          </a:bodyPr>
          <a:lstStyle/>
          <a:p>
            <a:r>
              <a:rPr lang="en-GB" sz="1800" dirty="0"/>
              <a:t>Constant member functions are those functions that are denied permission to change the values of the data members of their class. To make a member function constant, the keyword </a:t>
            </a:r>
            <a:r>
              <a:rPr lang="en-GB" sz="1800" dirty="0" err="1"/>
              <a:t>const</a:t>
            </a:r>
            <a:r>
              <a:rPr lang="en-GB" sz="1800" dirty="0"/>
              <a:t> is appended to the function prototype and also to the function definition header.</a:t>
            </a:r>
            <a:endParaRPr lang="en-IN" sz="1800" dirty="0"/>
          </a:p>
        </p:txBody>
      </p:sp>
      <p:sp>
        <p:nvSpPr>
          <p:cNvPr id="15" name="TextBox 14">
            <a:extLst>
              <a:ext uri="{FF2B5EF4-FFF2-40B4-BE49-F238E27FC236}">
                <a16:creationId xmlns:a16="http://schemas.microsoft.com/office/drawing/2014/main" id="{BA874419-EC93-3214-DDAE-E6EF26E98836}"/>
              </a:ext>
            </a:extLst>
          </p:cNvPr>
          <p:cNvSpPr txBox="1"/>
          <p:nvPr/>
        </p:nvSpPr>
        <p:spPr>
          <a:xfrm>
            <a:off x="809625" y="2763560"/>
            <a:ext cx="9925050" cy="2585323"/>
          </a:xfrm>
          <a:prstGeom prst="rect">
            <a:avLst/>
          </a:prstGeom>
          <a:noFill/>
        </p:spPr>
        <p:txBody>
          <a:bodyPr wrap="square">
            <a:spAutoFit/>
          </a:bodyPr>
          <a:lstStyle/>
          <a:p>
            <a:pPr algn="l" fontAlgn="base"/>
            <a:r>
              <a:rPr lang="en-GB" sz="1800" b="1" i="0" dirty="0">
                <a:solidFill>
                  <a:srgbClr val="273239"/>
                </a:solidFill>
                <a:effectLst/>
                <a:highlight>
                  <a:srgbClr val="FFFFFF"/>
                </a:highlight>
                <a:latin typeface="Nunito" pitchFamily="2" charset="0"/>
              </a:rPr>
              <a:t>Important Points</a:t>
            </a:r>
          </a:p>
          <a:p>
            <a:pPr algn="l" fontAlgn="base">
              <a:buFont typeface="Arial" panose="020B0604020202020204" pitchFamily="34" charset="0"/>
              <a:buChar char="•"/>
            </a:pPr>
            <a:r>
              <a:rPr lang="en-GB" sz="1800" b="0" i="0" dirty="0">
                <a:solidFill>
                  <a:srgbClr val="273239"/>
                </a:solidFill>
                <a:effectLst/>
                <a:highlight>
                  <a:srgbClr val="FFFFFF"/>
                </a:highlight>
                <a:latin typeface="Nunito" pitchFamily="2" charset="0"/>
              </a:rPr>
              <a:t>When a function is declared as </a:t>
            </a:r>
            <a:r>
              <a:rPr lang="en-GB" sz="1800" b="0" i="0" dirty="0" err="1">
                <a:solidFill>
                  <a:srgbClr val="273239"/>
                </a:solidFill>
                <a:effectLst/>
                <a:highlight>
                  <a:srgbClr val="FFFFFF"/>
                </a:highlight>
                <a:latin typeface="Nunito" pitchFamily="2" charset="0"/>
              </a:rPr>
              <a:t>const</a:t>
            </a:r>
            <a:r>
              <a:rPr lang="en-GB" sz="1800" b="0" i="0" dirty="0">
                <a:solidFill>
                  <a:srgbClr val="273239"/>
                </a:solidFill>
                <a:effectLst/>
                <a:highlight>
                  <a:srgbClr val="FFFFFF"/>
                </a:highlight>
                <a:latin typeface="Nunito" pitchFamily="2" charset="0"/>
              </a:rPr>
              <a:t>, it can be called on any type of object, </a:t>
            </a:r>
            <a:r>
              <a:rPr lang="en-GB" sz="1800" b="0" i="0" dirty="0" err="1">
                <a:solidFill>
                  <a:srgbClr val="273239"/>
                </a:solidFill>
                <a:effectLst/>
                <a:highlight>
                  <a:srgbClr val="FFFFFF"/>
                </a:highlight>
                <a:latin typeface="Nunito" pitchFamily="2" charset="0"/>
              </a:rPr>
              <a:t>const</a:t>
            </a:r>
            <a:r>
              <a:rPr lang="en-GB" sz="1800" b="0" i="0" dirty="0">
                <a:solidFill>
                  <a:srgbClr val="273239"/>
                </a:solidFill>
                <a:effectLst/>
                <a:highlight>
                  <a:srgbClr val="FFFFFF"/>
                </a:highlight>
                <a:latin typeface="Nunito" pitchFamily="2" charset="0"/>
              </a:rPr>
              <a:t> object as well as non-</a:t>
            </a:r>
            <a:r>
              <a:rPr lang="en-GB" sz="1800" b="0" i="0" dirty="0" err="1">
                <a:solidFill>
                  <a:srgbClr val="273239"/>
                </a:solidFill>
                <a:effectLst/>
                <a:highlight>
                  <a:srgbClr val="FFFFFF"/>
                </a:highlight>
                <a:latin typeface="Nunito" pitchFamily="2" charset="0"/>
              </a:rPr>
              <a:t>const</a:t>
            </a:r>
            <a:r>
              <a:rPr lang="en-GB" sz="1800" b="0" i="0" dirty="0">
                <a:solidFill>
                  <a:srgbClr val="273239"/>
                </a:solidFill>
                <a:effectLst/>
                <a:highlight>
                  <a:srgbClr val="FFFFFF"/>
                </a:highlight>
                <a:latin typeface="Nunito" pitchFamily="2" charset="0"/>
              </a:rPr>
              <a:t> objects.</a:t>
            </a:r>
          </a:p>
          <a:p>
            <a:pPr algn="l" fontAlgn="base">
              <a:buFont typeface="Arial" panose="020B0604020202020204" pitchFamily="34" charset="0"/>
              <a:buChar char="•"/>
            </a:pPr>
            <a:r>
              <a:rPr lang="en-GB" sz="1800" b="0" i="0" dirty="0">
                <a:solidFill>
                  <a:srgbClr val="273239"/>
                </a:solidFill>
                <a:effectLst/>
                <a:highlight>
                  <a:srgbClr val="FFFFFF"/>
                </a:highlight>
                <a:latin typeface="Nunito" pitchFamily="2" charset="0"/>
              </a:rPr>
              <a:t>Whenever an object is declared as </a:t>
            </a:r>
            <a:r>
              <a:rPr lang="en-GB" sz="1800" b="0" i="0" dirty="0" err="1">
                <a:solidFill>
                  <a:srgbClr val="273239"/>
                </a:solidFill>
                <a:effectLst/>
                <a:highlight>
                  <a:srgbClr val="FFFFFF"/>
                </a:highlight>
                <a:latin typeface="Nunito" pitchFamily="2" charset="0"/>
              </a:rPr>
              <a:t>const</a:t>
            </a:r>
            <a:r>
              <a:rPr lang="en-GB" sz="1800" b="0" i="0" dirty="0">
                <a:solidFill>
                  <a:srgbClr val="273239"/>
                </a:solidFill>
                <a:effectLst/>
                <a:highlight>
                  <a:srgbClr val="FFFFFF"/>
                </a:highlight>
                <a:latin typeface="Nunito" pitchFamily="2" charset="0"/>
              </a:rPr>
              <a:t>, it needs to be initialized at the time of declaration. however, the object initialization while declaring is possible only with the help of constructors.</a:t>
            </a:r>
          </a:p>
          <a:p>
            <a:pPr algn="l" fontAlgn="base">
              <a:buFont typeface="Arial" panose="020B0604020202020204" pitchFamily="34" charset="0"/>
              <a:buChar char="•"/>
            </a:pPr>
            <a:r>
              <a:rPr lang="en-GB" sz="1800" b="0" i="0" dirty="0">
                <a:solidFill>
                  <a:srgbClr val="273239"/>
                </a:solidFill>
                <a:effectLst/>
                <a:highlight>
                  <a:srgbClr val="FFFFFF"/>
                </a:highlight>
                <a:latin typeface="Nunito" pitchFamily="2" charset="0"/>
              </a:rPr>
              <a:t>A function becomes </a:t>
            </a:r>
            <a:r>
              <a:rPr lang="en-GB" sz="1800" b="0" i="0" dirty="0" err="1">
                <a:solidFill>
                  <a:srgbClr val="273239"/>
                </a:solidFill>
                <a:effectLst/>
                <a:highlight>
                  <a:srgbClr val="FFFFFF"/>
                </a:highlight>
                <a:latin typeface="Nunito" pitchFamily="2" charset="0"/>
              </a:rPr>
              <a:t>const</a:t>
            </a:r>
            <a:r>
              <a:rPr lang="en-GB" sz="1800" b="0" i="0" dirty="0">
                <a:solidFill>
                  <a:srgbClr val="273239"/>
                </a:solidFill>
                <a:effectLst/>
                <a:highlight>
                  <a:srgbClr val="FFFFFF"/>
                </a:highlight>
                <a:latin typeface="Nunito" pitchFamily="2" charset="0"/>
              </a:rPr>
              <a:t> when the </a:t>
            </a:r>
            <a:r>
              <a:rPr lang="en-GB" sz="1800" b="0" i="0" dirty="0" err="1">
                <a:solidFill>
                  <a:srgbClr val="273239"/>
                </a:solidFill>
                <a:effectLst/>
                <a:highlight>
                  <a:srgbClr val="FFFFFF"/>
                </a:highlight>
                <a:latin typeface="Nunito" pitchFamily="2" charset="0"/>
              </a:rPr>
              <a:t>const</a:t>
            </a:r>
            <a:r>
              <a:rPr lang="en-GB" sz="1800" b="0" i="0" dirty="0">
                <a:solidFill>
                  <a:srgbClr val="273239"/>
                </a:solidFill>
                <a:effectLst/>
                <a:highlight>
                  <a:srgbClr val="FFFFFF"/>
                </a:highlight>
                <a:latin typeface="Nunito" pitchFamily="2" charset="0"/>
              </a:rPr>
              <a:t> keyword is used in the function’s declaration. The idea of </a:t>
            </a:r>
            <a:r>
              <a:rPr lang="en-GB" sz="1800" b="0" i="0" dirty="0" err="1">
                <a:solidFill>
                  <a:srgbClr val="273239"/>
                </a:solidFill>
                <a:effectLst/>
                <a:highlight>
                  <a:srgbClr val="FFFFFF"/>
                </a:highlight>
                <a:latin typeface="Nunito" pitchFamily="2" charset="0"/>
              </a:rPr>
              <a:t>const</a:t>
            </a:r>
            <a:r>
              <a:rPr lang="en-GB" sz="1800" b="0" i="0" dirty="0">
                <a:solidFill>
                  <a:srgbClr val="273239"/>
                </a:solidFill>
                <a:effectLst/>
                <a:highlight>
                  <a:srgbClr val="FFFFFF"/>
                </a:highlight>
                <a:latin typeface="Nunito" pitchFamily="2" charset="0"/>
              </a:rPr>
              <a:t> functions is not to allow them to modify the object on which they are called.</a:t>
            </a:r>
          </a:p>
          <a:p>
            <a:pPr algn="l" fontAlgn="base">
              <a:buFont typeface="Arial" panose="020B0604020202020204" pitchFamily="34" charset="0"/>
              <a:buChar char="•"/>
            </a:pPr>
            <a:r>
              <a:rPr lang="en-GB" sz="1800" b="0" i="0" dirty="0">
                <a:solidFill>
                  <a:srgbClr val="273239"/>
                </a:solidFill>
                <a:effectLst/>
                <a:highlight>
                  <a:srgbClr val="FFFFFF"/>
                </a:highlight>
                <a:latin typeface="Nunito" pitchFamily="2" charset="0"/>
              </a:rPr>
              <a:t>It is recommended practice to make as many functions </a:t>
            </a:r>
            <a:r>
              <a:rPr lang="en-GB" sz="1800" b="0" i="0" dirty="0" err="1">
                <a:solidFill>
                  <a:srgbClr val="273239"/>
                </a:solidFill>
                <a:effectLst/>
                <a:highlight>
                  <a:srgbClr val="FFFFFF"/>
                </a:highlight>
                <a:latin typeface="Nunito" pitchFamily="2" charset="0"/>
              </a:rPr>
              <a:t>const</a:t>
            </a:r>
            <a:r>
              <a:rPr lang="en-GB" sz="1800" b="0" i="0" dirty="0">
                <a:solidFill>
                  <a:srgbClr val="273239"/>
                </a:solidFill>
                <a:effectLst/>
                <a:highlight>
                  <a:srgbClr val="FFFFFF"/>
                </a:highlight>
                <a:latin typeface="Nunito" pitchFamily="2" charset="0"/>
              </a:rPr>
              <a:t> as possible so that accidental changes to objects are avoided.</a:t>
            </a:r>
          </a:p>
        </p:txBody>
      </p:sp>
      <p:graphicFrame>
        <p:nvGraphicFramePr>
          <p:cNvPr id="17" name="Object 16">
            <a:extLst>
              <a:ext uri="{FF2B5EF4-FFF2-40B4-BE49-F238E27FC236}">
                <a16:creationId xmlns:a16="http://schemas.microsoft.com/office/drawing/2014/main" id="{7941CEE2-9333-0DE4-D82E-10534CDEB7C4}"/>
              </a:ext>
            </a:extLst>
          </p:cNvPr>
          <p:cNvGraphicFramePr>
            <a:graphicFrameLocks noChangeAspect="1"/>
          </p:cNvGraphicFramePr>
          <p:nvPr>
            <p:extLst>
              <p:ext uri="{D42A27DB-BD31-4B8C-83A1-F6EECF244321}">
                <p14:modId xmlns:p14="http://schemas.microsoft.com/office/powerpoint/2010/main" val="1603638014"/>
              </p:ext>
            </p:extLst>
          </p:nvPr>
        </p:nvGraphicFramePr>
        <p:xfrm>
          <a:off x="6329363" y="5649575"/>
          <a:ext cx="922337" cy="519113"/>
        </p:xfrm>
        <a:graphic>
          <a:graphicData uri="http://schemas.openxmlformats.org/presentationml/2006/ole">
            <mc:AlternateContent xmlns:mc="http://schemas.openxmlformats.org/markup-compatibility/2006">
              <mc:Choice xmlns:v="urn:schemas-microsoft-com:vml" Requires="v">
                <p:oleObj name="Packager Shell Object" showAsIcon="1" r:id="rId2" imgW="921857" imgH="518370" progId="Package">
                  <p:embed/>
                </p:oleObj>
              </mc:Choice>
              <mc:Fallback>
                <p:oleObj name="Packager Shell Object" showAsIcon="1" r:id="rId2" imgW="921857" imgH="518370" progId="Package">
                  <p:embed/>
                  <p:pic>
                    <p:nvPicPr>
                      <p:cNvPr id="0" name=""/>
                      <p:cNvPicPr/>
                      <p:nvPr/>
                    </p:nvPicPr>
                    <p:blipFill>
                      <a:blip r:embed="rId3"/>
                      <a:stretch>
                        <a:fillRect/>
                      </a:stretch>
                    </p:blipFill>
                    <p:spPr>
                      <a:xfrm>
                        <a:off x="6329363" y="5649575"/>
                        <a:ext cx="922337" cy="519113"/>
                      </a:xfrm>
                      <a:prstGeom prst="rect">
                        <a:avLst/>
                      </a:prstGeom>
                    </p:spPr>
                  </p:pic>
                </p:oleObj>
              </mc:Fallback>
            </mc:AlternateContent>
          </a:graphicData>
        </a:graphic>
      </p:graphicFrame>
      <p:graphicFrame>
        <p:nvGraphicFramePr>
          <p:cNvPr id="18" name="Object 17">
            <a:extLst>
              <a:ext uri="{FF2B5EF4-FFF2-40B4-BE49-F238E27FC236}">
                <a16:creationId xmlns:a16="http://schemas.microsoft.com/office/drawing/2014/main" id="{1DEF5906-6657-55FD-7DF9-B75EEA89F3E5}"/>
              </a:ext>
            </a:extLst>
          </p:cNvPr>
          <p:cNvGraphicFramePr>
            <a:graphicFrameLocks noChangeAspect="1"/>
          </p:cNvGraphicFramePr>
          <p:nvPr>
            <p:extLst>
              <p:ext uri="{D42A27DB-BD31-4B8C-83A1-F6EECF244321}">
                <p14:modId xmlns:p14="http://schemas.microsoft.com/office/powerpoint/2010/main" val="2186694083"/>
              </p:ext>
            </p:extLst>
          </p:nvPr>
        </p:nvGraphicFramePr>
        <p:xfrm>
          <a:off x="4789488" y="5649575"/>
          <a:ext cx="968375" cy="519113"/>
        </p:xfrm>
        <a:graphic>
          <a:graphicData uri="http://schemas.openxmlformats.org/presentationml/2006/ole">
            <mc:AlternateContent xmlns:mc="http://schemas.openxmlformats.org/markup-compatibility/2006">
              <mc:Choice xmlns:v="urn:schemas-microsoft-com:vml" Requires="v">
                <p:oleObj name="Packager Shell Object" showAsIcon="1" r:id="rId4" imgW="967784" imgH="518370" progId="Package">
                  <p:embed/>
                </p:oleObj>
              </mc:Choice>
              <mc:Fallback>
                <p:oleObj name="Packager Shell Object" showAsIcon="1" r:id="rId4" imgW="967784" imgH="518370" progId="Package">
                  <p:embed/>
                  <p:pic>
                    <p:nvPicPr>
                      <p:cNvPr id="0" name=""/>
                      <p:cNvPicPr/>
                      <p:nvPr/>
                    </p:nvPicPr>
                    <p:blipFill>
                      <a:blip r:embed="rId5"/>
                      <a:stretch>
                        <a:fillRect/>
                      </a:stretch>
                    </p:blipFill>
                    <p:spPr>
                      <a:xfrm>
                        <a:off x="4789488" y="5649575"/>
                        <a:ext cx="968375" cy="519113"/>
                      </a:xfrm>
                      <a:prstGeom prst="rect">
                        <a:avLst/>
                      </a:prstGeom>
                    </p:spPr>
                  </p:pic>
                </p:oleObj>
              </mc:Fallback>
            </mc:AlternateContent>
          </a:graphicData>
        </a:graphic>
      </p:graphicFrame>
    </p:spTree>
    <p:extLst>
      <p:ext uri="{BB962C8B-B14F-4D97-AF65-F5344CB8AC3E}">
        <p14:creationId xmlns:p14="http://schemas.microsoft.com/office/powerpoint/2010/main" val="25942214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Types of Member Functions</a:t>
            </a:r>
          </a:p>
        </p:txBody>
      </p:sp>
      <p:sp>
        <p:nvSpPr>
          <p:cNvPr id="4" name="Content Placeholder 2"/>
          <p:cNvSpPr txBox="1">
            <a:spLocks/>
          </p:cNvSpPr>
          <p:nvPr/>
        </p:nvSpPr>
        <p:spPr bwMode="auto">
          <a:xfrm>
            <a:off x="1676400" y="1524000"/>
            <a:ext cx="41910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45720">
              <a:spcBef>
                <a:spcPct val="25000"/>
              </a:spcBef>
              <a:buClr>
                <a:schemeClr val="tx2"/>
              </a:buClr>
              <a:buSzPct val="120000"/>
            </a:pPr>
            <a:r>
              <a:rPr lang="en-US" sz="1400" b="1" dirty="0"/>
              <a:t>Friend functions</a:t>
            </a:r>
          </a:p>
          <a:p>
            <a:pPr marL="45720">
              <a:spcBef>
                <a:spcPct val="25000"/>
              </a:spcBef>
              <a:buClr>
                <a:schemeClr val="tx2"/>
              </a:buClr>
              <a:buSzPct val="120000"/>
            </a:pPr>
            <a:r>
              <a:rPr lang="en-US" sz="1400" dirty="0"/>
              <a:t>Friend functions are actually not class member function. Friend functions are made to give </a:t>
            </a:r>
            <a:r>
              <a:rPr lang="en-US" sz="1400" b="1" dirty="0"/>
              <a:t>private</a:t>
            </a:r>
            <a:r>
              <a:rPr lang="en-US" sz="1400" dirty="0"/>
              <a:t> access to non-class functions. </a:t>
            </a:r>
          </a:p>
          <a:p>
            <a:pPr marL="45720">
              <a:spcBef>
                <a:spcPct val="25000"/>
              </a:spcBef>
              <a:buClr>
                <a:schemeClr val="tx2"/>
              </a:buClr>
              <a:buSzPct val="120000"/>
            </a:pPr>
            <a:r>
              <a:rPr lang="en-US" sz="1400" dirty="0"/>
              <a:t>You can declare a global function as friend, or a member function of other class as friend.</a:t>
            </a:r>
          </a:p>
          <a:p>
            <a:pPr marL="45720">
              <a:spcBef>
                <a:spcPct val="25000"/>
              </a:spcBef>
              <a:buClr>
                <a:schemeClr val="tx2"/>
              </a:buClr>
              <a:buSzPct val="120000"/>
            </a:pPr>
            <a:endParaRPr lang="en-US" sz="1400" dirty="0"/>
          </a:p>
          <a:p>
            <a:pPr marL="45720">
              <a:spcBef>
                <a:spcPct val="25000"/>
              </a:spcBef>
              <a:buClr>
                <a:schemeClr val="tx2"/>
              </a:buClr>
              <a:buSzPct val="120000"/>
            </a:pPr>
            <a:r>
              <a:rPr lang="en-US" sz="1200" dirty="0"/>
              <a:t>class </a:t>
            </a:r>
            <a:r>
              <a:rPr lang="en-US" sz="1200" dirty="0" err="1"/>
              <a:t>WithFriend</a:t>
            </a:r>
            <a:endParaRPr lang="en-US" sz="1200" dirty="0"/>
          </a:p>
          <a:p>
            <a:pPr marL="45720">
              <a:spcBef>
                <a:spcPct val="25000"/>
              </a:spcBef>
              <a:buClr>
                <a:schemeClr val="tx2"/>
              </a:buClr>
              <a:buSzPct val="120000"/>
            </a:pPr>
            <a:r>
              <a:rPr lang="en-US" sz="1200" dirty="0"/>
              <a:t>{</a:t>
            </a:r>
          </a:p>
          <a:p>
            <a:pPr marL="45720">
              <a:spcBef>
                <a:spcPct val="25000"/>
              </a:spcBef>
              <a:buClr>
                <a:schemeClr val="tx2"/>
              </a:buClr>
              <a:buSzPct val="120000"/>
            </a:pPr>
            <a:r>
              <a:rPr lang="en-US" sz="1200" dirty="0"/>
              <a:t> </a:t>
            </a:r>
            <a:r>
              <a:rPr lang="en-US" sz="1200" dirty="0" err="1"/>
              <a:t>int</a:t>
            </a:r>
            <a:r>
              <a:rPr lang="en-US" sz="1200" dirty="0"/>
              <a:t> </a:t>
            </a:r>
            <a:r>
              <a:rPr lang="en-US" sz="1200" dirty="0" err="1"/>
              <a:t>i</a:t>
            </a:r>
            <a:r>
              <a:rPr lang="en-US" sz="1200" dirty="0"/>
              <a:t>;</a:t>
            </a:r>
          </a:p>
          <a:p>
            <a:pPr marL="45720">
              <a:spcBef>
                <a:spcPct val="25000"/>
              </a:spcBef>
              <a:buClr>
                <a:schemeClr val="tx2"/>
              </a:buClr>
              <a:buSzPct val="120000"/>
            </a:pPr>
            <a:r>
              <a:rPr lang="en-US" sz="1200" dirty="0"/>
              <a:t> public:</a:t>
            </a:r>
          </a:p>
          <a:p>
            <a:pPr marL="45720">
              <a:spcBef>
                <a:spcPct val="25000"/>
              </a:spcBef>
              <a:buClr>
                <a:schemeClr val="tx2"/>
              </a:buClr>
              <a:buSzPct val="120000"/>
            </a:pPr>
            <a:r>
              <a:rPr lang="en-US" sz="1200" dirty="0"/>
              <a:t> friend void fun(); // Global function as friend</a:t>
            </a:r>
          </a:p>
          <a:p>
            <a:pPr marL="45720">
              <a:spcBef>
                <a:spcPct val="25000"/>
              </a:spcBef>
              <a:buClr>
                <a:schemeClr val="tx2"/>
              </a:buClr>
              <a:buSzPct val="120000"/>
            </a:pPr>
            <a:r>
              <a:rPr lang="en-US" sz="1200" dirty="0"/>
              <a:t>};</a:t>
            </a:r>
          </a:p>
          <a:p>
            <a:pPr marL="45720">
              <a:spcBef>
                <a:spcPct val="25000"/>
              </a:spcBef>
              <a:buClr>
                <a:schemeClr val="tx2"/>
              </a:buClr>
              <a:buSzPct val="120000"/>
            </a:pPr>
            <a:r>
              <a:rPr lang="en-US" sz="1200" dirty="0"/>
              <a:t>void fun()</a:t>
            </a:r>
          </a:p>
          <a:p>
            <a:pPr marL="45720">
              <a:spcBef>
                <a:spcPct val="25000"/>
              </a:spcBef>
              <a:buClr>
                <a:schemeClr val="tx2"/>
              </a:buClr>
              <a:buSzPct val="120000"/>
            </a:pPr>
            <a:r>
              <a:rPr lang="en-US" sz="1200" dirty="0"/>
              <a:t>{</a:t>
            </a:r>
          </a:p>
          <a:p>
            <a:pPr marL="45720">
              <a:spcBef>
                <a:spcPct val="25000"/>
              </a:spcBef>
              <a:buClr>
                <a:schemeClr val="tx2"/>
              </a:buClr>
              <a:buSzPct val="120000"/>
            </a:pPr>
            <a:r>
              <a:rPr lang="en-US" sz="1200" dirty="0"/>
              <a:t> </a:t>
            </a:r>
            <a:r>
              <a:rPr lang="en-US" sz="1200" dirty="0" err="1"/>
              <a:t>WithFriend</a:t>
            </a:r>
            <a:r>
              <a:rPr lang="en-US" sz="1200" dirty="0"/>
              <a:t> </a:t>
            </a:r>
            <a:r>
              <a:rPr lang="en-US" sz="1200" dirty="0" err="1"/>
              <a:t>wf</a:t>
            </a:r>
            <a:r>
              <a:rPr lang="en-US" sz="1200" dirty="0"/>
              <a:t>;</a:t>
            </a:r>
          </a:p>
          <a:p>
            <a:pPr marL="45720">
              <a:spcBef>
                <a:spcPct val="25000"/>
              </a:spcBef>
              <a:buClr>
                <a:schemeClr val="tx2"/>
              </a:buClr>
              <a:buSzPct val="120000"/>
            </a:pPr>
            <a:r>
              <a:rPr lang="en-US" sz="1200" dirty="0"/>
              <a:t> </a:t>
            </a:r>
            <a:r>
              <a:rPr lang="en-US" sz="1200" dirty="0" err="1"/>
              <a:t>wf.i</a:t>
            </a:r>
            <a:r>
              <a:rPr lang="en-US" sz="1200" dirty="0"/>
              <a:t>=10;  // Access to private data member</a:t>
            </a:r>
          </a:p>
          <a:p>
            <a:pPr marL="45720">
              <a:spcBef>
                <a:spcPct val="25000"/>
              </a:spcBef>
              <a:buClr>
                <a:schemeClr val="tx2"/>
              </a:buClr>
              <a:buSzPct val="120000"/>
            </a:pPr>
            <a:r>
              <a:rPr lang="en-US" sz="1200" dirty="0"/>
              <a:t> </a:t>
            </a:r>
            <a:r>
              <a:rPr lang="en-US" sz="1200" dirty="0" err="1"/>
              <a:t>cout</a:t>
            </a:r>
            <a:r>
              <a:rPr lang="en-US" sz="1200" dirty="0"/>
              <a:t> &lt;&lt; </a:t>
            </a:r>
            <a:r>
              <a:rPr lang="en-US" sz="1200" dirty="0" err="1"/>
              <a:t>wf.i</a:t>
            </a:r>
            <a:r>
              <a:rPr lang="en-US" sz="1200" dirty="0"/>
              <a:t>;</a:t>
            </a:r>
          </a:p>
          <a:p>
            <a:pPr marL="45720">
              <a:spcBef>
                <a:spcPct val="25000"/>
              </a:spcBef>
              <a:buClr>
                <a:schemeClr val="tx2"/>
              </a:buClr>
              <a:buSzPct val="120000"/>
            </a:pPr>
            <a:r>
              <a:rPr lang="en-US" sz="1200" dirty="0"/>
              <a:t>}</a:t>
            </a:r>
          </a:p>
          <a:p>
            <a:pPr marL="45720">
              <a:spcBef>
                <a:spcPct val="25000"/>
              </a:spcBef>
              <a:buClr>
                <a:schemeClr val="tx2"/>
              </a:buClr>
              <a:buSzPct val="120000"/>
            </a:pPr>
            <a:r>
              <a:rPr lang="en-US" sz="1200" dirty="0" err="1"/>
              <a:t>int</a:t>
            </a:r>
            <a:r>
              <a:rPr lang="en-US" sz="1200" dirty="0"/>
              <a:t> main()</a:t>
            </a:r>
          </a:p>
          <a:p>
            <a:pPr marL="45720">
              <a:spcBef>
                <a:spcPct val="25000"/>
              </a:spcBef>
              <a:buClr>
                <a:schemeClr val="tx2"/>
              </a:buClr>
              <a:buSzPct val="120000"/>
            </a:pPr>
            <a:r>
              <a:rPr lang="en-US" sz="1200" dirty="0"/>
              <a:t>{</a:t>
            </a:r>
          </a:p>
          <a:p>
            <a:pPr marL="45720">
              <a:spcBef>
                <a:spcPct val="25000"/>
              </a:spcBef>
              <a:buClr>
                <a:schemeClr val="tx2"/>
              </a:buClr>
              <a:buSzPct val="120000"/>
            </a:pPr>
            <a:r>
              <a:rPr lang="en-US" sz="1200" dirty="0"/>
              <a:t>fun(); //Can be called directly</a:t>
            </a:r>
          </a:p>
          <a:p>
            <a:pPr marL="45720">
              <a:spcBef>
                <a:spcPct val="25000"/>
              </a:spcBef>
              <a:buClr>
                <a:schemeClr val="tx2"/>
              </a:buClr>
              <a:buSzPct val="120000"/>
            </a:pPr>
            <a:r>
              <a:rPr lang="en-US" sz="1200" dirty="0"/>
              <a:t>}</a:t>
            </a:r>
          </a:p>
          <a:p>
            <a:pPr marL="45720">
              <a:spcBef>
                <a:spcPct val="25000"/>
              </a:spcBef>
              <a:buClr>
                <a:schemeClr val="tx2"/>
              </a:buClr>
              <a:buSzPct val="120000"/>
            </a:pPr>
            <a:endParaRPr lang="en-US" sz="1400" kern="0" dirty="0">
              <a:latin typeface="+mn-lt"/>
              <a:cs typeface="+mn-cs"/>
            </a:endParaRPr>
          </a:p>
        </p:txBody>
      </p:sp>
      <p:sp>
        <p:nvSpPr>
          <p:cNvPr id="5" name="Content Placeholder 2"/>
          <p:cNvSpPr txBox="1">
            <a:spLocks/>
          </p:cNvSpPr>
          <p:nvPr/>
        </p:nvSpPr>
        <p:spPr bwMode="auto">
          <a:xfrm>
            <a:off x="6019800" y="1752600"/>
            <a:ext cx="44196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r>
              <a:rPr lang="en-US" sz="1400" dirty="0"/>
              <a:t>We can also make an entire class as friend class</a:t>
            </a:r>
          </a:p>
          <a:p>
            <a:r>
              <a:rPr lang="en-US" sz="1400" dirty="0"/>
              <a:t>class Other</a:t>
            </a:r>
          </a:p>
          <a:p>
            <a:r>
              <a:rPr lang="en-US" sz="1400" dirty="0"/>
              <a:t>{</a:t>
            </a:r>
          </a:p>
          <a:p>
            <a:r>
              <a:rPr lang="en-US" sz="1400" dirty="0"/>
              <a:t> void fun();</a:t>
            </a:r>
          </a:p>
          <a:p>
            <a:r>
              <a:rPr lang="en-US" sz="1400" dirty="0"/>
              <a:t>};</a:t>
            </a:r>
          </a:p>
          <a:p>
            <a:endParaRPr lang="en-US" sz="1400" dirty="0"/>
          </a:p>
          <a:p>
            <a:r>
              <a:rPr lang="en-US" sz="1400" dirty="0"/>
              <a:t>class </a:t>
            </a:r>
            <a:r>
              <a:rPr lang="en-US" sz="1400" dirty="0" err="1"/>
              <a:t>WithFriend</a:t>
            </a:r>
            <a:endParaRPr lang="en-US" sz="1400" dirty="0"/>
          </a:p>
          <a:p>
            <a:r>
              <a:rPr lang="en-US" sz="1400" dirty="0"/>
              <a:t>{</a:t>
            </a:r>
          </a:p>
          <a:p>
            <a:r>
              <a:rPr lang="en-US" sz="1400" dirty="0"/>
              <a:t> private:</a:t>
            </a:r>
          </a:p>
          <a:p>
            <a:r>
              <a:rPr lang="en-US" sz="1400" dirty="0"/>
              <a:t> </a:t>
            </a:r>
            <a:r>
              <a:rPr lang="en-US" sz="1400" dirty="0" err="1"/>
              <a:t>int</a:t>
            </a:r>
            <a:r>
              <a:rPr lang="en-US" sz="1400" dirty="0"/>
              <a:t> </a:t>
            </a:r>
            <a:r>
              <a:rPr lang="en-US" sz="1400" dirty="0" err="1"/>
              <a:t>i</a:t>
            </a:r>
            <a:r>
              <a:rPr lang="en-US" sz="1400" dirty="0"/>
              <a:t>;</a:t>
            </a:r>
          </a:p>
          <a:p>
            <a:r>
              <a:rPr lang="en-US" sz="1400" dirty="0"/>
              <a:t> public:</a:t>
            </a:r>
          </a:p>
          <a:p>
            <a:r>
              <a:rPr lang="en-US" sz="1400" dirty="0"/>
              <a:t> void </a:t>
            </a:r>
            <a:r>
              <a:rPr lang="en-US" sz="1400" dirty="0" err="1"/>
              <a:t>getdata</a:t>
            </a:r>
            <a:r>
              <a:rPr lang="en-US" sz="1400" dirty="0"/>
              <a:t>();  </a:t>
            </a:r>
            <a:r>
              <a:rPr lang="en-US" sz="1200" dirty="0"/>
              <a:t>// Member function of class </a:t>
            </a:r>
            <a:r>
              <a:rPr lang="en-US" sz="1200" dirty="0" err="1"/>
              <a:t>WithFriend</a:t>
            </a:r>
            <a:endParaRPr lang="en-US" sz="1400" dirty="0"/>
          </a:p>
          <a:p>
            <a:r>
              <a:rPr lang="en-US" sz="1400" dirty="0"/>
              <a:t> friend void Other::fun();  </a:t>
            </a:r>
            <a:r>
              <a:rPr lang="en-US" sz="800" dirty="0"/>
              <a:t> // making function of class Other as friend here</a:t>
            </a:r>
            <a:endParaRPr lang="en-US" sz="1400" dirty="0"/>
          </a:p>
          <a:p>
            <a:r>
              <a:rPr lang="en-US" sz="1400" dirty="0"/>
              <a:t> friend class Other;  </a:t>
            </a:r>
            <a:r>
              <a:rPr lang="en-US" sz="1200" dirty="0"/>
              <a:t>// making the complete class as friend</a:t>
            </a:r>
            <a:endParaRPr lang="en-US" sz="1400" dirty="0"/>
          </a:p>
          <a:p>
            <a:r>
              <a:rPr lang="en-US" sz="1400" dirty="0"/>
              <a:t>};</a:t>
            </a:r>
          </a:p>
          <a:p>
            <a:endParaRPr lang="en-US" sz="1400" dirty="0"/>
          </a:p>
          <a:p>
            <a:r>
              <a:rPr lang="en-US" sz="1100" dirty="0"/>
              <a:t>When we make a class as friend, all its member functions automatically become friend functions. </a:t>
            </a:r>
          </a:p>
          <a:p>
            <a:r>
              <a:rPr lang="en-US" sz="1100" dirty="0"/>
              <a:t>Friend Functions is a reason, why C++ is not called as a pure Object Oriented language. Because it violates the concept of Encapsulation. </a:t>
            </a:r>
          </a:p>
          <a:p>
            <a:endParaRPr lang="en-US" sz="11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Types of Member Functions</a:t>
            </a:r>
          </a:p>
        </p:txBody>
      </p:sp>
      <p:sp>
        <p:nvSpPr>
          <p:cNvPr id="4" name="Content Placeholder 2"/>
          <p:cNvSpPr txBox="1">
            <a:spLocks/>
          </p:cNvSpPr>
          <p:nvPr/>
        </p:nvSpPr>
        <p:spPr bwMode="auto">
          <a:xfrm>
            <a:off x="1676400" y="1524000"/>
            <a:ext cx="41910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45720">
              <a:spcBef>
                <a:spcPct val="25000"/>
              </a:spcBef>
              <a:buClr>
                <a:schemeClr val="tx2"/>
              </a:buClr>
              <a:buSzPct val="120000"/>
            </a:pPr>
            <a:r>
              <a:rPr lang="en-US" sz="1400" b="1" dirty="0"/>
              <a:t>Friend functions</a:t>
            </a:r>
          </a:p>
          <a:p>
            <a:pPr marL="45720">
              <a:spcBef>
                <a:spcPct val="25000"/>
              </a:spcBef>
              <a:buClr>
                <a:schemeClr val="tx2"/>
              </a:buClr>
              <a:buSzPct val="120000"/>
            </a:pPr>
            <a:r>
              <a:rPr lang="en-US" sz="1400" dirty="0"/>
              <a:t>Friend functions are actually not class member function. Friend functions are made to give </a:t>
            </a:r>
            <a:r>
              <a:rPr lang="en-US" sz="1400" b="1" dirty="0"/>
              <a:t>private</a:t>
            </a:r>
            <a:r>
              <a:rPr lang="en-US" sz="1400" dirty="0"/>
              <a:t> access to non-class functions. </a:t>
            </a:r>
          </a:p>
          <a:p>
            <a:pPr marL="45720">
              <a:spcBef>
                <a:spcPct val="25000"/>
              </a:spcBef>
              <a:buClr>
                <a:schemeClr val="tx2"/>
              </a:buClr>
              <a:buSzPct val="120000"/>
            </a:pPr>
            <a:r>
              <a:rPr lang="en-US" sz="1400" dirty="0"/>
              <a:t>You can declare a global function as friend, or a member function of other class as friend.</a:t>
            </a:r>
          </a:p>
          <a:p>
            <a:pPr marL="45720">
              <a:spcBef>
                <a:spcPct val="25000"/>
              </a:spcBef>
              <a:buClr>
                <a:schemeClr val="tx2"/>
              </a:buClr>
              <a:buSzPct val="120000"/>
            </a:pPr>
            <a:endParaRPr lang="en-US" sz="1400" dirty="0"/>
          </a:p>
          <a:p>
            <a:pPr marL="45720">
              <a:spcBef>
                <a:spcPct val="25000"/>
              </a:spcBef>
              <a:buClr>
                <a:schemeClr val="tx2"/>
              </a:buClr>
              <a:buSzPct val="120000"/>
            </a:pPr>
            <a:r>
              <a:rPr lang="en-US" sz="1200" dirty="0"/>
              <a:t>class </a:t>
            </a:r>
            <a:r>
              <a:rPr lang="en-US" sz="1200" dirty="0" err="1"/>
              <a:t>WithFriend</a:t>
            </a:r>
            <a:endParaRPr lang="en-US" sz="1200" dirty="0"/>
          </a:p>
          <a:p>
            <a:pPr marL="45720">
              <a:spcBef>
                <a:spcPct val="25000"/>
              </a:spcBef>
              <a:buClr>
                <a:schemeClr val="tx2"/>
              </a:buClr>
              <a:buSzPct val="120000"/>
            </a:pPr>
            <a:r>
              <a:rPr lang="en-US" sz="1200" dirty="0"/>
              <a:t>{</a:t>
            </a:r>
          </a:p>
          <a:p>
            <a:pPr marL="45720">
              <a:spcBef>
                <a:spcPct val="25000"/>
              </a:spcBef>
              <a:buClr>
                <a:schemeClr val="tx2"/>
              </a:buClr>
              <a:buSzPct val="120000"/>
            </a:pPr>
            <a:r>
              <a:rPr lang="en-US" sz="1200" dirty="0"/>
              <a:t> </a:t>
            </a:r>
            <a:r>
              <a:rPr lang="en-US" sz="1200" dirty="0" err="1"/>
              <a:t>int</a:t>
            </a:r>
            <a:r>
              <a:rPr lang="en-US" sz="1200" dirty="0"/>
              <a:t> </a:t>
            </a:r>
            <a:r>
              <a:rPr lang="en-US" sz="1200" dirty="0" err="1"/>
              <a:t>i</a:t>
            </a:r>
            <a:r>
              <a:rPr lang="en-US" sz="1200" dirty="0"/>
              <a:t>;</a:t>
            </a:r>
          </a:p>
          <a:p>
            <a:pPr marL="45720">
              <a:spcBef>
                <a:spcPct val="25000"/>
              </a:spcBef>
              <a:buClr>
                <a:schemeClr val="tx2"/>
              </a:buClr>
              <a:buSzPct val="120000"/>
            </a:pPr>
            <a:r>
              <a:rPr lang="en-US" sz="1200" dirty="0"/>
              <a:t> public:</a:t>
            </a:r>
          </a:p>
          <a:p>
            <a:pPr marL="45720">
              <a:spcBef>
                <a:spcPct val="25000"/>
              </a:spcBef>
              <a:buClr>
                <a:schemeClr val="tx2"/>
              </a:buClr>
              <a:buSzPct val="120000"/>
            </a:pPr>
            <a:r>
              <a:rPr lang="en-US" sz="1200" dirty="0"/>
              <a:t> friend void fun(); // Global function as friend</a:t>
            </a:r>
          </a:p>
          <a:p>
            <a:pPr marL="45720">
              <a:spcBef>
                <a:spcPct val="25000"/>
              </a:spcBef>
              <a:buClr>
                <a:schemeClr val="tx2"/>
              </a:buClr>
              <a:buSzPct val="120000"/>
            </a:pPr>
            <a:r>
              <a:rPr lang="en-US" sz="1200" dirty="0"/>
              <a:t>};</a:t>
            </a:r>
          </a:p>
          <a:p>
            <a:pPr marL="45720">
              <a:spcBef>
                <a:spcPct val="25000"/>
              </a:spcBef>
              <a:buClr>
                <a:schemeClr val="tx2"/>
              </a:buClr>
              <a:buSzPct val="120000"/>
            </a:pPr>
            <a:r>
              <a:rPr lang="en-US" sz="1200" dirty="0"/>
              <a:t>void fun()</a:t>
            </a:r>
          </a:p>
          <a:p>
            <a:pPr marL="45720">
              <a:spcBef>
                <a:spcPct val="25000"/>
              </a:spcBef>
              <a:buClr>
                <a:schemeClr val="tx2"/>
              </a:buClr>
              <a:buSzPct val="120000"/>
            </a:pPr>
            <a:r>
              <a:rPr lang="en-US" sz="1200" dirty="0"/>
              <a:t>{</a:t>
            </a:r>
          </a:p>
          <a:p>
            <a:pPr marL="45720">
              <a:spcBef>
                <a:spcPct val="25000"/>
              </a:spcBef>
              <a:buClr>
                <a:schemeClr val="tx2"/>
              </a:buClr>
              <a:buSzPct val="120000"/>
            </a:pPr>
            <a:r>
              <a:rPr lang="en-US" sz="1200" dirty="0"/>
              <a:t> </a:t>
            </a:r>
            <a:r>
              <a:rPr lang="en-US" sz="1200" dirty="0" err="1"/>
              <a:t>WithFriend</a:t>
            </a:r>
            <a:r>
              <a:rPr lang="en-US" sz="1200" dirty="0"/>
              <a:t> </a:t>
            </a:r>
            <a:r>
              <a:rPr lang="en-US" sz="1200" dirty="0" err="1"/>
              <a:t>wf</a:t>
            </a:r>
            <a:r>
              <a:rPr lang="en-US" sz="1200" dirty="0"/>
              <a:t>;</a:t>
            </a:r>
          </a:p>
          <a:p>
            <a:pPr marL="45720">
              <a:spcBef>
                <a:spcPct val="25000"/>
              </a:spcBef>
              <a:buClr>
                <a:schemeClr val="tx2"/>
              </a:buClr>
              <a:buSzPct val="120000"/>
            </a:pPr>
            <a:r>
              <a:rPr lang="en-US" sz="1200" dirty="0"/>
              <a:t> </a:t>
            </a:r>
            <a:r>
              <a:rPr lang="en-US" sz="1200" dirty="0" err="1"/>
              <a:t>wf.i</a:t>
            </a:r>
            <a:r>
              <a:rPr lang="en-US" sz="1200" dirty="0"/>
              <a:t>=10;  // Access to private data member</a:t>
            </a:r>
          </a:p>
          <a:p>
            <a:pPr marL="45720">
              <a:spcBef>
                <a:spcPct val="25000"/>
              </a:spcBef>
              <a:buClr>
                <a:schemeClr val="tx2"/>
              </a:buClr>
              <a:buSzPct val="120000"/>
            </a:pPr>
            <a:r>
              <a:rPr lang="en-US" sz="1200" dirty="0"/>
              <a:t> </a:t>
            </a:r>
            <a:r>
              <a:rPr lang="en-US" sz="1200" dirty="0" err="1"/>
              <a:t>cout</a:t>
            </a:r>
            <a:r>
              <a:rPr lang="en-US" sz="1200" dirty="0"/>
              <a:t> &lt;&lt; </a:t>
            </a:r>
            <a:r>
              <a:rPr lang="en-US" sz="1200" dirty="0" err="1"/>
              <a:t>wf.i</a:t>
            </a:r>
            <a:r>
              <a:rPr lang="en-US" sz="1200" dirty="0"/>
              <a:t>;</a:t>
            </a:r>
          </a:p>
          <a:p>
            <a:pPr marL="45720">
              <a:spcBef>
                <a:spcPct val="25000"/>
              </a:spcBef>
              <a:buClr>
                <a:schemeClr val="tx2"/>
              </a:buClr>
              <a:buSzPct val="120000"/>
            </a:pPr>
            <a:r>
              <a:rPr lang="en-US" sz="1200" dirty="0"/>
              <a:t>}</a:t>
            </a:r>
          </a:p>
          <a:p>
            <a:pPr marL="45720">
              <a:spcBef>
                <a:spcPct val="25000"/>
              </a:spcBef>
              <a:buClr>
                <a:schemeClr val="tx2"/>
              </a:buClr>
              <a:buSzPct val="120000"/>
            </a:pPr>
            <a:r>
              <a:rPr lang="en-US" sz="1200" dirty="0" err="1"/>
              <a:t>int</a:t>
            </a:r>
            <a:r>
              <a:rPr lang="en-US" sz="1200" dirty="0"/>
              <a:t> main()</a:t>
            </a:r>
          </a:p>
          <a:p>
            <a:pPr marL="45720">
              <a:spcBef>
                <a:spcPct val="25000"/>
              </a:spcBef>
              <a:buClr>
                <a:schemeClr val="tx2"/>
              </a:buClr>
              <a:buSzPct val="120000"/>
            </a:pPr>
            <a:r>
              <a:rPr lang="en-US" sz="1200" dirty="0"/>
              <a:t>{</a:t>
            </a:r>
          </a:p>
          <a:p>
            <a:pPr marL="45720">
              <a:spcBef>
                <a:spcPct val="25000"/>
              </a:spcBef>
              <a:buClr>
                <a:schemeClr val="tx2"/>
              </a:buClr>
              <a:buSzPct val="120000"/>
            </a:pPr>
            <a:r>
              <a:rPr lang="en-US" sz="1200" dirty="0"/>
              <a:t>fun(); //Can be called directly</a:t>
            </a:r>
          </a:p>
          <a:p>
            <a:pPr marL="45720">
              <a:spcBef>
                <a:spcPct val="25000"/>
              </a:spcBef>
              <a:buClr>
                <a:schemeClr val="tx2"/>
              </a:buClr>
              <a:buSzPct val="120000"/>
            </a:pPr>
            <a:r>
              <a:rPr lang="en-US" sz="1200" dirty="0"/>
              <a:t>}</a:t>
            </a:r>
          </a:p>
          <a:p>
            <a:pPr marL="45720">
              <a:spcBef>
                <a:spcPct val="25000"/>
              </a:spcBef>
              <a:buClr>
                <a:schemeClr val="tx2"/>
              </a:buClr>
              <a:buSzPct val="120000"/>
            </a:pPr>
            <a:endParaRPr lang="en-US" sz="1400" kern="0" dirty="0">
              <a:latin typeface="+mn-lt"/>
              <a:cs typeface="+mn-cs"/>
            </a:endParaRPr>
          </a:p>
        </p:txBody>
      </p:sp>
      <p:sp>
        <p:nvSpPr>
          <p:cNvPr id="5" name="Content Placeholder 2"/>
          <p:cNvSpPr txBox="1">
            <a:spLocks/>
          </p:cNvSpPr>
          <p:nvPr/>
        </p:nvSpPr>
        <p:spPr bwMode="auto">
          <a:xfrm>
            <a:off x="6019800" y="1752600"/>
            <a:ext cx="44196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r>
              <a:rPr lang="en-US" sz="1400" dirty="0"/>
              <a:t>We can also make an entire class as friend class</a:t>
            </a:r>
          </a:p>
          <a:p>
            <a:r>
              <a:rPr lang="en-US" sz="1400" dirty="0"/>
              <a:t>class Other</a:t>
            </a:r>
          </a:p>
          <a:p>
            <a:r>
              <a:rPr lang="en-US" sz="1400" dirty="0"/>
              <a:t>{</a:t>
            </a:r>
          </a:p>
          <a:p>
            <a:r>
              <a:rPr lang="en-US" sz="1400" dirty="0"/>
              <a:t> void fun();</a:t>
            </a:r>
          </a:p>
          <a:p>
            <a:r>
              <a:rPr lang="en-US" sz="1400" dirty="0"/>
              <a:t>};</a:t>
            </a:r>
          </a:p>
          <a:p>
            <a:endParaRPr lang="en-US" sz="1400" dirty="0"/>
          </a:p>
          <a:p>
            <a:r>
              <a:rPr lang="en-US" sz="1400" dirty="0"/>
              <a:t>class </a:t>
            </a:r>
            <a:r>
              <a:rPr lang="en-US" sz="1400" dirty="0" err="1"/>
              <a:t>WithFriend</a:t>
            </a:r>
            <a:endParaRPr lang="en-US" sz="1400" dirty="0"/>
          </a:p>
          <a:p>
            <a:r>
              <a:rPr lang="en-US" sz="1400" dirty="0"/>
              <a:t>{</a:t>
            </a:r>
          </a:p>
          <a:p>
            <a:r>
              <a:rPr lang="en-US" sz="1400" dirty="0"/>
              <a:t> private:</a:t>
            </a:r>
          </a:p>
          <a:p>
            <a:r>
              <a:rPr lang="en-US" sz="1400" dirty="0"/>
              <a:t> </a:t>
            </a:r>
            <a:r>
              <a:rPr lang="en-US" sz="1400" dirty="0" err="1"/>
              <a:t>int</a:t>
            </a:r>
            <a:r>
              <a:rPr lang="en-US" sz="1400" dirty="0"/>
              <a:t> </a:t>
            </a:r>
            <a:r>
              <a:rPr lang="en-US" sz="1400" dirty="0" err="1"/>
              <a:t>i</a:t>
            </a:r>
            <a:r>
              <a:rPr lang="en-US" sz="1400" dirty="0"/>
              <a:t>;</a:t>
            </a:r>
          </a:p>
          <a:p>
            <a:r>
              <a:rPr lang="en-US" sz="1400" dirty="0"/>
              <a:t> public:</a:t>
            </a:r>
          </a:p>
          <a:p>
            <a:r>
              <a:rPr lang="en-US" sz="1400" dirty="0"/>
              <a:t> void </a:t>
            </a:r>
            <a:r>
              <a:rPr lang="en-US" sz="1400" dirty="0" err="1"/>
              <a:t>getdata</a:t>
            </a:r>
            <a:r>
              <a:rPr lang="en-US" sz="1400" dirty="0"/>
              <a:t>();  </a:t>
            </a:r>
            <a:r>
              <a:rPr lang="en-US" sz="1200" dirty="0"/>
              <a:t>// Member function of class </a:t>
            </a:r>
            <a:r>
              <a:rPr lang="en-US" sz="1200" dirty="0" err="1"/>
              <a:t>WithFriend</a:t>
            </a:r>
            <a:endParaRPr lang="en-US" sz="1400" dirty="0"/>
          </a:p>
          <a:p>
            <a:r>
              <a:rPr lang="en-US" sz="1400" dirty="0"/>
              <a:t> friend void Other::fun();  </a:t>
            </a:r>
            <a:r>
              <a:rPr lang="en-US" sz="800" dirty="0"/>
              <a:t> // making function of class Other as friend here</a:t>
            </a:r>
            <a:endParaRPr lang="en-US" sz="1400" dirty="0"/>
          </a:p>
          <a:p>
            <a:r>
              <a:rPr lang="en-US" sz="1400" dirty="0"/>
              <a:t> friend class Other;  </a:t>
            </a:r>
            <a:r>
              <a:rPr lang="en-US" sz="1200" dirty="0"/>
              <a:t>// making the complete class as friend</a:t>
            </a:r>
            <a:endParaRPr lang="en-US" sz="1400" dirty="0"/>
          </a:p>
          <a:p>
            <a:r>
              <a:rPr lang="en-US" sz="1400" dirty="0"/>
              <a:t>};</a:t>
            </a:r>
          </a:p>
          <a:p>
            <a:endParaRPr lang="en-US" sz="1400" dirty="0"/>
          </a:p>
          <a:p>
            <a:r>
              <a:rPr lang="en-US" sz="1100" dirty="0"/>
              <a:t>When we make a class as friend, all its member functions automatically become friend functions. </a:t>
            </a:r>
          </a:p>
          <a:p>
            <a:r>
              <a:rPr lang="en-US" sz="1100" dirty="0"/>
              <a:t>Friend Functions is a reason, why C++ is not called as a pure Object Oriented language. Because it violates the concept of Encapsulation. </a:t>
            </a:r>
          </a:p>
          <a:p>
            <a:endParaRPr lang="en-US" sz="11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Function Overloading</a:t>
            </a:r>
          </a:p>
        </p:txBody>
      </p:sp>
      <p:sp>
        <p:nvSpPr>
          <p:cNvPr id="5123" name="Content Placeholder 2"/>
          <p:cNvSpPr>
            <a:spLocks noGrp="1"/>
          </p:cNvSpPr>
          <p:nvPr>
            <p:ph idx="1"/>
          </p:nvPr>
        </p:nvSpPr>
        <p:spPr>
          <a:xfrm>
            <a:off x="1752600" y="1524002"/>
            <a:ext cx="8686800" cy="2362199"/>
          </a:xfrm>
        </p:spPr>
        <p:txBody>
          <a:bodyPr/>
          <a:lstStyle/>
          <a:p>
            <a:r>
              <a:rPr lang="en-US" sz="1400" dirty="0"/>
              <a:t>If any class have multiple functions with same names but different parameters then they are said to be overloaded. Function overloading allows you to use the same name for different functions, to perform, either same or different functions in the same class.</a:t>
            </a:r>
          </a:p>
          <a:p>
            <a:r>
              <a:rPr lang="en-US" sz="1400" dirty="0"/>
              <a:t>Function overloading is usually used to enhance the readability of the program. If you have to perform one single operation but with different number or types of arguments, then you can simply overload the function. </a:t>
            </a:r>
          </a:p>
          <a:p>
            <a:endParaRPr lang="en-US" sz="1400" dirty="0"/>
          </a:p>
          <a:p>
            <a:r>
              <a:rPr lang="en-US" sz="1400" b="1" dirty="0"/>
              <a:t>Ways to overload a function</a:t>
            </a:r>
          </a:p>
          <a:p>
            <a:pPr marL="388620" indent="-342900">
              <a:buFont typeface="+mj-lt"/>
              <a:buAutoNum type="arabicPeriod"/>
            </a:pPr>
            <a:r>
              <a:rPr lang="en-US" sz="1400" dirty="0"/>
              <a:t>By changing number of Arguments.</a:t>
            </a:r>
          </a:p>
          <a:p>
            <a:pPr marL="388620" indent="-342900">
              <a:buFont typeface="+mj-lt"/>
              <a:buAutoNum type="arabicPeriod"/>
            </a:pPr>
            <a:r>
              <a:rPr lang="en-US" sz="1400" dirty="0"/>
              <a:t>By having different types of argument.</a:t>
            </a:r>
          </a:p>
          <a:p>
            <a:endParaRPr lang="en-US" sz="1400" dirty="0"/>
          </a:p>
        </p:txBody>
      </p:sp>
      <p:sp>
        <p:nvSpPr>
          <p:cNvPr id="4" name="Content Placeholder 2"/>
          <p:cNvSpPr txBox="1">
            <a:spLocks/>
          </p:cNvSpPr>
          <p:nvPr/>
        </p:nvSpPr>
        <p:spPr bwMode="auto">
          <a:xfrm>
            <a:off x="1676400" y="3865492"/>
            <a:ext cx="3733800" cy="2992509"/>
          </a:xfrm>
          <a:prstGeom prst="rect">
            <a:avLst/>
          </a:prstGeom>
          <a:solidFill>
            <a:schemeClr val="bg2">
              <a:lumMod val="40000"/>
              <a:lumOff val="60000"/>
            </a:schemeClr>
          </a:solidFill>
          <a:ln w="9525">
            <a:noFill/>
            <a:miter lim="800000"/>
            <a:headEnd/>
            <a:tailEnd/>
          </a:ln>
        </p:spPr>
        <p:txBody>
          <a:bodyPr vert="horz" wrap="square" lIns="91440" tIns="45720" rIns="91440" bIns="45720" numCol="1" anchor="t" anchorCtr="0" compatLnSpc="1">
            <a:prstTxWarp prst="textNoShape">
              <a:avLst/>
            </a:prstTxWarp>
            <a:normAutofit fontScale="92500" lnSpcReduction="20000"/>
          </a:bodyPr>
          <a:lstStyle/>
          <a:p>
            <a:pPr marL="45720">
              <a:spcBef>
                <a:spcPct val="25000"/>
              </a:spcBef>
              <a:buClr>
                <a:schemeClr val="tx2"/>
              </a:buClr>
              <a:buSzPct val="120000"/>
            </a:pPr>
            <a:r>
              <a:rPr lang="en-US" sz="1200" kern="0" dirty="0" err="1">
                <a:latin typeface="+mn-lt"/>
                <a:cs typeface="+mn-cs"/>
              </a:rPr>
              <a:t>int</a:t>
            </a:r>
            <a:r>
              <a:rPr lang="en-US" sz="1200" kern="0" dirty="0">
                <a:latin typeface="+mn-lt"/>
                <a:cs typeface="+mn-cs"/>
              </a:rPr>
              <a:t> sum (</a:t>
            </a:r>
            <a:r>
              <a:rPr lang="en-US" sz="1200" kern="0" dirty="0" err="1">
                <a:latin typeface="+mn-lt"/>
                <a:cs typeface="+mn-cs"/>
              </a:rPr>
              <a:t>int</a:t>
            </a:r>
            <a:r>
              <a:rPr lang="en-US" sz="1200" kern="0" dirty="0">
                <a:latin typeface="+mn-lt"/>
                <a:cs typeface="+mn-cs"/>
              </a:rPr>
              <a:t> x, </a:t>
            </a:r>
            <a:r>
              <a:rPr lang="en-US" sz="1200" kern="0" dirty="0" err="1">
                <a:latin typeface="+mn-lt"/>
                <a:cs typeface="+mn-cs"/>
              </a:rPr>
              <a:t>int</a:t>
            </a:r>
            <a:r>
              <a:rPr lang="en-US" sz="1200" kern="0" dirty="0">
                <a:latin typeface="+mn-lt"/>
                <a:cs typeface="+mn-cs"/>
              </a:rPr>
              <a:t> y)</a:t>
            </a:r>
          </a:p>
          <a:p>
            <a:pPr marL="45720">
              <a:spcBef>
                <a:spcPct val="25000"/>
              </a:spcBef>
              <a:buClr>
                <a:schemeClr val="tx2"/>
              </a:buClr>
              <a:buSzPct val="120000"/>
            </a:pPr>
            <a:r>
              <a:rPr lang="en-US" sz="1200" kern="0" dirty="0">
                <a:latin typeface="+mn-lt"/>
                <a:cs typeface="+mn-cs"/>
              </a:rPr>
              <a:t>{</a:t>
            </a:r>
          </a:p>
          <a:p>
            <a:pPr marL="45720">
              <a:spcBef>
                <a:spcPct val="25000"/>
              </a:spcBef>
              <a:buClr>
                <a:schemeClr val="tx2"/>
              </a:buClr>
              <a:buSzPct val="120000"/>
            </a:pPr>
            <a:r>
              <a:rPr lang="en-US" sz="1200" kern="0" dirty="0">
                <a:latin typeface="+mn-lt"/>
                <a:cs typeface="+mn-cs"/>
              </a:rPr>
              <a:t> </a:t>
            </a:r>
            <a:r>
              <a:rPr lang="en-US" sz="1200" kern="0" dirty="0" err="1">
                <a:latin typeface="+mn-lt"/>
                <a:cs typeface="+mn-cs"/>
              </a:rPr>
              <a:t>cout</a:t>
            </a:r>
            <a:r>
              <a:rPr lang="en-US" sz="1200" kern="0" dirty="0">
                <a:latin typeface="+mn-lt"/>
                <a:cs typeface="+mn-cs"/>
              </a:rPr>
              <a:t> &lt;&lt; </a:t>
            </a:r>
            <a:r>
              <a:rPr lang="en-US" sz="1200" kern="0" dirty="0" err="1">
                <a:latin typeface="+mn-lt"/>
                <a:cs typeface="+mn-cs"/>
              </a:rPr>
              <a:t>x+y</a:t>
            </a:r>
            <a:r>
              <a:rPr lang="en-US" sz="1200" kern="0" dirty="0">
                <a:latin typeface="+mn-lt"/>
                <a:cs typeface="+mn-cs"/>
              </a:rPr>
              <a:t>;</a:t>
            </a:r>
          </a:p>
          <a:p>
            <a:pPr marL="45720">
              <a:spcBef>
                <a:spcPct val="25000"/>
              </a:spcBef>
              <a:buClr>
                <a:schemeClr val="tx2"/>
              </a:buClr>
              <a:buSzPct val="120000"/>
            </a:pPr>
            <a:r>
              <a:rPr lang="en-US" sz="1200" kern="0" dirty="0">
                <a:latin typeface="+mn-lt"/>
                <a:cs typeface="+mn-cs"/>
              </a:rPr>
              <a:t>}</a:t>
            </a:r>
          </a:p>
          <a:p>
            <a:pPr marL="45720">
              <a:spcBef>
                <a:spcPct val="25000"/>
              </a:spcBef>
              <a:buClr>
                <a:schemeClr val="tx2"/>
              </a:buClr>
              <a:buSzPct val="120000"/>
            </a:pPr>
            <a:endParaRPr lang="en-US" sz="1200" kern="0" dirty="0">
              <a:latin typeface="+mn-lt"/>
              <a:cs typeface="+mn-cs"/>
            </a:endParaRPr>
          </a:p>
          <a:p>
            <a:pPr marL="45720">
              <a:spcBef>
                <a:spcPct val="25000"/>
              </a:spcBef>
              <a:buClr>
                <a:schemeClr val="tx2"/>
              </a:buClr>
              <a:buSzPct val="120000"/>
            </a:pPr>
            <a:r>
              <a:rPr lang="en-US" sz="1200" kern="0" dirty="0" err="1">
                <a:latin typeface="+mn-lt"/>
                <a:cs typeface="+mn-cs"/>
              </a:rPr>
              <a:t>int</a:t>
            </a:r>
            <a:r>
              <a:rPr lang="en-US" sz="1200" kern="0" dirty="0">
                <a:latin typeface="+mn-lt"/>
                <a:cs typeface="+mn-cs"/>
              </a:rPr>
              <a:t> sum(</a:t>
            </a:r>
            <a:r>
              <a:rPr lang="en-US" sz="1200" kern="0" dirty="0" err="1">
                <a:latin typeface="+mn-lt"/>
                <a:cs typeface="+mn-cs"/>
              </a:rPr>
              <a:t>int</a:t>
            </a:r>
            <a:r>
              <a:rPr lang="en-US" sz="1200" kern="0" dirty="0">
                <a:latin typeface="+mn-lt"/>
                <a:cs typeface="+mn-cs"/>
              </a:rPr>
              <a:t> x, </a:t>
            </a:r>
            <a:r>
              <a:rPr lang="en-US" sz="1200" kern="0" dirty="0" err="1">
                <a:latin typeface="+mn-lt"/>
                <a:cs typeface="+mn-cs"/>
              </a:rPr>
              <a:t>int</a:t>
            </a:r>
            <a:r>
              <a:rPr lang="en-US" sz="1200" kern="0" dirty="0">
                <a:latin typeface="+mn-lt"/>
                <a:cs typeface="+mn-cs"/>
              </a:rPr>
              <a:t> y, </a:t>
            </a:r>
            <a:r>
              <a:rPr lang="en-US" sz="1200" kern="0" dirty="0" err="1">
                <a:latin typeface="+mn-lt"/>
                <a:cs typeface="+mn-cs"/>
              </a:rPr>
              <a:t>int</a:t>
            </a:r>
            <a:r>
              <a:rPr lang="en-US" sz="1200" kern="0" dirty="0">
                <a:latin typeface="+mn-lt"/>
                <a:cs typeface="+mn-cs"/>
              </a:rPr>
              <a:t> z)</a:t>
            </a:r>
          </a:p>
          <a:p>
            <a:pPr marL="45720">
              <a:spcBef>
                <a:spcPct val="25000"/>
              </a:spcBef>
              <a:buClr>
                <a:schemeClr val="tx2"/>
              </a:buClr>
              <a:buSzPct val="120000"/>
            </a:pPr>
            <a:r>
              <a:rPr lang="en-US" sz="1200" kern="0" dirty="0">
                <a:latin typeface="+mn-lt"/>
                <a:cs typeface="+mn-cs"/>
              </a:rPr>
              <a:t>{</a:t>
            </a:r>
          </a:p>
          <a:p>
            <a:pPr marL="45720">
              <a:spcBef>
                <a:spcPct val="25000"/>
              </a:spcBef>
              <a:buClr>
                <a:schemeClr val="tx2"/>
              </a:buClr>
              <a:buSzPct val="120000"/>
            </a:pPr>
            <a:r>
              <a:rPr lang="en-US" sz="1200" kern="0" dirty="0">
                <a:latin typeface="+mn-lt"/>
                <a:cs typeface="+mn-cs"/>
              </a:rPr>
              <a:t> </a:t>
            </a:r>
            <a:r>
              <a:rPr lang="en-US" sz="1200" kern="0" dirty="0" err="1">
                <a:latin typeface="+mn-lt"/>
                <a:cs typeface="+mn-cs"/>
              </a:rPr>
              <a:t>cout</a:t>
            </a:r>
            <a:r>
              <a:rPr lang="en-US" sz="1200" kern="0" dirty="0">
                <a:latin typeface="+mn-lt"/>
                <a:cs typeface="+mn-cs"/>
              </a:rPr>
              <a:t> &lt;&lt; </a:t>
            </a:r>
            <a:r>
              <a:rPr lang="en-US" sz="1200" kern="0" dirty="0" err="1">
                <a:latin typeface="+mn-lt"/>
                <a:cs typeface="+mn-cs"/>
              </a:rPr>
              <a:t>x+y+z</a:t>
            </a:r>
            <a:r>
              <a:rPr lang="en-US" sz="1200" kern="0" dirty="0">
                <a:latin typeface="+mn-lt"/>
                <a:cs typeface="+mn-cs"/>
              </a:rPr>
              <a:t>;</a:t>
            </a:r>
          </a:p>
          <a:p>
            <a:pPr marL="45720">
              <a:spcBef>
                <a:spcPct val="25000"/>
              </a:spcBef>
              <a:buClr>
                <a:schemeClr val="tx2"/>
              </a:buClr>
              <a:buSzPct val="120000"/>
            </a:pPr>
            <a:r>
              <a:rPr lang="en-US" sz="1200" kern="0" dirty="0">
                <a:latin typeface="+mn-lt"/>
                <a:cs typeface="+mn-cs"/>
              </a:rPr>
              <a:t>}</a:t>
            </a:r>
          </a:p>
          <a:p>
            <a:pPr marL="45720">
              <a:spcBef>
                <a:spcPct val="25000"/>
              </a:spcBef>
              <a:buClr>
                <a:schemeClr val="tx2"/>
              </a:buClr>
              <a:buSzPct val="120000"/>
            </a:pPr>
            <a:endParaRPr lang="en-US" sz="1200" kern="0" dirty="0">
              <a:latin typeface="+mn-lt"/>
              <a:cs typeface="+mn-cs"/>
            </a:endParaRPr>
          </a:p>
          <a:p>
            <a:pPr marL="45720">
              <a:spcBef>
                <a:spcPct val="25000"/>
              </a:spcBef>
              <a:buClr>
                <a:schemeClr val="tx2"/>
              </a:buClr>
              <a:buSzPct val="120000"/>
            </a:pPr>
            <a:r>
              <a:rPr lang="en-US" sz="1200" kern="0" dirty="0" err="1">
                <a:latin typeface="+mn-lt"/>
                <a:cs typeface="+mn-cs"/>
              </a:rPr>
              <a:t>int</a:t>
            </a:r>
            <a:r>
              <a:rPr lang="en-US" sz="1200" kern="0" dirty="0">
                <a:latin typeface="+mn-lt"/>
                <a:cs typeface="+mn-cs"/>
              </a:rPr>
              <a:t> main()</a:t>
            </a:r>
          </a:p>
          <a:p>
            <a:pPr marL="45720">
              <a:spcBef>
                <a:spcPct val="25000"/>
              </a:spcBef>
              <a:buClr>
                <a:schemeClr val="tx2"/>
              </a:buClr>
              <a:buSzPct val="120000"/>
            </a:pPr>
            <a:r>
              <a:rPr lang="en-US" sz="1200" kern="0" dirty="0">
                <a:latin typeface="+mn-lt"/>
                <a:cs typeface="+mn-cs"/>
              </a:rPr>
              <a:t>{</a:t>
            </a:r>
          </a:p>
          <a:p>
            <a:pPr marL="45720">
              <a:spcBef>
                <a:spcPct val="25000"/>
              </a:spcBef>
              <a:buClr>
                <a:schemeClr val="tx2"/>
              </a:buClr>
              <a:buSzPct val="120000"/>
            </a:pPr>
            <a:r>
              <a:rPr lang="en-US" sz="1200" kern="0" dirty="0">
                <a:latin typeface="+mn-lt"/>
                <a:cs typeface="+mn-cs"/>
              </a:rPr>
              <a:t>sum (10,20);  // sum() with 2 parameter will be called</a:t>
            </a:r>
          </a:p>
          <a:p>
            <a:pPr marL="45720">
              <a:spcBef>
                <a:spcPct val="25000"/>
              </a:spcBef>
              <a:buClr>
                <a:schemeClr val="tx2"/>
              </a:buClr>
              <a:buSzPct val="120000"/>
            </a:pPr>
            <a:endParaRPr lang="en-US" sz="1200" kern="0" dirty="0">
              <a:latin typeface="+mn-lt"/>
              <a:cs typeface="+mn-cs"/>
            </a:endParaRPr>
          </a:p>
          <a:p>
            <a:pPr marL="45720">
              <a:spcBef>
                <a:spcPct val="25000"/>
              </a:spcBef>
              <a:buClr>
                <a:schemeClr val="tx2"/>
              </a:buClr>
              <a:buSzPct val="120000"/>
            </a:pPr>
            <a:r>
              <a:rPr lang="en-US" sz="1200" kern="0" dirty="0">
                <a:latin typeface="+mn-lt"/>
                <a:cs typeface="+mn-cs"/>
              </a:rPr>
              <a:t>sum(10,20,30);  //sum() with 3 parameter will be called</a:t>
            </a:r>
          </a:p>
          <a:p>
            <a:pPr marL="45720">
              <a:spcBef>
                <a:spcPct val="25000"/>
              </a:spcBef>
              <a:buClr>
                <a:schemeClr val="tx2"/>
              </a:buClr>
              <a:buSzPct val="120000"/>
            </a:pPr>
            <a:r>
              <a:rPr lang="en-US" sz="1200" kern="0" dirty="0">
                <a:latin typeface="+mn-lt"/>
                <a:cs typeface="+mn-cs"/>
              </a:rPr>
              <a:t>}</a:t>
            </a:r>
          </a:p>
          <a:p>
            <a:pPr marL="45720">
              <a:spcBef>
                <a:spcPct val="25000"/>
              </a:spcBef>
              <a:buClr>
                <a:schemeClr val="tx2"/>
              </a:buClr>
              <a:buSzPct val="120000"/>
              <a:defRPr/>
            </a:pPr>
            <a:endParaRPr lang="en-US" sz="1400" kern="0" dirty="0">
              <a:latin typeface="+mn-lt"/>
              <a:cs typeface="+mn-cs"/>
            </a:endParaRPr>
          </a:p>
        </p:txBody>
      </p:sp>
      <p:sp>
        <p:nvSpPr>
          <p:cNvPr id="5" name="Content Placeholder 2"/>
          <p:cNvSpPr txBox="1">
            <a:spLocks/>
          </p:cNvSpPr>
          <p:nvPr/>
        </p:nvSpPr>
        <p:spPr bwMode="auto">
          <a:xfrm>
            <a:off x="6317820" y="3837777"/>
            <a:ext cx="4121580" cy="2999449"/>
          </a:xfrm>
          <a:prstGeom prst="rect">
            <a:avLst/>
          </a:prstGeom>
          <a:solidFill>
            <a:schemeClr val="bg2">
              <a:lumMod val="40000"/>
              <a:lumOff val="60000"/>
            </a:schemeClr>
          </a:solid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p>
            <a:pPr marL="45720">
              <a:spcBef>
                <a:spcPct val="25000"/>
              </a:spcBef>
              <a:buClr>
                <a:schemeClr val="tx2"/>
              </a:buClr>
              <a:buSzPct val="120000"/>
            </a:pPr>
            <a:r>
              <a:rPr lang="fr-FR" sz="1200" kern="0" dirty="0" err="1">
                <a:latin typeface="+mn-lt"/>
                <a:cs typeface="+mn-cs"/>
              </a:rPr>
              <a:t>int</a:t>
            </a:r>
            <a:r>
              <a:rPr lang="fr-FR" sz="1200" kern="0" dirty="0">
                <a:latin typeface="+mn-lt"/>
                <a:cs typeface="+mn-cs"/>
              </a:rPr>
              <a:t> </a:t>
            </a:r>
            <a:r>
              <a:rPr lang="fr-FR" sz="1200" kern="0" dirty="0" err="1">
                <a:latin typeface="+mn-lt"/>
                <a:cs typeface="+mn-cs"/>
              </a:rPr>
              <a:t>sum</a:t>
            </a:r>
            <a:r>
              <a:rPr lang="fr-FR" sz="1200" kern="0" dirty="0">
                <a:latin typeface="+mn-lt"/>
                <a:cs typeface="+mn-cs"/>
              </a:rPr>
              <a:t>(</a:t>
            </a:r>
            <a:r>
              <a:rPr lang="fr-FR" sz="1200" kern="0" dirty="0" err="1">
                <a:latin typeface="+mn-lt"/>
                <a:cs typeface="+mn-cs"/>
              </a:rPr>
              <a:t>int</a:t>
            </a:r>
            <a:r>
              <a:rPr lang="fr-FR" sz="1200" kern="0" dirty="0">
                <a:latin typeface="+mn-lt"/>
                <a:cs typeface="+mn-cs"/>
              </a:rPr>
              <a:t> </a:t>
            </a:r>
            <a:r>
              <a:rPr lang="fr-FR" sz="1200" kern="0" dirty="0" err="1">
                <a:latin typeface="+mn-lt"/>
                <a:cs typeface="+mn-cs"/>
              </a:rPr>
              <a:t>x,int</a:t>
            </a:r>
            <a:r>
              <a:rPr lang="fr-FR" sz="1200" kern="0" dirty="0">
                <a:latin typeface="+mn-lt"/>
                <a:cs typeface="+mn-cs"/>
              </a:rPr>
              <a:t> y)</a:t>
            </a:r>
          </a:p>
          <a:p>
            <a:pPr marL="45720">
              <a:spcBef>
                <a:spcPct val="25000"/>
              </a:spcBef>
              <a:buClr>
                <a:schemeClr val="tx2"/>
              </a:buClr>
              <a:buSzPct val="120000"/>
            </a:pPr>
            <a:r>
              <a:rPr lang="fr-FR" sz="1200" kern="0" dirty="0">
                <a:latin typeface="+mn-lt"/>
                <a:cs typeface="+mn-cs"/>
              </a:rPr>
              <a:t>{</a:t>
            </a:r>
          </a:p>
          <a:p>
            <a:pPr marL="45720">
              <a:spcBef>
                <a:spcPct val="25000"/>
              </a:spcBef>
              <a:buClr>
                <a:schemeClr val="tx2"/>
              </a:buClr>
              <a:buSzPct val="120000"/>
            </a:pPr>
            <a:r>
              <a:rPr lang="fr-FR" sz="1200" kern="0" dirty="0">
                <a:latin typeface="+mn-lt"/>
                <a:cs typeface="+mn-cs"/>
              </a:rPr>
              <a:t> cout&lt;&lt; x+y;</a:t>
            </a:r>
          </a:p>
          <a:p>
            <a:pPr marL="45720">
              <a:spcBef>
                <a:spcPct val="25000"/>
              </a:spcBef>
              <a:buClr>
                <a:schemeClr val="tx2"/>
              </a:buClr>
              <a:buSzPct val="120000"/>
            </a:pPr>
            <a:r>
              <a:rPr lang="fr-FR" sz="1200" kern="0" dirty="0">
                <a:latin typeface="+mn-lt"/>
                <a:cs typeface="+mn-cs"/>
              </a:rPr>
              <a:t>}</a:t>
            </a:r>
          </a:p>
          <a:p>
            <a:pPr marL="45720">
              <a:spcBef>
                <a:spcPct val="25000"/>
              </a:spcBef>
              <a:buClr>
                <a:schemeClr val="tx2"/>
              </a:buClr>
              <a:buSzPct val="120000"/>
            </a:pPr>
            <a:endParaRPr lang="fr-FR" sz="1200" kern="0" dirty="0">
              <a:latin typeface="+mn-lt"/>
              <a:cs typeface="+mn-cs"/>
            </a:endParaRPr>
          </a:p>
          <a:p>
            <a:pPr marL="45720">
              <a:spcBef>
                <a:spcPct val="25000"/>
              </a:spcBef>
              <a:buClr>
                <a:schemeClr val="tx2"/>
              </a:buClr>
              <a:buSzPct val="120000"/>
            </a:pPr>
            <a:r>
              <a:rPr lang="fr-FR" sz="1200" kern="0" dirty="0">
                <a:latin typeface="+mn-lt"/>
                <a:cs typeface="+mn-cs"/>
              </a:rPr>
              <a:t>double </a:t>
            </a:r>
            <a:r>
              <a:rPr lang="fr-FR" sz="1200" kern="0" dirty="0" err="1">
                <a:latin typeface="+mn-lt"/>
                <a:cs typeface="+mn-cs"/>
              </a:rPr>
              <a:t>sum</a:t>
            </a:r>
            <a:r>
              <a:rPr lang="fr-FR" sz="1200" kern="0" dirty="0">
                <a:latin typeface="+mn-lt"/>
                <a:cs typeface="+mn-cs"/>
              </a:rPr>
              <a:t>(double </a:t>
            </a:r>
            <a:r>
              <a:rPr lang="fr-FR" sz="1200" kern="0" dirty="0" err="1">
                <a:latin typeface="+mn-lt"/>
                <a:cs typeface="+mn-cs"/>
              </a:rPr>
              <a:t>x,double</a:t>
            </a:r>
            <a:r>
              <a:rPr lang="fr-FR" sz="1200" kern="0" dirty="0">
                <a:latin typeface="+mn-lt"/>
                <a:cs typeface="+mn-cs"/>
              </a:rPr>
              <a:t> y)</a:t>
            </a:r>
          </a:p>
          <a:p>
            <a:pPr marL="45720">
              <a:spcBef>
                <a:spcPct val="25000"/>
              </a:spcBef>
              <a:buClr>
                <a:schemeClr val="tx2"/>
              </a:buClr>
              <a:buSzPct val="120000"/>
            </a:pPr>
            <a:r>
              <a:rPr lang="fr-FR" sz="1200" kern="0" dirty="0">
                <a:latin typeface="+mn-lt"/>
                <a:cs typeface="+mn-cs"/>
              </a:rPr>
              <a:t>{</a:t>
            </a:r>
          </a:p>
          <a:p>
            <a:pPr marL="45720">
              <a:spcBef>
                <a:spcPct val="25000"/>
              </a:spcBef>
              <a:buClr>
                <a:schemeClr val="tx2"/>
              </a:buClr>
              <a:buSzPct val="120000"/>
            </a:pPr>
            <a:r>
              <a:rPr lang="fr-FR" sz="1200" kern="0" dirty="0">
                <a:latin typeface="+mn-lt"/>
                <a:cs typeface="+mn-cs"/>
              </a:rPr>
              <a:t> cout &lt;&lt; x+y;</a:t>
            </a:r>
          </a:p>
          <a:p>
            <a:pPr marL="45720">
              <a:spcBef>
                <a:spcPct val="25000"/>
              </a:spcBef>
              <a:buClr>
                <a:schemeClr val="tx2"/>
              </a:buClr>
              <a:buSzPct val="120000"/>
            </a:pPr>
            <a:r>
              <a:rPr lang="fr-FR" sz="1200" kern="0" dirty="0">
                <a:latin typeface="+mn-lt"/>
                <a:cs typeface="+mn-cs"/>
              </a:rPr>
              <a:t>}</a:t>
            </a:r>
          </a:p>
          <a:p>
            <a:pPr marL="45720">
              <a:spcBef>
                <a:spcPct val="25000"/>
              </a:spcBef>
              <a:buClr>
                <a:schemeClr val="tx2"/>
              </a:buClr>
              <a:buSzPct val="120000"/>
            </a:pPr>
            <a:endParaRPr lang="fr-FR" sz="1200" kern="0" dirty="0">
              <a:latin typeface="+mn-lt"/>
              <a:cs typeface="+mn-cs"/>
            </a:endParaRPr>
          </a:p>
          <a:p>
            <a:pPr marL="45720">
              <a:spcBef>
                <a:spcPct val="25000"/>
              </a:spcBef>
              <a:buClr>
                <a:schemeClr val="tx2"/>
              </a:buClr>
              <a:buSzPct val="120000"/>
            </a:pPr>
            <a:r>
              <a:rPr lang="fr-FR" sz="1200" kern="0" dirty="0" err="1">
                <a:latin typeface="+mn-lt"/>
                <a:cs typeface="+mn-cs"/>
              </a:rPr>
              <a:t>int</a:t>
            </a:r>
            <a:r>
              <a:rPr lang="fr-FR" sz="1200" kern="0" dirty="0">
                <a:latin typeface="+mn-lt"/>
                <a:cs typeface="+mn-cs"/>
              </a:rPr>
              <a:t> main()</a:t>
            </a:r>
          </a:p>
          <a:p>
            <a:pPr marL="45720">
              <a:spcBef>
                <a:spcPct val="25000"/>
              </a:spcBef>
              <a:buClr>
                <a:schemeClr val="tx2"/>
              </a:buClr>
              <a:buSzPct val="120000"/>
            </a:pPr>
            <a:r>
              <a:rPr lang="fr-FR" sz="1200" kern="0" dirty="0">
                <a:latin typeface="+mn-lt"/>
                <a:cs typeface="+mn-cs"/>
              </a:rPr>
              <a:t>{</a:t>
            </a:r>
          </a:p>
          <a:p>
            <a:pPr marL="45720">
              <a:spcBef>
                <a:spcPct val="25000"/>
              </a:spcBef>
              <a:buClr>
                <a:schemeClr val="tx2"/>
              </a:buClr>
              <a:buSzPct val="120000"/>
            </a:pPr>
            <a:r>
              <a:rPr lang="fr-FR" sz="1200" kern="0" dirty="0">
                <a:latin typeface="+mn-lt"/>
                <a:cs typeface="+mn-cs"/>
              </a:rPr>
              <a:t> </a:t>
            </a:r>
            <a:r>
              <a:rPr lang="fr-FR" sz="1200" kern="0" dirty="0" err="1">
                <a:latin typeface="+mn-lt"/>
                <a:cs typeface="+mn-cs"/>
              </a:rPr>
              <a:t>sum</a:t>
            </a:r>
            <a:r>
              <a:rPr lang="fr-FR" sz="1200" kern="0" dirty="0">
                <a:latin typeface="+mn-lt"/>
                <a:cs typeface="+mn-cs"/>
              </a:rPr>
              <a:t> (10,20);</a:t>
            </a:r>
          </a:p>
          <a:p>
            <a:pPr marL="45720">
              <a:spcBef>
                <a:spcPct val="25000"/>
              </a:spcBef>
              <a:buClr>
                <a:schemeClr val="tx2"/>
              </a:buClr>
              <a:buSzPct val="120000"/>
            </a:pPr>
            <a:r>
              <a:rPr lang="fr-FR" sz="1200" kern="0" dirty="0">
                <a:latin typeface="+mn-lt"/>
                <a:cs typeface="+mn-cs"/>
              </a:rPr>
              <a:t> </a:t>
            </a:r>
            <a:r>
              <a:rPr lang="fr-FR" sz="1200" kern="0" dirty="0" err="1">
                <a:latin typeface="+mn-lt"/>
                <a:cs typeface="+mn-cs"/>
              </a:rPr>
              <a:t>sum</a:t>
            </a:r>
            <a:r>
              <a:rPr lang="fr-FR" sz="1200" kern="0" dirty="0">
                <a:latin typeface="+mn-lt"/>
                <a:cs typeface="+mn-cs"/>
              </a:rPr>
              <a:t>(10.5,20.5);</a:t>
            </a:r>
          </a:p>
          <a:p>
            <a:pPr marL="45720">
              <a:spcBef>
                <a:spcPct val="25000"/>
              </a:spcBef>
              <a:buClr>
                <a:schemeClr val="tx2"/>
              </a:buClr>
              <a:buSzPct val="120000"/>
            </a:pPr>
            <a:r>
              <a:rPr lang="fr-FR" sz="1200" kern="0" dirty="0">
                <a:latin typeface="+mn-lt"/>
                <a:cs typeface="+mn-cs"/>
              </a:rPr>
              <a:t>}</a:t>
            </a:r>
            <a:endParaRPr lang="en-US" sz="1400" kern="0" dirty="0">
              <a:latin typeface="+mn-lt"/>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Function Overloading</a:t>
            </a:r>
          </a:p>
        </p:txBody>
      </p:sp>
      <p:sp>
        <p:nvSpPr>
          <p:cNvPr id="5123" name="Content Placeholder 2"/>
          <p:cNvSpPr>
            <a:spLocks noGrp="1"/>
          </p:cNvSpPr>
          <p:nvPr>
            <p:ph idx="1"/>
          </p:nvPr>
        </p:nvSpPr>
        <p:spPr>
          <a:xfrm>
            <a:off x="1752600" y="1524002"/>
            <a:ext cx="8686800" cy="3733799"/>
          </a:xfrm>
        </p:spPr>
        <p:txBody>
          <a:bodyPr/>
          <a:lstStyle/>
          <a:p>
            <a:r>
              <a:rPr lang="en-US" sz="1400" b="1" dirty="0"/>
              <a:t>Default Arguments</a:t>
            </a:r>
          </a:p>
          <a:p>
            <a:pPr marL="388620" indent="-342900"/>
            <a:endParaRPr lang="en-US" sz="1400" dirty="0"/>
          </a:p>
          <a:p>
            <a:pPr marL="388620" indent="-342900"/>
            <a:r>
              <a:rPr lang="en-US" sz="1400" dirty="0"/>
              <a:t>sum(</a:t>
            </a:r>
            <a:r>
              <a:rPr lang="en-US" sz="1400" dirty="0" err="1"/>
              <a:t>int</a:t>
            </a:r>
            <a:r>
              <a:rPr lang="en-US" sz="1400" dirty="0"/>
              <a:t> </a:t>
            </a:r>
            <a:r>
              <a:rPr lang="en-US" sz="1400" dirty="0" err="1"/>
              <a:t>x,int</a:t>
            </a:r>
            <a:r>
              <a:rPr lang="en-US" sz="1400" dirty="0"/>
              <a:t> y=0)</a:t>
            </a:r>
          </a:p>
          <a:p>
            <a:pPr marL="388620" indent="-342900"/>
            <a:r>
              <a:rPr lang="en-US" sz="1400" dirty="0"/>
              <a:t>{</a:t>
            </a:r>
          </a:p>
          <a:p>
            <a:pPr marL="388620" indent="-342900"/>
            <a:r>
              <a:rPr lang="en-US" sz="1400" dirty="0"/>
              <a:t> </a:t>
            </a:r>
            <a:r>
              <a:rPr lang="en-US" sz="1400" dirty="0" err="1"/>
              <a:t>cout</a:t>
            </a:r>
            <a:r>
              <a:rPr lang="en-US" sz="1400" dirty="0"/>
              <a:t> &lt;&lt; </a:t>
            </a:r>
            <a:r>
              <a:rPr lang="en-US" sz="1400" dirty="0" err="1"/>
              <a:t>x+y</a:t>
            </a:r>
            <a:r>
              <a:rPr lang="en-US" sz="1400" dirty="0"/>
              <a:t>;</a:t>
            </a:r>
          </a:p>
          <a:p>
            <a:pPr marL="388620" indent="-342900"/>
            <a:r>
              <a:rPr lang="en-US" sz="1400" dirty="0"/>
              <a:t>}</a:t>
            </a:r>
          </a:p>
          <a:p>
            <a:pPr marL="388620" indent="-342900"/>
            <a:endParaRPr lang="en-US" sz="1400" dirty="0"/>
          </a:p>
          <a:p>
            <a:pPr marL="388620" indent="-342900"/>
            <a:r>
              <a:rPr lang="en-US" sz="1400" dirty="0" err="1"/>
              <a:t>int</a:t>
            </a:r>
            <a:r>
              <a:rPr lang="en-US" sz="1400" dirty="0"/>
              <a:t> main()</a:t>
            </a:r>
          </a:p>
          <a:p>
            <a:pPr marL="388620" indent="-342900"/>
            <a:r>
              <a:rPr lang="en-US" sz="1400" dirty="0"/>
              <a:t>{</a:t>
            </a:r>
          </a:p>
          <a:p>
            <a:pPr marL="388620" indent="-342900"/>
            <a:r>
              <a:rPr lang="en-US" sz="1400" dirty="0"/>
              <a:t> sum(10);</a:t>
            </a:r>
          </a:p>
          <a:p>
            <a:pPr marL="388620" indent="-342900"/>
            <a:r>
              <a:rPr lang="en-US" sz="1400" dirty="0"/>
              <a:t> sum(10,0);</a:t>
            </a:r>
          </a:p>
          <a:p>
            <a:pPr marL="388620" indent="-342900"/>
            <a:r>
              <a:rPr lang="en-US" sz="1400" dirty="0"/>
              <a:t> sum(10,10);</a:t>
            </a:r>
          </a:p>
          <a:p>
            <a:pPr marL="388620" indent="-342900"/>
            <a:r>
              <a:rPr lang="en-US" sz="1400" dirty="0"/>
              <a:t>}</a:t>
            </a:r>
          </a:p>
          <a:p>
            <a:endParaRPr lang="en-US" sz="1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1F909-DCE8-9E4D-CB09-BB291F4EAB43}"/>
              </a:ext>
            </a:extLst>
          </p:cNvPr>
          <p:cNvSpPr>
            <a:spLocks noGrp="1"/>
          </p:cNvSpPr>
          <p:nvPr>
            <p:ph type="title"/>
          </p:nvPr>
        </p:nvSpPr>
        <p:spPr/>
        <p:txBody>
          <a:bodyPr/>
          <a:lstStyle/>
          <a:p>
            <a:r>
              <a:rPr lang="en-IN" dirty="0"/>
              <a:t>Inheritance</a:t>
            </a:r>
          </a:p>
        </p:txBody>
      </p:sp>
      <p:sp>
        <p:nvSpPr>
          <p:cNvPr id="3" name="Content Placeholder 2">
            <a:extLst>
              <a:ext uri="{FF2B5EF4-FFF2-40B4-BE49-F238E27FC236}">
                <a16:creationId xmlns:a16="http://schemas.microsoft.com/office/drawing/2014/main" id="{4DB41B7F-8E90-4B2F-A5C7-198C8E648DFE}"/>
              </a:ext>
            </a:extLst>
          </p:cNvPr>
          <p:cNvSpPr>
            <a:spLocks noGrp="1"/>
          </p:cNvSpPr>
          <p:nvPr>
            <p:ph idx="1"/>
          </p:nvPr>
        </p:nvSpPr>
        <p:spPr>
          <a:xfrm>
            <a:off x="838199" y="1524001"/>
            <a:ext cx="10601325" cy="4848224"/>
          </a:xfrm>
        </p:spPr>
        <p:txBody>
          <a:bodyPr/>
          <a:lstStyle/>
          <a:p>
            <a:r>
              <a:rPr lang="en-GB" sz="2400" dirty="0"/>
              <a:t>Inheritance is the capability of one class to acquire properties and characteristics from another class. </a:t>
            </a:r>
          </a:p>
          <a:p>
            <a:r>
              <a:rPr lang="en-GB" sz="2400" dirty="0"/>
              <a:t>The class whose properties are inherited by other class is called the Parent or Base or Super class. </a:t>
            </a:r>
          </a:p>
          <a:p>
            <a:r>
              <a:rPr lang="en-GB" sz="2400" dirty="0"/>
              <a:t>And, the class which inherits properties of other class is called Child or Derived or Sub class.</a:t>
            </a:r>
          </a:p>
          <a:p>
            <a:r>
              <a:rPr lang="en-GB" sz="2400" dirty="0"/>
              <a:t>Inheritance makes the code reusable. When we inherit an existing class, all its methods and fields become available in the new class, hence code is reused.</a:t>
            </a:r>
          </a:p>
          <a:p>
            <a:r>
              <a:rPr lang="en-GB" sz="2400" dirty="0"/>
              <a:t>NOTE : All members of a class except Private, are inherited</a:t>
            </a:r>
            <a:endParaRPr lang="en-IN" sz="2400" dirty="0"/>
          </a:p>
        </p:txBody>
      </p:sp>
    </p:spTree>
    <p:extLst>
      <p:ext uri="{BB962C8B-B14F-4D97-AF65-F5344CB8AC3E}">
        <p14:creationId xmlns:p14="http://schemas.microsoft.com/office/powerpoint/2010/main" val="4249889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OOPS Concept Definitions</a:t>
            </a:r>
          </a:p>
        </p:txBody>
      </p:sp>
      <p:sp>
        <p:nvSpPr>
          <p:cNvPr id="5123" name="Content Placeholder 2"/>
          <p:cNvSpPr>
            <a:spLocks noGrp="1"/>
          </p:cNvSpPr>
          <p:nvPr>
            <p:ph idx="1"/>
          </p:nvPr>
        </p:nvSpPr>
        <p:spPr>
          <a:xfrm>
            <a:off x="1828800" y="1524002"/>
            <a:ext cx="8610600" cy="5029199"/>
          </a:xfrm>
        </p:spPr>
        <p:txBody>
          <a:bodyPr/>
          <a:lstStyle/>
          <a:p>
            <a:r>
              <a:rPr lang="en-US" sz="2000" b="1" dirty="0"/>
              <a:t>Objects</a:t>
            </a:r>
          </a:p>
          <a:p>
            <a:r>
              <a:rPr lang="en-US" sz="2000" dirty="0"/>
              <a:t>Objects are the basic unit of OOP. They are instances of class, which have data members and uses various member functions to perform tasks. </a:t>
            </a:r>
          </a:p>
          <a:p>
            <a:r>
              <a:rPr lang="en-US" sz="2000" b="1" dirty="0"/>
              <a:t>Class</a:t>
            </a:r>
          </a:p>
          <a:p>
            <a:r>
              <a:rPr lang="en-US" sz="2000" dirty="0"/>
              <a:t>It is similar to structures in C language. Class can also be defined as user defined data type but it also contains functions in it. So, class is basically a blueprint for object. It declare &amp; defines what data variables the object will have and what operations can be performed on the class's object. </a:t>
            </a:r>
          </a:p>
          <a:p>
            <a:r>
              <a:rPr lang="en-US" sz="2000" b="1" dirty="0"/>
              <a:t>Abstraction</a:t>
            </a:r>
          </a:p>
          <a:p>
            <a:r>
              <a:rPr lang="en-US" sz="2000" dirty="0"/>
              <a:t>Abstraction refers to showing only the essential features of the application and hiding the details. In C++, classes can provide methods to the outside world to access &amp; use the data variables, keeping the variables hidden from direct access, or classes can even declare everything accessible to everyone, or maybe just to the classes inheriting it. This can be done using access </a:t>
            </a:r>
            <a:r>
              <a:rPr lang="en-US" sz="2000" dirty="0" err="1"/>
              <a:t>specifiers</a:t>
            </a:r>
            <a:r>
              <a:rPr lang="en-US" sz="2000" dirty="0"/>
              <a:t>. </a:t>
            </a:r>
          </a:p>
          <a:p>
            <a:endParaRPr lang="en-US"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A33BF-E0DA-3A2E-00F0-9F0A18D6C7CC}"/>
              </a:ext>
            </a:extLst>
          </p:cNvPr>
          <p:cNvSpPr>
            <a:spLocks noGrp="1"/>
          </p:cNvSpPr>
          <p:nvPr>
            <p:ph type="title"/>
          </p:nvPr>
        </p:nvSpPr>
        <p:spPr/>
        <p:txBody>
          <a:bodyPr/>
          <a:lstStyle/>
          <a:p>
            <a:r>
              <a:rPr lang="en-IN" dirty="0"/>
              <a:t>Purpose of Inheritance</a:t>
            </a:r>
          </a:p>
        </p:txBody>
      </p:sp>
      <p:sp>
        <p:nvSpPr>
          <p:cNvPr id="3" name="Content Placeholder 2">
            <a:extLst>
              <a:ext uri="{FF2B5EF4-FFF2-40B4-BE49-F238E27FC236}">
                <a16:creationId xmlns:a16="http://schemas.microsoft.com/office/drawing/2014/main" id="{ECB9271F-5A62-26ED-42EB-AD68CE1E6D4C}"/>
              </a:ext>
            </a:extLst>
          </p:cNvPr>
          <p:cNvSpPr>
            <a:spLocks noGrp="1"/>
          </p:cNvSpPr>
          <p:nvPr>
            <p:ph idx="1"/>
          </p:nvPr>
        </p:nvSpPr>
        <p:spPr>
          <a:xfrm>
            <a:off x="523875" y="1524002"/>
            <a:ext cx="10855325" cy="1466848"/>
          </a:xfrm>
        </p:spPr>
        <p:txBody>
          <a:bodyPr/>
          <a:lstStyle/>
          <a:p>
            <a:r>
              <a:rPr lang="en-GB" sz="2400" dirty="0"/>
              <a:t>1. Code Reusability</a:t>
            </a:r>
          </a:p>
          <a:p>
            <a:r>
              <a:rPr lang="en-GB" sz="2400" dirty="0"/>
              <a:t>2. Method Overriding (Hence, Runtime Polymorphism.)</a:t>
            </a:r>
          </a:p>
          <a:p>
            <a:r>
              <a:rPr lang="en-GB" sz="2400" dirty="0"/>
              <a:t>3. Use of Virtual Keyword</a:t>
            </a:r>
            <a:endParaRPr lang="en-IN" sz="2400" dirty="0"/>
          </a:p>
        </p:txBody>
      </p:sp>
      <p:sp>
        <p:nvSpPr>
          <p:cNvPr id="4" name="Title 1">
            <a:extLst>
              <a:ext uri="{FF2B5EF4-FFF2-40B4-BE49-F238E27FC236}">
                <a16:creationId xmlns:a16="http://schemas.microsoft.com/office/drawing/2014/main" id="{0D374E74-9D4F-5EF3-41B6-5F6E4CDC58BB}"/>
              </a:ext>
            </a:extLst>
          </p:cNvPr>
          <p:cNvSpPr txBox="1">
            <a:spLocks/>
          </p:cNvSpPr>
          <p:nvPr/>
        </p:nvSpPr>
        <p:spPr bwMode="auto">
          <a:xfrm>
            <a:off x="304800" y="2343150"/>
            <a:ext cx="10261600" cy="1295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a:lstStyle>
          <a:p>
            <a:r>
              <a:rPr lang="en-IN" kern="0" dirty="0"/>
              <a:t>Basic Syntax of Inheritance</a:t>
            </a:r>
          </a:p>
        </p:txBody>
      </p:sp>
      <p:sp>
        <p:nvSpPr>
          <p:cNvPr id="5" name="Content Placeholder 2">
            <a:extLst>
              <a:ext uri="{FF2B5EF4-FFF2-40B4-BE49-F238E27FC236}">
                <a16:creationId xmlns:a16="http://schemas.microsoft.com/office/drawing/2014/main" id="{86206681-598C-3DAB-7E4E-310E9700CB1B}"/>
              </a:ext>
            </a:extLst>
          </p:cNvPr>
          <p:cNvSpPr txBox="1">
            <a:spLocks/>
          </p:cNvSpPr>
          <p:nvPr/>
        </p:nvSpPr>
        <p:spPr bwMode="auto">
          <a:xfrm>
            <a:off x="523875" y="3733802"/>
            <a:ext cx="11306175" cy="289559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mn-lt"/>
                <a:ea typeface="+mn-ea"/>
                <a:cs typeface="+mn-cs"/>
              </a:defRPr>
            </a:lvl1pPr>
            <a:lvl2pPr marL="692150" indent="-347663" algn="l" rtl="0" eaLnBrk="1" fontAlgn="base" hangingPunct="1">
              <a:spcBef>
                <a:spcPct val="0"/>
              </a:spcBef>
              <a:spcAft>
                <a:spcPct val="25000"/>
              </a:spcAft>
              <a:buClr>
                <a:srgbClr val="4D7373"/>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rgbClr val="666600"/>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rgbClr val="26004D"/>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rgbClr val="7F7F7F"/>
              </a:buClr>
              <a:buSzPct val="80000"/>
              <a:buFont typeface="Wingdings" pitchFamily="2" charset="2"/>
              <a:buChar char="§"/>
              <a:defRPr sz="2000">
                <a:solidFill>
                  <a:schemeClr val="tx1"/>
                </a:solidFill>
                <a:latin typeface="+mn-lt"/>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9pPr>
          </a:lstStyle>
          <a:p>
            <a:r>
              <a:rPr lang="en-GB" sz="2400" kern="0" dirty="0"/>
              <a:t>class </a:t>
            </a:r>
            <a:r>
              <a:rPr lang="en-GB" sz="2400" kern="0" dirty="0" err="1"/>
              <a:t>Subclass_name</a:t>
            </a:r>
            <a:r>
              <a:rPr lang="en-GB" sz="2400" kern="0" dirty="0"/>
              <a:t> : </a:t>
            </a:r>
            <a:r>
              <a:rPr lang="en-GB" sz="2400" kern="0" dirty="0" err="1"/>
              <a:t>access_mode</a:t>
            </a:r>
            <a:r>
              <a:rPr lang="en-GB" sz="2400" kern="0" dirty="0"/>
              <a:t> </a:t>
            </a:r>
            <a:r>
              <a:rPr lang="en-GB" sz="2400" kern="0" dirty="0" err="1"/>
              <a:t>Superclass_name</a:t>
            </a:r>
            <a:endParaRPr lang="en-GB" sz="2400" kern="0" dirty="0"/>
          </a:p>
          <a:p>
            <a:r>
              <a:rPr lang="en-GB" sz="2400" kern="0" dirty="0"/>
              <a:t>While defining a subclass like this, the super class must be already defined or at least declared before the subclass declaration.</a:t>
            </a:r>
          </a:p>
          <a:p>
            <a:r>
              <a:rPr lang="en-GB" sz="2400" kern="0" dirty="0"/>
              <a:t>Access Mode is used to specify, the mode in which the properties of superclass will be inherited into subclass, public, </a:t>
            </a:r>
            <a:r>
              <a:rPr lang="en-GB" sz="2400" kern="0" dirty="0" err="1"/>
              <a:t>privtate</a:t>
            </a:r>
            <a:r>
              <a:rPr lang="en-GB" sz="2400" kern="0" dirty="0"/>
              <a:t> or protected.</a:t>
            </a:r>
          </a:p>
        </p:txBody>
      </p:sp>
    </p:spTree>
    <p:extLst>
      <p:ext uri="{BB962C8B-B14F-4D97-AF65-F5344CB8AC3E}">
        <p14:creationId xmlns:p14="http://schemas.microsoft.com/office/powerpoint/2010/main" val="35273096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876119-C46A-95FE-7307-D8391EAA4E17}"/>
              </a:ext>
            </a:extLst>
          </p:cNvPr>
          <p:cNvPicPr>
            <a:picLocks noChangeAspect="1"/>
          </p:cNvPicPr>
          <p:nvPr/>
        </p:nvPicPr>
        <p:blipFill>
          <a:blip r:embed="rId2"/>
          <a:stretch>
            <a:fillRect/>
          </a:stretch>
        </p:blipFill>
        <p:spPr>
          <a:xfrm>
            <a:off x="0" y="1456026"/>
            <a:ext cx="12192000" cy="5173374"/>
          </a:xfrm>
          <a:prstGeom prst="rect">
            <a:avLst/>
          </a:prstGeom>
        </p:spPr>
      </p:pic>
      <p:sp>
        <p:nvSpPr>
          <p:cNvPr id="4" name="Title 1">
            <a:extLst>
              <a:ext uri="{FF2B5EF4-FFF2-40B4-BE49-F238E27FC236}">
                <a16:creationId xmlns:a16="http://schemas.microsoft.com/office/drawing/2014/main" id="{3B45B0B4-0AF2-51FF-6B30-6D1368BF405B}"/>
              </a:ext>
            </a:extLst>
          </p:cNvPr>
          <p:cNvSpPr txBox="1">
            <a:spLocks/>
          </p:cNvSpPr>
          <p:nvPr/>
        </p:nvSpPr>
        <p:spPr>
          <a:xfrm>
            <a:off x="304800" y="228600"/>
            <a:ext cx="10261600" cy="1295400"/>
          </a:xfrm>
          <a:prstGeom prst="rect">
            <a:avLst/>
          </a:prstGeom>
        </p:spPr>
        <p:txBody>
          <a:bodyPr/>
          <a:lst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a:lstStyle>
          <a:p>
            <a:pPr algn="ctr"/>
            <a:r>
              <a:rPr lang="en-IN" kern="0" dirty="0"/>
              <a:t>Inheritance</a:t>
            </a:r>
          </a:p>
        </p:txBody>
      </p:sp>
    </p:spTree>
    <p:extLst>
      <p:ext uri="{BB962C8B-B14F-4D97-AF65-F5344CB8AC3E}">
        <p14:creationId xmlns:p14="http://schemas.microsoft.com/office/powerpoint/2010/main" val="24445079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4ECB17-9E50-DDA9-B898-1AB3BD3F2F7E}"/>
              </a:ext>
            </a:extLst>
          </p:cNvPr>
          <p:cNvPicPr>
            <a:picLocks noChangeAspect="1"/>
          </p:cNvPicPr>
          <p:nvPr/>
        </p:nvPicPr>
        <p:blipFill>
          <a:blip r:embed="rId2"/>
          <a:stretch>
            <a:fillRect/>
          </a:stretch>
        </p:blipFill>
        <p:spPr>
          <a:xfrm>
            <a:off x="147484" y="1311300"/>
            <a:ext cx="12049392" cy="5917930"/>
          </a:xfrm>
          <a:prstGeom prst="rect">
            <a:avLst/>
          </a:prstGeom>
        </p:spPr>
      </p:pic>
      <p:sp>
        <p:nvSpPr>
          <p:cNvPr id="4" name="Title 1">
            <a:extLst>
              <a:ext uri="{FF2B5EF4-FFF2-40B4-BE49-F238E27FC236}">
                <a16:creationId xmlns:a16="http://schemas.microsoft.com/office/drawing/2014/main" id="{3B45B0B4-0AF2-51FF-6B30-6D1368BF405B}"/>
              </a:ext>
            </a:extLst>
          </p:cNvPr>
          <p:cNvSpPr txBox="1">
            <a:spLocks/>
          </p:cNvSpPr>
          <p:nvPr/>
        </p:nvSpPr>
        <p:spPr>
          <a:xfrm>
            <a:off x="304800" y="228600"/>
            <a:ext cx="10261600" cy="1295400"/>
          </a:xfrm>
          <a:prstGeom prst="rect">
            <a:avLst/>
          </a:prstGeom>
        </p:spPr>
        <p:txBody>
          <a:bodyPr/>
          <a:lst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a:lstStyle>
          <a:p>
            <a:pPr algn="ctr"/>
            <a:r>
              <a:rPr lang="en-IN" kern="0" dirty="0"/>
              <a:t>Inheritance</a:t>
            </a:r>
          </a:p>
        </p:txBody>
      </p:sp>
    </p:spTree>
    <p:extLst>
      <p:ext uri="{BB962C8B-B14F-4D97-AF65-F5344CB8AC3E}">
        <p14:creationId xmlns:p14="http://schemas.microsoft.com/office/powerpoint/2010/main" val="16522951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45B0B4-0AF2-51FF-6B30-6D1368BF405B}"/>
              </a:ext>
            </a:extLst>
          </p:cNvPr>
          <p:cNvSpPr txBox="1">
            <a:spLocks/>
          </p:cNvSpPr>
          <p:nvPr/>
        </p:nvSpPr>
        <p:spPr>
          <a:xfrm>
            <a:off x="304800" y="228600"/>
            <a:ext cx="10261600" cy="1295400"/>
          </a:xfrm>
          <a:prstGeom prst="rect">
            <a:avLst/>
          </a:prstGeom>
        </p:spPr>
        <p:txBody>
          <a:bodyPr/>
          <a:lst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a:lstStyle>
          <a:p>
            <a:pPr algn="ctr"/>
            <a:r>
              <a:rPr lang="en-IN" kern="0" dirty="0"/>
              <a:t>Inheritance</a:t>
            </a:r>
          </a:p>
        </p:txBody>
      </p:sp>
      <p:pic>
        <p:nvPicPr>
          <p:cNvPr id="3" name="Picture 2">
            <a:extLst>
              <a:ext uri="{FF2B5EF4-FFF2-40B4-BE49-F238E27FC236}">
                <a16:creationId xmlns:a16="http://schemas.microsoft.com/office/drawing/2014/main" id="{2BEBB73C-5818-B123-E459-E729166C9F9B}"/>
              </a:ext>
            </a:extLst>
          </p:cNvPr>
          <p:cNvPicPr>
            <a:picLocks noChangeAspect="1"/>
          </p:cNvPicPr>
          <p:nvPr/>
        </p:nvPicPr>
        <p:blipFill>
          <a:blip r:embed="rId2"/>
          <a:stretch>
            <a:fillRect/>
          </a:stretch>
        </p:blipFill>
        <p:spPr>
          <a:xfrm>
            <a:off x="734383" y="1685595"/>
            <a:ext cx="10261600" cy="4943805"/>
          </a:xfrm>
          <a:prstGeom prst="rect">
            <a:avLst/>
          </a:prstGeom>
        </p:spPr>
      </p:pic>
    </p:spTree>
    <p:extLst>
      <p:ext uri="{BB962C8B-B14F-4D97-AF65-F5344CB8AC3E}">
        <p14:creationId xmlns:p14="http://schemas.microsoft.com/office/powerpoint/2010/main" val="18475398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211B22-3204-F2A7-E55D-CDB2C8680F2E}"/>
              </a:ext>
            </a:extLst>
          </p:cNvPr>
          <p:cNvPicPr>
            <a:picLocks noChangeAspect="1"/>
          </p:cNvPicPr>
          <p:nvPr/>
        </p:nvPicPr>
        <p:blipFill>
          <a:blip r:embed="rId2"/>
          <a:stretch>
            <a:fillRect/>
          </a:stretch>
        </p:blipFill>
        <p:spPr>
          <a:xfrm>
            <a:off x="0" y="1290295"/>
            <a:ext cx="12192000" cy="5567705"/>
          </a:xfrm>
          <a:prstGeom prst="rect">
            <a:avLst/>
          </a:prstGeom>
        </p:spPr>
      </p:pic>
      <p:sp>
        <p:nvSpPr>
          <p:cNvPr id="4" name="Title 1">
            <a:extLst>
              <a:ext uri="{FF2B5EF4-FFF2-40B4-BE49-F238E27FC236}">
                <a16:creationId xmlns:a16="http://schemas.microsoft.com/office/drawing/2014/main" id="{25DBDD8B-CF5D-EE15-7D84-F10C8EDA54A4}"/>
              </a:ext>
            </a:extLst>
          </p:cNvPr>
          <p:cNvSpPr txBox="1">
            <a:spLocks/>
          </p:cNvSpPr>
          <p:nvPr/>
        </p:nvSpPr>
        <p:spPr>
          <a:xfrm>
            <a:off x="965200" y="169606"/>
            <a:ext cx="10261600" cy="675968"/>
          </a:xfrm>
          <a:prstGeom prst="rect">
            <a:avLst/>
          </a:prstGeom>
        </p:spPr>
        <p:txBody>
          <a:bodyPr/>
          <a:lst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a:lstStyle>
          <a:p>
            <a:pPr algn="ctr"/>
            <a:r>
              <a:rPr lang="en-IN" kern="0" dirty="0"/>
              <a:t>Inheritance</a:t>
            </a:r>
          </a:p>
        </p:txBody>
      </p:sp>
    </p:spTree>
    <p:extLst>
      <p:ext uri="{BB962C8B-B14F-4D97-AF65-F5344CB8AC3E}">
        <p14:creationId xmlns:p14="http://schemas.microsoft.com/office/powerpoint/2010/main" val="31595767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DBDD8B-CF5D-EE15-7D84-F10C8EDA54A4}"/>
              </a:ext>
            </a:extLst>
          </p:cNvPr>
          <p:cNvSpPr txBox="1">
            <a:spLocks/>
          </p:cNvSpPr>
          <p:nvPr/>
        </p:nvSpPr>
        <p:spPr>
          <a:xfrm>
            <a:off x="965200" y="169606"/>
            <a:ext cx="10261600" cy="675968"/>
          </a:xfrm>
          <a:prstGeom prst="rect">
            <a:avLst/>
          </a:prstGeom>
        </p:spPr>
        <p:txBody>
          <a:bodyPr/>
          <a:lst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a:lstStyle>
          <a:p>
            <a:pPr algn="ctr"/>
            <a:r>
              <a:rPr lang="en-IN" kern="0" dirty="0"/>
              <a:t>Inheritance</a:t>
            </a:r>
          </a:p>
        </p:txBody>
      </p:sp>
      <p:pic>
        <p:nvPicPr>
          <p:cNvPr id="7" name="Picture 6">
            <a:extLst>
              <a:ext uri="{FF2B5EF4-FFF2-40B4-BE49-F238E27FC236}">
                <a16:creationId xmlns:a16="http://schemas.microsoft.com/office/drawing/2014/main" id="{6276CFF2-DFE7-1C9A-A4A4-D3371ACC4051}"/>
              </a:ext>
            </a:extLst>
          </p:cNvPr>
          <p:cNvPicPr>
            <a:picLocks noChangeAspect="1"/>
          </p:cNvPicPr>
          <p:nvPr/>
        </p:nvPicPr>
        <p:blipFill>
          <a:blip r:embed="rId2"/>
          <a:stretch>
            <a:fillRect/>
          </a:stretch>
        </p:blipFill>
        <p:spPr>
          <a:xfrm>
            <a:off x="221226" y="1632155"/>
            <a:ext cx="11749548" cy="4977581"/>
          </a:xfrm>
          <a:prstGeom prst="rect">
            <a:avLst/>
          </a:prstGeom>
        </p:spPr>
      </p:pic>
    </p:spTree>
    <p:extLst>
      <p:ext uri="{BB962C8B-B14F-4D97-AF65-F5344CB8AC3E}">
        <p14:creationId xmlns:p14="http://schemas.microsoft.com/office/powerpoint/2010/main" val="38580292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DBDD8B-CF5D-EE15-7D84-F10C8EDA54A4}"/>
              </a:ext>
            </a:extLst>
          </p:cNvPr>
          <p:cNvSpPr txBox="1">
            <a:spLocks/>
          </p:cNvSpPr>
          <p:nvPr/>
        </p:nvSpPr>
        <p:spPr>
          <a:xfrm>
            <a:off x="965200" y="169606"/>
            <a:ext cx="10261600" cy="675968"/>
          </a:xfrm>
          <a:prstGeom prst="rect">
            <a:avLst/>
          </a:prstGeom>
        </p:spPr>
        <p:txBody>
          <a:bodyPr/>
          <a:lst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a:lstStyle>
          <a:p>
            <a:pPr algn="ctr"/>
            <a:r>
              <a:rPr lang="en-IN" kern="0" dirty="0"/>
              <a:t>Inheritance</a:t>
            </a:r>
          </a:p>
        </p:txBody>
      </p:sp>
      <p:pic>
        <p:nvPicPr>
          <p:cNvPr id="3" name="Picture 2">
            <a:extLst>
              <a:ext uri="{FF2B5EF4-FFF2-40B4-BE49-F238E27FC236}">
                <a16:creationId xmlns:a16="http://schemas.microsoft.com/office/drawing/2014/main" id="{9EBAADEC-DDD3-49BD-7B62-C8F6B7300E37}"/>
              </a:ext>
            </a:extLst>
          </p:cNvPr>
          <p:cNvPicPr>
            <a:picLocks noChangeAspect="1"/>
          </p:cNvPicPr>
          <p:nvPr/>
        </p:nvPicPr>
        <p:blipFill>
          <a:blip r:embed="rId2"/>
          <a:stretch>
            <a:fillRect/>
          </a:stretch>
        </p:blipFill>
        <p:spPr>
          <a:xfrm>
            <a:off x="658762" y="1555270"/>
            <a:ext cx="10972800" cy="5302729"/>
          </a:xfrm>
          <a:prstGeom prst="rect">
            <a:avLst/>
          </a:prstGeom>
        </p:spPr>
      </p:pic>
    </p:spTree>
    <p:extLst>
      <p:ext uri="{BB962C8B-B14F-4D97-AF65-F5344CB8AC3E}">
        <p14:creationId xmlns:p14="http://schemas.microsoft.com/office/powerpoint/2010/main" val="18880824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BB29C7-1207-438D-2A71-5351FD991610}"/>
              </a:ext>
            </a:extLst>
          </p:cNvPr>
          <p:cNvPicPr>
            <a:picLocks noChangeAspect="1"/>
          </p:cNvPicPr>
          <p:nvPr/>
        </p:nvPicPr>
        <p:blipFill>
          <a:blip r:embed="rId2"/>
          <a:stretch>
            <a:fillRect/>
          </a:stretch>
        </p:blipFill>
        <p:spPr>
          <a:xfrm>
            <a:off x="255639" y="1612697"/>
            <a:ext cx="11159614" cy="5245303"/>
          </a:xfrm>
          <a:prstGeom prst="rect">
            <a:avLst/>
          </a:prstGeom>
        </p:spPr>
      </p:pic>
      <p:sp>
        <p:nvSpPr>
          <p:cNvPr id="4" name="Title 1">
            <a:extLst>
              <a:ext uri="{FF2B5EF4-FFF2-40B4-BE49-F238E27FC236}">
                <a16:creationId xmlns:a16="http://schemas.microsoft.com/office/drawing/2014/main" id="{25DBDD8B-CF5D-EE15-7D84-F10C8EDA54A4}"/>
              </a:ext>
            </a:extLst>
          </p:cNvPr>
          <p:cNvSpPr txBox="1">
            <a:spLocks/>
          </p:cNvSpPr>
          <p:nvPr/>
        </p:nvSpPr>
        <p:spPr>
          <a:xfrm>
            <a:off x="965200" y="169606"/>
            <a:ext cx="10261600" cy="675968"/>
          </a:xfrm>
          <a:prstGeom prst="rect">
            <a:avLst/>
          </a:prstGeom>
        </p:spPr>
        <p:txBody>
          <a:bodyPr/>
          <a:lst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a:lstStyle>
          <a:p>
            <a:pPr algn="ctr"/>
            <a:r>
              <a:rPr lang="en-IN" kern="0" dirty="0"/>
              <a:t>Inheritance</a:t>
            </a:r>
          </a:p>
        </p:txBody>
      </p:sp>
    </p:spTree>
    <p:extLst>
      <p:ext uri="{BB962C8B-B14F-4D97-AF65-F5344CB8AC3E}">
        <p14:creationId xmlns:p14="http://schemas.microsoft.com/office/powerpoint/2010/main" val="35093600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DBDD8B-CF5D-EE15-7D84-F10C8EDA54A4}"/>
              </a:ext>
            </a:extLst>
          </p:cNvPr>
          <p:cNvSpPr txBox="1">
            <a:spLocks/>
          </p:cNvSpPr>
          <p:nvPr/>
        </p:nvSpPr>
        <p:spPr>
          <a:xfrm>
            <a:off x="965200" y="169606"/>
            <a:ext cx="10261600" cy="675968"/>
          </a:xfrm>
          <a:prstGeom prst="rect">
            <a:avLst/>
          </a:prstGeom>
        </p:spPr>
        <p:txBody>
          <a:bodyPr/>
          <a:lst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a:lstStyle>
          <a:p>
            <a:pPr algn="ctr"/>
            <a:r>
              <a:rPr lang="en-IN" kern="0" dirty="0"/>
              <a:t>Inheritance</a:t>
            </a:r>
          </a:p>
        </p:txBody>
      </p:sp>
      <p:pic>
        <p:nvPicPr>
          <p:cNvPr id="3" name="Picture 2">
            <a:extLst>
              <a:ext uri="{FF2B5EF4-FFF2-40B4-BE49-F238E27FC236}">
                <a16:creationId xmlns:a16="http://schemas.microsoft.com/office/drawing/2014/main" id="{F061781E-1C15-1F7D-DA5A-87DF030DD20A}"/>
              </a:ext>
            </a:extLst>
          </p:cNvPr>
          <p:cNvPicPr>
            <a:picLocks noChangeAspect="1"/>
          </p:cNvPicPr>
          <p:nvPr/>
        </p:nvPicPr>
        <p:blipFill>
          <a:blip r:embed="rId2"/>
          <a:stretch>
            <a:fillRect/>
          </a:stretch>
        </p:blipFill>
        <p:spPr>
          <a:xfrm>
            <a:off x="621071" y="1078886"/>
            <a:ext cx="9599977" cy="5521017"/>
          </a:xfrm>
          <a:prstGeom prst="rect">
            <a:avLst/>
          </a:prstGeom>
        </p:spPr>
      </p:pic>
    </p:spTree>
    <p:extLst>
      <p:ext uri="{BB962C8B-B14F-4D97-AF65-F5344CB8AC3E}">
        <p14:creationId xmlns:p14="http://schemas.microsoft.com/office/powerpoint/2010/main" val="22705258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0AC625-6FA9-3CB0-3FCD-86C535210C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48" y="113070"/>
            <a:ext cx="12024852" cy="6631859"/>
          </a:xfrm>
          <a:prstGeom prst="rect">
            <a:avLst/>
          </a:prstGeom>
        </p:spPr>
      </p:pic>
    </p:spTree>
    <p:extLst>
      <p:ext uri="{BB962C8B-B14F-4D97-AF65-F5344CB8AC3E}">
        <p14:creationId xmlns:p14="http://schemas.microsoft.com/office/powerpoint/2010/main" val="1093469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OOPS Concept Definitions</a:t>
            </a:r>
          </a:p>
        </p:txBody>
      </p:sp>
      <p:sp>
        <p:nvSpPr>
          <p:cNvPr id="5123" name="Content Placeholder 2"/>
          <p:cNvSpPr>
            <a:spLocks noGrp="1"/>
          </p:cNvSpPr>
          <p:nvPr>
            <p:ph idx="1"/>
          </p:nvPr>
        </p:nvSpPr>
        <p:spPr>
          <a:xfrm>
            <a:off x="1828800" y="1524002"/>
            <a:ext cx="8610600" cy="5029199"/>
          </a:xfrm>
        </p:spPr>
        <p:txBody>
          <a:bodyPr/>
          <a:lstStyle/>
          <a:p>
            <a:r>
              <a:rPr lang="en-US" sz="2000" b="1" dirty="0"/>
              <a:t>Encapsulation</a:t>
            </a:r>
          </a:p>
          <a:p>
            <a:r>
              <a:rPr lang="en-US" sz="2000" dirty="0"/>
              <a:t>It can also be said data binding. Encapsulation is all about binding the data variables and functions together in class.</a:t>
            </a:r>
          </a:p>
          <a:p>
            <a:r>
              <a:rPr lang="en-US" sz="2000" b="1" dirty="0"/>
              <a:t>Inheritance</a:t>
            </a:r>
          </a:p>
          <a:p>
            <a:r>
              <a:rPr lang="en-US" sz="2000" dirty="0"/>
              <a:t>Inheritance is a way to reuse once written code again and again. The class which is inherited is called the </a:t>
            </a:r>
            <a:r>
              <a:rPr lang="en-US" sz="2000" b="1" dirty="0"/>
              <a:t>Base</a:t>
            </a:r>
            <a:r>
              <a:rPr lang="en-US" sz="2000" dirty="0"/>
              <a:t> class &amp; the class which inherits is called the </a:t>
            </a:r>
            <a:r>
              <a:rPr lang="en-US" sz="2000" b="1" dirty="0"/>
              <a:t>Derived</a:t>
            </a:r>
            <a:r>
              <a:rPr lang="en-US" sz="2000" dirty="0"/>
              <a:t> class. They are also called parent and child class.</a:t>
            </a:r>
          </a:p>
          <a:p>
            <a:r>
              <a:rPr lang="en-US" sz="2000" dirty="0"/>
              <a:t>So when, a derived class inherits a base class, the derived class can use all the functions which are defined in base class, hence making code reusable.  </a:t>
            </a:r>
          </a:p>
          <a:p>
            <a:r>
              <a:rPr lang="en-US" sz="2000" b="1" dirty="0"/>
              <a:t>Polymorphism</a:t>
            </a:r>
          </a:p>
          <a:p>
            <a:r>
              <a:rPr lang="en-US" sz="2000" dirty="0"/>
              <a:t>It is a feature, which lets us create functions with same name but different arguments, which will perform different actions. That means, functions with same name, but functioning in different ways. Or, it also allows us to redefine a function to provide it with a completely new definition. </a:t>
            </a:r>
          </a:p>
          <a:p>
            <a:endParaRPr lang="en-US" sz="20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93168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1B6D865-4EFB-42A4-F61C-09401CAF330D}"/>
              </a:ext>
            </a:extLst>
          </p:cNvPr>
          <p:cNvSpPr>
            <a:spLocks noGrp="1" noChangeArrowheads="1"/>
          </p:cNvSpPr>
          <p:nvPr>
            <p:ph type="title"/>
          </p:nvPr>
        </p:nvSpPr>
        <p:spPr>
          <a:xfrm>
            <a:off x="2209800" y="228600"/>
            <a:ext cx="7772400" cy="685800"/>
          </a:xfrm>
        </p:spPr>
        <p:txBody>
          <a:bodyPr/>
          <a:lstStyle/>
          <a:p>
            <a:pPr eaLnBrk="1" hangingPunct="1"/>
            <a:r>
              <a:rPr lang="en-US" altLang="en-US"/>
              <a:t>Class Hierarchy (Example)</a:t>
            </a:r>
          </a:p>
        </p:txBody>
      </p:sp>
      <p:sp>
        <p:nvSpPr>
          <p:cNvPr id="9219" name="Line 3">
            <a:extLst>
              <a:ext uri="{FF2B5EF4-FFF2-40B4-BE49-F238E27FC236}">
                <a16:creationId xmlns:a16="http://schemas.microsoft.com/office/drawing/2014/main" id="{222EA8DB-06A3-08DA-9F95-7AF234545D54}"/>
              </a:ext>
            </a:extLst>
          </p:cNvPr>
          <p:cNvSpPr>
            <a:spLocks noChangeShapeType="1"/>
          </p:cNvSpPr>
          <p:nvPr/>
        </p:nvSpPr>
        <p:spPr bwMode="auto">
          <a:xfrm>
            <a:off x="1981200" y="990600"/>
            <a:ext cx="83058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20" name="Freeform 122">
            <a:extLst>
              <a:ext uri="{FF2B5EF4-FFF2-40B4-BE49-F238E27FC236}">
                <a16:creationId xmlns:a16="http://schemas.microsoft.com/office/drawing/2014/main" id="{992A7E95-6816-3658-00D8-A775789F8679}"/>
              </a:ext>
            </a:extLst>
          </p:cNvPr>
          <p:cNvSpPr>
            <a:spLocks/>
          </p:cNvSpPr>
          <p:nvPr/>
        </p:nvSpPr>
        <p:spPr bwMode="auto">
          <a:xfrm>
            <a:off x="4295776" y="1524001"/>
            <a:ext cx="3552825" cy="390525"/>
          </a:xfrm>
          <a:custGeom>
            <a:avLst/>
            <a:gdLst>
              <a:gd name="T0" fmla="*/ 2147483647 w 20000"/>
              <a:gd name="T1" fmla="*/ 0 h 20000"/>
              <a:gd name="T2" fmla="*/ 2147483647 w 20000"/>
              <a:gd name="T3" fmla="*/ 2147483647 h 20000"/>
              <a:gd name="T4" fmla="*/ 0 w 20000"/>
              <a:gd name="T5" fmla="*/ 2147483647 h 20000"/>
              <a:gd name="T6" fmla="*/ 0 w 20000"/>
              <a:gd name="T7" fmla="*/ 0 h 20000"/>
              <a:gd name="T8" fmla="*/ 214748364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7" y="0"/>
                </a:moveTo>
                <a:lnTo>
                  <a:pt x="19987" y="19929"/>
                </a:lnTo>
                <a:lnTo>
                  <a:pt x="0" y="19929"/>
                </a:lnTo>
                <a:lnTo>
                  <a:pt x="0" y="0"/>
                </a:lnTo>
                <a:lnTo>
                  <a:pt x="19987" y="0"/>
                </a:lnTo>
                <a:close/>
              </a:path>
            </a:pathLst>
          </a:custGeom>
          <a:solidFill>
            <a:srgbClr val="99CCFF"/>
          </a:solidFill>
          <a:ln w="2540">
            <a:solidFill>
              <a:srgbClr val="000000"/>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2000"/>
              <a:t>University Member</a:t>
            </a:r>
          </a:p>
        </p:txBody>
      </p:sp>
      <p:sp>
        <p:nvSpPr>
          <p:cNvPr id="9221" name="Freeform 95">
            <a:extLst>
              <a:ext uri="{FF2B5EF4-FFF2-40B4-BE49-F238E27FC236}">
                <a16:creationId xmlns:a16="http://schemas.microsoft.com/office/drawing/2014/main" id="{FBD3306B-2901-508B-E5C7-15FE0064947B}"/>
              </a:ext>
            </a:extLst>
          </p:cNvPr>
          <p:cNvSpPr>
            <a:spLocks/>
          </p:cNvSpPr>
          <p:nvPr/>
        </p:nvSpPr>
        <p:spPr bwMode="auto">
          <a:xfrm>
            <a:off x="3505200" y="2514600"/>
            <a:ext cx="1295400" cy="381000"/>
          </a:xfrm>
          <a:custGeom>
            <a:avLst/>
            <a:gdLst>
              <a:gd name="T0" fmla="*/ 2147483647 w 20000"/>
              <a:gd name="T1" fmla="*/ 0 h 20000"/>
              <a:gd name="T2" fmla="*/ 2147483647 w 20000"/>
              <a:gd name="T3" fmla="*/ 2147483647 h 20000"/>
              <a:gd name="T4" fmla="*/ 0 w 20000"/>
              <a:gd name="T5" fmla="*/ 2147483647 h 20000"/>
              <a:gd name="T6" fmla="*/ 0 w 20000"/>
              <a:gd name="T7" fmla="*/ 0 h 20000"/>
              <a:gd name="T8" fmla="*/ 214748364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solidFill>
            <a:srgbClr val="99CCFF"/>
          </a:solidFill>
          <a:ln w="2540">
            <a:solidFill>
              <a:srgbClr val="000000"/>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2000"/>
              <a:t>Employee</a:t>
            </a:r>
          </a:p>
        </p:txBody>
      </p:sp>
      <p:grpSp>
        <p:nvGrpSpPr>
          <p:cNvPr id="9222" name="Group 81">
            <a:extLst>
              <a:ext uri="{FF2B5EF4-FFF2-40B4-BE49-F238E27FC236}">
                <a16:creationId xmlns:a16="http://schemas.microsoft.com/office/drawing/2014/main" id="{67F14E13-5EA9-A8F3-43A9-A247FD4B619A}"/>
              </a:ext>
            </a:extLst>
          </p:cNvPr>
          <p:cNvGrpSpPr>
            <a:grpSpLocks/>
          </p:cNvGrpSpPr>
          <p:nvPr/>
        </p:nvGrpSpPr>
        <p:grpSpPr bwMode="auto">
          <a:xfrm>
            <a:off x="8991600" y="2362200"/>
            <a:ext cx="1524000" cy="685800"/>
            <a:chOff x="7391401" y="1981200"/>
            <a:chExt cx="1523999" cy="685800"/>
          </a:xfrm>
        </p:grpSpPr>
        <p:sp>
          <p:nvSpPr>
            <p:cNvPr id="9229" name="Freeform 153">
              <a:extLst>
                <a:ext uri="{FF2B5EF4-FFF2-40B4-BE49-F238E27FC236}">
                  <a16:creationId xmlns:a16="http://schemas.microsoft.com/office/drawing/2014/main" id="{40545FCF-A3F2-DBEE-8C4B-CC0886144E93}"/>
                </a:ext>
              </a:extLst>
            </p:cNvPr>
            <p:cNvSpPr>
              <a:spLocks/>
            </p:cNvSpPr>
            <p:nvPr/>
          </p:nvSpPr>
          <p:spPr bwMode="auto">
            <a:xfrm>
              <a:off x="7391401" y="1981200"/>
              <a:ext cx="1523999" cy="685800"/>
            </a:xfrm>
            <a:custGeom>
              <a:avLst/>
              <a:gdLst>
                <a:gd name="T0" fmla="*/ 2147483647 w 20000"/>
                <a:gd name="T1" fmla="*/ 0 h 20000"/>
                <a:gd name="T2" fmla="*/ 2147483647 w 20000"/>
                <a:gd name="T3" fmla="*/ 2147483647 h 20000"/>
                <a:gd name="T4" fmla="*/ 2147483647 w 20000"/>
                <a:gd name="T5" fmla="*/ 2147483647 h 20000"/>
                <a:gd name="T6" fmla="*/ 0 w 20000"/>
                <a:gd name="T7" fmla="*/ 2147483647 h 20000"/>
                <a:gd name="T8" fmla="*/ 0 w 20000"/>
                <a:gd name="T9" fmla="*/ 2147483647 h 20000"/>
                <a:gd name="T10" fmla="*/ 0 w 20000"/>
                <a:gd name="T11" fmla="*/ 0 h 20000"/>
                <a:gd name="T12" fmla="*/ 2147483647 w 20000"/>
                <a:gd name="T13" fmla="*/ 0 h 20000"/>
                <a:gd name="T14" fmla="*/ 0 60000 65536"/>
                <a:gd name="T15" fmla="*/ 0 60000 65536"/>
                <a:gd name="T16" fmla="*/ 0 60000 65536"/>
                <a:gd name="T17" fmla="*/ 0 60000 65536"/>
                <a:gd name="T18" fmla="*/ 0 60000 65536"/>
                <a:gd name="T19" fmla="*/ 0 60000 65536"/>
                <a:gd name="T20" fmla="*/ 0 60000 65536"/>
                <a:gd name="T21" fmla="*/ 0 w 20000"/>
                <a:gd name="T22" fmla="*/ 0 h 20000"/>
                <a:gd name="T23" fmla="*/ 20000 w 20000"/>
                <a:gd name="T24" fmla="*/ 20000 h 20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000" h="20000">
                  <a:moveTo>
                    <a:pt x="17125" y="0"/>
                  </a:moveTo>
                  <a:lnTo>
                    <a:pt x="19982" y="5318"/>
                  </a:lnTo>
                  <a:lnTo>
                    <a:pt x="19982" y="19955"/>
                  </a:lnTo>
                  <a:lnTo>
                    <a:pt x="0" y="19955"/>
                  </a:lnTo>
                  <a:lnTo>
                    <a:pt x="0" y="18636"/>
                  </a:lnTo>
                  <a:lnTo>
                    <a:pt x="0" y="0"/>
                  </a:lnTo>
                  <a:lnTo>
                    <a:pt x="17125" y="0"/>
                  </a:lnTo>
                  <a:close/>
                </a:path>
              </a:pathLst>
            </a:custGeom>
            <a:solidFill>
              <a:srgbClr val="99CCFF"/>
            </a:solidFill>
            <a:ln w="2540">
              <a:solidFill>
                <a:srgbClr val="000000"/>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a:t>Single Inheritance</a:t>
              </a:r>
            </a:p>
          </p:txBody>
        </p:sp>
        <p:sp>
          <p:nvSpPr>
            <p:cNvPr id="9230" name="Freeform 152">
              <a:extLst>
                <a:ext uri="{FF2B5EF4-FFF2-40B4-BE49-F238E27FC236}">
                  <a16:creationId xmlns:a16="http://schemas.microsoft.com/office/drawing/2014/main" id="{12304336-284B-1EE7-5A4F-D14A4CE96EAE}"/>
                </a:ext>
              </a:extLst>
            </p:cNvPr>
            <p:cNvSpPr>
              <a:spLocks/>
            </p:cNvSpPr>
            <p:nvPr/>
          </p:nvSpPr>
          <p:spPr bwMode="auto">
            <a:xfrm>
              <a:off x="8669072" y="1981200"/>
              <a:ext cx="246328" cy="228600"/>
            </a:xfrm>
            <a:custGeom>
              <a:avLst/>
              <a:gdLst>
                <a:gd name="T0" fmla="*/ 2147483647 w 20000"/>
                <a:gd name="T1" fmla="*/ 2147483647 h 20000"/>
                <a:gd name="T2" fmla="*/ 0 w 20000"/>
                <a:gd name="T3" fmla="*/ 2147483647 h 20000"/>
                <a:gd name="T4" fmla="*/ 0 w 20000"/>
                <a:gd name="T5" fmla="*/ 0 h 20000"/>
                <a:gd name="T6" fmla="*/ 0 60000 65536"/>
                <a:gd name="T7" fmla="*/ 0 60000 65536"/>
                <a:gd name="T8" fmla="*/ 0 60000 65536"/>
                <a:gd name="T9" fmla="*/ 0 w 20000"/>
                <a:gd name="T10" fmla="*/ 0 h 20000"/>
                <a:gd name="T11" fmla="*/ 20000 w 20000"/>
                <a:gd name="T12" fmla="*/ 20000 h 20000"/>
              </a:gdLst>
              <a:ahLst/>
              <a:cxnLst>
                <a:cxn ang="T6">
                  <a:pos x="T0" y="T1"/>
                </a:cxn>
                <a:cxn ang="T7">
                  <a:pos x="T2" y="T3"/>
                </a:cxn>
                <a:cxn ang="T8">
                  <a:pos x="T4" y="T5"/>
                </a:cxn>
              </a:cxnLst>
              <a:rect l="T9" t="T10" r="T11" b="T12"/>
              <a:pathLst>
                <a:path w="20000" h="20000">
                  <a:moveTo>
                    <a:pt x="19875" y="19829"/>
                  </a:moveTo>
                  <a:lnTo>
                    <a:pt x="0" y="19829"/>
                  </a:lnTo>
                  <a:lnTo>
                    <a:pt x="0" y="0"/>
                  </a:lnTo>
                </a:path>
              </a:pathLst>
            </a:custGeom>
            <a:noFill/>
            <a:ln w="254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sp>
        <p:nvSpPr>
          <p:cNvPr id="9223" name="Freeform 135">
            <a:extLst>
              <a:ext uri="{FF2B5EF4-FFF2-40B4-BE49-F238E27FC236}">
                <a16:creationId xmlns:a16="http://schemas.microsoft.com/office/drawing/2014/main" id="{7E2F91DA-00A2-7F50-9625-F1A14B5BC8EA}"/>
              </a:ext>
            </a:extLst>
          </p:cNvPr>
          <p:cNvSpPr>
            <a:spLocks/>
          </p:cNvSpPr>
          <p:nvPr/>
        </p:nvSpPr>
        <p:spPr bwMode="auto">
          <a:xfrm>
            <a:off x="6096000" y="1905000"/>
            <a:ext cx="46038" cy="609600"/>
          </a:xfrm>
          <a:custGeom>
            <a:avLst/>
            <a:gdLst>
              <a:gd name="T0" fmla="*/ 0 w 20000"/>
              <a:gd name="T1" fmla="*/ 2147483647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19971"/>
                </a:moveTo>
                <a:lnTo>
                  <a:pt x="0" y="0"/>
                </a:lnTo>
              </a:path>
            </a:pathLst>
          </a:custGeom>
          <a:noFill/>
          <a:ln w="254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9224" name="Freeform 136">
            <a:extLst>
              <a:ext uri="{FF2B5EF4-FFF2-40B4-BE49-F238E27FC236}">
                <a16:creationId xmlns:a16="http://schemas.microsoft.com/office/drawing/2014/main" id="{9F5467F9-F6A6-EC52-9C03-8623D0A679D5}"/>
              </a:ext>
            </a:extLst>
          </p:cNvPr>
          <p:cNvSpPr>
            <a:spLocks/>
          </p:cNvSpPr>
          <p:nvPr/>
        </p:nvSpPr>
        <p:spPr bwMode="auto">
          <a:xfrm>
            <a:off x="4343400" y="1905000"/>
            <a:ext cx="838200" cy="609600"/>
          </a:xfrm>
          <a:custGeom>
            <a:avLst/>
            <a:gdLst>
              <a:gd name="T0" fmla="*/ 0 w 20000"/>
              <a:gd name="T1" fmla="*/ 2147483647 h 20000"/>
              <a:gd name="T2" fmla="*/ 2147483647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19971"/>
                </a:moveTo>
                <a:lnTo>
                  <a:pt x="19962" y="0"/>
                </a:lnTo>
              </a:path>
            </a:pathLst>
          </a:custGeom>
          <a:noFill/>
          <a:ln w="254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9225" name="Freeform 137">
            <a:extLst>
              <a:ext uri="{FF2B5EF4-FFF2-40B4-BE49-F238E27FC236}">
                <a16:creationId xmlns:a16="http://schemas.microsoft.com/office/drawing/2014/main" id="{7296190D-0663-837E-CD19-B8060FC229FB}"/>
              </a:ext>
            </a:extLst>
          </p:cNvPr>
          <p:cNvSpPr>
            <a:spLocks/>
          </p:cNvSpPr>
          <p:nvPr/>
        </p:nvSpPr>
        <p:spPr bwMode="auto">
          <a:xfrm>
            <a:off x="7192964" y="1905000"/>
            <a:ext cx="731837" cy="609600"/>
          </a:xfrm>
          <a:custGeom>
            <a:avLst/>
            <a:gdLst>
              <a:gd name="T0" fmla="*/ 2147483647 w 20000"/>
              <a:gd name="T1" fmla="*/ 2147483647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19962" y="19971"/>
                </a:moveTo>
                <a:lnTo>
                  <a:pt x="0" y="0"/>
                </a:lnTo>
              </a:path>
            </a:pathLst>
          </a:custGeom>
          <a:noFill/>
          <a:ln w="254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9226" name="Freeform 95">
            <a:extLst>
              <a:ext uri="{FF2B5EF4-FFF2-40B4-BE49-F238E27FC236}">
                <a16:creationId xmlns:a16="http://schemas.microsoft.com/office/drawing/2014/main" id="{42089822-F492-29BD-DCDC-AEDBFF091555}"/>
              </a:ext>
            </a:extLst>
          </p:cNvPr>
          <p:cNvSpPr>
            <a:spLocks/>
          </p:cNvSpPr>
          <p:nvPr/>
        </p:nvSpPr>
        <p:spPr bwMode="auto">
          <a:xfrm>
            <a:off x="5486400" y="2514600"/>
            <a:ext cx="1295400" cy="381000"/>
          </a:xfrm>
          <a:custGeom>
            <a:avLst/>
            <a:gdLst>
              <a:gd name="T0" fmla="*/ 2147483647 w 20000"/>
              <a:gd name="T1" fmla="*/ 0 h 20000"/>
              <a:gd name="T2" fmla="*/ 2147483647 w 20000"/>
              <a:gd name="T3" fmla="*/ 2147483647 h 20000"/>
              <a:gd name="T4" fmla="*/ 0 w 20000"/>
              <a:gd name="T5" fmla="*/ 2147483647 h 20000"/>
              <a:gd name="T6" fmla="*/ 0 w 20000"/>
              <a:gd name="T7" fmla="*/ 0 h 20000"/>
              <a:gd name="T8" fmla="*/ 214748364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solidFill>
            <a:srgbClr val="99CCFF"/>
          </a:solidFill>
          <a:ln w="2540">
            <a:solidFill>
              <a:srgbClr val="000000"/>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2000"/>
              <a:t>Student</a:t>
            </a:r>
          </a:p>
        </p:txBody>
      </p:sp>
      <p:sp>
        <p:nvSpPr>
          <p:cNvPr id="9227" name="Freeform 95">
            <a:extLst>
              <a:ext uri="{FF2B5EF4-FFF2-40B4-BE49-F238E27FC236}">
                <a16:creationId xmlns:a16="http://schemas.microsoft.com/office/drawing/2014/main" id="{90FE35B3-2F83-40AE-1E5D-09FDF7D40FC9}"/>
              </a:ext>
            </a:extLst>
          </p:cNvPr>
          <p:cNvSpPr>
            <a:spLocks/>
          </p:cNvSpPr>
          <p:nvPr/>
        </p:nvSpPr>
        <p:spPr bwMode="auto">
          <a:xfrm>
            <a:off x="7315200" y="2514600"/>
            <a:ext cx="1295400" cy="381000"/>
          </a:xfrm>
          <a:custGeom>
            <a:avLst/>
            <a:gdLst>
              <a:gd name="T0" fmla="*/ 2147483647 w 20000"/>
              <a:gd name="T1" fmla="*/ 0 h 20000"/>
              <a:gd name="T2" fmla="*/ 2147483647 w 20000"/>
              <a:gd name="T3" fmla="*/ 2147483647 h 20000"/>
              <a:gd name="T4" fmla="*/ 0 w 20000"/>
              <a:gd name="T5" fmla="*/ 2147483647 h 20000"/>
              <a:gd name="T6" fmla="*/ 0 w 20000"/>
              <a:gd name="T7" fmla="*/ 0 h 20000"/>
              <a:gd name="T8" fmla="*/ 214748364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solidFill>
            <a:srgbClr val="99CCFF"/>
          </a:solidFill>
          <a:ln w="2540">
            <a:solidFill>
              <a:srgbClr val="000000"/>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2000"/>
              <a:t>Alumnus</a:t>
            </a:r>
          </a:p>
        </p:txBody>
      </p:sp>
      <p:sp>
        <p:nvSpPr>
          <p:cNvPr id="9228" name="Slide Number Placeholder 32">
            <a:extLst>
              <a:ext uri="{FF2B5EF4-FFF2-40B4-BE49-F238E27FC236}">
                <a16:creationId xmlns:a16="http://schemas.microsoft.com/office/drawing/2014/main" id="{489F145F-F521-DCB7-DD95-18104DD67CC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FF628EB-B6A5-4118-8B86-197DD281C48A}" type="slidenum">
              <a:rPr lang="en-US" altLang="en-US" sz="1400"/>
              <a:pPr eaLnBrk="1" hangingPunct="1"/>
              <a:t>51</a:t>
            </a:fld>
            <a:endParaRPr lang="en-US" altLang="en-US" sz="14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FC79AB5-1562-350A-0F2B-0A235D1616BC}"/>
              </a:ext>
            </a:extLst>
          </p:cNvPr>
          <p:cNvSpPr>
            <a:spLocks noGrp="1" noChangeArrowheads="1"/>
          </p:cNvSpPr>
          <p:nvPr>
            <p:ph type="title"/>
          </p:nvPr>
        </p:nvSpPr>
        <p:spPr>
          <a:xfrm>
            <a:off x="2209800" y="228600"/>
            <a:ext cx="7772400" cy="685800"/>
          </a:xfrm>
        </p:spPr>
        <p:txBody>
          <a:bodyPr/>
          <a:lstStyle/>
          <a:p>
            <a:pPr eaLnBrk="1" hangingPunct="1"/>
            <a:r>
              <a:rPr lang="en-US" altLang="en-US"/>
              <a:t>Class Hierarchy (Example)</a:t>
            </a:r>
          </a:p>
        </p:txBody>
      </p:sp>
      <p:sp>
        <p:nvSpPr>
          <p:cNvPr id="10243" name="Line 3">
            <a:extLst>
              <a:ext uri="{FF2B5EF4-FFF2-40B4-BE49-F238E27FC236}">
                <a16:creationId xmlns:a16="http://schemas.microsoft.com/office/drawing/2014/main" id="{1C01EA4E-BA5F-6CDC-16A1-5EC847BAE023}"/>
              </a:ext>
            </a:extLst>
          </p:cNvPr>
          <p:cNvSpPr>
            <a:spLocks noChangeShapeType="1"/>
          </p:cNvSpPr>
          <p:nvPr/>
        </p:nvSpPr>
        <p:spPr bwMode="auto">
          <a:xfrm>
            <a:off x="1981200" y="990600"/>
            <a:ext cx="83058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244" name="Freeform 122">
            <a:extLst>
              <a:ext uri="{FF2B5EF4-FFF2-40B4-BE49-F238E27FC236}">
                <a16:creationId xmlns:a16="http://schemas.microsoft.com/office/drawing/2014/main" id="{E63FA46C-3985-2652-F492-24C0B170E06D}"/>
              </a:ext>
            </a:extLst>
          </p:cNvPr>
          <p:cNvSpPr>
            <a:spLocks/>
          </p:cNvSpPr>
          <p:nvPr/>
        </p:nvSpPr>
        <p:spPr bwMode="auto">
          <a:xfrm>
            <a:off x="4295776" y="1524001"/>
            <a:ext cx="3552825" cy="390525"/>
          </a:xfrm>
          <a:custGeom>
            <a:avLst/>
            <a:gdLst>
              <a:gd name="T0" fmla="*/ 2147483647 w 20000"/>
              <a:gd name="T1" fmla="*/ 0 h 20000"/>
              <a:gd name="T2" fmla="*/ 2147483647 w 20000"/>
              <a:gd name="T3" fmla="*/ 2147483647 h 20000"/>
              <a:gd name="T4" fmla="*/ 0 w 20000"/>
              <a:gd name="T5" fmla="*/ 2147483647 h 20000"/>
              <a:gd name="T6" fmla="*/ 0 w 20000"/>
              <a:gd name="T7" fmla="*/ 0 h 20000"/>
              <a:gd name="T8" fmla="*/ 214748364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7" y="0"/>
                </a:moveTo>
                <a:lnTo>
                  <a:pt x="19987" y="19929"/>
                </a:lnTo>
                <a:lnTo>
                  <a:pt x="0" y="19929"/>
                </a:lnTo>
                <a:lnTo>
                  <a:pt x="0" y="0"/>
                </a:lnTo>
                <a:lnTo>
                  <a:pt x="19987" y="0"/>
                </a:lnTo>
                <a:close/>
              </a:path>
            </a:pathLst>
          </a:custGeom>
          <a:solidFill>
            <a:srgbClr val="99CCFF"/>
          </a:solidFill>
          <a:ln w="2540">
            <a:solidFill>
              <a:srgbClr val="000000"/>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2000"/>
              <a:t>University Member</a:t>
            </a:r>
          </a:p>
        </p:txBody>
      </p:sp>
      <p:sp>
        <p:nvSpPr>
          <p:cNvPr id="7173" name="Freeform 95">
            <a:extLst>
              <a:ext uri="{FF2B5EF4-FFF2-40B4-BE49-F238E27FC236}">
                <a16:creationId xmlns:a16="http://schemas.microsoft.com/office/drawing/2014/main" id="{9F4D0FB2-67C6-0C17-55C9-2371323B746C}"/>
              </a:ext>
            </a:extLst>
          </p:cNvPr>
          <p:cNvSpPr>
            <a:spLocks/>
          </p:cNvSpPr>
          <p:nvPr/>
        </p:nvSpPr>
        <p:spPr bwMode="auto">
          <a:xfrm>
            <a:off x="3505200" y="2514600"/>
            <a:ext cx="1295400" cy="381000"/>
          </a:xfrm>
          <a:custGeom>
            <a:avLst/>
            <a:gdLst>
              <a:gd name="T0" fmla="*/ 83806550 w 20000"/>
              <a:gd name="T1" fmla="*/ 0 h 20000"/>
              <a:gd name="T2" fmla="*/ 83806550 w 20000"/>
              <a:gd name="T3" fmla="*/ 7232275 h 20000"/>
              <a:gd name="T4" fmla="*/ 0 w 20000"/>
              <a:gd name="T5" fmla="*/ 7232275 h 20000"/>
              <a:gd name="T6" fmla="*/ 0 w 20000"/>
              <a:gd name="T7" fmla="*/ 0 h 20000"/>
              <a:gd name="T8" fmla="*/ 8380655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solidFill>
            <a:schemeClr val="accent1">
              <a:lumMod val="60000"/>
              <a:lumOff val="40000"/>
            </a:schemeClr>
          </a:solidFill>
          <a:ln w="2540">
            <a:solidFill>
              <a:srgbClr val="000000"/>
            </a:solidFill>
            <a:round/>
            <a:headEnd/>
            <a:tailEnd/>
          </a:ln>
        </p:spPr>
        <p:txBody>
          <a:bodyPr/>
          <a:lstStyle/>
          <a:p>
            <a:pPr algn="ctr">
              <a:defRPr/>
            </a:pPr>
            <a:r>
              <a:rPr lang="en-US" sz="2000" dirty="0">
                <a:latin typeface="Times New Roman" charset="0"/>
              </a:rPr>
              <a:t>Employee</a:t>
            </a:r>
          </a:p>
        </p:txBody>
      </p:sp>
      <p:grpSp>
        <p:nvGrpSpPr>
          <p:cNvPr id="2" name="Group 81">
            <a:extLst>
              <a:ext uri="{FF2B5EF4-FFF2-40B4-BE49-F238E27FC236}">
                <a16:creationId xmlns:a16="http://schemas.microsoft.com/office/drawing/2014/main" id="{D191297F-BBCB-D60F-544A-778199029E94}"/>
              </a:ext>
            </a:extLst>
          </p:cNvPr>
          <p:cNvGrpSpPr>
            <a:grpSpLocks/>
          </p:cNvGrpSpPr>
          <p:nvPr/>
        </p:nvGrpSpPr>
        <p:grpSpPr bwMode="auto">
          <a:xfrm>
            <a:off x="8991600" y="2362200"/>
            <a:ext cx="1524000" cy="685800"/>
            <a:chOff x="7391401" y="1981200"/>
            <a:chExt cx="1523999" cy="685800"/>
          </a:xfrm>
        </p:grpSpPr>
        <p:sp>
          <p:nvSpPr>
            <p:cNvPr id="10262" name="Freeform 153">
              <a:extLst>
                <a:ext uri="{FF2B5EF4-FFF2-40B4-BE49-F238E27FC236}">
                  <a16:creationId xmlns:a16="http://schemas.microsoft.com/office/drawing/2014/main" id="{538EDE37-C63C-957A-04EE-4825606FB8AA}"/>
                </a:ext>
              </a:extLst>
            </p:cNvPr>
            <p:cNvSpPr>
              <a:spLocks/>
            </p:cNvSpPr>
            <p:nvPr/>
          </p:nvSpPr>
          <p:spPr bwMode="auto">
            <a:xfrm>
              <a:off x="7391401" y="1981200"/>
              <a:ext cx="1523999" cy="685800"/>
            </a:xfrm>
            <a:custGeom>
              <a:avLst/>
              <a:gdLst>
                <a:gd name="T0" fmla="*/ 2147483647 w 20000"/>
                <a:gd name="T1" fmla="*/ 0 h 20000"/>
                <a:gd name="T2" fmla="*/ 2147483647 w 20000"/>
                <a:gd name="T3" fmla="*/ 2147483647 h 20000"/>
                <a:gd name="T4" fmla="*/ 2147483647 w 20000"/>
                <a:gd name="T5" fmla="*/ 2147483647 h 20000"/>
                <a:gd name="T6" fmla="*/ 0 w 20000"/>
                <a:gd name="T7" fmla="*/ 2147483647 h 20000"/>
                <a:gd name="T8" fmla="*/ 0 w 20000"/>
                <a:gd name="T9" fmla="*/ 2147483647 h 20000"/>
                <a:gd name="T10" fmla="*/ 0 w 20000"/>
                <a:gd name="T11" fmla="*/ 0 h 20000"/>
                <a:gd name="T12" fmla="*/ 2147483647 w 20000"/>
                <a:gd name="T13" fmla="*/ 0 h 20000"/>
                <a:gd name="T14" fmla="*/ 0 60000 65536"/>
                <a:gd name="T15" fmla="*/ 0 60000 65536"/>
                <a:gd name="T16" fmla="*/ 0 60000 65536"/>
                <a:gd name="T17" fmla="*/ 0 60000 65536"/>
                <a:gd name="T18" fmla="*/ 0 60000 65536"/>
                <a:gd name="T19" fmla="*/ 0 60000 65536"/>
                <a:gd name="T20" fmla="*/ 0 60000 65536"/>
                <a:gd name="T21" fmla="*/ 0 w 20000"/>
                <a:gd name="T22" fmla="*/ 0 h 20000"/>
                <a:gd name="T23" fmla="*/ 20000 w 20000"/>
                <a:gd name="T24" fmla="*/ 20000 h 20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000" h="20000">
                  <a:moveTo>
                    <a:pt x="17125" y="0"/>
                  </a:moveTo>
                  <a:lnTo>
                    <a:pt x="19982" y="5318"/>
                  </a:lnTo>
                  <a:lnTo>
                    <a:pt x="19982" y="19955"/>
                  </a:lnTo>
                  <a:lnTo>
                    <a:pt x="0" y="19955"/>
                  </a:lnTo>
                  <a:lnTo>
                    <a:pt x="0" y="18636"/>
                  </a:lnTo>
                  <a:lnTo>
                    <a:pt x="0" y="0"/>
                  </a:lnTo>
                  <a:lnTo>
                    <a:pt x="17125" y="0"/>
                  </a:lnTo>
                  <a:close/>
                </a:path>
              </a:pathLst>
            </a:custGeom>
            <a:solidFill>
              <a:srgbClr val="99CCFF"/>
            </a:solidFill>
            <a:ln w="2540">
              <a:solidFill>
                <a:srgbClr val="000000"/>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a:t>Single Inheritance</a:t>
              </a:r>
            </a:p>
          </p:txBody>
        </p:sp>
        <p:sp>
          <p:nvSpPr>
            <p:cNvPr id="10263" name="Freeform 152">
              <a:extLst>
                <a:ext uri="{FF2B5EF4-FFF2-40B4-BE49-F238E27FC236}">
                  <a16:creationId xmlns:a16="http://schemas.microsoft.com/office/drawing/2014/main" id="{F529770C-BD6A-A794-248E-4421A883E3CB}"/>
                </a:ext>
              </a:extLst>
            </p:cNvPr>
            <p:cNvSpPr>
              <a:spLocks/>
            </p:cNvSpPr>
            <p:nvPr/>
          </p:nvSpPr>
          <p:spPr bwMode="auto">
            <a:xfrm>
              <a:off x="8669072" y="1981200"/>
              <a:ext cx="246328" cy="228600"/>
            </a:xfrm>
            <a:custGeom>
              <a:avLst/>
              <a:gdLst>
                <a:gd name="T0" fmla="*/ 2147483647 w 20000"/>
                <a:gd name="T1" fmla="*/ 2147483647 h 20000"/>
                <a:gd name="T2" fmla="*/ 0 w 20000"/>
                <a:gd name="T3" fmla="*/ 2147483647 h 20000"/>
                <a:gd name="T4" fmla="*/ 0 w 20000"/>
                <a:gd name="T5" fmla="*/ 0 h 20000"/>
                <a:gd name="T6" fmla="*/ 0 60000 65536"/>
                <a:gd name="T7" fmla="*/ 0 60000 65536"/>
                <a:gd name="T8" fmla="*/ 0 60000 65536"/>
                <a:gd name="T9" fmla="*/ 0 w 20000"/>
                <a:gd name="T10" fmla="*/ 0 h 20000"/>
                <a:gd name="T11" fmla="*/ 20000 w 20000"/>
                <a:gd name="T12" fmla="*/ 20000 h 20000"/>
              </a:gdLst>
              <a:ahLst/>
              <a:cxnLst>
                <a:cxn ang="T6">
                  <a:pos x="T0" y="T1"/>
                </a:cxn>
                <a:cxn ang="T7">
                  <a:pos x="T2" y="T3"/>
                </a:cxn>
                <a:cxn ang="T8">
                  <a:pos x="T4" y="T5"/>
                </a:cxn>
              </a:cxnLst>
              <a:rect l="T9" t="T10" r="T11" b="T12"/>
              <a:pathLst>
                <a:path w="20000" h="20000">
                  <a:moveTo>
                    <a:pt x="19875" y="19829"/>
                  </a:moveTo>
                  <a:lnTo>
                    <a:pt x="0" y="19829"/>
                  </a:lnTo>
                  <a:lnTo>
                    <a:pt x="0" y="0"/>
                  </a:lnTo>
                </a:path>
              </a:pathLst>
            </a:custGeom>
            <a:noFill/>
            <a:ln w="254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sp>
        <p:nvSpPr>
          <p:cNvPr id="71" name="Freeform 135">
            <a:extLst>
              <a:ext uri="{FF2B5EF4-FFF2-40B4-BE49-F238E27FC236}">
                <a16:creationId xmlns:a16="http://schemas.microsoft.com/office/drawing/2014/main" id="{97850D4A-7A0D-F000-0AFD-A08A70DE68F4}"/>
              </a:ext>
            </a:extLst>
          </p:cNvPr>
          <p:cNvSpPr>
            <a:spLocks/>
          </p:cNvSpPr>
          <p:nvPr/>
        </p:nvSpPr>
        <p:spPr bwMode="auto">
          <a:xfrm>
            <a:off x="6096000" y="1905000"/>
            <a:ext cx="46038" cy="609600"/>
          </a:xfrm>
          <a:custGeom>
            <a:avLst/>
            <a:gdLst>
              <a:gd name="T0" fmla="*/ 0 w 20000"/>
              <a:gd name="T1" fmla="*/ 2147483647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19971"/>
                </a:moveTo>
                <a:lnTo>
                  <a:pt x="0" y="0"/>
                </a:lnTo>
              </a:path>
            </a:pathLst>
          </a:custGeom>
          <a:noFill/>
          <a:ln w="254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248" name="Freeform 136">
            <a:extLst>
              <a:ext uri="{FF2B5EF4-FFF2-40B4-BE49-F238E27FC236}">
                <a16:creationId xmlns:a16="http://schemas.microsoft.com/office/drawing/2014/main" id="{76F611D2-FC69-6FBA-2D8A-2BE047C60307}"/>
              </a:ext>
            </a:extLst>
          </p:cNvPr>
          <p:cNvSpPr>
            <a:spLocks/>
          </p:cNvSpPr>
          <p:nvPr/>
        </p:nvSpPr>
        <p:spPr bwMode="auto">
          <a:xfrm>
            <a:off x="4343400" y="1905000"/>
            <a:ext cx="838200" cy="609600"/>
          </a:xfrm>
          <a:custGeom>
            <a:avLst/>
            <a:gdLst>
              <a:gd name="T0" fmla="*/ 0 w 20000"/>
              <a:gd name="T1" fmla="*/ 2147483647 h 20000"/>
              <a:gd name="T2" fmla="*/ 2147483647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19971"/>
                </a:moveTo>
                <a:lnTo>
                  <a:pt x="19962" y="0"/>
                </a:lnTo>
              </a:path>
            </a:pathLst>
          </a:custGeom>
          <a:noFill/>
          <a:ln w="254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3" name="Freeform 137">
            <a:extLst>
              <a:ext uri="{FF2B5EF4-FFF2-40B4-BE49-F238E27FC236}">
                <a16:creationId xmlns:a16="http://schemas.microsoft.com/office/drawing/2014/main" id="{9B4C6295-6069-0816-A8F9-EAAEB748B9F9}"/>
              </a:ext>
            </a:extLst>
          </p:cNvPr>
          <p:cNvSpPr>
            <a:spLocks/>
          </p:cNvSpPr>
          <p:nvPr/>
        </p:nvSpPr>
        <p:spPr bwMode="auto">
          <a:xfrm>
            <a:off x="7192964" y="1905000"/>
            <a:ext cx="731837" cy="609600"/>
          </a:xfrm>
          <a:custGeom>
            <a:avLst/>
            <a:gdLst>
              <a:gd name="T0" fmla="*/ 2147483647 w 20000"/>
              <a:gd name="T1" fmla="*/ 2147483647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19962" y="19971"/>
                </a:moveTo>
                <a:lnTo>
                  <a:pt x="0" y="0"/>
                </a:lnTo>
              </a:path>
            </a:pathLst>
          </a:custGeom>
          <a:noFill/>
          <a:ln w="254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77" name="Freeform 95">
            <a:extLst>
              <a:ext uri="{FF2B5EF4-FFF2-40B4-BE49-F238E27FC236}">
                <a16:creationId xmlns:a16="http://schemas.microsoft.com/office/drawing/2014/main" id="{B2FA808F-A521-7DCE-6BAF-D21B922961C9}"/>
              </a:ext>
            </a:extLst>
          </p:cNvPr>
          <p:cNvSpPr>
            <a:spLocks/>
          </p:cNvSpPr>
          <p:nvPr/>
        </p:nvSpPr>
        <p:spPr bwMode="auto">
          <a:xfrm>
            <a:off x="5486400" y="2514600"/>
            <a:ext cx="1295400" cy="381000"/>
          </a:xfrm>
          <a:custGeom>
            <a:avLst/>
            <a:gdLst>
              <a:gd name="T0" fmla="*/ 2147483647 w 20000"/>
              <a:gd name="T1" fmla="*/ 0 h 20000"/>
              <a:gd name="T2" fmla="*/ 2147483647 w 20000"/>
              <a:gd name="T3" fmla="*/ 2147483647 h 20000"/>
              <a:gd name="T4" fmla="*/ 0 w 20000"/>
              <a:gd name="T5" fmla="*/ 2147483647 h 20000"/>
              <a:gd name="T6" fmla="*/ 0 w 20000"/>
              <a:gd name="T7" fmla="*/ 0 h 20000"/>
              <a:gd name="T8" fmla="*/ 214748364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solidFill>
            <a:srgbClr val="99CCFF"/>
          </a:solidFill>
          <a:ln w="2540">
            <a:solidFill>
              <a:srgbClr val="000000"/>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2000"/>
              <a:t>Student</a:t>
            </a:r>
          </a:p>
        </p:txBody>
      </p:sp>
      <p:sp>
        <p:nvSpPr>
          <p:cNvPr id="78" name="Freeform 95">
            <a:extLst>
              <a:ext uri="{FF2B5EF4-FFF2-40B4-BE49-F238E27FC236}">
                <a16:creationId xmlns:a16="http://schemas.microsoft.com/office/drawing/2014/main" id="{877149BC-0D54-9BDF-5C63-71C07A5BC1DC}"/>
              </a:ext>
            </a:extLst>
          </p:cNvPr>
          <p:cNvSpPr>
            <a:spLocks/>
          </p:cNvSpPr>
          <p:nvPr/>
        </p:nvSpPr>
        <p:spPr bwMode="auto">
          <a:xfrm>
            <a:off x="7315200" y="2514600"/>
            <a:ext cx="1295400" cy="381000"/>
          </a:xfrm>
          <a:custGeom>
            <a:avLst/>
            <a:gdLst>
              <a:gd name="T0" fmla="*/ 2147483647 w 20000"/>
              <a:gd name="T1" fmla="*/ 0 h 20000"/>
              <a:gd name="T2" fmla="*/ 2147483647 w 20000"/>
              <a:gd name="T3" fmla="*/ 2147483647 h 20000"/>
              <a:gd name="T4" fmla="*/ 0 w 20000"/>
              <a:gd name="T5" fmla="*/ 2147483647 h 20000"/>
              <a:gd name="T6" fmla="*/ 0 w 20000"/>
              <a:gd name="T7" fmla="*/ 0 h 20000"/>
              <a:gd name="T8" fmla="*/ 214748364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solidFill>
            <a:srgbClr val="99CCFF"/>
          </a:solidFill>
          <a:ln w="2540">
            <a:solidFill>
              <a:srgbClr val="000000"/>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2000"/>
              <a:t>Alumnus</a:t>
            </a:r>
          </a:p>
        </p:txBody>
      </p:sp>
      <p:grpSp>
        <p:nvGrpSpPr>
          <p:cNvPr id="3" name="Group 138">
            <a:extLst>
              <a:ext uri="{FF2B5EF4-FFF2-40B4-BE49-F238E27FC236}">
                <a16:creationId xmlns:a16="http://schemas.microsoft.com/office/drawing/2014/main" id="{CA4C0D7D-37B6-C7E4-E80A-7D560A9BFFBD}"/>
              </a:ext>
            </a:extLst>
          </p:cNvPr>
          <p:cNvGrpSpPr>
            <a:grpSpLocks/>
          </p:cNvGrpSpPr>
          <p:nvPr/>
        </p:nvGrpSpPr>
        <p:grpSpPr bwMode="auto">
          <a:xfrm>
            <a:off x="3581400" y="2876550"/>
            <a:ext cx="1189038" cy="628650"/>
            <a:chOff x="0" y="0"/>
            <a:chExt cx="20000" cy="20000"/>
          </a:xfrm>
        </p:grpSpPr>
        <p:sp>
          <p:nvSpPr>
            <p:cNvPr id="10260" name="Freeform 139">
              <a:extLst>
                <a:ext uri="{FF2B5EF4-FFF2-40B4-BE49-F238E27FC236}">
                  <a16:creationId xmlns:a16="http://schemas.microsoft.com/office/drawing/2014/main" id="{09B13779-E005-C62A-52E6-25655417A0CE}"/>
                </a:ext>
              </a:extLst>
            </p:cNvPr>
            <p:cNvSpPr>
              <a:spLocks/>
            </p:cNvSpPr>
            <p:nvPr/>
          </p:nvSpPr>
          <p:spPr bwMode="auto">
            <a:xfrm>
              <a:off x="13963" y="0"/>
              <a:ext cx="6037" cy="20000"/>
            </a:xfrm>
            <a:custGeom>
              <a:avLst/>
              <a:gdLst>
                <a:gd name="T0" fmla="*/ 1 w 20000"/>
                <a:gd name="T1" fmla="*/ 19964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19929" y="19964"/>
                  </a:moveTo>
                  <a:lnTo>
                    <a:pt x="0" y="0"/>
                  </a:lnTo>
                </a:path>
              </a:pathLst>
            </a:custGeom>
            <a:noFill/>
            <a:ln w="254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261" name="Freeform 140">
              <a:extLst>
                <a:ext uri="{FF2B5EF4-FFF2-40B4-BE49-F238E27FC236}">
                  <a16:creationId xmlns:a16="http://schemas.microsoft.com/office/drawing/2014/main" id="{774433A1-613D-9848-4209-CC97E187EF0F}"/>
                </a:ext>
              </a:extLst>
            </p:cNvPr>
            <p:cNvSpPr>
              <a:spLocks/>
            </p:cNvSpPr>
            <p:nvPr/>
          </p:nvSpPr>
          <p:spPr bwMode="auto">
            <a:xfrm>
              <a:off x="0" y="0"/>
              <a:ext cx="6031" cy="20000"/>
            </a:xfrm>
            <a:custGeom>
              <a:avLst/>
              <a:gdLst>
                <a:gd name="T0" fmla="*/ 0 w 20000"/>
                <a:gd name="T1" fmla="*/ 19964 h 20000"/>
                <a:gd name="T2" fmla="*/ 1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19964"/>
                  </a:moveTo>
                  <a:lnTo>
                    <a:pt x="19929" y="0"/>
                  </a:lnTo>
                </a:path>
              </a:pathLst>
            </a:custGeom>
            <a:noFill/>
            <a:ln w="254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sp>
        <p:nvSpPr>
          <p:cNvPr id="79" name="Freeform 95">
            <a:extLst>
              <a:ext uri="{FF2B5EF4-FFF2-40B4-BE49-F238E27FC236}">
                <a16:creationId xmlns:a16="http://schemas.microsoft.com/office/drawing/2014/main" id="{0BEDBDE9-A79C-1D1E-DD55-302D38D8F3BF}"/>
              </a:ext>
            </a:extLst>
          </p:cNvPr>
          <p:cNvSpPr>
            <a:spLocks/>
          </p:cNvSpPr>
          <p:nvPr/>
        </p:nvSpPr>
        <p:spPr bwMode="auto">
          <a:xfrm>
            <a:off x="2362200" y="3505200"/>
            <a:ext cx="1752600" cy="381000"/>
          </a:xfrm>
          <a:custGeom>
            <a:avLst/>
            <a:gdLst>
              <a:gd name="T0" fmla="*/ 153403747 w 20000"/>
              <a:gd name="T1" fmla="*/ 0 h 20000"/>
              <a:gd name="T2" fmla="*/ 153403747 w 20000"/>
              <a:gd name="T3" fmla="*/ 7232275 h 20000"/>
              <a:gd name="T4" fmla="*/ 0 w 20000"/>
              <a:gd name="T5" fmla="*/ 7232275 h 20000"/>
              <a:gd name="T6" fmla="*/ 0 w 20000"/>
              <a:gd name="T7" fmla="*/ 0 h 20000"/>
              <a:gd name="T8" fmla="*/ 15340374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solidFill>
            <a:schemeClr val="accent1">
              <a:lumMod val="60000"/>
              <a:lumOff val="40000"/>
            </a:schemeClr>
          </a:solidFill>
          <a:ln w="2540">
            <a:solidFill>
              <a:srgbClr val="000000"/>
            </a:solidFill>
            <a:round/>
            <a:headEnd/>
            <a:tailEnd/>
          </a:ln>
        </p:spPr>
        <p:txBody>
          <a:bodyPr/>
          <a:lstStyle/>
          <a:p>
            <a:pPr algn="ctr">
              <a:defRPr/>
            </a:pPr>
            <a:r>
              <a:rPr lang="en-US" sz="2000">
                <a:latin typeface="Times New Roman" charset="0"/>
              </a:rPr>
              <a:t>Administrator</a:t>
            </a:r>
          </a:p>
        </p:txBody>
      </p:sp>
      <p:sp>
        <p:nvSpPr>
          <p:cNvPr id="80" name="Freeform 95">
            <a:extLst>
              <a:ext uri="{FF2B5EF4-FFF2-40B4-BE49-F238E27FC236}">
                <a16:creationId xmlns:a16="http://schemas.microsoft.com/office/drawing/2014/main" id="{5FF339A9-B284-2611-7D21-482E282B01F7}"/>
              </a:ext>
            </a:extLst>
          </p:cNvPr>
          <p:cNvSpPr>
            <a:spLocks/>
          </p:cNvSpPr>
          <p:nvPr/>
        </p:nvSpPr>
        <p:spPr bwMode="auto">
          <a:xfrm>
            <a:off x="4419600" y="3505200"/>
            <a:ext cx="1295400" cy="381000"/>
          </a:xfrm>
          <a:custGeom>
            <a:avLst/>
            <a:gdLst>
              <a:gd name="T0" fmla="*/ 83806550 w 20000"/>
              <a:gd name="T1" fmla="*/ 0 h 20000"/>
              <a:gd name="T2" fmla="*/ 83806550 w 20000"/>
              <a:gd name="T3" fmla="*/ 7232275 h 20000"/>
              <a:gd name="T4" fmla="*/ 0 w 20000"/>
              <a:gd name="T5" fmla="*/ 7232275 h 20000"/>
              <a:gd name="T6" fmla="*/ 0 w 20000"/>
              <a:gd name="T7" fmla="*/ 0 h 20000"/>
              <a:gd name="T8" fmla="*/ 8380655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solidFill>
            <a:schemeClr val="accent1">
              <a:lumMod val="60000"/>
              <a:lumOff val="40000"/>
            </a:schemeClr>
          </a:solidFill>
          <a:ln w="2540">
            <a:solidFill>
              <a:srgbClr val="000000"/>
            </a:solidFill>
            <a:round/>
            <a:headEnd/>
            <a:tailEnd/>
          </a:ln>
        </p:spPr>
        <p:txBody>
          <a:bodyPr/>
          <a:lstStyle/>
          <a:p>
            <a:pPr algn="ctr">
              <a:defRPr/>
            </a:pPr>
            <a:r>
              <a:rPr lang="en-US" sz="2000" dirty="0">
                <a:latin typeface="Times New Roman" charset="0"/>
              </a:rPr>
              <a:t>Professor</a:t>
            </a:r>
          </a:p>
        </p:txBody>
      </p:sp>
      <p:grpSp>
        <p:nvGrpSpPr>
          <p:cNvPr id="4" name="Group 98">
            <a:extLst>
              <a:ext uri="{FF2B5EF4-FFF2-40B4-BE49-F238E27FC236}">
                <a16:creationId xmlns:a16="http://schemas.microsoft.com/office/drawing/2014/main" id="{55B4284F-0038-86ED-4BC8-136A749028EF}"/>
              </a:ext>
            </a:extLst>
          </p:cNvPr>
          <p:cNvGrpSpPr>
            <a:grpSpLocks/>
          </p:cNvGrpSpPr>
          <p:nvPr/>
        </p:nvGrpSpPr>
        <p:grpSpPr bwMode="auto">
          <a:xfrm>
            <a:off x="1752600" y="1403350"/>
            <a:ext cx="533400" cy="2622550"/>
            <a:chOff x="304801" y="946038"/>
            <a:chExt cx="533399" cy="2622834"/>
          </a:xfrm>
        </p:grpSpPr>
        <p:sp>
          <p:nvSpPr>
            <p:cNvPr id="97" name="Left Bracket 96">
              <a:extLst>
                <a:ext uri="{FF2B5EF4-FFF2-40B4-BE49-F238E27FC236}">
                  <a16:creationId xmlns:a16="http://schemas.microsoft.com/office/drawing/2014/main" id="{45364AFF-037D-5C70-9BE6-D76FBDD674A9}"/>
                </a:ext>
              </a:extLst>
            </p:cNvPr>
            <p:cNvSpPr/>
            <p:nvPr/>
          </p:nvSpPr>
          <p:spPr>
            <a:xfrm>
              <a:off x="762000" y="1066701"/>
              <a:ext cx="76200" cy="2438664"/>
            </a:xfrm>
            <a:prstGeom prst="leftBracket">
              <a:avLst/>
            </a:prstGeom>
          </p:spPr>
          <p:style>
            <a:lnRef idx="3">
              <a:schemeClr val="accent2"/>
            </a:lnRef>
            <a:fillRef idx="0">
              <a:schemeClr val="accent2"/>
            </a:fillRef>
            <a:effectRef idx="2">
              <a:schemeClr val="accent2"/>
            </a:effectRef>
            <a:fontRef idx="minor">
              <a:schemeClr val="tx1"/>
            </a:fontRef>
          </p:style>
          <p:txBody>
            <a:bodyPr anchor="ctr"/>
            <a:lstStyle/>
            <a:p>
              <a:pPr algn="ctr">
                <a:defRPr/>
              </a:pPr>
              <a:endParaRPr lang="en-US"/>
            </a:p>
          </p:txBody>
        </p:sp>
        <p:sp>
          <p:nvSpPr>
            <p:cNvPr id="10259" name="Text Box 7">
              <a:extLst>
                <a:ext uri="{FF2B5EF4-FFF2-40B4-BE49-F238E27FC236}">
                  <a16:creationId xmlns:a16="http://schemas.microsoft.com/office/drawing/2014/main" id="{D74C6684-3139-DC6F-E9C4-2BF4BC3656E4}"/>
                </a:ext>
              </a:extLst>
            </p:cNvPr>
            <p:cNvSpPr txBox="1">
              <a:spLocks noChangeArrowheads="1"/>
            </p:cNvSpPr>
            <p:nvPr/>
          </p:nvSpPr>
          <p:spPr bwMode="auto">
            <a:xfrm rot="-5400000">
              <a:off x="-806561" y="2057400"/>
              <a:ext cx="26228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b="1">
                  <a:solidFill>
                    <a:schemeClr val="accent2"/>
                  </a:solidFill>
                </a:rPr>
                <a:t>Multilevel Inheritance</a:t>
              </a:r>
            </a:p>
          </p:txBody>
        </p:sp>
      </p:grpSp>
      <p:sp>
        <p:nvSpPr>
          <p:cNvPr id="10256" name="Slide Number Placeholder 32">
            <a:extLst>
              <a:ext uri="{FF2B5EF4-FFF2-40B4-BE49-F238E27FC236}">
                <a16:creationId xmlns:a16="http://schemas.microsoft.com/office/drawing/2014/main" id="{9DCA922B-284F-C152-07BA-353827B31A6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A457A5B-83CF-410D-AA34-A7DBCA5BAEC4}" type="slidenum">
              <a:rPr lang="en-US" altLang="en-US" sz="1400"/>
              <a:pPr eaLnBrk="1" hangingPunct="1"/>
              <a:t>52</a:t>
            </a:fld>
            <a:endParaRPr lang="en-US" altLang="en-US" sz="1400"/>
          </a:p>
        </p:txBody>
      </p:sp>
      <p:sp>
        <p:nvSpPr>
          <p:cNvPr id="37" name="Freeform 95">
            <a:extLst>
              <a:ext uri="{FF2B5EF4-FFF2-40B4-BE49-F238E27FC236}">
                <a16:creationId xmlns:a16="http://schemas.microsoft.com/office/drawing/2014/main" id="{7F657349-59DA-EEA5-E1AB-066E23F5E4B9}"/>
              </a:ext>
            </a:extLst>
          </p:cNvPr>
          <p:cNvSpPr>
            <a:spLocks/>
          </p:cNvSpPr>
          <p:nvPr/>
        </p:nvSpPr>
        <p:spPr bwMode="auto">
          <a:xfrm>
            <a:off x="3505200" y="2514600"/>
            <a:ext cx="1295400" cy="381000"/>
          </a:xfrm>
          <a:custGeom>
            <a:avLst/>
            <a:gdLst>
              <a:gd name="T0" fmla="*/ 2147483647 w 20000"/>
              <a:gd name="T1" fmla="*/ 0 h 20000"/>
              <a:gd name="T2" fmla="*/ 2147483647 w 20000"/>
              <a:gd name="T3" fmla="*/ 2147483647 h 20000"/>
              <a:gd name="T4" fmla="*/ 0 w 20000"/>
              <a:gd name="T5" fmla="*/ 2147483647 h 20000"/>
              <a:gd name="T6" fmla="*/ 0 w 20000"/>
              <a:gd name="T7" fmla="*/ 0 h 20000"/>
              <a:gd name="T8" fmla="*/ 214748364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solidFill>
            <a:srgbClr val="99CCFF"/>
          </a:solidFill>
          <a:ln w="2540">
            <a:solidFill>
              <a:srgbClr val="000000"/>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2000"/>
              <a:t>Employee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withEffect">
                                  <p:stCondLst>
                                    <p:cond delay="0"/>
                                  </p:stCondLst>
                                  <p:childTnLst>
                                    <p:animEffect transition="out" filter="fade">
                                      <p:cBhvr>
                                        <p:cTn id="6" dur="2000"/>
                                        <p:tgtEl>
                                          <p:spTgt spid="2"/>
                                        </p:tgtEl>
                                      </p:cBhvr>
                                    </p:animEffect>
                                    <p:set>
                                      <p:cBhvr>
                                        <p:cTn id="7" dur="1" fill="hold">
                                          <p:stCondLst>
                                            <p:cond delay="1999"/>
                                          </p:stCondLst>
                                        </p:cTn>
                                        <p:tgtEl>
                                          <p:spTgt spid="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2000"/>
                                        <p:tgtEl>
                                          <p:spTgt spid="78"/>
                                        </p:tgtEl>
                                      </p:cBhvr>
                                    </p:animEffect>
                                    <p:set>
                                      <p:cBhvr>
                                        <p:cTn id="10" dur="1" fill="hold">
                                          <p:stCondLst>
                                            <p:cond delay="1999"/>
                                          </p:stCondLst>
                                        </p:cTn>
                                        <p:tgtEl>
                                          <p:spTgt spid="78"/>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2000"/>
                                        <p:tgtEl>
                                          <p:spTgt spid="77"/>
                                        </p:tgtEl>
                                      </p:cBhvr>
                                    </p:animEffect>
                                    <p:set>
                                      <p:cBhvr>
                                        <p:cTn id="13" dur="1" fill="hold">
                                          <p:stCondLst>
                                            <p:cond delay="1999"/>
                                          </p:stCondLst>
                                        </p:cTn>
                                        <p:tgtEl>
                                          <p:spTgt spid="77"/>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2000"/>
                                        <p:tgtEl>
                                          <p:spTgt spid="71"/>
                                        </p:tgtEl>
                                      </p:cBhvr>
                                    </p:animEffect>
                                    <p:set>
                                      <p:cBhvr>
                                        <p:cTn id="16" dur="1" fill="hold">
                                          <p:stCondLst>
                                            <p:cond delay="1999"/>
                                          </p:stCondLst>
                                        </p:cTn>
                                        <p:tgtEl>
                                          <p:spTgt spid="71"/>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2000"/>
                                        <p:tgtEl>
                                          <p:spTgt spid="73"/>
                                        </p:tgtEl>
                                      </p:cBhvr>
                                    </p:animEffect>
                                    <p:set>
                                      <p:cBhvr>
                                        <p:cTn id="19" dur="1" fill="hold">
                                          <p:stCondLst>
                                            <p:cond delay="1999"/>
                                          </p:stCondLst>
                                        </p:cTn>
                                        <p:tgtEl>
                                          <p:spTgt spid="73"/>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2000"/>
                                        <p:tgtEl>
                                          <p:spTgt spid="37"/>
                                        </p:tgtEl>
                                      </p:cBhvr>
                                    </p:animEffect>
                                    <p:set>
                                      <p:cBhvr>
                                        <p:cTn id="22" dur="1" fill="hold">
                                          <p:stCondLst>
                                            <p:cond delay="1999"/>
                                          </p:stCondLst>
                                        </p:cTn>
                                        <p:tgtEl>
                                          <p:spTgt spid="37"/>
                                        </p:tgtEl>
                                        <p:attrNameLst>
                                          <p:attrName>style.visibility</p:attrName>
                                        </p:attrNameLst>
                                      </p:cBhvr>
                                      <p:to>
                                        <p:strVal val="hidden"/>
                                      </p:to>
                                    </p:set>
                                  </p:childTnLst>
                                </p:cTn>
                              </p:par>
                              <p:par>
                                <p:cTn id="23" presetID="10"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2000"/>
                                        <p:tgtEl>
                                          <p:spTgt spid="3"/>
                                        </p:tgtEl>
                                      </p:cBhvr>
                                    </p:animEffect>
                                  </p:childTnLst>
                                </p:cTn>
                              </p:par>
                              <p:par>
                                <p:cTn id="26" presetID="10" presetClass="entr" presetSubtype="0" fill="hold" nodeType="withEffect">
                                  <p:stCondLst>
                                    <p:cond delay="0"/>
                                  </p:stCondLst>
                                  <p:childTnLst>
                                    <p:set>
                                      <p:cBhvr>
                                        <p:cTn id="27" dur="1" fill="hold">
                                          <p:stCondLst>
                                            <p:cond delay="0"/>
                                          </p:stCondLst>
                                        </p:cTn>
                                        <p:tgtEl>
                                          <p:spTgt spid="79"/>
                                        </p:tgtEl>
                                        <p:attrNameLst>
                                          <p:attrName>style.visibility</p:attrName>
                                        </p:attrNameLst>
                                      </p:cBhvr>
                                      <p:to>
                                        <p:strVal val="visible"/>
                                      </p:to>
                                    </p:set>
                                    <p:animEffect transition="in" filter="fade">
                                      <p:cBhvr>
                                        <p:cTn id="28" dur="2000"/>
                                        <p:tgtEl>
                                          <p:spTgt spid="79"/>
                                        </p:tgtEl>
                                      </p:cBhvr>
                                    </p:animEffect>
                                  </p:childTnLst>
                                </p:cTn>
                              </p:par>
                              <p:par>
                                <p:cTn id="29" presetID="10" presetClass="entr" presetSubtype="0" fill="hold" nodeType="withEffect">
                                  <p:stCondLst>
                                    <p:cond delay="0"/>
                                  </p:stCondLst>
                                  <p:childTnLst>
                                    <p:set>
                                      <p:cBhvr>
                                        <p:cTn id="30" dur="1" fill="hold">
                                          <p:stCondLst>
                                            <p:cond delay="0"/>
                                          </p:stCondLst>
                                        </p:cTn>
                                        <p:tgtEl>
                                          <p:spTgt spid="80"/>
                                        </p:tgtEl>
                                        <p:attrNameLst>
                                          <p:attrName>style.visibility</p:attrName>
                                        </p:attrNameLst>
                                      </p:cBhvr>
                                      <p:to>
                                        <p:strVal val="visible"/>
                                      </p:to>
                                    </p:set>
                                    <p:animEffect transition="in" filter="fade">
                                      <p:cBhvr>
                                        <p:cTn id="31" dur="2000"/>
                                        <p:tgtEl>
                                          <p:spTgt spid="80"/>
                                        </p:tgtEl>
                                      </p:cBhvr>
                                    </p:animEffect>
                                  </p:childTnLst>
                                </p:cTn>
                              </p:par>
                              <p:par>
                                <p:cTn id="32" presetID="10" presetClass="entr" presetSubtype="0"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2000"/>
                                        <p:tgtEl>
                                          <p:spTgt spid="4"/>
                                        </p:tgtEl>
                                      </p:cBhvr>
                                    </p:animEffect>
                                  </p:childTnLst>
                                </p:cTn>
                              </p:par>
                              <p:par>
                                <p:cTn id="35" presetID="10" presetClass="entr" presetSubtype="0" fill="hold" nodeType="withEffect">
                                  <p:stCondLst>
                                    <p:cond delay="0"/>
                                  </p:stCondLst>
                                  <p:childTnLst>
                                    <p:set>
                                      <p:cBhvr>
                                        <p:cTn id="36" dur="1" fill="hold">
                                          <p:stCondLst>
                                            <p:cond delay="0"/>
                                          </p:stCondLst>
                                        </p:cTn>
                                        <p:tgtEl>
                                          <p:spTgt spid="7173"/>
                                        </p:tgtEl>
                                        <p:attrNameLst>
                                          <p:attrName>style.visibility</p:attrName>
                                        </p:attrNameLst>
                                      </p:cBhvr>
                                      <p:to>
                                        <p:strVal val="visible"/>
                                      </p:to>
                                    </p:set>
                                    <p:animEffect transition="in" filter="fade">
                                      <p:cBhvr>
                                        <p:cTn id="37" dur="20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animBg="1"/>
      <p:bldP spid="71" grpId="0" animBg="1"/>
      <p:bldP spid="73" grpId="0" animBg="1"/>
      <p:bldP spid="77" grpId="0" animBg="1"/>
      <p:bldP spid="78" grpId="0" animBg="1"/>
      <p:bldP spid="79" grpId="0" animBg="1"/>
      <p:bldP spid="80" grpId="0" animBg="1"/>
      <p:bldP spid="3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A45668A-6D9E-2F9A-E09C-52B879A630D3}"/>
              </a:ext>
            </a:extLst>
          </p:cNvPr>
          <p:cNvSpPr>
            <a:spLocks noGrp="1" noChangeArrowheads="1"/>
          </p:cNvSpPr>
          <p:nvPr>
            <p:ph type="title"/>
          </p:nvPr>
        </p:nvSpPr>
        <p:spPr>
          <a:xfrm>
            <a:off x="2209800" y="228600"/>
            <a:ext cx="7772400" cy="685800"/>
          </a:xfrm>
        </p:spPr>
        <p:txBody>
          <a:bodyPr/>
          <a:lstStyle/>
          <a:p>
            <a:pPr eaLnBrk="1" hangingPunct="1"/>
            <a:r>
              <a:rPr lang="en-US" altLang="en-US"/>
              <a:t>Class Hierarchy (Example)</a:t>
            </a:r>
          </a:p>
        </p:txBody>
      </p:sp>
      <p:sp>
        <p:nvSpPr>
          <p:cNvPr id="11267" name="Line 3">
            <a:extLst>
              <a:ext uri="{FF2B5EF4-FFF2-40B4-BE49-F238E27FC236}">
                <a16:creationId xmlns:a16="http://schemas.microsoft.com/office/drawing/2014/main" id="{D3CEA752-6D45-4194-7EAD-76F7E8407C69}"/>
              </a:ext>
            </a:extLst>
          </p:cNvPr>
          <p:cNvSpPr>
            <a:spLocks noChangeShapeType="1"/>
          </p:cNvSpPr>
          <p:nvPr/>
        </p:nvSpPr>
        <p:spPr bwMode="auto">
          <a:xfrm>
            <a:off x="1981200" y="990600"/>
            <a:ext cx="83058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68" name="Freeform 122">
            <a:extLst>
              <a:ext uri="{FF2B5EF4-FFF2-40B4-BE49-F238E27FC236}">
                <a16:creationId xmlns:a16="http://schemas.microsoft.com/office/drawing/2014/main" id="{BFB5DBD2-A93F-152B-2D01-3E20654F79FD}"/>
              </a:ext>
            </a:extLst>
          </p:cNvPr>
          <p:cNvSpPr>
            <a:spLocks/>
          </p:cNvSpPr>
          <p:nvPr/>
        </p:nvSpPr>
        <p:spPr bwMode="auto">
          <a:xfrm>
            <a:off x="4295776" y="1524001"/>
            <a:ext cx="3552825" cy="390525"/>
          </a:xfrm>
          <a:custGeom>
            <a:avLst/>
            <a:gdLst>
              <a:gd name="T0" fmla="*/ 2147483647 w 20000"/>
              <a:gd name="T1" fmla="*/ 0 h 20000"/>
              <a:gd name="T2" fmla="*/ 2147483647 w 20000"/>
              <a:gd name="T3" fmla="*/ 2147483647 h 20000"/>
              <a:gd name="T4" fmla="*/ 0 w 20000"/>
              <a:gd name="T5" fmla="*/ 2147483647 h 20000"/>
              <a:gd name="T6" fmla="*/ 0 w 20000"/>
              <a:gd name="T7" fmla="*/ 0 h 20000"/>
              <a:gd name="T8" fmla="*/ 214748364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7" y="0"/>
                </a:moveTo>
                <a:lnTo>
                  <a:pt x="19987" y="19929"/>
                </a:lnTo>
                <a:lnTo>
                  <a:pt x="0" y="19929"/>
                </a:lnTo>
                <a:lnTo>
                  <a:pt x="0" y="0"/>
                </a:lnTo>
                <a:lnTo>
                  <a:pt x="19987" y="0"/>
                </a:lnTo>
                <a:close/>
              </a:path>
            </a:pathLst>
          </a:custGeom>
          <a:solidFill>
            <a:srgbClr val="99CCFF"/>
          </a:solidFill>
          <a:ln w="2540">
            <a:solidFill>
              <a:srgbClr val="000000"/>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2000"/>
              <a:t>University Member</a:t>
            </a:r>
          </a:p>
        </p:txBody>
      </p:sp>
      <p:sp>
        <p:nvSpPr>
          <p:cNvPr id="11269" name="Freeform 95">
            <a:extLst>
              <a:ext uri="{FF2B5EF4-FFF2-40B4-BE49-F238E27FC236}">
                <a16:creationId xmlns:a16="http://schemas.microsoft.com/office/drawing/2014/main" id="{4A49E520-CAB6-D8F2-B425-8EB5F4D9DE4A}"/>
              </a:ext>
            </a:extLst>
          </p:cNvPr>
          <p:cNvSpPr>
            <a:spLocks/>
          </p:cNvSpPr>
          <p:nvPr/>
        </p:nvSpPr>
        <p:spPr bwMode="auto">
          <a:xfrm>
            <a:off x="3505200" y="2514600"/>
            <a:ext cx="1295400" cy="381000"/>
          </a:xfrm>
          <a:custGeom>
            <a:avLst/>
            <a:gdLst>
              <a:gd name="T0" fmla="*/ 2147483647 w 20000"/>
              <a:gd name="T1" fmla="*/ 0 h 20000"/>
              <a:gd name="T2" fmla="*/ 2147483647 w 20000"/>
              <a:gd name="T3" fmla="*/ 2147483647 h 20000"/>
              <a:gd name="T4" fmla="*/ 0 w 20000"/>
              <a:gd name="T5" fmla="*/ 2147483647 h 20000"/>
              <a:gd name="T6" fmla="*/ 0 w 20000"/>
              <a:gd name="T7" fmla="*/ 0 h 20000"/>
              <a:gd name="T8" fmla="*/ 214748364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solidFill>
            <a:srgbClr val="99CCFF"/>
          </a:solidFill>
          <a:ln w="2540">
            <a:solidFill>
              <a:srgbClr val="000000"/>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2000"/>
              <a:t>Employee</a:t>
            </a:r>
          </a:p>
        </p:txBody>
      </p:sp>
      <p:sp>
        <p:nvSpPr>
          <p:cNvPr id="11270" name="Freeform 136">
            <a:extLst>
              <a:ext uri="{FF2B5EF4-FFF2-40B4-BE49-F238E27FC236}">
                <a16:creationId xmlns:a16="http://schemas.microsoft.com/office/drawing/2014/main" id="{FE550C32-AC46-E4D3-68B2-084D6936AA5D}"/>
              </a:ext>
            </a:extLst>
          </p:cNvPr>
          <p:cNvSpPr>
            <a:spLocks/>
          </p:cNvSpPr>
          <p:nvPr/>
        </p:nvSpPr>
        <p:spPr bwMode="auto">
          <a:xfrm>
            <a:off x="4343400" y="1905000"/>
            <a:ext cx="838200" cy="609600"/>
          </a:xfrm>
          <a:custGeom>
            <a:avLst/>
            <a:gdLst>
              <a:gd name="T0" fmla="*/ 0 w 20000"/>
              <a:gd name="T1" fmla="*/ 2147483647 h 20000"/>
              <a:gd name="T2" fmla="*/ 2147483647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19971"/>
                </a:moveTo>
                <a:lnTo>
                  <a:pt x="19962" y="0"/>
                </a:lnTo>
              </a:path>
            </a:pathLst>
          </a:custGeom>
          <a:noFill/>
          <a:ln w="254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nvGrpSpPr>
          <p:cNvPr id="11271" name="Group 138">
            <a:extLst>
              <a:ext uri="{FF2B5EF4-FFF2-40B4-BE49-F238E27FC236}">
                <a16:creationId xmlns:a16="http://schemas.microsoft.com/office/drawing/2014/main" id="{673B1D74-2918-3734-09B4-CB3FD0A0F751}"/>
              </a:ext>
            </a:extLst>
          </p:cNvPr>
          <p:cNvGrpSpPr>
            <a:grpSpLocks/>
          </p:cNvGrpSpPr>
          <p:nvPr/>
        </p:nvGrpSpPr>
        <p:grpSpPr bwMode="auto">
          <a:xfrm>
            <a:off x="3581400" y="2876550"/>
            <a:ext cx="1189038" cy="628650"/>
            <a:chOff x="0" y="0"/>
            <a:chExt cx="20000" cy="20000"/>
          </a:xfrm>
        </p:grpSpPr>
        <p:sp>
          <p:nvSpPr>
            <p:cNvPr id="11282" name="Freeform 139">
              <a:extLst>
                <a:ext uri="{FF2B5EF4-FFF2-40B4-BE49-F238E27FC236}">
                  <a16:creationId xmlns:a16="http://schemas.microsoft.com/office/drawing/2014/main" id="{85F86640-32BD-D83E-EEF5-DA2F46B43F7B}"/>
                </a:ext>
              </a:extLst>
            </p:cNvPr>
            <p:cNvSpPr>
              <a:spLocks/>
            </p:cNvSpPr>
            <p:nvPr/>
          </p:nvSpPr>
          <p:spPr bwMode="auto">
            <a:xfrm>
              <a:off x="13963" y="0"/>
              <a:ext cx="6037" cy="20000"/>
            </a:xfrm>
            <a:custGeom>
              <a:avLst/>
              <a:gdLst>
                <a:gd name="T0" fmla="*/ 1 w 20000"/>
                <a:gd name="T1" fmla="*/ 19964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19929" y="19964"/>
                  </a:moveTo>
                  <a:lnTo>
                    <a:pt x="0" y="0"/>
                  </a:lnTo>
                </a:path>
              </a:pathLst>
            </a:custGeom>
            <a:noFill/>
            <a:ln w="254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1283" name="Freeform 140">
              <a:extLst>
                <a:ext uri="{FF2B5EF4-FFF2-40B4-BE49-F238E27FC236}">
                  <a16:creationId xmlns:a16="http://schemas.microsoft.com/office/drawing/2014/main" id="{97A3EFDF-47E4-995A-2972-F499A2F061CA}"/>
                </a:ext>
              </a:extLst>
            </p:cNvPr>
            <p:cNvSpPr>
              <a:spLocks/>
            </p:cNvSpPr>
            <p:nvPr/>
          </p:nvSpPr>
          <p:spPr bwMode="auto">
            <a:xfrm>
              <a:off x="0" y="0"/>
              <a:ext cx="6031" cy="20000"/>
            </a:xfrm>
            <a:custGeom>
              <a:avLst/>
              <a:gdLst>
                <a:gd name="T0" fmla="*/ 0 w 20000"/>
                <a:gd name="T1" fmla="*/ 19964 h 20000"/>
                <a:gd name="T2" fmla="*/ 1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19964"/>
                  </a:moveTo>
                  <a:lnTo>
                    <a:pt x="19929" y="0"/>
                  </a:lnTo>
                </a:path>
              </a:pathLst>
            </a:custGeom>
            <a:noFill/>
            <a:ln w="254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sp>
        <p:nvSpPr>
          <p:cNvPr id="79" name="Freeform 95">
            <a:extLst>
              <a:ext uri="{FF2B5EF4-FFF2-40B4-BE49-F238E27FC236}">
                <a16:creationId xmlns:a16="http://schemas.microsoft.com/office/drawing/2014/main" id="{486F4921-E593-81C2-D695-1DE9BA365687}"/>
              </a:ext>
            </a:extLst>
          </p:cNvPr>
          <p:cNvSpPr>
            <a:spLocks/>
          </p:cNvSpPr>
          <p:nvPr/>
        </p:nvSpPr>
        <p:spPr bwMode="auto">
          <a:xfrm>
            <a:off x="2362200" y="3505200"/>
            <a:ext cx="1752600" cy="381000"/>
          </a:xfrm>
          <a:custGeom>
            <a:avLst/>
            <a:gdLst>
              <a:gd name="T0" fmla="*/ 153403747 w 20000"/>
              <a:gd name="T1" fmla="*/ 0 h 20000"/>
              <a:gd name="T2" fmla="*/ 153403747 w 20000"/>
              <a:gd name="T3" fmla="*/ 7232275 h 20000"/>
              <a:gd name="T4" fmla="*/ 0 w 20000"/>
              <a:gd name="T5" fmla="*/ 7232275 h 20000"/>
              <a:gd name="T6" fmla="*/ 0 w 20000"/>
              <a:gd name="T7" fmla="*/ 0 h 20000"/>
              <a:gd name="T8" fmla="*/ 15340374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solidFill>
            <a:schemeClr val="accent1">
              <a:lumMod val="60000"/>
              <a:lumOff val="40000"/>
            </a:schemeClr>
          </a:solidFill>
          <a:ln w="2540">
            <a:solidFill>
              <a:srgbClr val="000000"/>
            </a:solidFill>
            <a:round/>
            <a:headEnd/>
            <a:tailEnd/>
          </a:ln>
        </p:spPr>
        <p:txBody>
          <a:bodyPr/>
          <a:lstStyle/>
          <a:p>
            <a:pPr algn="ctr">
              <a:defRPr/>
            </a:pPr>
            <a:r>
              <a:rPr lang="en-US" sz="2000">
                <a:latin typeface="Times New Roman" charset="0"/>
              </a:rPr>
              <a:t>Administrator</a:t>
            </a:r>
          </a:p>
        </p:txBody>
      </p:sp>
      <p:sp>
        <p:nvSpPr>
          <p:cNvPr id="80" name="Freeform 95">
            <a:extLst>
              <a:ext uri="{FF2B5EF4-FFF2-40B4-BE49-F238E27FC236}">
                <a16:creationId xmlns:a16="http://schemas.microsoft.com/office/drawing/2014/main" id="{998A5DE1-8D5C-CDDB-4F06-0311C8DA5B9F}"/>
              </a:ext>
            </a:extLst>
          </p:cNvPr>
          <p:cNvSpPr>
            <a:spLocks/>
          </p:cNvSpPr>
          <p:nvPr/>
        </p:nvSpPr>
        <p:spPr bwMode="auto">
          <a:xfrm>
            <a:off x="4419600" y="3505200"/>
            <a:ext cx="1295400" cy="381000"/>
          </a:xfrm>
          <a:custGeom>
            <a:avLst/>
            <a:gdLst>
              <a:gd name="T0" fmla="*/ 83806550 w 20000"/>
              <a:gd name="T1" fmla="*/ 0 h 20000"/>
              <a:gd name="T2" fmla="*/ 83806550 w 20000"/>
              <a:gd name="T3" fmla="*/ 7232275 h 20000"/>
              <a:gd name="T4" fmla="*/ 0 w 20000"/>
              <a:gd name="T5" fmla="*/ 7232275 h 20000"/>
              <a:gd name="T6" fmla="*/ 0 w 20000"/>
              <a:gd name="T7" fmla="*/ 0 h 20000"/>
              <a:gd name="T8" fmla="*/ 8380655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solidFill>
            <a:schemeClr val="accent1">
              <a:lumMod val="60000"/>
              <a:lumOff val="40000"/>
            </a:schemeClr>
          </a:solidFill>
          <a:ln w="2540">
            <a:solidFill>
              <a:srgbClr val="000000"/>
            </a:solidFill>
            <a:round/>
            <a:headEnd/>
            <a:tailEnd/>
          </a:ln>
        </p:spPr>
        <p:txBody>
          <a:bodyPr/>
          <a:lstStyle/>
          <a:p>
            <a:pPr algn="ctr">
              <a:defRPr/>
            </a:pPr>
            <a:r>
              <a:rPr lang="en-US" sz="2000" dirty="0">
                <a:latin typeface="Times New Roman" charset="0"/>
              </a:rPr>
              <a:t>Professor</a:t>
            </a:r>
          </a:p>
        </p:txBody>
      </p:sp>
      <p:grpSp>
        <p:nvGrpSpPr>
          <p:cNvPr id="3" name="Group 82">
            <a:extLst>
              <a:ext uri="{FF2B5EF4-FFF2-40B4-BE49-F238E27FC236}">
                <a16:creationId xmlns:a16="http://schemas.microsoft.com/office/drawing/2014/main" id="{2F6CED6A-244F-07E8-B2F5-F8951BCD7E2F}"/>
              </a:ext>
            </a:extLst>
          </p:cNvPr>
          <p:cNvGrpSpPr>
            <a:grpSpLocks/>
          </p:cNvGrpSpPr>
          <p:nvPr/>
        </p:nvGrpSpPr>
        <p:grpSpPr bwMode="auto">
          <a:xfrm>
            <a:off x="5334000" y="4267200"/>
            <a:ext cx="1524000" cy="685800"/>
            <a:chOff x="7391401" y="1981200"/>
            <a:chExt cx="1523999" cy="685800"/>
          </a:xfrm>
        </p:grpSpPr>
        <p:sp>
          <p:nvSpPr>
            <p:cNvPr id="7195" name="Freeform 153">
              <a:extLst>
                <a:ext uri="{FF2B5EF4-FFF2-40B4-BE49-F238E27FC236}">
                  <a16:creationId xmlns:a16="http://schemas.microsoft.com/office/drawing/2014/main" id="{7699833A-14C3-0D3A-B276-5D7BDE2B0019}"/>
                </a:ext>
              </a:extLst>
            </p:cNvPr>
            <p:cNvSpPr>
              <a:spLocks/>
            </p:cNvSpPr>
            <p:nvPr/>
          </p:nvSpPr>
          <p:spPr bwMode="auto">
            <a:xfrm>
              <a:off x="7391401" y="1981200"/>
              <a:ext cx="1523999" cy="685800"/>
            </a:xfrm>
            <a:custGeom>
              <a:avLst/>
              <a:gdLst>
                <a:gd name="T0" fmla="*/ 99435143 w 20000"/>
                <a:gd name="T1" fmla="*/ 0 h 20000"/>
                <a:gd name="T2" fmla="*/ 116024094 w 20000"/>
                <a:gd name="T3" fmla="*/ 6252918 h 20000"/>
                <a:gd name="T4" fmla="*/ 116024094 w 20000"/>
                <a:gd name="T5" fmla="*/ 23463172 h 20000"/>
                <a:gd name="T6" fmla="*/ 0 w 20000"/>
                <a:gd name="T7" fmla="*/ 23463172 h 20000"/>
                <a:gd name="T8" fmla="*/ 0 w 20000"/>
                <a:gd name="T9" fmla="*/ 21912270 h 20000"/>
                <a:gd name="T10" fmla="*/ 0 w 20000"/>
                <a:gd name="T11" fmla="*/ 0 h 20000"/>
                <a:gd name="T12" fmla="*/ 99435143 w 20000"/>
                <a:gd name="T13" fmla="*/ 0 h 20000"/>
                <a:gd name="T14" fmla="*/ 0 60000 65536"/>
                <a:gd name="T15" fmla="*/ 0 60000 65536"/>
                <a:gd name="T16" fmla="*/ 0 60000 65536"/>
                <a:gd name="T17" fmla="*/ 0 60000 65536"/>
                <a:gd name="T18" fmla="*/ 0 60000 65536"/>
                <a:gd name="T19" fmla="*/ 0 60000 65536"/>
                <a:gd name="T20" fmla="*/ 0 60000 65536"/>
                <a:gd name="T21" fmla="*/ 0 w 20000"/>
                <a:gd name="T22" fmla="*/ 0 h 20000"/>
                <a:gd name="T23" fmla="*/ 20000 w 20000"/>
                <a:gd name="T24" fmla="*/ 20000 h 20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000" h="20000">
                  <a:moveTo>
                    <a:pt x="17125" y="0"/>
                  </a:moveTo>
                  <a:lnTo>
                    <a:pt x="19982" y="5318"/>
                  </a:lnTo>
                  <a:lnTo>
                    <a:pt x="19982" y="19955"/>
                  </a:lnTo>
                  <a:lnTo>
                    <a:pt x="0" y="19955"/>
                  </a:lnTo>
                  <a:lnTo>
                    <a:pt x="0" y="18636"/>
                  </a:lnTo>
                  <a:lnTo>
                    <a:pt x="0" y="0"/>
                  </a:lnTo>
                  <a:lnTo>
                    <a:pt x="17125" y="0"/>
                  </a:lnTo>
                  <a:close/>
                </a:path>
              </a:pathLst>
            </a:custGeom>
            <a:solidFill>
              <a:schemeClr val="accent1">
                <a:lumMod val="60000"/>
                <a:lumOff val="40000"/>
              </a:schemeClr>
            </a:solidFill>
            <a:ln w="2540">
              <a:solidFill>
                <a:srgbClr val="000000"/>
              </a:solidFill>
              <a:round/>
              <a:headEnd/>
              <a:tailEnd/>
            </a:ln>
          </p:spPr>
          <p:txBody>
            <a:bodyPr/>
            <a:lstStyle/>
            <a:p>
              <a:pPr algn="ctr">
                <a:defRPr/>
              </a:pPr>
              <a:r>
                <a:rPr lang="en-US" sz="2000">
                  <a:latin typeface="Times New Roman" charset="0"/>
                </a:rPr>
                <a:t>Multiple</a:t>
              </a:r>
            </a:p>
            <a:p>
              <a:pPr algn="ctr">
                <a:defRPr/>
              </a:pPr>
              <a:r>
                <a:rPr lang="en-US" sz="2000">
                  <a:latin typeface="Times New Roman" charset="0"/>
                </a:rPr>
                <a:t>Inheritance</a:t>
              </a:r>
            </a:p>
          </p:txBody>
        </p:sp>
        <p:sp>
          <p:nvSpPr>
            <p:cNvPr id="7196" name="Freeform 152">
              <a:extLst>
                <a:ext uri="{FF2B5EF4-FFF2-40B4-BE49-F238E27FC236}">
                  <a16:creationId xmlns:a16="http://schemas.microsoft.com/office/drawing/2014/main" id="{C46C10F4-A58A-E1D8-60B0-9CE7FFB5970A}"/>
                </a:ext>
              </a:extLst>
            </p:cNvPr>
            <p:cNvSpPr>
              <a:spLocks/>
            </p:cNvSpPr>
            <p:nvPr/>
          </p:nvSpPr>
          <p:spPr bwMode="auto">
            <a:xfrm>
              <a:off x="8669338" y="1981200"/>
              <a:ext cx="246062" cy="228600"/>
            </a:xfrm>
            <a:custGeom>
              <a:avLst/>
              <a:gdLst>
                <a:gd name="T0" fmla="*/ 3014907 w 20000"/>
                <a:gd name="T1" fmla="*/ 2590552 h 20000"/>
                <a:gd name="T2" fmla="*/ 0 w 20000"/>
                <a:gd name="T3" fmla="*/ 2590552 h 20000"/>
                <a:gd name="T4" fmla="*/ 0 w 20000"/>
                <a:gd name="T5" fmla="*/ 0 h 20000"/>
                <a:gd name="T6" fmla="*/ 0 60000 65536"/>
                <a:gd name="T7" fmla="*/ 0 60000 65536"/>
                <a:gd name="T8" fmla="*/ 0 60000 65536"/>
                <a:gd name="T9" fmla="*/ 0 w 20000"/>
                <a:gd name="T10" fmla="*/ 0 h 20000"/>
                <a:gd name="T11" fmla="*/ 20000 w 20000"/>
                <a:gd name="T12" fmla="*/ 20000 h 20000"/>
              </a:gdLst>
              <a:ahLst/>
              <a:cxnLst>
                <a:cxn ang="T6">
                  <a:pos x="T0" y="T1"/>
                </a:cxn>
                <a:cxn ang="T7">
                  <a:pos x="T2" y="T3"/>
                </a:cxn>
                <a:cxn ang="T8">
                  <a:pos x="T4" y="T5"/>
                </a:cxn>
              </a:cxnLst>
              <a:rect l="T9" t="T10" r="T11" b="T12"/>
              <a:pathLst>
                <a:path w="20000" h="20000">
                  <a:moveTo>
                    <a:pt x="19875" y="19829"/>
                  </a:moveTo>
                  <a:lnTo>
                    <a:pt x="0" y="19829"/>
                  </a:lnTo>
                  <a:lnTo>
                    <a:pt x="0" y="0"/>
                  </a:lnTo>
                </a:path>
              </a:pathLst>
            </a:custGeom>
            <a:solidFill>
              <a:schemeClr val="accent1">
                <a:lumMod val="60000"/>
                <a:lumOff val="40000"/>
              </a:schemeClr>
            </a:solidFill>
            <a:ln w="2540">
              <a:solidFill>
                <a:srgbClr val="000000"/>
              </a:solidFill>
              <a:round/>
              <a:headEnd/>
              <a:tailEnd/>
            </a:ln>
          </p:spPr>
          <p:txBody>
            <a:bodyPr/>
            <a:lstStyle/>
            <a:p>
              <a:pPr algn="ctr">
                <a:defRPr/>
              </a:pPr>
              <a:endParaRPr lang="en-US" sz="2000">
                <a:latin typeface="Times New Roman" charset="0"/>
              </a:endParaRPr>
            </a:p>
          </p:txBody>
        </p:sp>
      </p:grpSp>
      <p:grpSp>
        <p:nvGrpSpPr>
          <p:cNvPr id="4" name="Group 144">
            <a:extLst>
              <a:ext uri="{FF2B5EF4-FFF2-40B4-BE49-F238E27FC236}">
                <a16:creationId xmlns:a16="http://schemas.microsoft.com/office/drawing/2014/main" id="{BCAF6663-1C95-3BC0-381A-56AB73404385}"/>
              </a:ext>
            </a:extLst>
          </p:cNvPr>
          <p:cNvGrpSpPr>
            <a:grpSpLocks/>
          </p:cNvGrpSpPr>
          <p:nvPr/>
        </p:nvGrpSpPr>
        <p:grpSpPr bwMode="auto">
          <a:xfrm>
            <a:off x="3611564" y="3886200"/>
            <a:ext cx="1189037" cy="628650"/>
            <a:chOff x="0" y="0"/>
            <a:chExt cx="20000" cy="20000"/>
          </a:xfrm>
        </p:grpSpPr>
        <p:sp>
          <p:nvSpPr>
            <p:cNvPr id="11278" name="Freeform 145">
              <a:extLst>
                <a:ext uri="{FF2B5EF4-FFF2-40B4-BE49-F238E27FC236}">
                  <a16:creationId xmlns:a16="http://schemas.microsoft.com/office/drawing/2014/main" id="{6A105E25-C5E6-A96A-780E-912AD3EBE6A3}"/>
                </a:ext>
              </a:extLst>
            </p:cNvPr>
            <p:cNvSpPr>
              <a:spLocks/>
            </p:cNvSpPr>
            <p:nvPr/>
          </p:nvSpPr>
          <p:spPr bwMode="auto">
            <a:xfrm>
              <a:off x="13963" y="0"/>
              <a:ext cx="6037" cy="20000"/>
            </a:xfrm>
            <a:custGeom>
              <a:avLst/>
              <a:gdLst>
                <a:gd name="T0" fmla="*/ 1 w 20000"/>
                <a:gd name="T1" fmla="*/ 0 h 20000"/>
                <a:gd name="T2" fmla="*/ 0 w 20000"/>
                <a:gd name="T3" fmla="*/ 19964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19929" y="0"/>
                  </a:moveTo>
                  <a:lnTo>
                    <a:pt x="0" y="19964"/>
                  </a:lnTo>
                </a:path>
              </a:pathLst>
            </a:custGeom>
            <a:noFill/>
            <a:ln w="254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1279" name="Freeform 146">
              <a:extLst>
                <a:ext uri="{FF2B5EF4-FFF2-40B4-BE49-F238E27FC236}">
                  <a16:creationId xmlns:a16="http://schemas.microsoft.com/office/drawing/2014/main" id="{0CD3379D-5030-CE8E-D291-9D2C04AF78D4}"/>
                </a:ext>
              </a:extLst>
            </p:cNvPr>
            <p:cNvSpPr>
              <a:spLocks/>
            </p:cNvSpPr>
            <p:nvPr/>
          </p:nvSpPr>
          <p:spPr bwMode="auto">
            <a:xfrm>
              <a:off x="0" y="0"/>
              <a:ext cx="6031" cy="20000"/>
            </a:xfrm>
            <a:custGeom>
              <a:avLst/>
              <a:gdLst>
                <a:gd name="T0" fmla="*/ 0 w 20000"/>
                <a:gd name="T1" fmla="*/ 0 h 20000"/>
                <a:gd name="T2" fmla="*/ 1 w 20000"/>
                <a:gd name="T3" fmla="*/ 19964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0"/>
                  </a:moveTo>
                  <a:lnTo>
                    <a:pt x="19929" y="19964"/>
                  </a:lnTo>
                </a:path>
              </a:pathLst>
            </a:custGeom>
            <a:noFill/>
            <a:ln w="254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sp>
        <p:nvSpPr>
          <p:cNvPr id="86" name="Freeform 95">
            <a:extLst>
              <a:ext uri="{FF2B5EF4-FFF2-40B4-BE49-F238E27FC236}">
                <a16:creationId xmlns:a16="http://schemas.microsoft.com/office/drawing/2014/main" id="{BACAFF9B-ADB1-2878-AD4A-63117AA6832C}"/>
              </a:ext>
            </a:extLst>
          </p:cNvPr>
          <p:cNvSpPr>
            <a:spLocks/>
          </p:cNvSpPr>
          <p:nvPr/>
        </p:nvSpPr>
        <p:spPr bwMode="auto">
          <a:xfrm>
            <a:off x="3429000" y="4495800"/>
            <a:ext cx="1752600" cy="381000"/>
          </a:xfrm>
          <a:custGeom>
            <a:avLst/>
            <a:gdLst>
              <a:gd name="T0" fmla="*/ 153403747 w 20000"/>
              <a:gd name="T1" fmla="*/ 0 h 20000"/>
              <a:gd name="T2" fmla="*/ 153403747 w 20000"/>
              <a:gd name="T3" fmla="*/ 7232275 h 20000"/>
              <a:gd name="T4" fmla="*/ 0 w 20000"/>
              <a:gd name="T5" fmla="*/ 7232275 h 20000"/>
              <a:gd name="T6" fmla="*/ 0 w 20000"/>
              <a:gd name="T7" fmla="*/ 0 h 20000"/>
              <a:gd name="T8" fmla="*/ 15340374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solidFill>
            <a:schemeClr val="accent1">
              <a:lumMod val="60000"/>
              <a:lumOff val="40000"/>
            </a:schemeClr>
          </a:solidFill>
          <a:ln w="2540">
            <a:solidFill>
              <a:srgbClr val="000000"/>
            </a:solidFill>
            <a:round/>
            <a:headEnd/>
            <a:tailEnd/>
          </a:ln>
        </p:spPr>
        <p:txBody>
          <a:bodyPr/>
          <a:lstStyle/>
          <a:p>
            <a:pPr algn="ctr">
              <a:defRPr/>
            </a:pPr>
            <a:r>
              <a:rPr lang="en-US" sz="2000">
                <a:latin typeface="Times New Roman" charset="0"/>
              </a:rPr>
              <a:t>H.O.D</a:t>
            </a:r>
          </a:p>
        </p:txBody>
      </p:sp>
      <p:sp>
        <p:nvSpPr>
          <p:cNvPr id="11277" name="Slide Number Placeholder 32">
            <a:extLst>
              <a:ext uri="{FF2B5EF4-FFF2-40B4-BE49-F238E27FC236}">
                <a16:creationId xmlns:a16="http://schemas.microsoft.com/office/drawing/2014/main" id="{3D47FF80-5AAE-0FC3-3217-1EA68DE1363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6576832-2B2E-422B-8773-F779EB673256}" type="slidenum">
              <a:rPr lang="en-US" altLang="en-US" sz="1400"/>
              <a:pPr eaLnBrk="1" hangingPunct="1"/>
              <a:t>53</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86"/>
                                        </p:tgtEl>
                                        <p:attrNameLst>
                                          <p:attrName>style.visibility</p:attrName>
                                        </p:attrNameLst>
                                      </p:cBhvr>
                                      <p:to>
                                        <p:strVal val="visible"/>
                                      </p:to>
                                    </p:set>
                                    <p:animEffect transition="in" filter="fade">
                                      <p:cBhvr>
                                        <p:cTn id="10" dur="2000"/>
                                        <p:tgtEl>
                                          <p:spTgt spid="86"/>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12E26EEE-53D4-CC08-1EB1-5FD4AD19EB1F}"/>
              </a:ext>
            </a:extLst>
          </p:cNvPr>
          <p:cNvSpPr>
            <a:spLocks noGrp="1" noChangeArrowheads="1"/>
          </p:cNvSpPr>
          <p:nvPr>
            <p:ph type="title"/>
          </p:nvPr>
        </p:nvSpPr>
        <p:spPr>
          <a:xfrm>
            <a:off x="2209800" y="228600"/>
            <a:ext cx="7772400" cy="685800"/>
          </a:xfrm>
        </p:spPr>
        <p:txBody>
          <a:bodyPr/>
          <a:lstStyle/>
          <a:p>
            <a:pPr eaLnBrk="1" hangingPunct="1"/>
            <a:r>
              <a:rPr lang="en-US" altLang="en-US"/>
              <a:t>Class Hierarchy (Example)</a:t>
            </a:r>
          </a:p>
        </p:txBody>
      </p:sp>
      <p:sp>
        <p:nvSpPr>
          <p:cNvPr id="12291" name="Line 3">
            <a:extLst>
              <a:ext uri="{FF2B5EF4-FFF2-40B4-BE49-F238E27FC236}">
                <a16:creationId xmlns:a16="http://schemas.microsoft.com/office/drawing/2014/main" id="{DFBFE844-A60E-BAD6-63C5-DD0F1124A5FE}"/>
              </a:ext>
            </a:extLst>
          </p:cNvPr>
          <p:cNvSpPr>
            <a:spLocks noChangeShapeType="1"/>
          </p:cNvSpPr>
          <p:nvPr/>
        </p:nvSpPr>
        <p:spPr bwMode="auto">
          <a:xfrm>
            <a:off x="1981200" y="990600"/>
            <a:ext cx="83058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292" name="Freeform 122">
            <a:extLst>
              <a:ext uri="{FF2B5EF4-FFF2-40B4-BE49-F238E27FC236}">
                <a16:creationId xmlns:a16="http://schemas.microsoft.com/office/drawing/2014/main" id="{BC443253-9C91-211A-BAA4-BED47B5CFD0A}"/>
              </a:ext>
            </a:extLst>
          </p:cNvPr>
          <p:cNvSpPr>
            <a:spLocks/>
          </p:cNvSpPr>
          <p:nvPr/>
        </p:nvSpPr>
        <p:spPr bwMode="auto">
          <a:xfrm>
            <a:off x="4295776" y="1524001"/>
            <a:ext cx="3552825" cy="390525"/>
          </a:xfrm>
          <a:custGeom>
            <a:avLst/>
            <a:gdLst>
              <a:gd name="T0" fmla="*/ 2147483647 w 20000"/>
              <a:gd name="T1" fmla="*/ 0 h 20000"/>
              <a:gd name="T2" fmla="*/ 2147483647 w 20000"/>
              <a:gd name="T3" fmla="*/ 2147483647 h 20000"/>
              <a:gd name="T4" fmla="*/ 0 w 20000"/>
              <a:gd name="T5" fmla="*/ 2147483647 h 20000"/>
              <a:gd name="T6" fmla="*/ 0 w 20000"/>
              <a:gd name="T7" fmla="*/ 0 h 20000"/>
              <a:gd name="T8" fmla="*/ 214748364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7" y="0"/>
                </a:moveTo>
                <a:lnTo>
                  <a:pt x="19987" y="19929"/>
                </a:lnTo>
                <a:lnTo>
                  <a:pt x="0" y="19929"/>
                </a:lnTo>
                <a:lnTo>
                  <a:pt x="0" y="0"/>
                </a:lnTo>
                <a:lnTo>
                  <a:pt x="19987" y="0"/>
                </a:lnTo>
                <a:close/>
              </a:path>
            </a:pathLst>
          </a:custGeom>
          <a:solidFill>
            <a:srgbClr val="99CCFF"/>
          </a:solidFill>
          <a:ln w="2540">
            <a:solidFill>
              <a:srgbClr val="000000"/>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2000"/>
              <a:t>University Member</a:t>
            </a:r>
          </a:p>
        </p:txBody>
      </p:sp>
      <p:sp>
        <p:nvSpPr>
          <p:cNvPr id="7173" name="Freeform 95">
            <a:extLst>
              <a:ext uri="{FF2B5EF4-FFF2-40B4-BE49-F238E27FC236}">
                <a16:creationId xmlns:a16="http://schemas.microsoft.com/office/drawing/2014/main" id="{E509275D-4DBA-E26A-D4BB-8A3EB8F155E8}"/>
              </a:ext>
            </a:extLst>
          </p:cNvPr>
          <p:cNvSpPr>
            <a:spLocks/>
          </p:cNvSpPr>
          <p:nvPr/>
        </p:nvSpPr>
        <p:spPr bwMode="auto">
          <a:xfrm>
            <a:off x="3505200" y="2514600"/>
            <a:ext cx="1295400" cy="381000"/>
          </a:xfrm>
          <a:custGeom>
            <a:avLst/>
            <a:gdLst>
              <a:gd name="T0" fmla="*/ 83806550 w 20000"/>
              <a:gd name="T1" fmla="*/ 0 h 20000"/>
              <a:gd name="T2" fmla="*/ 83806550 w 20000"/>
              <a:gd name="T3" fmla="*/ 7232275 h 20000"/>
              <a:gd name="T4" fmla="*/ 0 w 20000"/>
              <a:gd name="T5" fmla="*/ 7232275 h 20000"/>
              <a:gd name="T6" fmla="*/ 0 w 20000"/>
              <a:gd name="T7" fmla="*/ 0 h 20000"/>
              <a:gd name="T8" fmla="*/ 8380655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solidFill>
            <a:schemeClr val="accent1">
              <a:lumMod val="60000"/>
              <a:lumOff val="40000"/>
            </a:schemeClr>
          </a:solidFill>
          <a:ln w="2540">
            <a:solidFill>
              <a:srgbClr val="000000"/>
            </a:solidFill>
            <a:round/>
            <a:headEnd/>
            <a:tailEnd/>
          </a:ln>
        </p:spPr>
        <p:txBody>
          <a:bodyPr/>
          <a:lstStyle/>
          <a:p>
            <a:pPr algn="ctr">
              <a:defRPr/>
            </a:pPr>
            <a:r>
              <a:rPr lang="en-US" sz="2000" dirty="0">
                <a:latin typeface="Times New Roman" charset="0"/>
              </a:rPr>
              <a:t>Employee</a:t>
            </a:r>
          </a:p>
        </p:txBody>
      </p:sp>
      <p:sp>
        <p:nvSpPr>
          <p:cNvPr id="12294" name="Freeform 136">
            <a:extLst>
              <a:ext uri="{FF2B5EF4-FFF2-40B4-BE49-F238E27FC236}">
                <a16:creationId xmlns:a16="http://schemas.microsoft.com/office/drawing/2014/main" id="{B94E4349-294F-992F-CBB5-16BA4BAAF845}"/>
              </a:ext>
            </a:extLst>
          </p:cNvPr>
          <p:cNvSpPr>
            <a:spLocks/>
          </p:cNvSpPr>
          <p:nvPr/>
        </p:nvSpPr>
        <p:spPr bwMode="auto">
          <a:xfrm>
            <a:off x="4343400" y="1905000"/>
            <a:ext cx="838200" cy="609600"/>
          </a:xfrm>
          <a:custGeom>
            <a:avLst/>
            <a:gdLst>
              <a:gd name="T0" fmla="*/ 0 w 20000"/>
              <a:gd name="T1" fmla="*/ 2147483647 h 20000"/>
              <a:gd name="T2" fmla="*/ 2147483647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19971"/>
                </a:moveTo>
                <a:lnTo>
                  <a:pt x="19962" y="0"/>
                </a:lnTo>
              </a:path>
            </a:pathLst>
          </a:custGeom>
          <a:noFill/>
          <a:ln w="254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nvGrpSpPr>
          <p:cNvPr id="12295" name="Group 138">
            <a:extLst>
              <a:ext uri="{FF2B5EF4-FFF2-40B4-BE49-F238E27FC236}">
                <a16:creationId xmlns:a16="http://schemas.microsoft.com/office/drawing/2014/main" id="{ED1C0C6F-8D1F-18EF-A1C3-88FCCD6543F7}"/>
              </a:ext>
            </a:extLst>
          </p:cNvPr>
          <p:cNvGrpSpPr>
            <a:grpSpLocks/>
          </p:cNvGrpSpPr>
          <p:nvPr/>
        </p:nvGrpSpPr>
        <p:grpSpPr bwMode="auto">
          <a:xfrm>
            <a:off x="3581400" y="2876550"/>
            <a:ext cx="1189038" cy="628650"/>
            <a:chOff x="0" y="0"/>
            <a:chExt cx="20000" cy="20000"/>
          </a:xfrm>
        </p:grpSpPr>
        <p:sp>
          <p:nvSpPr>
            <p:cNvPr id="12310" name="Freeform 139">
              <a:extLst>
                <a:ext uri="{FF2B5EF4-FFF2-40B4-BE49-F238E27FC236}">
                  <a16:creationId xmlns:a16="http://schemas.microsoft.com/office/drawing/2014/main" id="{2A9C4E7D-13A7-EACC-3091-D0F3E61CA624}"/>
                </a:ext>
              </a:extLst>
            </p:cNvPr>
            <p:cNvSpPr>
              <a:spLocks/>
            </p:cNvSpPr>
            <p:nvPr/>
          </p:nvSpPr>
          <p:spPr bwMode="auto">
            <a:xfrm>
              <a:off x="13963" y="0"/>
              <a:ext cx="6037" cy="20000"/>
            </a:xfrm>
            <a:custGeom>
              <a:avLst/>
              <a:gdLst>
                <a:gd name="T0" fmla="*/ 1 w 20000"/>
                <a:gd name="T1" fmla="*/ 19964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19929" y="19964"/>
                  </a:moveTo>
                  <a:lnTo>
                    <a:pt x="0" y="0"/>
                  </a:lnTo>
                </a:path>
              </a:pathLst>
            </a:custGeom>
            <a:noFill/>
            <a:ln w="254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2311" name="Freeform 140">
              <a:extLst>
                <a:ext uri="{FF2B5EF4-FFF2-40B4-BE49-F238E27FC236}">
                  <a16:creationId xmlns:a16="http://schemas.microsoft.com/office/drawing/2014/main" id="{68A1E26B-4D3E-02D6-2CD8-E4E36A20C1D0}"/>
                </a:ext>
              </a:extLst>
            </p:cNvPr>
            <p:cNvSpPr>
              <a:spLocks/>
            </p:cNvSpPr>
            <p:nvPr/>
          </p:nvSpPr>
          <p:spPr bwMode="auto">
            <a:xfrm>
              <a:off x="0" y="0"/>
              <a:ext cx="6031" cy="20000"/>
            </a:xfrm>
            <a:custGeom>
              <a:avLst/>
              <a:gdLst>
                <a:gd name="T0" fmla="*/ 0 w 20000"/>
                <a:gd name="T1" fmla="*/ 19964 h 20000"/>
                <a:gd name="T2" fmla="*/ 1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19964"/>
                  </a:moveTo>
                  <a:lnTo>
                    <a:pt x="19929" y="0"/>
                  </a:lnTo>
                </a:path>
              </a:pathLst>
            </a:custGeom>
            <a:noFill/>
            <a:ln w="254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sp>
        <p:nvSpPr>
          <p:cNvPr id="79" name="Freeform 95">
            <a:extLst>
              <a:ext uri="{FF2B5EF4-FFF2-40B4-BE49-F238E27FC236}">
                <a16:creationId xmlns:a16="http://schemas.microsoft.com/office/drawing/2014/main" id="{A6198326-F182-F7A9-3967-61DAC2B4BA5F}"/>
              </a:ext>
            </a:extLst>
          </p:cNvPr>
          <p:cNvSpPr>
            <a:spLocks/>
          </p:cNvSpPr>
          <p:nvPr/>
        </p:nvSpPr>
        <p:spPr bwMode="auto">
          <a:xfrm>
            <a:off x="2362200" y="3505200"/>
            <a:ext cx="1752600" cy="381000"/>
          </a:xfrm>
          <a:custGeom>
            <a:avLst/>
            <a:gdLst>
              <a:gd name="T0" fmla="*/ 153403747 w 20000"/>
              <a:gd name="T1" fmla="*/ 0 h 20000"/>
              <a:gd name="T2" fmla="*/ 153403747 w 20000"/>
              <a:gd name="T3" fmla="*/ 7232275 h 20000"/>
              <a:gd name="T4" fmla="*/ 0 w 20000"/>
              <a:gd name="T5" fmla="*/ 7232275 h 20000"/>
              <a:gd name="T6" fmla="*/ 0 w 20000"/>
              <a:gd name="T7" fmla="*/ 0 h 20000"/>
              <a:gd name="T8" fmla="*/ 15340374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solidFill>
            <a:schemeClr val="accent1">
              <a:lumMod val="60000"/>
              <a:lumOff val="40000"/>
            </a:schemeClr>
          </a:solidFill>
          <a:ln w="2540">
            <a:solidFill>
              <a:srgbClr val="000000"/>
            </a:solidFill>
            <a:round/>
            <a:headEnd/>
            <a:tailEnd/>
          </a:ln>
        </p:spPr>
        <p:txBody>
          <a:bodyPr/>
          <a:lstStyle/>
          <a:p>
            <a:pPr algn="ctr">
              <a:defRPr/>
            </a:pPr>
            <a:r>
              <a:rPr lang="en-US" sz="2000">
                <a:latin typeface="Times New Roman" charset="0"/>
              </a:rPr>
              <a:t>Administrator</a:t>
            </a:r>
          </a:p>
        </p:txBody>
      </p:sp>
      <p:sp>
        <p:nvSpPr>
          <p:cNvPr id="80" name="Freeform 95">
            <a:extLst>
              <a:ext uri="{FF2B5EF4-FFF2-40B4-BE49-F238E27FC236}">
                <a16:creationId xmlns:a16="http://schemas.microsoft.com/office/drawing/2014/main" id="{ECB534A1-4B86-B0E7-1B9D-BE8338EE0329}"/>
              </a:ext>
            </a:extLst>
          </p:cNvPr>
          <p:cNvSpPr>
            <a:spLocks/>
          </p:cNvSpPr>
          <p:nvPr/>
        </p:nvSpPr>
        <p:spPr bwMode="auto">
          <a:xfrm>
            <a:off x="4419600" y="3505200"/>
            <a:ext cx="1295400" cy="381000"/>
          </a:xfrm>
          <a:custGeom>
            <a:avLst/>
            <a:gdLst>
              <a:gd name="T0" fmla="*/ 83806550 w 20000"/>
              <a:gd name="T1" fmla="*/ 0 h 20000"/>
              <a:gd name="T2" fmla="*/ 83806550 w 20000"/>
              <a:gd name="T3" fmla="*/ 7232275 h 20000"/>
              <a:gd name="T4" fmla="*/ 0 w 20000"/>
              <a:gd name="T5" fmla="*/ 7232275 h 20000"/>
              <a:gd name="T6" fmla="*/ 0 w 20000"/>
              <a:gd name="T7" fmla="*/ 0 h 20000"/>
              <a:gd name="T8" fmla="*/ 83806550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solidFill>
            <a:schemeClr val="accent1">
              <a:lumMod val="60000"/>
              <a:lumOff val="40000"/>
            </a:schemeClr>
          </a:solidFill>
          <a:ln w="2540">
            <a:solidFill>
              <a:srgbClr val="000000"/>
            </a:solidFill>
            <a:round/>
            <a:headEnd/>
            <a:tailEnd/>
          </a:ln>
        </p:spPr>
        <p:txBody>
          <a:bodyPr/>
          <a:lstStyle/>
          <a:p>
            <a:pPr algn="ctr">
              <a:defRPr/>
            </a:pPr>
            <a:r>
              <a:rPr lang="en-US" sz="2000" dirty="0">
                <a:latin typeface="Times New Roman" charset="0"/>
              </a:rPr>
              <a:t>Professor</a:t>
            </a:r>
          </a:p>
        </p:txBody>
      </p:sp>
      <p:grpSp>
        <p:nvGrpSpPr>
          <p:cNvPr id="12298" name="Group 144">
            <a:extLst>
              <a:ext uri="{FF2B5EF4-FFF2-40B4-BE49-F238E27FC236}">
                <a16:creationId xmlns:a16="http://schemas.microsoft.com/office/drawing/2014/main" id="{471589CB-E2B0-5A55-CF55-5B6EF20B80EC}"/>
              </a:ext>
            </a:extLst>
          </p:cNvPr>
          <p:cNvGrpSpPr>
            <a:grpSpLocks/>
          </p:cNvGrpSpPr>
          <p:nvPr/>
        </p:nvGrpSpPr>
        <p:grpSpPr bwMode="auto">
          <a:xfrm>
            <a:off x="3611564" y="3886200"/>
            <a:ext cx="1189037" cy="628650"/>
            <a:chOff x="0" y="0"/>
            <a:chExt cx="20000" cy="20000"/>
          </a:xfrm>
        </p:grpSpPr>
        <p:sp>
          <p:nvSpPr>
            <p:cNvPr id="12308" name="Freeform 145">
              <a:extLst>
                <a:ext uri="{FF2B5EF4-FFF2-40B4-BE49-F238E27FC236}">
                  <a16:creationId xmlns:a16="http://schemas.microsoft.com/office/drawing/2014/main" id="{0A368D61-3CCB-CE92-14C5-CF18D3325967}"/>
                </a:ext>
              </a:extLst>
            </p:cNvPr>
            <p:cNvSpPr>
              <a:spLocks/>
            </p:cNvSpPr>
            <p:nvPr/>
          </p:nvSpPr>
          <p:spPr bwMode="auto">
            <a:xfrm>
              <a:off x="13963" y="0"/>
              <a:ext cx="6037" cy="20000"/>
            </a:xfrm>
            <a:custGeom>
              <a:avLst/>
              <a:gdLst>
                <a:gd name="T0" fmla="*/ 1 w 20000"/>
                <a:gd name="T1" fmla="*/ 0 h 20000"/>
                <a:gd name="T2" fmla="*/ 0 w 20000"/>
                <a:gd name="T3" fmla="*/ 19964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19929" y="0"/>
                  </a:moveTo>
                  <a:lnTo>
                    <a:pt x="0" y="19964"/>
                  </a:lnTo>
                </a:path>
              </a:pathLst>
            </a:custGeom>
            <a:noFill/>
            <a:ln w="254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2309" name="Freeform 146">
              <a:extLst>
                <a:ext uri="{FF2B5EF4-FFF2-40B4-BE49-F238E27FC236}">
                  <a16:creationId xmlns:a16="http://schemas.microsoft.com/office/drawing/2014/main" id="{F0E7C3A5-6BF6-2A6C-04C9-5AAAEE4C6D8D}"/>
                </a:ext>
              </a:extLst>
            </p:cNvPr>
            <p:cNvSpPr>
              <a:spLocks/>
            </p:cNvSpPr>
            <p:nvPr/>
          </p:nvSpPr>
          <p:spPr bwMode="auto">
            <a:xfrm>
              <a:off x="0" y="0"/>
              <a:ext cx="6031" cy="20000"/>
            </a:xfrm>
            <a:custGeom>
              <a:avLst/>
              <a:gdLst>
                <a:gd name="T0" fmla="*/ 0 w 20000"/>
                <a:gd name="T1" fmla="*/ 0 h 20000"/>
                <a:gd name="T2" fmla="*/ 1 w 20000"/>
                <a:gd name="T3" fmla="*/ 19964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0"/>
                  </a:moveTo>
                  <a:lnTo>
                    <a:pt x="19929" y="19964"/>
                  </a:lnTo>
                </a:path>
              </a:pathLst>
            </a:custGeom>
            <a:noFill/>
            <a:ln w="254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sp>
        <p:nvSpPr>
          <p:cNvPr id="86" name="Freeform 95">
            <a:extLst>
              <a:ext uri="{FF2B5EF4-FFF2-40B4-BE49-F238E27FC236}">
                <a16:creationId xmlns:a16="http://schemas.microsoft.com/office/drawing/2014/main" id="{1FBB2A97-E507-1425-EC9A-55CF52258A3D}"/>
              </a:ext>
            </a:extLst>
          </p:cNvPr>
          <p:cNvSpPr>
            <a:spLocks/>
          </p:cNvSpPr>
          <p:nvPr/>
        </p:nvSpPr>
        <p:spPr bwMode="auto">
          <a:xfrm>
            <a:off x="3429000" y="4495800"/>
            <a:ext cx="1752600" cy="381000"/>
          </a:xfrm>
          <a:custGeom>
            <a:avLst/>
            <a:gdLst>
              <a:gd name="T0" fmla="*/ 153403747 w 20000"/>
              <a:gd name="T1" fmla="*/ 0 h 20000"/>
              <a:gd name="T2" fmla="*/ 153403747 w 20000"/>
              <a:gd name="T3" fmla="*/ 7232275 h 20000"/>
              <a:gd name="T4" fmla="*/ 0 w 20000"/>
              <a:gd name="T5" fmla="*/ 7232275 h 20000"/>
              <a:gd name="T6" fmla="*/ 0 w 20000"/>
              <a:gd name="T7" fmla="*/ 0 h 20000"/>
              <a:gd name="T8" fmla="*/ 15340374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solidFill>
            <a:schemeClr val="accent1">
              <a:lumMod val="60000"/>
              <a:lumOff val="40000"/>
            </a:schemeClr>
          </a:solidFill>
          <a:ln w="2540">
            <a:solidFill>
              <a:srgbClr val="000000"/>
            </a:solidFill>
            <a:round/>
            <a:headEnd/>
            <a:tailEnd/>
          </a:ln>
        </p:spPr>
        <p:txBody>
          <a:bodyPr/>
          <a:lstStyle/>
          <a:p>
            <a:pPr algn="ctr">
              <a:defRPr/>
            </a:pPr>
            <a:r>
              <a:rPr lang="en-US" sz="2000">
                <a:latin typeface="Times New Roman" charset="0"/>
              </a:rPr>
              <a:t>H.O.D</a:t>
            </a:r>
          </a:p>
        </p:txBody>
      </p:sp>
      <p:grpSp>
        <p:nvGrpSpPr>
          <p:cNvPr id="4" name="Group 86">
            <a:extLst>
              <a:ext uri="{FF2B5EF4-FFF2-40B4-BE49-F238E27FC236}">
                <a16:creationId xmlns:a16="http://schemas.microsoft.com/office/drawing/2014/main" id="{A8CB2CE6-CE80-DDB5-1A44-6A3085A25FA0}"/>
              </a:ext>
            </a:extLst>
          </p:cNvPr>
          <p:cNvGrpSpPr>
            <a:grpSpLocks/>
          </p:cNvGrpSpPr>
          <p:nvPr/>
        </p:nvGrpSpPr>
        <p:grpSpPr bwMode="auto">
          <a:xfrm>
            <a:off x="1752600" y="4267200"/>
            <a:ext cx="1524000" cy="685800"/>
            <a:chOff x="7467602" y="1981200"/>
            <a:chExt cx="1523999" cy="685800"/>
          </a:xfrm>
        </p:grpSpPr>
        <p:sp>
          <p:nvSpPr>
            <p:cNvPr id="7191" name="Freeform 153">
              <a:extLst>
                <a:ext uri="{FF2B5EF4-FFF2-40B4-BE49-F238E27FC236}">
                  <a16:creationId xmlns:a16="http://schemas.microsoft.com/office/drawing/2014/main" id="{DCBD4BDD-9669-6445-6931-4C10C944B86F}"/>
                </a:ext>
              </a:extLst>
            </p:cNvPr>
            <p:cNvSpPr>
              <a:spLocks/>
            </p:cNvSpPr>
            <p:nvPr/>
          </p:nvSpPr>
          <p:spPr bwMode="auto">
            <a:xfrm>
              <a:off x="7467602" y="1981200"/>
              <a:ext cx="1523999" cy="685800"/>
            </a:xfrm>
            <a:custGeom>
              <a:avLst/>
              <a:gdLst>
                <a:gd name="T0" fmla="*/ 99435143 w 20000"/>
                <a:gd name="T1" fmla="*/ 0 h 20000"/>
                <a:gd name="T2" fmla="*/ 116024094 w 20000"/>
                <a:gd name="T3" fmla="*/ 6252918 h 20000"/>
                <a:gd name="T4" fmla="*/ 116024094 w 20000"/>
                <a:gd name="T5" fmla="*/ 23463172 h 20000"/>
                <a:gd name="T6" fmla="*/ 0 w 20000"/>
                <a:gd name="T7" fmla="*/ 23463172 h 20000"/>
                <a:gd name="T8" fmla="*/ 0 w 20000"/>
                <a:gd name="T9" fmla="*/ 21912270 h 20000"/>
                <a:gd name="T10" fmla="*/ 0 w 20000"/>
                <a:gd name="T11" fmla="*/ 0 h 20000"/>
                <a:gd name="T12" fmla="*/ 99435143 w 20000"/>
                <a:gd name="T13" fmla="*/ 0 h 20000"/>
                <a:gd name="T14" fmla="*/ 0 60000 65536"/>
                <a:gd name="T15" fmla="*/ 0 60000 65536"/>
                <a:gd name="T16" fmla="*/ 0 60000 65536"/>
                <a:gd name="T17" fmla="*/ 0 60000 65536"/>
                <a:gd name="T18" fmla="*/ 0 60000 65536"/>
                <a:gd name="T19" fmla="*/ 0 60000 65536"/>
                <a:gd name="T20" fmla="*/ 0 60000 65536"/>
                <a:gd name="T21" fmla="*/ 0 w 20000"/>
                <a:gd name="T22" fmla="*/ 0 h 20000"/>
                <a:gd name="T23" fmla="*/ 20000 w 20000"/>
                <a:gd name="T24" fmla="*/ 20000 h 20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000" h="20000">
                  <a:moveTo>
                    <a:pt x="17125" y="0"/>
                  </a:moveTo>
                  <a:lnTo>
                    <a:pt x="19982" y="5318"/>
                  </a:lnTo>
                  <a:lnTo>
                    <a:pt x="19982" y="19955"/>
                  </a:lnTo>
                  <a:lnTo>
                    <a:pt x="0" y="19955"/>
                  </a:lnTo>
                  <a:lnTo>
                    <a:pt x="0" y="18636"/>
                  </a:lnTo>
                  <a:lnTo>
                    <a:pt x="0" y="0"/>
                  </a:lnTo>
                  <a:lnTo>
                    <a:pt x="17125" y="0"/>
                  </a:lnTo>
                  <a:close/>
                </a:path>
              </a:pathLst>
            </a:custGeom>
            <a:solidFill>
              <a:schemeClr val="accent1">
                <a:lumMod val="60000"/>
                <a:lumOff val="40000"/>
              </a:schemeClr>
            </a:solidFill>
            <a:ln w="2540">
              <a:solidFill>
                <a:srgbClr val="000000"/>
              </a:solidFill>
              <a:round/>
              <a:headEnd/>
              <a:tailEnd/>
            </a:ln>
          </p:spPr>
          <p:txBody>
            <a:bodyPr/>
            <a:lstStyle/>
            <a:p>
              <a:pPr algn="ctr">
                <a:defRPr/>
              </a:pPr>
              <a:r>
                <a:rPr lang="en-US" sz="2000" dirty="0">
                  <a:latin typeface="Times New Roman" charset="0"/>
                </a:rPr>
                <a:t>Multipath</a:t>
              </a:r>
            </a:p>
            <a:p>
              <a:pPr algn="ctr">
                <a:defRPr/>
              </a:pPr>
              <a:r>
                <a:rPr lang="en-US" sz="2000" dirty="0">
                  <a:latin typeface="Times New Roman" charset="0"/>
                </a:rPr>
                <a:t>Inheritance</a:t>
              </a:r>
            </a:p>
          </p:txBody>
        </p:sp>
        <p:sp>
          <p:nvSpPr>
            <p:cNvPr id="7192" name="Freeform 152">
              <a:extLst>
                <a:ext uri="{FF2B5EF4-FFF2-40B4-BE49-F238E27FC236}">
                  <a16:creationId xmlns:a16="http://schemas.microsoft.com/office/drawing/2014/main" id="{2657853F-C0F7-B608-C3EE-B64EF6C05F3A}"/>
                </a:ext>
              </a:extLst>
            </p:cNvPr>
            <p:cNvSpPr>
              <a:spLocks/>
            </p:cNvSpPr>
            <p:nvPr/>
          </p:nvSpPr>
          <p:spPr bwMode="auto">
            <a:xfrm>
              <a:off x="8669339" y="1981200"/>
              <a:ext cx="246062" cy="228600"/>
            </a:xfrm>
            <a:custGeom>
              <a:avLst/>
              <a:gdLst>
                <a:gd name="T0" fmla="*/ 3014907 w 20000"/>
                <a:gd name="T1" fmla="*/ 2590552 h 20000"/>
                <a:gd name="T2" fmla="*/ 0 w 20000"/>
                <a:gd name="T3" fmla="*/ 2590552 h 20000"/>
                <a:gd name="T4" fmla="*/ 0 w 20000"/>
                <a:gd name="T5" fmla="*/ 0 h 20000"/>
                <a:gd name="T6" fmla="*/ 0 60000 65536"/>
                <a:gd name="T7" fmla="*/ 0 60000 65536"/>
                <a:gd name="T8" fmla="*/ 0 60000 65536"/>
                <a:gd name="T9" fmla="*/ 0 w 20000"/>
                <a:gd name="T10" fmla="*/ 0 h 20000"/>
                <a:gd name="T11" fmla="*/ 20000 w 20000"/>
                <a:gd name="T12" fmla="*/ 20000 h 20000"/>
              </a:gdLst>
              <a:ahLst/>
              <a:cxnLst>
                <a:cxn ang="T6">
                  <a:pos x="T0" y="T1"/>
                </a:cxn>
                <a:cxn ang="T7">
                  <a:pos x="T2" y="T3"/>
                </a:cxn>
                <a:cxn ang="T8">
                  <a:pos x="T4" y="T5"/>
                </a:cxn>
              </a:cxnLst>
              <a:rect l="T9" t="T10" r="T11" b="T12"/>
              <a:pathLst>
                <a:path w="20000" h="20000">
                  <a:moveTo>
                    <a:pt x="19875" y="19829"/>
                  </a:moveTo>
                  <a:lnTo>
                    <a:pt x="0" y="19829"/>
                  </a:lnTo>
                  <a:lnTo>
                    <a:pt x="0" y="0"/>
                  </a:lnTo>
                </a:path>
              </a:pathLst>
            </a:custGeom>
            <a:solidFill>
              <a:schemeClr val="accent1">
                <a:lumMod val="60000"/>
                <a:lumOff val="40000"/>
              </a:schemeClr>
            </a:solidFill>
            <a:ln w="2540">
              <a:solidFill>
                <a:srgbClr val="000000"/>
              </a:solidFill>
              <a:round/>
              <a:headEnd/>
              <a:tailEnd/>
            </a:ln>
          </p:spPr>
          <p:txBody>
            <a:bodyPr/>
            <a:lstStyle/>
            <a:p>
              <a:pPr algn="ctr">
                <a:defRPr/>
              </a:pPr>
              <a:endParaRPr lang="en-US" sz="2000">
                <a:latin typeface="Times New Roman" charset="0"/>
              </a:endParaRPr>
            </a:p>
          </p:txBody>
        </p:sp>
      </p:grpSp>
      <p:pic>
        <p:nvPicPr>
          <p:cNvPr id="5129" name="Picture 9">
            <a:extLst>
              <a:ext uri="{FF2B5EF4-FFF2-40B4-BE49-F238E27FC236}">
                <a16:creationId xmlns:a16="http://schemas.microsoft.com/office/drawing/2014/main" id="{9498E178-166B-3EF4-AAF4-D9E9686D02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2971800"/>
            <a:ext cx="1651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02" name="Slide Number Placeholder 32">
            <a:extLst>
              <a:ext uri="{FF2B5EF4-FFF2-40B4-BE49-F238E27FC236}">
                <a16:creationId xmlns:a16="http://schemas.microsoft.com/office/drawing/2014/main" id="{39B79CFE-4058-287B-2BA4-902DCD042D0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170F1F7-6AD9-444A-A6D4-FD28727FC29A}" type="slidenum">
              <a:rPr lang="en-US" altLang="en-US" sz="1400"/>
              <a:pPr eaLnBrk="1" hangingPunct="1"/>
              <a:t>54</a:t>
            </a:fld>
            <a:endParaRPr lang="en-US" altLang="en-US" sz="1400"/>
          </a:p>
        </p:txBody>
      </p:sp>
      <p:grpSp>
        <p:nvGrpSpPr>
          <p:cNvPr id="5" name="Group 82">
            <a:extLst>
              <a:ext uri="{FF2B5EF4-FFF2-40B4-BE49-F238E27FC236}">
                <a16:creationId xmlns:a16="http://schemas.microsoft.com/office/drawing/2014/main" id="{4FB3D88A-27CF-1214-1EF0-B7388C6054F5}"/>
              </a:ext>
            </a:extLst>
          </p:cNvPr>
          <p:cNvGrpSpPr>
            <a:grpSpLocks/>
          </p:cNvGrpSpPr>
          <p:nvPr/>
        </p:nvGrpSpPr>
        <p:grpSpPr bwMode="auto">
          <a:xfrm>
            <a:off x="5334000" y="4267200"/>
            <a:ext cx="1524000" cy="685800"/>
            <a:chOff x="7391401" y="1981200"/>
            <a:chExt cx="1523999" cy="685800"/>
          </a:xfrm>
        </p:grpSpPr>
        <p:sp>
          <p:nvSpPr>
            <p:cNvPr id="35" name="Freeform 153">
              <a:extLst>
                <a:ext uri="{FF2B5EF4-FFF2-40B4-BE49-F238E27FC236}">
                  <a16:creationId xmlns:a16="http://schemas.microsoft.com/office/drawing/2014/main" id="{7E85143E-BC90-5D14-A934-F251C04653CF}"/>
                </a:ext>
              </a:extLst>
            </p:cNvPr>
            <p:cNvSpPr>
              <a:spLocks/>
            </p:cNvSpPr>
            <p:nvPr/>
          </p:nvSpPr>
          <p:spPr bwMode="auto">
            <a:xfrm>
              <a:off x="7391401" y="1981200"/>
              <a:ext cx="1523999" cy="685800"/>
            </a:xfrm>
            <a:custGeom>
              <a:avLst/>
              <a:gdLst>
                <a:gd name="T0" fmla="*/ 99435143 w 20000"/>
                <a:gd name="T1" fmla="*/ 0 h 20000"/>
                <a:gd name="T2" fmla="*/ 116024094 w 20000"/>
                <a:gd name="T3" fmla="*/ 6252918 h 20000"/>
                <a:gd name="T4" fmla="*/ 116024094 w 20000"/>
                <a:gd name="T5" fmla="*/ 23463172 h 20000"/>
                <a:gd name="T6" fmla="*/ 0 w 20000"/>
                <a:gd name="T7" fmla="*/ 23463172 h 20000"/>
                <a:gd name="T8" fmla="*/ 0 w 20000"/>
                <a:gd name="T9" fmla="*/ 21912270 h 20000"/>
                <a:gd name="T10" fmla="*/ 0 w 20000"/>
                <a:gd name="T11" fmla="*/ 0 h 20000"/>
                <a:gd name="T12" fmla="*/ 99435143 w 20000"/>
                <a:gd name="T13" fmla="*/ 0 h 20000"/>
                <a:gd name="T14" fmla="*/ 0 60000 65536"/>
                <a:gd name="T15" fmla="*/ 0 60000 65536"/>
                <a:gd name="T16" fmla="*/ 0 60000 65536"/>
                <a:gd name="T17" fmla="*/ 0 60000 65536"/>
                <a:gd name="T18" fmla="*/ 0 60000 65536"/>
                <a:gd name="T19" fmla="*/ 0 60000 65536"/>
                <a:gd name="T20" fmla="*/ 0 60000 65536"/>
                <a:gd name="T21" fmla="*/ 0 w 20000"/>
                <a:gd name="T22" fmla="*/ 0 h 20000"/>
                <a:gd name="T23" fmla="*/ 20000 w 20000"/>
                <a:gd name="T24" fmla="*/ 20000 h 20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000" h="20000">
                  <a:moveTo>
                    <a:pt x="17125" y="0"/>
                  </a:moveTo>
                  <a:lnTo>
                    <a:pt x="19982" y="5318"/>
                  </a:lnTo>
                  <a:lnTo>
                    <a:pt x="19982" y="19955"/>
                  </a:lnTo>
                  <a:lnTo>
                    <a:pt x="0" y="19955"/>
                  </a:lnTo>
                  <a:lnTo>
                    <a:pt x="0" y="18636"/>
                  </a:lnTo>
                  <a:lnTo>
                    <a:pt x="0" y="0"/>
                  </a:lnTo>
                  <a:lnTo>
                    <a:pt x="17125" y="0"/>
                  </a:lnTo>
                  <a:close/>
                </a:path>
              </a:pathLst>
            </a:custGeom>
            <a:solidFill>
              <a:schemeClr val="accent1">
                <a:lumMod val="60000"/>
                <a:lumOff val="40000"/>
              </a:schemeClr>
            </a:solidFill>
            <a:ln w="2540">
              <a:solidFill>
                <a:srgbClr val="000000"/>
              </a:solidFill>
              <a:round/>
              <a:headEnd/>
              <a:tailEnd/>
            </a:ln>
          </p:spPr>
          <p:txBody>
            <a:bodyPr/>
            <a:lstStyle/>
            <a:p>
              <a:pPr algn="ctr">
                <a:defRPr/>
              </a:pPr>
              <a:r>
                <a:rPr lang="en-US" sz="2000">
                  <a:latin typeface="Times New Roman" charset="0"/>
                </a:rPr>
                <a:t>Multiple</a:t>
              </a:r>
            </a:p>
            <a:p>
              <a:pPr algn="ctr">
                <a:defRPr/>
              </a:pPr>
              <a:r>
                <a:rPr lang="en-US" sz="2000">
                  <a:latin typeface="Times New Roman" charset="0"/>
                </a:rPr>
                <a:t>Inheritance</a:t>
              </a:r>
            </a:p>
          </p:txBody>
        </p:sp>
        <p:sp>
          <p:nvSpPr>
            <p:cNvPr id="36" name="Freeform 152">
              <a:extLst>
                <a:ext uri="{FF2B5EF4-FFF2-40B4-BE49-F238E27FC236}">
                  <a16:creationId xmlns:a16="http://schemas.microsoft.com/office/drawing/2014/main" id="{000A4C62-ACF2-CF32-518A-9206AF34C021}"/>
                </a:ext>
              </a:extLst>
            </p:cNvPr>
            <p:cNvSpPr>
              <a:spLocks/>
            </p:cNvSpPr>
            <p:nvPr/>
          </p:nvSpPr>
          <p:spPr bwMode="auto">
            <a:xfrm>
              <a:off x="8669338" y="1981200"/>
              <a:ext cx="246062" cy="228600"/>
            </a:xfrm>
            <a:custGeom>
              <a:avLst/>
              <a:gdLst>
                <a:gd name="T0" fmla="*/ 3014907 w 20000"/>
                <a:gd name="T1" fmla="*/ 2590552 h 20000"/>
                <a:gd name="T2" fmla="*/ 0 w 20000"/>
                <a:gd name="T3" fmla="*/ 2590552 h 20000"/>
                <a:gd name="T4" fmla="*/ 0 w 20000"/>
                <a:gd name="T5" fmla="*/ 0 h 20000"/>
                <a:gd name="T6" fmla="*/ 0 60000 65536"/>
                <a:gd name="T7" fmla="*/ 0 60000 65536"/>
                <a:gd name="T8" fmla="*/ 0 60000 65536"/>
                <a:gd name="T9" fmla="*/ 0 w 20000"/>
                <a:gd name="T10" fmla="*/ 0 h 20000"/>
                <a:gd name="T11" fmla="*/ 20000 w 20000"/>
                <a:gd name="T12" fmla="*/ 20000 h 20000"/>
              </a:gdLst>
              <a:ahLst/>
              <a:cxnLst>
                <a:cxn ang="T6">
                  <a:pos x="T0" y="T1"/>
                </a:cxn>
                <a:cxn ang="T7">
                  <a:pos x="T2" y="T3"/>
                </a:cxn>
                <a:cxn ang="T8">
                  <a:pos x="T4" y="T5"/>
                </a:cxn>
              </a:cxnLst>
              <a:rect l="T9" t="T10" r="T11" b="T12"/>
              <a:pathLst>
                <a:path w="20000" h="20000">
                  <a:moveTo>
                    <a:pt x="19875" y="19829"/>
                  </a:moveTo>
                  <a:lnTo>
                    <a:pt x="0" y="19829"/>
                  </a:lnTo>
                  <a:lnTo>
                    <a:pt x="0" y="0"/>
                  </a:lnTo>
                </a:path>
              </a:pathLst>
            </a:custGeom>
            <a:solidFill>
              <a:schemeClr val="accent1">
                <a:lumMod val="60000"/>
                <a:lumOff val="40000"/>
              </a:schemeClr>
            </a:solidFill>
            <a:ln w="2540">
              <a:solidFill>
                <a:srgbClr val="000000"/>
              </a:solidFill>
              <a:round/>
              <a:headEnd/>
              <a:tailEnd/>
            </a:ln>
          </p:spPr>
          <p:txBody>
            <a:bodyPr/>
            <a:lstStyle/>
            <a:p>
              <a:pPr algn="ctr">
                <a:defRPr/>
              </a:pPr>
              <a:endParaRPr lang="en-US" sz="2000">
                <a:latin typeface="Times New Roman"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with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0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129"/>
                                        </p:tgtEl>
                                        <p:attrNameLst>
                                          <p:attrName>style.visibility</p:attrName>
                                        </p:attrNameLst>
                                      </p:cBhvr>
                                      <p:to>
                                        <p:strVal val="visible"/>
                                      </p:to>
                                    </p:set>
                                    <p:animEffect transition="in" filter="fade">
                                      <p:cBhvr>
                                        <p:cTn id="13" dur="2000"/>
                                        <p:tgtEl>
                                          <p:spTgt spid="5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D964EF94-BA28-DA68-70D1-843E10997E74}"/>
              </a:ext>
            </a:extLst>
          </p:cNvPr>
          <p:cNvSpPr>
            <a:spLocks noGrp="1" noChangeArrowheads="1"/>
          </p:cNvSpPr>
          <p:nvPr>
            <p:ph type="title"/>
          </p:nvPr>
        </p:nvSpPr>
        <p:spPr>
          <a:xfrm>
            <a:off x="2209800" y="228600"/>
            <a:ext cx="7772400" cy="685800"/>
          </a:xfrm>
        </p:spPr>
        <p:txBody>
          <a:bodyPr/>
          <a:lstStyle/>
          <a:p>
            <a:pPr eaLnBrk="1" hangingPunct="1"/>
            <a:r>
              <a:rPr lang="en-US" altLang="en-US"/>
              <a:t>Class Hierarchy (Example)</a:t>
            </a:r>
          </a:p>
        </p:txBody>
      </p:sp>
      <p:sp>
        <p:nvSpPr>
          <p:cNvPr id="13315" name="Line 3">
            <a:extLst>
              <a:ext uri="{FF2B5EF4-FFF2-40B4-BE49-F238E27FC236}">
                <a16:creationId xmlns:a16="http://schemas.microsoft.com/office/drawing/2014/main" id="{C2659D79-34BF-901E-8E38-B7EDE6FC8C0B}"/>
              </a:ext>
            </a:extLst>
          </p:cNvPr>
          <p:cNvSpPr>
            <a:spLocks noChangeShapeType="1"/>
          </p:cNvSpPr>
          <p:nvPr/>
        </p:nvSpPr>
        <p:spPr bwMode="auto">
          <a:xfrm>
            <a:off x="1981200" y="990600"/>
            <a:ext cx="83058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16" name="Freeform 122">
            <a:extLst>
              <a:ext uri="{FF2B5EF4-FFF2-40B4-BE49-F238E27FC236}">
                <a16:creationId xmlns:a16="http://schemas.microsoft.com/office/drawing/2014/main" id="{CDC34962-B94E-6BBE-7E13-7AC0595F1366}"/>
              </a:ext>
            </a:extLst>
          </p:cNvPr>
          <p:cNvSpPr>
            <a:spLocks/>
          </p:cNvSpPr>
          <p:nvPr/>
        </p:nvSpPr>
        <p:spPr bwMode="auto">
          <a:xfrm>
            <a:off x="4295776" y="1524001"/>
            <a:ext cx="3552825" cy="390525"/>
          </a:xfrm>
          <a:custGeom>
            <a:avLst/>
            <a:gdLst>
              <a:gd name="T0" fmla="*/ 2147483647 w 20000"/>
              <a:gd name="T1" fmla="*/ 0 h 20000"/>
              <a:gd name="T2" fmla="*/ 2147483647 w 20000"/>
              <a:gd name="T3" fmla="*/ 2147483647 h 20000"/>
              <a:gd name="T4" fmla="*/ 0 w 20000"/>
              <a:gd name="T5" fmla="*/ 2147483647 h 20000"/>
              <a:gd name="T6" fmla="*/ 0 w 20000"/>
              <a:gd name="T7" fmla="*/ 0 h 20000"/>
              <a:gd name="T8" fmla="*/ 214748364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7" y="0"/>
                </a:moveTo>
                <a:lnTo>
                  <a:pt x="19987" y="19929"/>
                </a:lnTo>
                <a:lnTo>
                  <a:pt x="0" y="19929"/>
                </a:lnTo>
                <a:lnTo>
                  <a:pt x="0" y="0"/>
                </a:lnTo>
                <a:lnTo>
                  <a:pt x="19987" y="0"/>
                </a:lnTo>
                <a:close/>
              </a:path>
            </a:pathLst>
          </a:custGeom>
          <a:solidFill>
            <a:srgbClr val="99CCFF"/>
          </a:solidFill>
          <a:ln w="2540">
            <a:solidFill>
              <a:srgbClr val="000000"/>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2000"/>
              <a:t>University Member</a:t>
            </a:r>
          </a:p>
        </p:txBody>
      </p:sp>
      <p:sp>
        <p:nvSpPr>
          <p:cNvPr id="13317" name="Freeform 95">
            <a:extLst>
              <a:ext uri="{FF2B5EF4-FFF2-40B4-BE49-F238E27FC236}">
                <a16:creationId xmlns:a16="http://schemas.microsoft.com/office/drawing/2014/main" id="{B9181C4E-0C86-1AE7-A2D4-E0BE29331A29}"/>
              </a:ext>
            </a:extLst>
          </p:cNvPr>
          <p:cNvSpPr>
            <a:spLocks/>
          </p:cNvSpPr>
          <p:nvPr/>
        </p:nvSpPr>
        <p:spPr bwMode="auto">
          <a:xfrm>
            <a:off x="3505200" y="2514600"/>
            <a:ext cx="1295400" cy="381000"/>
          </a:xfrm>
          <a:custGeom>
            <a:avLst/>
            <a:gdLst>
              <a:gd name="T0" fmla="*/ 2147483647 w 20000"/>
              <a:gd name="T1" fmla="*/ 0 h 20000"/>
              <a:gd name="T2" fmla="*/ 2147483647 w 20000"/>
              <a:gd name="T3" fmla="*/ 2147483647 h 20000"/>
              <a:gd name="T4" fmla="*/ 0 w 20000"/>
              <a:gd name="T5" fmla="*/ 2147483647 h 20000"/>
              <a:gd name="T6" fmla="*/ 0 w 20000"/>
              <a:gd name="T7" fmla="*/ 0 h 20000"/>
              <a:gd name="T8" fmla="*/ 214748364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solidFill>
            <a:srgbClr val="99CCFF"/>
          </a:solidFill>
          <a:ln w="2540">
            <a:solidFill>
              <a:srgbClr val="000000"/>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2000"/>
              <a:t>Employee</a:t>
            </a:r>
          </a:p>
        </p:txBody>
      </p:sp>
      <p:grpSp>
        <p:nvGrpSpPr>
          <p:cNvPr id="13318" name="Group 81">
            <a:extLst>
              <a:ext uri="{FF2B5EF4-FFF2-40B4-BE49-F238E27FC236}">
                <a16:creationId xmlns:a16="http://schemas.microsoft.com/office/drawing/2014/main" id="{8ECFCB0D-B3C8-4F9C-A793-149A27E04B41}"/>
              </a:ext>
            </a:extLst>
          </p:cNvPr>
          <p:cNvGrpSpPr>
            <a:grpSpLocks/>
          </p:cNvGrpSpPr>
          <p:nvPr/>
        </p:nvGrpSpPr>
        <p:grpSpPr bwMode="auto">
          <a:xfrm>
            <a:off x="8991600" y="2362200"/>
            <a:ext cx="1524000" cy="685800"/>
            <a:chOff x="7391401" y="1981200"/>
            <a:chExt cx="1523999" cy="685800"/>
          </a:xfrm>
        </p:grpSpPr>
        <p:sp>
          <p:nvSpPr>
            <p:cNvPr id="13344" name="Freeform 153">
              <a:extLst>
                <a:ext uri="{FF2B5EF4-FFF2-40B4-BE49-F238E27FC236}">
                  <a16:creationId xmlns:a16="http://schemas.microsoft.com/office/drawing/2014/main" id="{556AE332-F42A-2182-3644-044E3F35ACFA}"/>
                </a:ext>
              </a:extLst>
            </p:cNvPr>
            <p:cNvSpPr>
              <a:spLocks/>
            </p:cNvSpPr>
            <p:nvPr/>
          </p:nvSpPr>
          <p:spPr bwMode="auto">
            <a:xfrm>
              <a:off x="7391401" y="1981200"/>
              <a:ext cx="1523999" cy="685800"/>
            </a:xfrm>
            <a:custGeom>
              <a:avLst/>
              <a:gdLst>
                <a:gd name="T0" fmla="*/ 2147483647 w 20000"/>
                <a:gd name="T1" fmla="*/ 0 h 20000"/>
                <a:gd name="T2" fmla="*/ 2147483647 w 20000"/>
                <a:gd name="T3" fmla="*/ 2147483647 h 20000"/>
                <a:gd name="T4" fmla="*/ 2147483647 w 20000"/>
                <a:gd name="T5" fmla="*/ 2147483647 h 20000"/>
                <a:gd name="T6" fmla="*/ 0 w 20000"/>
                <a:gd name="T7" fmla="*/ 2147483647 h 20000"/>
                <a:gd name="T8" fmla="*/ 0 w 20000"/>
                <a:gd name="T9" fmla="*/ 2147483647 h 20000"/>
                <a:gd name="T10" fmla="*/ 0 w 20000"/>
                <a:gd name="T11" fmla="*/ 0 h 20000"/>
                <a:gd name="T12" fmla="*/ 2147483647 w 20000"/>
                <a:gd name="T13" fmla="*/ 0 h 20000"/>
                <a:gd name="T14" fmla="*/ 0 60000 65536"/>
                <a:gd name="T15" fmla="*/ 0 60000 65536"/>
                <a:gd name="T16" fmla="*/ 0 60000 65536"/>
                <a:gd name="T17" fmla="*/ 0 60000 65536"/>
                <a:gd name="T18" fmla="*/ 0 60000 65536"/>
                <a:gd name="T19" fmla="*/ 0 60000 65536"/>
                <a:gd name="T20" fmla="*/ 0 60000 65536"/>
                <a:gd name="T21" fmla="*/ 0 w 20000"/>
                <a:gd name="T22" fmla="*/ 0 h 20000"/>
                <a:gd name="T23" fmla="*/ 20000 w 20000"/>
                <a:gd name="T24" fmla="*/ 20000 h 20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000" h="20000">
                  <a:moveTo>
                    <a:pt x="17125" y="0"/>
                  </a:moveTo>
                  <a:lnTo>
                    <a:pt x="19982" y="5318"/>
                  </a:lnTo>
                  <a:lnTo>
                    <a:pt x="19982" y="19955"/>
                  </a:lnTo>
                  <a:lnTo>
                    <a:pt x="0" y="19955"/>
                  </a:lnTo>
                  <a:lnTo>
                    <a:pt x="0" y="18636"/>
                  </a:lnTo>
                  <a:lnTo>
                    <a:pt x="0" y="0"/>
                  </a:lnTo>
                  <a:lnTo>
                    <a:pt x="17125" y="0"/>
                  </a:lnTo>
                  <a:close/>
                </a:path>
              </a:pathLst>
            </a:custGeom>
            <a:solidFill>
              <a:srgbClr val="99CCFF"/>
            </a:solidFill>
            <a:ln w="2540">
              <a:solidFill>
                <a:srgbClr val="000000"/>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a:t>Single Inheritance</a:t>
              </a:r>
            </a:p>
          </p:txBody>
        </p:sp>
        <p:sp>
          <p:nvSpPr>
            <p:cNvPr id="13345" name="Freeform 152">
              <a:extLst>
                <a:ext uri="{FF2B5EF4-FFF2-40B4-BE49-F238E27FC236}">
                  <a16:creationId xmlns:a16="http://schemas.microsoft.com/office/drawing/2014/main" id="{28AF62FE-B678-C01C-AEE6-C2F0D2F6F30B}"/>
                </a:ext>
              </a:extLst>
            </p:cNvPr>
            <p:cNvSpPr>
              <a:spLocks/>
            </p:cNvSpPr>
            <p:nvPr/>
          </p:nvSpPr>
          <p:spPr bwMode="auto">
            <a:xfrm>
              <a:off x="8669072" y="1981200"/>
              <a:ext cx="246328" cy="228600"/>
            </a:xfrm>
            <a:custGeom>
              <a:avLst/>
              <a:gdLst>
                <a:gd name="T0" fmla="*/ 2147483647 w 20000"/>
                <a:gd name="T1" fmla="*/ 2147483647 h 20000"/>
                <a:gd name="T2" fmla="*/ 0 w 20000"/>
                <a:gd name="T3" fmla="*/ 2147483647 h 20000"/>
                <a:gd name="T4" fmla="*/ 0 w 20000"/>
                <a:gd name="T5" fmla="*/ 0 h 20000"/>
                <a:gd name="T6" fmla="*/ 0 60000 65536"/>
                <a:gd name="T7" fmla="*/ 0 60000 65536"/>
                <a:gd name="T8" fmla="*/ 0 60000 65536"/>
                <a:gd name="T9" fmla="*/ 0 w 20000"/>
                <a:gd name="T10" fmla="*/ 0 h 20000"/>
                <a:gd name="T11" fmla="*/ 20000 w 20000"/>
                <a:gd name="T12" fmla="*/ 20000 h 20000"/>
              </a:gdLst>
              <a:ahLst/>
              <a:cxnLst>
                <a:cxn ang="T6">
                  <a:pos x="T0" y="T1"/>
                </a:cxn>
                <a:cxn ang="T7">
                  <a:pos x="T2" y="T3"/>
                </a:cxn>
                <a:cxn ang="T8">
                  <a:pos x="T4" y="T5"/>
                </a:cxn>
              </a:cxnLst>
              <a:rect l="T9" t="T10" r="T11" b="T12"/>
              <a:pathLst>
                <a:path w="20000" h="20000">
                  <a:moveTo>
                    <a:pt x="19875" y="19829"/>
                  </a:moveTo>
                  <a:lnTo>
                    <a:pt x="0" y="19829"/>
                  </a:lnTo>
                  <a:lnTo>
                    <a:pt x="0" y="0"/>
                  </a:lnTo>
                </a:path>
              </a:pathLst>
            </a:custGeom>
            <a:noFill/>
            <a:ln w="254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sp>
        <p:nvSpPr>
          <p:cNvPr id="13319" name="Freeform 135">
            <a:extLst>
              <a:ext uri="{FF2B5EF4-FFF2-40B4-BE49-F238E27FC236}">
                <a16:creationId xmlns:a16="http://schemas.microsoft.com/office/drawing/2014/main" id="{1667A58A-6471-953D-1C7C-4F2906E27002}"/>
              </a:ext>
            </a:extLst>
          </p:cNvPr>
          <p:cNvSpPr>
            <a:spLocks/>
          </p:cNvSpPr>
          <p:nvPr/>
        </p:nvSpPr>
        <p:spPr bwMode="auto">
          <a:xfrm>
            <a:off x="6096000" y="1905000"/>
            <a:ext cx="46038" cy="609600"/>
          </a:xfrm>
          <a:custGeom>
            <a:avLst/>
            <a:gdLst>
              <a:gd name="T0" fmla="*/ 0 w 20000"/>
              <a:gd name="T1" fmla="*/ 2147483647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19971"/>
                </a:moveTo>
                <a:lnTo>
                  <a:pt x="0" y="0"/>
                </a:lnTo>
              </a:path>
            </a:pathLst>
          </a:custGeom>
          <a:noFill/>
          <a:ln w="254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3320" name="Freeform 136">
            <a:extLst>
              <a:ext uri="{FF2B5EF4-FFF2-40B4-BE49-F238E27FC236}">
                <a16:creationId xmlns:a16="http://schemas.microsoft.com/office/drawing/2014/main" id="{1C67A607-CE52-DFBE-BC7A-BF339F738912}"/>
              </a:ext>
            </a:extLst>
          </p:cNvPr>
          <p:cNvSpPr>
            <a:spLocks/>
          </p:cNvSpPr>
          <p:nvPr/>
        </p:nvSpPr>
        <p:spPr bwMode="auto">
          <a:xfrm>
            <a:off x="4343400" y="1905000"/>
            <a:ext cx="838200" cy="609600"/>
          </a:xfrm>
          <a:custGeom>
            <a:avLst/>
            <a:gdLst>
              <a:gd name="T0" fmla="*/ 0 w 20000"/>
              <a:gd name="T1" fmla="*/ 2147483647 h 20000"/>
              <a:gd name="T2" fmla="*/ 2147483647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19971"/>
                </a:moveTo>
                <a:lnTo>
                  <a:pt x="19962" y="0"/>
                </a:lnTo>
              </a:path>
            </a:pathLst>
          </a:custGeom>
          <a:solidFill>
            <a:srgbClr val="99CCFF"/>
          </a:solidFill>
          <a:ln w="2540">
            <a:solidFill>
              <a:srgbClr val="000000"/>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2000"/>
          </a:p>
        </p:txBody>
      </p:sp>
      <p:sp>
        <p:nvSpPr>
          <p:cNvPr id="13321" name="Freeform 137">
            <a:extLst>
              <a:ext uri="{FF2B5EF4-FFF2-40B4-BE49-F238E27FC236}">
                <a16:creationId xmlns:a16="http://schemas.microsoft.com/office/drawing/2014/main" id="{56FB0DC6-F5FB-CB24-CA31-BF9D77335580}"/>
              </a:ext>
            </a:extLst>
          </p:cNvPr>
          <p:cNvSpPr>
            <a:spLocks/>
          </p:cNvSpPr>
          <p:nvPr/>
        </p:nvSpPr>
        <p:spPr bwMode="auto">
          <a:xfrm>
            <a:off x="7192964" y="1905000"/>
            <a:ext cx="731837" cy="609600"/>
          </a:xfrm>
          <a:custGeom>
            <a:avLst/>
            <a:gdLst>
              <a:gd name="T0" fmla="*/ 2147483647 w 20000"/>
              <a:gd name="T1" fmla="*/ 2147483647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19962" y="19971"/>
                </a:moveTo>
                <a:lnTo>
                  <a:pt x="0" y="0"/>
                </a:lnTo>
              </a:path>
            </a:pathLst>
          </a:custGeom>
          <a:noFill/>
          <a:ln w="254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3322" name="Freeform 95">
            <a:extLst>
              <a:ext uri="{FF2B5EF4-FFF2-40B4-BE49-F238E27FC236}">
                <a16:creationId xmlns:a16="http://schemas.microsoft.com/office/drawing/2014/main" id="{027F1184-0E19-A560-8852-E774FA023D54}"/>
              </a:ext>
            </a:extLst>
          </p:cNvPr>
          <p:cNvSpPr>
            <a:spLocks/>
          </p:cNvSpPr>
          <p:nvPr/>
        </p:nvSpPr>
        <p:spPr bwMode="auto">
          <a:xfrm>
            <a:off x="5486400" y="2514600"/>
            <a:ext cx="1295400" cy="381000"/>
          </a:xfrm>
          <a:custGeom>
            <a:avLst/>
            <a:gdLst>
              <a:gd name="T0" fmla="*/ 2147483647 w 20000"/>
              <a:gd name="T1" fmla="*/ 0 h 20000"/>
              <a:gd name="T2" fmla="*/ 2147483647 w 20000"/>
              <a:gd name="T3" fmla="*/ 2147483647 h 20000"/>
              <a:gd name="T4" fmla="*/ 0 w 20000"/>
              <a:gd name="T5" fmla="*/ 2147483647 h 20000"/>
              <a:gd name="T6" fmla="*/ 0 w 20000"/>
              <a:gd name="T7" fmla="*/ 0 h 20000"/>
              <a:gd name="T8" fmla="*/ 214748364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solidFill>
            <a:srgbClr val="99CCFF"/>
          </a:solidFill>
          <a:ln w="2540">
            <a:solidFill>
              <a:srgbClr val="000000"/>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2000"/>
              <a:t>Student</a:t>
            </a:r>
          </a:p>
        </p:txBody>
      </p:sp>
      <p:sp>
        <p:nvSpPr>
          <p:cNvPr id="13323" name="Freeform 95">
            <a:extLst>
              <a:ext uri="{FF2B5EF4-FFF2-40B4-BE49-F238E27FC236}">
                <a16:creationId xmlns:a16="http://schemas.microsoft.com/office/drawing/2014/main" id="{5D701827-53F4-8BF7-67BA-A750ADD27B25}"/>
              </a:ext>
            </a:extLst>
          </p:cNvPr>
          <p:cNvSpPr>
            <a:spLocks/>
          </p:cNvSpPr>
          <p:nvPr/>
        </p:nvSpPr>
        <p:spPr bwMode="auto">
          <a:xfrm>
            <a:off x="7315200" y="2514600"/>
            <a:ext cx="1295400" cy="381000"/>
          </a:xfrm>
          <a:custGeom>
            <a:avLst/>
            <a:gdLst>
              <a:gd name="T0" fmla="*/ 2147483647 w 20000"/>
              <a:gd name="T1" fmla="*/ 0 h 20000"/>
              <a:gd name="T2" fmla="*/ 2147483647 w 20000"/>
              <a:gd name="T3" fmla="*/ 2147483647 h 20000"/>
              <a:gd name="T4" fmla="*/ 0 w 20000"/>
              <a:gd name="T5" fmla="*/ 2147483647 h 20000"/>
              <a:gd name="T6" fmla="*/ 0 w 20000"/>
              <a:gd name="T7" fmla="*/ 0 h 20000"/>
              <a:gd name="T8" fmla="*/ 214748364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solidFill>
            <a:srgbClr val="99CCFF"/>
          </a:solidFill>
          <a:ln w="2540">
            <a:solidFill>
              <a:srgbClr val="000000"/>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2000"/>
              <a:t>Alumnus</a:t>
            </a:r>
          </a:p>
        </p:txBody>
      </p:sp>
      <p:grpSp>
        <p:nvGrpSpPr>
          <p:cNvPr id="13324" name="Group 138">
            <a:extLst>
              <a:ext uri="{FF2B5EF4-FFF2-40B4-BE49-F238E27FC236}">
                <a16:creationId xmlns:a16="http://schemas.microsoft.com/office/drawing/2014/main" id="{98622B4A-0626-85F7-42FE-D42753A4F6BD}"/>
              </a:ext>
            </a:extLst>
          </p:cNvPr>
          <p:cNvGrpSpPr>
            <a:grpSpLocks/>
          </p:cNvGrpSpPr>
          <p:nvPr/>
        </p:nvGrpSpPr>
        <p:grpSpPr bwMode="auto">
          <a:xfrm>
            <a:off x="3581400" y="2876550"/>
            <a:ext cx="1189038" cy="628650"/>
            <a:chOff x="0" y="0"/>
            <a:chExt cx="20000" cy="20000"/>
          </a:xfrm>
        </p:grpSpPr>
        <p:sp>
          <p:nvSpPr>
            <p:cNvPr id="13342" name="Freeform 139">
              <a:extLst>
                <a:ext uri="{FF2B5EF4-FFF2-40B4-BE49-F238E27FC236}">
                  <a16:creationId xmlns:a16="http://schemas.microsoft.com/office/drawing/2014/main" id="{801C5988-4E13-9DAA-D129-E3785D711E1D}"/>
                </a:ext>
              </a:extLst>
            </p:cNvPr>
            <p:cNvSpPr>
              <a:spLocks/>
            </p:cNvSpPr>
            <p:nvPr/>
          </p:nvSpPr>
          <p:spPr bwMode="auto">
            <a:xfrm>
              <a:off x="13963" y="0"/>
              <a:ext cx="6037" cy="20000"/>
            </a:xfrm>
            <a:custGeom>
              <a:avLst/>
              <a:gdLst>
                <a:gd name="T0" fmla="*/ 1 w 20000"/>
                <a:gd name="T1" fmla="*/ 19964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19929" y="19964"/>
                  </a:moveTo>
                  <a:lnTo>
                    <a:pt x="0" y="0"/>
                  </a:lnTo>
                </a:path>
              </a:pathLst>
            </a:custGeom>
            <a:noFill/>
            <a:ln w="254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3343" name="Freeform 140">
              <a:extLst>
                <a:ext uri="{FF2B5EF4-FFF2-40B4-BE49-F238E27FC236}">
                  <a16:creationId xmlns:a16="http://schemas.microsoft.com/office/drawing/2014/main" id="{E52DC703-BF5B-5FC4-3701-EC26DFC0B63A}"/>
                </a:ext>
              </a:extLst>
            </p:cNvPr>
            <p:cNvSpPr>
              <a:spLocks/>
            </p:cNvSpPr>
            <p:nvPr/>
          </p:nvSpPr>
          <p:spPr bwMode="auto">
            <a:xfrm>
              <a:off x="0" y="0"/>
              <a:ext cx="6031" cy="20000"/>
            </a:xfrm>
            <a:custGeom>
              <a:avLst/>
              <a:gdLst>
                <a:gd name="T0" fmla="*/ 0 w 20000"/>
                <a:gd name="T1" fmla="*/ 19964 h 20000"/>
                <a:gd name="T2" fmla="*/ 1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19964"/>
                  </a:moveTo>
                  <a:lnTo>
                    <a:pt x="19929" y="0"/>
                  </a:lnTo>
                </a:path>
              </a:pathLst>
            </a:custGeom>
            <a:noFill/>
            <a:ln w="254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sp>
        <p:nvSpPr>
          <p:cNvPr id="13325" name="Freeform 95">
            <a:extLst>
              <a:ext uri="{FF2B5EF4-FFF2-40B4-BE49-F238E27FC236}">
                <a16:creationId xmlns:a16="http://schemas.microsoft.com/office/drawing/2014/main" id="{D40302C6-8FAE-133A-2495-5148C41CBAEC}"/>
              </a:ext>
            </a:extLst>
          </p:cNvPr>
          <p:cNvSpPr>
            <a:spLocks/>
          </p:cNvSpPr>
          <p:nvPr/>
        </p:nvSpPr>
        <p:spPr bwMode="auto">
          <a:xfrm>
            <a:off x="2362200" y="3505200"/>
            <a:ext cx="1752600" cy="381000"/>
          </a:xfrm>
          <a:custGeom>
            <a:avLst/>
            <a:gdLst>
              <a:gd name="T0" fmla="*/ 2147483647 w 20000"/>
              <a:gd name="T1" fmla="*/ 0 h 20000"/>
              <a:gd name="T2" fmla="*/ 2147483647 w 20000"/>
              <a:gd name="T3" fmla="*/ 2147483647 h 20000"/>
              <a:gd name="T4" fmla="*/ 0 w 20000"/>
              <a:gd name="T5" fmla="*/ 2147483647 h 20000"/>
              <a:gd name="T6" fmla="*/ 0 w 20000"/>
              <a:gd name="T7" fmla="*/ 0 h 20000"/>
              <a:gd name="T8" fmla="*/ 214748364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solidFill>
            <a:srgbClr val="99CCFF"/>
          </a:solidFill>
          <a:ln w="2540">
            <a:solidFill>
              <a:srgbClr val="000000"/>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2000"/>
              <a:t>Administrator</a:t>
            </a:r>
          </a:p>
        </p:txBody>
      </p:sp>
      <p:sp>
        <p:nvSpPr>
          <p:cNvPr id="13326" name="Freeform 95">
            <a:extLst>
              <a:ext uri="{FF2B5EF4-FFF2-40B4-BE49-F238E27FC236}">
                <a16:creationId xmlns:a16="http://schemas.microsoft.com/office/drawing/2014/main" id="{EB54BEE0-98FF-303A-B439-D7B60A96FE92}"/>
              </a:ext>
            </a:extLst>
          </p:cNvPr>
          <p:cNvSpPr>
            <a:spLocks/>
          </p:cNvSpPr>
          <p:nvPr/>
        </p:nvSpPr>
        <p:spPr bwMode="auto">
          <a:xfrm>
            <a:off x="4419600" y="3505200"/>
            <a:ext cx="1295400" cy="381000"/>
          </a:xfrm>
          <a:custGeom>
            <a:avLst/>
            <a:gdLst>
              <a:gd name="T0" fmla="*/ 2147483647 w 20000"/>
              <a:gd name="T1" fmla="*/ 0 h 20000"/>
              <a:gd name="T2" fmla="*/ 2147483647 w 20000"/>
              <a:gd name="T3" fmla="*/ 2147483647 h 20000"/>
              <a:gd name="T4" fmla="*/ 0 w 20000"/>
              <a:gd name="T5" fmla="*/ 2147483647 h 20000"/>
              <a:gd name="T6" fmla="*/ 0 w 20000"/>
              <a:gd name="T7" fmla="*/ 0 h 20000"/>
              <a:gd name="T8" fmla="*/ 214748364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solidFill>
            <a:srgbClr val="99CCFF"/>
          </a:solidFill>
          <a:ln w="2540">
            <a:solidFill>
              <a:srgbClr val="000000"/>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2000"/>
              <a:t>Professor</a:t>
            </a:r>
          </a:p>
        </p:txBody>
      </p:sp>
      <p:grpSp>
        <p:nvGrpSpPr>
          <p:cNvPr id="13327" name="Group 82">
            <a:extLst>
              <a:ext uri="{FF2B5EF4-FFF2-40B4-BE49-F238E27FC236}">
                <a16:creationId xmlns:a16="http://schemas.microsoft.com/office/drawing/2014/main" id="{1EA94140-4808-5B2F-D445-98ED0B57DEAD}"/>
              </a:ext>
            </a:extLst>
          </p:cNvPr>
          <p:cNvGrpSpPr>
            <a:grpSpLocks/>
          </p:cNvGrpSpPr>
          <p:nvPr/>
        </p:nvGrpSpPr>
        <p:grpSpPr bwMode="auto">
          <a:xfrm>
            <a:off x="5334000" y="4267200"/>
            <a:ext cx="1524000" cy="685800"/>
            <a:chOff x="7391401" y="1981200"/>
            <a:chExt cx="1523999" cy="685800"/>
          </a:xfrm>
        </p:grpSpPr>
        <p:sp>
          <p:nvSpPr>
            <p:cNvPr id="13340" name="Freeform 153">
              <a:extLst>
                <a:ext uri="{FF2B5EF4-FFF2-40B4-BE49-F238E27FC236}">
                  <a16:creationId xmlns:a16="http://schemas.microsoft.com/office/drawing/2014/main" id="{EEF19108-F953-B687-FAE2-9ABF67E3BDA3}"/>
                </a:ext>
              </a:extLst>
            </p:cNvPr>
            <p:cNvSpPr>
              <a:spLocks/>
            </p:cNvSpPr>
            <p:nvPr/>
          </p:nvSpPr>
          <p:spPr bwMode="auto">
            <a:xfrm>
              <a:off x="7391401" y="1981200"/>
              <a:ext cx="1523999" cy="685800"/>
            </a:xfrm>
            <a:custGeom>
              <a:avLst/>
              <a:gdLst>
                <a:gd name="T0" fmla="*/ 2147483647 w 20000"/>
                <a:gd name="T1" fmla="*/ 0 h 20000"/>
                <a:gd name="T2" fmla="*/ 2147483647 w 20000"/>
                <a:gd name="T3" fmla="*/ 2147483647 h 20000"/>
                <a:gd name="T4" fmla="*/ 2147483647 w 20000"/>
                <a:gd name="T5" fmla="*/ 2147483647 h 20000"/>
                <a:gd name="T6" fmla="*/ 0 w 20000"/>
                <a:gd name="T7" fmla="*/ 2147483647 h 20000"/>
                <a:gd name="T8" fmla="*/ 0 w 20000"/>
                <a:gd name="T9" fmla="*/ 2147483647 h 20000"/>
                <a:gd name="T10" fmla="*/ 0 w 20000"/>
                <a:gd name="T11" fmla="*/ 0 h 20000"/>
                <a:gd name="T12" fmla="*/ 2147483647 w 20000"/>
                <a:gd name="T13" fmla="*/ 0 h 20000"/>
                <a:gd name="T14" fmla="*/ 0 60000 65536"/>
                <a:gd name="T15" fmla="*/ 0 60000 65536"/>
                <a:gd name="T16" fmla="*/ 0 60000 65536"/>
                <a:gd name="T17" fmla="*/ 0 60000 65536"/>
                <a:gd name="T18" fmla="*/ 0 60000 65536"/>
                <a:gd name="T19" fmla="*/ 0 60000 65536"/>
                <a:gd name="T20" fmla="*/ 0 60000 65536"/>
                <a:gd name="T21" fmla="*/ 0 w 20000"/>
                <a:gd name="T22" fmla="*/ 0 h 20000"/>
                <a:gd name="T23" fmla="*/ 20000 w 20000"/>
                <a:gd name="T24" fmla="*/ 20000 h 20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000" h="20000">
                  <a:moveTo>
                    <a:pt x="17125" y="0"/>
                  </a:moveTo>
                  <a:lnTo>
                    <a:pt x="19982" y="5318"/>
                  </a:lnTo>
                  <a:lnTo>
                    <a:pt x="19982" y="19955"/>
                  </a:lnTo>
                  <a:lnTo>
                    <a:pt x="0" y="19955"/>
                  </a:lnTo>
                  <a:lnTo>
                    <a:pt x="0" y="18636"/>
                  </a:lnTo>
                  <a:lnTo>
                    <a:pt x="0" y="0"/>
                  </a:lnTo>
                  <a:lnTo>
                    <a:pt x="17125" y="0"/>
                  </a:lnTo>
                  <a:close/>
                </a:path>
              </a:pathLst>
            </a:custGeom>
            <a:solidFill>
              <a:srgbClr val="99CCFF"/>
            </a:solidFill>
            <a:ln w="2540">
              <a:solidFill>
                <a:srgbClr val="000000"/>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a:t>Multiple</a:t>
              </a:r>
            </a:p>
            <a:p>
              <a:pPr eaLnBrk="1" hangingPunct="1"/>
              <a:r>
                <a:rPr lang="en-US" altLang="en-US" sz="2000"/>
                <a:t>Inheritance</a:t>
              </a:r>
            </a:p>
          </p:txBody>
        </p:sp>
        <p:sp>
          <p:nvSpPr>
            <p:cNvPr id="13341" name="Freeform 152">
              <a:extLst>
                <a:ext uri="{FF2B5EF4-FFF2-40B4-BE49-F238E27FC236}">
                  <a16:creationId xmlns:a16="http://schemas.microsoft.com/office/drawing/2014/main" id="{6635A1E7-9F27-4C61-BF24-0EFD9E9446CF}"/>
                </a:ext>
              </a:extLst>
            </p:cNvPr>
            <p:cNvSpPr>
              <a:spLocks/>
            </p:cNvSpPr>
            <p:nvPr/>
          </p:nvSpPr>
          <p:spPr bwMode="auto">
            <a:xfrm>
              <a:off x="8669072" y="1981200"/>
              <a:ext cx="246328" cy="228600"/>
            </a:xfrm>
            <a:custGeom>
              <a:avLst/>
              <a:gdLst>
                <a:gd name="T0" fmla="*/ 2147483647 w 20000"/>
                <a:gd name="T1" fmla="*/ 2147483647 h 20000"/>
                <a:gd name="T2" fmla="*/ 0 w 20000"/>
                <a:gd name="T3" fmla="*/ 2147483647 h 20000"/>
                <a:gd name="T4" fmla="*/ 0 w 20000"/>
                <a:gd name="T5" fmla="*/ 0 h 20000"/>
                <a:gd name="T6" fmla="*/ 0 60000 65536"/>
                <a:gd name="T7" fmla="*/ 0 60000 65536"/>
                <a:gd name="T8" fmla="*/ 0 60000 65536"/>
                <a:gd name="T9" fmla="*/ 0 w 20000"/>
                <a:gd name="T10" fmla="*/ 0 h 20000"/>
                <a:gd name="T11" fmla="*/ 20000 w 20000"/>
                <a:gd name="T12" fmla="*/ 20000 h 20000"/>
              </a:gdLst>
              <a:ahLst/>
              <a:cxnLst>
                <a:cxn ang="T6">
                  <a:pos x="T0" y="T1"/>
                </a:cxn>
                <a:cxn ang="T7">
                  <a:pos x="T2" y="T3"/>
                </a:cxn>
                <a:cxn ang="T8">
                  <a:pos x="T4" y="T5"/>
                </a:cxn>
              </a:cxnLst>
              <a:rect l="T9" t="T10" r="T11" b="T12"/>
              <a:pathLst>
                <a:path w="20000" h="20000">
                  <a:moveTo>
                    <a:pt x="19875" y="19829"/>
                  </a:moveTo>
                  <a:lnTo>
                    <a:pt x="0" y="19829"/>
                  </a:lnTo>
                  <a:lnTo>
                    <a:pt x="0" y="0"/>
                  </a:lnTo>
                </a:path>
              </a:pathLst>
            </a:custGeom>
            <a:noFill/>
            <a:ln w="254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grpSp>
        <p:nvGrpSpPr>
          <p:cNvPr id="13328" name="Group 144">
            <a:extLst>
              <a:ext uri="{FF2B5EF4-FFF2-40B4-BE49-F238E27FC236}">
                <a16:creationId xmlns:a16="http://schemas.microsoft.com/office/drawing/2014/main" id="{F1EDE856-0F6F-F3E5-BF0E-64B0152F1571}"/>
              </a:ext>
            </a:extLst>
          </p:cNvPr>
          <p:cNvGrpSpPr>
            <a:grpSpLocks/>
          </p:cNvGrpSpPr>
          <p:nvPr/>
        </p:nvGrpSpPr>
        <p:grpSpPr bwMode="auto">
          <a:xfrm>
            <a:off x="3611564" y="3886200"/>
            <a:ext cx="1189037" cy="628650"/>
            <a:chOff x="0" y="0"/>
            <a:chExt cx="20000" cy="20000"/>
          </a:xfrm>
        </p:grpSpPr>
        <p:sp>
          <p:nvSpPr>
            <p:cNvPr id="13338" name="Freeform 145">
              <a:extLst>
                <a:ext uri="{FF2B5EF4-FFF2-40B4-BE49-F238E27FC236}">
                  <a16:creationId xmlns:a16="http://schemas.microsoft.com/office/drawing/2014/main" id="{87F41D4D-1133-21F0-667E-043D117A2DAE}"/>
                </a:ext>
              </a:extLst>
            </p:cNvPr>
            <p:cNvSpPr>
              <a:spLocks/>
            </p:cNvSpPr>
            <p:nvPr/>
          </p:nvSpPr>
          <p:spPr bwMode="auto">
            <a:xfrm>
              <a:off x="13963" y="0"/>
              <a:ext cx="6037" cy="20000"/>
            </a:xfrm>
            <a:custGeom>
              <a:avLst/>
              <a:gdLst>
                <a:gd name="T0" fmla="*/ 1 w 20000"/>
                <a:gd name="T1" fmla="*/ 0 h 20000"/>
                <a:gd name="T2" fmla="*/ 0 w 20000"/>
                <a:gd name="T3" fmla="*/ 19964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19929" y="0"/>
                  </a:moveTo>
                  <a:lnTo>
                    <a:pt x="0" y="19964"/>
                  </a:lnTo>
                </a:path>
              </a:pathLst>
            </a:custGeom>
            <a:noFill/>
            <a:ln w="254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3339" name="Freeform 146">
              <a:extLst>
                <a:ext uri="{FF2B5EF4-FFF2-40B4-BE49-F238E27FC236}">
                  <a16:creationId xmlns:a16="http://schemas.microsoft.com/office/drawing/2014/main" id="{9AB7813C-FD40-4272-7F87-6054D044E36D}"/>
                </a:ext>
              </a:extLst>
            </p:cNvPr>
            <p:cNvSpPr>
              <a:spLocks/>
            </p:cNvSpPr>
            <p:nvPr/>
          </p:nvSpPr>
          <p:spPr bwMode="auto">
            <a:xfrm>
              <a:off x="0" y="0"/>
              <a:ext cx="6031" cy="20000"/>
            </a:xfrm>
            <a:custGeom>
              <a:avLst/>
              <a:gdLst>
                <a:gd name="T0" fmla="*/ 0 w 20000"/>
                <a:gd name="T1" fmla="*/ 0 h 20000"/>
                <a:gd name="T2" fmla="*/ 1 w 20000"/>
                <a:gd name="T3" fmla="*/ 19964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0"/>
                  </a:moveTo>
                  <a:lnTo>
                    <a:pt x="19929" y="19964"/>
                  </a:lnTo>
                </a:path>
              </a:pathLst>
            </a:custGeom>
            <a:noFill/>
            <a:ln w="254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sp>
        <p:nvSpPr>
          <p:cNvPr id="13329" name="Freeform 95">
            <a:extLst>
              <a:ext uri="{FF2B5EF4-FFF2-40B4-BE49-F238E27FC236}">
                <a16:creationId xmlns:a16="http://schemas.microsoft.com/office/drawing/2014/main" id="{1A941F88-1E46-4B0A-4834-D99DAA4867F0}"/>
              </a:ext>
            </a:extLst>
          </p:cNvPr>
          <p:cNvSpPr>
            <a:spLocks/>
          </p:cNvSpPr>
          <p:nvPr/>
        </p:nvSpPr>
        <p:spPr bwMode="auto">
          <a:xfrm>
            <a:off x="3429000" y="4495800"/>
            <a:ext cx="1752600" cy="381000"/>
          </a:xfrm>
          <a:custGeom>
            <a:avLst/>
            <a:gdLst>
              <a:gd name="T0" fmla="*/ 2147483647 w 20000"/>
              <a:gd name="T1" fmla="*/ 0 h 20000"/>
              <a:gd name="T2" fmla="*/ 2147483647 w 20000"/>
              <a:gd name="T3" fmla="*/ 2147483647 h 20000"/>
              <a:gd name="T4" fmla="*/ 0 w 20000"/>
              <a:gd name="T5" fmla="*/ 2147483647 h 20000"/>
              <a:gd name="T6" fmla="*/ 0 w 20000"/>
              <a:gd name="T7" fmla="*/ 0 h 20000"/>
              <a:gd name="T8" fmla="*/ 214748364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solidFill>
            <a:srgbClr val="99CCFF"/>
          </a:solidFill>
          <a:ln w="2540">
            <a:solidFill>
              <a:srgbClr val="000000"/>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2000"/>
              <a:t>H.O.D</a:t>
            </a:r>
          </a:p>
        </p:txBody>
      </p:sp>
      <p:grpSp>
        <p:nvGrpSpPr>
          <p:cNvPr id="13330" name="Group 86">
            <a:extLst>
              <a:ext uri="{FF2B5EF4-FFF2-40B4-BE49-F238E27FC236}">
                <a16:creationId xmlns:a16="http://schemas.microsoft.com/office/drawing/2014/main" id="{3011AADE-3668-3CD9-CBC1-85E5A7EFE531}"/>
              </a:ext>
            </a:extLst>
          </p:cNvPr>
          <p:cNvGrpSpPr>
            <a:grpSpLocks/>
          </p:cNvGrpSpPr>
          <p:nvPr/>
        </p:nvGrpSpPr>
        <p:grpSpPr bwMode="auto">
          <a:xfrm>
            <a:off x="1752600" y="4267200"/>
            <a:ext cx="1524000" cy="685800"/>
            <a:chOff x="7467602" y="1981200"/>
            <a:chExt cx="1523999" cy="685800"/>
          </a:xfrm>
        </p:grpSpPr>
        <p:sp>
          <p:nvSpPr>
            <p:cNvPr id="13336" name="Freeform 153">
              <a:extLst>
                <a:ext uri="{FF2B5EF4-FFF2-40B4-BE49-F238E27FC236}">
                  <a16:creationId xmlns:a16="http://schemas.microsoft.com/office/drawing/2014/main" id="{4FADD0AF-DC96-CDEB-DBD3-66547E4B247D}"/>
                </a:ext>
              </a:extLst>
            </p:cNvPr>
            <p:cNvSpPr>
              <a:spLocks/>
            </p:cNvSpPr>
            <p:nvPr/>
          </p:nvSpPr>
          <p:spPr bwMode="auto">
            <a:xfrm>
              <a:off x="7467602" y="1981200"/>
              <a:ext cx="1523999" cy="685800"/>
            </a:xfrm>
            <a:custGeom>
              <a:avLst/>
              <a:gdLst>
                <a:gd name="T0" fmla="*/ 2147483647 w 20000"/>
                <a:gd name="T1" fmla="*/ 0 h 20000"/>
                <a:gd name="T2" fmla="*/ 2147483647 w 20000"/>
                <a:gd name="T3" fmla="*/ 2147483647 h 20000"/>
                <a:gd name="T4" fmla="*/ 2147483647 w 20000"/>
                <a:gd name="T5" fmla="*/ 2147483647 h 20000"/>
                <a:gd name="T6" fmla="*/ 0 w 20000"/>
                <a:gd name="T7" fmla="*/ 2147483647 h 20000"/>
                <a:gd name="T8" fmla="*/ 0 w 20000"/>
                <a:gd name="T9" fmla="*/ 2147483647 h 20000"/>
                <a:gd name="T10" fmla="*/ 0 w 20000"/>
                <a:gd name="T11" fmla="*/ 0 h 20000"/>
                <a:gd name="T12" fmla="*/ 2147483647 w 20000"/>
                <a:gd name="T13" fmla="*/ 0 h 20000"/>
                <a:gd name="T14" fmla="*/ 0 60000 65536"/>
                <a:gd name="T15" fmla="*/ 0 60000 65536"/>
                <a:gd name="T16" fmla="*/ 0 60000 65536"/>
                <a:gd name="T17" fmla="*/ 0 60000 65536"/>
                <a:gd name="T18" fmla="*/ 0 60000 65536"/>
                <a:gd name="T19" fmla="*/ 0 60000 65536"/>
                <a:gd name="T20" fmla="*/ 0 60000 65536"/>
                <a:gd name="T21" fmla="*/ 0 w 20000"/>
                <a:gd name="T22" fmla="*/ 0 h 20000"/>
                <a:gd name="T23" fmla="*/ 20000 w 20000"/>
                <a:gd name="T24" fmla="*/ 20000 h 20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000" h="20000">
                  <a:moveTo>
                    <a:pt x="17125" y="0"/>
                  </a:moveTo>
                  <a:lnTo>
                    <a:pt x="19982" y="5318"/>
                  </a:lnTo>
                  <a:lnTo>
                    <a:pt x="19982" y="19955"/>
                  </a:lnTo>
                  <a:lnTo>
                    <a:pt x="0" y="19955"/>
                  </a:lnTo>
                  <a:lnTo>
                    <a:pt x="0" y="18636"/>
                  </a:lnTo>
                  <a:lnTo>
                    <a:pt x="0" y="0"/>
                  </a:lnTo>
                  <a:lnTo>
                    <a:pt x="17125" y="0"/>
                  </a:lnTo>
                  <a:close/>
                </a:path>
              </a:pathLst>
            </a:custGeom>
            <a:solidFill>
              <a:srgbClr val="99CCFF"/>
            </a:solidFill>
            <a:ln w="2540">
              <a:solidFill>
                <a:srgbClr val="000000"/>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a:t>Multipath</a:t>
              </a:r>
            </a:p>
            <a:p>
              <a:pPr eaLnBrk="1" hangingPunct="1"/>
              <a:r>
                <a:rPr lang="en-US" altLang="en-US" sz="2000"/>
                <a:t>Inheritance</a:t>
              </a:r>
            </a:p>
          </p:txBody>
        </p:sp>
        <p:sp>
          <p:nvSpPr>
            <p:cNvPr id="13337" name="Freeform 152">
              <a:extLst>
                <a:ext uri="{FF2B5EF4-FFF2-40B4-BE49-F238E27FC236}">
                  <a16:creationId xmlns:a16="http://schemas.microsoft.com/office/drawing/2014/main" id="{2C9036BD-1676-B2FB-81FC-FE22646C5D94}"/>
                </a:ext>
              </a:extLst>
            </p:cNvPr>
            <p:cNvSpPr>
              <a:spLocks/>
            </p:cNvSpPr>
            <p:nvPr/>
          </p:nvSpPr>
          <p:spPr bwMode="auto">
            <a:xfrm>
              <a:off x="8669072" y="1981200"/>
              <a:ext cx="246328" cy="228600"/>
            </a:xfrm>
            <a:custGeom>
              <a:avLst/>
              <a:gdLst>
                <a:gd name="T0" fmla="*/ 2147483647 w 20000"/>
                <a:gd name="T1" fmla="*/ 2147483647 h 20000"/>
                <a:gd name="T2" fmla="*/ 0 w 20000"/>
                <a:gd name="T3" fmla="*/ 2147483647 h 20000"/>
                <a:gd name="T4" fmla="*/ 0 w 20000"/>
                <a:gd name="T5" fmla="*/ 0 h 20000"/>
                <a:gd name="T6" fmla="*/ 0 60000 65536"/>
                <a:gd name="T7" fmla="*/ 0 60000 65536"/>
                <a:gd name="T8" fmla="*/ 0 60000 65536"/>
                <a:gd name="T9" fmla="*/ 0 w 20000"/>
                <a:gd name="T10" fmla="*/ 0 h 20000"/>
                <a:gd name="T11" fmla="*/ 20000 w 20000"/>
                <a:gd name="T12" fmla="*/ 20000 h 20000"/>
              </a:gdLst>
              <a:ahLst/>
              <a:cxnLst>
                <a:cxn ang="T6">
                  <a:pos x="T0" y="T1"/>
                </a:cxn>
                <a:cxn ang="T7">
                  <a:pos x="T2" y="T3"/>
                </a:cxn>
                <a:cxn ang="T8">
                  <a:pos x="T4" y="T5"/>
                </a:cxn>
              </a:cxnLst>
              <a:rect l="T9" t="T10" r="T11" b="T12"/>
              <a:pathLst>
                <a:path w="20000" h="20000">
                  <a:moveTo>
                    <a:pt x="19875" y="19829"/>
                  </a:moveTo>
                  <a:lnTo>
                    <a:pt x="0" y="19829"/>
                  </a:lnTo>
                  <a:lnTo>
                    <a:pt x="0" y="0"/>
                  </a:lnTo>
                </a:path>
              </a:pathLst>
            </a:custGeom>
            <a:noFill/>
            <a:ln w="254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grpSp>
        <p:nvGrpSpPr>
          <p:cNvPr id="13331" name="Group 98">
            <a:extLst>
              <a:ext uri="{FF2B5EF4-FFF2-40B4-BE49-F238E27FC236}">
                <a16:creationId xmlns:a16="http://schemas.microsoft.com/office/drawing/2014/main" id="{CF338E1A-A493-8F4E-0D4E-4775113C00B4}"/>
              </a:ext>
            </a:extLst>
          </p:cNvPr>
          <p:cNvGrpSpPr>
            <a:grpSpLocks/>
          </p:cNvGrpSpPr>
          <p:nvPr/>
        </p:nvGrpSpPr>
        <p:grpSpPr bwMode="auto">
          <a:xfrm>
            <a:off x="1752600" y="1403350"/>
            <a:ext cx="533400" cy="2622550"/>
            <a:chOff x="304801" y="946038"/>
            <a:chExt cx="533399" cy="2622834"/>
          </a:xfrm>
        </p:grpSpPr>
        <p:sp>
          <p:nvSpPr>
            <p:cNvPr id="97" name="Left Bracket 96">
              <a:extLst>
                <a:ext uri="{FF2B5EF4-FFF2-40B4-BE49-F238E27FC236}">
                  <a16:creationId xmlns:a16="http://schemas.microsoft.com/office/drawing/2014/main" id="{C1313292-80BD-004F-F8EE-B87159822BB3}"/>
                </a:ext>
              </a:extLst>
            </p:cNvPr>
            <p:cNvSpPr/>
            <p:nvPr/>
          </p:nvSpPr>
          <p:spPr>
            <a:xfrm>
              <a:off x="762000" y="1066701"/>
              <a:ext cx="76200" cy="2438664"/>
            </a:xfrm>
            <a:prstGeom prst="leftBracket">
              <a:avLst/>
            </a:prstGeom>
          </p:spPr>
          <p:style>
            <a:lnRef idx="3">
              <a:schemeClr val="accent2"/>
            </a:lnRef>
            <a:fillRef idx="0">
              <a:schemeClr val="accent2"/>
            </a:fillRef>
            <a:effectRef idx="2">
              <a:schemeClr val="accent2"/>
            </a:effectRef>
            <a:fontRef idx="minor">
              <a:schemeClr val="tx1"/>
            </a:fontRef>
          </p:style>
          <p:txBody>
            <a:bodyPr anchor="ctr"/>
            <a:lstStyle/>
            <a:p>
              <a:pPr algn="ctr">
                <a:defRPr/>
              </a:pPr>
              <a:endParaRPr lang="en-US"/>
            </a:p>
          </p:txBody>
        </p:sp>
        <p:sp>
          <p:nvSpPr>
            <p:cNvPr id="13335" name="Text Box 7">
              <a:extLst>
                <a:ext uri="{FF2B5EF4-FFF2-40B4-BE49-F238E27FC236}">
                  <a16:creationId xmlns:a16="http://schemas.microsoft.com/office/drawing/2014/main" id="{0894EAC2-CE39-0461-4B3E-462191609E3C}"/>
                </a:ext>
              </a:extLst>
            </p:cNvPr>
            <p:cNvSpPr txBox="1">
              <a:spLocks noChangeArrowheads="1"/>
            </p:cNvSpPr>
            <p:nvPr/>
          </p:nvSpPr>
          <p:spPr bwMode="auto">
            <a:xfrm rot="-5400000">
              <a:off x="-806561" y="2057400"/>
              <a:ext cx="26228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b="1">
                  <a:solidFill>
                    <a:schemeClr val="accent2"/>
                  </a:solidFill>
                </a:rPr>
                <a:t>Multilevel Inheritance</a:t>
              </a:r>
            </a:p>
          </p:txBody>
        </p:sp>
      </p:grpSp>
      <p:pic>
        <p:nvPicPr>
          <p:cNvPr id="13332" name="Picture 9">
            <a:extLst>
              <a:ext uri="{FF2B5EF4-FFF2-40B4-BE49-F238E27FC236}">
                <a16:creationId xmlns:a16="http://schemas.microsoft.com/office/drawing/2014/main" id="{A06A8008-45B5-8AB7-5471-1C694EB7A3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2971800"/>
            <a:ext cx="1651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3" name="Slide Number Placeholder 32">
            <a:extLst>
              <a:ext uri="{FF2B5EF4-FFF2-40B4-BE49-F238E27FC236}">
                <a16:creationId xmlns:a16="http://schemas.microsoft.com/office/drawing/2014/main" id="{8B2D8A24-F580-FAB7-E4D8-144754DC71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BBE16E3-F904-4FF0-8721-1C31000CB0A1}" type="slidenum">
              <a:rPr lang="en-US" altLang="en-US" sz="1400"/>
              <a:pPr eaLnBrk="1" hangingPunct="1"/>
              <a:t>55</a:t>
            </a:fld>
            <a:endParaRPr lang="en-US" altLang="en-US" sz="14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D39B7F5D-B944-066C-2DE5-49F116FC3264}"/>
              </a:ext>
            </a:extLst>
          </p:cNvPr>
          <p:cNvSpPr>
            <a:spLocks noGrp="1" noChangeArrowheads="1"/>
          </p:cNvSpPr>
          <p:nvPr>
            <p:ph type="title"/>
          </p:nvPr>
        </p:nvSpPr>
        <p:spPr>
          <a:xfrm>
            <a:off x="1905000" y="0"/>
            <a:ext cx="7772400" cy="457200"/>
          </a:xfrm>
        </p:spPr>
        <p:txBody>
          <a:bodyPr/>
          <a:lstStyle/>
          <a:p>
            <a:pPr algn="l" eaLnBrk="1" hangingPunct="1"/>
            <a:r>
              <a:rPr lang="en-US" altLang="en-US" sz="2800" dirty="0"/>
              <a:t>Example - 1</a:t>
            </a:r>
          </a:p>
        </p:txBody>
      </p:sp>
      <p:sp>
        <p:nvSpPr>
          <p:cNvPr id="14339" name="Line 3">
            <a:extLst>
              <a:ext uri="{FF2B5EF4-FFF2-40B4-BE49-F238E27FC236}">
                <a16:creationId xmlns:a16="http://schemas.microsoft.com/office/drawing/2014/main" id="{FF01C9E6-C31F-7C33-C696-6C17416D9A0B}"/>
              </a:ext>
            </a:extLst>
          </p:cNvPr>
          <p:cNvSpPr>
            <a:spLocks noChangeShapeType="1"/>
          </p:cNvSpPr>
          <p:nvPr/>
        </p:nvSpPr>
        <p:spPr bwMode="auto">
          <a:xfrm>
            <a:off x="1981200" y="533400"/>
            <a:ext cx="83058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68" name="Text Box 4">
            <a:extLst>
              <a:ext uri="{FF2B5EF4-FFF2-40B4-BE49-F238E27FC236}">
                <a16:creationId xmlns:a16="http://schemas.microsoft.com/office/drawing/2014/main" id="{8E3C1A92-46CE-B7DF-8709-7FE1D5791787}"/>
              </a:ext>
            </a:extLst>
          </p:cNvPr>
          <p:cNvSpPr txBox="1">
            <a:spLocks noChangeArrowheads="1"/>
          </p:cNvSpPr>
          <p:nvPr/>
        </p:nvSpPr>
        <p:spPr bwMode="auto">
          <a:xfrm>
            <a:off x="1828800" y="533400"/>
            <a:ext cx="3657600" cy="2554288"/>
          </a:xfrm>
          <a:prstGeom prst="rect">
            <a:avLst/>
          </a:prstGeom>
          <a:noFill/>
          <a:ln w="9525">
            <a:noFill/>
            <a:miter lim="800000"/>
            <a:headEnd/>
            <a:tailEnd/>
          </a:ln>
        </p:spPr>
        <p:txBody>
          <a:bodyPr>
            <a:spAutoFit/>
          </a:bodyPr>
          <a:lstStyle/>
          <a:p>
            <a:pPr>
              <a:defRPr/>
            </a:pPr>
            <a:r>
              <a:rPr lang="en-US" sz="2000" dirty="0">
                <a:solidFill>
                  <a:schemeClr val="accent1">
                    <a:lumMod val="50000"/>
                  </a:schemeClr>
                </a:solidFill>
                <a:latin typeface="Courier New" pitchFamily="49" charset="0"/>
              </a:rPr>
              <a:t>class B //base class</a:t>
            </a:r>
          </a:p>
          <a:p>
            <a:pPr>
              <a:defRPr/>
            </a:pPr>
            <a:r>
              <a:rPr lang="en-US" sz="2000" dirty="0">
                <a:solidFill>
                  <a:schemeClr val="accent1">
                    <a:lumMod val="50000"/>
                  </a:schemeClr>
                </a:solidFill>
                <a:latin typeface="Courier New" pitchFamily="49" charset="0"/>
              </a:rPr>
              <a:t>{</a:t>
            </a:r>
          </a:p>
          <a:p>
            <a:pPr>
              <a:defRPr/>
            </a:pPr>
            <a:r>
              <a:rPr lang="en-US" sz="2000" dirty="0">
                <a:solidFill>
                  <a:schemeClr val="accent1">
                    <a:lumMod val="50000"/>
                  </a:schemeClr>
                </a:solidFill>
                <a:latin typeface="Courier New" pitchFamily="49" charset="0"/>
              </a:rPr>
              <a:t>  </a:t>
            </a:r>
            <a:r>
              <a:rPr lang="en-US" sz="2000" dirty="0" err="1">
                <a:solidFill>
                  <a:schemeClr val="accent1">
                    <a:lumMod val="50000"/>
                  </a:schemeClr>
                </a:solidFill>
                <a:latin typeface="Courier New" pitchFamily="49" charset="0"/>
              </a:rPr>
              <a:t>int</a:t>
            </a:r>
            <a:r>
              <a:rPr lang="en-US" sz="2000" dirty="0">
                <a:solidFill>
                  <a:schemeClr val="accent1">
                    <a:lumMod val="50000"/>
                  </a:schemeClr>
                </a:solidFill>
                <a:latin typeface="Courier New" pitchFamily="49" charset="0"/>
              </a:rPr>
              <a:t> x;</a:t>
            </a:r>
          </a:p>
          <a:p>
            <a:pPr>
              <a:defRPr/>
            </a:pPr>
            <a:r>
              <a:rPr lang="en-US" sz="2000" dirty="0">
                <a:solidFill>
                  <a:schemeClr val="accent1">
                    <a:lumMod val="50000"/>
                  </a:schemeClr>
                </a:solidFill>
                <a:latin typeface="Courier New" pitchFamily="49" charset="0"/>
              </a:rPr>
              <a:t>protected:</a:t>
            </a:r>
          </a:p>
          <a:p>
            <a:pPr>
              <a:defRPr/>
            </a:pPr>
            <a:r>
              <a:rPr lang="en-US" sz="2000" dirty="0">
                <a:solidFill>
                  <a:schemeClr val="accent1">
                    <a:lumMod val="50000"/>
                  </a:schemeClr>
                </a:solidFill>
                <a:latin typeface="Courier New" pitchFamily="49" charset="0"/>
              </a:rPr>
              <a:t>  </a:t>
            </a:r>
            <a:r>
              <a:rPr lang="en-US" sz="2000" dirty="0" err="1">
                <a:solidFill>
                  <a:schemeClr val="accent1">
                    <a:lumMod val="50000"/>
                  </a:schemeClr>
                </a:solidFill>
                <a:latin typeface="Courier New" pitchFamily="49" charset="0"/>
              </a:rPr>
              <a:t>int</a:t>
            </a:r>
            <a:r>
              <a:rPr lang="en-US" sz="2000" dirty="0">
                <a:solidFill>
                  <a:schemeClr val="accent1">
                    <a:lumMod val="50000"/>
                  </a:schemeClr>
                </a:solidFill>
                <a:latin typeface="Courier New" pitchFamily="49" charset="0"/>
              </a:rPr>
              <a:t> y;</a:t>
            </a:r>
          </a:p>
          <a:p>
            <a:pPr>
              <a:defRPr/>
            </a:pPr>
            <a:r>
              <a:rPr lang="en-US" sz="2000" dirty="0">
                <a:solidFill>
                  <a:schemeClr val="accent1">
                    <a:lumMod val="50000"/>
                  </a:schemeClr>
                </a:solidFill>
                <a:latin typeface="Courier New" pitchFamily="49" charset="0"/>
              </a:rPr>
              <a:t>public:</a:t>
            </a:r>
          </a:p>
          <a:p>
            <a:pPr>
              <a:defRPr/>
            </a:pPr>
            <a:r>
              <a:rPr lang="en-US" sz="2000" dirty="0">
                <a:solidFill>
                  <a:schemeClr val="accent1">
                    <a:lumMod val="50000"/>
                  </a:schemeClr>
                </a:solidFill>
                <a:latin typeface="Courier New" pitchFamily="49" charset="0"/>
              </a:rPr>
              <a:t>  </a:t>
            </a:r>
            <a:r>
              <a:rPr lang="en-US" sz="2000" dirty="0" err="1">
                <a:solidFill>
                  <a:schemeClr val="accent1">
                    <a:lumMod val="50000"/>
                  </a:schemeClr>
                </a:solidFill>
                <a:latin typeface="Courier New" pitchFamily="49" charset="0"/>
              </a:rPr>
              <a:t>int</a:t>
            </a:r>
            <a:r>
              <a:rPr lang="en-US" sz="2000" dirty="0">
                <a:solidFill>
                  <a:schemeClr val="accent1">
                    <a:lumMod val="50000"/>
                  </a:schemeClr>
                </a:solidFill>
                <a:latin typeface="Courier New" pitchFamily="49" charset="0"/>
              </a:rPr>
              <a:t> z;</a:t>
            </a:r>
          </a:p>
          <a:p>
            <a:pPr>
              <a:defRPr/>
            </a:pPr>
            <a:r>
              <a:rPr lang="en-US" sz="2000" dirty="0">
                <a:solidFill>
                  <a:schemeClr val="accent1">
                    <a:lumMod val="50000"/>
                  </a:schemeClr>
                </a:solidFill>
                <a:latin typeface="Courier New" pitchFamily="49" charset="0"/>
              </a:rPr>
              <a:t>};</a:t>
            </a:r>
          </a:p>
        </p:txBody>
      </p:sp>
      <p:sp>
        <p:nvSpPr>
          <p:cNvPr id="14341" name="Text Box 4">
            <a:extLst>
              <a:ext uri="{FF2B5EF4-FFF2-40B4-BE49-F238E27FC236}">
                <a16:creationId xmlns:a16="http://schemas.microsoft.com/office/drawing/2014/main" id="{7295A4CC-6E93-A24D-FFF1-C9F4D5828BAC}"/>
              </a:ext>
            </a:extLst>
          </p:cNvPr>
          <p:cNvSpPr txBox="1">
            <a:spLocks noChangeArrowheads="1"/>
          </p:cNvSpPr>
          <p:nvPr/>
        </p:nvSpPr>
        <p:spPr bwMode="auto">
          <a:xfrm>
            <a:off x="5410200" y="533400"/>
            <a:ext cx="52578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a:solidFill>
                  <a:srgbClr val="C00000"/>
                </a:solidFill>
                <a:latin typeface="Courier New" panose="02070309020205020404" pitchFamily="49" charset="0"/>
              </a:rPr>
              <a:t>Class D : public B </a:t>
            </a:r>
          </a:p>
          <a:p>
            <a:pPr eaLnBrk="1" hangingPunct="1"/>
            <a:r>
              <a:rPr lang="en-US" altLang="en-US" sz="2000">
                <a:solidFill>
                  <a:srgbClr val="C00000"/>
                </a:solidFill>
                <a:latin typeface="Courier New" panose="02070309020205020404" pitchFamily="49" charset="0"/>
              </a:rPr>
              <a:t>{</a:t>
            </a:r>
          </a:p>
          <a:p>
            <a:pPr eaLnBrk="1" hangingPunct="1"/>
            <a:r>
              <a:rPr lang="en-US" altLang="en-US" sz="2000">
                <a:solidFill>
                  <a:srgbClr val="C00000"/>
                </a:solidFill>
                <a:latin typeface="Courier New" panose="02070309020205020404" pitchFamily="49" charset="0"/>
              </a:rPr>
              <a:t>public:</a:t>
            </a:r>
          </a:p>
          <a:p>
            <a:pPr eaLnBrk="1" hangingPunct="1"/>
            <a:r>
              <a:rPr lang="en-US" altLang="en-US" sz="2000">
                <a:solidFill>
                  <a:srgbClr val="C00000"/>
                </a:solidFill>
                <a:latin typeface="Courier New" panose="02070309020205020404" pitchFamily="49" charset="0"/>
              </a:rPr>
              <a:t>  D()</a:t>
            </a:r>
          </a:p>
          <a:p>
            <a:pPr eaLnBrk="1" hangingPunct="1"/>
            <a:r>
              <a:rPr lang="en-US" altLang="en-US" sz="2000">
                <a:solidFill>
                  <a:srgbClr val="C00000"/>
                </a:solidFill>
                <a:latin typeface="Courier New" panose="02070309020205020404" pitchFamily="49" charset="0"/>
              </a:rPr>
              <a:t>  {</a:t>
            </a:r>
          </a:p>
          <a:p>
            <a:pPr eaLnBrk="1" hangingPunct="1"/>
            <a:r>
              <a:rPr lang="en-US" altLang="en-US" sz="2000">
                <a:solidFill>
                  <a:srgbClr val="C00000"/>
                </a:solidFill>
                <a:latin typeface="Courier New" panose="02070309020205020404" pitchFamily="49" charset="0"/>
              </a:rPr>
              <a:t>    x = 5;</a:t>
            </a:r>
          </a:p>
          <a:p>
            <a:pPr eaLnBrk="1" hangingPunct="1"/>
            <a:r>
              <a:rPr lang="en-US" altLang="en-US" sz="2000">
                <a:solidFill>
                  <a:srgbClr val="C00000"/>
                </a:solidFill>
                <a:latin typeface="Courier New" panose="02070309020205020404" pitchFamily="49" charset="0"/>
              </a:rPr>
              <a:t>    y = 6;</a:t>
            </a:r>
          </a:p>
          <a:p>
            <a:pPr eaLnBrk="1" hangingPunct="1"/>
            <a:r>
              <a:rPr lang="en-US" altLang="en-US" sz="2000">
                <a:solidFill>
                  <a:srgbClr val="C00000"/>
                </a:solidFill>
                <a:latin typeface="Courier New" panose="02070309020205020404" pitchFamily="49" charset="0"/>
              </a:rPr>
              <a:t>    z = 7;</a:t>
            </a:r>
          </a:p>
          <a:p>
            <a:pPr eaLnBrk="1" hangingPunct="1"/>
            <a:r>
              <a:rPr lang="en-US" altLang="en-US" sz="2000">
                <a:solidFill>
                  <a:srgbClr val="C00000"/>
                </a:solidFill>
                <a:latin typeface="Courier New" panose="02070309020205020404" pitchFamily="49" charset="0"/>
              </a:rPr>
              <a:t>  }</a:t>
            </a:r>
          </a:p>
          <a:p>
            <a:pPr eaLnBrk="1" hangingPunct="1"/>
            <a:r>
              <a:rPr lang="en-US" altLang="en-US" sz="2000">
                <a:solidFill>
                  <a:srgbClr val="C00000"/>
                </a:solidFill>
                <a:latin typeface="Courier New" panose="02070309020205020404" pitchFamily="49" charset="0"/>
              </a:rPr>
              <a:t>  void myfunc ()</a:t>
            </a:r>
          </a:p>
          <a:p>
            <a:pPr eaLnBrk="1" hangingPunct="1"/>
            <a:r>
              <a:rPr lang="en-US" altLang="en-US" sz="2000">
                <a:solidFill>
                  <a:srgbClr val="C00000"/>
                </a:solidFill>
                <a:latin typeface="Courier New" panose="02070309020205020404" pitchFamily="49" charset="0"/>
              </a:rPr>
              <a:t>  {</a:t>
            </a:r>
          </a:p>
          <a:p>
            <a:pPr eaLnBrk="1" hangingPunct="1"/>
            <a:r>
              <a:rPr lang="en-US" altLang="en-US" sz="2000">
                <a:solidFill>
                  <a:srgbClr val="C00000"/>
                </a:solidFill>
                <a:latin typeface="Courier New" panose="02070309020205020404" pitchFamily="49" charset="0"/>
              </a:rPr>
              <a:t>    cout&lt;&lt;y&lt;&lt;z&lt;&lt;endl;</a:t>
            </a:r>
          </a:p>
          <a:p>
            <a:pPr eaLnBrk="1" hangingPunct="1"/>
            <a:r>
              <a:rPr lang="en-US" altLang="en-US" sz="2000">
                <a:solidFill>
                  <a:srgbClr val="C00000"/>
                </a:solidFill>
                <a:latin typeface="Courier New" panose="02070309020205020404" pitchFamily="49" charset="0"/>
              </a:rPr>
              <a:t>  }</a:t>
            </a:r>
          </a:p>
          <a:p>
            <a:pPr eaLnBrk="1" hangingPunct="1"/>
            <a:r>
              <a:rPr lang="en-US" altLang="en-US" sz="2000">
                <a:solidFill>
                  <a:srgbClr val="C00000"/>
                </a:solidFill>
                <a:latin typeface="Courier New" panose="02070309020205020404" pitchFamily="49" charset="0"/>
              </a:rPr>
              <a:t>};</a:t>
            </a:r>
          </a:p>
          <a:p>
            <a:pPr eaLnBrk="1" hangingPunct="1"/>
            <a:r>
              <a:rPr lang="en-US" altLang="en-US" sz="2000">
                <a:solidFill>
                  <a:srgbClr val="C00000"/>
                </a:solidFill>
                <a:latin typeface="Courier New" panose="02070309020205020404" pitchFamily="49" charset="0"/>
              </a:rPr>
              <a:t>void main </a:t>
            </a:r>
          </a:p>
          <a:p>
            <a:pPr eaLnBrk="1" hangingPunct="1"/>
            <a:r>
              <a:rPr lang="en-US" altLang="en-US" sz="2000">
                <a:solidFill>
                  <a:srgbClr val="C00000"/>
                </a:solidFill>
                <a:latin typeface="Courier New" panose="02070309020205020404" pitchFamily="49" charset="0"/>
              </a:rPr>
              <a:t>{ </a:t>
            </a:r>
          </a:p>
          <a:p>
            <a:pPr eaLnBrk="1" hangingPunct="1"/>
            <a:r>
              <a:rPr lang="en-US" altLang="en-US" sz="2000">
                <a:solidFill>
                  <a:srgbClr val="C00000"/>
                </a:solidFill>
                <a:latin typeface="Courier New" panose="02070309020205020404" pitchFamily="49" charset="0"/>
              </a:rPr>
              <a:t>  D objD;</a:t>
            </a:r>
          </a:p>
          <a:p>
            <a:pPr eaLnBrk="1" hangingPunct="1"/>
            <a:endParaRPr lang="en-US" altLang="en-US" sz="2000">
              <a:solidFill>
                <a:srgbClr val="C00000"/>
              </a:solidFill>
              <a:latin typeface="Courier New" panose="02070309020205020404" pitchFamily="49" charset="0"/>
            </a:endParaRPr>
          </a:p>
          <a:p>
            <a:pPr eaLnBrk="1" hangingPunct="1"/>
            <a:r>
              <a:rPr lang="en-US" altLang="en-US" sz="2000">
                <a:solidFill>
                  <a:srgbClr val="C00000"/>
                </a:solidFill>
                <a:latin typeface="Courier New" panose="02070309020205020404" pitchFamily="49" charset="0"/>
              </a:rPr>
              <a:t>  objD.myfunc ();</a:t>
            </a:r>
          </a:p>
          <a:p>
            <a:pPr eaLnBrk="1" hangingPunct="1"/>
            <a:r>
              <a:rPr lang="en-US" altLang="en-US" sz="2000">
                <a:solidFill>
                  <a:srgbClr val="C00000"/>
                </a:solidFill>
                <a:latin typeface="Courier New" panose="02070309020205020404" pitchFamily="49" charset="0"/>
              </a:rPr>
              <a:t>}</a:t>
            </a:r>
          </a:p>
        </p:txBody>
      </p:sp>
      <p:sp>
        <p:nvSpPr>
          <p:cNvPr id="14342" name="Text Box 10">
            <a:extLst>
              <a:ext uri="{FF2B5EF4-FFF2-40B4-BE49-F238E27FC236}">
                <a16:creationId xmlns:a16="http://schemas.microsoft.com/office/drawing/2014/main" id="{9DEE3DC6-AF45-1F00-36DF-1FE4909F8E4C}"/>
              </a:ext>
            </a:extLst>
          </p:cNvPr>
          <p:cNvSpPr txBox="1">
            <a:spLocks noChangeArrowheads="1"/>
          </p:cNvSpPr>
          <p:nvPr/>
        </p:nvSpPr>
        <p:spPr bwMode="auto">
          <a:xfrm>
            <a:off x="1752600" y="3589338"/>
            <a:ext cx="411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solidFill>
                  <a:schemeClr val="accent2"/>
                </a:solidFill>
              </a:rPr>
              <a:t>Q: Point out the errors, if any?</a:t>
            </a:r>
          </a:p>
        </p:txBody>
      </p:sp>
      <p:sp>
        <p:nvSpPr>
          <p:cNvPr id="7" name="Text Box 10">
            <a:extLst>
              <a:ext uri="{FF2B5EF4-FFF2-40B4-BE49-F238E27FC236}">
                <a16:creationId xmlns:a16="http://schemas.microsoft.com/office/drawing/2014/main" id="{5F4364D1-612A-BC24-65F8-71D6048A15EB}"/>
              </a:ext>
            </a:extLst>
          </p:cNvPr>
          <p:cNvSpPr txBox="1">
            <a:spLocks noChangeArrowheads="1"/>
          </p:cNvSpPr>
          <p:nvPr/>
        </p:nvSpPr>
        <p:spPr bwMode="auto">
          <a:xfrm>
            <a:off x="1752600" y="4046538"/>
            <a:ext cx="3657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a:solidFill>
                  <a:schemeClr val="accent2"/>
                </a:solidFill>
              </a:rPr>
              <a:t>A:  </a:t>
            </a:r>
            <a:r>
              <a:rPr lang="it-IT" altLang="en-US">
                <a:solidFill>
                  <a:schemeClr val="accent2"/>
                </a:solidFill>
              </a:rPr>
              <a:t>Compiler Error: Cannot access private member declared in class B</a:t>
            </a:r>
            <a:endParaRPr lang="en-US" altLang="en-US">
              <a:solidFill>
                <a:schemeClr val="accent2"/>
              </a:solidFill>
            </a:endParaRPr>
          </a:p>
        </p:txBody>
      </p:sp>
      <p:sp>
        <p:nvSpPr>
          <p:cNvPr id="14344" name="Slide Number Placeholder 7">
            <a:extLst>
              <a:ext uri="{FF2B5EF4-FFF2-40B4-BE49-F238E27FC236}">
                <a16:creationId xmlns:a16="http://schemas.microsoft.com/office/drawing/2014/main" id="{71AFDA1F-B114-30BD-9337-F4FCF38DB63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E9C9000-5BBE-4C06-8746-1F57BF64D99A}" type="slidenum">
              <a:rPr lang="en-US" altLang="en-US" sz="1400"/>
              <a:pPr eaLnBrk="1" hangingPunct="1"/>
              <a:t>56</a:t>
            </a:fld>
            <a:endParaRPr lang="en-US" altLang="en-US" sz="1400"/>
          </a:p>
        </p:txBody>
      </p:sp>
      <p:sp>
        <p:nvSpPr>
          <p:cNvPr id="9" name="Text Box 10">
            <a:extLst>
              <a:ext uri="{FF2B5EF4-FFF2-40B4-BE49-F238E27FC236}">
                <a16:creationId xmlns:a16="http://schemas.microsoft.com/office/drawing/2014/main" id="{56CE340A-5F11-31F6-7262-3E29A7DB4167}"/>
              </a:ext>
            </a:extLst>
          </p:cNvPr>
          <p:cNvSpPr txBox="1">
            <a:spLocks noChangeArrowheads="1"/>
          </p:cNvSpPr>
          <p:nvPr/>
        </p:nvSpPr>
        <p:spPr bwMode="auto">
          <a:xfrm>
            <a:off x="6934200" y="2052638"/>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b="1">
                <a:solidFill>
                  <a:srgbClr val="FF0000"/>
                </a:solidFill>
              </a:rPr>
              <a:t>//Error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xit" presetSubtype="0" fill="hold" nodeType="with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000"/>
                                        <p:tgtEl>
                                          <p:spTgt spid="7"/>
                                        </p:tgtEl>
                                      </p:cBhvr>
                                    </p:animEffect>
                                  </p:childTnLst>
                                </p:cTn>
                              </p:par>
                              <p:par>
                                <p:cTn id="12" presetID="10" presetClass="entr" presetSubtype="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01CDD11-2F67-6BA0-160E-02F54967A2D6}"/>
              </a:ext>
            </a:extLst>
          </p:cNvPr>
          <p:cNvSpPr>
            <a:spLocks noGrp="1" noChangeArrowheads="1"/>
          </p:cNvSpPr>
          <p:nvPr>
            <p:ph type="title"/>
          </p:nvPr>
        </p:nvSpPr>
        <p:spPr>
          <a:xfrm>
            <a:off x="1981200" y="228600"/>
            <a:ext cx="8229600" cy="685800"/>
          </a:xfrm>
        </p:spPr>
        <p:txBody>
          <a:bodyPr/>
          <a:lstStyle/>
          <a:p>
            <a:pPr eaLnBrk="1" hangingPunct="1"/>
            <a:r>
              <a:rPr lang="en-US" altLang="en-US"/>
              <a:t>Inheritance &amp; Member accessibility</a:t>
            </a:r>
          </a:p>
        </p:txBody>
      </p:sp>
      <p:sp>
        <p:nvSpPr>
          <p:cNvPr id="15363" name="Line 3">
            <a:extLst>
              <a:ext uri="{FF2B5EF4-FFF2-40B4-BE49-F238E27FC236}">
                <a16:creationId xmlns:a16="http://schemas.microsoft.com/office/drawing/2014/main" id="{8FCA2C14-E58A-7F28-2C5A-D48A32B1B388}"/>
              </a:ext>
            </a:extLst>
          </p:cNvPr>
          <p:cNvSpPr>
            <a:spLocks noChangeShapeType="1"/>
          </p:cNvSpPr>
          <p:nvPr/>
        </p:nvSpPr>
        <p:spPr bwMode="auto">
          <a:xfrm>
            <a:off x="1981200" y="990600"/>
            <a:ext cx="83058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64" name="Rectangle 2">
            <a:extLst>
              <a:ext uri="{FF2B5EF4-FFF2-40B4-BE49-F238E27FC236}">
                <a16:creationId xmlns:a16="http://schemas.microsoft.com/office/drawing/2014/main" id="{31931087-F646-EAC3-39E6-75EF8D5036E6}"/>
              </a:ext>
            </a:extLst>
          </p:cNvPr>
          <p:cNvSpPr txBox="1">
            <a:spLocks noChangeArrowheads="1"/>
          </p:cNvSpPr>
          <p:nvPr/>
        </p:nvSpPr>
        <p:spPr bwMode="auto">
          <a:xfrm>
            <a:off x="2286000" y="10668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3200">
                <a:solidFill>
                  <a:schemeClr val="accent2"/>
                </a:solidFill>
              </a:rPr>
              <a:t>Public Inheritance</a:t>
            </a:r>
          </a:p>
        </p:txBody>
      </p:sp>
      <p:sp>
        <p:nvSpPr>
          <p:cNvPr id="18" name="Rectangle 3">
            <a:extLst>
              <a:ext uri="{FF2B5EF4-FFF2-40B4-BE49-F238E27FC236}">
                <a16:creationId xmlns:a16="http://schemas.microsoft.com/office/drawing/2014/main" id="{BD7270B7-5A67-4C97-673A-515930FAECFA}"/>
              </a:ext>
            </a:extLst>
          </p:cNvPr>
          <p:cNvSpPr txBox="1">
            <a:spLocks noChangeArrowheads="1"/>
          </p:cNvSpPr>
          <p:nvPr/>
        </p:nvSpPr>
        <p:spPr>
          <a:xfrm>
            <a:off x="847725" y="4052889"/>
            <a:ext cx="4711700" cy="2101849"/>
          </a:xfrm>
          <a:prstGeom prst="rect">
            <a:avLst/>
          </a:prstGeom>
        </p:spPr>
        <p:txBody>
          <a:bodyPr/>
          <a:lstStyle/>
          <a:p>
            <a:pPr marL="168275" indent="-168275">
              <a:spcBef>
                <a:spcPct val="20000"/>
              </a:spcBef>
              <a:defRPr/>
            </a:pPr>
            <a:r>
              <a:rPr lang="en-US" b="1" kern="0" dirty="0">
                <a:latin typeface="+mn-lt"/>
              </a:rPr>
              <a:t>public base class (B)</a:t>
            </a:r>
          </a:p>
          <a:p>
            <a:pPr marL="168275" indent="-168275">
              <a:spcBef>
                <a:spcPct val="20000"/>
              </a:spcBef>
              <a:defRPr/>
            </a:pPr>
            <a:r>
              <a:rPr lang="en-US" kern="0" dirty="0">
                <a:latin typeface="+mn-lt"/>
              </a:rPr>
              <a:t>	public members</a:t>
            </a:r>
          </a:p>
          <a:p>
            <a:pPr marL="168275" indent="-168275">
              <a:spcBef>
                <a:spcPct val="20000"/>
              </a:spcBef>
              <a:defRPr/>
            </a:pPr>
            <a:r>
              <a:rPr lang="en-US" kern="0" dirty="0">
                <a:latin typeface="+mn-lt"/>
              </a:rPr>
              <a:t>	protected members</a:t>
            </a:r>
          </a:p>
          <a:p>
            <a:pPr marL="168275" indent="-168275">
              <a:spcBef>
                <a:spcPct val="20000"/>
              </a:spcBef>
              <a:defRPr/>
            </a:pPr>
            <a:r>
              <a:rPr lang="en-US" kern="0" dirty="0">
                <a:latin typeface="+mn-lt"/>
              </a:rPr>
              <a:t>	private members</a:t>
            </a:r>
          </a:p>
        </p:txBody>
      </p:sp>
      <p:sp>
        <p:nvSpPr>
          <p:cNvPr id="19" name="Rectangle 5">
            <a:extLst>
              <a:ext uri="{FF2B5EF4-FFF2-40B4-BE49-F238E27FC236}">
                <a16:creationId xmlns:a16="http://schemas.microsoft.com/office/drawing/2014/main" id="{0707DC5D-9F3F-7497-B08B-FE59E0E9D952}"/>
              </a:ext>
            </a:extLst>
          </p:cNvPr>
          <p:cNvSpPr>
            <a:spLocks noChangeArrowheads="1"/>
          </p:cNvSpPr>
          <p:nvPr/>
        </p:nvSpPr>
        <p:spPr bwMode="auto">
          <a:xfrm>
            <a:off x="7519988" y="3976688"/>
            <a:ext cx="3503614" cy="2419350"/>
          </a:xfrm>
          <a:prstGeom prst="rect">
            <a:avLst/>
          </a:prstGeom>
          <a:noFill/>
          <a:ln w="9525">
            <a:noFill/>
            <a:miter lim="800000"/>
            <a:headEnd/>
            <a:tailEnd/>
          </a:ln>
        </p:spPr>
        <p:txBody>
          <a:bodyPr lIns="91407" tIns="45704" rIns="91407" bIns="45704"/>
          <a:lstStyle/>
          <a:p>
            <a:pPr marL="168275" indent="-168275">
              <a:spcBef>
                <a:spcPct val="20000"/>
              </a:spcBef>
              <a:defRPr/>
            </a:pPr>
            <a:r>
              <a:rPr lang="en-US" b="1" dirty="0">
                <a:latin typeface="+mn-lt"/>
              </a:rPr>
              <a:t>derived class (A)</a:t>
            </a:r>
          </a:p>
          <a:p>
            <a:pPr marL="168275" indent="-168275">
              <a:spcBef>
                <a:spcPct val="20000"/>
              </a:spcBef>
              <a:defRPr/>
            </a:pPr>
            <a:r>
              <a:rPr lang="en-US" dirty="0">
                <a:latin typeface="+mn-lt"/>
              </a:rPr>
              <a:t>	public</a:t>
            </a:r>
          </a:p>
          <a:p>
            <a:pPr marL="168275" indent="-168275">
              <a:spcBef>
                <a:spcPct val="20000"/>
              </a:spcBef>
              <a:defRPr/>
            </a:pPr>
            <a:r>
              <a:rPr lang="en-US" dirty="0">
                <a:latin typeface="+mn-lt"/>
              </a:rPr>
              <a:t>	protected</a:t>
            </a:r>
          </a:p>
          <a:p>
            <a:pPr marL="168275" indent="-168275">
              <a:spcBef>
                <a:spcPct val="20000"/>
              </a:spcBef>
              <a:defRPr/>
            </a:pPr>
            <a:r>
              <a:rPr lang="en-US" dirty="0"/>
              <a:t>   Not Inherited</a:t>
            </a:r>
            <a:endParaRPr lang="en-US" i="1" dirty="0">
              <a:latin typeface="+mn-lt"/>
            </a:endParaRPr>
          </a:p>
        </p:txBody>
      </p:sp>
      <p:sp>
        <p:nvSpPr>
          <p:cNvPr id="15367" name="Line 6">
            <a:extLst>
              <a:ext uri="{FF2B5EF4-FFF2-40B4-BE49-F238E27FC236}">
                <a16:creationId xmlns:a16="http://schemas.microsoft.com/office/drawing/2014/main" id="{1E12D47F-EEDB-2259-D261-AF3470168D74}"/>
              </a:ext>
            </a:extLst>
          </p:cNvPr>
          <p:cNvSpPr>
            <a:spLocks noChangeShapeType="1"/>
          </p:cNvSpPr>
          <p:nvPr/>
        </p:nvSpPr>
        <p:spPr bwMode="auto">
          <a:xfrm>
            <a:off x="4495801" y="4672013"/>
            <a:ext cx="2879725" cy="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en-IN"/>
          </a:p>
        </p:txBody>
      </p:sp>
      <p:sp>
        <p:nvSpPr>
          <p:cNvPr id="15368" name="Line 7">
            <a:extLst>
              <a:ext uri="{FF2B5EF4-FFF2-40B4-BE49-F238E27FC236}">
                <a16:creationId xmlns:a16="http://schemas.microsoft.com/office/drawing/2014/main" id="{1E02CC48-E52D-14BC-09FD-5FB7EE8FC1BB}"/>
              </a:ext>
            </a:extLst>
          </p:cNvPr>
          <p:cNvSpPr>
            <a:spLocks noChangeShapeType="1"/>
          </p:cNvSpPr>
          <p:nvPr/>
        </p:nvSpPr>
        <p:spPr bwMode="auto">
          <a:xfrm>
            <a:off x="5105400" y="5095875"/>
            <a:ext cx="2292350" cy="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en-IN"/>
          </a:p>
        </p:txBody>
      </p:sp>
      <p:sp>
        <p:nvSpPr>
          <p:cNvPr id="15369" name="Line 8">
            <a:extLst>
              <a:ext uri="{FF2B5EF4-FFF2-40B4-BE49-F238E27FC236}">
                <a16:creationId xmlns:a16="http://schemas.microsoft.com/office/drawing/2014/main" id="{6C38398B-E02B-6DF1-CF01-9479B04DCF46}"/>
              </a:ext>
            </a:extLst>
          </p:cNvPr>
          <p:cNvSpPr>
            <a:spLocks noChangeShapeType="1"/>
          </p:cNvSpPr>
          <p:nvPr/>
        </p:nvSpPr>
        <p:spPr bwMode="auto">
          <a:xfrm>
            <a:off x="4876800" y="5534025"/>
            <a:ext cx="2540000" cy="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en-IN"/>
          </a:p>
        </p:txBody>
      </p:sp>
      <p:sp>
        <p:nvSpPr>
          <p:cNvPr id="24" name="Rectangle 11">
            <a:extLst>
              <a:ext uri="{FF2B5EF4-FFF2-40B4-BE49-F238E27FC236}">
                <a16:creationId xmlns:a16="http://schemas.microsoft.com/office/drawing/2014/main" id="{651EB53F-84C0-A6C6-6DE9-F98B3997A663}"/>
              </a:ext>
            </a:extLst>
          </p:cNvPr>
          <p:cNvSpPr>
            <a:spLocks noChangeArrowheads="1"/>
          </p:cNvSpPr>
          <p:nvPr/>
        </p:nvSpPr>
        <p:spPr bwMode="auto">
          <a:xfrm>
            <a:off x="847725" y="1652588"/>
            <a:ext cx="10306049" cy="2178050"/>
          </a:xfrm>
          <a:prstGeom prst="rect">
            <a:avLst/>
          </a:prstGeom>
          <a:noFill/>
          <a:ln w="9525">
            <a:solidFill>
              <a:schemeClr val="tx1"/>
            </a:solidFill>
            <a:miter lim="800000"/>
            <a:headEnd/>
            <a:tailEnd/>
          </a:ln>
        </p:spPr>
        <p:txBody>
          <a:bodyPr lIns="91407" tIns="45704" rIns="91407" bIns="45704"/>
          <a:lstStyle/>
          <a:p>
            <a:pPr marL="342900" indent="-342900">
              <a:lnSpc>
                <a:spcPct val="90000"/>
              </a:lnSpc>
              <a:spcBef>
                <a:spcPct val="20000"/>
              </a:spcBef>
              <a:defRPr/>
            </a:pPr>
            <a:r>
              <a:rPr lang="en-US" b="1" dirty="0">
                <a:latin typeface="+mn-lt"/>
              </a:rPr>
              <a:t>class </a:t>
            </a:r>
            <a:r>
              <a:rPr lang="en-US" dirty="0">
                <a:latin typeface="+mn-lt"/>
              </a:rPr>
              <a:t>A</a:t>
            </a:r>
            <a:r>
              <a:rPr lang="en-US" b="1" dirty="0">
                <a:latin typeface="+mn-lt"/>
              </a:rPr>
              <a:t> : public </a:t>
            </a:r>
            <a:r>
              <a:rPr lang="en-US" dirty="0">
                <a:latin typeface="+mn-lt"/>
              </a:rPr>
              <a:t>B</a:t>
            </a:r>
          </a:p>
          <a:p>
            <a:pPr marL="342900" indent="-342900">
              <a:lnSpc>
                <a:spcPct val="90000"/>
              </a:lnSpc>
              <a:spcBef>
                <a:spcPct val="20000"/>
              </a:spcBef>
              <a:defRPr/>
            </a:pPr>
            <a:r>
              <a:rPr lang="en-US" b="1" dirty="0">
                <a:latin typeface="+mn-lt"/>
              </a:rPr>
              <a:t>{		</a:t>
            </a:r>
            <a:r>
              <a:rPr lang="en-US" dirty="0">
                <a:latin typeface="+mn-lt"/>
              </a:rPr>
              <a:t>// Class A now inherits the members of Class B</a:t>
            </a:r>
          </a:p>
          <a:p>
            <a:pPr marL="342900" indent="-342900">
              <a:lnSpc>
                <a:spcPct val="90000"/>
              </a:lnSpc>
              <a:spcBef>
                <a:spcPct val="20000"/>
              </a:spcBef>
              <a:defRPr/>
            </a:pPr>
            <a:r>
              <a:rPr lang="en-US" dirty="0">
                <a:latin typeface="+mn-lt"/>
              </a:rPr>
              <a:t>		// with </a:t>
            </a:r>
            <a:r>
              <a:rPr lang="en-US" b="1" dirty="0">
                <a:latin typeface="+mn-lt"/>
              </a:rPr>
              <a:t>no change </a:t>
            </a:r>
            <a:r>
              <a:rPr lang="en-US" dirty="0">
                <a:latin typeface="+mn-lt"/>
              </a:rPr>
              <a:t>in the “access specifier” for </a:t>
            </a:r>
          </a:p>
          <a:p>
            <a:pPr marL="342900" indent="-342900">
              <a:lnSpc>
                <a:spcPct val="90000"/>
              </a:lnSpc>
              <a:spcBef>
                <a:spcPct val="20000"/>
              </a:spcBef>
              <a:defRPr/>
            </a:pPr>
            <a:r>
              <a:rPr lang="en-US" dirty="0">
                <a:latin typeface="+mn-lt"/>
              </a:rPr>
              <a:t>         // the inherited members</a:t>
            </a:r>
          </a:p>
          <a:p>
            <a:pPr marL="342900" indent="-342900">
              <a:lnSpc>
                <a:spcPct val="90000"/>
              </a:lnSpc>
              <a:spcBef>
                <a:spcPct val="20000"/>
              </a:spcBef>
              <a:defRPr/>
            </a:pPr>
            <a:r>
              <a:rPr lang="en-US" b="1" dirty="0">
                <a:latin typeface="+mn-lt"/>
              </a:rPr>
              <a:t>}</a:t>
            </a:r>
          </a:p>
        </p:txBody>
      </p:sp>
      <p:sp>
        <p:nvSpPr>
          <p:cNvPr id="15371" name="Rectangle 12">
            <a:extLst>
              <a:ext uri="{FF2B5EF4-FFF2-40B4-BE49-F238E27FC236}">
                <a16:creationId xmlns:a16="http://schemas.microsoft.com/office/drawing/2014/main" id="{0494F591-E6D0-E130-6761-324BFB0C5A9E}"/>
              </a:ext>
            </a:extLst>
          </p:cNvPr>
          <p:cNvSpPr>
            <a:spLocks noChangeArrowheads="1"/>
          </p:cNvSpPr>
          <p:nvPr/>
        </p:nvSpPr>
        <p:spPr bwMode="auto">
          <a:xfrm>
            <a:off x="803273" y="4006850"/>
            <a:ext cx="10350501" cy="21780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5372" name="Slide Number Placeholder 11">
            <a:extLst>
              <a:ext uri="{FF2B5EF4-FFF2-40B4-BE49-F238E27FC236}">
                <a16:creationId xmlns:a16="http://schemas.microsoft.com/office/drawing/2014/main" id="{7A2A2410-E564-3E29-7401-4A525A879D1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08A7A7C-6B78-472C-917E-57E01606E5F3}" type="slidenum">
              <a:rPr lang="en-US" altLang="en-US" sz="1400"/>
              <a:pPr eaLnBrk="1" hangingPunct="1"/>
              <a:t>57</a:t>
            </a:fld>
            <a:endParaRPr lang="en-US" altLang="en-US" sz="14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83AC2CD-3844-C7A7-AE12-855B88529663}"/>
              </a:ext>
            </a:extLst>
          </p:cNvPr>
          <p:cNvSpPr>
            <a:spLocks noGrp="1" noChangeArrowheads="1"/>
          </p:cNvSpPr>
          <p:nvPr>
            <p:ph type="title"/>
          </p:nvPr>
        </p:nvSpPr>
        <p:spPr>
          <a:xfrm>
            <a:off x="1905000" y="0"/>
            <a:ext cx="7772400" cy="457200"/>
          </a:xfrm>
        </p:spPr>
        <p:txBody>
          <a:bodyPr/>
          <a:lstStyle/>
          <a:p>
            <a:pPr algn="l" eaLnBrk="1" hangingPunct="1"/>
            <a:r>
              <a:rPr lang="en-US" altLang="en-US" sz="2800" dirty="0"/>
              <a:t>Example - 2</a:t>
            </a:r>
          </a:p>
        </p:txBody>
      </p:sp>
      <p:sp>
        <p:nvSpPr>
          <p:cNvPr id="16387" name="Line 3">
            <a:extLst>
              <a:ext uri="{FF2B5EF4-FFF2-40B4-BE49-F238E27FC236}">
                <a16:creationId xmlns:a16="http://schemas.microsoft.com/office/drawing/2014/main" id="{7F749BDB-A5EA-173E-5031-0051B678AE9B}"/>
              </a:ext>
            </a:extLst>
          </p:cNvPr>
          <p:cNvSpPr>
            <a:spLocks noChangeShapeType="1"/>
          </p:cNvSpPr>
          <p:nvPr/>
        </p:nvSpPr>
        <p:spPr bwMode="auto">
          <a:xfrm>
            <a:off x="1981200" y="533400"/>
            <a:ext cx="83058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68" name="Text Box 4">
            <a:extLst>
              <a:ext uri="{FF2B5EF4-FFF2-40B4-BE49-F238E27FC236}">
                <a16:creationId xmlns:a16="http://schemas.microsoft.com/office/drawing/2014/main" id="{80ACBBCB-8F7D-0237-7D8D-3B7EA160AAB3}"/>
              </a:ext>
            </a:extLst>
          </p:cNvPr>
          <p:cNvSpPr txBox="1">
            <a:spLocks noChangeArrowheads="1"/>
          </p:cNvSpPr>
          <p:nvPr/>
        </p:nvSpPr>
        <p:spPr bwMode="auto">
          <a:xfrm>
            <a:off x="1828800" y="533401"/>
            <a:ext cx="3657600" cy="2246313"/>
          </a:xfrm>
          <a:prstGeom prst="rect">
            <a:avLst/>
          </a:prstGeom>
          <a:noFill/>
          <a:ln w="9525">
            <a:noFill/>
            <a:miter lim="800000"/>
            <a:headEnd/>
            <a:tailEnd/>
          </a:ln>
        </p:spPr>
        <p:txBody>
          <a:bodyPr>
            <a:spAutoFit/>
          </a:bodyPr>
          <a:lstStyle/>
          <a:p>
            <a:pPr>
              <a:defRPr/>
            </a:pPr>
            <a:r>
              <a:rPr lang="en-US" sz="2000" dirty="0">
                <a:solidFill>
                  <a:schemeClr val="accent1">
                    <a:lumMod val="50000"/>
                  </a:schemeClr>
                </a:solidFill>
                <a:latin typeface="Courier New" pitchFamily="49" charset="0"/>
              </a:rPr>
              <a:t>class B //base class</a:t>
            </a:r>
          </a:p>
          <a:p>
            <a:pPr>
              <a:defRPr/>
            </a:pPr>
            <a:r>
              <a:rPr lang="en-US" sz="2000" dirty="0">
                <a:solidFill>
                  <a:schemeClr val="accent1">
                    <a:lumMod val="50000"/>
                  </a:schemeClr>
                </a:solidFill>
                <a:latin typeface="Courier New" pitchFamily="49" charset="0"/>
              </a:rPr>
              <a:t>{</a:t>
            </a:r>
          </a:p>
          <a:p>
            <a:pPr>
              <a:defRPr/>
            </a:pPr>
            <a:r>
              <a:rPr lang="en-US" sz="2000" dirty="0">
                <a:solidFill>
                  <a:schemeClr val="accent1">
                    <a:lumMod val="50000"/>
                  </a:schemeClr>
                </a:solidFill>
                <a:latin typeface="Courier New" pitchFamily="49" charset="0"/>
              </a:rPr>
              <a:t>protected:</a:t>
            </a:r>
          </a:p>
          <a:p>
            <a:pPr>
              <a:defRPr/>
            </a:pPr>
            <a:r>
              <a:rPr lang="en-US" sz="2000" dirty="0">
                <a:solidFill>
                  <a:schemeClr val="accent1">
                    <a:lumMod val="50000"/>
                  </a:schemeClr>
                </a:solidFill>
                <a:latin typeface="Courier New" pitchFamily="49" charset="0"/>
              </a:rPr>
              <a:t>  </a:t>
            </a:r>
            <a:r>
              <a:rPr lang="en-US" sz="2000" dirty="0" err="1">
                <a:solidFill>
                  <a:schemeClr val="accent1">
                    <a:lumMod val="50000"/>
                  </a:schemeClr>
                </a:solidFill>
                <a:latin typeface="Courier New" pitchFamily="49" charset="0"/>
              </a:rPr>
              <a:t>int</a:t>
            </a:r>
            <a:r>
              <a:rPr lang="en-US" sz="2000" dirty="0">
                <a:solidFill>
                  <a:schemeClr val="accent1">
                    <a:lumMod val="50000"/>
                  </a:schemeClr>
                </a:solidFill>
                <a:latin typeface="Courier New" pitchFamily="49" charset="0"/>
              </a:rPr>
              <a:t> y;</a:t>
            </a:r>
          </a:p>
          <a:p>
            <a:pPr>
              <a:defRPr/>
            </a:pPr>
            <a:r>
              <a:rPr lang="en-US" sz="2000" dirty="0">
                <a:solidFill>
                  <a:schemeClr val="accent1">
                    <a:lumMod val="50000"/>
                  </a:schemeClr>
                </a:solidFill>
                <a:latin typeface="Courier New" pitchFamily="49" charset="0"/>
              </a:rPr>
              <a:t>public:</a:t>
            </a:r>
          </a:p>
          <a:p>
            <a:pPr>
              <a:defRPr/>
            </a:pPr>
            <a:r>
              <a:rPr lang="en-US" sz="2000" dirty="0">
                <a:solidFill>
                  <a:schemeClr val="accent1">
                    <a:lumMod val="50000"/>
                  </a:schemeClr>
                </a:solidFill>
                <a:latin typeface="Courier New" pitchFamily="49" charset="0"/>
              </a:rPr>
              <a:t>  </a:t>
            </a:r>
            <a:r>
              <a:rPr lang="en-US" sz="2000" dirty="0" err="1">
                <a:solidFill>
                  <a:schemeClr val="accent1">
                    <a:lumMod val="50000"/>
                  </a:schemeClr>
                </a:solidFill>
                <a:latin typeface="Courier New" pitchFamily="49" charset="0"/>
              </a:rPr>
              <a:t>int</a:t>
            </a:r>
            <a:r>
              <a:rPr lang="en-US" sz="2000" dirty="0">
                <a:solidFill>
                  <a:schemeClr val="accent1">
                    <a:lumMod val="50000"/>
                  </a:schemeClr>
                </a:solidFill>
                <a:latin typeface="Courier New" pitchFamily="49" charset="0"/>
              </a:rPr>
              <a:t> z;</a:t>
            </a:r>
          </a:p>
          <a:p>
            <a:pPr>
              <a:defRPr/>
            </a:pPr>
            <a:r>
              <a:rPr lang="en-US" sz="2000" dirty="0">
                <a:solidFill>
                  <a:schemeClr val="accent1">
                    <a:lumMod val="50000"/>
                  </a:schemeClr>
                </a:solidFill>
                <a:latin typeface="Courier New" pitchFamily="49" charset="0"/>
              </a:rPr>
              <a:t>};</a:t>
            </a:r>
          </a:p>
        </p:txBody>
      </p:sp>
      <p:sp>
        <p:nvSpPr>
          <p:cNvPr id="16389" name="Text Box 4">
            <a:extLst>
              <a:ext uri="{FF2B5EF4-FFF2-40B4-BE49-F238E27FC236}">
                <a16:creationId xmlns:a16="http://schemas.microsoft.com/office/drawing/2014/main" id="{CD95516F-EAFD-1690-4B50-6E3CDF546BC8}"/>
              </a:ext>
            </a:extLst>
          </p:cNvPr>
          <p:cNvSpPr txBox="1">
            <a:spLocks noChangeArrowheads="1"/>
          </p:cNvSpPr>
          <p:nvPr/>
        </p:nvSpPr>
        <p:spPr bwMode="auto">
          <a:xfrm>
            <a:off x="5410200" y="533401"/>
            <a:ext cx="5257800"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dirty="0">
                <a:solidFill>
                  <a:srgbClr val="C00000"/>
                </a:solidFill>
                <a:latin typeface="Courier New" panose="02070309020205020404" pitchFamily="49" charset="0"/>
              </a:rPr>
              <a:t>Class D : protected B </a:t>
            </a:r>
          </a:p>
          <a:p>
            <a:pPr eaLnBrk="1" hangingPunct="1"/>
            <a:r>
              <a:rPr lang="en-US" altLang="en-US" sz="2000" dirty="0">
                <a:solidFill>
                  <a:srgbClr val="C00000"/>
                </a:solidFill>
                <a:latin typeface="Courier New" panose="02070309020205020404" pitchFamily="49" charset="0"/>
              </a:rPr>
              <a:t>{</a:t>
            </a:r>
          </a:p>
          <a:p>
            <a:pPr eaLnBrk="1" hangingPunct="1"/>
            <a:r>
              <a:rPr lang="en-US" altLang="en-US" sz="2000" dirty="0">
                <a:solidFill>
                  <a:srgbClr val="C00000"/>
                </a:solidFill>
                <a:latin typeface="Courier New" panose="02070309020205020404" pitchFamily="49" charset="0"/>
              </a:rPr>
              <a:t>public:</a:t>
            </a:r>
          </a:p>
          <a:p>
            <a:pPr eaLnBrk="1" hangingPunct="1"/>
            <a:r>
              <a:rPr lang="en-US" altLang="en-US" sz="2000" dirty="0">
                <a:solidFill>
                  <a:srgbClr val="C00000"/>
                </a:solidFill>
                <a:latin typeface="Courier New" panose="02070309020205020404" pitchFamily="49" charset="0"/>
              </a:rPr>
              <a:t>  D()</a:t>
            </a:r>
          </a:p>
          <a:p>
            <a:pPr eaLnBrk="1" hangingPunct="1"/>
            <a:r>
              <a:rPr lang="en-US" altLang="en-US" sz="2000" dirty="0">
                <a:solidFill>
                  <a:srgbClr val="C00000"/>
                </a:solidFill>
                <a:latin typeface="Courier New" panose="02070309020205020404" pitchFamily="49" charset="0"/>
              </a:rPr>
              <a:t>  {</a:t>
            </a:r>
          </a:p>
          <a:p>
            <a:pPr eaLnBrk="1" hangingPunct="1"/>
            <a:r>
              <a:rPr lang="en-US" altLang="en-US" sz="2000" dirty="0">
                <a:solidFill>
                  <a:srgbClr val="C00000"/>
                </a:solidFill>
                <a:latin typeface="Courier New" panose="02070309020205020404" pitchFamily="49" charset="0"/>
              </a:rPr>
              <a:t>    y = 6;</a:t>
            </a:r>
          </a:p>
          <a:p>
            <a:pPr eaLnBrk="1" hangingPunct="1"/>
            <a:r>
              <a:rPr lang="en-US" altLang="en-US" sz="2000" dirty="0">
                <a:solidFill>
                  <a:srgbClr val="C00000"/>
                </a:solidFill>
                <a:latin typeface="Courier New" panose="02070309020205020404" pitchFamily="49" charset="0"/>
              </a:rPr>
              <a:t>    z = 7;</a:t>
            </a:r>
          </a:p>
          <a:p>
            <a:pPr eaLnBrk="1" hangingPunct="1"/>
            <a:r>
              <a:rPr lang="en-US" altLang="en-US" sz="2000" dirty="0">
                <a:solidFill>
                  <a:srgbClr val="C00000"/>
                </a:solidFill>
                <a:latin typeface="Courier New" panose="02070309020205020404" pitchFamily="49" charset="0"/>
              </a:rPr>
              <a:t>  }</a:t>
            </a:r>
          </a:p>
          <a:p>
            <a:pPr eaLnBrk="1" hangingPunct="1"/>
            <a:r>
              <a:rPr lang="en-US" altLang="en-US" sz="2000" dirty="0">
                <a:solidFill>
                  <a:srgbClr val="C00000"/>
                </a:solidFill>
                <a:latin typeface="Courier New" panose="02070309020205020404" pitchFamily="49" charset="0"/>
              </a:rPr>
              <a:t>  void </a:t>
            </a:r>
            <a:r>
              <a:rPr lang="en-US" altLang="en-US" sz="2000" dirty="0" err="1">
                <a:solidFill>
                  <a:srgbClr val="C00000"/>
                </a:solidFill>
                <a:latin typeface="Courier New" panose="02070309020205020404" pitchFamily="49" charset="0"/>
              </a:rPr>
              <a:t>myfunc</a:t>
            </a:r>
            <a:r>
              <a:rPr lang="en-US" altLang="en-US" sz="2000" dirty="0">
                <a:solidFill>
                  <a:srgbClr val="C00000"/>
                </a:solidFill>
                <a:latin typeface="Courier New" panose="02070309020205020404" pitchFamily="49" charset="0"/>
              </a:rPr>
              <a:t> ()</a:t>
            </a:r>
          </a:p>
          <a:p>
            <a:pPr eaLnBrk="1" hangingPunct="1"/>
            <a:r>
              <a:rPr lang="en-US" altLang="en-US" sz="2000" dirty="0">
                <a:solidFill>
                  <a:srgbClr val="C00000"/>
                </a:solidFill>
                <a:latin typeface="Courier New" panose="02070309020205020404" pitchFamily="49" charset="0"/>
              </a:rPr>
              <a:t>  {</a:t>
            </a:r>
          </a:p>
          <a:p>
            <a:pPr eaLnBrk="1" hangingPunct="1"/>
            <a:r>
              <a:rPr lang="en-US" altLang="en-US" sz="2000" dirty="0">
                <a:solidFill>
                  <a:srgbClr val="C00000"/>
                </a:solidFill>
                <a:latin typeface="Courier New" panose="02070309020205020404" pitchFamily="49" charset="0"/>
              </a:rPr>
              <a:t>    </a:t>
            </a:r>
            <a:r>
              <a:rPr lang="en-US" altLang="en-US" sz="2000" dirty="0" err="1">
                <a:solidFill>
                  <a:srgbClr val="C00000"/>
                </a:solidFill>
                <a:latin typeface="Courier New" panose="02070309020205020404" pitchFamily="49" charset="0"/>
              </a:rPr>
              <a:t>cout</a:t>
            </a:r>
            <a:r>
              <a:rPr lang="en-US" altLang="en-US" sz="2000" dirty="0">
                <a:solidFill>
                  <a:srgbClr val="C00000"/>
                </a:solidFill>
                <a:latin typeface="Courier New" panose="02070309020205020404" pitchFamily="49" charset="0"/>
              </a:rPr>
              <a:t>&lt;&lt;y&lt;&lt;z&lt;&lt;</a:t>
            </a:r>
            <a:r>
              <a:rPr lang="en-US" altLang="en-US" sz="2000" dirty="0" err="1">
                <a:solidFill>
                  <a:srgbClr val="C00000"/>
                </a:solidFill>
                <a:latin typeface="Courier New" panose="02070309020205020404" pitchFamily="49" charset="0"/>
              </a:rPr>
              <a:t>endl</a:t>
            </a:r>
            <a:r>
              <a:rPr lang="en-US" altLang="en-US" sz="2000" dirty="0">
                <a:solidFill>
                  <a:srgbClr val="C00000"/>
                </a:solidFill>
                <a:latin typeface="Courier New" panose="02070309020205020404" pitchFamily="49" charset="0"/>
              </a:rPr>
              <a:t>;</a:t>
            </a:r>
          </a:p>
          <a:p>
            <a:pPr eaLnBrk="1" hangingPunct="1"/>
            <a:r>
              <a:rPr lang="en-US" altLang="en-US" sz="2000" dirty="0">
                <a:solidFill>
                  <a:srgbClr val="C00000"/>
                </a:solidFill>
                <a:latin typeface="Courier New" panose="02070309020205020404" pitchFamily="49" charset="0"/>
              </a:rPr>
              <a:t>  }</a:t>
            </a:r>
          </a:p>
          <a:p>
            <a:pPr eaLnBrk="1" hangingPunct="1"/>
            <a:r>
              <a:rPr lang="en-US" altLang="en-US" sz="2000" dirty="0">
                <a:solidFill>
                  <a:srgbClr val="C00000"/>
                </a:solidFill>
                <a:latin typeface="Courier New" panose="02070309020205020404" pitchFamily="49" charset="0"/>
              </a:rPr>
              <a:t>};</a:t>
            </a:r>
          </a:p>
          <a:p>
            <a:pPr eaLnBrk="1" hangingPunct="1"/>
            <a:r>
              <a:rPr lang="en-US" altLang="en-US" sz="2000" dirty="0">
                <a:solidFill>
                  <a:srgbClr val="C00000"/>
                </a:solidFill>
                <a:latin typeface="Courier New" panose="02070309020205020404" pitchFamily="49" charset="0"/>
              </a:rPr>
              <a:t>void main() </a:t>
            </a:r>
          </a:p>
          <a:p>
            <a:pPr eaLnBrk="1" hangingPunct="1"/>
            <a:r>
              <a:rPr lang="en-US" altLang="en-US" sz="2000" dirty="0">
                <a:solidFill>
                  <a:srgbClr val="C00000"/>
                </a:solidFill>
                <a:latin typeface="Courier New" panose="02070309020205020404" pitchFamily="49" charset="0"/>
              </a:rPr>
              <a:t>{ </a:t>
            </a:r>
          </a:p>
          <a:p>
            <a:pPr eaLnBrk="1" hangingPunct="1"/>
            <a:r>
              <a:rPr lang="en-US" altLang="en-US" sz="2000" dirty="0">
                <a:solidFill>
                  <a:srgbClr val="C00000"/>
                </a:solidFill>
                <a:latin typeface="Courier New" panose="02070309020205020404" pitchFamily="49" charset="0"/>
              </a:rPr>
              <a:t>  D </a:t>
            </a:r>
            <a:r>
              <a:rPr lang="en-US" altLang="en-US" sz="2000" dirty="0" err="1">
                <a:solidFill>
                  <a:srgbClr val="C00000"/>
                </a:solidFill>
                <a:latin typeface="Courier New" panose="02070309020205020404" pitchFamily="49" charset="0"/>
              </a:rPr>
              <a:t>objD</a:t>
            </a:r>
            <a:r>
              <a:rPr lang="en-US" altLang="en-US" sz="2000" dirty="0">
                <a:solidFill>
                  <a:srgbClr val="C00000"/>
                </a:solidFill>
                <a:latin typeface="Courier New" panose="02070309020205020404" pitchFamily="49" charset="0"/>
              </a:rPr>
              <a:t>;</a:t>
            </a:r>
          </a:p>
          <a:p>
            <a:pPr eaLnBrk="1" hangingPunct="1"/>
            <a:endParaRPr lang="en-US" altLang="en-US" sz="2000" dirty="0">
              <a:solidFill>
                <a:srgbClr val="C00000"/>
              </a:solidFill>
              <a:latin typeface="Courier New" panose="02070309020205020404" pitchFamily="49" charset="0"/>
            </a:endParaRPr>
          </a:p>
          <a:p>
            <a:pPr eaLnBrk="1" hangingPunct="1"/>
            <a:r>
              <a:rPr lang="en-US" altLang="en-US" sz="2000" dirty="0">
                <a:solidFill>
                  <a:srgbClr val="C00000"/>
                </a:solidFill>
                <a:latin typeface="Courier New" panose="02070309020205020404" pitchFamily="49" charset="0"/>
              </a:rPr>
              <a:t>  </a:t>
            </a:r>
            <a:r>
              <a:rPr lang="en-US" altLang="en-US" sz="2000" dirty="0" err="1">
                <a:solidFill>
                  <a:srgbClr val="C00000"/>
                </a:solidFill>
                <a:latin typeface="Courier New" panose="02070309020205020404" pitchFamily="49" charset="0"/>
              </a:rPr>
              <a:t>objD.myfunc</a:t>
            </a:r>
            <a:r>
              <a:rPr lang="en-US" altLang="en-US" sz="2000" dirty="0">
                <a:solidFill>
                  <a:srgbClr val="C00000"/>
                </a:solidFill>
                <a:latin typeface="Courier New" panose="02070309020205020404" pitchFamily="49" charset="0"/>
              </a:rPr>
              <a:t> ();</a:t>
            </a:r>
          </a:p>
          <a:p>
            <a:pPr eaLnBrk="1" hangingPunct="1"/>
            <a:r>
              <a:rPr lang="en-US" altLang="en-US" sz="2000" dirty="0">
                <a:solidFill>
                  <a:srgbClr val="C00000"/>
                </a:solidFill>
                <a:latin typeface="Courier New" panose="02070309020205020404" pitchFamily="49" charset="0"/>
              </a:rPr>
              <a:t>}</a:t>
            </a:r>
          </a:p>
        </p:txBody>
      </p:sp>
      <p:sp>
        <p:nvSpPr>
          <p:cNvPr id="16390" name="Text Box 10">
            <a:extLst>
              <a:ext uri="{FF2B5EF4-FFF2-40B4-BE49-F238E27FC236}">
                <a16:creationId xmlns:a16="http://schemas.microsoft.com/office/drawing/2014/main" id="{A3F58286-AF5A-404B-C588-B1D1EFDBAEC8}"/>
              </a:ext>
            </a:extLst>
          </p:cNvPr>
          <p:cNvSpPr txBox="1">
            <a:spLocks noChangeArrowheads="1"/>
          </p:cNvSpPr>
          <p:nvPr/>
        </p:nvSpPr>
        <p:spPr bwMode="auto">
          <a:xfrm>
            <a:off x="1752600" y="3589338"/>
            <a:ext cx="411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solidFill>
                  <a:schemeClr val="accent2"/>
                </a:solidFill>
              </a:rPr>
              <a:t>Q: What is the output?</a:t>
            </a:r>
          </a:p>
        </p:txBody>
      </p:sp>
      <p:sp>
        <p:nvSpPr>
          <p:cNvPr id="7" name="Text Box 10">
            <a:extLst>
              <a:ext uri="{FF2B5EF4-FFF2-40B4-BE49-F238E27FC236}">
                <a16:creationId xmlns:a16="http://schemas.microsoft.com/office/drawing/2014/main" id="{96089B14-BD7F-F1CC-C07C-1E69C710740E}"/>
              </a:ext>
            </a:extLst>
          </p:cNvPr>
          <p:cNvSpPr txBox="1">
            <a:spLocks noChangeArrowheads="1"/>
          </p:cNvSpPr>
          <p:nvPr/>
        </p:nvSpPr>
        <p:spPr bwMode="auto">
          <a:xfrm>
            <a:off x="1752600" y="4046539"/>
            <a:ext cx="3657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a:solidFill>
                  <a:schemeClr val="accent2"/>
                </a:solidFill>
              </a:rPr>
              <a:t>A:  </a:t>
            </a:r>
            <a:r>
              <a:rPr lang="it-IT" altLang="en-US">
                <a:solidFill>
                  <a:schemeClr val="accent2"/>
                </a:solidFill>
              </a:rPr>
              <a:t>67</a:t>
            </a:r>
            <a:endParaRPr lang="en-US" altLang="en-US">
              <a:solidFill>
                <a:schemeClr val="accent2"/>
              </a:solidFill>
            </a:endParaRPr>
          </a:p>
        </p:txBody>
      </p:sp>
      <p:sp>
        <p:nvSpPr>
          <p:cNvPr id="16392" name="Slide Number Placeholder 7">
            <a:extLst>
              <a:ext uri="{FF2B5EF4-FFF2-40B4-BE49-F238E27FC236}">
                <a16:creationId xmlns:a16="http://schemas.microsoft.com/office/drawing/2014/main" id="{586E62FD-744D-F9B8-88AF-563FF706BE3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46C5B72-860F-487D-B9BB-75D9F2D52127}" type="slidenum">
              <a:rPr lang="en-US" altLang="en-US" sz="1400"/>
              <a:pPr eaLnBrk="1" hangingPunct="1"/>
              <a:t>58</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xit" presetSubtype="0" fill="hold" nodeType="with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1767322A-C138-DC24-3FB8-6FC228B60F0D}"/>
              </a:ext>
            </a:extLst>
          </p:cNvPr>
          <p:cNvSpPr>
            <a:spLocks noGrp="1" noChangeArrowheads="1"/>
          </p:cNvSpPr>
          <p:nvPr>
            <p:ph type="title"/>
          </p:nvPr>
        </p:nvSpPr>
        <p:spPr>
          <a:xfrm>
            <a:off x="1981200" y="228600"/>
            <a:ext cx="8229600" cy="685800"/>
          </a:xfrm>
        </p:spPr>
        <p:txBody>
          <a:bodyPr/>
          <a:lstStyle/>
          <a:p>
            <a:pPr eaLnBrk="1" hangingPunct="1"/>
            <a:r>
              <a:rPr lang="en-US" altLang="en-US"/>
              <a:t>Inheritance &amp; Member accessibility</a:t>
            </a:r>
          </a:p>
        </p:txBody>
      </p:sp>
      <p:sp>
        <p:nvSpPr>
          <p:cNvPr id="17411" name="Line 3">
            <a:extLst>
              <a:ext uri="{FF2B5EF4-FFF2-40B4-BE49-F238E27FC236}">
                <a16:creationId xmlns:a16="http://schemas.microsoft.com/office/drawing/2014/main" id="{3949FFDD-D401-CFF1-BEE8-9DAD39F3F98A}"/>
              </a:ext>
            </a:extLst>
          </p:cNvPr>
          <p:cNvSpPr>
            <a:spLocks noChangeShapeType="1"/>
          </p:cNvSpPr>
          <p:nvPr/>
        </p:nvSpPr>
        <p:spPr bwMode="auto">
          <a:xfrm>
            <a:off x="1981200" y="990600"/>
            <a:ext cx="83058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412" name="Rectangle 2">
            <a:extLst>
              <a:ext uri="{FF2B5EF4-FFF2-40B4-BE49-F238E27FC236}">
                <a16:creationId xmlns:a16="http://schemas.microsoft.com/office/drawing/2014/main" id="{6E5C7502-1C9F-4B03-6476-89548C807100}"/>
              </a:ext>
            </a:extLst>
          </p:cNvPr>
          <p:cNvSpPr txBox="1">
            <a:spLocks noChangeArrowheads="1"/>
          </p:cNvSpPr>
          <p:nvPr/>
        </p:nvSpPr>
        <p:spPr bwMode="auto">
          <a:xfrm>
            <a:off x="2286000" y="10668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3200">
                <a:solidFill>
                  <a:schemeClr val="accent2"/>
                </a:solidFill>
              </a:rPr>
              <a:t>Protected Inheritance</a:t>
            </a:r>
          </a:p>
        </p:txBody>
      </p:sp>
      <p:sp>
        <p:nvSpPr>
          <p:cNvPr id="18" name="Rectangle 3">
            <a:extLst>
              <a:ext uri="{FF2B5EF4-FFF2-40B4-BE49-F238E27FC236}">
                <a16:creationId xmlns:a16="http://schemas.microsoft.com/office/drawing/2014/main" id="{73D93F1B-B727-45EC-8A09-9100FE2D2ECA}"/>
              </a:ext>
            </a:extLst>
          </p:cNvPr>
          <p:cNvSpPr txBox="1">
            <a:spLocks noChangeArrowheads="1"/>
          </p:cNvSpPr>
          <p:nvPr/>
        </p:nvSpPr>
        <p:spPr>
          <a:xfrm>
            <a:off x="533400" y="3967164"/>
            <a:ext cx="3676650" cy="2428875"/>
          </a:xfrm>
          <a:prstGeom prst="rect">
            <a:avLst/>
          </a:prstGeom>
        </p:spPr>
        <p:txBody>
          <a:bodyPr/>
          <a:lstStyle/>
          <a:p>
            <a:pPr marL="168275" indent="-168275">
              <a:spcBef>
                <a:spcPct val="20000"/>
              </a:spcBef>
              <a:defRPr/>
            </a:pPr>
            <a:r>
              <a:rPr lang="en-US" b="1" kern="0" dirty="0">
                <a:latin typeface="+mn-lt"/>
              </a:rPr>
              <a:t>public base class (B)</a:t>
            </a:r>
          </a:p>
          <a:p>
            <a:pPr marL="168275" indent="-168275">
              <a:spcBef>
                <a:spcPct val="20000"/>
              </a:spcBef>
              <a:defRPr/>
            </a:pPr>
            <a:r>
              <a:rPr lang="en-US" kern="0" dirty="0">
                <a:latin typeface="+mn-lt"/>
              </a:rPr>
              <a:t>	public members</a:t>
            </a:r>
          </a:p>
          <a:p>
            <a:pPr marL="168275" indent="-168275">
              <a:spcBef>
                <a:spcPct val="20000"/>
              </a:spcBef>
              <a:defRPr/>
            </a:pPr>
            <a:r>
              <a:rPr lang="en-US" kern="0" dirty="0">
                <a:latin typeface="+mn-lt"/>
              </a:rPr>
              <a:t>	protected members</a:t>
            </a:r>
          </a:p>
          <a:p>
            <a:pPr marL="168275" indent="-168275">
              <a:spcBef>
                <a:spcPct val="20000"/>
              </a:spcBef>
              <a:defRPr/>
            </a:pPr>
            <a:r>
              <a:rPr lang="en-US" kern="0" dirty="0">
                <a:latin typeface="+mn-lt"/>
              </a:rPr>
              <a:t>	private members</a:t>
            </a:r>
          </a:p>
        </p:txBody>
      </p:sp>
      <p:sp>
        <p:nvSpPr>
          <p:cNvPr id="19" name="Rectangle 5">
            <a:extLst>
              <a:ext uri="{FF2B5EF4-FFF2-40B4-BE49-F238E27FC236}">
                <a16:creationId xmlns:a16="http://schemas.microsoft.com/office/drawing/2014/main" id="{664D472D-1AB6-ADFC-CE57-ABF2F27876F6}"/>
              </a:ext>
            </a:extLst>
          </p:cNvPr>
          <p:cNvSpPr>
            <a:spLocks noChangeArrowheads="1"/>
          </p:cNvSpPr>
          <p:nvPr/>
        </p:nvSpPr>
        <p:spPr bwMode="auto">
          <a:xfrm>
            <a:off x="7396163" y="3995738"/>
            <a:ext cx="3116262" cy="2419350"/>
          </a:xfrm>
          <a:prstGeom prst="rect">
            <a:avLst/>
          </a:prstGeom>
          <a:noFill/>
          <a:ln w="9525">
            <a:noFill/>
            <a:miter lim="800000"/>
            <a:headEnd/>
            <a:tailEnd/>
          </a:ln>
        </p:spPr>
        <p:txBody>
          <a:bodyPr lIns="91407" tIns="45704" rIns="91407" bIns="45704"/>
          <a:lstStyle/>
          <a:p>
            <a:pPr marL="168275" indent="-168275">
              <a:spcBef>
                <a:spcPct val="20000"/>
              </a:spcBef>
              <a:defRPr/>
            </a:pPr>
            <a:r>
              <a:rPr lang="en-US" b="1" dirty="0">
                <a:latin typeface="+mn-lt"/>
              </a:rPr>
              <a:t>derived class (A)</a:t>
            </a:r>
          </a:p>
          <a:p>
            <a:pPr marL="168275" indent="-168275">
              <a:spcBef>
                <a:spcPct val="20000"/>
              </a:spcBef>
              <a:defRPr/>
            </a:pPr>
            <a:r>
              <a:rPr lang="en-US" dirty="0">
                <a:latin typeface="+mn-lt"/>
              </a:rPr>
              <a:t>	</a:t>
            </a:r>
            <a:r>
              <a:rPr lang="en-US" dirty="0"/>
              <a:t>protected</a:t>
            </a:r>
            <a:endParaRPr lang="en-US" dirty="0">
              <a:latin typeface="+mn-lt"/>
            </a:endParaRPr>
          </a:p>
          <a:p>
            <a:pPr marL="168275" indent="-168275">
              <a:spcBef>
                <a:spcPct val="20000"/>
              </a:spcBef>
              <a:defRPr/>
            </a:pPr>
            <a:r>
              <a:rPr lang="en-US" dirty="0">
                <a:latin typeface="+mn-lt"/>
              </a:rPr>
              <a:t>	protected</a:t>
            </a:r>
          </a:p>
          <a:p>
            <a:pPr marL="168275" indent="-168275">
              <a:spcBef>
                <a:spcPct val="20000"/>
              </a:spcBef>
              <a:defRPr/>
            </a:pPr>
            <a:r>
              <a:rPr lang="en-US" dirty="0"/>
              <a:t>  Not Inherited</a:t>
            </a:r>
            <a:endParaRPr lang="en-US" i="1" dirty="0">
              <a:latin typeface="+mn-lt"/>
            </a:endParaRPr>
          </a:p>
        </p:txBody>
      </p:sp>
      <p:sp>
        <p:nvSpPr>
          <p:cNvPr id="17415" name="Line 6">
            <a:extLst>
              <a:ext uri="{FF2B5EF4-FFF2-40B4-BE49-F238E27FC236}">
                <a16:creationId xmlns:a16="http://schemas.microsoft.com/office/drawing/2014/main" id="{B5CA7873-A689-E6FC-C11D-07B7BD8F30EE}"/>
              </a:ext>
            </a:extLst>
          </p:cNvPr>
          <p:cNvSpPr>
            <a:spLocks noChangeShapeType="1"/>
          </p:cNvSpPr>
          <p:nvPr/>
        </p:nvSpPr>
        <p:spPr bwMode="auto">
          <a:xfrm flipV="1">
            <a:off x="3457575" y="4672013"/>
            <a:ext cx="3917951" cy="5238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en-IN"/>
          </a:p>
        </p:txBody>
      </p:sp>
      <p:sp>
        <p:nvSpPr>
          <p:cNvPr id="17416" name="Line 7">
            <a:extLst>
              <a:ext uri="{FF2B5EF4-FFF2-40B4-BE49-F238E27FC236}">
                <a16:creationId xmlns:a16="http://schemas.microsoft.com/office/drawing/2014/main" id="{3DB5C471-23B1-557E-BEDC-96D1606BB69C}"/>
              </a:ext>
            </a:extLst>
          </p:cNvPr>
          <p:cNvSpPr>
            <a:spLocks noChangeShapeType="1"/>
          </p:cNvSpPr>
          <p:nvPr/>
        </p:nvSpPr>
        <p:spPr bwMode="auto">
          <a:xfrm flipV="1">
            <a:off x="3857625" y="5095874"/>
            <a:ext cx="3540125" cy="66669"/>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en-IN"/>
          </a:p>
        </p:txBody>
      </p:sp>
      <p:sp>
        <p:nvSpPr>
          <p:cNvPr id="17417" name="Line 8">
            <a:extLst>
              <a:ext uri="{FF2B5EF4-FFF2-40B4-BE49-F238E27FC236}">
                <a16:creationId xmlns:a16="http://schemas.microsoft.com/office/drawing/2014/main" id="{D84974E8-BEDA-CD96-48C8-E2A5F287F514}"/>
              </a:ext>
            </a:extLst>
          </p:cNvPr>
          <p:cNvSpPr>
            <a:spLocks noChangeShapeType="1"/>
          </p:cNvSpPr>
          <p:nvPr/>
        </p:nvSpPr>
        <p:spPr bwMode="auto">
          <a:xfrm flipV="1">
            <a:off x="3571875" y="5534024"/>
            <a:ext cx="3844925" cy="66669"/>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en-IN"/>
          </a:p>
        </p:txBody>
      </p:sp>
      <p:sp>
        <p:nvSpPr>
          <p:cNvPr id="24" name="Rectangle 11">
            <a:extLst>
              <a:ext uri="{FF2B5EF4-FFF2-40B4-BE49-F238E27FC236}">
                <a16:creationId xmlns:a16="http://schemas.microsoft.com/office/drawing/2014/main" id="{14417143-7871-549D-5E0E-827B3BF7B911}"/>
              </a:ext>
            </a:extLst>
          </p:cNvPr>
          <p:cNvSpPr>
            <a:spLocks noChangeArrowheads="1"/>
          </p:cNvSpPr>
          <p:nvPr/>
        </p:nvSpPr>
        <p:spPr bwMode="auto">
          <a:xfrm>
            <a:off x="542925" y="1600199"/>
            <a:ext cx="9972675" cy="2125664"/>
          </a:xfrm>
          <a:prstGeom prst="rect">
            <a:avLst/>
          </a:prstGeom>
          <a:noFill/>
          <a:ln w="9525">
            <a:solidFill>
              <a:schemeClr val="tx1"/>
            </a:solidFill>
            <a:miter lim="800000"/>
            <a:headEnd/>
            <a:tailEnd/>
          </a:ln>
        </p:spPr>
        <p:txBody>
          <a:bodyPr lIns="91407" tIns="45704" rIns="91407" bIns="45704"/>
          <a:lstStyle/>
          <a:p>
            <a:pPr marL="342900" indent="-342900">
              <a:lnSpc>
                <a:spcPct val="90000"/>
              </a:lnSpc>
              <a:spcBef>
                <a:spcPct val="20000"/>
              </a:spcBef>
              <a:defRPr/>
            </a:pPr>
            <a:r>
              <a:rPr lang="en-US" b="1" dirty="0">
                <a:latin typeface="+mn-lt"/>
              </a:rPr>
              <a:t>class </a:t>
            </a:r>
            <a:r>
              <a:rPr lang="en-US" dirty="0">
                <a:latin typeface="+mn-lt"/>
              </a:rPr>
              <a:t>A</a:t>
            </a:r>
            <a:r>
              <a:rPr lang="en-US" b="1" dirty="0">
                <a:latin typeface="+mn-lt"/>
              </a:rPr>
              <a:t> : protected</a:t>
            </a:r>
            <a:r>
              <a:rPr lang="en-US" b="1" dirty="0">
                <a:solidFill>
                  <a:srgbClr val="FF0000"/>
                </a:solidFill>
                <a:latin typeface="+mn-lt"/>
              </a:rPr>
              <a:t> </a:t>
            </a:r>
            <a:r>
              <a:rPr lang="en-US" dirty="0">
                <a:latin typeface="+mn-lt"/>
              </a:rPr>
              <a:t>B</a:t>
            </a:r>
          </a:p>
          <a:p>
            <a:pPr marL="342900" indent="-342900">
              <a:lnSpc>
                <a:spcPct val="90000"/>
              </a:lnSpc>
              <a:spcBef>
                <a:spcPct val="20000"/>
              </a:spcBef>
              <a:defRPr/>
            </a:pPr>
            <a:r>
              <a:rPr lang="en-US" b="1" dirty="0">
                <a:latin typeface="+mn-lt"/>
              </a:rPr>
              <a:t>{		</a:t>
            </a:r>
            <a:r>
              <a:rPr lang="en-US" dirty="0">
                <a:latin typeface="+mn-lt"/>
              </a:rPr>
              <a:t>// Class A now inherits the members of Class B</a:t>
            </a:r>
          </a:p>
          <a:p>
            <a:pPr marL="342900" indent="-342900">
              <a:lnSpc>
                <a:spcPct val="90000"/>
              </a:lnSpc>
              <a:spcBef>
                <a:spcPct val="20000"/>
              </a:spcBef>
              <a:defRPr/>
            </a:pPr>
            <a:r>
              <a:rPr lang="en-US" dirty="0">
                <a:latin typeface="+mn-lt"/>
              </a:rPr>
              <a:t>		// with </a:t>
            </a:r>
            <a:r>
              <a:rPr lang="en-US" b="1" dirty="0">
                <a:latin typeface="+mn-lt"/>
              </a:rPr>
              <a:t>public</a:t>
            </a:r>
            <a:r>
              <a:rPr lang="en-US" dirty="0">
                <a:latin typeface="+mn-lt"/>
              </a:rPr>
              <a:t> members “converted” to </a:t>
            </a:r>
            <a:r>
              <a:rPr lang="en-US" b="1" dirty="0">
                <a:latin typeface="+mn-lt"/>
              </a:rPr>
              <a:t>protected</a:t>
            </a:r>
          </a:p>
          <a:p>
            <a:pPr marL="342900" indent="-342900">
              <a:lnSpc>
                <a:spcPct val="90000"/>
              </a:lnSpc>
              <a:spcBef>
                <a:spcPct val="20000"/>
              </a:spcBef>
              <a:defRPr/>
            </a:pPr>
            <a:r>
              <a:rPr lang="en-US" b="1" dirty="0">
                <a:latin typeface="+mn-lt"/>
              </a:rPr>
              <a:t>}		</a:t>
            </a:r>
            <a:r>
              <a:rPr lang="en-US" dirty="0">
                <a:latin typeface="+mn-lt"/>
              </a:rPr>
              <a:t>// but no other changes to the inherited members</a:t>
            </a:r>
            <a:endParaRPr lang="en-US" b="1" dirty="0">
              <a:latin typeface="+mn-lt"/>
            </a:endParaRPr>
          </a:p>
        </p:txBody>
      </p:sp>
      <p:sp>
        <p:nvSpPr>
          <p:cNvPr id="17419" name="Rectangle 12">
            <a:extLst>
              <a:ext uri="{FF2B5EF4-FFF2-40B4-BE49-F238E27FC236}">
                <a16:creationId xmlns:a16="http://schemas.microsoft.com/office/drawing/2014/main" id="{79DDA004-DA58-8AC7-0BA9-868E3B6BC882}"/>
              </a:ext>
            </a:extLst>
          </p:cNvPr>
          <p:cNvSpPr>
            <a:spLocks noChangeArrowheads="1"/>
          </p:cNvSpPr>
          <p:nvPr/>
        </p:nvSpPr>
        <p:spPr bwMode="auto">
          <a:xfrm>
            <a:off x="542926" y="3976688"/>
            <a:ext cx="9972674" cy="21780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7420" name="Slide Number Placeholder 11">
            <a:extLst>
              <a:ext uri="{FF2B5EF4-FFF2-40B4-BE49-F238E27FC236}">
                <a16:creationId xmlns:a16="http://schemas.microsoft.com/office/drawing/2014/main" id="{2D274550-A31E-6D7E-F368-81DEEADA553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C7B2FAB-6487-4537-AEB7-036E549368DC}" type="slidenum">
              <a:rPr lang="en-US" altLang="en-US" sz="1400"/>
              <a:pPr eaLnBrk="1" hangingPunct="1"/>
              <a:t>59</a:t>
            </a:fld>
            <a:endParaRPr lang="en-US" alt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OOPS Concept Definitions</a:t>
            </a:r>
          </a:p>
        </p:txBody>
      </p:sp>
      <p:sp>
        <p:nvSpPr>
          <p:cNvPr id="5123" name="Content Placeholder 2"/>
          <p:cNvSpPr>
            <a:spLocks noGrp="1"/>
          </p:cNvSpPr>
          <p:nvPr>
            <p:ph idx="1"/>
          </p:nvPr>
        </p:nvSpPr>
        <p:spPr>
          <a:xfrm>
            <a:off x="1828800" y="1524002"/>
            <a:ext cx="8610600" cy="5029199"/>
          </a:xfrm>
        </p:spPr>
        <p:txBody>
          <a:bodyPr/>
          <a:lstStyle/>
          <a:p>
            <a:r>
              <a:rPr lang="en-US" sz="2000" b="1" dirty="0"/>
              <a:t>Exception Handling</a:t>
            </a:r>
          </a:p>
          <a:p>
            <a:r>
              <a:rPr lang="en-US" sz="2000" dirty="0"/>
              <a:t>Exception handling is a feature of OOP, to handle unresolved exceptions or errors produced at runtime.</a:t>
            </a:r>
          </a:p>
          <a:p>
            <a:endParaRPr lang="en-US" sz="20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E764D075-9F8D-1311-858D-B49AFB7C191F}"/>
              </a:ext>
            </a:extLst>
          </p:cNvPr>
          <p:cNvSpPr>
            <a:spLocks noGrp="1" noChangeArrowheads="1"/>
          </p:cNvSpPr>
          <p:nvPr>
            <p:ph type="title"/>
          </p:nvPr>
        </p:nvSpPr>
        <p:spPr>
          <a:xfrm>
            <a:off x="1905000" y="0"/>
            <a:ext cx="7772400" cy="457200"/>
          </a:xfrm>
        </p:spPr>
        <p:txBody>
          <a:bodyPr/>
          <a:lstStyle/>
          <a:p>
            <a:pPr algn="l" eaLnBrk="1" hangingPunct="1"/>
            <a:r>
              <a:rPr lang="en-US" altLang="en-US" sz="2800" dirty="0"/>
              <a:t>Example - 3</a:t>
            </a:r>
          </a:p>
        </p:txBody>
      </p:sp>
      <p:sp>
        <p:nvSpPr>
          <p:cNvPr id="18435" name="Line 3">
            <a:extLst>
              <a:ext uri="{FF2B5EF4-FFF2-40B4-BE49-F238E27FC236}">
                <a16:creationId xmlns:a16="http://schemas.microsoft.com/office/drawing/2014/main" id="{FFD20785-80B5-3545-C09E-99EADBF0EF32}"/>
              </a:ext>
            </a:extLst>
          </p:cNvPr>
          <p:cNvSpPr>
            <a:spLocks noChangeShapeType="1"/>
          </p:cNvSpPr>
          <p:nvPr/>
        </p:nvSpPr>
        <p:spPr bwMode="auto">
          <a:xfrm>
            <a:off x="1981200" y="533400"/>
            <a:ext cx="83058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68" name="Text Box 4">
            <a:extLst>
              <a:ext uri="{FF2B5EF4-FFF2-40B4-BE49-F238E27FC236}">
                <a16:creationId xmlns:a16="http://schemas.microsoft.com/office/drawing/2014/main" id="{F3545328-3155-350B-2EE0-9B7561BECF63}"/>
              </a:ext>
            </a:extLst>
          </p:cNvPr>
          <p:cNvSpPr txBox="1">
            <a:spLocks noChangeArrowheads="1"/>
          </p:cNvSpPr>
          <p:nvPr/>
        </p:nvSpPr>
        <p:spPr bwMode="auto">
          <a:xfrm>
            <a:off x="1828800" y="533400"/>
            <a:ext cx="3657600" cy="5016500"/>
          </a:xfrm>
          <a:prstGeom prst="rect">
            <a:avLst/>
          </a:prstGeom>
          <a:noFill/>
          <a:ln w="9525">
            <a:noFill/>
            <a:miter lim="800000"/>
            <a:headEnd/>
            <a:tailEnd/>
          </a:ln>
        </p:spPr>
        <p:txBody>
          <a:bodyPr>
            <a:spAutoFit/>
          </a:bodyPr>
          <a:lstStyle/>
          <a:p>
            <a:pPr>
              <a:defRPr/>
            </a:pPr>
            <a:r>
              <a:rPr lang="en-US" sz="2000" dirty="0">
                <a:solidFill>
                  <a:schemeClr val="accent1">
                    <a:lumMod val="50000"/>
                  </a:schemeClr>
                </a:solidFill>
                <a:latin typeface="Courier New" pitchFamily="49" charset="0"/>
              </a:rPr>
              <a:t>class B //base class</a:t>
            </a:r>
          </a:p>
          <a:p>
            <a:pPr>
              <a:defRPr/>
            </a:pPr>
            <a:r>
              <a:rPr lang="en-US" sz="2000" dirty="0">
                <a:solidFill>
                  <a:schemeClr val="accent1">
                    <a:lumMod val="50000"/>
                  </a:schemeClr>
                </a:solidFill>
                <a:latin typeface="Courier New" pitchFamily="49" charset="0"/>
              </a:rPr>
              <a:t>{</a:t>
            </a:r>
          </a:p>
          <a:p>
            <a:pPr>
              <a:defRPr/>
            </a:pPr>
            <a:r>
              <a:rPr lang="en-US" sz="2000" dirty="0">
                <a:solidFill>
                  <a:schemeClr val="accent1">
                    <a:lumMod val="50000"/>
                  </a:schemeClr>
                </a:solidFill>
                <a:latin typeface="Courier New" pitchFamily="49" charset="0"/>
              </a:rPr>
              <a:t>  </a:t>
            </a:r>
            <a:r>
              <a:rPr lang="en-US" sz="2000" dirty="0" err="1">
                <a:solidFill>
                  <a:schemeClr val="accent1">
                    <a:lumMod val="50000"/>
                  </a:schemeClr>
                </a:solidFill>
                <a:latin typeface="Courier New" pitchFamily="49" charset="0"/>
              </a:rPr>
              <a:t>int</a:t>
            </a:r>
            <a:r>
              <a:rPr lang="en-US" sz="2000" dirty="0">
                <a:solidFill>
                  <a:schemeClr val="accent1">
                    <a:lumMod val="50000"/>
                  </a:schemeClr>
                </a:solidFill>
                <a:latin typeface="Courier New" pitchFamily="49" charset="0"/>
              </a:rPr>
              <a:t> x;</a:t>
            </a:r>
          </a:p>
          <a:p>
            <a:pPr>
              <a:defRPr/>
            </a:pPr>
            <a:r>
              <a:rPr lang="en-US" sz="2000" dirty="0">
                <a:solidFill>
                  <a:schemeClr val="accent1">
                    <a:lumMod val="50000"/>
                  </a:schemeClr>
                </a:solidFill>
                <a:latin typeface="Courier New" pitchFamily="49" charset="0"/>
              </a:rPr>
              <a:t>protected:</a:t>
            </a:r>
          </a:p>
          <a:p>
            <a:pPr>
              <a:defRPr/>
            </a:pPr>
            <a:r>
              <a:rPr lang="en-US" sz="2000" dirty="0">
                <a:solidFill>
                  <a:schemeClr val="accent1">
                    <a:lumMod val="50000"/>
                  </a:schemeClr>
                </a:solidFill>
                <a:latin typeface="Courier New" pitchFamily="49" charset="0"/>
              </a:rPr>
              <a:t>  </a:t>
            </a:r>
            <a:r>
              <a:rPr lang="en-US" sz="2000" dirty="0" err="1">
                <a:solidFill>
                  <a:schemeClr val="accent1">
                    <a:lumMod val="50000"/>
                  </a:schemeClr>
                </a:solidFill>
                <a:latin typeface="Courier New" pitchFamily="49" charset="0"/>
              </a:rPr>
              <a:t>int</a:t>
            </a:r>
            <a:r>
              <a:rPr lang="en-US" sz="2000" dirty="0">
                <a:solidFill>
                  <a:schemeClr val="accent1">
                    <a:lumMod val="50000"/>
                  </a:schemeClr>
                </a:solidFill>
                <a:latin typeface="Courier New" pitchFamily="49" charset="0"/>
              </a:rPr>
              <a:t> y;</a:t>
            </a:r>
          </a:p>
          <a:p>
            <a:pPr>
              <a:defRPr/>
            </a:pPr>
            <a:r>
              <a:rPr lang="en-US" sz="2000" dirty="0">
                <a:solidFill>
                  <a:schemeClr val="accent1">
                    <a:lumMod val="50000"/>
                  </a:schemeClr>
                </a:solidFill>
                <a:latin typeface="Courier New" pitchFamily="49" charset="0"/>
              </a:rPr>
              <a:t>  void </a:t>
            </a:r>
            <a:r>
              <a:rPr lang="en-US" sz="2000" dirty="0" err="1">
                <a:solidFill>
                  <a:schemeClr val="accent1">
                    <a:lumMod val="50000"/>
                  </a:schemeClr>
                </a:solidFill>
                <a:latin typeface="Courier New" pitchFamily="49" charset="0"/>
              </a:rPr>
              <a:t>myfunc</a:t>
            </a:r>
            <a:r>
              <a:rPr lang="en-US" sz="2000" dirty="0">
                <a:solidFill>
                  <a:schemeClr val="accent1">
                    <a:lumMod val="50000"/>
                  </a:schemeClr>
                </a:solidFill>
                <a:latin typeface="Courier New" pitchFamily="49" charset="0"/>
              </a:rPr>
              <a:t> ()</a:t>
            </a:r>
          </a:p>
          <a:p>
            <a:pPr>
              <a:defRPr/>
            </a:pPr>
            <a:r>
              <a:rPr lang="en-US" sz="2000" dirty="0">
                <a:solidFill>
                  <a:schemeClr val="accent1">
                    <a:lumMod val="50000"/>
                  </a:schemeClr>
                </a:solidFill>
                <a:latin typeface="Courier New" pitchFamily="49" charset="0"/>
              </a:rPr>
              <a:t>  {</a:t>
            </a:r>
          </a:p>
          <a:p>
            <a:pPr>
              <a:defRPr/>
            </a:pPr>
            <a:r>
              <a:rPr lang="en-US" sz="2000" dirty="0">
                <a:solidFill>
                  <a:schemeClr val="accent1">
                    <a:lumMod val="50000"/>
                  </a:schemeClr>
                </a:solidFill>
                <a:latin typeface="Courier New" pitchFamily="49" charset="0"/>
              </a:rPr>
              <a:t>    </a:t>
            </a:r>
            <a:r>
              <a:rPr lang="en-US" sz="2000" dirty="0" err="1">
                <a:solidFill>
                  <a:schemeClr val="accent1">
                    <a:lumMod val="50000"/>
                  </a:schemeClr>
                </a:solidFill>
                <a:latin typeface="Courier New" pitchFamily="49" charset="0"/>
              </a:rPr>
              <a:t>cout</a:t>
            </a:r>
            <a:r>
              <a:rPr lang="en-US" sz="2000" dirty="0">
                <a:solidFill>
                  <a:schemeClr val="accent1">
                    <a:lumMod val="50000"/>
                  </a:schemeClr>
                </a:solidFill>
                <a:latin typeface="Courier New" pitchFamily="49" charset="0"/>
              </a:rPr>
              <a:t>&lt;&lt;x;</a:t>
            </a:r>
          </a:p>
          <a:p>
            <a:pPr>
              <a:defRPr/>
            </a:pPr>
            <a:r>
              <a:rPr lang="en-US" sz="2000" dirty="0">
                <a:solidFill>
                  <a:schemeClr val="accent1">
                    <a:lumMod val="50000"/>
                  </a:schemeClr>
                </a:solidFill>
                <a:latin typeface="Courier New" pitchFamily="49" charset="0"/>
              </a:rPr>
              <a:t>  }</a:t>
            </a:r>
          </a:p>
          <a:p>
            <a:pPr>
              <a:defRPr/>
            </a:pPr>
            <a:r>
              <a:rPr lang="en-US" sz="2000" dirty="0">
                <a:solidFill>
                  <a:schemeClr val="accent1">
                    <a:lumMod val="50000"/>
                  </a:schemeClr>
                </a:solidFill>
                <a:latin typeface="Courier New" pitchFamily="49" charset="0"/>
              </a:rPr>
              <a:t>public:</a:t>
            </a:r>
          </a:p>
          <a:p>
            <a:pPr>
              <a:defRPr/>
            </a:pPr>
            <a:r>
              <a:rPr lang="en-US" sz="2000" dirty="0">
                <a:solidFill>
                  <a:schemeClr val="accent1">
                    <a:lumMod val="50000"/>
                  </a:schemeClr>
                </a:solidFill>
                <a:latin typeface="Courier New" pitchFamily="49" charset="0"/>
              </a:rPr>
              <a:t>  </a:t>
            </a:r>
            <a:r>
              <a:rPr lang="en-US" sz="2000" dirty="0" err="1">
                <a:solidFill>
                  <a:schemeClr val="accent1">
                    <a:lumMod val="50000"/>
                  </a:schemeClr>
                </a:solidFill>
                <a:latin typeface="Courier New" pitchFamily="49" charset="0"/>
              </a:rPr>
              <a:t>int</a:t>
            </a:r>
            <a:r>
              <a:rPr lang="en-US" sz="2000" dirty="0">
                <a:solidFill>
                  <a:schemeClr val="accent1">
                    <a:lumMod val="50000"/>
                  </a:schemeClr>
                </a:solidFill>
                <a:latin typeface="Courier New" pitchFamily="49" charset="0"/>
              </a:rPr>
              <a:t> z;</a:t>
            </a:r>
          </a:p>
          <a:p>
            <a:pPr>
              <a:defRPr/>
            </a:pPr>
            <a:r>
              <a:rPr lang="en-US" sz="2000" dirty="0">
                <a:solidFill>
                  <a:schemeClr val="accent1">
                    <a:lumMod val="50000"/>
                  </a:schemeClr>
                </a:solidFill>
                <a:latin typeface="Courier New" pitchFamily="49" charset="0"/>
              </a:rPr>
              <a:t>  B()</a:t>
            </a:r>
          </a:p>
          <a:p>
            <a:pPr>
              <a:defRPr/>
            </a:pPr>
            <a:r>
              <a:rPr lang="en-US" sz="2000" dirty="0">
                <a:solidFill>
                  <a:schemeClr val="accent1">
                    <a:lumMod val="50000"/>
                  </a:schemeClr>
                </a:solidFill>
                <a:latin typeface="Courier New" pitchFamily="49" charset="0"/>
              </a:rPr>
              <a:t>  {</a:t>
            </a:r>
          </a:p>
          <a:p>
            <a:pPr>
              <a:defRPr/>
            </a:pPr>
            <a:r>
              <a:rPr lang="en-US" sz="2000" dirty="0">
                <a:solidFill>
                  <a:schemeClr val="accent1">
                    <a:lumMod val="50000"/>
                  </a:schemeClr>
                </a:solidFill>
                <a:latin typeface="Courier New" pitchFamily="49" charset="0"/>
              </a:rPr>
              <a:t>    x = 5;</a:t>
            </a:r>
          </a:p>
          <a:p>
            <a:pPr>
              <a:defRPr/>
            </a:pPr>
            <a:r>
              <a:rPr lang="en-US" sz="2000" dirty="0">
                <a:solidFill>
                  <a:schemeClr val="accent1">
                    <a:lumMod val="50000"/>
                  </a:schemeClr>
                </a:solidFill>
                <a:latin typeface="Courier New" pitchFamily="49" charset="0"/>
              </a:rPr>
              <a:t>  }</a:t>
            </a:r>
          </a:p>
          <a:p>
            <a:pPr>
              <a:defRPr/>
            </a:pPr>
            <a:r>
              <a:rPr lang="en-US" sz="2000" dirty="0">
                <a:solidFill>
                  <a:schemeClr val="accent1">
                    <a:lumMod val="50000"/>
                  </a:schemeClr>
                </a:solidFill>
                <a:latin typeface="Courier New" pitchFamily="49" charset="0"/>
              </a:rPr>
              <a:t>};</a:t>
            </a:r>
          </a:p>
        </p:txBody>
      </p:sp>
      <p:sp>
        <p:nvSpPr>
          <p:cNvPr id="18437" name="Text Box 4">
            <a:extLst>
              <a:ext uri="{FF2B5EF4-FFF2-40B4-BE49-F238E27FC236}">
                <a16:creationId xmlns:a16="http://schemas.microsoft.com/office/drawing/2014/main" id="{D9797E5B-806C-CE19-465C-F6F57D098725}"/>
              </a:ext>
            </a:extLst>
          </p:cNvPr>
          <p:cNvSpPr txBox="1">
            <a:spLocks noChangeArrowheads="1"/>
          </p:cNvSpPr>
          <p:nvPr/>
        </p:nvSpPr>
        <p:spPr bwMode="auto">
          <a:xfrm>
            <a:off x="5410200" y="533400"/>
            <a:ext cx="52578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dirty="0">
                <a:solidFill>
                  <a:srgbClr val="C00000"/>
                </a:solidFill>
                <a:latin typeface="Courier New" panose="02070309020205020404" pitchFamily="49" charset="0"/>
              </a:rPr>
              <a:t>Class D : private B </a:t>
            </a:r>
          </a:p>
          <a:p>
            <a:pPr eaLnBrk="1" hangingPunct="1"/>
            <a:r>
              <a:rPr lang="en-US" altLang="en-US" sz="2000" dirty="0">
                <a:solidFill>
                  <a:srgbClr val="C00000"/>
                </a:solidFill>
                <a:latin typeface="Courier New" panose="02070309020205020404" pitchFamily="49" charset="0"/>
              </a:rPr>
              <a:t>{</a:t>
            </a:r>
          </a:p>
          <a:p>
            <a:pPr eaLnBrk="1" hangingPunct="1"/>
            <a:r>
              <a:rPr lang="en-US" altLang="en-US" sz="2000" dirty="0">
                <a:solidFill>
                  <a:srgbClr val="C00000"/>
                </a:solidFill>
                <a:latin typeface="Courier New" panose="02070309020205020404" pitchFamily="49" charset="0"/>
              </a:rPr>
              <a:t>public:</a:t>
            </a:r>
          </a:p>
          <a:p>
            <a:pPr eaLnBrk="1" hangingPunct="1"/>
            <a:r>
              <a:rPr lang="en-US" altLang="en-US" sz="2000" dirty="0">
                <a:solidFill>
                  <a:srgbClr val="C00000"/>
                </a:solidFill>
                <a:latin typeface="Courier New" panose="02070309020205020404" pitchFamily="49" charset="0"/>
              </a:rPr>
              <a:t>  D()</a:t>
            </a:r>
          </a:p>
          <a:p>
            <a:pPr eaLnBrk="1" hangingPunct="1"/>
            <a:r>
              <a:rPr lang="en-US" altLang="en-US" sz="2000" dirty="0">
                <a:solidFill>
                  <a:srgbClr val="C00000"/>
                </a:solidFill>
                <a:latin typeface="Courier New" panose="02070309020205020404" pitchFamily="49" charset="0"/>
              </a:rPr>
              <a:t>  {</a:t>
            </a:r>
          </a:p>
          <a:p>
            <a:pPr eaLnBrk="1" hangingPunct="1"/>
            <a:r>
              <a:rPr lang="en-US" altLang="en-US" sz="2000" dirty="0">
                <a:solidFill>
                  <a:srgbClr val="C00000"/>
                </a:solidFill>
                <a:latin typeface="Courier New" panose="02070309020205020404" pitchFamily="49" charset="0"/>
              </a:rPr>
              <a:t>    y = 6;</a:t>
            </a:r>
          </a:p>
          <a:p>
            <a:pPr eaLnBrk="1" hangingPunct="1"/>
            <a:r>
              <a:rPr lang="en-US" altLang="en-US" sz="2000" dirty="0">
                <a:solidFill>
                  <a:srgbClr val="C00000"/>
                </a:solidFill>
                <a:latin typeface="Courier New" panose="02070309020205020404" pitchFamily="49" charset="0"/>
              </a:rPr>
              <a:t>    z = 7;</a:t>
            </a:r>
          </a:p>
          <a:p>
            <a:pPr eaLnBrk="1" hangingPunct="1"/>
            <a:r>
              <a:rPr lang="en-US" altLang="en-US" sz="2000" dirty="0">
                <a:solidFill>
                  <a:srgbClr val="C00000"/>
                </a:solidFill>
                <a:latin typeface="Courier New" panose="02070309020205020404" pitchFamily="49" charset="0"/>
              </a:rPr>
              <a:t>  }</a:t>
            </a:r>
          </a:p>
          <a:p>
            <a:pPr eaLnBrk="1" hangingPunct="1"/>
            <a:r>
              <a:rPr lang="en-US" altLang="en-US" sz="2000" dirty="0">
                <a:solidFill>
                  <a:srgbClr val="C00000"/>
                </a:solidFill>
                <a:latin typeface="Courier New" panose="02070309020205020404" pitchFamily="49" charset="0"/>
              </a:rPr>
              <a:t>  void </a:t>
            </a:r>
            <a:r>
              <a:rPr lang="en-US" altLang="en-US" sz="2000" dirty="0" err="1">
                <a:solidFill>
                  <a:srgbClr val="C00000"/>
                </a:solidFill>
                <a:latin typeface="Courier New" panose="02070309020205020404" pitchFamily="49" charset="0"/>
              </a:rPr>
              <a:t>myfunc</a:t>
            </a:r>
            <a:r>
              <a:rPr lang="en-US" altLang="en-US" sz="2000" dirty="0">
                <a:solidFill>
                  <a:srgbClr val="C00000"/>
                </a:solidFill>
                <a:latin typeface="Courier New" panose="02070309020205020404" pitchFamily="49" charset="0"/>
              </a:rPr>
              <a:t> ()</a:t>
            </a:r>
          </a:p>
          <a:p>
            <a:pPr eaLnBrk="1" hangingPunct="1"/>
            <a:r>
              <a:rPr lang="en-US" altLang="en-US" sz="2000" dirty="0">
                <a:solidFill>
                  <a:srgbClr val="C00000"/>
                </a:solidFill>
                <a:latin typeface="Courier New" panose="02070309020205020404" pitchFamily="49" charset="0"/>
              </a:rPr>
              <a:t>  {</a:t>
            </a:r>
          </a:p>
          <a:p>
            <a:pPr eaLnBrk="1" hangingPunct="1"/>
            <a:r>
              <a:rPr lang="en-US" altLang="en-US" sz="2000" dirty="0">
                <a:solidFill>
                  <a:srgbClr val="C00000"/>
                </a:solidFill>
                <a:latin typeface="Courier New" panose="02070309020205020404" pitchFamily="49" charset="0"/>
              </a:rPr>
              <a:t>    B::myfunc();</a:t>
            </a:r>
          </a:p>
          <a:p>
            <a:pPr eaLnBrk="1" hangingPunct="1"/>
            <a:r>
              <a:rPr lang="en-US" altLang="en-US" sz="2000" dirty="0">
                <a:solidFill>
                  <a:srgbClr val="C00000"/>
                </a:solidFill>
                <a:latin typeface="Courier New" panose="02070309020205020404" pitchFamily="49" charset="0"/>
              </a:rPr>
              <a:t>    </a:t>
            </a:r>
            <a:r>
              <a:rPr lang="en-US" altLang="en-US" sz="2000" dirty="0" err="1">
                <a:solidFill>
                  <a:srgbClr val="C00000"/>
                </a:solidFill>
                <a:latin typeface="Courier New" panose="02070309020205020404" pitchFamily="49" charset="0"/>
              </a:rPr>
              <a:t>cout</a:t>
            </a:r>
            <a:r>
              <a:rPr lang="en-US" altLang="en-US" sz="2000" dirty="0">
                <a:solidFill>
                  <a:srgbClr val="C00000"/>
                </a:solidFill>
                <a:latin typeface="Courier New" panose="02070309020205020404" pitchFamily="49" charset="0"/>
              </a:rPr>
              <a:t>&lt;&lt;y&lt;&lt;z&lt;&lt;</a:t>
            </a:r>
            <a:r>
              <a:rPr lang="en-US" altLang="en-US" sz="2000" dirty="0" err="1">
                <a:solidFill>
                  <a:srgbClr val="C00000"/>
                </a:solidFill>
                <a:latin typeface="Courier New" panose="02070309020205020404" pitchFamily="49" charset="0"/>
              </a:rPr>
              <a:t>endl</a:t>
            </a:r>
            <a:r>
              <a:rPr lang="en-US" altLang="en-US" sz="2000" dirty="0">
                <a:solidFill>
                  <a:srgbClr val="C00000"/>
                </a:solidFill>
                <a:latin typeface="Courier New" panose="02070309020205020404" pitchFamily="49" charset="0"/>
              </a:rPr>
              <a:t>;</a:t>
            </a:r>
          </a:p>
          <a:p>
            <a:pPr eaLnBrk="1" hangingPunct="1"/>
            <a:r>
              <a:rPr lang="en-US" altLang="en-US" sz="2000" dirty="0">
                <a:solidFill>
                  <a:srgbClr val="C00000"/>
                </a:solidFill>
                <a:latin typeface="Courier New" panose="02070309020205020404" pitchFamily="49" charset="0"/>
              </a:rPr>
              <a:t>  }</a:t>
            </a:r>
          </a:p>
          <a:p>
            <a:pPr eaLnBrk="1" hangingPunct="1"/>
            <a:r>
              <a:rPr lang="en-US" altLang="en-US" sz="2000" dirty="0">
                <a:solidFill>
                  <a:srgbClr val="C00000"/>
                </a:solidFill>
                <a:latin typeface="Courier New" panose="02070309020205020404" pitchFamily="49" charset="0"/>
              </a:rPr>
              <a:t>};</a:t>
            </a:r>
          </a:p>
          <a:p>
            <a:pPr eaLnBrk="1" hangingPunct="1"/>
            <a:r>
              <a:rPr lang="en-US" altLang="en-US" sz="2000" dirty="0">
                <a:solidFill>
                  <a:srgbClr val="C00000"/>
                </a:solidFill>
                <a:latin typeface="Courier New" panose="02070309020205020404" pitchFamily="49" charset="0"/>
              </a:rPr>
              <a:t>void main()</a:t>
            </a:r>
          </a:p>
          <a:p>
            <a:pPr eaLnBrk="1" hangingPunct="1"/>
            <a:r>
              <a:rPr lang="en-US" altLang="en-US" sz="2000" dirty="0">
                <a:solidFill>
                  <a:srgbClr val="C00000"/>
                </a:solidFill>
                <a:latin typeface="Courier New" panose="02070309020205020404" pitchFamily="49" charset="0"/>
              </a:rPr>
              <a:t>{ </a:t>
            </a:r>
          </a:p>
          <a:p>
            <a:pPr eaLnBrk="1" hangingPunct="1"/>
            <a:r>
              <a:rPr lang="en-US" altLang="en-US" sz="2000" dirty="0">
                <a:solidFill>
                  <a:srgbClr val="C00000"/>
                </a:solidFill>
                <a:latin typeface="Courier New" panose="02070309020205020404" pitchFamily="49" charset="0"/>
              </a:rPr>
              <a:t>  D </a:t>
            </a:r>
            <a:r>
              <a:rPr lang="en-US" altLang="en-US" sz="2000" dirty="0" err="1">
                <a:solidFill>
                  <a:srgbClr val="C00000"/>
                </a:solidFill>
                <a:latin typeface="Courier New" panose="02070309020205020404" pitchFamily="49" charset="0"/>
              </a:rPr>
              <a:t>objD</a:t>
            </a:r>
            <a:r>
              <a:rPr lang="en-US" altLang="en-US" sz="2000" dirty="0">
                <a:solidFill>
                  <a:srgbClr val="C00000"/>
                </a:solidFill>
                <a:latin typeface="Courier New" panose="02070309020205020404" pitchFamily="49" charset="0"/>
              </a:rPr>
              <a:t>;</a:t>
            </a:r>
          </a:p>
          <a:p>
            <a:pPr eaLnBrk="1" hangingPunct="1"/>
            <a:endParaRPr lang="en-US" altLang="en-US" sz="2000" dirty="0">
              <a:solidFill>
                <a:srgbClr val="C00000"/>
              </a:solidFill>
              <a:latin typeface="Courier New" panose="02070309020205020404" pitchFamily="49" charset="0"/>
            </a:endParaRPr>
          </a:p>
          <a:p>
            <a:pPr eaLnBrk="1" hangingPunct="1"/>
            <a:r>
              <a:rPr lang="en-US" altLang="en-US" sz="2000" dirty="0">
                <a:solidFill>
                  <a:srgbClr val="C00000"/>
                </a:solidFill>
                <a:latin typeface="Courier New" panose="02070309020205020404" pitchFamily="49" charset="0"/>
              </a:rPr>
              <a:t>  </a:t>
            </a:r>
            <a:r>
              <a:rPr lang="en-US" altLang="en-US" sz="2000" dirty="0" err="1">
                <a:solidFill>
                  <a:srgbClr val="C00000"/>
                </a:solidFill>
                <a:latin typeface="Courier New" panose="02070309020205020404" pitchFamily="49" charset="0"/>
              </a:rPr>
              <a:t>objD.myfunc</a:t>
            </a:r>
            <a:r>
              <a:rPr lang="en-US" altLang="en-US" sz="2000" dirty="0">
                <a:solidFill>
                  <a:srgbClr val="C00000"/>
                </a:solidFill>
                <a:latin typeface="Courier New" panose="02070309020205020404" pitchFamily="49" charset="0"/>
              </a:rPr>
              <a:t> ();</a:t>
            </a:r>
          </a:p>
          <a:p>
            <a:pPr eaLnBrk="1" hangingPunct="1"/>
            <a:r>
              <a:rPr lang="en-US" altLang="en-US" sz="2000" dirty="0">
                <a:solidFill>
                  <a:srgbClr val="C00000"/>
                </a:solidFill>
                <a:latin typeface="Courier New" panose="02070309020205020404" pitchFamily="49" charset="0"/>
              </a:rPr>
              <a:t>}</a:t>
            </a:r>
          </a:p>
        </p:txBody>
      </p:sp>
      <p:sp>
        <p:nvSpPr>
          <p:cNvPr id="18438" name="Text Box 10">
            <a:extLst>
              <a:ext uri="{FF2B5EF4-FFF2-40B4-BE49-F238E27FC236}">
                <a16:creationId xmlns:a16="http://schemas.microsoft.com/office/drawing/2014/main" id="{2D8947E7-CA85-798F-FB16-3F483B62D972}"/>
              </a:ext>
            </a:extLst>
          </p:cNvPr>
          <p:cNvSpPr txBox="1">
            <a:spLocks noChangeArrowheads="1"/>
          </p:cNvSpPr>
          <p:nvPr/>
        </p:nvSpPr>
        <p:spPr bwMode="auto">
          <a:xfrm>
            <a:off x="1752600" y="5786438"/>
            <a:ext cx="411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solidFill>
                  <a:schemeClr val="accent2"/>
                </a:solidFill>
              </a:rPr>
              <a:t>Q: What is the output?</a:t>
            </a:r>
          </a:p>
        </p:txBody>
      </p:sp>
      <p:sp>
        <p:nvSpPr>
          <p:cNvPr id="7" name="Text Box 10">
            <a:extLst>
              <a:ext uri="{FF2B5EF4-FFF2-40B4-BE49-F238E27FC236}">
                <a16:creationId xmlns:a16="http://schemas.microsoft.com/office/drawing/2014/main" id="{EA0383AA-6B7A-7000-4AD4-0822A0A457D6}"/>
              </a:ext>
            </a:extLst>
          </p:cNvPr>
          <p:cNvSpPr txBox="1">
            <a:spLocks noChangeArrowheads="1"/>
          </p:cNvSpPr>
          <p:nvPr/>
        </p:nvSpPr>
        <p:spPr bwMode="auto">
          <a:xfrm>
            <a:off x="1752600" y="6243638"/>
            <a:ext cx="3657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a:solidFill>
                  <a:schemeClr val="accent2"/>
                </a:solidFill>
              </a:rPr>
              <a:t>A:  5</a:t>
            </a:r>
            <a:r>
              <a:rPr lang="it-IT" altLang="en-US">
                <a:solidFill>
                  <a:schemeClr val="accent2"/>
                </a:solidFill>
              </a:rPr>
              <a:t>67</a:t>
            </a:r>
            <a:endParaRPr lang="en-US" altLang="en-US">
              <a:solidFill>
                <a:schemeClr val="accent2"/>
              </a:solidFill>
            </a:endParaRPr>
          </a:p>
        </p:txBody>
      </p:sp>
      <p:sp>
        <p:nvSpPr>
          <p:cNvPr id="18440" name="Slide Number Placeholder 7">
            <a:extLst>
              <a:ext uri="{FF2B5EF4-FFF2-40B4-BE49-F238E27FC236}">
                <a16:creationId xmlns:a16="http://schemas.microsoft.com/office/drawing/2014/main" id="{41633581-038E-8D01-FE8B-A42BA61D4E9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207C6FE-6BA6-4E7C-980B-576ED61DD7F1}" type="slidenum">
              <a:rPr lang="en-US" altLang="en-US" sz="1400"/>
              <a:pPr eaLnBrk="1" hangingPunct="1"/>
              <a:t>60</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xit" presetSubtype="0" fill="hold" nodeType="with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3FEA124-F614-A276-EB72-56F7B109A395}"/>
              </a:ext>
            </a:extLst>
          </p:cNvPr>
          <p:cNvSpPr>
            <a:spLocks noGrp="1" noChangeArrowheads="1"/>
          </p:cNvSpPr>
          <p:nvPr>
            <p:ph type="title"/>
          </p:nvPr>
        </p:nvSpPr>
        <p:spPr>
          <a:xfrm>
            <a:off x="1981200" y="228600"/>
            <a:ext cx="8229600" cy="685800"/>
          </a:xfrm>
        </p:spPr>
        <p:txBody>
          <a:bodyPr/>
          <a:lstStyle/>
          <a:p>
            <a:pPr eaLnBrk="1" hangingPunct="1"/>
            <a:r>
              <a:rPr lang="en-US" altLang="en-US"/>
              <a:t>Inheritance &amp; Member accessibility</a:t>
            </a:r>
          </a:p>
        </p:txBody>
      </p:sp>
      <p:sp>
        <p:nvSpPr>
          <p:cNvPr id="19459" name="Line 3">
            <a:extLst>
              <a:ext uri="{FF2B5EF4-FFF2-40B4-BE49-F238E27FC236}">
                <a16:creationId xmlns:a16="http://schemas.microsoft.com/office/drawing/2014/main" id="{79C6C06D-EF50-932E-30E8-9DCB0832DB59}"/>
              </a:ext>
            </a:extLst>
          </p:cNvPr>
          <p:cNvSpPr>
            <a:spLocks noChangeShapeType="1"/>
          </p:cNvSpPr>
          <p:nvPr/>
        </p:nvSpPr>
        <p:spPr bwMode="auto">
          <a:xfrm>
            <a:off x="1981200" y="990600"/>
            <a:ext cx="83058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9460" name="Rectangle 2">
            <a:extLst>
              <a:ext uri="{FF2B5EF4-FFF2-40B4-BE49-F238E27FC236}">
                <a16:creationId xmlns:a16="http://schemas.microsoft.com/office/drawing/2014/main" id="{60E47173-5AC6-AC75-BD5A-2E9BF149D221}"/>
              </a:ext>
            </a:extLst>
          </p:cNvPr>
          <p:cNvSpPr txBox="1">
            <a:spLocks noChangeArrowheads="1"/>
          </p:cNvSpPr>
          <p:nvPr/>
        </p:nvSpPr>
        <p:spPr bwMode="auto">
          <a:xfrm>
            <a:off x="2286000" y="10668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3200">
                <a:solidFill>
                  <a:schemeClr val="accent2"/>
                </a:solidFill>
              </a:rPr>
              <a:t>Private Inheritance</a:t>
            </a:r>
          </a:p>
        </p:txBody>
      </p:sp>
      <p:sp>
        <p:nvSpPr>
          <p:cNvPr id="18" name="Rectangle 3">
            <a:extLst>
              <a:ext uri="{FF2B5EF4-FFF2-40B4-BE49-F238E27FC236}">
                <a16:creationId xmlns:a16="http://schemas.microsoft.com/office/drawing/2014/main" id="{F00047CA-5946-6B46-0248-4FD8E7560AB2}"/>
              </a:ext>
            </a:extLst>
          </p:cNvPr>
          <p:cNvSpPr txBox="1">
            <a:spLocks noChangeArrowheads="1"/>
          </p:cNvSpPr>
          <p:nvPr/>
        </p:nvSpPr>
        <p:spPr>
          <a:xfrm>
            <a:off x="1038225" y="3967165"/>
            <a:ext cx="4116388" cy="2178050"/>
          </a:xfrm>
          <a:prstGeom prst="rect">
            <a:avLst/>
          </a:prstGeom>
        </p:spPr>
        <p:txBody>
          <a:bodyPr/>
          <a:lstStyle/>
          <a:p>
            <a:pPr marL="168275" indent="-168275">
              <a:spcBef>
                <a:spcPct val="20000"/>
              </a:spcBef>
              <a:defRPr/>
            </a:pPr>
            <a:r>
              <a:rPr lang="en-US" b="1" kern="0" dirty="0">
                <a:latin typeface="+mn-lt"/>
              </a:rPr>
              <a:t>public base class (B)</a:t>
            </a:r>
          </a:p>
          <a:p>
            <a:pPr marL="168275" indent="-168275">
              <a:spcBef>
                <a:spcPct val="20000"/>
              </a:spcBef>
              <a:defRPr/>
            </a:pPr>
            <a:r>
              <a:rPr lang="en-US" kern="0" dirty="0">
                <a:latin typeface="+mn-lt"/>
              </a:rPr>
              <a:t>	public members</a:t>
            </a:r>
          </a:p>
          <a:p>
            <a:pPr marL="168275" indent="-168275">
              <a:spcBef>
                <a:spcPct val="20000"/>
              </a:spcBef>
              <a:defRPr/>
            </a:pPr>
            <a:r>
              <a:rPr lang="en-US" kern="0" dirty="0">
                <a:latin typeface="+mn-lt"/>
              </a:rPr>
              <a:t>	protected members</a:t>
            </a:r>
          </a:p>
          <a:p>
            <a:pPr marL="168275" indent="-168275">
              <a:spcBef>
                <a:spcPct val="20000"/>
              </a:spcBef>
              <a:defRPr/>
            </a:pPr>
            <a:r>
              <a:rPr lang="en-US" kern="0" dirty="0">
                <a:latin typeface="+mn-lt"/>
              </a:rPr>
              <a:t>	private members</a:t>
            </a:r>
          </a:p>
        </p:txBody>
      </p:sp>
      <p:sp>
        <p:nvSpPr>
          <p:cNvPr id="19" name="Rectangle 5">
            <a:extLst>
              <a:ext uri="{FF2B5EF4-FFF2-40B4-BE49-F238E27FC236}">
                <a16:creationId xmlns:a16="http://schemas.microsoft.com/office/drawing/2014/main" id="{613AA242-E1A4-A9ED-E112-D209C9D70D71}"/>
              </a:ext>
            </a:extLst>
          </p:cNvPr>
          <p:cNvSpPr>
            <a:spLocks noChangeArrowheads="1"/>
          </p:cNvSpPr>
          <p:nvPr/>
        </p:nvSpPr>
        <p:spPr bwMode="auto">
          <a:xfrm>
            <a:off x="7519987" y="3976688"/>
            <a:ext cx="3633787" cy="2062160"/>
          </a:xfrm>
          <a:prstGeom prst="rect">
            <a:avLst/>
          </a:prstGeom>
          <a:noFill/>
          <a:ln w="9525">
            <a:noFill/>
            <a:miter lim="800000"/>
            <a:headEnd/>
            <a:tailEnd/>
          </a:ln>
        </p:spPr>
        <p:txBody>
          <a:bodyPr lIns="91407" tIns="45704" rIns="91407" bIns="45704"/>
          <a:lstStyle/>
          <a:p>
            <a:pPr marL="168275" indent="-168275">
              <a:spcBef>
                <a:spcPct val="20000"/>
              </a:spcBef>
              <a:defRPr/>
            </a:pPr>
            <a:r>
              <a:rPr lang="en-US" b="1" dirty="0">
                <a:latin typeface="+mn-lt"/>
              </a:rPr>
              <a:t>derived class (A)</a:t>
            </a:r>
          </a:p>
          <a:p>
            <a:pPr marL="168275" indent="-168275">
              <a:spcBef>
                <a:spcPct val="20000"/>
              </a:spcBef>
              <a:defRPr/>
            </a:pPr>
            <a:r>
              <a:rPr lang="en-US" dirty="0">
                <a:latin typeface="+mn-lt"/>
              </a:rPr>
              <a:t>	</a:t>
            </a:r>
            <a:r>
              <a:rPr lang="en-US" dirty="0"/>
              <a:t>private</a:t>
            </a:r>
            <a:endParaRPr lang="en-US" dirty="0">
              <a:latin typeface="+mn-lt"/>
            </a:endParaRPr>
          </a:p>
          <a:p>
            <a:pPr marL="168275" indent="-168275">
              <a:spcBef>
                <a:spcPct val="20000"/>
              </a:spcBef>
              <a:defRPr/>
            </a:pPr>
            <a:r>
              <a:rPr lang="en-US" dirty="0">
                <a:latin typeface="+mn-lt"/>
              </a:rPr>
              <a:t>	private</a:t>
            </a:r>
          </a:p>
          <a:p>
            <a:pPr marL="168275" indent="-168275">
              <a:spcBef>
                <a:spcPct val="20000"/>
              </a:spcBef>
              <a:defRPr/>
            </a:pPr>
            <a:r>
              <a:rPr lang="en-US" dirty="0"/>
              <a:t>   Not Inherited</a:t>
            </a:r>
            <a:endParaRPr lang="en-US" i="1" dirty="0">
              <a:latin typeface="+mn-lt"/>
            </a:endParaRPr>
          </a:p>
        </p:txBody>
      </p:sp>
      <p:sp>
        <p:nvSpPr>
          <p:cNvPr id="19463" name="Line 6">
            <a:extLst>
              <a:ext uri="{FF2B5EF4-FFF2-40B4-BE49-F238E27FC236}">
                <a16:creationId xmlns:a16="http://schemas.microsoft.com/office/drawing/2014/main" id="{BB157021-05BE-B1BC-34AB-DEF2377F54D6}"/>
              </a:ext>
            </a:extLst>
          </p:cNvPr>
          <p:cNvSpPr>
            <a:spLocks noChangeShapeType="1"/>
          </p:cNvSpPr>
          <p:nvPr/>
        </p:nvSpPr>
        <p:spPr bwMode="auto">
          <a:xfrm>
            <a:off x="4495801" y="4672013"/>
            <a:ext cx="2879725" cy="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en-IN"/>
          </a:p>
        </p:txBody>
      </p:sp>
      <p:sp>
        <p:nvSpPr>
          <p:cNvPr id="19464" name="Line 7">
            <a:extLst>
              <a:ext uri="{FF2B5EF4-FFF2-40B4-BE49-F238E27FC236}">
                <a16:creationId xmlns:a16="http://schemas.microsoft.com/office/drawing/2014/main" id="{835884FA-5A13-14F0-5734-4BC0983F94AB}"/>
              </a:ext>
            </a:extLst>
          </p:cNvPr>
          <p:cNvSpPr>
            <a:spLocks noChangeShapeType="1"/>
          </p:cNvSpPr>
          <p:nvPr/>
        </p:nvSpPr>
        <p:spPr bwMode="auto">
          <a:xfrm>
            <a:off x="5105400" y="5095875"/>
            <a:ext cx="2292350" cy="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en-IN"/>
          </a:p>
        </p:txBody>
      </p:sp>
      <p:sp>
        <p:nvSpPr>
          <p:cNvPr id="19465" name="Line 8">
            <a:extLst>
              <a:ext uri="{FF2B5EF4-FFF2-40B4-BE49-F238E27FC236}">
                <a16:creationId xmlns:a16="http://schemas.microsoft.com/office/drawing/2014/main" id="{6866B450-8E93-6F7C-D0BA-0C7EA4C0F9E2}"/>
              </a:ext>
            </a:extLst>
          </p:cNvPr>
          <p:cNvSpPr>
            <a:spLocks noChangeShapeType="1"/>
          </p:cNvSpPr>
          <p:nvPr/>
        </p:nvSpPr>
        <p:spPr bwMode="auto">
          <a:xfrm>
            <a:off x="4876800" y="5534025"/>
            <a:ext cx="2540000" cy="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en-IN"/>
          </a:p>
        </p:txBody>
      </p:sp>
      <p:sp>
        <p:nvSpPr>
          <p:cNvPr id="24" name="Rectangle 11">
            <a:extLst>
              <a:ext uri="{FF2B5EF4-FFF2-40B4-BE49-F238E27FC236}">
                <a16:creationId xmlns:a16="http://schemas.microsoft.com/office/drawing/2014/main" id="{5B74D854-E19A-CB07-95F6-41A4E33443D8}"/>
              </a:ext>
            </a:extLst>
          </p:cNvPr>
          <p:cNvSpPr>
            <a:spLocks noChangeArrowheads="1"/>
          </p:cNvSpPr>
          <p:nvPr/>
        </p:nvSpPr>
        <p:spPr bwMode="auto">
          <a:xfrm>
            <a:off x="1038225" y="1652588"/>
            <a:ext cx="10239375" cy="1758950"/>
          </a:xfrm>
          <a:prstGeom prst="rect">
            <a:avLst/>
          </a:prstGeom>
          <a:noFill/>
          <a:ln w="9525">
            <a:solidFill>
              <a:schemeClr val="tx1"/>
            </a:solidFill>
            <a:miter lim="800000"/>
            <a:headEnd/>
            <a:tailEnd/>
          </a:ln>
        </p:spPr>
        <p:txBody>
          <a:bodyPr lIns="91407" tIns="45704" rIns="91407" bIns="45704"/>
          <a:lstStyle/>
          <a:p>
            <a:pPr marL="342900" indent="-342900">
              <a:lnSpc>
                <a:spcPct val="90000"/>
              </a:lnSpc>
              <a:spcBef>
                <a:spcPct val="20000"/>
              </a:spcBef>
              <a:defRPr/>
            </a:pPr>
            <a:r>
              <a:rPr lang="en-US" b="1" dirty="0">
                <a:latin typeface="+mn-lt"/>
              </a:rPr>
              <a:t>class </a:t>
            </a:r>
            <a:r>
              <a:rPr lang="en-US" dirty="0">
                <a:latin typeface="+mn-lt"/>
              </a:rPr>
              <a:t>A</a:t>
            </a:r>
            <a:r>
              <a:rPr lang="en-US" b="1" dirty="0">
                <a:latin typeface="+mn-lt"/>
              </a:rPr>
              <a:t> : private</a:t>
            </a:r>
            <a:r>
              <a:rPr lang="en-US" b="1" dirty="0">
                <a:solidFill>
                  <a:srgbClr val="FF0000"/>
                </a:solidFill>
                <a:latin typeface="+mn-lt"/>
              </a:rPr>
              <a:t> </a:t>
            </a:r>
            <a:r>
              <a:rPr lang="en-US" dirty="0">
                <a:latin typeface="+mn-lt"/>
              </a:rPr>
              <a:t>B</a:t>
            </a:r>
          </a:p>
          <a:p>
            <a:pPr marL="342900" indent="-342900">
              <a:lnSpc>
                <a:spcPct val="90000"/>
              </a:lnSpc>
              <a:spcBef>
                <a:spcPct val="20000"/>
              </a:spcBef>
              <a:defRPr/>
            </a:pPr>
            <a:r>
              <a:rPr lang="en-US" b="1" dirty="0">
                <a:latin typeface="+mn-lt"/>
              </a:rPr>
              <a:t>{		</a:t>
            </a:r>
            <a:r>
              <a:rPr lang="en-US" dirty="0">
                <a:latin typeface="+mn-lt"/>
              </a:rPr>
              <a:t>// Class A now inherits the members of Class B</a:t>
            </a:r>
          </a:p>
          <a:p>
            <a:pPr marL="342900" indent="-342900">
              <a:lnSpc>
                <a:spcPct val="90000"/>
              </a:lnSpc>
              <a:spcBef>
                <a:spcPct val="20000"/>
              </a:spcBef>
              <a:defRPr/>
            </a:pPr>
            <a:r>
              <a:rPr lang="en-US" dirty="0">
                <a:latin typeface="+mn-lt"/>
              </a:rPr>
              <a:t>		// with </a:t>
            </a:r>
            <a:r>
              <a:rPr lang="en-US" b="1" dirty="0">
                <a:latin typeface="+mn-lt"/>
              </a:rPr>
              <a:t>public</a:t>
            </a:r>
            <a:r>
              <a:rPr lang="en-US" dirty="0">
                <a:latin typeface="+mn-lt"/>
              </a:rPr>
              <a:t> &amp; </a:t>
            </a:r>
            <a:r>
              <a:rPr lang="en-US" b="1" dirty="0"/>
              <a:t>protected  </a:t>
            </a:r>
            <a:r>
              <a:rPr lang="en-US" dirty="0">
                <a:latin typeface="+mn-lt"/>
              </a:rPr>
              <a:t>members “converted” to</a:t>
            </a:r>
            <a:endParaRPr lang="en-US" b="1" dirty="0">
              <a:latin typeface="+mn-lt"/>
            </a:endParaRPr>
          </a:p>
          <a:p>
            <a:pPr marL="342900" indent="-342900">
              <a:lnSpc>
                <a:spcPct val="90000"/>
              </a:lnSpc>
              <a:spcBef>
                <a:spcPct val="20000"/>
              </a:spcBef>
              <a:defRPr/>
            </a:pPr>
            <a:r>
              <a:rPr lang="en-US" b="1" dirty="0">
                <a:latin typeface="+mn-lt"/>
              </a:rPr>
              <a:t>}		</a:t>
            </a:r>
            <a:r>
              <a:rPr lang="en-US" dirty="0">
                <a:latin typeface="+mn-lt"/>
              </a:rPr>
              <a:t>// private</a:t>
            </a:r>
            <a:endParaRPr lang="en-US" b="1" dirty="0">
              <a:latin typeface="+mn-lt"/>
            </a:endParaRPr>
          </a:p>
        </p:txBody>
      </p:sp>
      <p:sp>
        <p:nvSpPr>
          <p:cNvPr id="19467" name="Rectangle 12">
            <a:extLst>
              <a:ext uri="{FF2B5EF4-FFF2-40B4-BE49-F238E27FC236}">
                <a16:creationId xmlns:a16="http://schemas.microsoft.com/office/drawing/2014/main" id="{06C2DFC7-5806-3D2E-6E36-F141CD607F46}"/>
              </a:ext>
            </a:extLst>
          </p:cNvPr>
          <p:cNvSpPr>
            <a:spLocks noChangeArrowheads="1"/>
          </p:cNvSpPr>
          <p:nvPr/>
        </p:nvSpPr>
        <p:spPr bwMode="auto">
          <a:xfrm>
            <a:off x="1038225" y="3976688"/>
            <a:ext cx="10239375" cy="217805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9468" name="Slide Number Placeholder 11">
            <a:extLst>
              <a:ext uri="{FF2B5EF4-FFF2-40B4-BE49-F238E27FC236}">
                <a16:creationId xmlns:a16="http://schemas.microsoft.com/office/drawing/2014/main" id="{2722A862-7A16-D78E-A016-15268B37F83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6994511-A3AA-4CAC-A9DE-F3D20715F150}" type="slidenum">
              <a:rPr lang="en-US" altLang="en-US" sz="1400"/>
              <a:pPr eaLnBrk="1" hangingPunct="1"/>
              <a:t>61</a:t>
            </a:fld>
            <a:endParaRPr lang="en-US" altLang="en-US" sz="14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40B2B1E0-1985-81CF-6AA7-3D859AAC2938}"/>
              </a:ext>
            </a:extLst>
          </p:cNvPr>
          <p:cNvSpPr>
            <a:spLocks noGrp="1" noChangeArrowheads="1"/>
          </p:cNvSpPr>
          <p:nvPr>
            <p:ph type="title"/>
          </p:nvPr>
        </p:nvSpPr>
        <p:spPr>
          <a:xfrm>
            <a:off x="1905000" y="0"/>
            <a:ext cx="7772400" cy="457200"/>
          </a:xfrm>
        </p:spPr>
        <p:txBody>
          <a:bodyPr/>
          <a:lstStyle/>
          <a:p>
            <a:pPr algn="l" eaLnBrk="1" hangingPunct="1"/>
            <a:r>
              <a:rPr lang="en-US" altLang="en-US" sz="2800" dirty="0"/>
              <a:t>Q - 01</a:t>
            </a:r>
          </a:p>
        </p:txBody>
      </p:sp>
      <p:sp>
        <p:nvSpPr>
          <p:cNvPr id="20483" name="Line 3">
            <a:extLst>
              <a:ext uri="{FF2B5EF4-FFF2-40B4-BE49-F238E27FC236}">
                <a16:creationId xmlns:a16="http://schemas.microsoft.com/office/drawing/2014/main" id="{7FFDD5E9-4556-7B51-C256-DBD8F78F786A}"/>
              </a:ext>
            </a:extLst>
          </p:cNvPr>
          <p:cNvSpPr>
            <a:spLocks noChangeShapeType="1"/>
          </p:cNvSpPr>
          <p:nvPr/>
        </p:nvSpPr>
        <p:spPr bwMode="auto">
          <a:xfrm>
            <a:off x="1981200" y="533400"/>
            <a:ext cx="83058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68" name="Text Box 4">
            <a:extLst>
              <a:ext uri="{FF2B5EF4-FFF2-40B4-BE49-F238E27FC236}">
                <a16:creationId xmlns:a16="http://schemas.microsoft.com/office/drawing/2014/main" id="{9A71ADB6-A051-6F4A-B15E-ED4F112B962C}"/>
              </a:ext>
            </a:extLst>
          </p:cNvPr>
          <p:cNvSpPr txBox="1">
            <a:spLocks noChangeArrowheads="1"/>
          </p:cNvSpPr>
          <p:nvPr/>
        </p:nvSpPr>
        <p:spPr bwMode="auto">
          <a:xfrm>
            <a:off x="1828800" y="533400"/>
            <a:ext cx="3657600" cy="1631950"/>
          </a:xfrm>
          <a:prstGeom prst="rect">
            <a:avLst/>
          </a:prstGeom>
          <a:noFill/>
          <a:ln w="9525">
            <a:noFill/>
            <a:miter lim="800000"/>
            <a:headEnd/>
            <a:tailEnd/>
          </a:ln>
        </p:spPr>
        <p:txBody>
          <a:bodyPr>
            <a:spAutoFit/>
          </a:bodyPr>
          <a:lstStyle/>
          <a:p>
            <a:pPr>
              <a:defRPr/>
            </a:pPr>
            <a:r>
              <a:rPr lang="en-US" sz="2000" dirty="0">
                <a:solidFill>
                  <a:schemeClr val="accent1">
                    <a:lumMod val="50000"/>
                  </a:schemeClr>
                </a:solidFill>
                <a:latin typeface="Courier New" pitchFamily="49" charset="0"/>
              </a:rPr>
              <a:t>class A //base class</a:t>
            </a:r>
          </a:p>
          <a:p>
            <a:pPr>
              <a:defRPr/>
            </a:pPr>
            <a:r>
              <a:rPr lang="en-US" sz="2000" dirty="0">
                <a:solidFill>
                  <a:schemeClr val="accent1">
                    <a:lumMod val="50000"/>
                  </a:schemeClr>
                </a:solidFill>
                <a:latin typeface="Courier New" pitchFamily="49" charset="0"/>
              </a:rPr>
              <a:t>{</a:t>
            </a:r>
          </a:p>
          <a:p>
            <a:pPr>
              <a:defRPr/>
            </a:pPr>
            <a:r>
              <a:rPr lang="en-US" sz="2000" dirty="0">
                <a:solidFill>
                  <a:schemeClr val="accent1">
                    <a:lumMod val="50000"/>
                  </a:schemeClr>
                </a:solidFill>
                <a:latin typeface="Courier New" pitchFamily="49" charset="0"/>
              </a:rPr>
              <a:t>public:</a:t>
            </a:r>
          </a:p>
          <a:p>
            <a:pPr>
              <a:defRPr/>
            </a:pPr>
            <a:r>
              <a:rPr lang="en-US" sz="2000" dirty="0">
                <a:solidFill>
                  <a:schemeClr val="accent1">
                    <a:lumMod val="50000"/>
                  </a:schemeClr>
                </a:solidFill>
                <a:latin typeface="Courier New" pitchFamily="49" charset="0"/>
              </a:rPr>
              <a:t>  </a:t>
            </a:r>
            <a:r>
              <a:rPr lang="en-US" sz="2000" dirty="0" err="1">
                <a:solidFill>
                  <a:schemeClr val="accent1">
                    <a:lumMod val="50000"/>
                  </a:schemeClr>
                </a:solidFill>
                <a:latin typeface="Courier New" pitchFamily="49" charset="0"/>
              </a:rPr>
              <a:t>int</a:t>
            </a:r>
            <a:r>
              <a:rPr lang="en-US" sz="2000" dirty="0">
                <a:solidFill>
                  <a:schemeClr val="accent1">
                    <a:lumMod val="50000"/>
                  </a:schemeClr>
                </a:solidFill>
                <a:latin typeface="Courier New" pitchFamily="49" charset="0"/>
              </a:rPr>
              <a:t> </a:t>
            </a:r>
            <a:r>
              <a:rPr lang="en-US" sz="2000" dirty="0" err="1">
                <a:solidFill>
                  <a:schemeClr val="accent1">
                    <a:lumMod val="50000"/>
                  </a:schemeClr>
                </a:solidFill>
                <a:latin typeface="Courier New" pitchFamily="49" charset="0"/>
              </a:rPr>
              <a:t>i</a:t>
            </a:r>
            <a:r>
              <a:rPr lang="en-US" sz="2000" dirty="0">
                <a:solidFill>
                  <a:schemeClr val="accent1">
                    <a:lumMod val="50000"/>
                  </a:schemeClr>
                </a:solidFill>
                <a:latin typeface="Courier New" pitchFamily="49" charset="0"/>
              </a:rPr>
              <a:t>;</a:t>
            </a:r>
          </a:p>
          <a:p>
            <a:pPr>
              <a:defRPr/>
            </a:pPr>
            <a:r>
              <a:rPr lang="en-US" sz="2000" dirty="0">
                <a:solidFill>
                  <a:schemeClr val="accent1">
                    <a:lumMod val="50000"/>
                  </a:schemeClr>
                </a:solidFill>
                <a:latin typeface="Courier New" pitchFamily="49" charset="0"/>
              </a:rPr>
              <a:t>};</a:t>
            </a:r>
          </a:p>
        </p:txBody>
      </p:sp>
      <p:sp>
        <p:nvSpPr>
          <p:cNvPr id="20485" name="Text Box 4">
            <a:extLst>
              <a:ext uri="{FF2B5EF4-FFF2-40B4-BE49-F238E27FC236}">
                <a16:creationId xmlns:a16="http://schemas.microsoft.com/office/drawing/2014/main" id="{8DA8A857-3FBC-28BE-2678-A24296B7F997}"/>
              </a:ext>
            </a:extLst>
          </p:cNvPr>
          <p:cNvSpPr txBox="1">
            <a:spLocks noChangeArrowheads="1"/>
          </p:cNvSpPr>
          <p:nvPr/>
        </p:nvSpPr>
        <p:spPr bwMode="auto">
          <a:xfrm>
            <a:off x="6400800" y="533401"/>
            <a:ext cx="3505200"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a:solidFill>
                  <a:srgbClr val="C00000"/>
                </a:solidFill>
                <a:latin typeface="Courier New" panose="02070309020205020404" pitchFamily="49" charset="0"/>
              </a:rPr>
              <a:t>class B : private A </a:t>
            </a:r>
          </a:p>
          <a:p>
            <a:pPr eaLnBrk="1" hangingPunct="1"/>
            <a:r>
              <a:rPr lang="en-US" altLang="en-US" sz="2000">
                <a:solidFill>
                  <a:srgbClr val="C00000"/>
                </a:solidFill>
                <a:latin typeface="Courier New" panose="02070309020205020404" pitchFamily="49" charset="0"/>
              </a:rPr>
              <a:t>{</a:t>
            </a:r>
          </a:p>
          <a:p>
            <a:pPr eaLnBrk="1" hangingPunct="1"/>
            <a:r>
              <a:rPr lang="en-US" altLang="en-US" sz="2000">
                <a:solidFill>
                  <a:srgbClr val="C00000"/>
                </a:solidFill>
                <a:latin typeface="Courier New" panose="02070309020205020404" pitchFamily="49" charset="0"/>
              </a:rPr>
              <a:t>public:</a:t>
            </a:r>
          </a:p>
          <a:p>
            <a:pPr eaLnBrk="1" hangingPunct="1"/>
            <a:r>
              <a:rPr lang="en-US" altLang="en-US" sz="2000">
                <a:solidFill>
                  <a:srgbClr val="C00000"/>
                </a:solidFill>
                <a:latin typeface="Courier New" panose="02070309020205020404" pitchFamily="49" charset="0"/>
              </a:rPr>
              <a:t>  B()</a:t>
            </a:r>
          </a:p>
          <a:p>
            <a:pPr eaLnBrk="1" hangingPunct="1"/>
            <a:r>
              <a:rPr lang="en-US" altLang="en-US" sz="2000">
                <a:solidFill>
                  <a:srgbClr val="C00000"/>
                </a:solidFill>
                <a:latin typeface="Courier New" panose="02070309020205020404" pitchFamily="49" charset="0"/>
              </a:rPr>
              <a:t>  {</a:t>
            </a:r>
          </a:p>
          <a:p>
            <a:pPr eaLnBrk="1" hangingPunct="1"/>
            <a:r>
              <a:rPr lang="en-US" altLang="en-US" sz="2000">
                <a:solidFill>
                  <a:srgbClr val="C00000"/>
                </a:solidFill>
                <a:latin typeface="Courier New" panose="02070309020205020404" pitchFamily="49" charset="0"/>
              </a:rPr>
              <a:t>    i = 277246;</a:t>
            </a:r>
          </a:p>
          <a:p>
            <a:pPr eaLnBrk="1" hangingPunct="1"/>
            <a:r>
              <a:rPr lang="en-US" altLang="en-US" sz="2000">
                <a:solidFill>
                  <a:srgbClr val="C00000"/>
                </a:solidFill>
                <a:latin typeface="Courier New" panose="02070309020205020404" pitchFamily="49" charset="0"/>
              </a:rPr>
              <a:t>  }</a:t>
            </a:r>
          </a:p>
          <a:p>
            <a:pPr eaLnBrk="1" hangingPunct="1"/>
            <a:r>
              <a:rPr lang="en-US" altLang="en-US" sz="2000">
                <a:solidFill>
                  <a:srgbClr val="C00000"/>
                </a:solidFill>
                <a:latin typeface="Courier New" panose="02070309020205020404" pitchFamily="49" charset="0"/>
              </a:rPr>
              <a:t>};</a:t>
            </a:r>
          </a:p>
          <a:p>
            <a:pPr eaLnBrk="1" hangingPunct="1"/>
            <a:endParaRPr lang="en-US" altLang="en-US" sz="2000">
              <a:solidFill>
                <a:srgbClr val="C00000"/>
              </a:solidFill>
              <a:latin typeface="Courier New" panose="02070309020205020404" pitchFamily="49" charset="0"/>
            </a:endParaRPr>
          </a:p>
          <a:p>
            <a:pPr eaLnBrk="1" hangingPunct="1"/>
            <a:r>
              <a:rPr lang="en-US" altLang="en-US" sz="2000">
                <a:solidFill>
                  <a:srgbClr val="C00000"/>
                </a:solidFill>
                <a:latin typeface="Courier New" panose="02070309020205020404" pitchFamily="49" charset="0"/>
              </a:rPr>
              <a:t>class C : public B</a:t>
            </a:r>
          </a:p>
          <a:p>
            <a:pPr eaLnBrk="1" hangingPunct="1"/>
            <a:r>
              <a:rPr lang="en-US" altLang="en-US" sz="2000">
                <a:solidFill>
                  <a:srgbClr val="C00000"/>
                </a:solidFill>
                <a:latin typeface="Courier New" panose="02070309020205020404" pitchFamily="49" charset="0"/>
              </a:rPr>
              <a:t>{</a:t>
            </a:r>
          </a:p>
          <a:p>
            <a:pPr eaLnBrk="1" hangingPunct="1"/>
            <a:r>
              <a:rPr lang="en-US" altLang="en-US" sz="2000">
                <a:solidFill>
                  <a:srgbClr val="C00000"/>
                </a:solidFill>
                <a:latin typeface="Courier New" panose="02070309020205020404" pitchFamily="49" charset="0"/>
              </a:rPr>
              <a:t>}c; </a:t>
            </a:r>
          </a:p>
          <a:p>
            <a:pPr eaLnBrk="1" hangingPunct="1"/>
            <a:endParaRPr lang="en-US" altLang="en-US" sz="2000">
              <a:solidFill>
                <a:srgbClr val="C00000"/>
              </a:solidFill>
              <a:latin typeface="Courier New" panose="02070309020205020404" pitchFamily="49" charset="0"/>
            </a:endParaRPr>
          </a:p>
          <a:p>
            <a:pPr eaLnBrk="1" hangingPunct="1"/>
            <a:r>
              <a:rPr lang="en-US" altLang="en-US" sz="2000">
                <a:solidFill>
                  <a:srgbClr val="C00000"/>
                </a:solidFill>
                <a:latin typeface="Courier New" panose="02070309020205020404" pitchFamily="49" charset="0"/>
              </a:rPr>
              <a:t>void main ()</a:t>
            </a:r>
          </a:p>
          <a:p>
            <a:pPr eaLnBrk="1" hangingPunct="1"/>
            <a:r>
              <a:rPr lang="en-US" altLang="en-US" sz="2000">
                <a:solidFill>
                  <a:srgbClr val="C00000"/>
                </a:solidFill>
                <a:latin typeface="Courier New" panose="02070309020205020404" pitchFamily="49" charset="0"/>
              </a:rPr>
              <a:t>{ </a:t>
            </a:r>
          </a:p>
          <a:p>
            <a:pPr eaLnBrk="1" hangingPunct="1"/>
            <a:r>
              <a:rPr lang="en-US" altLang="en-US" sz="2000">
                <a:solidFill>
                  <a:srgbClr val="C00000"/>
                </a:solidFill>
                <a:latin typeface="Courier New" panose="02070309020205020404" pitchFamily="49" charset="0"/>
              </a:rPr>
              <a:t>  cout&lt;&lt;c.i;</a:t>
            </a:r>
          </a:p>
          <a:p>
            <a:pPr eaLnBrk="1" hangingPunct="1"/>
            <a:r>
              <a:rPr lang="en-US" altLang="en-US" sz="2000">
                <a:solidFill>
                  <a:srgbClr val="C00000"/>
                </a:solidFill>
                <a:latin typeface="Courier New" panose="02070309020205020404" pitchFamily="49" charset="0"/>
              </a:rPr>
              <a:t>}</a:t>
            </a:r>
          </a:p>
        </p:txBody>
      </p:sp>
      <p:sp>
        <p:nvSpPr>
          <p:cNvPr id="20486" name="Text Box 10">
            <a:extLst>
              <a:ext uri="{FF2B5EF4-FFF2-40B4-BE49-F238E27FC236}">
                <a16:creationId xmlns:a16="http://schemas.microsoft.com/office/drawing/2014/main" id="{EB7EC39E-83C6-4A2C-79B2-1560952CAEB0}"/>
              </a:ext>
            </a:extLst>
          </p:cNvPr>
          <p:cNvSpPr txBox="1">
            <a:spLocks noChangeArrowheads="1"/>
          </p:cNvSpPr>
          <p:nvPr/>
        </p:nvSpPr>
        <p:spPr bwMode="auto">
          <a:xfrm>
            <a:off x="1752600" y="2590801"/>
            <a:ext cx="4114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solidFill>
                  <a:schemeClr val="accent2"/>
                </a:solidFill>
              </a:rPr>
              <a:t>Q: Point out the Errors, if any?</a:t>
            </a:r>
          </a:p>
        </p:txBody>
      </p:sp>
      <p:sp>
        <p:nvSpPr>
          <p:cNvPr id="7" name="Text Box 10">
            <a:extLst>
              <a:ext uri="{FF2B5EF4-FFF2-40B4-BE49-F238E27FC236}">
                <a16:creationId xmlns:a16="http://schemas.microsoft.com/office/drawing/2014/main" id="{6D3CE200-8B7F-91D8-DD87-324E53DC3614}"/>
              </a:ext>
            </a:extLst>
          </p:cNvPr>
          <p:cNvSpPr txBox="1">
            <a:spLocks noChangeArrowheads="1"/>
          </p:cNvSpPr>
          <p:nvPr/>
        </p:nvSpPr>
        <p:spPr bwMode="auto">
          <a:xfrm>
            <a:off x="1752600" y="3048000"/>
            <a:ext cx="3657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a:solidFill>
                  <a:schemeClr val="accent2"/>
                </a:solidFill>
              </a:rPr>
              <a:t>A:  'i' not accessible because 'B' uses 'private' to inherit from 'A'</a:t>
            </a:r>
          </a:p>
        </p:txBody>
      </p:sp>
      <p:sp>
        <p:nvSpPr>
          <p:cNvPr id="20488" name="Slide Number Placeholder 7">
            <a:extLst>
              <a:ext uri="{FF2B5EF4-FFF2-40B4-BE49-F238E27FC236}">
                <a16:creationId xmlns:a16="http://schemas.microsoft.com/office/drawing/2014/main" id="{5236BFA7-E0B9-0E20-39D1-AC3925F5A25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8520797-76F1-4888-926C-C5BB1E110D9F}" type="slidenum">
              <a:rPr lang="en-US" altLang="en-US" sz="1400"/>
              <a:pPr eaLnBrk="1" hangingPunct="1"/>
              <a:t>62</a:t>
            </a:fld>
            <a:endParaRPr lang="en-US" altLang="en-US" sz="1400"/>
          </a:p>
        </p:txBody>
      </p:sp>
      <p:sp>
        <p:nvSpPr>
          <p:cNvPr id="9" name="Text Box 10">
            <a:extLst>
              <a:ext uri="{FF2B5EF4-FFF2-40B4-BE49-F238E27FC236}">
                <a16:creationId xmlns:a16="http://schemas.microsoft.com/office/drawing/2014/main" id="{893470EA-686A-C90D-125B-2ADC667FE027}"/>
              </a:ext>
            </a:extLst>
          </p:cNvPr>
          <p:cNvSpPr txBox="1">
            <a:spLocks noChangeArrowheads="1"/>
          </p:cNvSpPr>
          <p:nvPr/>
        </p:nvSpPr>
        <p:spPr bwMode="auto">
          <a:xfrm>
            <a:off x="8305800" y="5086350"/>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b="1">
                <a:solidFill>
                  <a:srgbClr val="FF0000"/>
                </a:solidFill>
              </a:rPr>
              <a:t>//Error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xit" presetSubtype="0" fill="hold" nodeType="with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000"/>
                                        <p:tgtEl>
                                          <p:spTgt spid="7"/>
                                        </p:tgtEl>
                                      </p:cBhvr>
                                    </p:animEffect>
                                  </p:childTnLst>
                                </p:cTn>
                              </p:par>
                              <p:par>
                                <p:cTn id="12" presetID="10" presetClass="entr" presetSubtype="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99A7A9C7-03A4-DC5C-6246-46A38510511B}"/>
              </a:ext>
            </a:extLst>
          </p:cNvPr>
          <p:cNvSpPr>
            <a:spLocks noGrp="1" noChangeArrowheads="1"/>
          </p:cNvSpPr>
          <p:nvPr>
            <p:ph type="title"/>
          </p:nvPr>
        </p:nvSpPr>
        <p:spPr>
          <a:xfrm>
            <a:off x="1905000" y="0"/>
            <a:ext cx="7772400" cy="457200"/>
          </a:xfrm>
        </p:spPr>
        <p:txBody>
          <a:bodyPr/>
          <a:lstStyle/>
          <a:p>
            <a:pPr algn="l" eaLnBrk="1" hangingPunct="1"/>
            <a:r>
              <a:rPr lang="en-US" altLang="en-US" sz="2800" dirty="0"/>
              <a:t>Q - 02</a:t>
            </a:r>
          </a:p>
        </p:txBody>
      </p:sp>
      <p:sp>
        <p:nvSpPr>
          <p:cNvPr id="21507" name="Line 3">
            <a:extLst>
              <a:ext uri="{FF2B5EF4-FFF2-40B4-BE49-F238E27FC236}">
                <a16:creationId xmlns:a16="http://schemas.microsoft.com/office/drawing/2014/main" id="{2D744E3F-890E-6147-3388-CF1FC16B29C2}"/>
              </a:ext>
            </a:extLst>
          </p:cNvPr>
          <p:cNvSpPr>
            <a:spLocks noChangeShapeType="1"/>
          </p:cNvSpPr>
          <p:nvPr/>
        </p:nvSpPr>
        <p:spPr bwMode="auto">
          <a:xfrm>
            <a:off x="1981200" y="533400"/>
            <a:ext cx="83058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68" name="Text Box 4">
            <a:extLst>
              <a:ext uri="{FF2B5EF4-FFF2-40B4-BE49-F238E27FC236}">
                <a16:creationId xmlns:a16="http://schemas.microsoft.com/office/drawing/2014/main" id="{9C841312-31A7-442A-F84D-D38F9FD0E327}"/>
              </a:ext>
            </a:extLst>
          </p:cNvPr>
          <p:cNvSpPr txBox="1">
            <a:spLocks noChangeArrowheads="1"/>
          </p:cNvSpPr>
          <p:nvPr/>
        </p:nvSpPr>
        <p:spPr bwMode="auto">
          <a:xfrm>
            <a:off x="1828800" y="533401"/>
            <a:ext cx="4343400" cy="4094163"/>
          </a:xfrm>
          <a:prstGeom prst="rect">
            <a:avLst/>
          </a:prstGeom>
          <a:noFill/>
          <a:ln w="9525">
            <a:noFill/>
            <a:miter lim="800000"/>
            <a:headEnd/>
            <a:tailEnd/>
          </a:ln>
        </p:spPr>
        <p:txBody>
          <a:bodyPr>
            <a:spAutoFit/>
          </a:bodyPr>
          <a:lstStyle/>
          <a:p>
            <a:pPr>
              <a:defRPr/>
            </a:pPr>
            <a:r>
              <a:rPr lang="en-US" sz="2000" dirty="0">
                <a:solidFill>
                  <a:schemeClr val="accent1">
                    <a:lumMod val="50000"/>
                  </a:schemeClr>
                </a:solidFill>
                <a:latin typeface="Courier New" pitchFamily="49" charset="0"/>
              </a:rPr>
              <a:t>class B  //base class</a:t>
            </a:r>
          </a:p>
          <a:p>
            <a:pPr>
              <a:defRPr/>
            </a:pPr>
            <a:r>
              <a:rPr lang="en-US" sz="2000" dirty="0">
                <a:solidFill>
                  <a:schemeClr val="accent1">
                    <a:lumMod val="50000"/>
                  </a:schemeClr>
                </a:solidFill>
                <a:latin typeface="Courier New" pitchFamily="49" charset="0"/>
              </a:rPr>
              <a:t>{</a:t>
            </a:r>
          </a:p>
          <a:p>
            <a:pPr>
              <a:defRPr/>
            </a:pPr>
            <a:r>
              <a:rPr lang="en-US" sz="2000" dirty="0">
                <a:solidFill>
                  <a:schemeClr val="accent1">
                    <a:lumMod val="50000"/>
                  </a:schemeClr>
                </a:solidFill>
                <a:latin typeface="Courier New" pitchFamily="49" charset="0"/>
              </a:rPr>
              <a:t>    </a:t>
            </a:r>
            <a:r>
              <a:rPr lang="en-US" sz="2000" dirty="0" err="1">
                <a:solidFill>
                  <a:schemeClr val="accent1">
                    <a:lumMod val="50000"/>
                  </a:schemeClr>
                </a:solidFill>
                <a:latin typeface="Courier New" pitchFamily="49" charset="0"/>
              </a:rPr>
              <a:t>int</a:t>
            </a:r>
            <a:r>
              <a:rPr lang="en-US" sz="2000" dirty="0">
                <a:solidFill>
                  <a:schemeClr val="accent1">
                    <a:lumMod val="50000"/>
                  </a:schemeClr>
                </a:solidFill>
                <a:latin typeface="Courier New" pitchFamily="49" charset="0"/>
              </a:rPr>
              <a:t> x;</a:t>
            </a:r>
          </a:p>
          <a:p>
            <a:pPr>
              <a:defRPr/>
            </a:pPr>
            <a:r>
              <a:rPr lang="en-US" sz="2000" dirty="0">
                <a:solidFill>
                  <a:schemeClr val="accent1">
                    <a:lumMod val="50000"/>
                  </a:schemeClr>
                </a:solidFill>
                <a:latin typeface="Courier New" pitchFamily="49" charset="0"/>
              </a:rPr>
              <a:t>protected:</a:t>
            </a:r>
          </a:p>
          <a:p>
            <a:pPr>
              <a:defRPr/>
            </a:pPr>
            <a:r>
              <a:rPr lang="en-US" sz="2000" dirty="0">
                <a:solidFill>
                  <a:schemeClr val="accent1">
                    <a:lumMod val="50000"/>
                  </a:schemeClr>
                </a:solidFill>
                <a:latin typeface="Courier New" pitchFamily="49" charset="0"/>
              </a:rPr>
              <a:t>    </a:t>
            </a:r>
            <a:r>
              <a:rPr lang="en-US" sz="2000" dirty="0" err="1">
                <a:solidFill>
                  <a:schemeClr val="accent1">
                    <a:lumMod val="50000"/>
                  </a:schemeClr>
                </a:solidFill>
                <a:latin typeface="Courier New" pitchFamily="49" charset="0"/>
              </a:rPr>
              <a:t>int</a:t>
            </a:r>
            <a:r>
              <a:rPr lang="en-US" sz="2000" dirty="0">
                <a:solidFill>
                  <a:schemeClr val="accent1">
                    <a:lumMod val="50000"/>
                  </a:schemeClr>
                </a:solidFill>
                <a:latin typeface="Courier New" pitchFamily="49" charset="0"/>
              </a:rPr>
              <a:t> y;</a:t>
            </a:r>
          </a:p>
          <a:p>
            <a:pPr>
              <a:defRPr/>
            </a:pPr>
            <a:r>
              <a:rPr lang="en-US" sz="2000" dirty="0">
                <a:solidFill>
                  <a:schemeClr val="accent1">
                    <a:lumMod val="50000"/>
                  </a:schemeClr>
                </a:solidFill>
                <a:latin typeface="Courier New" pitchFamily="49" charset="0"/>
              </a:rPr>
              <a:t>public:</a:t>
            </a:r>
          </a:p>
          <a:p>
            <a:pPr>
              <a:defRPr/>
            </a:pPr>
            <a:r>
              <a:rPr lang="en-US" sz="2000" dirty="0">
                <a:solidFill>
                  <a:schemeClr val="accent1">
                    <a:lumMod val="50000"/>
                  </a:schemeClr>
                </a:solidFill>
                <a:latin typeface="Courier New" pitchFamily="49" charset="0"/>
              </a:rPr>
              <a:t>    </a:t>
            </a:r>
            <a:r>
              <a:rPr lang="en-US" sz="2000" dirty="0" err="1">
                <a:solidFill>
                  <a:schemeClr val="accent1">
                    <a:lumMod val="50000"/>
                  </a:schemeClr>
                </a:solidFill>
                <a:latin typeface="Courier New" pitchFamily="49" charset="0"/>
              </a:rPr>
              <a:t>int</a:t>
            </a:r>
            <a:r>
              <a:rPr lang="en-US" sz="2000" dirty="0">
                <a:solidFill>
                  <a:schemeClr val="accent1">
                    <a:lumMod val="50000"/>
                  </a:schemeClr>
                </a:solidFill>
                <a:latin typeface="Courier New" pitchFamily="49" charset="0"/>
              </a:rPr>
              <a:t> z;</a:t>
            </a:r>
          </a:p>
          <a:p>
            <a:pPr>
              <a:defRPr/>
            </a:pPr>
            <a:r>
              <a:rPr lang="en-US" sz="2000" dirty="0">
                <a:solidFill>
                  <a:schemeClr val="accent1">
                    <a:lumMod val="50000"/>
                  </a:schemeClr>
                </a:solidFill>
                <a:latin typeface="Courier New" pitchFamily="49" charset="0"/>
              </a:rPr>
              <a:t>    B():x(2),y(3),z(4){}</a:t>
            </a:r>
          </a:p>
          <a:p>
            <a:pPr>
              <a:defRPr/>
            </a:pPr>
            <a:r>
              <a:rPr lang="en-US" sz="2000" dirty="0">
                <a:solidFill>
                  <a:schemeClr val="accent1">
                    <a:lumMod val="50000"/>
                  </a:schemeClr>
                </a:solidFill>
                <a:latin typeface="Courier New" pitchFamily="49" charset="0"/>
              </a:rPr>
              <a:t>    void </a:t>
            </a:r>
            <a:r>
              <a:rPr lang="en-US" sz="2000" dirty="0" err="1">
                <a:solidFill>
                  <a:schemeClr val="accent1">
                    <a:lumMod val="50000"/>
                  </a:schemeClr>
                </a:solidFill>
                <a:latin typeface="Courier New" pitchFamily="49" charset="0"/>
              </a:rPr>
              <a:t>myfunc</a:t>
            </a:r>
            <a:r>
              <a:rPr lang="en-US" sz="2000" dirty="0">
                <a:solidFill>
                  <a:schemeClr val="accent1">
                    <a:lumMod val="50000"/>
                  </a:schemeClr>
                </a:solidFill>
                <a:latin typeface="Courier New" pitchFamily="49" charset="0"/>
              </a:rPr>
              <a:t>()</a:t>
            </a:r>
          </a:p>
          <a:p>
            <a:pPr>
              <a:defRPr/>
            </a:pPr>
            <a:r>
              <a:rPr lang="en-US" sz="2000" dirty="0">
                <a:solidFill>
                  <a:schemeClr val="accent1">
                    <a:lumMod val="50000"/>
                  </a:schemeClr>
                </a:solidFill>
                <a:latin typeface="Courier New" pitchFamily="49" charset="0"/>
              </a:rPr>
              <a:t>    {</a:t>
            </a:r>
          </a:p>
          <a:p>
            <a:pPr>
              <a:defRPr/>
            </a:pPr>
            <a:r>
              <a:rPr lang="en-US" sz="2000" dirty="0">
                <a:solidFill>
                  <a:schemeClr val="accent1">
                    <a:lumMod val="50000"/>
                  </a:schemeClr>
                </a:solidFill>
                <a:latin typeface="Courier New" pitchFamily="49" charset="0"/>
              </a:rPr>
              <a:t>        </a:t>
            </a:r>
            <a:r>
              <a:rPr lang="en-US" sz="2000" dirty="0" err="1">
                <a:solidFill>
                  <a:schemeClr val="accent1">
                    <a:lumMod val="50000"/>
                  </a:schemeClr>
                </a:solidFill>
                <a:latin typeface="Courier New" pitchFamily="49" charset="0"/>
              </a:rPr>
              <a:t>cout</a:t>
            </a:r>
            <a:r>
              <a:rPr lang="en-US" sz="2000" dirty="0">
                <a:solidFill>
                  <a:schemeClr val="accent1">
                    <a:lumMod val="50000"/>
                  </a:schemeClr>
                </a:solidFill>
                <a:latin typeface="Courier New" pitchFamily="49" charset="0"/>
              </a:rPr>
              <a:t>&lt;&lt;x&lt;&lt;y&lt;&lt;z;</a:t>
            </a:r>
          </a:p>
          <a:p>
            <a:pPr>
              <a:defRPr/>
            </a:pPr>
            <a:r>
              <a:rPr lang="en-US" sz="2000" dirty="0">
                <a:solidFill>
                  <a:schemeClr val="accent1">
                    <a:lumMod val="50000"/>
                  </a:schemeClr>
                </a:solidFill>
                <a:latin typeface="Courier New" pitchFamily="49" charset="0"/>
              </a:rPr>
              <a:t>    }</a:t>
            </a:r>
          </a:p>
          <a:p>
            <a:pPr>
              <a:defRPr/>
            </a:pPr>
            <a:r>
              <a:rPr lang="en-US" sz="2000" dirty="0">
                <a:solidFill>
                  <a:schemeClr val="accent1">
                    <a:lumMod val="50000"/>
                  </a:schemeClr>
                </a:solidFill>
                <a:latin typeface="Courier New" pitchFamily="49" charset="0"/>
              </a:rPr>
              <a:t>};</a:t>
            </a:r>
          </a:p>
        </p:txBody>
      </p:sp>
      <p:sp>
        <p:nvSpPr>
          <p:cNvPr id="21509" name="Text Box 4">
            <a:extLst>
              <a:ext uri="{FF2B5EF4-FFF2-40B4-BE49-F238E27FC236}">
                <a16:creationId xmlns:a16="http://schemas.microsoft.com/office/drawing/2014/main" id="{370A4134-5C8F-C978-B0DA-47CBE32ABDB3}"/>
              </a:ext>
            </a:extLst>
          </p:cNvPr>
          <p:cNvSpPr txBox="1">
            <a:spLocks noChangeArrowheads="1"/>
          </p:cNvSpPr>
          <p:nvPr/>
        </p:nvSpPr>
        <p:spPr bwMode="auto">
          <a:xfrm>
            <a:off x="6400800" y="533400"/>
            <a:ext cx="42672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a:solidFill>
                  <a:srgbClr val="C00000"/>
                </a:solidFill>
                <a:latin typeface="Courier New" panose="02070309020205020404" pitchFamily="49" charset="0"/>
              </a:rPr>
              <a:t>class D: private B</a:t>
            </a:r>
          </a:p>
          <a:p>
            <a:pPr eaLnBrk="1" hangingPunct="1"/>
            <a:r>
              <a:rPr lang="en-US" altLang="en-US" sz="2000">
                <a:solidFill>
                  <a:srgbClr val="C00000"/>
                </a:solidFill>
                <a:latin typeface="Courier New" panose="02070309020205020404" pitchFamily="49" charset="0"/>
              </a:rPr>
              <a:t>{</a:t>
            </a:r>
          </a:p>
          <a:p>
            <a:pPr eaLnBrk="1" hangingPunct="1"/>
            <a:r>
              <a:rPr lang="en-US" altLang="en-US" sz="2000">
                <a:solidFill>
                  <a:srgbClr val="C00000"/>
                </a:solidFill>
                <a:latin typeface="Courier New" panose="02070309020205020404" pitchFamily="49" charset="0"/>
              </a:rPr>
              <a:t>public:</a:t>
            </a:r>
          </a:p>
          <a:p>
            <a:pPr eaLnBrk="1" hangingPunct="1"/>
            <a:r>
              <a:rPr lang="en-US" altLang="en-US" sz="2000">
                <a:solidFill>
                  <a:srgbClr val="C00000"/>
                </a:solidFill>
                <a:latin typeface="Courier New" panose="02070309020205020404" pitchFamily="49" charset="0"/>
              </a:rPr>
              <a:t>    int x;</a:t>
            </a:r>
          </a:p>
          <a:p>
            <a:pPr eaLnBrk="1" hangingPunct="1"/>
            <a:r>
              <a:rPr lang="en-US" altLang="en-US" sz="2000">
                <a:solidFill>
                  <a:srgbClr val="C00000"/>
                </a:solidFill>
                <a:latin typeface="Courier New" panose="02070309020205020404" pitchFamily="49" charset="0"/>
              </a:rPr>
              <a:t>private:</a:t>
            </a:r>
          </a:p>
          <a:p>
            <a:pPr eaLnBrk="1" hangingPunct="1"/>
            <a:r>
              <a:rPr lang="en-US" altLang="en-US" sz="2000">
                <a:solidFill>
                  <a:srgbClr val="C00000"/>
                </a:solidFill>
                <a:latin typeface="Courier New" panose="02070309020205020404" pitchFamily="49" charset="0"/>
              </a:rPr>
              <a:t>    int y;</a:t>
            </a:r>
          </a:p>
          <a:p>
            <a:pPr eaLnBrk="1" hangingPunct="1"/>
            <a:r>
              <a:rPr lang="en-US" altLang="en-US" sz="2000">
                <a:solidFill>
                  <a:srgbClr val="C00000"/>
                </a:solidFill>
                <a:latin typeface="Courier New" panose="02070309020205020404" pitchFamily="49" charset="0"/>
              </a:rPr>
              <a:t>protected:</a:t>
            </a:r>
          </a:p>
          <a:p>
            <a:pPr eaLnBrk="1" hangingPunct="1"/>
            <a:r>
              <a:rPr lang="en-US" altLang="en-US" sz="2000">
                <a:solidFill>
                  <a:srgbClr val="C00000"/>
                </a:solidFill>
                <a:latin typeface="Courier New" panose="02070309020205020404" pitchFamily="49" charset="0"/>
              </a:rPr>
              <a:t>    int z;</a:t>
            </a:r>
          </a:p>
          <a:p>
            <a:pPr eaLnBrk="1" hangingPunct="1"/>
            <a:r>
              <a:rPr lang="en-US" altLang="en-US" sz="2000">
                <a:solidFill>
                  <a:srgbClr val="C00000"/>
                </a:solidFill>
                <a:latin typeface="Courier New" panose="02070309020205020404" pitchFamily="49" charset="0"/>
              </a:rPr>
              <a:t>Public:</a:t>
            </a:r>
          </a:p>
          <a:p>
            <a:pPr eaLnBrk="1" hangingPunct="1"/>
            <a:r>
              <a:rPr lang="en-US" altLang="en-US" sz="2000">
                <a:solidFill>
                  <a:srgbClr val="C00000"/>
                </a:solidFill>
                <a:latin typeface="Courier New" panose="02070309020205020404" pitchFamily="49" charset="0"/>
              </a:rPr>
              <a:t>    D():x(5),y(6),z(7){}</a:t>
            </a:r>
          </a:p>
          <a:p>
            <a:pPr eaLnBrk="1" hangingPunct="1"/>
            <a:r>
              <a:rPr lang="en-US" altLang="en-US" sz="2000">
                <a:solidFill>
                  <a:srgbClr val="C00000"/>
                </a:solidFill>
                <a:latin typeface="Courier New" panose="02070309020205020404" pitchFamily="49" charset="0"/>
              </a:rPr>
              <a:t>    void myfunc()</a:t>
            </a:r>
          </a:p>
          <a:p>
            <a:pPr eaLnBrk="1" hangingPunct="1"/>
            <a:r>
              <a:rPr lang="en-US" altLang="en-US" sz="2000">
                <a:solidFill>
                  <a:srgbClr val="C00000"/>
                </a:solidFill>
                <a:latin typeface="Courier New" panose="02070309020205020404" pitchFamily="49" charset="0"/>
              </a:rPr>
              <a:t>    {</a:t>
            </a:r>
          </a:p>
          <a:p>
            <a:pPr eaLnBrk="1" hangingPunct="1"/>
            <a:r>
              <a:rPr lang="en-US" altLang="en-US" sz="2000">
                <a:solidFill>
                  <a:srgbClr val="C00000"/>
                </a:solidFill>
                <a:latin typeface="Courier New" panose="02070309020205020404" pitchFamily="49" charset="0"/>
              </a:rPr>
              <a:t>      B::myfunc();</a:t>
            </a:r>
          </a:p>
          <a:p>
            <a:pPr eaLnBrk="1" hangingPunct="1"/>
            <a:r>
              <a:rPr lang="en-US" altLang="en-US" sz="2000">
                <a:solidFill>
                  <a:srgbClr val="C00000"/>
                </a:solidFill>
                <a:latin typeface="Courier New" panose="02070309020205020404" pitchFamily="49" charset="0"/>
              </a:rPr>
              <a:t>      cout&lt;&lt;x&lt;&lt;y&lt;&lt;z;</a:t>
            </a:r>
          </a:p>
          <a:p>
            <a:pPr eaLnBrk="1" hangingPunct="1"/>
            <a:r>
              <a:rPr lang="en-US" altLang="en-US" sz="2000">
                <a:solidFill>
                  <a:srgbClr val="C00000"/>
                </a:solidFill>
                <a:latin typeface="Courier New" panose="02070309020205020404" pitchFamily="49" charset="0"/>
              </a:rPr>
              <a:t>    }</a:t>
            </a:r>
          </a:p>
          <a:p>
            <a:pPr eaLnBrk="1" hangingPunct="1"/>
            <a:r>
              <a:rPr lang="en-US" altLang="en-US" sz="2000">
                <a:solidFill>
                  <a:srgbClr val="C00000"/>
                </a:solidFill>
                <a:latin typeface="Courier New" panose="02070309020205020404" pitchFamily="49" charset="0"/>
              </a:rPr>
              <a:t>};</a:t>
            </a:r>
          </a:p>
        </p:txBody>
      </p:sp>
      <p:sp>
        <p:nvSpPr>
          <p:cNvPr id="21510" name="Text Box 10">
            <a:extLst>
              <a:ext uri="{FF2B5EF4-FFF2-40B4-BE49-F238E27FC236}">
                <a16:creationId xmlns:a16="http://schemas.microsoft.com/office/drawing/2014/main" id="{665E22F6-773E-112C-638C-47C1B59F5547}"/>
              </a:ext>
            </a:extLst>
          </p:cNvPr>
          <p:cNvSpPr txBox="1">
            <a:spLocks noChangeArrowheads="1"/>
          </p:cNvSpPr>
          <p:nvPr/>
        </p:nvSpPr>
        <p:spPr bwMode="auto">
          <a:xfrm>
            <a:off x="1752600" y="4795838"/>
            <a:ext cx="411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solidFill>
                  <a:schemeClr val="accent2"/>
                </a:solidFill>
              </a:rPr>
              <a:t>Q: What is the output?</a:t>
            </a:r>
          </a:p>
        </p:txBody>
      </p:sp>
      <p:sp>
        <p:nvSpPr>
          <p:cNvPr id="7" name="Text Box 10">
            <a:extLst>
              <a:ext uri="{FF2B5EF4-FFF2-40B4-BE49-F238E27FC236}">
                <a16:creationId xmlns:a16="http://schemas.microsoft.com/office/drawing/2014/main" id="{176F50D2-0A82-2961-963F-BED0FC6F50BF}"/>
              </a:ext>
            </a:extLst>
          </p:cNvPr>
          <p:cNvSpPr txBox="1">
            <a:spLocks noChangeArrowheads="1"/>
          </p:cNvSpPr>
          <p:nvPr/>
        </p:nvSpPr>
        <p:spPr bwMode="auto">
          <a:xfrm>
            <a:off x="1752600" y="5253038"/>
            <a:ext cx="3657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a:solidFill>
                  <a:schemeClr val="accent2"/>
                </a:solidFill>
              </a:rPr>
              <a:t>A: 234567</a:t>
            </a:r>
          </a:p>
        </p:txBody>
      </p:sp>
      <p:sp>
        <p:nvSpPr>
          <p:cNvPr id="21512" name="Slide Number Placeholder 7">
            <a:extLst>
              <a:ext uri="{FF2B5EF4-FFF2-40B4-BE49-F238E27FC236}">
                <a16:creationId xmlns:a16="http://schemas.microsoft.com/office/drawing/2014/main" id="{7C06F974-72C4-1ED7-C9C6-36EB87426A2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05DD72B-7281-4085-8E76-746C67FDEF33}" type="slidenum">
              <a:rPr lang="en-US" altLang="en-US" sz="1400"/>
              <a:pPr eaLnBrk="1" hangingPunct="1"/>
              <a:t>63</a:t>
            </a:fld>
            <a:endParaRPr lang="en-US" altLang="en-US" sz="1400"/>
          </a:p>
        </p:txBody>
      </p:sp>
      <p:sp>
        <p:nvSpPr>
          <p:cNvPr id="21513" name="Text Box 4">
            <a:extLst>
              <a:ext uri="{FF2B5EF4-FFF2-40B4-BE49-F238E27FC236}">
                <a16:creationId xmlns:a16="http://schemas.microsoft.com/office/drawing/2014/main" id="{D1EAB958-8D59-9FFF-D938-350E4BAC0B64}"/>
              </a:ext>
            </a:extLst>
          </p:cNvPr>
          <p:cNvSpPr txBox="1">
            <a:spLocks noChangeArrowheads="1"/>
          </p:cNvSpPr>
          <p:nvPr/>
        </p:nvSpPr>
        <p:spPr bwMode="auto">
          <a:xfrm>
            <a:off x="6400800" y="5334000"/>
            <a:ext cx="42672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a:solidFill>
                  <a:srgbClr val="7030A0"/>
                </a:solidFill>
                <a:latin typeface="Courier New" panose="02070309020205020404" pitchFamily="49" charset="0"/>
              </a:rPr>
              <a:t>int main ()</a:t>
            </a:r>
          </a:p>
          <a:p>
            <a:pPr eaLnBrk="1" hangingPunct="1"/>
            <a:r>
              <a:rPr lang="en-US" altLang="en-US" sz="2000">
                <a:solidFill>
                  <a:srgbClr val="7030A0"/>
                </a:solidFill>
                <a:latin typeface="Courier New" panose="02070309020205020404" pitchFamily="49" charset="0"/>
              </a:rPr>
              <a:t>{</a:t>
            </a:r>
          </a:p>
          <a:p>
            <a:pPr eaLnBrk="1" hangingPunct="1"/>
            <a:r>
              <a:rPr lang="en-US" altLang="en-US" sz="2000">
                <a:solidFill>
                  <a:srgbClr val="7030A0"/>
                </a:solidFill>
                <a:latin typeface="Courier New" panose="02070309020205020404" pitchFamily="49" charset="0"/>
              </a:rPr>
              <a:t>    D objD;</a:t>
            </a:r>
          </a:p>
          <a:p>
            <a:pPr eaLnBrk="1" hangingPunct="1"/>
            <a:r>
              <a:rPr lang="en-US" altLang="en-US" sz="2000">
                <a:solidFill>
                  <a:srgbClr val="7030A0"/>
                </a:solidFill>
                <a:latin typeface="Courier New" panose="02070309020205020404" pitchFamily="49" charset="0"/>
              </a:rPr>
              <a:t>    objD.myfunc ();</a:t>
            </a:r>
          </a:p>
          <a:p>
            <a:pPr eaLnBrk="1" hangingPunct="1"/>
            <a:r>
              <a:rPr lang="en-US" altLang="en-US" sz="2000">
                <a:solidFill>
                  <a:srgbClr val="7030A0"/>
                </a:solidFill>
                <a:latin typeface="Courier New" panose="020703090202050204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xit" presetSubtype="0" fill="hold" nodeType="with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5F8329BD-712D-A3D2-012D-9E4A348E780E}"/>
              </a:ext>
            </a:extLst>
          </p:cNvPr>
          <p:cNvSpPr>
            <a:spLocks noGrp="1" noChangeArrowheads="1"/>
          </p:cNvSpPr>
          <p:nvPr>
            <p:ph type="title"/>
          </p:nvPr>
        </p:nvSpPr>
        <p:spPr>
          <a:xfrm>
            <a:off x="1905000" y="0"/>
            <a:ext cx="7772400" cy="457200"/>
          </a:xfrm>
        </p:spPr>
        <p:txBody>
          <a:bodyPr/>
          <a:lstStyle/>
          <a:p>
            <a:pPr algn="l" eaLnBrk="1" hangingPunct="1"/>
            <a:r>
              <a:rPr lang="en-US" altLang="en-US" sz="2800"/>
              <a:t>Problem Statement  - 1</a:t>
            </a:r>
          </a:p>
        </p:txBody>
      </p:sp>
      <p:sp>
        <p:nvSpPr>
          <p:cNvPr id="22531" name="Line 3">
            <a:extLst>
              <a:ext uri="{FF2B5EF4-FFF2-40B4-BE49-F238E27FC236}">
                <a16:creationId xmlns:a16="http://schemas.microsoft.com/office/drawing/2014/main" id="{667C2F68-7CEB-7162-6D6D-C3FA77029679}"/>
              </a:ext>
            </a:extLst>
          </p:cNvPr>
          <p:cNvSpPr>
            <a:spLocks noChangeShapeType="1"/>
          </p:cNvSpPr>
          <p:nvPr/>
        </p:nvSpPr>
        <p:spPr bwMode="auto">
          <a:xfrm>
            <a:off x="1981200" y="533400"/>
            <a:ext cx="83058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268" name="Text Box 4">
            <a:extLst>
              <a:ext uri="{FF2B5EF4-FFF2-40B4-BE49-F238E27FC236}">
                <a16:creationId xmlns:a16="http://schemas.microsoft.com/office/drawing/2014/main" id="{C9C495D3-2B8D-1DBC-379D-E7C68C43C79E}"/>
              </a:ext>
            </a:extLst>
          </p:cNvPr>
          <p:cNvSpPr txBox="1">
            <a:spLocks noChangeArrowheads="1"/>
          </p:cNvSpPr>
          <p:nvPr/>
        </p:nvSpPr>
        <p:spPr bwMode="auto">
          <a:xfrm>
            <a:off x="1828800" y="533400"/>
            <a:ext cx="3657600" cy="3786188"/>
          </a:xfrm>
          <a:prstGeom prst="rect">
            <a:avLst/>
          </a:prstGeom>
          <a:noFill/>
          <a:ln w="9525">
            <a:noFill/>
            <a:miter lim="800000"/>
            <a:headEnd/>
            <a:tailEnd/>
          </a:ln>
        </p:spPr>
        <p:txBody>
          <a:bodyPr>
            <a:spAutoFit/>
          </a:bodyPr>
          <a:lstStyle/>
          <a:p>
            <a:pPr>
              <a:defRPr/>
            </a:pPr>
            <a:r>
              <a:rPr lang="en-US" sz="2000" dirty="0">
                <a:solidFill>
                  <a:schemeClr val="accent1">
                    <a:lumMod val="50000"/>
                  </a:schemeClr>
                </a:solidFill>
                <a:latin typeface="Courier New" pitchFamily="49" charset="0"/>
              </a:rPr>
              <a:t>class B //base class</a:t>
            </a:r>
          </a:p>
          <a:p>
            <a:pPr>
              <a:defRPr/>
            </a:pPr>
            <a:r>
              <a:rPr lang="en-US" sz="2000" dirty="0">
                <a:solidFill>
                  <a:schemeClr val="accent1">
                    <a:lumMod val="50000"/>
                  </a:schemeClr>
                </a:solidFill>
                <a:latin typeface="Courier New" pitchFamily="49" charset="0"/>
              </a:rPr>
              <a:t>{</a:t>
            </a:r>
          </a:p>
          <a:p>
            <a:pPr>
              <a:defRPr/>
            </a:pPr>
            <a:r>
              <a:rPr lang="en-US" sz="2000" dirty="0">
                <a:solidFill>
                  <a:schemeClr val="accent1">
                    <a:lumMod val="50000"/>
                  </a:schemeClr>
                </a:solidFill>
                <a:latin typeface="Courier New" pitchFamily="49" charset="0"/>
              </a:rPr>
              <a:t>  </a:t>
            </a:r>
            <a:r>
              <a:rPr lang="en-US" sz="2000" dirty="0" err="1">
                <a:solidFill>
                  <a:schemeClr val="accent1">
                    <a:lumMod val="50000"/>
                  </a:schemeClr>
                </a:solidFill>
                <a:latin typeface="Courier New" pitchFamily="49" charset="0"/>
              </a:rPr>
              <a:t>int</a:t>
            </a:r>
            <a:r>
              <a:rPr lang="en-US" sz="2000" dirty="0">
                <a:solidFill>
                  <a:schemeClr val="accent1">
                    <a:lumMod val="50000"/>
                  </a:schemeClr>
                </a:solidFill>
                <a:latin typeface="Courier New" pitchFamily="49" charset="0"/>
              </a:rPr>
              <a:t> </a:t>
            </a:r>
            <a:r>
              <a:rPr lang="en-US" sz="2000" dirty="0" err="1">
                <a:solidFill>
                  <a:schemeClr val="accent1">
                    <a:lumMod val="50000"/>
                  </a:schemeClr>
                </a:solidFill>
                <a:latin typeface="Courier New" pitchFamily="49" charset="0"/>
              </a:rPr>
              <a:t>privateB</a:t>
            </a:r>
            <a:r>
              <a:rPr lang="en-US" sz="2000" dirty="0">
                <a:solidFill>
                  <a:schemeClr val="accent1">
                    <a:lumMod val="50000"/>
                  </a:schemeClr>
                </a:solidFill>
                <a:latin typeface="Courier New" pitchFamily="49" charset="0"/>
              </a:rPr>
              <a:t>;</a:t>
            </a:r>
          </a:p>
          <a:p>
            <a:pPr>
              <a:defRPr/>
            </a:pPr>
            <a:r>
              <a:rPr lang="en-US" sz="2000" dirty="0">
                <a:solidFill>
                  <a:schemeClr val="accent1">
                    <a:lumMod val="50000"/>
                  </a:schemeClr>
                </a:solidFill>
                <a:latin typeface="Courier New" pitchFamily="49" charset="0"/>
              </a:rPr>
              <a:t>  protected:</a:t>
            </a:r>
          </a:p>
          <a:p>
            <a:pPr>
              <a:defRPr/>
            </a:pPr>
            <a:r>
              <a:rPr lang="en-US" sz="2000" dirty="0">
                <a:solidFill>
                  <a:schemeClr val="accent1">
                    <a:lumMod val="50000"/>
                  </a:schemeClr>
                </a:solidFill>
                <a:latin typeface="Courier New" pitchFamily="49" charset="0"/>
              </a:rPr>
              <a:t>    </a:t>
            </a:r>
            <a:r>
              <a:rPr lang="en-US" sz="2000" dirty="0" err="1">
                <a:solidFill>
                  <a:schemeClr val="accent1">
                    <a:lumMod val="50000"/>
                  </a:schemeClr>
                </a:solidFill>
                <a:latin typeface="Courier New" pitchFamily="49" charset="0"/>
              </a:rPr>
              <a:t>int</a:t>
            </a:r>
            <a:r>
              <a:rPr lang="en-US" sz="2000" dirty="0">
                <a:solidFill>
                  <a:schemeClr val="accent1">
                    <a:lumMod val="50000"/>
                  </a:schemeClr>
                </a:solidFill>
                <a:latin typeface="Courier New" pitchFamily="49" charset="0"/>
              </a:rPr>
              <a:t> </a:t>
            </a:r>
            <a:r>
              <a:rPr lang="en-US" sz="2000" dirty="0" err="1">
                <a:solidFill>
                  <a:schemeClr val="accent1">
                    <a:lumMod val="50000"/>
                  </a:schemeClr>
                </a:solidFill>
                <a:latin typeface="Courier New" pitchFamily="49" charset="0"/>
              </a:rPr>
              <a:t>protectedB</a:t>
            </a:r>
            <a:r>
              <a:rPr lang="en-US" sz="2000" dirty="0">
                <a:solidFill>
                  <a:schemeClr val="accent1">
                    <a:lumMod val="50000"/>
                  </a:schemeClr>
                </a:solidFill>
                <a:latin typeface="Courier New" pitchFamily="49" charset="0"/>
              </a:rPr>
              <a:t>;</a:t>
            </a:r>
          </a:p>
          <a:p>
            <a:pPr>
              <a:defRPr/>
            </a:pPr>
            <a:r>
              <a:rPr lang="en-US" sz="2000" dirty="0">
                <a:solidFill>
                  <a:schemeClr val="accent1">
                    <a:lumMod val="50000"/>
                  </a:schemeClr>
                </a:solidFill>
                <a:latin typeface="Courier New" pitchFamily="49" charset="0"/>
              </a:rPr>
              <a:t>  public:</a:t>
            </a:r>
          </a:p>
          <a:p>
            <a:pPr>
              <a:defRPr/>
            </a:pPr>
            <a:r>
              <a:rPr lang="en-US" sz="2000" dirty="0">
                <a:solidFill>
                  <a:schemeClr val="accent1">
                    <a:lumMod val="50000"/>
                  </a:schemeClr>
                </a:solidFill>
                <a:latin typeface="Courier New" pitchFamily="49" charset="0"/>
              </a:rPr>
              <a:t>    </a:t>
            </a:r>
            <a:r>
              <a:rPr lang="en-US" sz="2000" dirty="0" err="1">
                <a:solidFill>
                  <a:schemeClr val="accent1">
                    <a:lumMod val="50000"/>
                  </a:schemeClr>
                </a:solidFill>
                <a:latin typeface="Courier New" pitchFamily="49" charset="0"/>
              </a:rPr>
              <a:t>int</a:t>
            </a:r>
            <a:r>
              <a:rPr lang="en-US" sz="2000" dirty="0">
                <a:solidFill>
                  <a:schemeClr val="accent1">
                    <a:lumMod val="50000"/>
                  </a:schemeClr>
                </a:solidFill>
                <a:latin typeface="Courier New" pitchFamily="49" charset="0"/>
              </a:rPr>
              <a:t> </a:t>
            </a:r>
            <a:r>
              <a:rPr lang="en-US" sz="2000" dirty="0" err="1">
                <a:solidFill>
                  <a:schemeClr val="accent1">
                    <a:lumMod val="50000"/>
                  </a:schemeClr>
                </a:solidFill>
                <a:latin typeface="Courier New" pitchFamily="49" charset="0"/>
              </a:rPr>
              <a:t>publicB</a:t>
            </a:r>
            <a:r>
              <a:rPr lang="en-US" sz="2000" dirty="0">
                <a:solidFill>
                  <a:schemeClr val="accent1">
                    <a:lumMod val="50000"/>
                  </a:schemeClr>
                </a:solidFill>
                <a:latin typeface="Courier New" pitchFamily="49" charset="0"/>
              </a:rPr>
              <a:t>;</a:t>
            </a:r>
          </a:p>
          <a:p>
            <a:pPr>
              <a:defRPr/>
            </a:pPr>
            <a:r>
              <a:rPr lang="en-US" sz="2000" dirty="0">
                <a:solidFill>
                  <a:schemeClr val="accent1">
                    <a:lumMod val="50000"/>
                  </a:schemeClr>
                </a:solidFill>
                <a:latin typeface="Courier New" pitchFamily="49" charset="0"/>
              </a:rPr>
              <a:t>    </a:t>
            </a:r>
            <a:r>
              <a:rPr lang="en-US" sz="2000" dirty="0" err="1">
                <a:solidFill>
                  <a:schemeClr val="accent1">
                    <a:lumMod val="50000"/>
                  </a:schemeClr>
                </a:solidFill>
                <a:latin typeface="Courier New" pitchFamily="49" charset="0"/>
              </a:rPr>
              <a:t>int</a:t>
            </a:r>
            <a:r>
              <a:rPr lang="en-US" sz="2000" dirty="0">
                <a:solidFill>
                  <a:schemeClr val="accent1">
                    <a:lumMod val="50000"/>
                  </a:schemeClr>
                </a:solidFill>
                <a:latin typeface="Courier New" pitchFamily="49" charset="0"/>
              </a:rPr>
              <a:t> </a:t>
            </a:r>
            <a:r>
              <a:rPr lang="en-US" sz="2000" dirty="0" err="1">
                <a:solidFill>
                  <a:schemeClr val="accent1">
                    <a:lumMod val="50000"/>
                  </a:schemeClr>
                </a:solidFill>
                <a:latin typeface="Courier New" pitchFamily="49" charset="0"/>
              </a:rPr>
              <a:t>getBPrivate</a:t>
            </a:r>
            <a:r>
              <a:rPr lang="en-US" sz="2000" dirty="0">
                <a:solidFill>
                  <a:schemeClr val="accent1">
                    <a:lumMod val="50000"/>
                  </a:schemeClr>
                </a:solidFill>
                <a:latin typeface="Courier New" pitchFamily="49" charset="0"/>
              </a:rPr>
              <a:t>()</a:t>
            </a:r>
          </a:p>
          <a:p>
            <a:pPr>
              <a:defRPr/>
            </a:pPr>
            <a:r>
              <a:rPr lang="en-US" sz="2000" dirty="0">
                <a:solidFill>
                  <a:schemeClr val="accent1">
                    <a:lumMod val="50000"/>
                  </a:schemeClr>
                </a:solidFill>
                <a:latin typeface="Courier New" pitchFamily="49" charset="0"/>
              </a:rPr>
              <a:t>    {</a:t>
            </a:r>
          </a:p>
          <a:p>
            <a:pPr>
              <a:defRPr/>
            </a:pPr>
            <a:r>
              <a:rPr lang="en-US" sz="2000" dirty="0">
                <a:solidFill>
                  <a:schemeClr val="accent1">
                    <a:lumMod val="50000"/>
                  </a:schemeClr>
                </a:solidFill>
                <a:latin typeface="Courier New" pitchFamily="49" charset="0"/>
              </a:rPr>
              <a:t>      return </a:t>
            </a:r>
            <a:r>
              <a:rPr lang="en-US" sz="2000" dirty="0" err="1">
                <a:solidFill>
                  <a:schemeClr val="accent1">
                    <a:lumMod val="50000"/>
                  </a:schemeClr>
                </a:solidFill>
                <a:latin typeface="Courier New" pitchFamily="49" charset="0"/>
              </a:rPr>
              <a:t>privateB</a:t>
            </a:r>
            <a:r>
              <a:rPr lang="en-US" sz="2000" dirty="0">
                <a:solidFill>
                  <a:schemeClr val="accent1">
                    <a:lumMod val="50000"/>
                  </a:schemeClr>
                </a:solidFill>
                <a:latin typeface="Courier New" pitchFamily="49" charset="0"/>
              </a:rPr>
              <a:t>;</a:t>
            </a:r>
          </a:p>
          <a:p>
            <a:pPr>
              <a:defRPr/>
            </a:pPr>
            <a:r>
              <a:rPr lang="en-US" sz="2000" dirty="0">
                <a:solidFill>
                  <a:schemeClr val="accent1">
                    <a:lumMod val="50000"/>
                  </a:schemeClr>
                </a:solidFill>
                <a:latin typeface="Courier New" pitchFamily="49" charset="0"/>
              </a:rPr>
              <a:t>    }</a:t>
            </a:r>
          </a:p>
          <a:p>
            <a:pPr>
              <a:defRPr/>
            </a:pPr>
            <a:r>
              <a:rPr lang="en-US" sz="2000" dirty="0">
                <a:solidFill>
                  <a:schemeClr val="accent1">
                    <a:lumMod val="50000"/>
                  </a:schemeClr>
                </a:solidFill>
                <a:latin typeface="Courier New" pitchFamily="49" charset="0"/>
              </a:rPr>
              <a:t>};</a:t>
            </a:r>
          </a:p>
        </p:txBody>
      </p:sp>
      <p:sp>
        <p:nvSpPr>
          <p:cNvPr id="22533" name="Text Box 4">
            <a:extLst>
              <a:ext uri="{FF2B5EF4-FFF2-40B4-BE49-F238E27FC236}">
                <a16:creationId xmlns:a16="http://schemas.microsoft.com/office/drawing/2014/main" id="{5EAF37BB-9646-01F1-CA29-4C5FDA70CA8F}"/>
              </a:ext>
            </a:extLst>
          </p:cNvPr>
          <p:cNvSpPr txBox="1">
            <a:spLocks noChangeArrowheads="1"/>
          </p:cNvSpPr>
          <p:nvPr/>
        </p:nvSpPr>
        <p:spPr bwMode="auto">
          <a:xfrm>
            <a:off x="5791200" y="533400"/>
            <a:ext cx="44196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dirty="0">
                <a:latin typeface="Courier New" panose="02070309020205020404" pitchFamily="49" charset="0"/>
              </a:rPr>
              <a:t>Class D : B </a:t>
            </a:r>
          </a:p>
          <a:p>
            <a:pPr eaLnBrk="1" hangingPunct="1"/>
            <a:r>
              <a:rPr lang="en-US" altLang="en-US" sz="2000" dirty="0">
                <a:latin typeface="Courier New" panose="02070309020205020404" pitchFamily="49" charset="0"/>
              </a:rPr>
              <a:t>{</a:t>
            </a:r>
          </a:p>
          <a:p>
            <a:pPr eaLnBrk="1" hangingPunct="1"/>
            <a:r>
              <a:rPr lang="en-US" altLang="en-US" sz="2000" dirty="0">
                <a:latin typeface="Courier New" panose="02070309020205020404" pitchFamily="49" charset="0"/>
              </a:rPr>
              <a:t>public:</a:t>
            </a:r>
          </a:p>
          <a:p>
            <a:pPr eaLnBrk="1" hangingPunct="1"/>
            <a:r>
              <a:rPr lang="en-US" altLang="en-US" sz="2000" dirty="0">
                <a:latin typeface="Courier New" panose="02070309020205020404" pitchFamily="49" charset="0"/>
              </a:rPr>
              <a:t>    int </a:t>
            </a:r>
            <a:r>
              <a:rPr lang="en-US" altLang="en-US" sz="2000" dirty="0" err="1">
                <a:latin typeface="Courier New" panose="02070309020205020404" pitchFamily="49" charset="0"/>
              </a:rPr>
              <a:t>publicD</a:t>
            </a:r>
            <a:r>
              <a:rPr lang="en-US" altLang="en-US" sz="2000" dirty="0">
                <a:latin typeface="Courier New" panose="02070309020205020404" pitchFamily="49" charset="0"/>
              </a:rPr>
              <a:t>;</a:t>
            </a:r>
          </a:p>
          <a:p>
            <a:pPr eaLnBrk="1" hangingPunct="1"/>
            <a:r>
              <a:rPr lang="en-US" altLang="en-US" sz="2000" dirty="0">
                <a:latin typeface="Courier New" panose="02070309020205020404" pitchFamily="49" charset="0"/>
              </a:rPr>
              <a:t>    void </a:t>
            </a:r>
            <a:r>
              <a:rPr lang="en-US" altLang="en-US" sz="2000" dirty="0" err="1">
                <a:latin typeface="Courier New" panose="02070309020205020404" pitchFamily="49" charset="0"/>
              </a:rPr>
              <a:t>myfunc</a:t>
            </a:r>
            <a:r>
              <a:rPr lang="en-US" altLang="en-US" sz="2000" dirty="0">
                <a:latin typeface="Courier New" panose="02070309020205020404" pitchFamily="49" charset="0"/>
              </a:rPr>
              <a:t>()</a:t>
            </a:r>
          </a:p>
          <a:p>
            <a:pPr eaLnBrk="1" hangingPunct="1"/>
            <a:r>
              <a:rPr lang="en-US" altLang="en-US" sz="2000" dirty="0">
                <a:latin typeface="Courier New" panose="02070309020205020404" pitchFamily="49" charset="0"/>
              </a:rPr>
              <a:t>    {</a:t>
            </a:r>
          </a:p>
          <a:p>
            <a:pPr eaLnBrk="1" hangingPunct="1"/>
            <a:r>
              <a:rPr lang="en-US" altLang="en-US" sz="2000" dirty="0">
                <a:latin typeface="Courier New" panose="02070309020205020404" pitchFamily="49" charset="0"/>
              </a:rPr>
              <a:t>      int a;</a:t>
            </a:r>
          </a:p>
          <a:p>
            <a:pPr eaLnBrk="1" hangingPunct="1"/>
            <a:r>
              <a:rPr lang="en-US" altLang="en-US" sz="2000" dirty="0">
                <a:latin typeface="Courier New" panose="02070309020205020404" pitchFamily="49" charset="0"/>
              </a:rPr>
              <a:t>      a = </a:t>
            </a:r>
            <a:r>
              <a:rPr lang="en-US" altLang="en-US" sz="2000" dirty="0" err="1">
                <a:latin typeface="Courier New" panose="02070309020205020404" pitchFamily="49" charset="0"/>
              </a:rPr>
              <a:t>privateB</a:t>
            </a:r>
            <a:r>
              <a:rPr lang="en-US" altLang="en-US" sz="2000" dirty="0">
                <a:latin typeface="Courier New" panose="02070309020205020404" pitchFamily="49" charset="0"/>
              </a:rPr>
              <a:t>;</a:t>
            </a:r>
          </a:p>
          <a:p>
            <a:pPr eaLnBrk="1" hangingPunct="1"/>
            <a:r>
              <a:rPr lang="en-US" altLang="en-US" sz="2000" dirty="0">
                <a:latin typeface="Courier New" panose="02070309020205020404" pitchFamily="49" charset="0"/>
              </a:rPr>
              <a:t>      a = </a:t>
            </a:r>
            <a:r>
              <a:rPr lang="en-US" altLang="en-US" sz="2000" dirty="0" err="1">
                <a:latin typeface="Courier New" panose="02070309020205020404" pitchFamily="49" charset="0"/>
              </a:rPr>
              <a:t>getBprivate</a:t>
            </a:r>
            <a:r>
              <a:rPr lang="en-US" altLang="en-US" sz="2000" dirty="0">
                <a:latin typeface="Courier New" panose="02070309020205020404" pitchFamily="49" charset="0"/>
              </a:rPr>
              <a:t>();</a:t>
            </a:r>
          </a:p>
          <a:p>
            <a:pPr eaLnBrk="1" hangingPunct="1"/>
            <a:r>
              <a:rPr lang="en-US" altLang="en-US" sz="2000" dirty="0">
                <a:latin typeface="Courier New" panose="02070309020205020404" pitchFamily="49" charset="0"/>
              </a:rPr>
              <a:t>      a = </a:t>
            </a:r>
            <a:r>
              <a:rPr lang="en-US" altLang="en-US" sz="2000" dirty="0" err="1">
                <a:latin typeface="Courier New" panose="02070309020205020404" pitchFamily="49" charset="0"/>
              </a:rPr>
              <a:t>protectedB</a:t>
            </a:r>
            <a:r>
              <a:rPr lang="en-US" altLang="en-US" sz="2000" dirty="0">
                <a:latin typeface="Courier New" panose="02070309020205020404" pitchFamily="49" charset="0"/>
              </a:rPr>
              <a:t>;</a:t>
            </a:r>
          </a:p>
          <a:p>
            <a:pPr eaLnBrk="1" hangingPunct="1"/>
            <a:r>
              <a:rPr lang="en-US" altLang="en-US" sz="2000" dirty="0">
                <a:latin typeface="Courier New" panose="02070309020205020404" pitchFamily="49" charset="0"/>
              </a:rPr>
              <a:t>      a = </a:t>
            </a:r>
            <a:r>
              <a:rPr lang="en-US" altLang="en-US" sz="2000" dirty="0" err="1">
                <a:latin typeface="Courier New" panose="02070309020205020404" pitchFamily="49" charset="0"/>
              </a:rPr>
              <a:t>publicB</a:t>
            </a:r>
            <a:r>
              <a:rPr lang="en-US" altLang="en-US" sz="2000" dirty="0">
                <a:latin typeface="Courier New" panose="02070309020205020404" pitchFamily="49" charset="0"/>
              </a:rPr>
              <a:t>;</a:t>
            </a:r>
          </a:p>
          <a:p>
            <a:pPr eaLnBrk="1" hangingPunct="1"/>
            <a:r>
              <a:rPr lang="en-US" altLang="en-US" sz="2000" dirty="0">
                <a:latin typeface="Courier New" panose="02070309020205020404" pitchFamily="49" charset="0"/>
              </a:rPr>
              <a:t>    }</a:t>
            </a:r>
          </a:p>
          <a:p>
            <a:pPr eaLnBrk="1" hangingPunct="1"/>
            <a:r>
              <a:rPr lang="en-US" altLang="en-US" sz="2000" dirty="0">
                <a:latin typeface="Courier New" panose="02070309020205020404" pitchFamily="49" charset="0"/>
              </a:rPr>
              <a:t>};</a:t>
            </a:r>
          </a:p>
          <a:p>
            <a:pPr eaLnBrk="1" hangingPunct="1"/>
            <a:r>
              <a:rPr lang="en-US" altLang="en-US" sz="2000" dirty="0">
                <a:latin typeface="Courier New" panose="02070309020205020404" pitchFamily="49" charset="0"/>
              </a:rPr>
              <a:t>void main()</a:t>
            </a:r>
          </a:p>
          <a:p>
            <a:pPr eaLnBrk="1" hangingPunct="1"/>
            <a:r>
              <a:rPr lang="en-US" altLang="en-US" sz="2000" dirty="0">
                <a:latin typeface="Courier New" panose="02070309020205020404" pitchFamily="49" charset="0"/>
              </a:rPr>
              <a:t>{ </a:t>
            </a:r>
          </a:p>
          <a:p>
            <a:pPr eaLnBrk="1" hangingPunct="1"/>
            <a:r>
              <a:rPr lang="en-US" altLang="en-US" sz="2000" dirty="0">
                <a:latin typeface="Courier New" panose="02070309020205020404" pitchFamily="49" charset="0"/>
              </a:rPr>
              <a:t>  D </a:t>
            </a:r>
            <a:r>
              <a:rPr lang="en-US" altLang="en-US" sz="2000" dirty="0" err="1">
                <a:latin typeface="Courier New" panose="02070309020205020404" pitchFamily="49" charset="0"/>
              </a:rPr>
              <a:t>objd</a:t>
            </a:r>
            <a:r>
              <a:rPr lang="en-US" altLang="en-US" sz="2000" dirty="0">
                <a:latin typeface="Courier New" panose="02070309020205020404" pitchFamily="49" charset="0"/>
              </a:rPr>
              <a:t>;</a:t>
            </a:r>
          </a:p>
          <a:p>
            <a:pPr eaLnBrk="1" hangingPunct="1"/>
            <a:r>
              <a:rPr lang="en-US" altLang="en-US" sz="2000" dirty="0">
                <a:latin typeface="Courier New" panose="02070309020205020404" pitchFamily="49" charset="0"/>
              </a:rPr>
              <a:t>  int a;</a:t>
            </a:r>
          </a:p>
          <a:p>
            <a:pPr eaLnBrk="1" hangingPunct="1"/>
            <a:r>
              <a:rPr lang="en-US" altLang="en-US" sz="2000" dirty="0">
                <a:latin typeface="Courier New" panose="02070309020205020404" pitchFamily="49" charset="0"/>
              </a:rPr>
              <a:t>  a = </a:t>
            </a:r>
            <a:r>
              <a:rPr lang="en-US" altLang="en-US" sz="2000" dirty="0" err="1">
                <a:latin typeface="Courier New" panose="02070309020205020404" pitchFamily="49" charset="0"/>
              </a:rPr>
              <a:t>objd.publicB</a:t>
            </a:r>
            <a:r>
              <a:rPr lang="en-US" altLang="en-US" sz="2000" dirty="0">
                <a:latin typeface="Courier New" panose="02070309020205020404" pitchFamily="49" charset="0"/>
              </a:rPr>
              <a:t>;</a:t>
            </a:r>
          </a:p>
          <a:p>
            <a:pPr eaLnBrk="1" hangingPunct="1"/>
            <a:r>
              <a:rPr lang="en-US" altLang="en-US" sz="2000" dirty="0">
                <a:latin typeface="Courier New" panose="02070309020205020404" pitchFamily="49" charset="0"/>
              </a:rPr>
              <a:t>  a = </a:t>
            </a:r>
            <a:r>
              <a:rPr lang="en-US" altLang="en-US" sz="2000" dirty="0" err="1">
                <a:latin typeface="Courier New" panose="02070309020205020404" pitchFamily="49" charset="0"/>
              </a:rPr>
              <a:t>objd.protectedB</a:t>
            </a:r>
            <a:r>
              <a:rPr lang="en-US" altLang="en-US" sz="2000" dirty="0">
                <a:latin typeface="Courier New" panose="02070309020205020404" pitchFamily="49" charset="0"/>
              </a:rPr>
              <a:t>;</a:t>
            </a:r>
          </a:p>
          <a:p>
            <a:pPr eaLnBrk="1" hangingPunct="1"/>
            <a:r>
              <a:rPr lang="en-US" altLang="en-US" sz="2000" dirty="0">
                <a:latin typeface="Courier New" panose="02070309020205020404" pitchFamily="49" charset="0"/>
              </a:rPr>
              <a:t>}</a:t>
            </a:r>
          </a:p>
        </p:txBody>
      </p:sp>
      <p:sp>
        <p:nvSpPr>
          <p:cNvPr id="22534" name="Text Box 10">
            <a:extLst>
              <a:ext uri="{FF2B5EF4-FFF2-40B4-BE49-F238E27FC236}">
                <a16:creationId xmlns:a16="http://schemas.microsoft.com/office/drawing/2014/main" id="{3C7DED36-D83A-997C-72FE-4880C5387980}"/>
              </a:ext>
            </a:extLst>
          </p:cNvPr>
          <p:cNvSpPr txBox="1">
            <a:spLocks noChangeArrowheads="1"/>
          </p:cNvSpPr>
          <p:nvPr/>
        </p:nvSpPr>
        <p:spPr bwMode="auto">
          <a:xfrm>
            <a:off x="1676400" y="4419601"/>
            <a:ext cx="4114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solidFill>
                  <a:schemeClr val="accent2"/>
                </a:solidFill>
              </a:rPr>
              <a:t>Q: Point out the errors, if any?</a:t>
            </a:r>
          </a:p>
        </p:txBody>
      </p:sp>
      <p:sp>
        <p:nvSpPr>
          <p:cNvPr id="22535" name="Slide Number Placeholder 6">
            <a:extLst>
              <a:ext uri="{FF2B5EF4-FFF2-40B4-BE49-F238E27FC236}">
                <a16:creationId xmlns:a16="http://schemas.microsoft.com/office/drawing/2014/main" id="{E32315E0-51F5-AF70-39CF-8ED9E718F06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A46D3C4-CB0D-4C5F-8B47-E3C8AA33DE97}" type="slidenum">
              <a:rPr lang="en-US" altLang="en-US" sz="1400"/>
              <a:pPr eaLnBrk="1" hangingPunct="1"/>
              <a:t>64</a:t>
            </a:fld>
            <a:endParaRPr lang="en-US" altLang="en-US" sz="14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7843EC8B-081D-885A-D2E0-EA9BAE24B480}"/>
              </a:ext>
            </a:extLst>
          </p:cNvPr>
          <p:cNvSpPr>
            <a:spLocks noGrp="1" noChangeArrowheads="1"/>
          </p:cNvSpPr>
          <p:nvPr>
            <p:ph type="title"/>
          </p:nvPr>
        </p:nvSpPr>
        <p:spPr>
          <a:xfrm>
            <a:off x="1905000" y="0"/>
            <a:ext cx="7772400" cy="457200"/>
          </a:xfrm>
        </p:spPr>
        <p:txBody>
          <a:bodyPr/>
          <a:lstStyle/>
          <a:p>
            <a:pPr algn="l" eaLnBrk="1" hangingPunct="1"/>
            <a:r>
              <a:rPr lang="en-US" altLang="en-US" sz="2800"/>
              <a:t>Problem Statement  - 1</a:t>
            </a:r>
          </a:p>
        </p:txBody>
      </p:sp>
      <p:sp>
        <p:nvSpPr>
          <p:cNvPr id="23555" name="Line 3">
            <a:extLst>
              <a:ext uri="{FF2B5EF4-FFF2-40B4-BE49-F238E27FC236}">
                <a16:creationId xmlns:a16="http://schemas.microsoft.com/office/drawing/2014/main" id="{0B0A7DCA-F81B-5226-1B65-20E334E49FFA}"/>
              </a:ext>
            </a:extLst>
          </p:cNvPr>
          <p:cNvSpPr>
            <a:spLocks noChangeShapeType="1"/>
          </p:cNvSpPr>
          <p:nvPr/>
        </p:nvSpPr>
        <p:spPr bwMode="auto">
          <a:xfrm>
            <a:off x="1981200" y="533400"/>
            <a:ext cx="83058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292" name="Text Box 4">
            <a:extLst>
              <a:ext uri="{FF2B5EF4-FFF2-40B4-BE49-F238E27FC236}">
                <a16:creationId xmlns:a16="http://schemas.microsoft.com/office/drawing/2014/main" id="{1A6A2D13-4EA5-2700-72C3-C138C14F7E66}"/>
              </a:ext>
            </a:extLst>
          </p:cNvPr>
          <p:cNvSpPr txBox="1">
            <a:spLocks noChangeArrowheads="1"/>
          </p:cNvSpPr>
          <p:nvPr/>
        </p:nvSpPr>
        <p:spPr bwMode="auto">
          <a:xfrm>
            <a:off x="1828800" y="533400"/>
            <a:ext cx="3657600" cy="3786188"/>
          </a:xfrm>
          <a:prstGeom prst="rect">
            <a:avLst/>
          </a:prstGeom>
          <a:noFill/>
          <a:ln w="9525">
            <a:noFill/>
            <a:miter lim="800000"/>
            <a:headEnd/>
            <a:tailEnd/>
          </a:ln>
        </p:spPr>
        <p:txBody>
          <a:bodyPr>
            <a:spAutoFit/>
          </a:bodyPr>
          <a:lstStyle/>
          <a:p>
            <a:pPr>
              <a:defRPr/>
            </a:pPr>
            <a:r>
              <a:rPr lang="en-US" sz="2000" dirty="0">
                <a:solidFill>
                  <a:schemeClr val="accent1">
                    <a:lumMod val="50000"/>
                  </a:schemeClr>
                </a:solidFill>
                <a:latin typeface="Courier New" pitchFamily="49" charset="0"/>
              </a:rPr>
              <a:t>class B //base class</a:t>
            </a:r>
          </a:p>
          <a:p>
            <a:pPr>
              <a:defRPr/>
            </a:pPr>
            <a:r>
              <a:rPr lang="en-US" sz="2000" dirty="0">
                <a:solidFill>
                  <a:schemeClr val="accent1">
                    <a:lumMod val="50000"/>
                  </a:schemeClr>
                </a:solidFill>
                <a:latin typeface="Courier New" pitchFamily="49" charset="0"/>
              </a:rPr>
              <a:t>{</a:t>
            </a:r>
          </a:p>
          <a:p>
            <a:pPr>
              <a:defRPr/>
            </a:pPr>
            <a:r>
              <a:rPr lang="en-US" sz="2000" dirty="0">
                <a:solidFill>
                  <a:schemeClr val="accent1">
                    <a:lumMod val="50000"/>
                  </a:schemeClr>
                </a:solidFill>
                <a:latin typeface="Courier New" pitchFamily="49" charset="0"/>
              </a:rPr>
              <a:t>  </a:t>
            </a:r>
            <a:r>
              <a:rPr lang="en-US" sz="2000" dirty="0" err="1">
                <a:solidFill>
                  <a:schemeClr val="accent1">
                    <a:lumMod val="50000"/>
                  </a:schemeClr>
                </a:solidFill>
                <a:latin typeface="Courier New" pitchFamily="49" charset="0"/>
              </a:rPr>
              <a:t>int</a:t>
            </a:r>
            <a:r>
              <a:rPr lang="en-US" sz="2000" dirty="0">
                <a:solidFill>
                  <a:schemeClr val="accent1">
                    <a:lumMod val="50000"/>
                  </a:schemeClr>
                </a:solidFill>
                <a:latin typeface="Courier New" pitchFamily="49" charset="0"/>
              </a:rPr>
              <a:t> </a:t>
            </a:r>
            <a:r>
              <a:rPr lang="en-US" sz="2000" dirty="0" err="1">
                <a:solidFill>
                  <a:schemeClr val="accent1">
                    <a:lumMod val="50000"/>
                  </a:schemeClr>
                </a:solidFill>
                <a:latin typeface="Courier New" pitchFamily="49" charset="0"/>
              </a:rPr>
              <a:t>privateB</a:t>
            </a:r>
            <a:r>
              <a:rPr lang="en-US" sz="2000" dirty="0">
                <a:solidFill>
                  <a:schemeClr val="accent1">
                    <a:lumMod val="50000"/>
                  </a:schemeClr>
                </a:solidFill>
                <a:latin typeface="Courier New" pitchFamily="49" charset="0"/>
              </a:rPr>
              <a:t>;</a:t>
            </a:r>
          </a:p>
          <a:p>
            <a:pPr>
              <a:defRPr/>
            </a:pPr>
            <a:r>
              <a:rPr lang="en-US" sz="2000" dirty="0">
                <a:solidFill>
                  <a:schemeClr val="accent1">
                    <a:lumMod val="50000"/>
                  </a:schemeClr>
                </a:solidFill>
                <a:latin typeface="Courier New" pitchFamily="49" charset="0"/>
              </a:rPr>
              <a:t>  protected:</a:t>
            </a:r>
          </a:p>
          <a:p>
            <a:pPr>
              <a:defRPr/>
            </a:pPr>
            <a:r>
              <a:rPr lang="en-US" sz="2000" dirty="0">
                <a:solidFill>
                  <a:schemeClr val="accent1">
                    <a:lumMod val="50000"/>
                  </a:schemeClr>
                </a:solidFill>
                <a:latin typeface="Courier New" pitchFamily="49" charset="0"/>
              </a:rPr>
              <a:t>    </a:t>
            </a:r>
            <a:r>
              <a:rPr lang="en-US" sz="2000" dirty="0" err="1">
                <a:solidFill>
                  <a:schemeClr val="accent1">
                    <a:lumMod val="50000"/>
                  </a:schemeClr>
                </a:solidFill>
                <a:latin typeface="Courier New" pitchFamily="49" charset="0"/>
              </a:rPr>
              <a:t>int</a:t>
            </a:r>
            <a:r>
              <a:rPr lang="en-US" sz="2000" dirty="0">
                <a:solidFill>
                  <a:schemeClr val="accent1">
                    <a:lumMod val="50000"/>
                  </a:schemeClr>
                </a:solidFill>
                <a:latin typeface="Courier New" pitchFamily="49" charset="0"/>
              </a:rPr>
              <a:t> </a:t>
            </a:r>
            <a:r>
              <a:rPr lang="en-US" sz="2000" dirty="0" err="1">
                <a:solidFill>
                  <a:schemeClr val="accent1">
                    <a:lumMod val="50000"/>
                  </a:schemeClr>
                </a:solidFill>
                <a:latin typeface="Courier New" pitchFamily="49" charset="0"/>
              </a:rPr>
              <a:t>protectedB</a:t>
            </a:r>
            <a:r>
              <a:rPr lang="en-US" sz="2000" dirty="0">
                <a:solidFill>
                  <a:schemeClr val="accent1">
                    <a:lumMod val="50000"/>
                  </a:schemeClr>
                </a:solidFill>
                <a:latin typeface="Courier New" pitchFamily="49" charset="0"/>
              </a:rPr>
              <a:t>;</a:t>
            </a:r>
          </a:p>
          <a:p>
            <a:pPr>
              <a:defRPr/>
            </a:pPr>
            <a:r>
              <a:rPr lang="en-US" sz="2000" dirty="0">
                <a:solidFill>
                  <a:schemeClr val="accent1">
                    <a:lumMod val="50000"/>
                  </a:schemeClr>
                </a:solidFill>
                <a:latin typeface="Courier New" pitchFamily="49" charset="0"/>
              </a:rPr>
              <a:t>  public:</a:t>
            </a:r>
          </a:p>
          <a:p>
            <a:pPr>
              <a:defRPr/>
            </a:pPr>
            <a:r>
              <a:rPr lang="en-US" sz="2000" dirty="0">
                <a:solidFill>
                  <a:schemeClr val="accent1">
                    <a:lumMod val="50000"/>
                  </a:schemeClr>
                </a:solidFill>
                <a:latin typeface="Courier New" pitchFamily="49" charset="0"/>
              </a:rPr>
              <a:t>    </a:t>
            </a:r>
            <a:r>
              <a:rPr lang="en-US" sz="2000" dirty="0" err="1">
                <a:solidFill>
                  <a:schemeClr val="accent1">
                    <a:lumMod val="50000"/>
                  </a:schemeClr>
                </a:solidFill>
                <a:latin typeface="Courier New" pitchFamily="49" charset="0"/>
              </a:rPr>
              <a:t>int</a:t>
            </a:r>
            <a:r>
              <a:rPr lang="en-US" sz="2000" dirty="0">
                <a:solidFill>
                  <a:schemeClr val="accent1">
                    <a:lumMod val="50000"/>
                  </a:schemeClr>
                </a:solidFill>
                <a:latin typeface="Courier New" pitchFamily="49" charset="0"/>
              </a:rPr>
              <a:t> </a:t>
            </a:r>
            <a:r>
              <a:rPr lang="en-US" sz="2000" dirty="0" err="1">
                <a:solidFill>
                  <a:schemeClr val="accent1">
                    <a:lumMod val="50000"/>
                  </a:schemeClr>
                </a:solidFill>
                <a:latin typeface="Courier New" pitchFamily="49" charset="0"/>
              </a:rPr>
              <a:t>publicB</a:t>
            </a:r>
            <a:r>
              <a:rPr lang="en-US" sz="2000" dirty="0">
                <a:solidFill>
                  <a:schemeClr val="accent1">
                    <a:lumMod val="50000"/>
                  </a:schemeClr>
                </a:solidFill>
                <a:latin typeface="Courier New" pitchFamily="49" charset="0"/>
              </a:rPr>
              <a:t>;</a:t>
            </a:r>
          </a:p>
          <a:p>
            <a:pPr>
              <a:defRPr/>
            </a:pPr>
            <a:r>
              <a:rPr lang="en-US" sz="2000" dirty="0">
                <a:solidFill>
                  <a:schemeClr val="accent1">
                    <a:lumMod val="50000"/>
                  </a:schemeClr>
                </a:solidFill>
                <a:latin typeface="Courier New" pitchFamily="49" charset="0"/>
              </a:rPr>
              <a:t>    </a:t>
            </a:r>
            <a:r>
              <a:rPr lang="en-US" sz="2000" dirty="0" err="1">
                <a:solidFill>
                  <a:schemeClr val="accent1">
                    <a:lumMod val="50000"/>
                  </a:schemeClr>
                </a:solidFill>
                <a:latin typeface="Courier New" pitchFamily="49" charset="0"/>
              </a:rPr>
              <a:t>int</a:t>
            </a:r>
            <a:r>
              <a:rPr lang="en-US" sz="2000" dirty="0">
                <a:solidFill>
                  <a:schemeClr val="accent1">
                    <a:lumMod val="50000"/>
                  </a:schemeClr>
                </a:solidFill>
                <a:latin typeface="Courier New" pitchFamily="49" charset="0"/>
              </a:rPr>
              <a:t> </a:t>
            </a:r>
            <a:r>
              <a:rPr lang="en-US" sz="2000" dirty="0" err="1">
                <a:solidFill>
                  <a:schemeClr val="accent1">
                    <a:lumMod val="50000"/>
                  </a:schemeClr>
                </a:solidFill>
                <a:latin typeface="Courier New" pitchFamily="49" charset="0"/>
              </a:rPr>
              <a:t>getBPrivate</a:t>
            </a:r>
            <a:r>
              <a:rPr lang="en-US" sz="2000" dirty="0">
                <a:solidFill>
                  <a:schemeClr val="accent1">
                    <a:lumMod val="50000"/>
                  </a:schemeClr>
                </a:solidFill>
                <a:latin typeface="Courier New" pitchFamily="49" charset="0"/>
              </a:rPr>
              <a:t>()</a:t>
            </a:r>
          </a:p>
          <a:p>
            <a:pPr>
              <a:defRPr/>
            </a:pPr>
            <a:r>
              <a:rPr lang="en-US" sz="2000" dirty="0">
                <a:solidFill>
                  <a:schemeClr val="accent1">
                    <a:lumMod val="50000"/>
                  </a:schemeClr>
                </a:solidFill>
                <a:latin typeface="Courier New" pitchFamily="49" charset="0"/>
              </a:rPr>
              <a:t>    {</a:t>
            </a:r>
          </a:p>
          <a:p>
            <a:pPr>
              <a:defRPr/>
            </a:pPr>
            <a:r>
              <a:rPr lang="en-US" sz="2000" dirty="0">
                <a:solidFill>
                  <a:schemeClr val="accent1">
                    <a:lumMod val="50000"/>
                  </a:schemeClr>
                </a:solidFill>
                <a:latin typeface="Courier New" pitchFamily="49" charset="0"/>
              </a:rPr>
              <a:t>      return </a:t>
            </a:r>
            <a:r>
              <a:rPr lang="en-US" sz="2000" dirty="0" err="1">
                <a:solidFill>
                  <a:schemeClr val="accent1">
                    <a:lumMod val="50000"/>
                  </a:schemeClr>
                </a:solidFill>
                <a:latin typeface="Courier New" pitchFamily="49" charset="0"/>
              </a:rPr>
              <a:t>privateB</a:t>
            </a:r>
            <a:r>
              <a:rPr lang="en-US" sz="2000" dirty="0">
                <a:solidFill>
                  <a:schemeClr val="accent1">
                    <a:lumMod val="50000"/>
                  </a:schemeClr>
                </a:solidFill>
                <a:latin typeface="Courier New" pitchFamily="49" charset="0"/>
              </a:rPr>
              <a:t>;</a:t>
            </a:r>
          </a:p>
          <a:p>
            <a:pPr>
              <a:defRPr/>
            </a:pPr>
            <a:r>
              <a:rPr lang="en-US" sz="2000" dirty="0">
                <a:solidFill>
                  <a:schemeClr val="accent1">
                    <a:lumMod val="50000"/>
                  </a:schemeClr>
                </a:solidFill>
                <a:latin typeface="Courier New" pitchFamily="49" charset="0"/>
              </a:rPr>
              <a:t>    }</a:t>
            </a:r>
          </a:p>
          <a:p>
            <a:pPr>
              <a:defRPr/>
            </a:pPr>
            <a:r>
              <a:rPr lang="en-US" sz="2000" dirty="0">
                <a:solidFill>
                  <a:schemeClr val="accent1">
                    <a:lumMod val="50000"/>
                  </a:schemeClr>
                </a:solidFill>
                <a:latin typeface="Courier New" pitchFamily="49" charset="0"/>
              </a:rPr>
              <a:t>};</a:t>
            </a:r>
          </a:p>
        </p:txBody>
      </p:sp>
      <p:sp>
        <p:nvSpPr>
          <p:cNvPr id="23557" name="Text Box 4">
            <a:extLst>
              <a:ext uri="{FF2B5EF4-FFF2-40B4-BE49-F238E27FC236}">
                <a16:creationId xmlns:a16="http://schemas.microsoft.com/office/drawing/2014/main" id="{D72F933E-6BC8-6FA4-9A80-9EE271A0F4DC}"/>
              </a:ext>
            </a:extLst>
          </p:cNvPr>
          <p:cNvSpPr txBox="1">
            <a:spLocks noChangeArrowheads="1"/>
          </p:cNvSpPr>
          <p:nvPr/>
        </p:nvSpPr>
        <p:spPr bwMode="auto">
          <a:xfrm>
            <a:off x="5791200" y="533400"/>
            <a:ext cx="44196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a:latin typeface="Courier New" panose="02070309020205020404" pitchFamily="49" charset="0"/>
              </a:rPr>
              <a:t>Class D : B </a:t>
            </a:r>
          </a:p>
          <a:p>
            <a:pPr eaLnBrk="1" hangingPunct="1"/>
            <a:r>
              <a:rPr lang="en-US" altLang="en-US" sz="2000">
                <a:latin typeface="Courier New" panose="02070309020205020404" pitchFamily="49" charset="0"/>
              </a:rPr>
              <a:t>{</a:t>
            </a:r>
          </a:p>
          <a:p>
            <a:pPr eaLnBrk="1" hangingPunct="1"/>
            <a:r>
              <a:rPr lang="en-US" altLang="en-US" sz="2000">
                <a:latin typeface="Courier New" panose="02070309020205020404" pitchFamily="49" charset="0"/>
              </a:rPr>
              <a:t>public:</a:t>
            </a:r>
          </a:p>
          <a:p>
            <a:pPr eaLnBrk="1" hangingPunct="1"/>
            <a:r>
              <a:rPr lang="en-US" altLang="en-US" sz="2000">
                <a:latin typeface="Courier New" panose="02070309020205020404" pitchFamily="49" charset="0"/>
              </a:rPr>
              <a:t>    int publicD;</a:t>
            </a:r>
          </a:p>
          <a:p>
            <a:pPr eaLnBrk="1" hangingPunct="1"/>
            <a:r>
              <a:rPr lang="en-US" altLang="en-US" sz="2000">
                <a:latin typeface="Courier New" panose="02070309020205020404" pitchFamily="49" charset="0"/>
              </a:rPr>
              <a:t>    void myfunc()</a:t>
            </a:r>
          </a:p>
          <a:p>
            <a:pPr eaLnBrk="1" hangingPunct="1"/>
            <a:r>
              <a:rPr lang="en-US" altLang="en-US" sz="2000">
                <a:latin typeface="Courier New" panose="02070309020205020404" pitchFamily="49" charset="0"/>
              </a:rPr>
              <a:t>    {</a:t>
            </a:r>
          </a:p>
          <a:p>
            <a:pPr eaLnBrk="1" hangingPunct="1"/>
            <a:r>
              <a:rPr lang="en-US" altLang="en-US" sz="2000">
                <a:latin typeface="Courier New" panose="02070309020205020404" pitchFamily="49" charset="0"/>
              </a:rPr>
              <a:t>      int a;</a:t>
            </a:r>
          </a:p>
          <a:p>
            <a:pPr eaLnBrk="1" hangingPunct="1"/>
            <a:r>
              <a:rPr lang="en-US" altLang="en-US" sz="2000">
                <a:latin typeface="Courier New" panose="02070309020205020404" pitchFamily="49" charset="0"/>
              </a:rPr>
              <a:t>      </a:t>
            </a:r>
            <a:r>
              <a:rPr lang="en-US" altLang="en-US" sz="2000" b="1">
                <a:solidFill>
                  <a:srgbClr val="FF0000"/>
                </a:solidFill>
                <a:latin typeface="Courier New" panose="02070309020205020404" pitchFamily="49" charset="0"/>
              </a:rPr>
              <a:t>a = privateB;</a:t>
            </a:r>
          </a:p>
          <a:p>
            <a:pPr eaLnBrk="1" hangingPunct="1"/>
            <a:r>
              <a:rPr lang="en-US" altLang="en-US" sz="2000" b="1">
                <a:solidFill>
                  <a:srgbClr val="00B050"/>
                </a:solidFill>
                <a:latin typeface="Courier New" panose="02070309020205020404" pitchFamily="49" charset="0"/>
              </a:rPr>
              <a:t>      a = getBprivate();</a:t>
            </a:r>
          </a:p>
          <a:p>
            <a:pPr eaLnBrk="1" hangingPunct="1"/>
            <a:r>
              <a:rPr lang="en-US" altLang="en-US" sz="2000" b="1">
                <a:solidFill>
                  <a:srgbClr val="00B050"/>
                </a:solidFill>
                <a:latin typeface="Courier New" panose="02070309020205020404" pitchFamily="49" charset="0"/>
              </a:rPr>
              <a:t>      a = protectedB;</a:t>
            </a:r>
          </a:p>
          <a:p>
            <a:pPr eaLnBrk="1" hangingPunct="1"/>
            <a:r>
              <a:rPr lang="en-US" altLang="en-US" sz="2000" b="1">
                <a:solidFill>
                  <a:srgbClr val="00B050"/>
                </a:solidFill>
                <a:latin typeface="Courier New" panose="02070309020205020404" pitchFamily="49" charset="0"/>
              </a:rPr>
              <a:t>      a = publicB;</a:t>
            </a:r>
          </a:p>
          <a:p>
            <a:pPr eaLnBrk="1" hangingPunct="1"/>
            <a:r>
              <a:rPr lang="en-US" altLang="en-US" sz="2000">
                <a:latin typeface="Courier New" panose="02070309020205020404" pitchFamily="49" charset="0"/>
              </a:rPr>
              <a:t>    }</a:t>
            </a:r>
          </a:p>
          <a:p>
            <a:pPr eaLnBrk="1" hangingPunct="1"/>
            <a:r>
              <a:rPr lang="en-US" altLang="en-US" sz="2000">
                <a:latin typeface="Courier New" panose="02070309020205020404" pitchFamily="49" charset="0"/>
              </a:rPr>
              <a:t>};</a:t>
            </a:r>
          </a:p>
          <a:p>
            <a:pPr eaLnBrk="1" hangingPunct="1"/>
            <a:r>
              <a:rPr lang="en-US" altLang="en-US" sz="2000">
                <a:latin typeface="Courier New" panose="02070309020205020404" pitchFamily="49" charset="0"/>
              </a:rPr>
              <a:t>void main </a:t>
            </a:r>
          </a:p>
          <a:p>
            <a:pPr eaLnBrk="1" hangingPunct="1"/>
            <a:r>
              <a:rPr lang="en-US" altLang="en-US" sz="2000">
                <a:latin typeface="Courier New" panose="02070309020205020404" pitchFamily="49" charset="0"/>
              </a:rPr>
              <a:t>{ </a:t>
            </a:r>
          </a:p>
          <a:p>
            <a:pPr eaLnBrk="1" hangingPunct="1"/>
            <a:r>
              <a:rPr lang="en-US" altLang="en-US" sz="2000">
                <a:latin typeface="Courier New" panose="02070309020205020404" pitchFamily="49" charset="0"/>
              </a:rPr>
              <a:t>  D objd;</a:t>
            </a:r>
          </a:p>
          <a:p>
            <a:pPr eaLnBrk="1" hangingPunct="1"/>
            <a:r>
              <a:rPr lang="en-US" altLang="en-US" sz="2000">
                <a:latin typeface="Courier New" panose="02070309020205020404" pitchFamily="49" charset="0"/>
              </a:rPr>
              <a:t>  int a;</a:t>
            </a:r>
          </a:p>
          <a:p>
            <a:pPr eaLnBrk="1" hangingPunct="1"/>
            <a:r>
              <a:rPr lang="en-US" altLang="en-US" sz="2000" b="1">
                <a:solidFill>
                  <a:srgbClr val="FF0000"/>
                </a:solidFill>
                <a:latin typeface="Courier New" panose="02070309020205020404" pitchFamily="49" charset="0"/>
              </a:rPr>
              <a:t>  a = objd.publicB;</a:t>
            </a:r>
          </a:p>
          <a:p>
            <a:pPr eaLnBrk="1" hangingPunct="1"/>
            <a:r>
              <a:rPr lang="en-US" altLang="en-US" sz="2000" b="1">
                <a:solidFill>
                  <a:srgbClr val="FF0000"/>
                </a:solidFill>
                <a:latin typeface="Courier New" panose="02070309020205020404" pitchFamily="49" charset="0"/>
              </a:rPr>
              <a:t>  a = objd.protectedB;</a:t>
            </a:r>
          </a:p>
          <a:p>
            <a:pPr eaLnBrk="1" hangingPunct="1"/>
            <a:r>
              <a:rPr lang="en-US" altLang="en-US" sz="2000">
                <a:latin typeface="Courier New" panose="02070309020205020404" pitchFamily="49" charset="0"/>
              </a:rPr>
              <a:t>}</a:t>
            </a:r>
          </a:p>
        </p:txBody>
      </p:sp>
      <p:sp>
        <p:nvSpPr>
          <p:cNvPr id="23558" name="Slide Number Placeholder 5">
            <a:extLst>
              <a:ext uri="{FF2B5EF4-FFF2-40B4-BE49-F238E27FC236}">
                <a16:creationId xmlns:a16="http://schemas.microsoft.com/office/drawing/2014/main" id="{604EFFE2-5A3F-8FC6-99B1-846B899724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EF8B7E9-8644-45B7-AA30-B17E93589ADC}" type="slidenum">
              <a:rPr lang="en-US" altLang="en-US" sz="1400"/>
              <a:pPr eaLnBrk="1" hangingPunct="1"/>
              <a:t>65</a:t>
            </a:fld>
            <a:endParaRPr lang="en-US" altLang="en-US" sz="1400"/>
          </a:p>
        </p:txBody>
      </p:sp>
      <p:sp>
        <p:nvSpPr>
          <p:cNvPr id="7" name="Text Box 10">
            <a:extLst>
              <a:ext uri="{FF2B5EF4-FFF2-40B4-BE49-F238E27FC236}">
                <a16:creationId xmlns:a16="http://schemas.microsoft.com/office/drawing/2014/main" id="{0F9E5117-CFFC-0286-DD80-5FD497183A8F}"/>
              </a:ext>
            </a:extLst>
          </p:cNvPr>
          <p:cNvSpPr txBox="1">
            <a:spLocks noChangeArrowheads="1"/>
          </p:cNvSpPr>
          <p:nvPr/>
        </p:nvSpPr>
        <p:spPr bwMode="auto">
          <a:xfrm>
            <a:off x="8763000" y="2667000"/>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b="1">
                <a:solidFill>
                  <a:srgbClr val="FF0000"/>
                </a:solidFill>
              </a:rPr>
              <a:t>//Error</a:t>
            </a:r>
          </a:p>
        </p:txBody>
      </p:sp>
      <p:sp>
        <p:nvSpPr>
          <p:cNvPr id="8" name="Text Box 10">
            <a:extLst>
              <a:ext uri="{FF2B5EF4-FFF2-40B4-BE49-F238E27FC236}">
                <a16:creationId xmlns:a16="http://schemas.microsoft.com/office/drawing/2014/main" id="{51EBB8E1-7D49-CE1D-B2C4-5D6FABA83097}"/>
              </a:ext>
            </a:extLst>
          </p:cNvPr>
          <p:cNvSpPr txBox="1">
            <a:spLocks noChangeArrowheads="1"/>
          </p:cNvSpPr>
          <p:nvPr/>
        </p:nvSpPr>
        <p:spPr bwMode="auto">
          <a:xfrm>
            <a:off x="8839200" y="5715000"/>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b="1">
                <a:solidFill>
                  <a:srgbClr val="FF0000"/>
                </a:solidFill>
              </a:rPr>
              <a:t>//Error</a:t>
            </a:r>
          </a:p>
        </p:txBody>
      </p:sp>
      <p:sp>
        <p:nvSpPr>
          <p:cNvPr id="9" name="Text Box 10">
            <a:extLst>
              <a:ext uri="{FF2B5EF4-FFF2-40B4-BE49-F238E27FC236}">
                <a16:creationId xmlns:a16="http://schemas.microsoft.com/office/drawing/2014/main" id="{0B54A03A-2E01-1C44-A3BE-84B9E3DEB592}"/>
              </a:ext>
            </a:extLst>
          </p:cNvPr>
          <p:cNvSpPr txBox="1">
            <a:spLocks noChangeArrowheads="1"/>
          </p:cNvSpPr>
          <p:nvPr/>
        </p:nvSpPr>
        <p:spPr bwMode="auto">
          <a:xfrm>
            <a:off x="9220200" y="6019800"/>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b="1">
                <a:solidFill>
                  <a:srgbClr val="FF0000"/>
                </a:solidFill>
              </a:rPr>
              <a:t>//Error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20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8305AD0-BABA-79AD-8943-8DB394C9D808}"/>
              </a:ext>
            </a:extLst>
          </p:cNvPr>
          <p:cNvSpPr>
            <a:spLocks noGrp="1" noChangeArrowheads="1"/>
          </p:cNvSpPr>
          <p:nvPr>
            <p:ph type="title"/>
          </p:nvPr>
        </p:nvSpPr>
        <p:spPr>
          <a:xfrm>
            <a:off x="1981200" y="228600"/>
            <a:ext cx="8229600" cy="685800"/>
          </a:xfrm>
        </p:spPr>
        <p:txBody>
          <a:bodyPr/>
          <a:lstStyle/>
          <a:p>
            <a:pPr eaLnBrk="1" hangingPunct="1"/>
            <a:r>
              <a:rPr lang="en-US" altLang="en-US"/>
              <a:t>Conclusion</a:t>
            </a:r>
          </a:p>
        </p:txBody>
      </p:sp>
      <p:sp>
        <p:nvSpPr>
          <p:cNvPr id="25603" name="Line 3">
            <a:extLst>
              <a:ext uri="{FF2B5EF4-FFF2-40B4-BE49-F238E27FC236}">
                <a16:creationId xmlns:a16="http://schemas.microsoft.com/office/drawing/2014/main" id="{C0D85CAB-4582-63C2-6974-DC5DADE4B0DF}"/>
              </a:ext>
            </a:extLst>
          </p:cNvPr>
          <p:cNvSpPr>
            <a:spLocks noChangeShapeType="1"/>
          </p:cNvSpPr>
          <p:nvPr/>
        </p:nvSpPr>
        <p:spPr bwMode="auto">
          <a:xfrm>
            <a:off x="1981200" y="990600"/>
            <a:ext cx="83058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604" name="Rectangle 2">
            <a:extLst>
              <a:ext uri="{FF2B5EF4-FFF2-40B4-BE49-F238E27FC236}">
                <a16:creationId xmlns:a16="http://schemas.microsoft.com/office/drawing/2014/main" id="{52B783C5-8533-F0F5-1906-E068576FF6F4}"/>
              </a:ext>
            </a:extLst>
          </p:cNvPr>
          <p:cNvSpPr txBox="1">
            <a:spLocks noChangeArrowheads="1"/>
          </p:cNvSpPr>
          <p:nvPr/>
        </p:nvSpPr>
        <p:spPr bwMode="auto">
          <a:xfrm>
            <a:off x="2209800" y="1371600"/>
            <a:ext cx="7772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buFont typeface="Arial" panose="020B0604020202020204" pitchFamily="34" charset="0"/>
              <a:buChar char="•"/>
            </a:pPr>
            <a:r>
              <a:rPr lang="en-US" altLang="en-US" sz="3200">
                <a:solidFill>
                  <a:schemeClr val="accent2"/>
                </a:solidFill>
              </a:rPr>
              <a:t> The base class must have a default  constructor </a:t>
            </a:r>
          </a:p>
          <a:p>
            <a:pPr algn="just" eaLnBrk="1" hangingPunct="1">
              <a:buFont typeface="Arial" panose="020B0604020202020204" pitchFamily="34" charset="0"/>
              <a:buChar char="•"/>
            </a:pPr>
            <a:endParaRPr lang="en-US" altLang="en-US" sz="3200">
              <a:solidFill>
                <a:schemeClr val="accent2"/>
              </a:solidFill>
            </a:endParaRPr>
          </a:p>
          <a:p>
            <a:pPr algn="just" eaLnBrk="1" hangingPunct="1">
              <a:buFont typeface="Arial" panose="020B0604020202020204" pitchFamily="34" charset="0"/>
              <a:buChar char="•"/>
            </a:pPr>
            <a:r>
              <a:rPr lang="en-US" altLang="en-US" sz="3200">
                <a:solidFill>
                  <a:schemeClr val="accent2"/>
                </a:solidFill>
              </a:rPr>
              <a:t>Defining a default constructor is always a good practice</a:t>
            </a:r>
          </a:p>
          <a:p>
            <a:pPr algn="just" eaLnBrk="1" hangingPunct="1"/>
            <a:endParaRPr lang="en-US" altLang="en-US" sz="3200">
              <a:solidFill>
                <a:schemeClr val="accent2"/>
              </a:solidFill>
            </a:endParaRPr>
          </a:p>
          <a:p>
            <a:pPr algn="just" eaLnBrk="1" hangingPunct="1">
              <a:buFont typeface="Arial" panose="020B0604020202020204" pitchFamily="34" charset="0"/>
              <a:buChar char="•"/>
            </a:pPr>
            <a:r>
              <a:rPr lang="en-US" altLang="en-US" sz="3200">
                <a:solidFill>
                  <a:schemeClr val="accent2"/>
                </a:solidFill>
              </a:rPr>
              <a:t>If the base class does not have a default  constructor and has an parameterised constructor, they must be explicitly invoked, otherwise compiler generates an error</a:t>
            </a:r>
          </a:p>
        </p:txBody>
      </p:sp>
      <p:sp>
        <p:nvSpPr>
          <p:cNvPr id="25605" name="Slide Number Placeholder 4">
            <a:extLst>
              <a:ext uri="{FF2B5EF4-FFF2-40B4-BE49-F238E27FC236}">
                <a16:creationId xmlns:a16="http://schemas.microsoft.com/office/drawing/2014/main" id="{19DDE8D5-939D-D382-5343-74B943C020D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0719CD7-7AF4-4444-84AF-CCA7886905F4}" type="slidenum">
              <a:rPr lang="en-US" altLang="en-US" sz="1400"/>
              <a:pPr eaLnBrk="1" hangingPunct="1"/>
              <a:t>66</a:t>
            </a:fld>
            <a:endParaRPr lang="en-US" altLang="en-US" sz="14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4">
            <a:extLst>
              <a:ext uri="{FF2B5EF4-FFF2-40B4-BE49-F238E27FC236}">
                <a16:creationId xmlns:a16="http://schemas.microsoft.com/office/drawing/2014/main" id="{83C61368-B473-6802-F9BD-7FCBCAEFBB54}"/>
              </a:ext>
            </a:extLst>
          </p:cNvPr>
          <p:cNvSpPr txBox="1">
            <a:spLocks noChangeArrowheads="1"/>
          </p:cNvSpPr>
          <p:nvPr/>
        </p:nvSpPr>
        <p:spPr bwMode="auto">
          <a:xfrm>
            <a:off x="6324600" y="533400"/>
            <a:ext cx="35052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a:solidFill>
                  <a:srgbClr val="C00000"/>
                </a:solidFill>
                <a:latin typeface="Courier New" panose="02070309020205020404" pitchFamily="49" charset="0"/>
              </a:rPr>
              <a:t>void main ()</a:t>
            </a:r>
          </a:p>
          <a:p>
            <a:pPr eaLnBrk="1" hangingPunct="1"/>
            <a:r>
              <a:rPr lang="en-US" altLang="en-US" sz="2000">
                <a:solidFill>
                  <a:srgbClr val="C00000"/>
                </a:solidFill>
                <a:latin typeface="Courier New" panose="02070309020205020404" pitchFamily="49" charset="0"/>
              </a:rPr>
              <a:t>{</a:t>
            </a:r>
          </a:p>
          <a:p>
            <a:pPr eaLnBrk="1" hangingPunct="1"/>
            <a:r>
              <a:rPr lang="en-US" altLang="en-US" sz="2000">
                <a:solidFill>
                  <a:srgbClr val="C00000"/>
                </a:solidFill>
                <a:latin typeface="Courier New" panose="02070309020205020404" pitchFamily="49" charset="0"/>
              </a:rPr>
              <a:t>    D objd;</a:t>
            </a:r>
          </a:p>
          <a:p>
            <a:pPr eaLnBrk="1" hangingPunct="1"/>
            <a:endParaRPr lang="en-US" altLang="en-US" sz="2000">
              <a:solidFill>
                <a:srgbClr val="C00000"/>
              </a:solidFill>
              <a:latin typeface="Courier New" panose="02070309020205020404" pitchFamily="49" charset="0"/>
            </a:endParaRPr>
          </a:p>
          <a:p>
            <a:pPr eaLnBrk="1" hangingPunct="1"/>
            <a:r>
              <a:rPr lang="en-US" altLang="en-US" sz="2000">
                <a:solidFill>
                  <a:srgbClr val="C00000"/>
                </a:solidFill>
                <a:latin typeface="Courier New" panose="02070309020205020404" pitchFamily="49" charset="0"/>
              </a:rPr>
              <a:t>    objd.func();</a:t>
            </a:r>
          </a:p>
          <a:p>
            <a:pPr eaLnBrk="1" hangingPunct="1"/>
            <a:r>
              <a:rPr lang="en-US" altLang="en-US" sz="2000">
                <a:solidFill>
                  <a:srgbClr val="C00000"/>
                </a:solidFill>
                <a:latin typeface="Courier New" panose="02070309020205020404" pitchFamily="49" charset="0"/>
              </a:rPr>
              <a:t>}</a:t>
            </a:r>
          </a:p>
        </p:txBody>
      </p:sp>
      <p:sp>
        <p:nvSpPr>
          <p:cNvPr id="26627" name="Rectangle 2">
            <a:extLst>
              <a:ext uri="{FF2B5EF4-FFF2-40B4-BE49-F238E27FC236}">
                <a16:creationId xmlns:a16="http://schemas.microsoft.com/office/drawing/2014/main" id="{8F664F33-DCF1-FF44-F9F3-EF98777655E5}"/>
              </a:ext>
            </a:extLst>
          </p:cNvPr>
          <p:cNvSpPr>
            <a:spLocks noGrp="1" noChangeArrowheads="1"/>
          </p:cNvSpPr>
          <p:nvPr>
            <p:ph type="title"/>
          </p:nvPr>
        </p:nvSpPr>
        <p:spPr>
          <a:xfrm>
            <a:off x="1905000" y="0"/>
            <a:ext cx="7772400" cy="457200"/>
          </a:xfrm>
        </p:spPr>
        <p:txBody>
          <a:bodyPr/>
          <a:lstStyle/>
          <a:p>
            <a:pPr algn="l" eaLnBrk="1" hangingPunct="1"/>
            <a:r>
              <a:rPr lang="en-US" altLang="en-US" sz="2800" dirty="0"/>
              <a:t>Example </a:t>
            </a:r>
          </a:p>
        </p:txBody>
      </p:sp>
      <p:sp>
        <p:nvSpPr>
          <p:cNvPr id="26628" name="Line 3">
            <a:extLst>
              <a:ext uri="{FF2B5EF4-FFF2-40B4-BE49-F238E27FC236}">
                <a16:creationId xmlns:a16="http://schemas.microsoft.com/office/drawing/2014/main" id="{0E3BBEC3-617A-01C9-927B-6B2E38F04A12}"/>
              </a:ext>
            </a:extLst>
          </p:cNvPr>
          <p:cNvSpPr>
            <a:spLocks noChangeShapeType="1"/>
          </p:cNvSpPr>
          <p:nvPr/>
        </p:nvSpPr>
        <p:spPr bwMode="auto">
          <a:xfrm>
            <a:off x="1981200" y="533400"/>
            <a:ext cx="83058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16" name="Text Box 4">
            <a:extLst>
              <a:ext uri="{FF2B5EF4-FFF2-40B4-BE49-F238E27FC236}">
                <a16:creationId xmlns:a16="http://schemas.microsoft.com/office/drawing/2014/main" id="{2FA64F16-52D5-76FA-45E0-F6B5F74B5B0A}"/>
              </a:ext>
            </a:extLst>
          </p:cNvPr>
          <p:cNvSpPr txBox="1">
            <a:spLocks noChangeArrowheads="1"/>
          </p:cNvSpPr>
          <p:nvPr/>
        </p:nvSpPr>
        <p:spPr bwMode="auto">
          <a:xfrm>
            <a:off x="1828800" y="533401"/>
            <a:ext cx="4495800" cy="5324475"/>
          </a:xfrm>
          <a:prstGeom prst="rect">
            <a:avLst/>
          </a:prstGeom>
          <a:noFill/>
          <a:ln w="9525">
            <a:noFill/>
            <a:miter lim="800000"/>
            <a:headEnd/>
            <a:tailEnd/>
          </a:ln>
        </p:spPr>
        <p:txBody>
          <a:bodyPr>
            <a:spAutoFit/>
          </a:bodyPr>
          <a:lstStyle/>
          <a:p>
            <a:pPr>
              <a:defRPr/>
            </a:pPr>
            <a:r>
              <a:rPr lang="en-US" sz="2000" dirty="0">
                <a:solidFill>
                  <a:schemeClr val="accent1">
                    <a:lumMod val="50000"/>
                  </a:schemeClr>
                </a:solidFill>
                <a:latin typeface="Courier New" pitchFamily="49" charset="0"/>
              </a:rPr>
              <a:t>class A</a:t>
            </a:r>
          </a:p>
          <a:p>
            <a:pPr>
              <a:defRPr/>
            </a:pPr>
            <a:r>
              <a:rPr lang="en-US" sz="2000" dirty="0">
                <a:solidFill>
                  <a:schemeClr val="accent1">
                    <a:lumMod val="50000"/>
                  </a:schemeClr>
                </a:solidFill>
                <a:latin typeface="Courier New" pitchFamily="49" charset="0"/>
              </a:rPr>
              <a:t>{</a:t>
            </a:r>
          </a:p>
          <a:p>
            <a:pPr>
              <a:defRPr/>
            </a:pPr>
            <a:r>
              <a:rPr lang="en-US" sz="2000" dirty="0">
                <a:solidFill>
                  <a:schemeClr val="accent1">
                    <a:lumMod val="50000"/>
                  </a:schemeClr>
                </a:solidFill>
                <a:latin typeface="Courier New" pitchFamily="49" charset="0"/>
              </a:rPr>
              <a:t>public:</a:t>
            </a:r>
          </a:p>
          <a:p>
            <a:pPr>
              <a:defRPr/>
            </a:pPr>
            <a:r>
              <a:rPr lang="en-US" sz="2000" dirty="0">
                <a:solidFill>
                  <a:schemeClr val="accent1">
                    <a:lumMod val="50000"/>
                  </a:schemeClr>
                </a:solidFill>
                <a:latin typeface="Courier New" pitchFamily="49" charset="0"/>
              </a:rPr>
              <a:t>  void </a:t>
            </a:r>
            <a:r>
              <a:rPr lang="en-US" sz="2000" dirty="0" err="1">
                <a:solidFill>
                  <a:schemeClr val="accent1">
                    <a:lumMod val="50000"/>
                  </a:schemeClr>
                </a:solidFill>
                <a:latin typeface="Courier New" pitchFamily="49" charset="0"/>
              </a:rPr>
              <a:t>func</a:t>
            </a:r>
            <a:r>
              <a:rPr lang="en-US" sz="2000" dirty="0">
                <a:solidFill>
                  <a:schemeClr val="accent1">
                    <a:lumMod val="50000"/>
                  </a:schemeClr>
                </a:solidFill>
                <a:latin typeface="Courier New" pitchFamily="49" charset="0"/>
              </a:rPr>
              <a:t>()</a:t>
            </a:r>
          </a:p>
          <a:p>
            <a:pPr>
              <a:defRPr/>
            </a:pPr>
            <a:r>
              <a:rPr lang="en-US" sz="2000" dirty="0">
                <a:solidFill>
                  <a:schemeClr val="accent1">
                    <a:lumMod val="50000"/>
                  </a:schemeClr>
                </a:solidFill>
                <a:latin typeface="Courier New" pitchFamily="49" charset="0"/>
              </a:rPr>
              <a:t>  {</a:t>
            </a:r>
          </a:p>
          <a:p>
            <a:pPr>
              <a:defRPr/>
            </a:pPr>
            <a:r>
              <a:rPr lang="en-US" sz="2000" dirty="0">
                <a:solidFill>
                  <a:schemeClr val="accent1">
                    <a:lumMod val="50000"/>
                  </a:schemeClr>
                </a:solidFill>
                <a:latin typeface="Courier New" pitchFamily="49" charset="0"/>
              </a:rPr>
              <a:t>    </a:t>
            </a:r>
            <a:r>
              <a:rPr lang="en-US" sz="2000" dirty="0" err="1">
                <a:solidFill>
                  <a:schemeClr val="accent1">
                    <a:lumMod val="50000"/>
                  </a:schemeClr>
                </a:solidFill>
                <a:latin typeface="Courier New" pitchFamily="49" charset="0"/>
              </a:rPr>
              <a:t>cout</a:t>
            </a:r>
            <a:r>
              <a:rPr lang="en-US" sz="2000" dirty="0">
                <a:solidFill>
                  <a:schemeClr val="accent1">
                    <a:lumMod val="50000"/>
                  </a:schemeClr>
                </a:solidFill>
                <a:latin typeface="Courier New" pitchFamily="49" charset="0"/>
              </a:rPr>
              <a:t>&lt;&lt;“A::</a:t>
            </a:r>
            <a:r>
              <a:rPr lang="en-US" sz="2000" dirty="0" err="1">
                <a:solidFill>
                  <a:schemeClr val="accent1">
                    <a:lumMod val="50000"/>
                  </a:schemeClr>
                </a:solidFill>
                <a:latin typeface="Courier New" pitchFamily="49" charset="0"/>
              </a:rPr>
              <a:t>func</a:t>
            </a:r>
            <a:r>
              <a:rPr lang="en-US" sz="2000" dirty="0">
                <a:solidFill>
                  <a:schemeClr val="accent1">
                    <a:lumMod val="50000"/>
                  </a:schemeClr>
                </a:solidFill>
                <a:latin typeface="Courier New" pitchFamily="49" charset="0"/>
              </a:rPr>
              <a:t>()”;</a:t>
            </a:r>
          </a:p>
          <a:p>
            <a:pPr>
              <a:defRPr/>
            </a:pPr>
            <a:r>
              <a:rPr lang="en-US" sz="2000" dirty="0">
                <a:solidFill>
                  <a:schemeClr val="accent1">
                    <a:lumMod val="50000"/>
                  </a:schemeClr>
                </a:solidFill>
                <a:latin typeface="Courier New" pitchFamily="49" charset="0"/>
              </a:rPr>
              <a:t>  }</a:t>
            </a:r>
          </a:p>
          <a:p>
            <a:pPr>
              <a:defRPr/>
            </a:pPr>
            <a:r>
              <a:rPr lang="en-US" sz="2000" dirty="0">
                <a:solidFill>
                  <a:schemeClr val="accent1">
                    <a:lumMod val="50000"/>
                  </a:schemeClr>
                </a:solidFill>
                <a:latin typeface="Courier New" pitchFamily="49" charset="0"/>
              </a:rPr>
              <a:t>};</a:t>
            </a:r>
          </a:p>
          <a:p>
            <a:pPr>
              <a:defRPr/>
            </a:pPr>
            <a:r>
              <a:rPr lang="en-US" sz="2000" dirty="0">
                <a:solidFill>
                  <a:schemeClr val="accent1">
                    <a:lumMod val="50000"/>
                  </a:schemeClr>
                </a:solidFill>
                <a:latin typeface="Courier New" pitchFamily="49" charset="0"/>
              </a:rPr>
              <a:t>class B : public A</a:t>
            </a:r>
          </a:p>
          <a:p>
            <a:pPr>
              <a:defRPr/>
            </a:pPr>
            <a:r>
              <a:rPr lang="en-US" sz="2000" dirty="0">
                <a:solidFill>
                  <a:schemeClr val="accent1">
                    <a:lumMod val="50000"/>
                  </a:schemeClr>
                </a:solidFill>
                <a:latin typeface="Courier New" pitchFamily="49" charset="0"/>
              </a:rPr>
              <a:t>{</a:t>
            </a:r>
          </a:p>
          <a:p>
            <a:pPr>
              <a:defRPr/>
            </a:pPr>
            <a:r>
              <a:rPr lang="en-US" sz="2000" dirty="0">
                <a:solidFill>
                  <a:schemeClr val="accent1">
                    <a:lumMod val="50000"/>
                  </a:schemeClr>
                </a:solidFill>
                <a:latin typeface="Courier New" pitchFamily="49" charset="0"/>
              </a:rPr>
              <a:t>};</a:t>
            </a:r>
          </a:p>
          <a:p>
            <a:pPr>
              <a:defRPr/>
            </a:pPr>
            <a:r>
              <a:rPr lang="en-US" sz="2000" dirty="0">
                <a:solidFill>
                  <a:schemeClr val="accent1">
                    <a:lumMod val="50000"/>
                  </a:schemeClr>
                </a:solidFill>
                <a:latin typeface="Courier New" pitchFamily="49" charset="0"/>
              </a:rPr>
              <a:t>class C : public A</a:t>
            </a:r>
          </a:p>
          <a:p>
            <a:pPr>
              <a:defRPr/>
            </a:pPr>
            <a:r>
              <a:rPr lang="en-US" sz="2000" dirty="0">
                <a:solidFill>
                  <a:schemeClr val="accent1">
                    <a:lumMod val="50000"/>
                  </a:schemeClr>
                </a:solidFill>
                <a:latin typeface="Courier New" pitchFamily="49" charset="0"/>
              </a:rPr>
              <a:t>{</a:t>
            </a:r>
          </a:p>
          <a:p>
            <a:pPr>
              <a:defRPr/>
            </a:pPr>
            <a:r>
              <a:rPr lang="en-US" sz="2000" dirty="0">
                <a:solidFill>
                  <a:schemeClr val="accent1">
                    <a:lumMod val="50000"/>
                  </a:schemeClr>
                </a:solidFill>
                <a:latin typeface="Courier New" pitchFamily="49" charset="0"/>
              </a:rPr>
              <a:t>};</a:t>
            </a:r>
          </a:p>
          <a:p>
            <a:pPr>
              <a:defRPr/>
            </a:pPr>
            <a:r>
              <a:rPr lang="en-US" sz="2000" dirty="0">
                <a:solidFill>
                  <a:schemeClr val="accent1">
                    <a:lumMod val="50000"/>
                  </a:schemeClr>
                </a:solidFill>
                <a:latin typeface="Courier New" pitchFamily="49" charset="0"/>
              </a:rPr>
              <a:t>class D : public B, public C</a:t>
            </a:r>
          </a:p>
          <a:p>
            <a:pPr>
              <a:defRPr/>
            </a:pPr>
            <a:r>
              <a:rPr lang="en-US" sz="2000" dirty="0">
                <a:solidFill>
                  <a:schemeClr val="accent1">
                    <a:lumMod val="50000"/>
                  </a:schemeClr>
                </a:solidFill>
                <a:latin typeface="Courier New" pitchFamily="49" charset="0"/>
              </a:rPr>
              <a:t>{</a:t>
            </a:r>
          </a:p>
          <a:p>
            <a:pPr>
              <a:defRPr/>
            </a:pPr>
            <a:r>
              <a:rPr lang="en-US" sz="2000" dirty="0">
                <a:solidFill>
                  <a:schemeClr val="accent1">
                    <a:lumMod val="50000"/>
                  </a:schemeClr>
                </a:solidFill>
                <a:latin typeface="Courier New" pitchFamily="49" charset="0"/>
              </a:rPr>
              <a:t>};</a:t>
            </a:r>
          </a:p>
        </p:txBody>
      </p:sp>
      <p:sp>
        <p:nvSpPr>
          <p:cNvPr id="26630" name="Text Box 10">
            <a:extLst>
              <a:ext uri="{FF2B5EF4-FFF2-40B4-BE49-F238E27FC236}">
                <a16:creationId xmlns:a16="http://schemas.microsoft.com/office/drawing/2014/main" id="{4F24493B-A47C-64E8-DBD3-304D32D1FD13}"/>
              </a:ext>
            </a:extLst>
          </p:cNvPr>
          <p:cNvSpPr txBox="1">
            <a:spLocks noChangeArrowheads="1"/>
          </p:cNvSpPr>
          <p:nvPr/>
        </p:nvSpPr>
        <p:spPr bwMode="auto">
          <a:xfrm>
            <a:off x="6400800" y="2667001"/>
            <a:ext cx="3810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a:solidFill>
                  <a:schemeClr val="accent2"/>
                </a:solidFill>
              </a:rPr>
              <a:t>Q: Is there any problem with this program?</a:t>
            </a:r>
          </a:p>
        </p:txBody>
      </p:sp>
      <p:sp>
        <p:nvSpPr>
          <p:cNvPr id="26631" name="Slide Number Placeholder 12">
            <a:extLst>
              <a:ext uri="{FF2B5EF4-FFF2-40B4-BE49-F238E27FC236}">
                <a16:creationId xmlns:a16="http://schemas.microsoft.com/office/drawing/2014/main" id="{7C820EE8-D5EA-B0C6-48C0-B47C4943801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0DB89CB-64C0-4012-95B9-A78F3422BEDB}" type="slidenum">
              <a:rPr lang="en-US" altLang="en-US" sz="1400"/>
              <a:pPr eaLnBrk="1" hangingPunct="1"/>
              <a:t>67</a:t>
            </a:fld>
            <a:endParaRPr lang="en-US" altLang="en-US" sz="1400"/>
          </a:p>
        </p:txBody>
      </p:sp>
      <p:sp>
        <p:nvSpPr>
          <p:cNvPr id="14" name="Text Box 10">
            <a:extLst>
              <a:ext uri="{FF2B5EF4-FFF2-40B4-BE49-F238E27FC236}">
                <a16:creationId xmlns:a16="http://schemas.microsoft.com/office/drawing/2014/main" id="{8FD8DC2D-98AE-0A7D-123E-57A04DFAC01A}"/>
              </a:ext>
            </a:extLst>
          </p:cNvPr>
          <p:cNvSpPr txBox="1">
            <a:spLocks noChangeArrowheads="1"/>
          </p:cNvSpPr>
          <p:nvPr/>
        </p:nvSpPr>
        <p:spPr bwMode="auto">
          <a:xfrm>
            <a:off x="6400800" y="3352801"/>
            <a:ext cx="3810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US" altLang="en-US">
                <a:solidFill>
                  <a:schemeClr val="accent2"/>
                </a:solidFill>
              </a:rPr>
              <a:t>A: D::func1() is ambiguous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xit" presetSubtype="0" fill="hold" nodeType="withEffect">
                                  <p:stCondLst>
                                    <p:cond delay="0"/>
                                  </p:stCondLst>
                                  <p:childTnLst>
                                    <p:set>
                                      <p:cBhvr>
                                        <p:cTn id="6" dur="1" fill="hold">
                                          <p:stCondLst>
                                            <p:cond delay="0"/>
                                          </p:stCondLst>
                                        </p:cTn>
                                        <p:tgtEl>
                                          <p:spTgt spid="14"/>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4">
            <a:extLst>
              <a:ext uri="{FF2B5EF4-FFF2-40B4-BE49-F238E27FC236}">
                <a16:creationId xmlns:a16="http://schemas.microsoft.com/office/drawing/2014/main" id="{B82A6614-1FEE-7274-B7A1-4990B004E2F0}"/>
              </a:ext>
            </a:extLst>
          </p:cNvPr>
          <p:cNvSpPr txBox="1">
            <a:spLocks noChangeArrowheads="1"/>
          </p:cNvSpPr>
          <p:nvPr/>
        </p:nvSpPr>
        <p:spPr bwMode="auto">
          <a:xfrm>
            <a:off x="6781800" y="533400"/>
            <a:ext cx="35052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a:solidFill>
                  <a:srgbClr val="C00000"/>
                </a:solidFill>
                <a:latin typeface="Courier New" panose="02070309020205020404" pitchFamily="49" charset="0"/>
              </a:rPr>
              <a:t>void main ()</a:t>
            </a:r>
          </a:p>
          <a:p>
            <a:pPr eaLnBrk="1" hangingPunct="1"/>
            <a:r>
              <a:rPr lang="en-US" altLang="en-US" sz="2000">
                <a:solidFill>
                  <a:srgbClr val="C00000"/>
                </a:solidFill>
                <a:latin typeface="Courier New" panose="02070309020205020404" pitchFamily="49" charset="0"/>
              </a:rPr>
              <a:t>{</a:t>
            </a:r>
          </a:p>
          <a:p>
            <a:pPr eaLnBrk="1" hangingPunct="1"/>
            <a:r>
              <a:rPr lang="en-US" altLang="en-US" sz="2000">
                <a:solidFill>
                  <a:srgbClr val="C00000"/>
                </a:solidFill>
                <a:latin typeface="Courier New" panose="02070309020205020404" pitchFamily="49" charset="0"/>
              </a:rPr>
              <a:t>    D objd;</a:t>
            </a:r>
          </a:p>
          <a:p>
            <a:pPr eaLnBrk="1" hangingPunct="1"/>
            <a:endParaRPr lang="en-US" altLang="en-US" sz="2000">
              <a:solidFill>
                <a:srgbClr val="C00000"/>
              </a:solidFill>
              <a:latin typeface="Courier New" panose="02070309020205020404" pitchFamily="49" charset="0"/>
            </a:endParaRPr>
          </a:p>
          <a:p>
            <a:pPr eaLnBrk="1" hangingPunct="1"/>
            <a:r>
              <a:rPr lang="en-US" altLang="en-US" sz="2000">
                <a:solidFill>
                  <a:srgbClr val="C00000"/>
                </a:solidFill>
                <a:latin typeface="Courier New" panose="02070309020205020404" pitchFamily="49" charset="0"/>
              </a:rPr>
              <a:t>    objd.func();</a:t>
            </a:r>
          </a:p>
          <a:p>
            <a:pPr eaLnBrk="1" hangingPunct="1"/>
            <a:r>
              <a:rPr lang="en-US" altLang="en-US" sz="2000">
                <a:solidFill>
                  <a:srgbClr val="C00000"/>
                </a:solidFill>
                <a:latin typeface="Courier New" panose="02070309020205020404" pitchFamily="49" charset="0"/>
              </a:rPr>
              <a:t>}</a:t>
            </a:r>
          </a:p>
        </p:txBody>
      </p:sp>
      <p:sp>
        <p:nvSpPr>
          <p:cNvPr id="27651" name="Rectangle 2">
            <a:extLst>
              <a:ext uri="{FF2B5EF4-FFF2-40B4-BE49-F238E27FC236}">
                <a16:creationId xmlns:a16="http://schemas.microsoft.com/office/drawing/2014/main" id="{26825332-4836-EC49-D92F-A9BBCE2DA0D4}"/>
              </a:ext>
            </a:extLst>
          </p:cNvPr>
          <p:cNvSpPr>
            <a:spLocks noGrp="1" noChangeArrowheads="1"/>
          </p:cNvSpPr>
          <p:nvPr>
            <p:ph type="title"/>
          </p:nvPr>
        </p:nvSpPr>
        <p:spPr>
          <a:xfrm>
            <a:off x="1905000" y="0"/>
            <a:ext cx="7772400" cy="457200"/>
          </a:xfrm>
        </p:spPr>
        <p:txBody>
          <a:bodyPr/>
          <a:lstStyle/>
          <a:p>
            <a:pPr algn="l" eaLnBrk="1" hangingPunct="1"/>
            <a:r>
              <a:rPr lang="en-US" altLang="en-US" sz="2800" dirty="0"/>
              <a:t>Example – (Contd...)</a:t>
            </a:r>
          </a:p>
        </p:txBody>
      </p:sp>
      <p:sp>
        <p:nvSpPr>
          <p:cNvPr id="27652" name="Line 3">
            <a:extLst>
              <a:ext uri="{FF2B5EF4-FFF2-40B4-BE49-F238E27FC236}">
                <a16:creationId xmlns:a16="http://schemas.microsoft.com/office/drawing/2014/main" id="{C947CB3D-D85A-E599-66E8-228BFFE79C7D}"/>
              </a:ext>
            </a:extLst>
          </p:cNvPr>
          <p:cNvSpPr>
            <a:spLocks noChangeShapeType="1"/>
          </p:cNvSpPr>
          <p:nvPr/>
        </p:nvSpPr>
        <p:spPr bwMode="auto">
          <a:xfrm>
            <a:off x="1981200" y="533400"/>
            <a:ext cx="83058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316" name="Text Box 4">
            <a:extLst>
              <a:ext uri="{FF2B5EF4-FFF2-40B4-BE49-F238E27FC236}">
                <a16:creationId xmlns:a16="http://schemas.microsoft.com/office/drawing/2014/main" id="{5D47DF54-CA27-6B18-ECC0-2D75164A7F2A}"/>
              </a:ext>
            </a:extLst>
          </p:cNvPr>
          <p:cNvSpPr txBox="1">
            <a:spLocks noChangeArrowheads="1"/>
          </p:cNvSpPr>
          <p:nvPr/>
        </p:nvSpPr>
        <p:spPr bwMode="auto">
          <a:xfrm>
            <a:off x="1828800" y="533401"/>
            <a:ext cx="4724400" cy="5632311"/>
          </a:xfrm>
          <a:prstGeom prst="rect">
            <a:avLst/>
          </a:prstGeom>
          <a:noFill/>
          <a:ln w="9525">
            <a:noFill/>
            <a:miter lim="800000"/>
            <a:headEnd/>
            <a:tailEnd/>
          </a:ln>
        </p:spPr>
        <p:txBody>
          <a:bodyPr>
            <a:spAutoFit/>
          </a:bodyPr>
          <a:lstStyle/>
          <a:p>
            <a:pPr>
              <a:defRPr/>
            </a:pPr>
            <a:r>
              <a:rPr lang="en-US" sz="1800" dirty="0">
                <a:solidFill>
                  <a:schemeClr val="accent1">
                    <a:lumMod val="50000"/>
                  </a:schemeClr>
                </a:solidFill>
                <a:latin typeface="Courier New" pitchFamily="49" charset="0"/>
              </a:rPr>
              <a:t>class A</a:t>
            </a:r>
          </a:p>
          <a:p>
            <a:pPr>
              <a:defRPr/>
            </a:pPr>
            <a:r>
              <a:rPr lang="en-US" sz="1800" dirty="0">
                <a:solidFill>
                  <a:schemeClr val="accent1">
                    <a:lumMod val="50000"/>
                  </a:schemeClr>
                </a:solidFill>
                <a:latin typeface="Courier New" pitchFamily="49" charset="0"/>
              </a:rPr>
              <a:t>{</a:t>
            </a:r>
          </a:p>
          <a:p>
            <a:pPr>
              <a:defRPr/>
            </a:pPr>
            <a:r>
              <a:rPr lang="en-US" sz="1800" dirty="0">
                <a:solidFill>
                  <a:schemeClr val="accent1">
                    <a:lumMod val="50000"/>
                  </a:schemeClr>
                </a:solidFill>
                <a:latin typeface="Courier New" pitchFamily="49" charset="0"/>
              </a:rPr>
              <a:t>public:</a:t>
            </a:r>
          </a:p>
          <a:p>
            <a:pPr>
              <a:defRPr/>
            </a:pPr>
            <a:r>
              <a:rPr lang="en-US" sz="1800" dirty="0">
                <a:solidFill>
                  <a:schemeClr val="accent1">
                    <a:lumMod val="50000"/>
                  </a:schemeClr>
                </a:solidFill>
                <a:latin typeface="Courier New" pitchFamily="49" charset="0"/>
              </a:rPr>
              <a:t>  void </a:t>
            </a:r>
            <a:r>
              <a:rPr lang="en-US" sz="1800" dirty="0" err="1">
                <a:solidFill>
                  <a:schemeClr val="accent1">
                    <a:lumMod val="50000"/>
                  </a:schemeClr>
                </a:solidFill>
                <a:latin typeface="Courier New" pitchFamily="49" charset="0"/>
              </a:rPr>
              <a:t>func</a:t>
            </a:r>
            <a:r>
              <a:rPr lang="en-US" sz="1800" dirty="0">
                <a:solidFill>
                  <a:schemeClr val="accent1">
                    <a:lumMod val="50000"/>
                  </a:schemeClr>
                </a:solidFill>
                <a:latin typeface="Courier New" pitchFamily="49" charset="0"/>
              </a:rPr>
              <a:t>()</a:t>
            </a:r>
          </a:p>
          <a:p>
            <a:pPr>
              <a:defRPr/>
            </a:pPr>
            <a:r>
              <a:rPr lang="en-US" sz="1800" dirty="0">
                <a:solidFill>
                  <a:schemeClr val="accent1">
                    <a:lumMod val="50000"/>
                  </a:schemeClr>
                </a:solidFill>
                <a:latin typeface="Courier New" pitchFamily="49" charset="0"/>
              </a:rPr>
              <a:t>  {</a:t>
            </a:r>
          </a:p>
          <a:p>
            <a:pPr>
              <a:defRPr/>
            </a:pPr>
            <a:r>
              <a:rPr lang="en-US" sz="1800" dirty="0">
                <a:solidFill>
                  <a:schemeClr val="accent1">
                    <a:lumMod val="50000"/>
                  </a:schemeClr>
                </a:solidFill>
                <a:latin typeface="Courier New" pitchFamily="49" charset="0"/>
              </a:rPr>
              <a:t>    </a:t>
            </a:r>
            <a:r>
              <a:rPr lang="en-US" sz="1800" dirty="0" err="1">
                <a:solidFill>
                  <a:schemeClr val="accent1">
                    <a:lumMod val="50000"/>
                  </a:schemeClr>
                </a:solidFill>
                <a:latin typeface="Courier New" pitchFamily="49" charset="0"/>
              </a:rPr>
              <a:t>cout</a:t>
            </a:r>
            <a:r>
              <a:rPr lang="en-US" sz="1800" dirty="0">
                <a:solidFill>
                  <a:schemeClr val="accent1">
                    <a:lumMod val="50000"/>
                  </a:schemeClr>
                </a:solidFill>
                <a:latin typeface="Courier New" pitchFamily="49" charset="0"/>
              </a:rPr>
              <a:t>&lt;&lt;“A::</a:t>
            </a:r>
            <a:r>
              <a:rPr lang="en-US" sz="1800" dirty="0" err="1">
                <a:solidFill>
                  <a:schemeClr val="accent1">
                    <a:lumMod val="50000"/>
                  </a:schemeClr>
                </a:solidFill>
                <a:latin typeface="Courier New" pitchFamily="49" charset="0"/>
              </a:rPr>
              <a:t>func</a:t>
            </a:r>
            <a:r>
              <a:rPr lang="en-US" sz="1800" dirty="0">
                <a:solidFill>
                  <a:schemeClr val="accent1">
                    <a:lumMod val="50000"/>
                  </a:schemeClr>
                </a:solidFill>
                <a:latin typeface="Courier New" pitchFamily="49" charset="0"/>
              </a:rPr>
              <a:t>()”;</a:t>
            </a:r>
          </a:p>
          <a:p>
            <a:pPr>
              <a:defRPr/>
            </a:pPr>
            <a:r>
              <a:rPr lang="en-US" sz="1800" dirty="0">
                <a:solidFill>
                  <a:schemeClr val="accent1">
                    <a:lumMod val="50000"/>
                  </a:schemeClr>
                </a:solidFill>
                <a:latin typeface="Courier New" pitchFamily="49" charset="0"/>
              </a:rPr>
              <a:t>  }</a:t>
            </a:r>
          </a:p>
          <a:p>
            <a:pPr>
              <a:defRPr/>
            </a:pPr>
            <a:r>
              <a:rPr lang="en-US" sz="1800" dirty="0">
                <a:solidFill>
                  <a:schemeClr val="accent1">
                    <a:lumMod val="50000"/>
                  </a:schemeClr>
                </a:solidFill>
                <a:latin typeface="Courier New" pitchFamily="49" charset="0"/>
              </a:rPr>
              <a:t>};</a:t>
            </a:r>
          </a:p>
          <a:p>
            <a:pPr>
              <a:defRPr/>
            </a:pPr>
            <a:r>
              <a:rPr lang="en-US" sz="1800" dirty="0">
                <a:solidFill>
                  <a:schemeClr val="accent1">
                    <a:lumMod val="50000"/>
                  </a:schemeClr>
                </a:solidFill>
                <a:latin typeface="Courier New" pitchFamily="49" charset="0"/>
              </a:rPr>
              <a:t>class B : </a:t>
            </a:r>
            <a:r>
              <a:rPr lang="en-US" sz="1800" b="1" dirty="0">
                <a:solidFill>
                  <a:schemeClr val="accent1">
                    <a:lumMod val="50000"/>
                  </a:schemeClr>
                </a:solidFill>
                <a:latin typeface="Courier New" pitchFamily="49" charset="0"/>
              </a:rPr>
              <a:t>public virtual A</a:t>
            </a:r>
          </a:p>
          <a:p>
            <a:pPr>
              <a:defRPr/>
            </a:pPr>
            <a:r>
              <a:rPr lang="en-US" sz="1800" dirty="0">
                <a:solidFill>
                  <a:schemeClr val="accent1">
                    <a:lumMod val="50000"/>
                  </a:schemeClr>
                </a:solidFill>
                <a:latin typeface="Courier New" pitchFamily="49" charset="0"/>
              </a:rPr>
              <a:t>{</a:t>
            </a:r>
          </a:p>
          <a:p>
            <a:pPr>
              <a:defRPr/>
            </a:pPr>
            <a:r>
              <a:rPr lang="en-US" sz="1800" dirty="0">
                <a:solidFill>
                  <a:schemeClr val="accent1">
                    <a:lumMod val="50000"/>
                  </a:schemeClr>
                </a:solidFill>
                <a:latin typeface="Courier New" pitchFamily="49" charset="0"/>
              </a:rPr>
              <a:t>    //body of class B</a:t>
            </a:r>
          </a:p>
          <a:p>
            <a:pPr>
              <a:defRPr/>
            </a:pPr>
            <a:r>
              <a:rPr lang="en-US" sz="1800" dirty="0">
                <a:solidFill>
                  <a:schemeClr val="accent1">
                    <a:lumMod val="50000"/>
                  </a:schemeClr>
                </a:solidFill>
                <a:latin typeface="Courier New" pitchFamily="49" charset="0"/>
              </a:rPr>
              <a:t>};</a:t>
            </a:r>
          </a:p>
          <a:p>
            <a:pPr>
              <a:defRPr/>
            </a:pPr>
            <a:r>
              <a:rPr lang="en-US" sz="1800" dirty="0">
                <a:solidFill>
                  <a:schemeClr val="accent1">
                    <a:lumMod val="50000"/>
                  </a:schemeClr>
                </a:solidFill>
                <a:latin typeface="Courier New" pitchFamily="49" charset="0"/>
              </a:rPr>
              <a:t>class C : </a:t>
            </a:r>
            <a:r>
              <a:rPr lang="en-US" sz="1800" b="1" dirty="0">
                <a:solidFill>
                  <a:schemeClr val="accent1">
                    <a:lumMod val="50000"/>
                  </a:schemeClr>
                </a:solidFill>
                <a:latin typeface="Courier New" pitchFamily="49" charset="0"/>
              </a:rPr>
              <a:t>public virtual A</a:t>
            </a:r>
          </a:p>
          <a:p>
            <a:pPr>
              <a:defRPr/>
            </a:pPr>
            <a:r>
              <a:rPr lang="en-US" sz="1800" dirty="0">
                <a:solidFill>
                  <a:schemeClr val="accent1">
                    <a:lumMod val="50000"/>
                  </a:schemeClr>
                </a:solidFill>
                <a:latin typeface="Courier New" pitchFamily="49" charset="0"/>
              </a:rPr>
              <a:t>{</a:t>
            </a:r>
          </a:p>
          <a:p>
            <a:pPr>
              <a:defRPr/>
            </a:pPr>
            <a:r>
              <a:rPr lang="en-US" sz="1800" dirty="0">
                <a:solidFill>
                  <a:schemeClr val="accent1">
                    <a:lumMod val="50000"/>
                  </a:schemeClr>
                </a:solidFill>
                <a:latin typeface="Courier New" pitchFamily="49" charset="0"/>
              </a:rPr>
              <a:t>    //body of class C</a:t>
            </a:r>
          </a:p>
          <a:p>
            <a:pPr>
              <a:defRPr/>
            </a:pPr>
            <a:r>
              <a:rPr lang="en-US" sz="1800" dirty="0">
                <a:solidFill>
                  <a:schemeClr val="accent1">
                    <a:lumMod val="50000"/>
                  </a:schemeClr>
                </a:solidFill>
                <a:latin typeface="Courier New" pitchFamily="49" charset="0"/>
              </a:rPr>
              <a:t>};</a:t>
            </a:r>
          </a:p>
          <a:p>
            <a:pPr>
              <a:defRPr/>
            </a:pPr>
            <a:r>
              <a:rPr lang="en-US" sz="1800" dirty="0">
                <a:solidFill>
                  <a:schemeClr val="accent1">
                    <a:lumMod val="50000"/>
                  </a:schemeClr>
                </a:solidFill>
                <a:latin typeface="Courier New" pitchFamily="49" charset="0"/>
              </a:rPr>
              <a:t>class D : public B, public C</a:t>
            </a:r>
          </a:p>
          <a:p>
            <a:pPr>
              <a:defRPr/>
            </a:pPr>
            <a:r>
              <a:rPr lang="en-US" sz="1800" dirty="0">
                <a:solidFill>
                  <a:schemeClr val="accent1">
                    <a:lumMod val="50000"/>
                  </a:schemeClr>
                </a:solidFill>
                <a:latin typeface="Courier New" pitchFamily="49" charset="0"/>
              </a:rPr>
              <a:t>{</a:t>
            </a:r>
          </a:p>
          <a:p>
            <a:pPr>
              <a:defRPr/>
            </a:pPr>
            <a:r>
              <a:rPr lang="en-US" sz="1800" dirty="0">
                <a:solidFill>
                  <a:schemeClr val="accent1">
                    <a:lumMod val="50000"/>
                  </a:schemeClr>
                </a:solidFill>
                <a:latin typeface="Courier New" pitchFamily="49" charset="0"/>
              </a:rPr>
              <a:t>    //body of class D</a:t>
            </a:r>
          </a:p>
          <a:p>
            <a:pPr>
              <a:defRPr/>
            </a:pPr>
            <a:r>
              <a:rPr lang="en-US" sz="1800" dirty="0">
                <a:solidFill>
                  <a:schemeClr val="accent1">
                    <a:lumMod val="50000"/>
                  </a:schemeClr>
                </a:solidFill>
                <a:latin typeface="Courier New" pitchFamily="49" charset="0"/>
              </a:rPr>
              <a:t>};</a:t>
            </a:r>
          </a:p>
        </p:txBody>
      </p:sp>
      <p:sp>
        <p:nvSpPr>
          <p:cNvPr id="27654" name="Slide Number Placeholder 12">
            <a:extLst>
              <a:ext uri="{FF2B5EF4-FFF2-40B4-BE49-F238E27FC236}">
                <a16:creationId xmlns:a16="http://schemas.microsoft.com/office/drawing/2014/main" id="{58F3BA9C-5A91-7F86-FB6F-EB47B58A887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B4437BC-B464-4088-9A70-CFBC9ED0D67A}" type="slidenum">
              <a:rPr lang="en-US" altLang="en-US" sz="1400"/>
              <a:pPr eaLnBrk="1" hangingPunct="1"/>
              <a:t>68</a:t>
            </a:fld>
            <a:endParaRPr lang="en-US" alt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Introduction to Classes and Objects</a:t>
            </a:r>
          </a:p>
        </p:txBody>
      </p:sp>
      <p:sp>
        <p:nvSpPr>
          <p:cNvPr id="5123" name="Content Placeholder 2"/>
          <p:cNvSpPr>
            <a:spLocks noGrp="1"/>
          </p:cNvSpPr>
          <p:nvPr>
            <p:ph idx="1"/>
          </p:nvPr>
        </p:nvSpPr>
        <p:spPr>
          <a:xfrm>
            <a:off x="1752600" y="1524002"/>
            <a:ext cx="8686800" cy="5029199"/>
          </a:xfrm>
        </p:spPr>
        <p:txBody>
          <a:bodyPr/>
          <a:lstStyle/>
          <a:p>
            <a:r>
              <a:rPr lang="en-US" sz="2000" b="1" dirty="0"/>
              <a:t>Objects</a:t>
            </a:r>
          </a:p>
          <a:p>
            <a:r>
              <a:rPr lang="en-US" sz="1600" dirty="0"/>
              <a:t>Each object has different data variables. Objects are </a:t>
            </a:r>
            <a:r>
              <a:rPr lang="en-US" sz="1600" dirty="0" err="1"/>
              <a:t>initialised</a:t>
            </a:r>
            <a:r>
              <a:rPr lang="en-US" sz="1600" dirty="0"/>
              <a:t> using special class functions called </a:t>
            </a:r>
            <a:r>
              <a:rPr lang="en-US" sz="1600" b="1" dirty="0"/>
              <a:t>Constructors</a:t>
            </a:r>
            <a:r>
              <a:rPr lang="en-US" sz="1600" dirty="0"/>
              <a:t>. We will study about constructors later.</a:t>
            </a:r>
          </a:p>
          <a:p>
            <a:r>
              <a:rPr lang="en-US" sz="1600" dirty="0"/>
              <a:t>And whenever the object is out of its scope, another special class member function called </a:t>
            </a:r>
            <a:r>
              <a:rPr lang="en-US" sz="1600" b="1" dirty="0"/>
              <a:t>Destructor</a:t>
            </a:r>
            <a:r>
              <a:rPr lang="en-US" sz="1600" dirty="0"/>
              <a:t> is called, to release the memory reserved by the object. C++ doesn't have Automatic Garbage Collector like in JAVA, in C++ Destructor performs this task.</a:t>
            </a:r>
          </a:p>
          <a:p>
            <a:endParaRPr lang="en-US" sz="2000" b="1" dirty="0"/>
          </a:p>
          <a:p>
            <a:r>
              <a:rPr lang="en-US" sz="1600" dirty="0"/>
              <a:t>class </a:t>
            </a:r>
            <a:r>
              <a:rPr lang="en-US" sz="1600" dirty="0" err="1"/>
              <a:t>Abc</a:t>
            </a:r>
            <a:endParaRPr lang="en-US" sz="1600" dirty="0"/>
          </a:p>
          <a:p>
            <a:r>
              <a:rPr lang="en-US" sz="1600" dirty="0"/>
              <a:t>{</a:t>
            </a:r>
          </a:p>
          <a:p>
            <a:r>
              <a:rPr lang="en-US" sz="1600" dirty="0"/>
              <a:t> </a:t>
            </a:r>
            <a:r>
              <a:rPr lang="en-US" sz="1600" dirty="0" err="1"/>
              <a:t>int</a:t>
            </a:r>
            <a:r>
              <a:rPr lang="en-US" sz="1600" dirty="0"/>
              <a:t> x;</a:t>
            </a:r>
          </a:p>
          <a:p>
            <a:r>
              <a:rPr lang="en-US" sz="1600" dirty="0"/>
              <a:t> void display(){} //empty function</a:t>
            </a:r>
          </a:p>
          <a:p>
            <a:r>
              <a:rPr lang="en-US" sz="1600" dirty="0"/>
              <a:t>};</a:t>
            </a:r>
          </a:p>
          <a:p>
            <a:endParaRPr lang="en-US" sz="1600" dirty="0"/>
          </a:p>
          <a:p>
            <a:r>
              <a:rPr lang="en-US" sz="1600" dirty="0"/>
              <a:t>in main()</a:t>
            </a:r>
          </a:p>
          <a:p>
            <a:r>
              <a:rPr lang="en-US" sz="1600" dirty="0"/>
              <a:t>{</a:t>
            </a:r>
          </a:p>
          <a:p>
            <a:r>
              <a:rPr lang="en-US" sz="1600" dirty="0"/>
              <a:t> </a:t>
            </a:r>
            <a:r>
              <a:rPr lang="en-US" sz="1600" dirty="0" err="1"/>
              <a:t>Abc</a:t>
            </a:r>
            <a:r>
              <a:rPr lang="en-US" sz="1600" dirty="0"/>
              <a:t> </a:t>
            </a:r>
            <a:r>
              <a:rPr lang="en-US" sz="1600" dirty="0" err="1"/>
              <a:t>obj</a:t>
            </a:r>
            <a:r>
              <a:rPr lang="en-US" sz="1600" dirty="0"/>
              <a:t>;   // Object of class </a:t>
            </a:r>
            <a:r>
              <a:rPr lang="en-US" sz="1600" dirty="0" err="1"/>
              <a:t>Abc</a:t>
            </a:r>
            <a:r>
              <a:rPr lang="en-US" sz="1600" dirty="0"/>
              <a:t> created</a:t>
            </a:r>
          </a:p>
          <a:p>
            <a:r>
              <a:rPr lang="en-US" sz="1600"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Access Control in Classes</a:t>
            </a:r>
          </a:p>
        </p:txBody>
      </p:sp>
      <p:sp>
        <p:nvSpPr>
          <p:cNvPr id="5123" name="Content Placeholder 2"/>
          <p:cNvSpPr>
            <a:spLocks noGrp="1"/>
          </p:cNvSpPr>
          <p:nvPr>
            <p:ph idx="1"/>
          </p:nvPr>
        </p:nvSpPr>
        <p:spPr>
          <a:xfrm>
            <a:off x="1638300" y="1676402"/>
            <a:ext cx="8915400" cy="5105399"/>
          </a:xfrm>
        </p:spPr>
        <p:txBody>
          <a:bodyPr numCol="2"/>
          <a:lstStyle/>
          <a:p>
            <a:r>
              <a:rPr lang="en-US" sz="2000" dirty="0"/>
              <a:t>Access </a:t>
            </a:r>
            <a:r>
              <a:rPr lang="en-US" sz="2000" dirty="0" err="1"/>
              <a:t>specifiers</a:t>
            </a:r>
            <a:r>
              <a:rPr lang="en-US" sz="2000" dirty="0"/>
              <a:t> in C++ class defines the access control rules. C++ has 3 new keywords introduced, namely,</a:t>
            </a:r>
          </a:p>
          <a:p>
            <a:pPr>
              <a:buFont typeface="+mj-lt"/>
              <a:buAutoNum type="arabicPeriod"/>
            </a:pPr>
            <a:r>
              <a:rPr lang="en-US" sz="2000" dirty="0"/>
              <a:t>public</a:t>
            </a:r>
          </a:p>
          <a:p>
            <a:pPr>
              <a:buFont typeface="+mj-lt"/>
              <a:buAutoNum type="arabicPeriod"/>
            </a:pPr>
            <a:r>
              <a:rPr lang="en-US" sz="2000" dirty="0"/>
              <a:t>private</a:t>
            </a:r>
          </a:p>
          <a:p>
            <a:pPr>
              <a:buFont typeface="+mj-lt"/>
              <a:buAutoNum type="arabicPeriod"/>
            </a:pPr>
            <a:r>
              <a:rPr lang="en-US" sz="2000" dirty="0"/>
              <a:t>protected</a:t>
            </a:r>
          </a:p>
          <a:p>
            <a:pPr>
              <a:buFont typeface="+mj-lt"/>
              <a:buAutoNum type="arabicPeriod"/>
            </a:pPr>
            <a:endParaRPr lang="en-US" sz="2000" dirty="0"/>
          </a:p>
          <a:p>
            <a:r>
              <a:rPr lang="en-US" sz="2000" b="1" dirty="0"/>
              <a:t>Protected, </a:t>
            </a:r>
            <a:r>
              <a:rPr lang="en-US" sz="2000" dirty="0"/>
              <a:t>is the last access </a:t>
            </a:r>
            <a:r>
              <a:rPr lang="en-US" sz="2000" dirty="0" err="1"/>
              <a:t>specifier</a:t>
            </a:r>
            <a:r>
              <a:rPr lang="en-US" sz="2000" dirty="0"/>
              <a:t>, and it is similar to private, it makes class member inaccessible outside the class. But they can be accessed by any subclass of that class. (If class A is inherited by class B, then class B is subclass of class A. </a:t>
            </a:r>
          </a:p>
          <a:p>
            <a:endParaRPr lang="en-US" sz="2000" dirty="0"/>
          </a:p>
          <a:p>
            <a:pPr marL="463550"/>
            <a:r>
              <a:rPr lang="en-US" sz="2000" dirty="0"/>
              <a:t>class </a:t>
            </a:r>
            <a:r>
              <a:rPr lang="en-US" sz="2000" dirty="0" err="1"/>
              <a:t>ProtectedAccess</a:t>
            </a:r>
            <a:endParaRPr lang="en-US" sz="2000" dirty="0"/>
          </a:p>
          <a:p>
            <a:pPr marL="463550"/>
            <a:r>
              <a:rPr lang="en-US" sz="2000" dirty="0"/>
              <a:t>{</a:t>
            </a:r>
          </a:p>
          <a:p>
            <a:pPr marL="463550"/>
            <a:r>
              <a:rPr lang="en-US" sz="2000" dirty="0"/>
              <a:t> protected:   // protected access</a:t>
            </a:r>
          </a:p>
          <a:p>
            <a:pPr marL="463550"/>
            <a:r>
              <a:rPr lang="en-US" sz="2000" dirty="0"/>
              <a:t> </a:t>
            </a:r>
            <a:r>
              <a:rPr lang="en-US" sz="2000" dirty="0" err="1"/>
              <a:t>int</a:t>
            </a:r>
            <a:r>
              <a:rPr lang="en-US" sz="2000" dirty="0"/>
              <a:t> x;            // Data Member</a:t>
            </a:r>
          </a:p>
          <a:p>
            <a:pPr marL="463550"/>
            <a:r>
              <a:rPr lang="en-US" sz="2000" dirty="0"/>
              <a:t> void display();   // </a:t>
            </a:r>
            <a:r>
              <a:rPr lang="en-US" sz="1800" dirty="0"/>
              <a:t>Member Function</a:t>
            </a:r>
          </a:p>
          <a:p>
            <a:pPr marL="463550"/>
            <a:r>
              <a:rPr lang="en-US" sz="2000" dirty="0"/>
              <a:t>}</a:t>
            </a:r>
          </a:p>
        </p:txBody>
      </p:sp>
      <p:cxnSp>
        <p:nvCxnSpPr>
          <p:cNvPr id="5" name="Elbow Connector 4"/>
          <p:cNvCxnSpPr/>
          <p:nvPr/>
        </p:nvCxnSpPr>
        <p:spPr bwMode="auto">
          <a:xfrm flipV="1">
            <a:off x="2590800" y="3048000"/>
            <a:ext cx="3886200" cy="1219200"/>
          </a:xfrm>
          <a:prstGeom prst="bentConnector3">
            <a:avLst>
              <a:gd name="adj1" fmla="val 50000"/>
            </a:avLst>
          </a:prstGeom>
          <a:noFill/>
          <a:ln>
            <a:solidFill>
              <a:schemeClr val="tx1"/>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Defining Class and Declaring Objects</a:t>
            </a:r>
          </a:p>
        </p:txBody>
      </p:sp>
      <p:sp>
        <p:nvSpPr>
          <p:cNvPr id="5123" name="Content Placeholder 2"/>
          <p:cNvSpPr>
            <a:spLocks noGrp="1"/>
          </p:cNvSpPr>
          <p:nvPr>
            <p:ph idx="1"/>
          </p:nvPr>
        </p:nvSpPr>
        <p:spPr>
          <a:xfrm>
            <a:off x="1828800" y="1524002"/>
            <a:ext cx="8610600" cy="1981199"/>
          </a:xfrm>
        </p:spPr>
        <p:txBody>
          <a:bodyPr/>
          <a:lstStyle/>
          <a:p>
            <a:r>
              <a:rPr lang="en-US" sz="1800" dirty="0"/>
              <a:t>class </a:t>
            </a:r>
            <a:r>
              <a:rPr lang="en-US" sz="1800" dirty="0" err="1"/>
              <a:t>ClassName</a:t>
            </a:r>
            <a:endParaRPr lang="en-US" sz="1800" dirty="0"/>
          </a:p>
          <a:p>
            <a:r>
              <a:rPr lang="en-US" sz="1800" dirty="0"/>
              <a:t>{</a:t>
            </a:r>
          </a:p>
          <a:p>
            <a:r>
              <a:rPr lang="en-US" sz="1800" dirty="0"/>
              <a:t> Access </a:t>
            </a:r>
            <a:r>
              <a:rPr lang="en-US" sz="1800" dirty="0" err="1"/>
              <a:t>specifier</a:t>
            </a:r>
            <a:r>
              <a:rPr lang="en-US" sz="1800" dirty="0"/>
              <a:t>: </a:t>
            </a:r>
          </a:p>
          <a:p>
            <a:r>
              <a:rPr lang="en-US" sz="1800" dirty="0"/>
              <a:t> Data members;</a:t>
            </a:r>
          </a:p>
          <a:p>
            <a:r>
              <a:rPr lang="en-US" sz="1800" dirty="0"/>
              <a:t> Member Functions(){}</a:t>
            </a:r>
          </a:p>
          <a:p>
            <a:r>
              <a:rPr lang="en-US" sz="1800" dirty="0"/>
              <a:t>};</a:t>
            </a:r>
          </a:p>
        </p:txBody>
      </p:sp>
      <p:sp>
        <p:nvSpPr>
          <p:cNvPr id="4" name="Content Placeholder 2"/>
          <p:cNvSpPr txBox="1">
            <a:spLocks/>
          </p:cNvSpPr>
          <p:nvPr/>
        </p:nvSpPr>
        <p:spPr bwMode="auto">
          <a:xfrm>
            <a:off x="1847850" y="3638552"/>
            <a:ext cx="3028950" cy="29908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
              <a:spcBef>
                <a:spcPct val="25000"/>
              </a:spcBef>
              <a:buClr>
                <a:schemeClr val="tx2"/>
              </a:buClr>
              <a:buSzPct val="120000"/>
            </a:pPr>
            <a:r>
              <a:rPr lang="en-US" sz="1800" kern="0" dirty="0">
                <a:latin typeface="+mn-lt"/>
                <a:cs typeface="+mn-cs"/>
              </a:rPr>
              <a:t>class Student</a:t>
            </a:r>
          </a:p>
          <a:p>
            <a:pPr marL="45720">
              <a:spcBef>
                <a:spcPct val="25000"/>
              </a:spcBef>
              <a:buClr>
                <a:schemeClr val="tx2"/>
              </a:buClr>
              <a:buSzPct val="120000"/>
            </a:pPr>
            <a:r>
              <a:rPr lang="en-US" sz="1800" kern="0" dirty="0">
                <a:latin typeface="+mn-lt"/>
                <a:cs typeface="+mn-cs"/>
              </a:rPr>
              <a:t>{</a:t>
            </a:r>
          </a:p>
          <a:p>
            <a:pPr marL="45720">
              <a:spcBef>
                <a:spcPct val="25000"/>
              </a:spcBef>
              <a:buClr>
                <a:schemeClr val="tx2"/>
              </a:buClr>
              <a:buSzPct val="120000"/>
            </a:pPr>
            <a:r>
              <a:rPr lang="en-US" sz="1800" kern="0" dirty="0">
                <a:latin typeface="+mn-lt"/>
                <a:cs typeface="+mn-cs"/>
              </a:rPr>
              <a:t> public:</a:t>
            </a:r>
          </a:p>
          <a:p>
            <a:pPr marL="45720">
              <a:spcBef>
                <a:spcPct val="25000"/>
              </a:spcBef>
              <a:buClr>
                <a:schemeClr val="tx2"/>
              </a:buClr>
              <a:buSzPct val="120000"/>
            </a:pPr>
            <a:r>
              <a:rPr lang="en-US" sz="1800" kern="0" dirty="0">
                <a:latin typeface="+mn-lt"/>
                <a:cs typeface="+mn-cs"/>
              </a:rPr>
              <a:t> </a:t>
            </a:r>
            <a:r>
              <a:rPr lang="en-US" sz="1800" kern="0" dirty="0" err="1">
                <a:latin typeface="+mn-lt"/>
                <a:cs typeface="+mn-cs"/>
              </a:rPr>
              <a:t>int</a:t>
            </a:r>
            <a:r>
              <a:rPr lang="en-US" sz="1800" kern="0" dirty="0">
                <a:latin typeface="+mn-lt"/>
                <a:cs typeface="+mn-cs"/>
              </a:rPr>
              <a:t> </a:t>
            </a:r>
            <a:r>
              <a:rPr lang="en-US" sz="1800" kern="0" dirty="0" err="1">
                <a:latin typeface="+mn-lt"/>
                <a:cs typeface="+mn-cs"/>
              </a:rPr>
              <a:t>rollno</a:t>
            </a:r>
            <a:r>
              <a:rPr lang="en-US" sz="1800" kern="0" dirty="0">
                <a:latin typeface="+mn-lt"/>
                <a:cs typeface="+mn-cs"/>
              </a:rPr>
              <a:t>;</a:t>
            </a:r>
          </a:p>
          <a:p>
            <a:pPr marL="45720">
              <a:spcBef>
                <a:spcPct val="25000"/>
              </a:spcBef>
              <a:buClr>
                <a:schemeClr val="tx2"/>
              </a:buClr>
              <a:buSzPct val="120000"/>
            </a:pPr>
            <a:r>
              <a:rPr lang="en-US" sz="1800" kern="0" dirty="0">
                <a:latin typeface="+mn-lt"/>
                <a:cs typeface="+mn-cs"/>
              </a:rPr>
              <a:t> string name;</a:t>
            </a:r>
          </a:p>
          <a:p>
            <a:pPr marL="45720">
              <a:spcBef>
                <a:spcPct val="25000"/>
              </a:spcBef>
              <a:buClr>
                <a:schemeClr val="tx2"/>
              </a:buClr>
              <a:buSzPct val="120000"/>
            </a:pPr>
            <a:r>
              <a:rPr lang="en-US" sz="1800" kern="0" dirty="0">
                <a:latin typeface="+mn-lt"/>
                <a:cs typeface="+mn-cs"/>
              </a:rPr>
              <a:t>};</a:t>
            </a:r>
          </a:p>
        </p:txBody>
      </p:sp>
      <p:sp>
        <p:nvSpPr>
          <p:cNvPr id="5" name="Content Placeholder 2"/>
          <p:cNvSpPr txBox="1">
            <a:spLocks/>
          </p:cNvSpPr>
          <p:nvPr/>
        </p:nvSpPr>
        <p:spPr bwMode="auto">
          <a:xfrm>
            <a:off x="5791200" y="3657601"/>
            <a:ext cx="3028950" cy="29908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
              <a:spcBef>
                <a:spcPct val="25000"/>
              </a:spcBef>
              <a:buClr>
                <a:schemeClr val="tx2"/>
              </a:buClr>
              <a:buSzPct val="120000"/>
            </a:pPr>
            <a:r>
              <a:rPr lang="en-US" sz="1800" kern="0" dirty="0">
                <a:latin typeface="+mn-lt"/>
                <a:cs typeface="+mn-cs"/>
              </a:rPr>
              <a:t>class Student</a:t>
            </a:r>
          </a:p>
          <a:p>
            <a:pPr marL="45720">
              <a:spcBef>
                <a:spcPct val="25000"/>
              </a:spcBef>
              <a:buClr>
                <a:schemeClr val="tx2"/>
              </a:buClr>
              <a:buSzPct val="120000"/>
            </a:pPr>
            <a:r>
              <a:rPr lang="en-US" sz="1800" kern="0" dirty="0">
                <a:latin typeface="+mn-lt"/>
                <a:cs typeface="+mn-cs"/>
              </a:rPr>
              <a:t>{</a:t>
            </a:r>
          </a:p>
          <a:p>
            <a:pPr marL="45720">
              <a:spcBef>
                <a:spcPct val="25000"/>
              </a:spcBef>
              <a:buClr>
                <a:schemeClr val="tx2"/>
              </a:buClr>
              <a:buSzPct val="120000"/>
            </a:pPr>
            <a:r>
              <a:rPr lang="en-US" sz="1800" kern="0" dirty="0">
                <a:latin typeface="+mn-lt"/>
                <a:cs typeface="+mn-cs"/>
              </a:rPr>
              <a:t>public:</a:t>
            </a:r>
          </a:p>
          <a:p>
            <a:pPr marL="45720">
              <a:spcBef>
                <a:spcPct val="25000"/>
              </a:spcBef>
              <a:buClr>
                <a:schemeClr val="tx2"/>
              </a:buClr>
              <a:buSzPct val="120000"/>
            </a:pPr>
            <a:r>
              <a:rPr lang="en-US" sz="1800" kern="0" dirty="0" err="1">
                <a:latin typeface="+mn-lt"/>
                <a:cs typeface="+mn-cs"/>
              </a:rPr>
              <a:t>int</a:t>
            </a:r>
            <a:r>
              <a:rPr lang="en-US" sz="1800" kern="0" dirty="0">
                <a:latin typeface="+mn-lt"/>
                <a:cs typeface="+mn-cs"/>
              </a:rPr>
              <a:t> </a:t>
            </a:r>
            <a:r>
              <a:rPr lang="en-US" sz="1800" kern="0" dirty="0" err="1">
                <a:latin typeface="+mn-lt"/>
                <a:cs typeface="+mn-cs"/>
              </a:rPr>
              <a:t>rollno</a:t>
            </a:r>
            <a:r>
              <a:rPr lang="en-US" sz="1800" kern="0" dirty="0">
                <a:latin typeface="+mn-lt"/>
                <a:cs typeface="+mn-cs"/>
              </a:rPr>
              <a:t>;</a:t>
            </a:r>
          </a:p>
          <a:p>
            <a:pPr marL="45720">
              <a:spcBef>
                <a:spcPct val="25000"/>
              </a:spcBef>
              <a:buClr>
                <a:schemeClr val="tx2"/>
              </a:buClr>
              <a:buSzPct val="120000"/>
            </a:pPr>
            <a:r>
              <a:rPr lang="en-US" sz="1800" kern="0" dirty="0">
                <a:latin typeface="+mn-lt"/>
                <a:cs typeface="+mn-cs"/>
              </a:rPr>
              <a:t>string name;</a:t>
            </a:r>
          </a:p>
          <a:p>
            <a:pPr marL="45720">
              <a:spcBef>
                <a:spcPct val="25000"/>
              </a:spcBef>
              <a:buClr>
                <a:schemeClr val="tx2"/>
              </a:buClr>
              <a:buSzPct val="120000"/>
            </a:pPr>
            <a:r>
              <a:rPr lang="en-US" sz="1800" kern="0" dirty="0">
                <a:latin typeface="+mn-lt"/>
                <a:cs typeface="+mn-cs"/>
              </a:rPr>
              <a:t>}A,B;</a:t>
            </a:r>
          </a:p>
        </p:txBody>
      </p:sp>
    </p:spTree>
  </p:cSld>
  <p:clrMapOvr>
    <a:masterClrMapping/>
  </p:clrMapOvr>
</p:sld>
</file>

<file path=ppt/theme/theme1.xml><?xml version="1.0" encoding="utf-8"?>
<a:theme xmlns:a="http://schemas.openxmlformats.org/drawingml/2006/main" name="Theme1">
  <a:themeElements>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Sales Training_final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lnDef>
  </a:objectDefaults>
  <a:extraClrSchemeLst>
    <a:extraClrScheme>
      <a:clrScheme name="Sales Training_final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Sales Training_final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Sales Training_final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Sales Training_final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Sales Training_final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Sales Training_final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Sales Training_final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Sales Training_final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Sales Training_final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DD833EC2-1702-4DDA-8F2E-95A90F001CEC}" vid="{AD7A0B85-20D5-460B-90FF-7110A8D290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958</TotalTime>
  <Words>5748</Words>
  <Application>Microsoft Office PowerPoint</Application>
  <PresentationFormat>Widescreen</PresentationFormat>
  <Paragraphs>1226</Paragraphs>
  <Slides>68</Slides>
  <Notes>20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77" baseType="lpstr">
      <vt:lpstr>Arial</vt:lpstr>
      <vt:lpstr>Calibri</vt:lpstr>
      <vt:lpstr>Consolas</vt:lpstr>
      <vt:lpstr>Courier New</vt:lpstr>
      <vt:lpstr>Nunito</vt:lpstr>
      <vt:lpstr>Times New Roman</vt:lpstr>
      <vt:lpstr>Wingdings</vt:lpstr>
      <vt:lpstr>Theme1</vt:lpstr>
      <vt:lpstr>Package</vt:lpstr>
      <vt:lpstr>Object Oriented Programming in C++</vt:lpstr>
      <vt:lpstr>PowerPoint Presentation</vt:lpstr>
      <vt:lpstr>OOPS Concept</vt:lpstr>
      <vt:lpstr>OOPS Concept Definitions</vt:lpstr>
      <vt:lpstr>OOPS Concept Definitions</vt:lpstr>
      <vt:lpstr>OOPS Concept Definitions</vt:lpstr>
      <vt:lpstr>Introduction to Classes and Objects</vt:lpstr>
      <vt:lpstr>Access Control in Classes</vt:lpstr>
      <vt:lpstr>Defining Class and Declaring Objects</vt:lpstr>
      <vt:lpstr>Accessing Data Members of Class</vt:lpstr>
      <vt:lpstr>Accessing Data Members of Class</vt:lpstr>
      <vt:lpstr>Constructors</vt:lpstr>
      <vt:lpstr>Constructors</vt:lpstr>
      <vt:lpstr>Constructors</vt:lpstr>
      <vt:lpstr>Destructors</vt:lpstr>
      <vt:lpstr>References in C++</vt:lpstr>
      <vt:lpstr>C++ Static Data Members</vt:lpstr>
      <vt:lpstr>C++ Static Data Members</vt:lpstr>
      <vt:lpstr>PowerPoint Presentation</vt:lpstr>
      <vt:lpstr>C++ Member Function in C++</vt:lpstr>
      <vt:lpstr>C++ Member Function in C++</vt:lpstr>
      <vt:lpstr>C++ Member Function in C++</vt:lpstr>
      <vt:lpstr>‘this’ pointer in C++</vt:lpstr>
      <vt:lpstr>‘this’ pointer in C++</vt:lpstr>
      <vt:lpstr>‘this’ pointer in C++</vt:lpstr>
      <vt:lpstr>‘this’ pointer in C++</vt:lpstr>
      <vt:lpstr>PowerPoint Presentation</vt:lpstr>
      <vt:lpstr>PowerPoint Presentation</vt:lpstr>
      <vt:lpstr>PowerPoint Presentation</vt:lpstr>
      <vt:lpstr>References in C++</vt:lpstr>
      <vt:lpstr>Pointers to class members</vt:lpstr>
      <vt:lpstr>Pointers to class members</vt:lpstr>
      <vt:lpstr>Types of Member Functions</vt:lpstr>
      <vt:lpstr>PowerPoint Presentation</vt:lpstr>
      <vt:lpstr>Types of Member Functions</vt:lpstr>
      <vt:lpstr>Types of Member Functions</vt:lpstr>
      <vt:lpstr>Function Overloading</vt:lpstr>
      <vt:lpstr>Function Overloading</vt:lpstr>
      <vt:lpstr>Inheritance</vt:lpstr>
      <vt:lpstr>Purpose of Inheritance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 Hierarchy (Example)</vt:lpstr>
      <vt:lpstr>Class Hierarchy (Example)</vt:lpstr>
      <vt:lpstr>Class Hierarchy (Example)</vt:lpstr>
      <vt:lpstr>Class Hierarchy (Example)</vt:lpstr>
      <vt:lpstr>Class Hierarchy (Example)</vt:lpstr>
      <vt:lpstr>Example - 1</vt:lpstr>
      <vt:lpstr>Inheritance &amp; Member accessibility</vt:lpstr>
      <vt:lpstr>Example - 2</vt:lpstr>
      <vt:lpstr>Inheritance &amp; Member accessibility</vt:lpstr>
      <vt:lpstr>Example - 3</vt:lpstr>
      <vt:lpstr>Inheritance &amp; Member accessibility</vt:lpstr>
      <vt:lpstr>Q - 01</vt:lpstr>
      <vt:lpstr>Q - 02</vt:lpstr>
      <vt:lpstr>Problem Statement  - 1</vt:lpstr>
      <vt:lpstr>Problem Statement  - 1</vt:lpstr>
      <vt:lpstr>Conclusion</vt:lpstr>
      <vt:lpstr>Example </vt:lpstr>
      <vt:lpstr>Example –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Bhimashankar Takalki</dc:creator>
  <cp:lastModifiedBy>Bhimashankar Takalki</cp:lastModifiedBy>
  <cp:revision>55</cp:revision>
  <dcterms:created xsi:type="dcterms:W3CDTF">2024-05-14T00:12:07Z</dcterms:created>
  <dcterms:modified xsi:type="dcterms:W3CDTF">2024-05-19T20:08:22Z</dcterms:modified>
</cp:coreProperties>
</file>