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/>
            </a:pPr>
            <a:endParaRPr lang="en-US" sz="1800" dirty="0"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47107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7108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Tx/>
              <a:buNone/>
              <a:defRPr sz="29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 dirty="0"/>
          </a:p>
        </p:txBody>
      </p:sp>
      <p:sp>
        <p:nvSpPr>
          <p:cNvPr id="38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052E4A-FD99-48B2-B3A8-00464EC73775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9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endParaRPr lang="en-IN"/>
          </a:p>
        </p:txBody>
      </p:sp>
      <p:sp>
        <p:nvSpPr>
          <p:cNvPr id="40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86227D-B5FB-4B5F-87B3-03B2281DC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50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52E4A-FD99-48B2-B3A8-00464EC73775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6227D-B5FB-4B5F-87B3-03B2281DC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50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0600" y="228601"/>
            <a:ext cx="276860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1"/>
            <a:ext cx="8102600" cy="5707063"/>
          </a:xfrm>
        </p:spPr>
        <p:txBody>
          <a:bodyPr vert="eaVert"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52E4A-FD99-48B2-B3A8-00464EC73775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6227D-B5FB-4B5F-87B3-03B2281DC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66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52E4A-FD99-48B2-B3A8-00464EC73775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0"/>
            <a:ext cx="3251200" cy="381000"/>
          </a:xfrm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6227D-B5FB-4B5F-87B3-03B2281DC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7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52E4A-FD99-48B2-B3A8-00464EC73775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6227D-B5FB-4B5F-87B3-03B2281DC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75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524001"/>
            <a:ext cx="48260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524001"/>
            <a:ext cx="4826000" cy="4411663"/>
          </a:xfrm>
        </p:spPr>
        <p:txBody>
          <a:bodyPr/>
          <a:lstStyle>
            <a:lvl1pPr marL="45720" indent="0">
              <a:buFontTx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52E4A-FD99-48B2-B3A8-00464EC73775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6227D-B5FB-4B5F-87B3-03B2281DC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32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 marL="45720" indent="0">
              <a:buFontTx/>
              <a:buNone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52E4A-FD99-48B2-B3A8-00464EC73775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6227D-B5FB-4B5F-87B3-03B2281DC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01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52E4A-FD99-48B2-B3A8-00464EC73775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6227D-B5FB-4B5F-87B3-03B2281DC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67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52E4A-FD99-48B2-B3A8-00464EC73775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6227D-B5FB-4B5F-87B3-03B2281DC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08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45720" indent="0">
              <a:buFontTx/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52E4A-FD99-48B2-B3A8-00464EC73775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6227D-B5FB-4B5F-87B3-03B2281DC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25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052E4A-FD99-48B2-B3A8-00464EC73775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86227D-B5FB-4B5F-87B3-03B2281DC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28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/>
            </a:pPr>
            <a:endParaRPr lang="en-US" sz="1800" dirty="0">
              <a:cs typeface="+mn-cs"/>
            </a:endParaRPr>
          </a:p>
        </p:txBody>
      </p:sp>
      <p:grpSp>
        <p:nvGrpSpPr>
          <p:cNvPr id="1027" name="Group 8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9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9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9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9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/>
              </a:pPr>
              <a:endParaRPr lang="en-US" sz="1800" dirty="0">
                <a:cs typeface="+mn-cs"/>
              </a:endParaRPr>
            </a:p>
          </p:txBody>
        </p:sp>
      </p:grpSp>
      <p:sp>
        <p:nvSpPr>
          <p:cNvPr id="102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10261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524001"/>
            <a:ext cx="98552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6085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 smtClean="0">
                <a:cs typeface="+mn-cs"/>
              </a:defRPr>
            </a:lvl1pPr>
          </a:lstStyle>
          <a:p>
            <a:fld id="{6B052E4A-FD99-48B2-B3A8-00464EC73775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608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 dirty="0"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46087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>
                <a:cs typeface="+mn-cs"/>
              </a:defRPr>
            </a:lvl1pPr>
          </a:lstStyle>
          <a:p>
            <a:fld id="{9B86227D-B5FB-4B5F-87B3-03B2281DC2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5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4445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120000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rgbClr val="4D7373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rgbClr val="666600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rgbClr val="26004D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rgbClr val="7F7F7F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1920240" indent="-315913" algn="l" rtl="0" eaLnBrk="1" fontAlgn="base" hangingPunct="1">
        <a:spcBef>
          <a:spcPct val="20000"/>
        </a:spcBef>
        <a:spcAft>
          <a:spcPct val="0"/>
        </a:spcAft>
        <a:buClr>
          <a:schemeClr val="accent6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24028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651760" indent="-315913" algn="l" rtl="0" eaLnBrk="1" fontAlgn="base" hangingPunct="1">
        <a:spcBef>
          <a:spcPct val="20000"/>
        </a:spcBef>
        <a:spcAft>
          <a:spcPct val="0"/>
        </a:spcAft>
        <a:buClr>
          <a:schemeClr val="bg2">
            <a:lumMod val="75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108960" indent="-315913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50000"/>
          </a:schemeClr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CA6C-88B1-7781-4BC5-1050277BE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5E68B-F2F6-C246-092F-8E5F42323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419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AED1-03B3-7417-D71B-2308E073D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Understanding Deep Copy, Shallow Copy, and No Copy in C++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7268C-9069-A5E3-DF60-AC184F388767}"/>
              </a:ext>
            </a:extLst>
          </p:cNvPr>
          <p:cNvSpPr txBox="1"/>
          <p:nvPr/>
        </p:nvSpPr>
        <p:spPr>
          <a:xfrm>
            <a:off x="567965" y="1865409"/>
            <a:ext cx="1063107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Introduction</a:t>
            </a:r>
          </a:p>
          <a:p>
            <a:endParaRPr lang="en-GB" dirty="0"/>
          </a:p>
          <a:p>
            <a:r>
              <a:rPr lang="en-GB" dirty="0"/>
              <a:t>In C++, object copying can be done in three main ways: No Copy, Shallow Copy, and Deep Copy.</a:t>
            </a:r>
          </a:p>
          <a:p>
            <a:r>
              <a:rPr lang="en-GB" dirty="0"/>
              <a:t>Understanding the differences is crucial for memory management and data integrity.</a:t>
            </a:r>
          </a:p>
          <a:p>
            <a:r>
              <a:rPr lang="en-GB" dirty="0"/>
              <a:t>Let's explore each method with examples.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95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508-618B-DE01-B37D-13EE05D1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Copy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1287C-E7A3-19DA-6167-0A0E346D1372}"/>
              </a:ext>
            </a:extLst>
          </p:cNvPr>
          <p:cNvSpPr txBox="1"/>
          <p:nvPr/>
        </p:nvSpPr>
        <p:spPr>
          <a:xfrm>
            <a:off x="445416" y="1736229"/>
            <a:ext cx="10857321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No copy means using the original object directly without creating any duplicate.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Useful when multiple references to the same object are needed.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88952-23A1-2E51-EA50-1E5365479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33" y="3241120"/>
            <a:ext cx="8326076" cy="350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7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508-618B-DE01-B37D-13EE05D1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Shallow Copy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1287C-E7A3-19DA-6167-0A0E346D1372}"/>
              </a:ext>
            </a:extLst>
          </p:cNvPr>
          <p:cNvSpPr txBox="1"/>
          <p:nvPr/>
        </p:nvSpPr>
        <p:spPr>
          <a:xfrm>
            <a:off x="445416" y="1736229"/>
            <a:ext cx="1085732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Shallow copy duplicates the object but not the objects contained within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Both the original and the copied object share the same references.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D88952-23A1-2E51-EA50-1E5365479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416" y="2765595"/>
            <a:ext cx="5952258" cy="401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86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508-618B-DE01-B37D-13EE05D1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Shallow Copy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16039-E5D7-48D6-5516-3770361BC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52" y="1944685"/>
            <a:ext cx="9648045" cy="296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3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508-618B-DE01-B37D-13EE05D1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Copy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B7D41-81C6-EAED-31C3-53B5C5101F3E}"/>
              </a:ext>
            </a:extLst>
          </p:cNvPr>
          <p:cNvSpPr txBox="1"/>
          <p:nvPr/>
        </p:nvSpPr>
        <p:spPr>
          <a:xfrm>
            <a:off x="518473" y="1811973"/>
            <a:ext cx="1046375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Deep copy duplicates the object as well as all objects contained within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Ensures the original and copied objects are completely independent.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1167C-01BF-F338-D013-A038E961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64" y="2795571"/>
            <a:ext cx="6342486" cy="359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0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4508-618B-DE01-B37D-13EE05D1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Copy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61167C-01BF-F338-D013-A038E961F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108" y="1839578"/>
            <a:ext cx="10553932" cy="34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1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B2F20F-AE1B-CE83-E1F4-F1A336CB5D6A}"/>
              </a:ext>
            </a:extLst>
          </p:cNvPr>
          <p:cNvSpPr txBox="1"/>
          <p:nvPr/>
        </p:nvSpPr>
        <p:spPr>
          <a:xfrm>
            <a:off x="886119" y="349786"/>
            <a:ext cx="9247695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When to Use No Copy</a:t>
            </a:r>
            <a:endParaRPr lang="en-GB" b="1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 No Copy when multiple parts of a program need to access the same object.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Reduces memory usage and overhead of copying.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Suitable for read-only data or when modifications are synchronized.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5E1CD2-2387-C291-8E7C-591FB4E2A581}"/>
              </a:ext>
            </a:extLst>
          </p:cNvPr>
          <p:cNvSpPr txBox="1"/>
          <p:nvPr/>
        </p:nvSpPr>
        <p:spPr>
          <a:xfrm>
            <a:off x="886119" y="3586490"/>
            <a:ext cx="1075362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When to Use Shallow Copy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 Shallow Copy for simple structures where nested objects do not require independent changes.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Faster and consumes less memory compared to deep copying.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Be cautious of unintended side effects due to shared 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56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6AF4FC-8657-09E5-66ED-82DA2ABBFE6D}"/>
              </a:ext>
            </a:extLst>
          </p:cNvPr>
          <p:cNvSpPr txBox="1"/>
          <p:nvPr/>
        </p:nvSpPr>
        <p:spPr>
          <a:xfrm>
            <a:off x="876692" y="1584697"/>
            <a:ext cx="1080311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When to Use Deep Copy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Use Deep Copy when working with complex structures needing complete independence.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Ensures data integrity and prevents side effects from shared references.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Suitable for objects with dynamic memory allocation or deep nesting.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389793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DD833EC2-1702-4DDA-8F2E-95A90F001CEC}" vid="{AD7A0B85-20D5-460B-90FF-7110A8D290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258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ui-sans-serif</vt:lpstr>
      <vt:lpstr>Wingdings</vt:lpstr>
      <vt:lpstr>Theme1</vt:lpstr>
      <vt:lpstr>PowerPoint Presentation</vt:lpstr>
      <vt:lpstr>Understanding Deep Copy, Shallow Copy, and No Copy in C++</vt:lpstr>
      <vt:lpstr>No Copy</vt:lpstr>
      <vt:lpstr>Shallow Copy</vt:lpstr>
      <vt:lpstr>Shallow Copy</vt:lpstr>
      <vt:lpstr>Deep Copy</vt:lpstr>
      <vt:lpstr>Deep Copy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Bhimashankar Takalki</dc:creator>
  <cp:lastModifiedBy>Bhimashankar Takalki</cp:lastModifiedBy>
  <cp:revision>1</cp:revision>
  <dcterms:created xsi:type="dcterms:W3CDTF">2024-05-26T16:59:53Z</dcterms:created>
  <dcterms:modified xsi:type="dcterms:W3CDTF">2024-05-26T17:14:30Z</dcterms:modified>
</cp:coreProperties>
</file>