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70" r:id="rId3"/>
    <p:sldId id="271" r:id="rId4"/>
    <p:sldId id="272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38041-3B58-4BCC-B8C9-7FEA171DB15F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0C00E-C3D4-4B06-BDD5-08F00C75C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3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/>
            </a:pPr>
            <a:endParaRPr lang="en-US" sz="1800" dirty="0"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38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9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40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1"/>
            <a:ext cx="276860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1"/>
            <a:ext cx="810260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9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3251200" cy="381000"/>
          </a:xfrm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69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1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524001"/>
            <a:ext cx="48260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524001"/>
            <a:ext cx="48260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6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3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5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6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/>
            </a:pPr>
            <a:endParaRPr lang="en-US" sz="1800" dirty="0">
              <a:cs typeface="+mn-cs"/>
            </a:endParaRPr>
          </a:p>
        </p:txBody>
      </p:sp>
      <p:grpSp>
        <p:nvGrpSpPr>
          <p:cNvPr id="1027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</p:grpSp>
      <p:sp>
        <p:nvSpPr>
          <p:cNvPr id="102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1026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524001"/>
            <a:ext cx="98552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 smtClean="0">
                <a:cs typeface="+mn-cs"/>
              </a:defRPr>
            </a:lvl1pPr>
          </a:lstStyle>
          <a:p>
            <a:fld id="{8A0EED96-0705-4590-8491-E5B9D3BC2DA0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 dirty="0"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cs typeface="+mn-cs"/>
              </a:defRPr>
            </a:lvl1pPr>
          </a:lstStyle>
          <a:p>
            <a:fld id="{6F4A056F-2749-474E-96FE-7FE0A328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9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4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rgbClr val="4D7373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rgbClr val="666600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26004D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hima.t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aclDigital\CppProgramsACLPVT\ACLDPVT\Day02\Inheritanc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CppProgramsACLPVT/ACLDPVT/Day02/passValue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Object Oriented Programming in C++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Bhimashankar</a:t>
            </a:r>
            <a:r>
              <a:rPr lang="en-US" dirty="0"/>
              <a:t> T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bhima.t@gmail.com</a:t>
            </a:r>
            <a:endParaRPr lang="en-US" dirty="0"/>
          </a:p>
          <a:p>
            <a:r>
              <a:rPr lang="en-US" dirty="0" err="1"/>
              <a:t>PhNo</a:t>
            </a:r>
            <a:r>
              <a:rPr lang="en-US" dirty="0"/>
              <a:t>:+91 9980156833 / 6363863430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C79116-94B8-F8B2-A523-24DF0DD05343}"/>
              </a:ext>
            </a:extLst>
          </p:cNvPr>
          <p:cNvSpPr txBox="1"/>
          <p:nvPr/>
        </p:nvSpPr>
        <p:spPr>
          <a:xfrm>
            <a:off x="348792" y="113120"/>
            <a:ext cx="881406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// C++ program to demonstrate function overloading or Compile-time Polymorphism</a:t>
            </a:r>
          </a:p>
          <a:p>
            <a:r>
              <a:rPr lang="en-IN" sz="1800" dirty="0"/>
              <a:t>class Test {</a:t>
            </a:r>
          </a:p>
          <a:p>
            <a:r>
              <a:rPr lang="en-IN" sz="1800" dirty="0"/>
              <a:t>public:</a:t>
            </a:r>
          </a:p>
          <a:p>
            <a:r>
              <a:rPr lang="en-IN" sz="1800" dirty="0"/>
              <a:t>	// Function with 1 int parameter</a:t>
            </a:r>
          </a:p>
          <a:p>
            <a:r>
              <a:rPr lang="en-IN" sz="1800" dirty="0"/>
              <a:t>	void </a:t>
            </a:r>
            <a:r>
              <a:rPr lang="en-IN" sz="1800" dirty="0" err="1"/>
              <a:t>func</a:t>
            </a:r>
            <a:r>
              <a:rPr lang="en-IN" sz="1800" dirty="0"/>
              <a:t>(int x)</a:t>
            </a:r>
          </a:p>
          <a:p>
            <a:r>
              <a:rPr lang="en-IN" sz="1800" dirty="0"/>
              <a:t>	{</a:t>
            </a:r>
          </a:p>
          <a:p>
            <a:r>
              <a:rPr lang="en-IN" sz="1800" dirty="0"/>
              <a:t>		</a:t>
            </a:r>
            <a:r>
              <a:rPr lang="en-IN" sz="1800" dirty="0" err="1"/>
              <a:t>cout</a:t>
            </a:r>
            <a:r>
              <a:rPr lang="en-IN" sz="1800" dirty="0"/>
              <a:t> &lt;&lt; "value of x is " &lt;&lt; x &lt;&lt; </a:t>
            </a:r>
            <a:r>
              <a:rPr lang="en-IN" sz="1800" dirty="0" err="1"/>
              <a:t>endl</a:t>
            </a:r>
            <a:r>
              <a:rPr lang="en-IN" sz="1800" dirty="0"/>
              <a:t>;</a:t>
            </a:r>
          </a:p>
          <a:p>
            <a:r>
              <a:rPr lang="en-IN" sz="1800" dirty="0"/>
              <a:t>	}</a:t>
            </a:r>
          </a:p>
          <a:p>
            <a:endParaRPr lang="en-IN" sz="1800" dirty="0"/>
          </a:p>
          <a:p>
            <a:r>
              <a:rPr lang="en-IN" sz="1800" dirty="0"/>
              <a:t>	// Function with same name but</a:t>
            </a:r>
          </a:p>
          <a:p>
            <a:r>
              <a:rPr lang="en-IN" sz="1800" dirty="0"/>
              <a:t>	// 1 double parameter</a:t>
            </a:r>
          </a:p>
          <a:p>
            <a:r>
              <a:rPr lang="en-IN" sz="1800" dirty="0"/>
              <a:t>	void </a:t>
            </a:r>
            <a:r>
              <a:rPr lang="en-IN" sz="1800" dirty="0" err="1"/>
              <a:t>func</a:t>
            </a:r>
            <a:r>
              <a:rPr lang="en-IN" sz="1800" dirty="0"/>
              <a:t>(double x)</a:t>
            </a:r>
          </a:p>
          <a:p>
            <a:r>
              <a:rPr lang="en-IN" sz="1800" dirty="0"/>
              <a:t>	{</a:t>
            </a:r>
          </a:p>
          <a:p>
            <a:r>
              <a:rPr lang="en-IN" sz="1800" dirty="0"/>
              <a:t>		</a:t>
            </a:r>
            <a:r>
              <a:rPr lang="en-IN" sz="1800" dirty="0" err="1"/>
              <a:t>cout</a:t>
            </a:r>
            <a:r>
              <a:rPr lang="en-IN" sz="1800" dirty="0"/>
              <a:t> &lt;&lt; "value of x is " &lt;&lt; x &lt;&lt; </a:t>
            </a:r>
            <a:r>
              <a:rPr lang="en-IN" sz="1800" dirty="0" err="1"/>
              <a:t>endl</a:t>
            </a:r>
            <a:r>
              <a:rPr lang="en-IN" sz="1800" dirty="0"/>
              <a:t>;</a:t>
            </a:r>
          </a:p>
          <a:p>
            <a:r>
              <a:rPr lang="en-IN" sz="1800" dirty="0"/>
              <a:t>	}</a:t>
            </a:r>
          </a:p>
          <a:p>
            <a:endParaRPr lang="en-IN" sz="1800" dirty="0"/>
          </a:p>
          <a:p>
            <a:r>
              <a:rPr lang="en-IN" sz="1800" dirty="0"/>
              <a:t>	// Function with same name and</a:t>
            </a:r>
          </a:p>
          <a:p>
            <a:r>
              <a:rPr lang="en-IN" sz="1800" dirty="0"/>
              <a:t>	// 2 int parameters</a:t>
            </a:r>
          </a:p>
          <a:p>
            <a:r>
              <a:rPr lang="en-IN" sz="1800" dirty="0"/>
              <a:t>	void </a:t>
            </a:r>
            <a:r>
              <a:rPr lang="en-IN" sz="1800" dirty="0" err="1"/>
              <a:t>func</a:t>
            </a:r>
            <a:r>
              <a:rPr lang="en-IN" sz="1800" dirty="0"/>
              <a:t>(int x, int y)</a:t>
            </a:r>
          </a:p>
          <a:p>
            <a:r>
              <a:rPr lang="en-IN" sz="1800" dirty="0"/>
              <a:t>	{</a:t>
            </a:r>
          </a:p>
          <a:p>
            <a:r>
              <a:rPr lang="en-IN" sz="1800" dirty="0"/>
              <a:t>		</a:t>
            </a:r>
            <a:r>
              <a:rPr lang="en-IN" sz="1800" dirty="0" err="1"/>
              <a:t>cout</a:t>
            </a:r>
            <a:r>
              <a:rPr lang="en-IN" sz="1800" dirty="0"/>
              <a:t> &lt;&lt; "value of x and y is " &lt;&lt; x &lt;&lt; ", " &lt;&lt; y &lt;&lt; </a:t>
            </a:r>
            <a:r>
              <a:rPr lang="en-IN" sz="1800" dirty="0" err="1"/>
              <a:t>endl</a:t>
            </a:r>
            <a:r>
              <a:rPr lang="en-IN" sz="1800" dirty="0"/>
              <a:t>;</a:t>
            </a:r>
          </a:p>
          <a:p>
            <a:r>
              <a:rPr lang="en-IN" sz="1800" dirty="0"/>
              <a:t>	}</a:t>
            </a:r>
          </a:p>
          <a:p>
            <a:r>
              <a:rPr lang="en-IN" sz="1800" dirty="0"/>
              <a:t>};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5419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D36343-4D84-D447-8CAE-72BCE7E4CF7B}"/>
              </a:ext>
            </a:extLst>
          </p:cNvPr>
          <p:cNvSpPr txBox="1"/>
          <p:nvPr/>
        </p:nvSpPr>
        <p:spPr>
          <a:xfrm>
            <a:off x="1114719" y="915421"/>
            <a:ext cx="729398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// Driver code</a:t>
            </a:r>
          </a:p>
          <a:p>
            <a:r>
              <a:rPr lang="en-GB" sz="1800" dirty="0"/>
              <a:t>int main()</a:t>
            </a:r>
          </a:p>
          <a:p>
            <a:r>
              <a:rPr lang="en-GB" sz="1800" dirty="0"/>
              <a:t>{</a:t>
            </a:r>
          </a:p>
          <a:p>
            <a:r>
              <a:rPr lang="en-GB" sz="1800" dirty="0"/>
              <a:t>	Test obj1;</a:t>
            </a:r>
          </a:p>
          <a:p>
            <a:endParaRPr lang="en-GB" sz="1800" dirty="0"/>
          </a:p>
          <a:p>
            <a:r>
              <a:rPr lang="en-GB" sz="1800" dirty="0"/>
              <a:t>	// Function being called depends</a:t>
            </a:r>
          </a:p>
          <a:p>
            <a:r>
              <a:rPr lang="en-GB" sz="1800" dirty="0"/>
              <a:t>	// on the parameters passed</a:t>
            </a:r>
          </a:p>
          <a:p>
            <a:r>
              <a:rPr lang="en-GB" sz="1800" dirty="0"/>
              <a:t>	// </a:t>
            </a:r>
            <a:r>
              <a:rPr lang="en-GB" sz="1800" dirty="0" err="1"/>
              <a:t>func</a:t>
            </a:r>
            <a:r>
              <a:rPr lang="en-GB" sz="1800" dirty="0"/>
              <a:t>() is called with int value</a:t>
            </a:r>
          </a:p>
          <a:p>
            <a:r>
              <a:rPr lang="en-GB" sz="1800" dirty="0"/>
              <a:t>	obj1.func(7);</a:t>
            </a:r>
          </a:p>
          <a:p>
            <a:endParaRPr lang="en-GB" sz="1800" dirty="0"/>
          </a:p>
          <a:p>
            <a:r>
              <a:rPr lang="en-GB" sz="1800" dirty="0"/>
              <a:t>	// </a:t>
            </a:r>
            <a:r>
              <a:rPr lang="en-GB" sz="1800" dirty="0" err="1"/>
              <a:t>func</a:t>
            </a:r>
            <a:r>
              <a:rPr lang="en-GB" sz="1800" dirty="0"/>
              <a:t>() is called with double value</a:t>
            </a:r>
          </a:p>
          <a:p>
            <a:r>
              <a:rPr lang="en-GB" sz="1800" dirty="0"/>
              <a:t>	obj1.func(9.132);</a:t>
            </a:r>
          </a:p>
          <a:p>
            <a:endParaRPr lang="en-GB" sz="1800" dirty="0"/>
          </a:p>
          <a:p>
            <a:r>
              <a:rPr lang="en-GB" sz="1800" dirty="0"/>
              <a:t>	// </a:t>
            </a:r>
            <a:r>
              <a:rPr lang="en-GB" sz="1800" dirty="0" err="1"/>
              <a:t>func</a:t>
            </a:r>
            <a:r>
              <a:rPr lang="en-GB" sz="1800" dirty="0"/>
              <a:t>() is called with 2 int values</a:t>
            </a:r>
          </a:p>
          <a:p>
            <a:r>
              <a:rPr lang="en-GB" sz="1800" dirty="0"/>
              <a:t>	obj1.func(85, 64);</a:t>
            </a:r>
          </a:p>
          <a:p>
            <a:r>
              <a:rPr lang="en-GB" sz="1800" dirty="0"/>
              <a:t>	return 0;</a:t>
            </a:r>
          </a:p>
          <a:p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178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AF567-6B4D-E98B-C2C5-0E50C2ECA43C}"/>
              </a:ext>
            </a:extLst>
          </p:cNvPr>
          <p:cNvSpPr txBox="1"/>
          <p:nvPr/>
        </p:nvSpPr>
        <p:spPr>
          <a:xfrm>
            <a:off x="1508289" y="1706252"/>
            <a:ext cx="24603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DAY 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6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82F2-BE46-3EFA-0279-B52D10A4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 – walk through the codes</a:t>
            </a:r>
          </a:p>
        </p:txBody>
      </p:sp>
      <p:sp>
        <p:nvSpPr>
          <p:cNvPr id="3" name="TextBox 2">
            <a:hlinkClick r:id="rId2" action="ppaction://hlinkfile"/>
            <a:extLst>
              <a:ext uri="{FF2B5EF4-FFF2-40B4-BE49-F238E27FC236}">
                <a16:creationId xmlns:a16="http://schemas.microsoft.com/office/drawing/2014/main" id="{7D8BF178-AA40-4BC7-C855-9C28B351725C}"/>
              </a:ext>
            </a:extLst>
          </p:cNvPr>
          <p:cNvSpPr txBox="1"/>
          <p:nvPr/>
        </p:nvSpPr>
        <p:spPr>
          <a:xfrm>
            <a:off x="1055802" y="2997724"/>
            <a:ext cx="6787299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Codes for Inheritance (click here)</a:t>
            </a:r>
          </a:p>
        </p:txBody>
      </p:sp>
    </p:spTree>
    <p:extLst>
      <p:ext uri="{BB962C8B-B14F-4D97-AF65-F5344CB8AC3E}">
        <p14:creationId xmlns:p14="http://schemas.microsoft.com/office/powerpoint/2010/main" val="16159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82F2-BE46-3EFA-0279-B52D10A4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values to base class – walk through the codes</a:t>
            </a:r>
          </a:p>
        </p:txBody>
      </p:sp>
      <p:sp>
        <p:nvSpPr>
          <p:cNvPr id="3" name="TextBox 2">
            <a:hlinkClick r:id="rId2" action="ppaction://hlinkfile"/>
            <a:extLst>
              <a:ext uri="{FF2B5EF4-FFF2-40B4-BE49-F238E27FC236}">
                <a16:creationId xmlns:a16="http://schemas.microsoft.com/office/drawing/2014/main" id="{7D8BF178-AA40-4BC7-C855-9C28B351725C}"/>
              </a:ext>
            </a:extLst>
          </p:cNvPr>
          <p:cNvSpPr txBox="1"/>
          <p:nvPr/>
        </p:nvSpPr>
        <p:spPr>
          <a:xfrm>
            <a:off x="1055802" y="2997724"/>
            <a:ext cx="6787299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Passing values to base class (click here)</a:t>
            </a:r>
          </a:p>
        </p:txBody>
      </p:sp>
    </p:spTree>
    <p:extLst>
      <p:ext uri="{BB962C8B-B14F-4D97-AF65-F5344CB8AC3E}">
        <p14:creationId xmlns:p14="http://schemas.microsoft.com/office/powerpoint/2010/main" val="39321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74" y="214291"/>
            <a:ext cx="8229600" cy="10001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new operator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387" y="1300899"/>
            <a:ext cx="9907571" cy="5342810"/>
          </a:xfrm>
        </p:spPr>
        <p:txBody>
          <a:bodyPr>
            <a:noAutofit/>
          </a:bodyPr>
          <a:lstStyle/>
          <a:p>
            <a:pPr marL="502920" indent="-457200">
              <a:buSzPct val="120000"/>
              <a:buFont typeface="Arial" panose="020B0604020202020204" pitchFamily="34" charset="0"/>
              <a:buChar char="•"/>
            </a:pPr>
            <a:r>
              <a:rPr lang="en-US" sz="2600" dirty="0"/>
              <a:t>allocates  memory on the heap at runtime for an object, or a primitive data type, and returns  a pointer to the object or the primitive data type thus allocated.</a:t>
            </a:r>
          </a:p>
          <a:p>
            <a:pPr>
              <a:buClr>
                <a:schemeClr val="tx2"/>
              </a:buClr>
              <a:buNone/>
            </a:pPr>
            <a:r>
              <a:rPr lang="en-US" sz="2600" dirty="0" err="1"/>
              <a:t>Eg</a:t>
            </a:r>
            <a:r>
              <a:rPr lang="en-US" sz="2600" dirty="0"/>
              <a:t>:</a:t>
            </a:r>
          </a:p>
          <a:p>
            <a:pPr>
              <a:buClr>
                <a:schemeClr val="tx2"/>
              </a:buClr>
              <a:buNone/>
            </a:pPr>
            <a:r>
              <a:rPr lang="en-US" sz="2600" dirty="0"/>
              <a:t>     </a:t>
            </a:r>
            <a:r>
              <a:rPr lang="en-US" sz="2600" dirty="0" err="1"/>
              <a:t>int</a:t>
            </a:r>
            <a:r>
              <a:rPr lang="en-US" sz="2600" dirty="0"/>
              <a:t> *p = </a:t>
            </a:r>
            <a:r>
              <a:rPr lang="en-US" sz="2600" b="1" dirty="0">
                <a:solidFill>
                  <a:srgbClr val="009900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 err="1"/>
              <a:t>int</a:t>
            </a:r>
            <a:r>
              <a:rPr lang="en-US" sz="2600" dirty="0"/>
              <a:t>;</a:t>
            </a:r>
          </a:p>
          <a:p>
            <a:pPr>
              <a:buClr>
                <a:schemeClr val="tx2"/>
              </a:buClr>
              <a:buNone/>
            </a:pPr>
            <a:r>
              <a:rPr lang="en-US" sz="2600" dirty="0"/>
              <a:t>	</a:t>
            </a:r>
            <a:r>
              <a:rPr lang="en-US" sz="2600" dirty="0" err="1"/>
              <a:t>int</a:t>
            </a:r>
            <a:r>
              <a:rPr lang="en-US" sz="2600" dirty="0"/>
              <a:t> *</a:t>
            </a:r>
            <a:r>
              <a:rPr lang="en-US" sz="2600" dirty="0" err="1"/>
              <a:t>pia</a:t>
            </a:r>
            <a:r>
              <a:rPr lang="en-US" sz="2600" dirty="0"/>
              <a:t> = </a:t>
            </a:r>
            <a:r>
              <a:rPr lang="en-US" sz="2600" b="1" dirty="0">
                <a:solidFill>
                  <a:srgbClr val="009900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 err="1"/>
              <a:t>int</a:t>
            </a:r>
            <a:r>
              <a:rPr lang="en-US" sz="2600" dirty="0"/>
              <a:t>[4]; //  allocates an array of four integer elements.</a:t>
            </a:r>
          </a:p>
          <a:p>
            <a:pPr marL="502920" indent="-457200">
              <a:buSzPct val="120000"/>
              <a:buFont typeface="Arial" panose="020B0604020202020204" pitchFamily="34" charset="0"/>
              <a:buChar char="•"/>
            </a:pPr>
            <a:r>
              <a:rPr lang="en-US" sz="2600" dirty="0"/>
              <a:t> In addition to allocating memory, </a:t>
            </a:r>
            <a:r>
              <a:rPr lang="en-US" sz="2600" b="1" dirty="0">
                <a:solidFill>
                  <a:srgbClr val="009900"/>
                </a:solidFill>
              </a:rPr>
              <a:t>new</a:t>
            </a:r>
            <a:r>
              <a:rPr lang="en-US" sz="2600" i="1" dirty="0"/>
              <a:t> </a:t>
            </a:r>
            <a:r>
              <a:rPr lang="en-US" sz="2600" dirty="0"/>
              <a:t>also creates an   object by calling the object’s constructor.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600" dirty="0"/>
              <a:t>The object actually allocated on the free store is un-initialized. We can specify an initial value by: </a:t>
            </a:r>
            <a:r>
              <a:rPr lang="en-US" sz="2600" dirty="0" err="1"/>
              <a:t>int</a:t>
            </a:r>
            <a:r>
              <a:rPr lang="en-US" sz="2600" dirty="0"/>
              <a:t> *pi=new </a:t>
            </a:r>
            <a:r>
              <a:rPr lang="en-US" sz="2600" dirty="0" err="1"/>
              <a:t>int</a:t>
            </a:r>
            <a:r>
              <a:rPr lang="en-US" sz="2600" dirty="0"/>
              <a:t>(1024);</a:t>
            </a:r>
            <a:endParaRPr lang="en-IN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delete operator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81" y="1809946"/>
            <a:ext cx="10467419" cy="4417949"/>
          </a:xfrm>
        </p:spPr>
        <p:txBody>
          <a:bodyPr>
            <a:normAutofit fontScale="92500" lnSpcReduction="10000"/>
          </a:bodyPr>
          <a:lstStyle/>
          <a:p>
            <a:pPr>
              <a:buSzPct val="120000"/>
            </a:pPr>
            <a:r>
              <a:rPr lang="en-US" dirty="0"/>
              <a:t>Frees the memory occupied by an object on the heap previously allocated to it using </a:t>
            </a:r>
            <a:r>
              <a:rPr lang="en-US" b="1" dirty="0">
                <a:solidFill>
                  <a:srgbClr val="009900"/>
                </a:solidFill>
              </a:rPr>
              <a:t>new</a:t>
            </a:r>
            <a:r>
              <a:rPr lang="en-US" i="1" dirty="0"/>
              <a:t>. </a:t>
            </a:r>
          </a:p>
          <a:p>
            <a:pPr>
              <a:buSzPct val="120000"/>
              <a:buNone/>
            </a:pPr>
            <a:endParaRPr lang="en-US" i="1" dirty="0"/>
          </a:p>
          <a:p>
            <a:pPr>
              <a:buSzPct val="120000"/>
            </a:pPr>
            <a:r>
              <a:rPr lang="en-US" b="1" dirty="0">
                <a:solidFill>
                  <a:srgbClr val="009900"/>
                </a:solidFill>
              </a:rPr>
              <a:t>delete</a:t>
            </a:r>
            <a:r>
              <a:rPr lang="en-US" dirty="0"/>
              <a:t> p;      //deletes a single object</a:t>
            </a:r>
          </a:p>
          <a:p>
            <a:pPr>
              <a:buClr>
                <a:schemeClr val="tx2"/>
              </a:buClr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009900"/>
                </a:solidFill>
              </a:rPr>
              <a:t>delete</a:t>
            </a:r>
            <a:r>
              <a:rPr lang="en-US" dirty="0"/>
              <a:t> [] pia;     //deletes an array of objects</a:t>
            </a:r>
          </a:p>
          <a:p>
            <a:pPr>
              <a:buClr>
                <a:schemeClr val="tx2"/>
              </a:buClr>
              <a:buNone/>
            </a:pPr>
            <a:endParaRPr lang="en-US" dirty="0"/>
          </a:p>
          <a:p>
            <a:pPr>
              <a:buClr>
                <a:schemeClr val="tx2"/>
              </a:buClr>
              <a:buSzPct val="120000"/>
            </a:pPr>
            <a:r>
              <a:rPr lang="en-US" dirty="0"/>
              <a:t>In addition to de-allocating memory occupied by an object, </a:t>
            </a:r>
            <a:r>
              <a:rPr lang="en-US" b="1" dirty="0">
                <a:solidFill>
                  <a:srgbClr val="009900"/>
                </a:solidFill>
              </a:rPr>
              <a:t>delete</a:t>
            </a:r>
            <a:r>
              <a:rPr lang="en-US" dirty="0"/>
              <a:t> also destroys the object by calling the object’s destructor.</a:t>
            </a:r>
            <a:endParaRPr lang="en-US" sz="4000" i="1" dirty="0"/>
          </a:p>
          <a:p>
            <a:endParaRPr lang="en-US" b="1" dirty="0"/>
          </a:p>
          <a:p>
            <a:r>
              <a:rPr lang="en-US" b="1" dirty="0"/>
              <a:t>Memory allocated using new</a:t>
            </a:r>
            <a:r>
              <a:rPr lang="en-US" b="1" i="1" dirty="0"/>
              <a:t> </a:t>
            </a:r>
            <a:r>
              <a:rPr lang="en-US" b="1" dirty="0"/>
              <a:t>should be freed only using delete</a:t>
            </a:r>
            <a:r>
              <a:rPr lang="en-US" b="1" i="1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1DAD-FD3C-B738-8291-42CB5D58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62C0-CE9B-665C-8F35-8C9E400E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21964"/>
            <a:ext cx="9855200" cy="4411663"/>
          </a:xfrm>
        </p:spPr>
        <p:txBody>
          <a:bodyPr/>
          <a:lstStyle/>
          <a:p>
            <a:r>
              <a:rPr lang="en-GB" dirty="0"/>
              <a:t>The word “polymorphism” means having many forms. In simple words, we can define polymorphism as the ability of a message to be displayed in more than one form. A real-life example of polymorphism is a person who at the same time can have different characteristics. A man at the same time is a father, a husband, and an employee. So the same person exhibits different </a:t>
            </a:r>
            <a:r>
              <a:rPr lang="en-GB" dirty="0" err="1"/>
              <a:t>behavior</a:t>
            </a:r>
            <a:r>
              <a:rPr lang="en-GB" dirty="0"/>
              <a:t> in different situations. This is called polymorphism. Polymorphism is considered one of the important features of Object-Oriented Programming.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16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0B2EDD-ED43-4DE4-865B-63782FDE642C}"/>
              </a:ext>
            </a:extLst>
          </p:cNvPr>
          <p:cNvSpPr txBox="1"/>
          <p:nvPr/>
        </p:nvSpPr>
        <p:spPr>
          <a:xfrm>
            <a:off x="1340962" y="833677"/>
            <a:ext cx="792558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Types of Polymorphism</a:t>
            </a:r>
          </a:p>
          <a:p>
            <a:endParaRPr lang="en-GB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Compile-time Polymorphism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Runtime Polymorphism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99EA7-012B-8236-A965-61CC380CE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11" y="2667274"/>
            <a:ext cx="7452535" cy="39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B5A57-D634-E607-AC8D-6C6BB0A0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9" y="870542"/>
            <a:ext cx="11460201" cy="51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24791"/>
      </p:ext>
    </p:extLst>
  </p:cSld>
  <p:clrMapOvr>
    <a:masterClrMapping/>
  </p:clrMapOvr>
</p:sld>
</file>

<file path=ppt/theme/theme1.xml><?xml version="1.0" encoding="utf-8"?>
<a:theme xmlns:a="http://schemas.openxmlformats.org/drawingml/2006/main" name="acldigital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ldigital" id="{D16E53DD-E8EC-4E09-A51D-D2B12BA61C2D}" vid="{12DFE369-7AD8-4CBE-8E3C-8816F206BA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acldigital</Template>
  <TotalTime>58</TotalTime>
  <Words>561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acldigital</vt:lpstr>
      <vt:lpstr>Object Oriented Programming in C++</vt:lpstr>
      <vt:lpstr>PowerPoint Presentation</vt:lpstr>
      <vt:lpstr>Inheritance – walk through the codes</vt:lpstr>
      <vt:lpstr>Passing values to base class – walk through the codes</vt:lpstr>
      <vt:lpstr>The new operator</vt:lpstr>
      <vt:lpstr>The delete operator</vt:lpstr>
      <vt:lpstr>C++ Polymorphism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C++</dc:title>
  <dc:creator>Bhimashankar Takalki</dc:creator>
  <cp:lastModifiedBy>Bhimashankar Takalki</cp:lastModifiedBy>
  <cp:revision>4</cp:revision>
  <dcterms:created xsi:type="dcterms:W3CDTF">2024-05-20T19:19:00Z</dcterms:created>
  <dcterms:modified xsi:type="dcterms:W3CDTF">2024-05-20T20:45:48Z</dcterms:modified>
</cp:coreProperties>
</file>