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F4RPJcp1xxVeZPhwfGjA+00IW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12021E-8AC5-43E8-877B-8DA8571BD799}">
  <a:tblStyle styleId="{1712021E-8AC5-43E8-877B-8DA8571BD79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68442" y="3429000"/>
            <a:ext cx="12023558" cy="32312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latin typeface="Times New Roman"/>
                <a:ea typeface="Times New Roman"/>
                <a:cs typeface="Times New Roman"/>
                <a:sym typeface="Times New Roman"/>
              </a:rPr>
              <a:t>   Presented by:-                                       </a:t>
            </a:r>
            <a:endParaRPr/>
          </a:p>
          <a:p>
            <a:pPr indent="0" lvl="0" marL="0" rtl="0" algn="l">
              <a:lnSpc>
                <a:spcPct val="90000"/>
              </a:lnSpc>
              <a:spcBef>
                <a:spcPts val="1000"/>
              </a:spcBef>
              <a:spcAft>
                <a:spcPts val="0"/>
              </a:spcAft>
              <a:buClr>
                <a:schemeClr val="dk1"/>
              </a:buClr>
              <a:buSzPts val="2400"/>
              <a:buNone/>
            </a:pPr>
            <a:r>
              <a:rPr lang="en-IN">
                <a:latin typeface="Times New Roman"/>
                <a:ea typeface="Times New Roman"/>
                <a:cs typeface="Times New Roman"/>
                <a:sym typeface="Times New Roman"/>
              </a:rPr>
              <a:t>          Shivani Sinha              </a:t>
            </a:r>
            <a:endParaRPr/>
          </a:p>
          <a:p>
            <a:pPr indent="0" lvl="0" marL="0" rtl="0" algn="l">
              <a:lnSpc>
                <a:spcPct val="90000"/>
              </a:lnSpc>
              <a:spcBef>
                <a:spcPts val="1000"/>
              </a:spcBef>
              <a:spcAft>
                <a:spcPts val="0"/>
              </a:spcAft>
              <a:buClr>
                <a:schemeClr val="dk1"/>
              </a:buClr>
              <a:buSzPts val="2400"/>
              <a:buNone/>
            </a:pPr>
            <a:r>
              <a:rPr lang="en-IN">
                <a:latin typeface="Times New Roman"/>
                <a:ea typeface="Times New Roman"/>
                <a:cs typeface="Times New Roman"/>
                <a:sym typeface="Times New Roman"/>
              </a:rPr>
              <a:t>          Shaik Saahera banu                                                                            </a:t>
            </a:r>
            <a:r>
              <a:rPr lang="en-IN" u="sng">
                <a:latin typeface="Times New Roman"/>
                <a:ea typeface="Times New Roman"/>
                <a:cs typeface="Times New Roman"/>
                <a:sym typeface="Times New Roman"/>
              </a:rPr>
              <a:t>Under guidance of</a:t>
            </a:r>
            <a:r>
              <a:rPr lang="en-IN">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lang="en-IN">
                <a:latin typeface="Times New Roman"/>
                <a:ea typeface="Times New Roman"/>
                <a:cs typeface="Times New Roman"/>
                <a:sym typeface="Times New Roman"/>
              </a:rPr>
              <a:t>          Nukala Vasanthi                                                                                   Bhimashankar Takalki</a:t>
            </a:r>
            <a:endParaRPr/>
          </a:p>
          <a:p>
            <a:pPr indent="0" lvl="0" marL="0" rtl="0" algn="l">
              <a:lnSpc>
                <a:spcPct val="90000"/>
              </a:lnSpc>
              <a:spcBef>
                <a:spcPts val="1000"/>
              </a:spcBef>
              <a:spcAft>
                <a:spcPts val="0"/>
              </a:spcAft>
              <a:buClr>
                <a:schemeClr val="dk1"/>
              </a:buClr>
              <a:buSzPts val="2400"/>
              <a:buNone/>
            </a:pPr>
            <a:r>
              <a:rPr lang="en-IN">
                <a:latin typeface="Times New Roman"/>
                <a:ea typeface="Times New Roman"/>
                <a:cs typeface="Times New Roman"/>
                <a:sym typeface="Times New Roman"/>
              </a:rPr>
              <a:t>          Lavanya Anugu          </a:t>
            </a:r>
            <a:endParaRPr/>
          </a:p>
          <a:p>
            <a:pPr indent="0" lvl="0" marL="0" rtl="0" algn="ctr">
              <a:lnSpc>
                <a:spcPct val="9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descr="Capgemini reveals new logo to mark 50th anniversary | B2B Marketing" id="85" name="Google Shape;85;p1"/>
          <p:cNvPicPr preferRelativeResize="0"/>
          <p:nvPr/>
        </p:nvPicPr>
        <p:blipFill rotWithShape="1">
          <a:blip r:embed="rId3">
            <a:alphaModFix/>
          </a:blip>
          <a:srcRect b="0" l="0" r="0" t="0"/>
          <a:stretch/>
        </p:blipFill>
        <p:spPr>
          <a:xfrm>
            <a:off x="9205785" y="6112042"/>
            <a:ext cx="2986216" cy="745957"/>
          </a:xfrm>
          <a:prstGeom prst="rect">
            <a:avLst/>
          </a:prstGeom>
          <a:noFill/>
          <a:ln>
            <a:noFill/>
          </a:ln>
        </p:spPr>
      </p:pic>
      <p:sp>
        <p:nvSpPr>
          <p:cNvPr id="86" name="Google Shape;86;p1"/>
          <p:cNvSpPr/>
          <p:nvPr/>
        </p:nvSpPr>
        <p:spPr>
          <a:xfrm>
            <a:off x="0" y="650240"/>
            <a:ext cx="12192000" cy="1927654"/>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4400" u="none" cap="none" strike="noStrike">
                <a:solidFill>
                  <a:schemeClr val="lt1"/>
                </a:solidFill>
                <a:latin typeface="Times New Roman"/>
                <a:ea typeface="Times New Roman"/>
                <a:cs typeface="Times New Roman"/>
                <a:sym typeface="Times New Roman"/>
              </a:rPr>
              <a:t>QUIZ EVALUATION SOFTWARE</a:t>
            </a:r>
            <a:endParaRPr b="0" i="0" sz="4400" u="none" cap="none" strike="noStrike">
              <a:solidFill>
                <a:schemeClr val="lt1"/>
              </a:solidFill>
              <a:latin typeface="Calibri"/>
              <a:ea typeface="Calibri"/>
              <a:cs typeface="Calibri"/>
              <a:sym typeface="Calibri"/>
            </a:endParaRPr>
          </a:p>
        </p:txBody>
      </p:sp>
      <p:sp>
        <p:nvSpPr>
          <p:cNvPr id="87" name="Google Shape;87;p1"/>
          <p:cNvSpPr/>
          <p:nvPr/>
        </p:nvSpPr>
        <p:spPr>
          <a:xfrm>
            <a:off x="10491018" y="197708"/>
            <a:ext cx="1494504" cy="1118583"/>
          </a:xfrm>
          <a:prstGeom prst="round2DiagRect">
            <a:avLst>
              <a:gd fmla="val 16667" name="adj1"/>
              <a:gd fmla="val 0" name="adj2"/>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0" y="1"/>
            <a:ext cx="12192000" cy="1390388"/>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solidFill>
                  <a:schemeClr val="lt1"/>
                </a:solidFill>
                <a:latin typeface="Times New Roman"/>
                <a:ea typeface="Times New Roman"/>
                <a:cs typeface="Times New Roman"/>
                <a:sym typeface="Times New Roman"/>
              </a:rPr>
              <a:t>   </a:t>
            </a:r>
            <a:r>
              <a:rPr lang="en-IN">
                <a:solidFill>
                  <a:schemeClr val="lt1"/>
                </a:solidFill>
                <a:latin typeface="Times New Roman"/>
                <a:ea typeface="Times New Roman"/>
                <a:cs typeface="Times New Roman"/>
                <a:sym typeface="Times New Roman"/>
              </a:rPr>
              <a:t>TEAM MEMBERS</a:t>
            </a:r>
            <a:endParaRPr sz="4400">
              <a:solidFill>
                <a:schemeClr val="lt1"/>
              </a:solidFill>
              <a:latin typeface="Times New Roman"/>
              <a:ea typeface="Times New Roman"/>
              <a:cs typeface="Times New Roman"/>
              <a:sym typeface="Times New Roman"/>
            </a:endParaRPr>
          </a:p>
        </p:txBody>
      </p:sp>
      <p:graphicFrame>
        <p:nvGraphicFramePr>
          <p:cNvPr id="93" name="Google Shape;93;p2"/>
          <p:cNvGraphicFramePr/>
          <p:nvPr/>
        </p:nvGraphicFramePr>
        <p:xfrm>
          <a:off x="838200" y="1825625"/>
          <a:ext cx="3000000" cy="3000000"/>
        </p:xfrm>
        <a:graphic>
          <a:graphicData uri="http://schemas.openxmlformats.org/drawingml/2006/table">
            <a:tbl>
              <a:tblPr bandRow="1" firstRow="1">
                <a:noFill/>
                <a:tableStyleId>{1712021E-8AC5-43E8-877B-8DA8571BD799}</a:tableStyleId>
              </a:tblPr>
              <a:tblGrid>
                <a:gridCol w="5257800"/>
                <a:gridCol w="5257800"/>
              </a:tblGrid>
              <a:tr h="370850">
                <a:tc>
                  <a:txBody>
                    <a:bodyPr/>
                    <a:lstStyle/>
                    <a:p>
                      <a:pPr indent="0" lvl="0" marL="0" marR="0" rtl="0" algn="ctr">
                        <a:spcBef>
                          <a:spcPts val="0"/>
                        </a:spcBef>
                        <a:spcAft>
                          <a:spcPts val="0"/>
                        </a:spcAft>
                        <a:buNone/>
                      </a:pPr>
                      <a:r>
                        <a:rPr lang="en-IN" sz="2000" u="none" cap="none" strike="noStrike">
                          <a:latin typeface="Times New Roman"/>
                          <a:ea typeface="Times New Roman"/>
                          <a:cs typeface="Times New Roman"/>
                          <a:sym typeface="Times New Roman"/>
                        </a:rPr>
                        <a:t>NAME</a:t>
                      </a:r>
                      <a:endParaRPr/>
                    </a:p>
                  </a:txBody>
                  <a:tcPr marT="45725" marB="45725" marR="91450" marL="91450"/>
                </a:tc>
                <a:tc>
                  <a:txBody>
                    <a:bodyPr/>
                    <a:lstStyle/>
                    <a:p>
                      <a:pPr indent="0" lvl="0" marL="0" marR="0" rtl="0" algn="l">
                        <a:spcBef>
                          <a:spcPts val="0"/>
                        </a:spcBef>
                        <a:spcAft>
                          <a:spcPts val="0"/>
                        </a:spcAft>
                        <a:buNone/>
                      </a:pPr>
                      <a:r>
                        <a:rPr lang="en-IN" sz="2000" u="none" cap="none" strike="noStrike">
                          <a:latin typeface="Times New Roman"/>
                          <a:ea typeface="Times New Roman"/>
                          <a:cs typeface="Times New Roman"/>
                          <a:sym typeface="Times New Roman"/>
                        </a:rPr>
                        <a:t>EMPLOYEE ID</a:t>
                      </a:r>
                      <a:endParaRPr/>
                    </a:p>
                  </a:txBody>
                  <a:tcPr marT="45725" marB="45725" marR="91450" marL="91450"/>
                </a:tc>
              </a:tr>
              <a:tr h="370850">
                <a:tc>
                  <a:txBody>
                    <a:bodyPr/>
                    <a:lstStyle/>
                    <a:p>
                      <a:pPr indent="0" lvl="0" marL="0" marR="0" rtl="0" algn="l">
                        <a:spcBef>
                          <a:spcPts val="0"/>
                        </a:spcBef>
                        <a:spcAft>
                          <a:spcPts val="0"/>
                        </a:spcAft>
                        <a:buNone/>
                      </a:pPr>
                      <a:r>
                        <a:rPr lang="en-IN" sz="1800"/>
                        <a:t>SHIVANI SINHA</a:t>
                      </a:r>
                      <a:endParaRPr/>
                    </a:p>
                  </a:txBody>
                  <a:tcPr marT="45725" marB="45725" marR="91450" marL="91450"/>
                </a:tc>
                <a:tc>
                  <a:txBody>
                    <a:bodyPr/>
                    <a:lstStyle/>
                    <a:p>
                      <a:pPr indent="0" lvl="0" marL="0" marR="0" rtl="0" algn="l">
                        <a:spcBef>
                          <a:spcPts val="0"/>
                        </a:spcBef>
                        <a:spcAft>
                          <a:spcPts val="0"/>
                        </a:spcAft>
                        <a:buNone/>
                      </a:pPr>
                      <a:r>
                        <a:rPr lang="en-IN" sz="1800"/>
                        <a:t>46281991</a:t>
                      </a:r>
                      <a:endParaRPr/>
                    </a:p>
                  </a:txBody>
                  <a:tcPr marT="45725" marB="45725" marR="91450" marL="91450"/>
                </a:tc>
              </a:tr>
              <a:tr h="370850">
                <a:tc>
                  <a:txBody>
                    <a:bodyPr/>
                    <a:lstStyle/>
                    <a:p>
                      <a:pPr indent="0" lvl="0" marL="0" marR="0" rtl="0" algn="l">
                        <a:spcBef>
                          <a:spcPts val="0"/>
                        </a:spcBef>
                        <a:spcAft>
                          <a:spcPts val="0"/>
                        </a:spcAft>
                        <a:buNone/>
                      </a:pPr>
                      <a:r>
                        <a:rPr lang="en-IN" sz="1800"/>
                        <a:t>SHAIK SAAHERA BANU</a:t>
                      </a:r>
                      <a:endParaRPr/>
                    </a:p>
                  </a:txBody>
                  <a:tcPr marT="45725" marB="45725" marR="91450" marL="91450"/>
                </a:tc>
                <a:tc>
                  <a:txBody>
                    <a:bodyPr/>
                    <a:lstStyle/>
                    <a:p>
                      <a:pPr indent="0" lvl="0" marL="0" marR="0" rtl="0" algn="l">
                        <a:spcBef>
                          <a:spcPts val="0"/>
                        </a:spcBef>
                        <a:spcAft>
                          <a:spcPts val="0"/>
                        </a:spcAft>
                        <a:buNone/>
                      </a:pPr>
                      <a:r>
                        <a:rPr lang="en-IN" sz="1800"/>
                        <a:t>46279750</a:t>
                      </a:r>
                      <a:endParaRPr/>
                    </a:p>
                  </a:txBody>
                  <a:tcPr marT="45725" marB="45725" marR="91450" marL="91450"/>
                </a:tc>
              </a:tr>
              <a:tr h="370850">
                <a:tc>
                  <a:txBody>
                    <a:bodyPr/>
                    <a:lstStyle/>
                    <a:p>
                      <a:pPr indent="0" lvl="0" marL="0" marR="0" rtl="0" algn="l">
                        <a:spcBef>
                          <a:spcPts val="0"/>
                        </a:spcBef>
                        <a:spcAft>
                          <a:spcPts val="0"/>
                        </a:spcAft>
                        <a:buNone/>
                      </a:pPr>
                      <a:r>
                        <a:rPr lang="en-IN" sz="1800"/>
                        <a:t>NUKALA VASANTHI</a:t>
                      </a:r>
                      <a:endParaRPr/>
                    </a:p>
                  </a:txBody>
                  <a:tcPr marT="45725" marB="45725" marR="91450" marL="91450"/>
                </a:tc>
                <a:tc>
                  <a:txBody>
                    <a:bodyPr/>
                    <a:lstStyle/>
                    <a:p>
                      <a:pPr indent="0" lvl="0" marL="0" marR="0" rtl="0" algn="l">
                        <a:spcBef>
                          <a:spcPts val="0"/>
                        </a:spcBef>
                        <a:spcAft>
                          <a:spcPts val="0"/>
                        </a:spcAft>
                        <a:buNone/>
                      </a:pPr>
                      <a:r>
                        <a:rPr lang="en-IN" sz="1800"/>
                        <a:t>46279757</a:t>
                      </a:r>
                      <a:endParaRPr/>
                    </a:p>
                  </a:txBody>
                  <a:tcPr marT="45725" marB="45725" marR="91450" marL="91450"/>
                </a:tc>
              </a:tr>
              <a:tr h="370850">
                <a:tc>
                  <a:txBody>
                    <a:bodyPr/>
                    <a:lstStyle/>
                    <a:p>
                      <a:pPr indent="0" lvl="0" marL="0" marR="0" rtl="0" algn="l">
                        <a:spcBef>
                          <a:spcPts val="0"/>
                        </a:spcBef>
                        <a:spcAft>
                          <a:spcPts val="0"/>
                        </a:spcAft>
                        <a:buNone/>
                      </a:pPr>
                      <a:r>
                        <a:rPr lang="en-IN" sz="1800"/>
                        <a:t>LAVANYA ANUGU</a:t>
                      </a:r>
                      <a:endParaRPr/>
                    </a:p>
                  </a:txBody>
                  <a:tcPr marT="45725" marB="45725" marR="91450" marL="91450"/>
                </a:tc>
                <a:tc>
                  <a:txBody>
                    <a:bodyPr/>
                    <a:lstStyle/>
                    <a:p>
                      <a:pPr indent="0" lvl="0" marL="0" marR="0" rtl="0" algn="l">
                        <a:spcBef>
                          <a:spcPts val="0"/>
                        </a:spcBef>
                        <a:spcAft>
                          <a:spcPts val="0"/>
                        </a:spcAft>
                        <a:buNone/>
                      </a:pPr>
                      <a:r>
                        <a:rPr lang="en-IN" sz="1800"/>
                        <a:t>46279713</a:t>
                      </a:r>
                      <a:endParaRPr/>
                    </a:p>
                  </a:txBody>
                  <a:tcPr marT="45725" marB="45725" marR="91450" marL="91450"/>
                </a:tc>
              </a:tr>
            </a:tbl>
          </a:graphicData>
        </a:graphic>
      </p:graphicFrame>
      <p:pic>
        <p:nvPicPr>
          <p:cNvPr descr="Capgemini reveals new logo to mark 50th anniversary | B2B Marketing" id="94" name="Google Shape;94;p2"/>
          <p:cNvPicPr preferRelativeResize="0"/>
          <p:nvPr/>
        </p:nvPicPr>
        <p:blipFill rotWithShape="1">
          <a:blip r:embed="rId3">
            <a:alphaModFix/>
          </a:blip>
          <a:srcRect b="0" l="0" r="0" t="0"/>
          <a:stretch/>
        </p:blipFill>
        <p:spPr>
          <a:xfrm>
            <a:off x="9205785" y="6112042"/>
            <a:ext cx="2986216" cy="7459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1" type="body"/>
          </p:nvPr>
        </p:nvSpPr>
        <p:spPr>
          <a:xfrm>
            <a:off x="120317" y="1816768"/>
            <a:ext cx="12071684" cy="50412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Tools :-</a:t>
            </a:r>
            <a:endParaRPr/>
          </a:p>
          <a:p>
            <a:pPr indent="-228600" lvl="0" marL="228600" rtl="0" algn="l">
              <a:lnSpc>
                <a:spcPct val="90000"/>
              </a:lnSpc>
              <a:spcBef>
                <a:spcPts val="0"/>
              </a:spcBef>
              <a:spcAft>
                <a:spcPts val="0"/>
              </a:spcAft>
              <a:buClr>
                <a:srgbClr val="000000"/>
              </a:buClr>
              <a:buSzPts val="1900"/>
              <a:buFont typeface="Arial"/>
              <a:buChar char="•"/>
            </a:pPr>
            <a:r>
              <a:rPr b="0" i="0" lang="en-IN" sz="1900" u="none" strike="noStrike">
                <a:solidFill>
                  <a:srgbClr val="000000"/>
                </a:solidFill>
                <a:latin typeface="Times New Roman"/>
                <a:ea typeface="Times New Roman"/>
                <a:cs typeface="Times New Roman"/>
                <a:sym typeface="Times New Roman"/>
              </a:rPr>
              <a:t>Ubuntu Linux as platform.</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C language.</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Draw io is used for pictorial representations.</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Makefile is use for compilation.</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Gcov is used to check code coverage.</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Valgrind to find memory leaks.</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Splint is used for static analysis.</a:t>
            </a:r>
            <a:endParaRPr/>
          </a:p>
          <a:p>
            <a:pPr indent="-228600" lvl="0" marL="228600" rtl="0" algn="l">
              <a:lnSpc>
                <a:spcPct val="90000"/>
              </a:lnSpc>
              <a:spcBef>
                <a:spcPts val="0"/>
              </a:spcBef>
              <a:spcAft>
                <a:spcPts val="0"/>
              </a:spcAft>
              <a:buClr>
                <a:srgbClr val="000000"/>
              </a:buClr>
              <a:buSzPts val="1900"/>
              <a:buChar char="•"/>
            </a:pPr>
            <a:r>
              <a:rPr b="0" i="0" lang="en-IN" sz="1900" u="none" strike="noStrike">
                <a:solidFill>
                  <a:srgbClr val="000000"/>
                </a:solidFill>
                <a:latin typeface="Times New Roman"/>
                <a:ea typeface="Times New Roman"/>
                <a:cs typeface="Times New Roman"/>
                <a:sym typeface="Times New Roman"/>
              </a:rPr>
              <a:t>GCC is an optimizing compiler</a:t>
            </a:r>
            <a:endParaRPr/>
          </a:p>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Shivani Sinha            - SRS Documentation + Coding(Admin function)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Shaik Saahera banu - Design Documentation +Coding(Trainer function)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Nukala Vasanthi        -  UT_IT Plan + Coding(Login test function)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Lavanya Anugu        -  RTM + Coding(Participant function) &amp; Tools</a:t>
            </a:r>
            <a:endParaRPr/>
          </a:p>
        </p:txBody>
      </p:sp>
      <p:sp>
        <p:nvSpPr>
          <p:cNvPr id="100" name="Google Shape;100;p3"/>
          <p:cNvSpPr txBox="1"/>
          <p:nvPr>
            <p:ph type="title"/>
          </p:nvPr>
        </p:nvSpPr>
        <p:spPr>
          <a:xfrm>
            <a:off x="0" y="1"/>
            <a:ext cx="12192000" cy="1507523"/>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solidFill>
                  <a:schemeClr val="lt1"/>
                </a:solidFill>
                <a:latin typeface="Times New Roman"/>
                <a:ea typeface="Times New Roman"/>
                <a:cs typeface="Times New Roman"/>
                <a:sym typeface="Times New Roman"/>
              </a:rPr>
              <a:t>   TOOLS &amp; CONTRIBUTION</a:t>
            </a:r>
            <a:endParaRPr/>
          </a:p>
        </p:txBody>
      </p:sp>
      <p:pic>
        <p:nvPicPr>
          <p:cNvPr descr="Capgemini reveals new logo to mark 50th anniversary | B2B Marketing" id="101" name="Google Shape;101;p3"/>
          <p:cNvPicPr preferRelativeResize="0"/>
          <p:nvPr/>
        </p:nvPicPr>
        <p:blipFill rotWithShape="1">
          <a:blip r:embed="rId3">
            <a:alphaModFix/>
          </a:blip>
          <a:srcRect b="0" l="0" r="0" t="0"/>
          <a:stretch/>
        </p:blipFill>
        <p:spPr>
          <a:xfrm>
            <a:off x="9082217" y="6112042"/>
            <a:ext cx="3109784" cy="7459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838200" y="2100647"/>
            <a:ext cx="11184924" cy="47573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2124"/>
              </a:buClr>
              <a:buSzPts val="2000"/>
              <a:buChar char="•"/>
            </a:pPr>
            <a:r>
              <a:rPr b="0" i="0" lang="en-IN" sz="2000">
                <a:solidFill>
                  <a:srgbClr val="202124"/>
                </a:solidFill>
                <a:latin typeface="Times New Roman"/>
                <a:ea typeface="Times New Roman"/>
                <a:cs typeface="Times New Roman"/>
                <a:sym typeface="Times New Roman"/>
              </a:rPr>
              <a:t>The ‘MCQ Quiz Evaluation’ project will developed to overcome the time consuming problem of manual system. </a:t>
            </a:r>
            <a:endParaRPr/>
          </a:p>
          <a:p>
            <a:pPr indent="-228600" lvl="0" marL="228600" rtl="0" algn="l">
              <a:lnSpc>
                <a:spcPct val="90000"/>
              </a:lnSpc>
              <a:spcBef>
                <a:spcPts val="1000"/>
              </a:spcBef>
              <a:spcAft>
                <a:spcPts val="0"/>
              </a:spcAft>
              <a:buClr>
                <a:srgbClr val="202124"/>
              </a:buClr>
              <a:buSzPts val="2000"/>
              <a:buChar char="•"/>
            </a:pPr>
            <a:r>
              <a:rPr b="0" i="0" lang="en-IN" sz="2000">
                <a:solidFill>
                  <a:srgbClr val="202124"/>
                </a:solidFill>
                <a:latin typeface="Times New Roman"/>
                <a:ea typeface="Times New Roman"/>
                <a:cs typeface="Times New Roman"/>
                <a:sym typeface="Times New Roman"/>
              </a:rPr>
              <a:t>Apart from that in current system, checking the answer sheets after taking test, waste the examiners time, so this application will check the correct answer and save the examiner time and carry the examination in an effective manner. </a:t>
            </a:r>
            <a:endParaRPr/>
          </a:p>
          <a:p>
            <a:pPr indent="-228600" lvl="0" marL="228600" rtl="0" algn="l">
              <a:lnSpc>
                <a:spcPct val="90000"/>
              </a:lnSpc>
              <a:spcBef>
                <a:spcPts val="1000"/>
              </a:spcBef>
              <a:spcAft>
                <a:spcPts val="0"/>
              </a:spcAft>
              <a:buClr>
                <a:srgbClr val="202124"/>
              </a:buClr>
              <a:buSzPts val="2000"/>
              <a:buChar char="•"/>
            </a:pPr>
            <a:r>
              <a:rPr b="0" i="0" lang="en-IN" sz="2000">
                <a:solidFill>
                  <a:srgbClr val="202124"/>
                </a:solidFill>
                <a:latin typeface="Times New Roman"/>
                <a:ea typeface="Times New Roman"/>
                <a:cs typeface="Times New Roman"/>
                <a:sym typeface="Times New Roman"/>
              </a:rPr>
              <a:t>The users who are using  this system don’t need to high computing knowledge and also system will inform them while entering invalid data.</a:t>
            </a:r>
            <a:endParaRPr/>
          </a:p>
          <a:p>
            <a:pPr indent="-228600" lvl="0" marL="228600" rtl="0" algn="l">
              <a:lnSpc>
                <a:spcPct val="90000"/>
              </a:lnSpc>
              <a:spcBef>
                <a:spcPts val="1000"/>
              </a:spcBef>
              <a:spcAft>
                <a:spcPts val="0"/>
              </a:spcAft>
              <a:buClr>
                <a:srgbClr val="202124"/>
              </a:buClr>
              <a:buSzPts val="2000"/>
              <a:buChar char="•"/>
            </a:pPr>
            <a:r>
              <a:rPr b="0" i="0" lang="en-IN" sz="2000">
                <a:solidFill>
                  <a:srgbClr val="202124"/>
                </a:solidFill>
                <a:latin typeface="Times New Roman"/>
                <a:ea typeface="Times New Roman"/>
                <a:cs typeface="Times New Roman"/>
                <a:sym typeface="Times New Roman"/>
              </a:rPr>
              <a:t>Quiz evaluation software using C and its various supporting tools. To computerized the manual system and help the examiners to save their valuable time and important data.</a:t>
            </a:r>
            <a:endParaRPr/>
          </a:p>
          <a:p>
            <a:pPr indent="-228600" lvl="0" marL="228600" rtl="0" algn="l">
              <a:lnSpc>
                <a:spcPct val="90000"/>
              </a:lnSpc>
              <a:spcBef>
                <a:spcPts val="1000"/>
              </a:spcBef>
              <a:spcAft>
                <a:spcPts val="0"/>
              </a:spcAft>
              <a:buClr>
                <a:srgbClr val="202124"/>
              </a:buClr>
              <a:buSzPts val="2000"/>
              <a:buChar char="•"/>
            </a:pPr>
            <a:r>
              <a:rPr b="0" i="0" lang="en-IN" sz="2000">
                <a:solidFill>
                  <a:srgbClr val="202124"/>
                </a:solidFill>
                <a:latin typeface="Times New Roman"/>
                <a:ea typeface="Times New Roman"/>
                <a:cs typeface="Times New Roman"/>
                <a:sym typeface="Times New Roman"/>
              </a:rPr>
              <a:t> Apart from this, data which are exist in this system, will exist for long period of time and will be easy accessible. This project helps the examiners to manage their services in a good way and provide a better service to their users</a:t>
            </a:r>
            <a:r>
              <a:rPr b="0" i="0" lang="en-IN" sz="1800">
                <a:solidFill>
                  <a:srgbClr val="202124"/>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107" name="Google Shape;107;p4"/>
          <p:cNvSpPr txBox="1"/>
          <p:nvPr>
            <p:ph type="title"/>
          </p:nvPr>
        </p:nvSpPr>
        <p:spPr>
          <a:xfrm>
            <a:off x="0" y="1"/>
            <a:ext cx="12192000" cy="1507523"/>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solidFill>
                  <a:schemeClr val="lt1"/>
                </a:solidFill>
                <a:latin typeface="Times New Roman"/>
                <a:ea typeface="Times New Roman"/>
                <a:cs typeface="Times New Roman"/>
                <a:sym typeface="Times New Roman"/>
              </a:rPr>
              <a:t>INTRODUCTION</a:t>
            </a:r>
            <a:endParaRPr/>
          </a:p>
        </p:txBody>
      </p:sp>
      <p:pic>
        <p:nvPicPr>
          <p:cNvPr descr="Capgemini reveals new logo to mark 50th anniversary | B2B Marketing" id="108" name="Google Shape;108;p4"/>
          <p:cNvPicPr preferRelativeResize="0"/>
          <p:nvPr/>
        </p:nvPicPr>
        <p:blipFill rotWithShape="1">
          <a:blip r:embed="rId3">
            <a:alphaModFix/>
          </a:blip>
          <a:srcRect b="0" l="0" r="0" t="0"/>
          <a:stretch/>
        </p:blipFill>
        <p:spPr>
          <a:xfrm>
            <a:off x="9082217" y="6112042"/>
            <a:ext cx="3109784" cy="7459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5"/>
          <p:cNvPicPr preferRelativeResize="0"/>
          <p:nvPr>
            <p:ph idx="1" type="body"/>
          </p:nvPr>
        </p:nvPicPr>
        <p:blipFill rotWithShape="1">
          <a:blip r:embed="rId3">
            <a:alphaModFix/>
          </a:blip>
          <a:srcRect b="0" l="0" r="0" t="0"/>
          <a:stretch/>
        </p:blipFill>
        <p:spPr>
          <a:xfrm>
            <a:off x="1705231" y="3181534"/>
            <a:ext cx="8958649" cy="3081480"/>
          </a:xfrm>
          <a:prstGeom prst="rect">
            <a:avLst/>
          </a:prstGeom>
          <a:noFill/>
          <a:ln>
            <a:noFill/>
          </a:ln>
        </p:spPr>
      </p:pic>
      <p:sp>
        <p:nvSpPr>
          <p:cNvPr id="114" name="Google Shape;114;p5"/>
          <p:cNvSpPr txBox="1"/>
          <p:nvPr>
            <p:ph type="title"/>
          </p:nvPr>
        </p:nvSpPr>
        <p:spPr>
          <a:xfrm>
            <a:off x="0" y="-29496"/>
            <a:ext cx="12192000" cy="1470818"/>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solidFill>
                  <a:schemeClr val="lt1"/>
                </a:solidFill>
                <a:latin typeface="Times New Roman"/>
                <a:ea typeface="Times New Roman"/>
                <a:cs typeface="Times New Roman"/>
                <a:sym typeface="Times New Roman"/>
              </a:rPr>
              <a:t>DESIGN</a:t>
            </a:r>
            <a:r>
              <a:rPr lang="en-IN" sz="4400">
                <a:solidFill>
                  <a:schemeClr val="lt1"/>
                </a:solidFill>
                <a:latin typeface="Calibri"/>
                <a:ea typeface="Calibri"/>
                <a:cs typeface="Calibri"/>
                <a:sym typeface="Calibri"/>
              </a:rPr>
              <a:t> OVERVIEW</a:t>
            </a:r>
            <a:endParaRPr/>
          </a:p>
        </p:txBody>
      </p:sp>
      <p:pic>
        <p:nvPicPr>
          <p:cNvPr descr="Capgemini reveals new logo to mark 50th anniversary | B2B Marketing" id="115" name="Google Shape;115;p5"/>
          <p:cNvPicPr preferRelativeResize="0"/>
          <p:nvPr/>
        </p:nvPicPr>
        <p:blipFill rotWithShape="1">
          <a:blip r:embed="rId4">
            <a:alphaModFix/>
          </a:blip>
          <a:srcRect b="0" l="0" r="0" t="0"/>
          <a:stretch/>
        </p:blipFill>
        <p:spPr>
          <a:xfrm>
            <a:off x="9082217" y="6112042"/>
            <a:ext cx="3109784" cy="745957"/>
          </a:xfrm>
          <a:prstGeom prst="rect">
            <a:avLst/>
          </a:prstGeom>
          <a:noFill/>
          <a:ln>
            <a:noFill/>
          </a:ln>
        </p:spPr>
      </p:pic>
      <p:sp>
        <p:nvSpPr>
          <p:cNvPr id="116" name="Google Shape;116;p5"/>
          <p:cNvSpPr txBox="1"/>
          <p:nvPr/>
        </p:nvSpPr>
        <p:spPr>
          <a:xfrm>
            <a:off x="1210963" y="1864512"/>
            <a:ext cx="10120184"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02124"/>
              </a:buClr>
              <a:buSzPts val="1800"/>
              <a:buFont typeface="Arial"/>
              <a:buChar char="•"/>
            </a:pPr>
            <a:r>
              <a:rPr b="0" i="0" lang="en-IN" sz="1800" u="none" cap="none" strike="noStrike">
                <a:solidFill>
                  <a:srgbClr val="202124"/>
                </a:solidFill>
                <a:latin typeface="Times New Roman"/>
                <a:ea typeface="Times New Roman"/>
                <a:cs typeface="Times New Roman"/>
                <a:sym typeface="Times New Roman"/>
              </a:rPr>
              <a:t>In Quiz Evaluation Software, consists of login/registration page to check the credentials of the user.</a:t>
            </a:r>
            <a:endParaRPr/>
          </a:p>
          <a:p>
            <a:pPr indent="-285750" lvl="0" marL="285750" marR="0" rtl="0" algn="l">
              <a:spcBef>
                <a:spcPts val="0"/>
              </a:spcBef>
              <a:spcAft>
                <a:spcPts val="0"/>
              </a:spcAft>
              <a:buClr>
                <a:srgbClr val="202124"/>
              </a:buClr>
              <a:buSzPts val="1800"/>
              <a:buFont typeface="Arial"/>
              <a:buChar char="•"/>
            </a:pPr>
            <a:r>
              <a:rPr b="0" i="0" lang="en-IN" sz="1800" u="none" cap="none" strike="noStrike">
                <a:solidFill>
                  <a:srgbClr val="202124"/>
                </a:solidFill>
                <a:latin typeface="Times New Roman"/>
                <a:ea typeface="Times New Roman"/>
                <a:cs typeface="Times New Roman"/>
                <a:sym typeface="Times New Roman"/>
              </a:rPr>
              <a:t> If the participant enter credentials are valid, he can take the quiz and evaluate their knowledge.</a:t>
            </a:r>
            <a:endParaRPr/>
          </a:p>
          <a:p>
            <a:pPr indent="-285750" lvl="0" marL="285750" marR="0" rtl="0" algn="l">
              <a:spcBef>
                <a:spcPts val="0"/>
              </a:spcBef>
              <a:spcAft>
                <a:spcPts val="0"/>
              </a:spcAft>
              <a:buClr>
                <a:srgbClr val="202124"/>
              </a:buClr>
              <a:buSzPts val="1800"/>
              <a:buFont typeface="Arial"/>
              <a:buChar char="•"/>
            </a:pPr>
            <a:r>
              <a:rPr b="0" i="0" lang="en-IN" sz="1800" u="none" cap="none" strike="noStrike">
                <a:solidFill>
                  <a:srgbClr val="202124"/>
                </a:solidFill>
                <a:latin typeface="Times New Roman"/>
                <a:ea typeface="Times New Roman"/>
                <a:cs typeface="Times New Roman"/>
                <a:sym typeface="Times New Roman"/>
              </a:rPr>
              <a:t> If the participant credentials is not valid, system asks to enter valid credentials</a:t>
            </a:r>
            <a:r>
              <a:rPr b="0" i="0" lang="en-IN" sz="1800" u="none" cap="none" strike="noStrike">
                <a:solidFill>
                  <a:srgbClr val="202124"/>
                </a:solidFill>
                <a:latin typeface="Roboto"/>
                <a:ea typeface="Roboto"/>
                <a:cs typeface="Roboto"/>
                <a:sym typeface="Roboto"/>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0" y="1"/>
            <a:ext cx="12191999" cy="962525"/>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sz="4400">
                <a:solidFill>
                  <a:schemeClr val="lt1"/>
                </a:solidFill>
                <a:latin typeface="Calibri"/>
                <a:ea typeface="Calibri"/>
                <a:cs typeface="Calibri"/>
                <a:sym typeface="Calibri"/>
              </a:rPr>
              <a:t>CLASS DIAGRAM</a:t>
            </a:r>
            <a:endParaRPr/>
          </a:p>
        </p:txBody>
      </p:sp>
      <p:pic>
        <p:nvPicPr>
          <p:cNvPr id="122" name="Google Shape;122;p6"/>
          <p:cNvPicPr preferRelativeResize="0"/>
          <p:nvPr>
            <p:ph idx="1" type="body"/>
          </p:nvPr>
        </p:nvPicPr>
        <p:blipFill rotWithShape="1">
          <a:blip r:embed="rId3">
            <a:alphaModFix/>
          </a:blip>
          <a:srcRect b="0" l="0" r="0" t="0"/>
          <a:stretch/>
        </p:blipFill>
        <p:spPr>
          <a:xfrm>
            <a:off x="2911642" y="1227220"/>
            <a:ext cx="6725653" cy="5137485"/>
          </a:xfrm>
          <a:prstGeom prst="rect">
            <a:avLst/>
          </a:prstGeom>
          <a:noFill/>
          <a:ln>
            <a:noFill/>
          </a:ln>
        </p:spPr>
      </p:pic>
      <p:pic>
        <p:nvPicPr>
          <p:cNvPr descr="Capgemini reveals new logo to mark 50th anniversary | B2B Marketing" id="123" name="Google Shape;123;p6"/>
          <p:cNvPicPr preferRelativeResize="0"/>
          <p:nvPr/>
        </p:nvPicPr>
        <p:blipFill rotWithShape="1">
          <a:blip r:embed="rId4">
            <a:alphaModFix/>
          </a:blip>
          <a:srcRect b="0" l="0" r="0" t="0"/>
          <a:stretch/>
        </p:blipFill>
        <p:spPr>
          <a:xfrm>
            <a:off x="9082217" y="6112042"/>
            <a:ext cx="3109784" cy="7459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7"/>
          <p:cNvPicPr preferRelativeResize="0"/>
          <p:nvPr>
            <p:ph idx="1" type="body"/>
          </p:nvPr>
        </p:nvPicPr>
        <p:blipFill rotWithShape="1">
          <a:blip r:embed="rId3">
            <a:alphaModFix/>
          </a:blip>
          <a:srcRect b="0" l="0" r="0" t="0"/>
          <a:stretch/>
        </p:blipFill>
        <p:spPr>
          <a:xfrm>
            <a:off x="89482" y="1392678"/>
            <a:ext cx="5823637" cy="4926842"/>
          </a:xfrm>
          <a:prstGeom prst="rect">
            <a:avLst/>
          </a:prstGeom>
          <a:noFill/>
          <a:ln>
            <a:noFill/>
          </a:ln>
        </p:spPr>
      </p:pic>
      <p:sp>
        <p:nvSpPr>
          <p:cNvPr id="129" name="Google Shape;129;p7"/>
          <p:cNvSpPr txBox="1"/>
          <p:nvPr>
            <p:ph type="title"/>
          </p:nvPr>
        </p:nvSpPr>
        <p:spPr>
          <a:xfrm>
            <a:off x="0" y="0"/>
            <a:ext cx="12192000" cy="1487151"/>
          </a:xfrm>
          <a:prstGeom prst="rect">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IN" sz="4400">
                <a:solidFill>
                  <a:schemeClr val="lt1"/>
                </a:solidFill>
                <a:latin typeface="Times New Roman"/>
                <a:ea typeface="Times New Roman"/>
                <a:cs typeface="Times New Roman"/>
                <a:sym typeface="Times New Roman"/>
              </a:rPr>
              <a:t>OUTPUT</a:t>
            </a:r>
            <a:endParaRPr/>
          </a:p>
        </p:txBody>
      </p:sp>
      <p:pic>
        <p:nvPicPr>
          <p:cNvPr id="130" name="Google Shape;130;p7"/>
          <p:cNvPicPr preferRelativeResize="0"/>
          <p:nvPr/>
        </p:nvPicPr>
        <p:blipFill rotWithShape="1">
          <a:blip r:embed="rId4">
            <a:alphaModFix/>
          </a:blip>
          <a:srcRect b="0" l="0" r="0" t="0"/>
          <a:stretch/>
        </p:blipFill>
        <p:spPr>
          <a:xfrm>
            <a:off x="5937214" y="1487151"/>
            <a:ext cx="6165304" cy="4845562"/>
          </a:xfrm>
          <a:prstGeom prst="rect">
            <a:avLst/>
          </a:prstGeom>
          <a:noFill/>
          <a:ln>
            <a:noFill/>
          </a:ln>
        </p:spPr>
      </p:pic>
      <p:sp>
        <p:nvSpPr>
          <p:cNvPr id="131" name="Google Shape;131;p7"/>
          <p:cNvSpPr txBox="1"/>
          <p:nvPr/>
        </p:nvSpPr>
        <p:spPr>
          <a:xfrm>
            <a:off x="3139440" y="6332713"/>
            <a:ext cx="5943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Output for Successful Logins</a:t>
            </a:r>
            <a:endParaRPr/>
          </a:p>
        </p:txBody>
      </p:sp>
      <p:pic>
        <p:nvPicPr>
          <p:cNvPr descr="Capgemini reveals new logo to mark 50th anniversary | B2B Marketing" id="132" name="Google Shape;132;p7"/>
          <p:cNvPicPr preferRelativeResize="0"/>
          <p:nvPr/>
        </p:nvPicPr>
        <p:blipFill rotWithShape="1">
          <a:blip r:embed="rId5">
            <a:alphaModFix/>
          </a:blip>
          <a:srcRect b="0" l="0" r="0" t="0"/>
          <a:stretch/>
        </p:blipFill>
        <p:spPr>
          <a:xfrm>
            <a:off x="9322778" y="6255898"/>
            <a:ext cx="2824481" cy="538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8"/>
          <p:cNvPicPr preferRelativeResize="0"/>
          <p:nvPr>
            <p:ph idx="1" type="body"/>
          </p:nvPr>
        </p:nvPicPr>
        <p:blipFill rotWithShape="1">
          <a:blip r:embed="rId3">
            <a:alphaModFix/>
          </a:blip>
          <a:srcRect b="0" l="0" r="0" t="0"/>
          <a:stretch/>
        </p:blipFill>
        <p:spPr>
          <a:xfrm>
            <a:off x="577145" y="373063"/>
            <a:ext cx="6311335" cy="5367337"/>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7142481" y="731520"/>
            <a:ext cx="4836160" cy="4582160"/>
          </a:xfrm>
          <a:prstGeom prst="rect">
            <a:avLst/>
          </a:prstGeom>
          <a:noFill/>
          <a:ln>
            <a:noFill/>
          </a:ln>
        </p:spPr>
      </p:pic>
      <p:sp>
        <p:nvSpPr>
          <p:cNvPr id="139" name="Google Shape;139;p8"/>
          <p:cNvSpPr txBox="1"/>
          <p:nvPr/>
        </p:nvSpPr>
        <p:spPr>
          <a:xfrm>
            <a:off x="455228" y="5811520"/>
            <a:ext cx="63113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Output displayed based on Participant choice</a:t>
            </a:r>
            <a:endParaRPr/>
          </a:p>
        </p:txBody>
      </p:sp>
      <p:sp>
        <p:nvSpPr>
          <p:cNvPr id="140" name="Google Shape;140;p8"/>
          <p:cNvSpPr txBox="1"/>
          <p:nvPr/>
        </p:nvSpPr>
        <p:spPr>
          <a:xfrm>
            <a:off x="7640319" y="5626853"/>
            <a:ext cx="397453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Format of participant results in csv.txt file</a:t>
            </a:r>
            <a:endParaRPr/>
          </a:p>
        </p:txBody>
      </p:sp>
      <p:pic>
        <p:nvPicPr>
          <p:cNvPr descr="Capgemini reveals new logo to mark 50th anniversary | B2B Marketing" id="141" name="Google Shape;141;p8"/>
          <p:cNvPicPr preferRelativeResize="0"/>
          <p:nvPr/>
        </p:nvPicPr>
        <p:blipFill rotWithShape="1">
          <a:blip r:embed="rId5">
            <a:alphaModFix/>
          </a:blip>
          <a:srcRect b="0" l="0" r="0" t="0"/>
          <a:stretch/>
        </p:blipFill>
        <p:spPr>
          <a:xfrm>
            <a:off x="9591039" y="6199019"/>
            <a:ext cx="2600961" cy="6589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1" type="body"/>
          </p:nvPr>
        </p:nvSpPr>
        <p:spPr>
          <a:xfrm>
            <a:off x="706120" y="1209039"/>
            <a:ext cx="10515600" cy="192024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800"/>
              <a:buNone/>
            </a:pPr>
            <a:r>
              <a:rPr lang="en-IN" sz="800"/>
              <a:t>.</a:t>
            </a:r>
            <a:endParaRPr/>
          </a:p>
        </p:txBody>
      </p:sp>
      <p:sp>
        <p:nvSpPr>
          <p:cNvPr id="147" name="Google Shape;147;p9"/>
          <p:cNvSpPr/>
          <p:nvPr/>
        </p:nvSpPr>
        <p:spPr>
          <a:xfrm>
            <a:off x="20320" y="680720"/>
            <a:ext cx="12171680" cy="5120640"/>
          </a:xfrm>
          <a:prstGeom prst="rect">
            <a:avLst/>
          </a:prstGeom>
          <a:solidFill>
            <a:schemeClr val="accent1"/>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apgemini reveals new logo to mark 50th anniversary | B2B Marketing" id="148" name="Google Shape;148;p9"/>
          <p:cNvPicPr preferRelativeResize="0"/>
          <p:nvPr/>
        </p:nvPicPr>
        <p:blipFill rotWithShape="1">
          <a:blip r:embed="rId3">
            <a:alphaModFix/>
          </a:blip>
          <a:srcRect b="0" l="0" r="0" t="0"/>
          <a:stretch/>
        </p:blipFill>
        <p:spPr>
          <a:xfrm>
            <a:off x="9082217" y="6112042"/>
            <a:ext cx="3109784" cy="796758"/>
          </a:xfrm>
          <a:prstGeom prst="rect">
            <a:avLst/>
          </a:prstGeom>
          <a:noFill/>
          <a:ln>
            <a:noFill/>
          </a:ln>
        </p:spPr>
      </p:pic>
      <p:sp>
        <p:nvSpPr>
          <p:cNvPr id="149" name="Google Shape;149;p9"/>
          <p:cNvSpPr txBox="1"/>
          <p:nvPr/>
        </p:nvSpPr>
        <p:spPr>
          <a:xfrm>
            <a:off x="3764608" y="2667615"/>
            <a:ext cx="6223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400">
                <a:solidFill>
                  <a:schemeClr val="lt1"/>
                </a:solidFill>
                <a:latin typeface="Times New Roman"/>
                <a:ea typeface="Times New Roman"/>
                <a:cs typeface="Times New Roman"/>
                <a:sym typeface="Times New Roman"/>
              </a:rPr>
              <a:t>THANK YOU</a:t>
            </a:r>
            <a:endParaRPr>
              <a:solidFill>
                <a:schemeClr val="lt1"/>
              </a:solidFill>
            </a:endParaRPr>
          </a:p>
        </p:txBody>
      </p:sp>
      <p:sp>
        <p:nvSpPr>
          <p:cNvPr id="150" name="Google Shape;150;p9"/>
          <p:cNvSpPr/>
          <p:nvPr/>
        </p:nvSpPr>
        <p:spPr>
          <a:xfrm>
            <a:off x="421640" y="5252719"/>
            <a:ext cx="1320800" cy="1076960"/>
          </a:xfrm>
          <a:prstGeom prst="round2DiagRect">
            <a:avLst>
              <a:gd fmla="val 16667" name="adj1"/>
              <a:gd fmla="val 0" name="adj2"/>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2022-11-24T10:55:46Z</dcterms:created>
  <dc:creator>saahera banu shaik</dc:creator>
</cp:coreProperties>
</file>