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38" r:id="rId1"/>
  </p:sldMasterIdLst>
  <p:sldIdLst>
    <p:sldId id="275" r:id="rId2"/>
    <p:sldId id="267" r:id="rId3"/>
    <p:sldId id="258" r:id="rId4"/>
    <p:sldId id="276" r:id="rId5"/>
    <p:sldId id="262" r:id="rId6"/>
    <p:sldId id="265" r:id="rId7"/>
    <p:sldId id="266" r:id="rId8"/>
    <p:sldId id="272" r:id="rId9"/>
    <p:sldId id="27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CB53E98A-ED70-4E2E-B01E-4C891759C3EF}" type="datetimeFigureOut">
              <a:rPr lang="en-US" smtClean="0"/>
              <a:t>11/24/2022</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302739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203995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264260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DBE7BEE2-F1DD-4941-9927-1E500CBB6540}"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298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18212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53E98A-ED70-4E2E-B01E-4C891759C3EF}"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27310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53E98A-ED70-4E2E-B01E-4C891759C3EF}"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4104101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3E98A-ED70-4E2E-B01E-4C891759C3EF}"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3025399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B53E98A-ED70-4E2E-B01E-4C891759C3EF}" type="datetimeFigureOut">
              <a:rPr lang="en-US" smtClean="0"/>
              <a:t>11/24/2022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340723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3E98A-ED70-4E2E-B01E-4C891759C3EF}"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397890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B53E98A-ED70-4E2E-B01E-4C891759C3EF}" type="datetimeFigureOut">
              <a:rPr lang="en-US" smtClean="0"/>
              <a:t>11/24/2022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155541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116987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3E98A-ED70-4E2E-B01E-4C891759C3EF}"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429021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3E98A-ED70-4E2E-B01E-4C891759C3EF}"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243683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3E98A-ED70-4E2E-B01E-4C891759C3EF}"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263634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166981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3E98A-ED70-4E2E-B01E-4C891759C3EF}"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BEE2-F1DD-4941-9927-1E500CBB6540}" type="slidenum">
              <a:rPr lang="en-US" smtClean="0"/>
              <a:t>‹#›</a:t>
            </a:fld>
            <a:endParaRPr lang="en-US"/>
          </a:p>
        </p:txBody>
      </p:sp>
    </p:spTree>
    <p:extLst>
      <p:ext uri="{BB962C8B-B14F-4D97-AF65-F5344CB8AC3E}">
        <p14:creationId xmlns:p14="http://schemas.microsoft.com/office/powerpoint/2010/main" val="58072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53E98A-ED70-4E2E-B01E-4C891759C3EF}" type="datetimeFigureOut">
              <a:rPr lang="en-US" smtClean="0"/>
              <a:t>11/24/2022</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E7BEE2-F1DD-4941-9927-1E500CBB6540}" type="slidenum">
              <a:rPr lang="en-US" smtClean="0"/>
              <a:t>‹#›</a:t>
            </a:fld>
            <a:endParaRPr lang="en-US"/>
          </a:p>
        </p:txBody>
      </p:sp>
    </p:spTree>
    <p:extLst>
      <p:ext uri="{BB962C8B-B14F-4D97-AF65-F5344CB8AC3E}">
        <p14:creationId xmlns:p14="http://schemas.microsoft.com/office/powerpoint/2010/main" val="3807588607"/>
      </p:ext>
    </p:extLst>
  </p:cSld>
  <p:clrMap bg1="dk1" tx1="lt1" bg2="dk2" tx2="lt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 id="2147484850" r:id="rId12"/>
    <p:sldLayoutId id="2147484851" r:id="rId13"/>
    <p:sldLayoutId id="2147484852" r:id="rId14"/>
    <p:sldLayoutId id="2147484853" r:id="rId15"/>
    <p:sldLayoutId id="2147484854" r:id="rId16"/>
    <p:sldLayoutId id="21474848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4699-5B0B-9720-9317-9CBB18A49E98}"/>
              </a:ext>
            </a:extLst>
          </p:cNvPr>
          <p:cNvSpPr>
            <a:spLocks noGrp="1"/>
          </p:cNvSpPr>
          <p:nvPr>
            <p:ph type="title"/>
          </p:nvPr>
        </p:nvSpPr>
        <p:spPr>
          <a:xfrm>
            <a:off x="1115616" y="733340"/>
            <a:ext cx="7056784" cy="967468"/>
          </a:xfrm>
        </p:spPr>
        <p:txBody>
          <a:bodyPr>
            <a:normAutofit fontScale="90000"/>
          </a:bodyPr>
          <a:lstStyle/>
          <a:p>
            <a:br>
              <a:rPr lang="en-AU" sz="2200" b="1" dirty="0">
                <a:solidFill>
                  <a:schemeClr val="tx1"/>
                </a:solidFill>
                <a:latin typeface="Times New Roman" pitchFamily="18" charset="0"/>
                <a:cs typeface="Times New Roman" pitchFamily="18" charset="0"/>
              </a:rPr>
            </a:br>
            <a:r>
              <a:rPr lang="en-AU" sz="4400" b="1" dirty="0">
                <a:solidFill>
                  <a:schemeClr val="tx1"/>
                </a:solidFill>
                <a:latin typeface="Times New Roman" pitchFamily="18" charset="0"/>
                <a:cs typeface="Times New Roman" pitchFamily="18" charset="0"/>
              </a:rPr>
              <a:t>DOCTOR APPOINTMENT MANAGEMENT SOFTWARE</a:t>
            </a:r>
            <a:br>
              <a:rPr lang="en-US" sz="4400" b="1" dirty="0">
                <a:solidFill>
                  <a:schemeClr val="tx1"/>
                </a:solidFill>
                <a:latin typeface="Times New Roman" pitchFamily="18" charset="0"/>
                <a:cs typeface="Times New Roman" pitchFamily="18" charset="0"/>
              </a:rPr>
            </a:br>
            <a:endParaRPr lang="en-IN" dirty="0">
              <a:solidFill>
                <a:schemeClr val="tx1"/>
              </a:solidFill>
            </a:endParaRPr>
          </a:p>
        </p:txBody>
      </p:sp>
      <p:pic>
        <p:nvPicPr>
          <p:cNvPr id="4" name="Picture 3">
            <a:extLst>
              <a:ext uri="{FF2B5EF4-FFF2-40B4-BE49-F238E27FC236}">
                <a16:creationId xmlns:a16="http://schemas.microsoft.com/office/drawing/2014/main" id="{1CF86723-361B-302C-3280-7F538C5E9896}"/>
              </a:ext>
            </a:extLst>
          </p:cNvPr>
          <p:cNvPicPr>
            <a:picLocks noChangeAspect="1"/>
          </p:cNvPicPr>
          <p:nvPr/>
        </p:nvPicPr>
        <p:blipFill>
          <a:blip r:embed="rId2"/>
          <a:stretch>
            <a:fillRect/>
          </a:stretch>
        </p:blipFill>
        <p:spPr>
          <a:xfrm>
            <a:off x="7061443" y="6407656"/>
            <a:ext cx="2107443" cy="450344"/>
          </a:xfrm>
          <a:prstGeom prst="rect">
            <a:avLst/>
          </a:prstGeom>
        </p:spPr>
      </p:pic>
      <p:sp>
        <p:nvSpPr>
          <p:cNvPr id="10" name="Content Placeholder 9">
            <a:extLst>
              <a:ext uri="{FF2B5EF4-FFF2-40B4-BE49-F238E27FC236}">
                <a16:creationId xmlns:a16="http://schemas.microsoft.com/office/drawing/2014/main" id="{34AD9F54-5543-EC3E-9003-971427158118}"/>
              </a:ext>
            </a:extLst>
          </p:cNvPr>
          <p:cNvSpPr>
            <a:spLocks noGrp="1"/>
          </p:cNvSpPr>
          <p:nvPr>
            <p:ph idx="1"/>
          </p:nvPr>
        </p:nvSpPr>
        <p:spPr>
          <a:xfrm>
            <a:off x="594360" y="1844824"/>
            <a:ext cx="8442136" cy="4562832"/>
          </a:xfrm>
        </p:spPr>
        <p:txBody>
          <a:bodyPr/>
          <a:lstStyle/>
          <a:p>
            <a:pPr marL="0" indent="0">
              <a:buNone/>
            </a:pPr>
            <a:r>
              <a:rPr lang="en-IN" dirty="0"/>
              <a:t>                                                                               </a:t>
            </a:r>
          </a:p>
          <a:p>
            <a:pPr marL="0" indent="0">
              <a:buNone/>
            </a:pPr>
            <a:endParaRPr lang="en-IN" dirty="0"/>
          </a:p>
          <a:p>
            <a:pPr marL="0" indent="0">
              <a:buNone/>
            </a:pPr>
            <a:r>
              <a:rPr lang="en-IN" dirty="0"/>
              <a:t>                                                                            Submitted by</a:t>
            </a:r>
          </a:p>
          <a:p>
            <a:pPr marL="0" indent="0">
              <a:buNone/>
            </a:pPr>
            <a:r>
              <a:rPr lang="en-IN" dirty="0"/>
              <a:t>                                                                                Group 06           </a:t>
            </a:r>
          </a:p>
          <a:p>
            <a:pPr marL="0" indent="0">
              <a:buNone/>
            </a:pPr>
            <a:r>
              <a:rPr lang="en-IN" dirty="0"/>
              <a:t>                                                                             </a:t>
            </a:r>
          </a:p>
          <a:p>
            <a:pPr marL="0" indent="0">
              <a:buNone/>
            </a:pPr>
            <a:r>
              <a:rPr lang="en-IN" dirty="0"/>
              <a:t>                                                                           </a:t>
            </a:r>
            <a:r>
              <a:rPr lang="en-IN" b="1" dirty="0"/>
              <a:t>Abhilipsa Swain</a:t>
            </a:r>
          </a:p>
          <a:p>
            <a:pPr marL="0" indent="0">
              <a:buNone/>
            </a:pPr>
            <a:r>
              <a:rPr lang="en-IN" b="1" dirty="0"/>
              <a:t>                                                                           Ambati Srivani</a:t>
            </a:r>
          </a:p>
          <a:p>
            <a:pPr marL="0" indent="0">
              <a:buNone/>
            </a:pPr>
            <a:r>
              <a:rPr lang="en-IN" b="1" dirty="0"/>
              <a:t>                                                                           Gondesi Deepthi</a:t>
            </a:r>
          </a:p>
          <a:p>
            <a:pPr marL="0" indent="0">
              <a:buNone/>
            </a:pPr>
            <a:r>
              <a:rPr lang="en-IN" b="1" dirty="0"/>
              <a:t>                                                                           Jasmeet Kaur</a:t>
            </a:r>
          </a:p>
          <a:p>
            <a:pPr marL="0" indent="0">
              <a:buNone/>
            </a:pPr>
            <a:r>
              <a:rPr lang="en-IN" b="1" dirty="0"/>
              <a:t>                                                                            R.S.S.V Uma Sri</a:t>
            </a:r>
          </a:p>
        </p:txBody>
      </p:sp>
      <p:pic>
        <p:nvPicPr>
          <p:cNvPr id="12" name="Picture 11">
            <a:extLst>
              <a:ext uri="{FF2B5EF4-FFF2-40B4-BE49-F238E27FC236}">
                <a16:creationId xmlns:a16="http://schemas.microsoft.com/office/drawing/2014/main" id="{B153192A-4B33-B911-F4A1-7A664CCE7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70" y="2564904"/>
            <a:ext cx="5447645" cy="3631764"/>
          </a:xfrm>
          <a:prstGeom prst="rect">
            <a:avLst/>
          </a:prstGeom>
        </p:spPr>
      </p:pic>
    </p:spTree>
    <p:extLst>
      <p:ext uri="{BB962C8B-B14F-4D97-AF65-F5344CB8AC3E}">
        <p14:creationId xmlns:p14="http://schemas.microsoft.com/office/powerpoint/2010/main" val="44206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AU" sz="4400" b="1" dirty="0">
                <a:solidFill>
                  <a:schemeClr val="tx1"/>
                </a:solidFill>
                <a:latin typeface="Times New Roman" pitchFamily="18" charset="0"/>
                <a:cs typeface="Times New Roman" pitchFamily="18" charset="0"/>
              </a:rPr>
              <a:t>Content</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lang="en-AU" b="1" dirty="0">
              <a:latin typeface="Times New Roman" pitchFamily="18" charset="0"/>
              <a:cs typeface="Times New Roman" pitchFamily="18" charset="0"/>
            </a:endParaRPr>
          </a:p>
          <a:p>
            <a:pPr>
              <a:buFont typeface="Arial" pitchFamily="34" charset="0"/>
              <a:buChar char="•"/>
            </a:pPr>
            <a:r>
              <a:rPr lang="en-AU" dirty="0">
                <a:latin typeface="Times New Roman" pitchFamily="18" charset="0"/>
                <a:cs typeface="Times New Roman" pitchFamily="18" charset="0"/>
              </a:rPr>
              <a:t>Introduction</a:t>
            </a:r>
          </a:p>
          <a:p>
            <a:pPr>
              <a:buFont typeface="Arial" pitchFamily="34" charset="0"/>
              <a:buChar char="•"/>
            </a:pPr>
            <a:r>
              <a:rPr lang="en-AU" dirty="0">
                <a:latin typeface="Times New Roman" pitchFamily="18" charset="0"/>
                <a:cs typeface="Times New Roman" pitchFamily="18" charset="0"/>
              </a:rPr>
              <a:t>About Project</a:t>
            </a:r>
          </a:p>
          <a:p>
            <a:r>
              <a:rPr lang="en-AU" dirty="0">
                <a:latin typeface="Times New Roman" pitchFamily="18" charset="0"/>
                <a:cs typeface="Times New Roman" pitchFamily="18" charset="0"/>
              </a:rPr>
              <a:t> Flowchart</a:t>
            </a:r>
          </a:p>
          <a:p>
            <a:pPr>
              <a:buFont typeface="Arial" pitchFamily="34" charset="0"/>
              <a:buChar char="•"/>
            </a:pPr>
            <a:r>
              <a:rPr lang="en-AU" dirty="0">
                <a:latin typeface="Times New Roman" pitchFamily="18" charset="0"/>
                <a:cs typeface="Times New Roman" pitchFamily="18" charset="0"/>
              </a:rPr>
              <a:t>Tools</a:t>
            </a:r>
          </a:p>
          <a:p>
            <a:pPr>
              <a:buFont typeface="Arial" pitchFamily="34" charset="0"/>
              <a:buChar char="•"/>
            </a:pPr>
            <a:r>
              <a:rPr lang="en-AU" dirty="0">
                <a:latin typeface="Times New Roman" pitchFamily="18" charset="0"/>
                <a:cs typeface="Times New Roman" pitchFamily="18" charset="0"/>
              </a:rPr>
              <a:t>Output</a:t>
            </a:r>
          </a:p>
          <a:p>
            <a:pPr>
              <a:buFont typeface="Arial" pitchFamily="34" charset="0"/>
              <a:buChar char="•"/>
            </a:pPr>
            <a:r>
              <a:rPr lang="en-AU" dirty="0">
                <a:latin typeface="Times New Roman" pitchFamily="18" charset="0"/>
                <a:cs typeface="Times New Roman" pitchFamily="18" charset="0"/>
              </a:rPr>
              <a:t>Conclusion</a:t>
            </a:r>
          </a:p>
          <a:p>
            <a:pPr marL="0" indent="0">
              <a:buNone/>
            </a:pPr>
            <a:endParaRPr lang="en-AU"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2BF17DE-8D58-AE6F-F1AC-164679DA91D1}"/>
              </a:ext>
            </a:extLst>
          </p:cNvPr>
          <p:cNvPicPr>
            <a:picLocks noChangeAspect="1"/>
          </p:cNvPicPr>
          <p:nvPr/>
        </p:nvPicPr>
        <p:blipFill>
          <a:blip r:embed="rId2"/>
          <a:stretch>
            <a:fillRect/>
          </a:stretch>
        </p:blipFill>
        <p:spPr>
          <a:xfrm>
            <a:off x="6653692" y="6165304"/>
            <a:ext cx="2109399" cy="621846"/>
          </a:xfrm>
          <a:prstGeom prst="rect">
            <a:avLst/>
          </a:prstGeom>
        </p:spPr>
      </p:pic>
      <p:pic>
        <p:nvPicPr>
          <p:cNvPr id="6" name="Picture 5">
            <a:extLst>
              <a:ext uri="{FF2B5EF4-FFF2-40B4-BE49-F238E27FC236}">
                <a16:creationId xmlns:a16="http://schemas.microsoft.com/office/drawing/2014/main" id="{C78AE5B7-4D77-05FA-0A3F-B2456C2F1D84}"/>
              </a:ext>
            </a:extLst>
          </p:cNvPr>
          <p:cNvPicPr>
            <a:picLocks noChangeAspect="1"/>
          </p:cNvPicPr>
          <p:nvPr/>
        </p:nvPicPr>
        <p:blipFill>
          <a:blip r:embed="rId3"/>
          <a:stretch>
            <a:fillRect/>
          </a:stretch>
        </p:blipFill>
        <p:spPr>
          <a:xfrm>
            <a:off x="7929701" y="0"/>
            <a:ext cx="1194920" cy="8596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836712"/>
            <a:ext cx="7602048" cy="792088"/>
          </a:xfrm>
        </p:spPr>
        <p:txBody>
          <a:bodyPr>
            <a:normAutofit/>
          </a:bodyPr>
          <a:lstStyle/>
          <a:p>
            <a:pPr algn="just"/>
            <a:r>
              <a:rPr lang="en-AU" sz="4400" b="1" dirty="0">
                <a:solidFill>
                  <a:schemeClr val="tx1"/>
                </a:solidFill>
                <a:latin typeface="Times New Roman" pitchFamily="18" charset="0"/>
                <a:cs typeface="Times New Roman" pitchFamily="18" charset="0"/>
              </a:rPr>
              <a:t>Introduction</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15616" y="2060848"/>
            <a:ext cx="7498080" cy="5328592"/>
          </a:xfrm>
        </p:spPr>
        <p:txBody>
          <a:bodyPr>
            <a:normAutofit/>
          </a:bodyPr>
          <a:lstStyle/>
          <a:p>
            <a:pPr marL="82296" indent="0" algn="just">
              <a:buNone/>
            </a:pPr>
            <a:r>
              <a:rPr lang="en-AU" sz="2800" dirty="0">
                <a:latin typeface="Times New Roman" panose="02020603050405020304" pitchFamily="18" charset="0"/>
                <a:cs typeface="Times New Roman" panose="02020603050405020304" pitchFamily="18" charset="0"/>
              </a:rPr>
              <a:t>This process is intended to implement the doctor appointment management software.</a:t>
            </a:r>
          </a:p>
          <a:p>
            <a:pPr marL="82296" indent="0" algn="just">
              <a:buNone/>
            </a:pPr>
            <a:r>
              <a:rPr lang="en-AU" sz="2800" dirty="0">
                <a:latin typeface="Times New Roman" panose="02020603050405020304" pitchFamily="18" charset="0"/>
                <a:cs typeface="Times New Roman" panose="02020603050405020304" pitchFamily="18" charset="0"/>
              </a:rPr>
              <a:t>This DAMS can be easily used by all the users irrespective of their age. A Doctor Appointment System is a self-service tool for booking appointments.</a:t>
            </a:r>
          </a:p>
        </p:txBody>
      </p:sp>
      <p:pic>
        <p:nvPicPr>
          <p:cNvPr id="5" name="Picture 4">
            <a:extLst>
              <a:ext uri="{FF2B5EF4-FFF2-40B4-BE49-F238E27FC236}">
                <a16:creationId xmlns:a16="http://schemas.microsoft.com/office/drawing/2014/main" id="{1959D41B-DFFE-DF3F-9307-DEE60773E296}"/>
              </a:ext>
            </a:extLst>
          </p:cNvPr>
          <p:cNvPicPr>
            <a:picLocks noChangeAspect="1"/>
          </p:cNvPicPr>
          <p:nvPr/>
        </p:nvPicPr>
        <p:blipFill>
          <a:blip r:embed="rId2"/>
          <a:stretch>
            <a:fillRect/>
          </a:stretch>
        </p:blipFill>
        <p:spPr>
          <a:xfrm>
            <a:off x="7034601" y="6236154"/>
            <a:ext cx="2109399" cy="6218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D3DE-1DE9-DE96-EEC2-AA5D8BACA433}"/>
              </a:ext>
            </a:extLst>
          </p:cNvPr>
          <p:cNvSpPr>
            <a:spLocks noGrp="1"/>
          </p:cNvSpPr>
          <p:nvPr>
            <p:ph type="title"/>
          </p:nvPr>
        </p:nvSpPr>
        <p:spPr>
          <a:xfrm>
            <a:off x="2171700" y="764373"/>
            <a:ext cx="5424636" cy="1293028"/>
          </a:xfrm>
        </p:spPr>
        <p:txBody>
          <a:bodyPr/>
          <a:lstStyle/>
          <a:p>
            <a:pPr algn="just"/>
            <a:r>
              <a:rPr lang="en-IN" dirty="0"/>
              <a:t>About Project </a:t>
            </a:r>
          </a:p>
        </p:txBody>
      </p:sp>
      <p:sp>
        <p:nvSpPr>
          <p:cNvPr id="3" name="Content Placeholder 2">
            <a:extLst>
              <a:ext uri="{FF2B5EF4-FFF2-40B4-BE49-F238E27FC236}">
                <a16:creationId xmlns:a16="http://schemas.microsoft.com/office/drawing/2014/main" id="{2D8A0942-0ED2-D9C3-6A7F-C6B00E47A338}"/>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doctor appointment management software is made in such a way that it will have a login page from where the  admin can login into the database.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There will be sub menus like -creation for doctor ,creation for patient, create an appointment, display, search, and exit.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in the patient part we will receive a unique id for a particular patient and based on the illness the doctor will be appointed as per the availability. </a:t>
            </a:r>
          </a:p>
        </p:txBody>
      </p:sp>
    </p:spTree>
    <p:extLst>
      <p:ext uri="{BB962C8B-B14F-4D97-AF65-F5344CB8AC3E}">
        <p14:creationId xmlns:p14="http://schemas.microsoft.com/office/powerpoint/2010/main" val="302453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AU" sz="4400" b="1" dirty="0">
                <a:solidFill>
                  <a:schemeClr val="tx1"/>
                </a:solidFill>
                <a:latin typeface="Times New Roman" pitchFamily="18" charset="0"/>
                <a:cs typeface="Times New Roman" pitchFamily="18" charset="0"/>
              </a:rPr>
              <a:t>Flowchart</a:t>
            </a:r>
            <a:endParaRPr lang="en-US" sz="4400" b="1" dirty="0">
              <a:solidFill>
                <a:schemeClr val="tx1"/>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1004973" y="2193925"/>
            <a:ext cx="7134054" cy="407035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203444F3-5158-E878-BB72-C2687F177EC9}"/>
              </a:ext>
            </a:extLst>
          </p:cNvPr>
          <p:cNvPicPr>
            <a:picLocks noChangeAspect="1"/>
          </p:cNvPicPr>
          <p:nvPr/>
        </p:nvPicPr>
        <p:blipFill>
          <a:blip r:embed="rId3"/>
          <a:stretch>
            <a:fillRect/>
          </a:stretch>
        </p:blipFill>
        <p:spPr>
          <a:xfrm>
            <a:off x="7028505" y="6236154"/>
            <a:ext cx="2115495" cy="6218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AU" sz="4400" b="1" dirty="0">
                <a:solidFill>
                  <a:schemeClr val="tx1"/>
                </a:solidFill>
                <a:latin typeface="Times New Roman" pitchFamily="18" charset="0"/>
                <a:cs typeface="Times New Roman" pitchFamily="18" charset="0"/>
              </a:rPr>
              <a:t>Tools</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AU" dirty="0"/>
              <a:t> Ubuntu Linux platform.</a:t>
            </a:r>
          </a:p>
          <a:p>
            <a:pPr>
              <a:buFont typeface="Wingdings" panose="05000000000000000000" pitchFamily="2" charset="2"/>
              <a:buChar char="Ø"/>
            </a:pPr>
            <a:r>
              <a:rPr lang="en-AU" dirty="0"/>
              <a:t> C language.</a:t>
            </a:r>
          </a:p>
          <a:p>
            <a:pPr>
              <a:buFont typeface="Wingdings" panose="05000000000000000000" pitchFamily="2" charset="2"/>
              <a:buChar char="Ø"/>
            </a:pPr>
            <a:r>
              <a:rPr lang="en-AU" dirty="0"/>
              <a:t> Makefile is used for compilation.</a:t>
            </a:r>
          </a:p>
          <a:p>
            <a:pPr>
              <a:buFont typeface="Wingdings" panose="05000000000000000000" pitchFamily="2" charset="2"/>
              <a:buChar char="Ø"/>
            </a:pPr>
            <a:r>
              <a:rPr lang="en-AU" dirty="0"/>
              <a:t> Splint is used for static analysis.</a:t>
            </a:r>
          </a:p>
          <a:p>
            <a:pPr>
              <a:buFont typeface="Wingdings" panose="05000000000000000000" pitchFamily="2" charset="2"/>
              <a:buChar char="Ø"/>
            </a:pPr>
            <a:r>
              <a:rPr lang="en-AU" dirty="0"/>
              <a:t> Valgrind to used for static compiler</a:t>
            </a:r>
          </a:p>
          <a:p>
            <a:pPr>
              <a:buFont typeface="Wingdings" panose="05000000000000000000" pitchFamily="2" charset="2"/>
              <a:buChar char="Ø"/>
            </a:pPr>
            <a:r>
              <a:rPr lang="en-AU" dirty="0"/>
              <a:t> GCC is an optimizing compiler.</a:t>
            </a:r>
          </a:p>
          <a:p>
            <a:pPr>
              <a:buFont typeface="Wingdings" panose="05000000000000000000" pitchFamily="2" charset="2"/>
              <a:buChar char="Ø"/>
            </a:pPr>
            <a:r>
              <a:rPr lang="en-AU" dirty="0"/>
              <a:t> Draw.io is used for illustrated  representation.</a:t>
            </a:r>
          </a:p>
          <a:p>
            <a:pPr>
              <a:buFont typeface="Wingdings" panose="05000000000000000000" pitchFamily="2" charset="2"/>
              <a:buChar char="Ø"/>
            </a:pPr>
            <a:r>
              <a:rPr lang="en-AU" dirty="0"/>
              <a:t> Gcov is used to check code coverage</a:t>
            </a:r>
          </a:p>
          <a:p>
            <a:pPr marL="82296" indent="0">
              <a:buNone/>
            </a:pPr>
            <a:endParaRPr lang="en-AU" dirty="0"/>
          </a:p>
          <a:p>
            <a:pPr marL="82296" indent="0">
              <a:buNone/>
            </a:pPr>
            <a:endParaRPr lang="en-AU" dirty="0"/>
          </a:p>
        </p:txBody>
      </p:sp>
      <p:pic>
        <p:nvPicPr>
          <p:cNvPr id="4" name="Picture 3">
            <a:extLst>
              <a:ext uri="{FF2B5EF4-FFF2-40B4-BE49-F238E27FC236}">
                <a16:creationId xmlns:a16="http://schemas.microsoft.com/office/drawing/2014/main" id="{2DB512FB-5F6E-3043-E251-9F9B10E26256}"/>
              </a:ext>
            </a:extLst>
          </p:cNvPr>
          <p:cNvPicPr>
            <a:picLocks noChangeAspect="1"/>
          </p:cNvPicPr>
          <p:nvPr/>
        </p:nvPicPr>
        <p:blipFill>
          <a:blip r:embed="rId2"/>
          <a:stretch>
            <a:fillRect/>
          </a:stretch>
        </p:blipFill>
        <p:spPr>
          <a:xfrm>
            <a:off x="7003984" y="6212239"/>
            <a:ext cx="2115495" cy="6218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620688"/>
            <a:ext cx="6377940" cy="765531"/>
          </a:xfrm>
        </p:spPr>
        <p:txBody>
          <a:bodyPr>
            <a:normAutofit/>
          </a:bodyPr>
          <a:lstStyle/>
          <a:p>
            <a:pPr algn="just"/>
            <a:r>
              <a:rPr lang="en-US" sz="4400" b="1" dirty="0">
                <a:solidFill>
                  <a:schemeClr val="tx1"/>
                </a:solidFill>
                <a:latin typeface="Times New Roman" pitchFamily="18" charset="0"/>
                <a:cs typeface="Times New Roman" pitchFamily="18" charset="0"/>
              </a:rPr>
              <a:t>Outputs</a:t>
            </a:r>
          </a:p>
        </p:txBody>
      </p:sp>
      <p:pic>
        <p:nvPicPr>
          <p:cNvPr id="5" name="Content Placeholder 4">
            <a:extLst>
              <a:ext uri="{FF2B5EF4-FFF2-40B4-BE49-F238E27FC236}">
                <a16:creationId xmlns:a16="http://schemas.microsoft.com/office/drawing/2014/main" id="{41FFB93E-9FDC-14C6-05DC-3709FBC86ACB}"/>
              </a:ext>
            </a:extLst>
          </p:cNvPr>
          <p:cNvPicPr>
            <a:picLocks noGrp="1" noChangeAspect="1"/>
          </p:cNvPicPr>
          <p:nvPr>
            <p:ph idx="1"/>
          </p:nvPr>
        </p:nvPicPr>
        <p:blipFill>
          <a:blip r:embed="rId2"/>
          <a:stretch>
            <a:fillRect/>
          </a:stretch>
        </p:blipFill>
        <p:spPr>
          <a:xfrm>
            <a:off x="899592" y="1598158"/>
            <a:ext cx="4680520" cy="2118874"/>
          </a:xfrm>
          <a:prstGeom prst="rect">
            <a:avLst/>
          </a:prstGeom>
        </p:spPr>
      </p:pic>
      <p:pic>
        <p:nvPicPr>
          <p:cNvPr id="4" name="Picture 3">
            <a:extLst>
              <a:ext uri="{FF2B5EF4-FFF2-40B4-BE49-F238E27FC236}">
                <a16:creationId xmlns:a16="http://schemas.microsoft.com/office/drawing/2014/main" id="{D319BF55-4695-1B60-F39D-EF6C02D33605}"/>
              </a:ext>
            </a:extLst>
          </p:cNvPr>
          <p:cNvPicPr>
            <a:picLocks noChangeAspect="1"/>
          </p:cNvPicPr>
          <p:nvPr/>
        </p:nvPicPr>
        <p:blipFill>
          <a:blip r:embed="rId3"/>
          <a:stretch>
            <a:fillRect/>
          </a:stretch>
        </p:blipFill>
        <p:spPr>
          <a:xfrm>
            <a:off x="7012023" y="6223864"/>
            <a:ext cx="2115495" cy="621846"/>
          </a:xfrm>
          <a:prstGeom prst="rect">
            <a:avLst/>
          </a:prstGeom>
        </p:spPr>
      </p:pic>
      <p:pic>
        <p:nvPicPr>
          <p:cNvPr id="6" name="Picture 5">
            <a:extLst>
              <a:ext uri="{FF2B5EF4-FFF2-40B4-BE49-F238E27FC236}">
                <a16:creationId xmlns:a16="http://schemas.microsoft.com/office/drawing/2014/main" id="{12F72756-30EF-07D4-195B-50A000874406}"/>
              </a:ext>
            </a:extLst>
          </p:cNvPr>
          <p:cNvPicPr>
            <a:picLocks noChangeAspect="1"/>
          </p:cNvPicPr>
          <p:nvPr/>
        </p:nvPicPr>
        <p:blipFill>
          <a:blip r:embed="rId4"/>
          <a:stretch>
            <a:fillRect/>
          </a:stretch>
        </p:blipFill>
        <p:spPr>
          <a:xfrm>
            <a:off x="971600" y="3970337"/>
            <a:ext cx="4680520" cy="2632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555E-C625-1A1D-4E62-2159BC9B519E}"/>
              </a:ext>
            </a:extLst>
          </p:cNvPr>
          <p:cNvSpPr>
            <a:spLocks noGrp="1"/>
          </p:cNvSpPr>
          <p:nvPr>
            <p:ph type="title"/>
          </p:nvPr>
        </p:nvSpPr>
        <p:spPr/>
        <p:txBody>
          <a:bodyPr/>
          <a:lstStyle/>
          <a:p>
            <a:pPr algn="just"/>
            <a:r>
              <a:rPr lang="en-IN" dirty="0">
                <a:solidFill>
                  <a:schemeClr val="tx1"/>
                </a:solidFill>
              </a:rPr>
              <a:t>Conclusion</a:t>
            </a:r>
          </a:p>
        </p:txBody>
      </p:sp>
      <p:sp>
        <p:nvSpPr>
          <p:cNvPr id="3" name="Content Placeholder 2">
            <a:extLst>
              <a:ext uri="{FF2B5EF4-FFF2-40B4-BE49-F238E27FC236}">
                <a16:creationId xmlns:a16="http://schemas.microsoft.com/office/drawing/2014/main" id="{EEEF165F-53EB-96EF-1F9E-3527D0359612}"/>
              </a:ext>
            </a:extLst>
          </p:cNvPr>
          <p:cNvSpPr>
            <a:spLocks noGrp="1"/>
          </p:cNvSpPr>
          <p:nvPr>
            <p:ph idx="1"/>
          </p:nvPr>
        </p:nvSpPr>
        <p:spPr/>
        <p:txBody>
          <a:bodyPr>
            <a:normAutofit/>
          </a:bodyPr>
          <a:lstStyle/>
          <a:p>
            <a:pPr marL="82296" indent="0">
              <a:buNone/>
            </a:pPr>
            <a:r>
              <a:rPr lang="en-IN" sz="2000" dirty="0">
                <a:latin typeface="Times New Roman" panose="02020603050405020304" pitchFamily="18" charset="0"/>
                <a:cs typeface="Times New Roman" panose="02020603050405020304" pitchFamily="18" charset="0"/>
              </a:rPr>
              <a:t>This project is to build an appointment management software for the doctor. Doctor can Search for Patient. check his booking is made for the entire day not and check if the appointment for the patient is completed or not.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Here the patient can get appointed to the doctor for a particular slot based on their illness and based on the availability of the doctor.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Admin panel has the access to both the doctor and the patient panel. It can check for the doctor's schedule for that particular day. It can search for the patients slot, make a new booking and also check if the appointment for the patient is completed or not. </a:t>
            </a:r>
          </a:p>
          <a:p>
            <a:pPr marL="82296" indent="0">
              <a:buNone/>
            </a:pPr>
            <a:endParaRPr lang="en-IN" dirty="0"/>
          </a:p>
        </p:txBody>
      </p:sp>
      <p:pic>
        <p:nvPicPr>
          <p:cNvPr id="11" name="Picture 10">
            <a:extLst>
              <a:ext uri="{FF2B5EF4-FFF2-40B4-BE49-F238E27FC236}">
                <a16:creationId xmlns:a16="http://schemas.microsoft.com/office/drawing/2014/main" id="{398A2593-1DB3-44ED-E9E8-7344B38B8786}"/>
              </a:ext>
            </a:extLst>
          </p:cNvPr>
          <p:cNvPicPr>
            <a:picLocks noChangeAspect="1"/>
          </p:cNvPicPr>
          <p:nvPr/>
        </p:nvPicPr>
        <p:blipFill rotWithShape="1">
          <a:blip r:embed="rId2"/>
          <a:srcRect t="19775"/>
          <a:stretch/>
        </p:blipFill>
        <p:spPr>
          <a:xfrm>
            <a:off x="7950113" y="-17958"/>
            <a:ext cx="1193887" cy="864096"/>
          </a:xfrm>
          <a:prstGeom prst="rect">
            <a:avLst/>
          </a:prstGeom>
        </p:spPr>
      </p:pic>
      <p:pic>
        <p:nvPicPr>
          <p:cNvPr id="12" name="Picture 11">
            <a:extLst>
              <a:ext uri="{FF2B5EF4-FFF2-40B4-BE49-F238E27FC236}">
                <a16:creationId xmlns:a16="http://schemas.microsoft.com/office/drawing/2014/main" id="{993C491E-BD35-3EA2-6CA8-2E791E1893DD}"/>
              </a:ext>
            </a:extLst>
          </p:cNvPr>
          <p:cNvPicPr>
            <a:picLocks noChangeAspect="1"/>
          </p:cNvPicPr>
          <p:nvPr/>
        </p:nvPicPr>
        <p:blipFill>
          <a:blip r:embed="rId3"/>
          <a:stretch>
            <a:fillRect/>
          </a:stretch>
        </p:blipFill>
        <p:spPr>
          <a:xfrm>
            <a:off x="7028505" y="6165304"/>
            <a:ext cx="2115495" cy="621846"/>
          </a:xfrm>
          <a:prstGeom prst="rect">
            <a:avLst/>
          </a:prstGeom>
        </p:spPr>
      </p:pic>
    </p:spTree>
    <p:extLst>
      <p:ext uri="{BB962C8B-B14F-4D97-AF65-F5344CB8AC3E}">
        <p14:creationId xmlns:p14="http://schemas.microsoft.com/office/powerpoint/2010/main" val="154630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4639-9B68-3607-1E2C-84D4CAA74F77}"/>
              </a:ext>
            </a:extLst>
          </p:cNvPr>
          <p:cNvSpPr>
            <a:spLocks noGrp="1"/>
          </p:cNvSpPr>
          <p:nvPr>
            <p:ph type="title"/>
          </p:nvPr>
        </p:nvSpPr>
        <p:spPr>
          <a:xfrm>
            <a:off x="1331640" y="2132856"/>
            <a:ext cx="7218000" cy="2448272"/>
          </a:xfrm>
        </p:spPr>
        <p:txBody>
          <a:bodyPr/>
          <a:lstStyle/>
          <a:p>
            <a:pPr algn="just"/>
            <a:r>
              <a:rPr lang="en-IN" dirty="0"/>
              <a:t>                THANK YOU</a:t>
            </a:r>
          </a:p>
        </p:txBody>
      </p:sp>
    </p:spTree>
    <p:extLst>
      <p:ext uri="{BB962C8B-B14F-4D97-AF65-F5344CB8AC3E}">
        <p14:creationId xmlns:p14="http://schemas.microsoft.com/office/powerpoint/2010/main" val="347104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1642</TotalTime>
  <Words>356</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vt:lpstr>
      <vt:lpstr>Vapor Trail</vt:lpstr>
      <vt:lpstr> DOCTOR APPOINTMENT MANAGEMENT SOFTWARE </vt:lpstr>
      <vt:lpstr>Content</vt:lpstr>
      <vt:lpstr>Introduction</vt:lpstr>
      <vt:lpstr>About Project </vt:lpstr>
      <vt:lpstr>Flowchart</vt:lpstr>
      <vt:lpstr>Tools</vt:lpstr>
      <vt:lpstr>Outputs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kishor</dc:creator>
  <cp:lastModifiedBy>srivani ambati</cp:lastModifiedBy>
  <cp:revision>13</cp:revision>
  <dcterms:created xsi:type="dcterms:W3CDTF">2022-11-24T04:54:30Z</dcterms:created>
  <dcterms:modified xsi:type="dcterms:W3CDTF">2022-11-25T08:20:03Z</dcterms:modified>
</cp:coreProperties>
</file>