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9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89" r:id="rId13"/>
    <p:sldId id="309" r:id="rId14"/>
    <p:sldId id="301" r:id="rId15"/>
    <p:sldId id="274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FC90-D136-4E9F-AC00-D4A009EC4FB2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E758-1FF4-4FC6-A046-3A2A83DD4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1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1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2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8743"/>
      </p:ext>
    </p:extLst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4400"/>
      </p:ext>
    </p:extLst>
  </p:cSld>
  <p:clrMapOvr>
    <a:masterClrMapping/>
  </p:clrMapOvr>
  <p:transition spd="slow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6320"/>
      </p:ext>
    </p:extLst>
  </p:cSld>
  <p:clrMapOvr>
    <a:masterClrMapping/>
  </p:clrMapOvr>
  <p:transition spd="slow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4120"/>
      </p:ext>
    </p:extLst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9137"/>
      </p:ext>
    </p:extLst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97725"/>
      </p:ext>
    </p:extLst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85389"/>
      </p:ext>
    </p:extLst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3417"/>
      </p:ext>
    </p:extLst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42265"/>
      </p:ext>
    </p:extLst>
  </p:cSld>
  <p:clrMapOvr>
    <a:masterClrMapping/>
  </p:clrMapOvr>
  <p:transition spd="slow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073"/>
      </p:ext>
    </p:extLst>
  </p:cSld>
  <p:clrMapOvr>
    <a:masterClrMapping/>
  </p:clrMapOvr>
  <p:transition spd="slow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6470"/>
      </p:ext>
    </p:extLst>
  </p:cSld>
  <p:clrMapOvr>
    <a:masterClrMapping/>
  </p:clrMapOvr>
  <p:transition spd="slow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13124" y="2895601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010401" y="5410200"/>
            <a:ext cx="3047999" cy="990600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 anchorCtr="0"/>
          <a:lstStyle/>
          <a:p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Bhimashankar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1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“sep” &amp; “end”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4DAF65-19E9-169D-877F-E89E257817F5}"/>
              </a:ext>
            </a:extLst>
          </p:cNvPr>
          <p:cNvGrpSpPr/>
          <p:nvPr/>
        </p:nvGrpSpPr>
        <p:grpSpPr>
          <a:xfrm>
            <a:off x="2028536" y="2074244"/>
            <a:ext cx="7843060" cy="2281554"/>
            <a:chOff x="327556" y="2879973"/>
            <a:chExt cx="7843060" cy="2281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184175-A4D7-4CF3-5B2E-E188F02873BF}"/>
                </a:ext>
              </a:extLst>
            </p:cNvPr>
            <p:cNvGrpSpPr/>
            <p:nvPr/>
          </p:nvGrpSpPr>
          <p:grpSpPr>
            <a:xfrm>
              <a:off x="327556" y="2879973"/>
              <a:ext cx="7843060" cy="2130838"/>
              <a:chOff x="327556" y="2879973"/>
              <a:chExt cx="7843060" cy="2130838"/>
            </a:xfr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3" name="Subtitle 10">
                <a:extLst>
                  <a:ext uri="{FF2B5EF4-FFF2-40B4-BE49-F238E27FC236}">
                    <a16:creationId xmlns:a16="http://schemas.microsoft.com/office/drawing/2014/main" id="{B45F555B-F69D-94A9-1295-28CA9E03E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556" y="3230346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5" name="Rounded Rectangle 21">
                <a:extLst>
                  <a:ext uri="{FF2B5EF4-FFF2-40B4-BE49-F238E27FC236}">
                    <a16:creationId xmlns:a16="http://schemas.microsoft.com/office/drawing/2014/main" id="{0BF42175-5D54-7F3A-2CA1-D099B47B677A}"/>
                  </a:ext>
                </a:extLst>
              </p:cNvPr>
              <p:cNvSpPr/>
              <p:nvPr/>
            </p:nvSpPr>
            <p:spPr>
              <a:xfrm>
                <a:off x="6920080" y="2879973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406212" y="3282230"/>
              <a:ext cx="7685735" cy="187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tabLst/>
                <a:defRPr/>
              </a:pP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 "Self", sep="++++" , end="***"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 "Self", sep="---&gt;" , end="***"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81B673-9EC1-3361-6222-7BD73A06F91F}"/>
              </a:ext>
            </a:extLst>
          </p:cNvPr>
          <p:cNvSpPr txBox="1"/>
          <p:nvPr/>
        </p:nvSpPr>
        <p:spPr>
          <a:xfrm>
            <a:off x="5643028" y="1153861"/>
            <a:ext cx="4787130" cy="49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4525D-BFE5-9241-E0C0-A48CF766AF92}"/>
              </a:ext>
            </a:extLst>
          </p:cNvPr>
          <p:cNvGrpSpPr/>
          <p:nvPr/>
        </p:nvGrpSpPr>
        <p:grpSpPr>
          <a:xfrm>
            <a:off x="2028536" y="4658631"/>
            <a:ext cx="7843060" cy="1655536"/>
            <a:chOff x="3531950" y="4925276"/>
            <a:chExt cx="7843060" cy="165553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0012FF-F7F7-8F12-8F45-C26941DE8138}"/>
                </a:ext>
              </a:extLst>
            </p:cNvPr>
            <p:cNvGrpSpPr/>
            <p:nvPr/>
          </p:nvGrpSpPr>
          <p:grpSpPr>
            <a:xfrm>
              <a:off x="3531950" y="5265085"/>
              <a:ext cx="7843060" cy="1315727"/>
              <a:chOff x="4021384" y="576072"/>
              <a:chExt cx="7843060" cy="1780465"/>
            </a:xfrm>
          </p:grpSpPr>
          <p:sp>
            <p:nvSpPr>
              <p:cNvPr id="17" name="Subtitle 10">
                <a:extLst>
                  <a:ext uri="{FF2B5EF4-FFF2-40B4-BE49-F238E27FC236}">
                    <a16:creationId xmlns:a16="http://schemas.microsoft.com/office/drawing/2014/main" id="{6B56252C-A820-B67D-F0E2-011A31DE7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384" y="576072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72CE4-60D3-FB17-B39E-6AB3BEEFA4E5}"/>
                  </a:ext>
                </a:extLst>
              </p:cNvPr>
              <p:cNvSpPr txBox="1"/>
              <p:nvPr/>
            </p:nvSpPr>
            <p:spPr>
              <a:xfrm>
                <a:off x="4512377" y="834177"/>
                <a:ext cx="6086167" cy="66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My++++Self***My---&gt;</a:t>
                </a:r>
                <a:r>
                  <a:rPr lang="en-US" sz="2000" b="1" dirty="0">
                    <a:solidFill>
                      <a:prstClr val="black"/>
                    </a:solidFill>
                    <a:latin typeface="Lucida Sans Typewriter" panose="020B0509030504030204" pitchFamily="49" charset="0"/>
                  </a:rPr>
                  <a:t>S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elf***</a:t>
                </a:r>
              </a:p>
            </p:txBody>
          </p:sp>
        </p:grp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D9B37A85-5D33-EE84-DFDF-030DF124896F}"/>
                </a:ext>
              </a:extLst>
            </p:cNvPr>
            <p:cNvSpPr/>
            <p:nvPr/>
          </p:nvSpPr>
          <p:spPr>
            <a:xfrm>
              <a:off x="10151227" y="4925276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7D301-4C48-E812-CD9F-1AF179B4EFD6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14994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Difference between end &amp; sep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F89EC-A8F5-5F11-DF41-B51EE4CB349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145687FC-CFC9-D3B3-54D7-767772FB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7778"/>
              </p:ext>
            </p:extLst>
          </p:nvPr>
        </p:nvGraphicFramePr>
        <p:xfrm>
          <a:off x="496529" y="2458065"/>
          <a:ext cx="11198942" cy="40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471">
                  <a:extLst>
                    <a:ext uri="{9D8B030D-6E8A-4147-A177-3AD203B41FA5}">
                      <a16:colId xmlns:a16="http://schemas.microsoft.com/office/drawing/2014/main" val="3136901035"/>
                    </a:ext>
                  </a:extLst>
                </a:gridCol>
                <a:gridCol w="5599471">
                  <a:extLst>
                    <a:ext uri="{9D8B030D-6E8A-4147-A177-3AD203B41FA5}">
                      <a16:colId xmlns:a16="http://schemas.microsoft.com/office/drawing/2014/main" val="3806882656"/>
                    </a:ext>
                  </a:extLst>
                </a:gridCol>
              </a:tblGrid>
              <a:tr h="61109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FF00"/>
                          </a:solidFill>
                          <a:latin typeface="Lucida Sans Typewriter" panose="020B0509030504030204" pitchFamily="49" charset="0"/>
                        </a:rPr>
                        <a:t>END</a:t>
                      </a:r>
                      <a:endParaRPr lang="en-IN" sz="2000" dirty="0">
                        <a:solidFill>
                          <a:srgbClr val="FFFF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FF00"/>
                          </a:solidFill>
                          <a:latin typeface="Lucida Sans Typewriter" panose="020B0509030504030204" pitchFamily="49" charset="0"/>
                        </a:rPr>
                        <a:t>SEP</a:t>
                      </a:r>
                      <a:endParaRPr lang="en-IN" dirty="0">
                        <a:solidFill>
                          <a:srgbClr val="FFFF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35804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Joins multiple lines into single line with specified text.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Joins multiple values into single value with specified 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19245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It will joins values line by line  on multiple lines.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It will joins multiple values within the line only.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2977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pPr lvl="0"/>
                      <a:r>
                        <a:rPr lang="en-IN" sz="2400" b="1" i="1" u="sng" dirty="0">
                          <a:latin typeface="+mn-lt"/>
                        </a:rPr>
                        <a:t>Syntax:</a:t>
                      </a:r>
                      <a:r>
                        <a:rPr lang="en-IN" sz="2400" b="1" dirty="0">
                          <a:latin typeface="+mn-lt"/>
                        </a:rPr>
                        <a:t> end = specified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 </a:t>
                      </a:r>
                      <a:r>
                        <a:rPr lang="en-IN" sz="2400" b="1" i="1" u="sng" dirty="0"/>
                        <a:t>Syntax:</a:t>
                      </a:r>
                      <a:r>
                        <a:rPr lang="en-IN" sz="2400" b="1" dirty="0"/>
                        <a:t> sep = separator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307606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Specified value must be take string data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Separator must be take string data type.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5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00299" y="3572814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53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F89EC-A8F5-5F11-DF41-B51EE4CB349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371701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BF7F-0681-01D9-08A8-B0ACF1A69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4FE2F-82D4-E8C0-9174-009A4410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97200"/>
      </p:ext>
    </p:extLst>
  </p:cSld>
  <p:clrMapOvr>
    <a:masterClrMapping/>
  </p:clrMapOvr>
  <p:transition spd="slow"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38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/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899652" y="1306599"/>
            <a:ext cx="7772400" cy="1219200"/>
          </a:xfrm>
        </p:spPr>
        <p:txBody>
          <a:bodyPr>
            <a:norm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Check whether it is keyword or not, in python..?</a:t>
            </a:r>
          </a:p>
          <a:p>
            <a:pPr marL="914400" lvl="1" indent="-457200" algn="l">
              <a:buBlip>
                <a:blip r:embed="rId2"/>
              </a:buBlip>
            </a:pPr>
            <a:r>
              <a:rPr lang="en-US" sz="2400" b="1" dirty="0">
                <a:solidFill>
                  <a:srgbClr val="00B0F0"/>
                </a:solidFill>
              </a:rPr>
              <a:t>iskeyword</a:t>
            </a:r>
            <a:r>
              <a:rPr lang="en-US" sz="2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5C0AC-2D03-82E4-40BD-586C02595FD5}"/>
              </a:ext>
            </a:extLst>
          </p:cNvPr>
          <p:cNvGrpSpPr/>
          <p:nvPr/>
        </p:nvGrpSpPr>
        <p:grpSpPr>
          <a:xfrm>
            <a:off x="2064203" y="3264039"/>
            <a:ext cx="5229661" cy="1353990"/>
            <a:chOff x="540202" y="3264039"/>
            <a:chExt cx="5229661" cy="135399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1" name="Subtitle 10"/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203" y="3666297"/>
              <a:ext cx="46566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import</a:t>
              </a:r>
              <a:r>
                <a:rPr lang="en-US" sz="2000" b="1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B2534"/>
                  </a:solidFill>
                  <a:latin typeface="Calibri"/>
                </a:rPr>
                <a:t>print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iskeyword</a:t>
              </a:r>
              <a:r>
                <a:rPr lang="en-US" sz="2000" b="1" dirty="0">
                  <a:solidFill>
                    <a:prstClr val="black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'True’</a:t>
              </a:r>
              <a:r>
                <a:rPr lang="en-US" sz="2000" b="1" dirty="0">
                  <a:solidFill>
                    <a:prstClr val="black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0A736-1296-4B92-2331-6A21BD125184}"/>
              </a:ext>
            </a:extLst>
          </p:cNvPr>
          <p:cNvGrpSpPr/>
          <p:nvPr/>
        </p:nvGrpSpPr>
        <p:grpSpPr>
          <a:xfrm>
            <a:off x="7535539" y="3264040"/>
            <a:ext cx="2892552" cy="1353991"/>
            <a:chOff x="6058665" y="3456867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4" name="TextBox 23"/>
            <p:cNvSpPr txBox="1"/>
            <p:nvPr/>
          </p:nvSpPr>
          <p:spPr>
            <a:xfrm>
              <a:off x="6058665" y="3795195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38113" y="3456867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64204" y="2894707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  <a:latin typeface="Calibri"/>
              </a:rPr>
              <a:t>EX-1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4204" y="288630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  <a:latin typeface="Calibri"/>
              </a:rPr>
              <a:t>EX-2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E47A9-7B01-A5FE-9995-68186CCB3727}"/>
              </a:ext>
            </a:extLst>
          </p:cNvPr>
          <p:cNvGrpSpPr/>
          <p:nvPr/>
        </p:nvGrpSpPr>
        <p:grpSpPr>
          <a:xfrm>
            <a:off x="2064203" y="3247180"/>
            <a:ext cx="5229661" cy="1417921"/>
            <a:chOff x="540202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6" name="Subtitle 10">
              <a:extLst>
                <a:ext uri="{FF2B5EF4-FFF2-40B4-BE49-F238E27FC236}">
                  <a16:creationId xmlns:a16="http://schemas.microsoft.com/office/drawing/2014/main" id="{3E0D74F7-722D-312A-28FD-E4A35F44A7A4}"/>
                </a:ext>
              </a:extLst>
            </p:cNvPr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5F510487-847F-B6A8-BD26-028B10CBEDBC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341504-C1AB-0149-3AA4-08C014D638A9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import</a:t>
              </a:r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print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iskeyword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'</a:t>
              </a:r>
              <a:r>
                <a:rPr lang="en-US" sz="2000" b="1" dirty="0" err="1">
                  <a:solidFill>
                    <a:prstClr val="black"/>
                  </a:solidFill>
                  <a:latin typeface="Calibri"/>
                </a:rPr>
                <a:t>mani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’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5503A0-4D54-A45A-B233-F2979DAD8881}"/>
              </a:ext>
            </a:extLst>
          </p:cNvPr>
          <p:cNvGrpSpPr/>
          <p:nvPr/>
        </p:nvGrpSpPr>
        <p:grpSpPr>
          <a:xfrm>
            <a:off x="7535539" y="3247180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7801B0-645F-91D7-3F39-E7366FAC245D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False</a:t>
              </a:r>
            </a:p>
            <a:p>
              <a:endPara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4D359B3E-848F-B0B8-D7BF-94082DEA40F5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0" y="208247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380" y="208247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6348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rPr>
              <a:t>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2885585" y="2131368"/>
            <a:ext cx="8957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Printing the values, It provides Availability for seeing data in output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terminal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provides flexibility for printing values or data in console or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terminal.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081379" y="4917359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“Value Printed”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474823" y="4917359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Value Printed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9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400300" y="1600200"/>
            <a:ext cx="7391400" cy="3657600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Print 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rPr>
              <a:t>(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 Output </a:t>
            </a: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Function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133601"/>
            <a:ext cx="2362200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2999326"/>
            <a:ext cx="2514601" cy="870346"/>
            <a:chOff x="0" y="0"/>
            <a:chExt cx="2175867" cy="87034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Chevron 4"/>
            <p:cNvSpPr/>
            <p:nvPr/>
          </p:nvSpPr>
          <p:spPr>
            <a:xfrm>
              <a:off x="0" y="0"/>
              <a:ext cx="2175867" cy="8703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Calibri"/>
                </a:rPr>
                <a:t>print</a:t>
              </a:r>
              <a:r>
                <a:rPr lang="en-US" sz="24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()</a:t>
              </a:r>
            </a:p>
          </p:txBody>
        </p:sp>
        <p:sp>
          <p:nvSpPr>
            <p:cNvPr id="6" name="Chevron 4"/>
            <p:cNvSpPr/>
            <p:nvPr/>
          </p:nvSpPr>
          <p:spPr>
            <a:xfrm>
              <a:off x="435173" y="0"/>
              <a:ext cx="1305521" cy="87034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Chevron 7"/>
          <p:cNvSpPr/>
          <p:nvPr/>
        </p:nvSpPr>
        <p:spPr>
          <a:xfrm>
            <a:off x="4800600" y="3006150"/>
            <a:ext cx="2514600" cy="870346"/>
          </a:xfrm>
          <a:prstGeom prst="chevron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tIns="365760" anchor="t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end</a:t>
            </a:r>
            <a:endParaRPr lang="en-US" sz="2000" b="1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5200" y="2993770"/>
            <a:ext cx="2438400" cy="870346"/>
            <a:chOff x="283667" y="0"/>
            <a:chExt cx="2175867" cy="870346"/>
          </a:xfrm>
        </p:grpSpPr>
        <p:sp>
          <p:nvSpPr>
            <p:cNvPr id="11" name="Chevron 10"/>
            <p:cNvSpPr/>
            <p:nvPr/>
          </p:nvSpPr>
          <p:spPr>
            <a:xfrm>
              <a:off x="283667" y="0"/>
              <a:ext cx="2175867" cy="870346"/>
            </a:xfrm>
            <a:prstGeom prst="chevron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Calibri"/>
                </a:rPr>
                <a:t>sep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12" name="Chevron 4"/>
            <p:cNvSpPr/>
            <p:nvPr/>
          </p:nvSpPr>
          <p:spPr>
            <a:xfrm>
              <a:off x="724280" y="85418"/>
              <a:ext cx="1305521" cy="71929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92851" y="1065092"/>
            <a:ext cx="48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\n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2118" y="106509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Importance, Use cases</a:t>
            </a:r>
            <a:endParaRPr lang="en-US" sz="2400" b="1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1342" y="5257800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Importance, Use cases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91839" y="1815536"/>
            <a:ext cx="274320" cy="1183790"/>
            <a:chOff x="2216075" y="1747669"/>
            <a:chExt cx="274320" cy="118379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353235" y="2017059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2216075" y="1747669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59800" y="1809980"/>
            <a:ext cx="274320" cy="1183790"/>
            <a:chOff x="6635800" y="1809980"/>
            <a:chExt cx="274320" cy="118379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772960" y="2079370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35800" y="1809980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33878" y="3864116"/>
            <a:ext cx="274320" cy="1183790"/>
            <a:chOff x="4309878" y="3864116"/>
            <a:chExt cx="274320" cy="118379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447038" y="3864116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Flowchart: Connector 45"/>
            <p:cNvSpPr/>
            <p:nvPr/>
          </p:nvSpPr>
          <p:spPr>
            <a:xfrm flipV="1">
              <a:off x="4309878" y="4773586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5" y="1371601"/>
            <a:ext cx="36348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66FF33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2800" b="1" dirty="0">
                <a:solidFill>
                  <a:srgbClr val="66FF33"/>
                </a:solidFill>
                <a:latin typeface="Calibri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197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Printing the values, </a:t>
            </a:r>
            <a:r>
              <a:rPr lang="en-US" sz="2400" b="1" dirty="0"/>
              <a:t>It provides </a:t>
            </a:r>
            <a:r>
              <a:rPr lang="en-US" sz="2400" b="1" dirty="0">
                <a:solidFill>
                  <a:schemeClr val="tx1"/>
                </a:solidFill>
              </a:rPr>
              <a:t>Availability for seeing data in output 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chemeClr val="tx1"/>
                </a:solidFill>
              </a:rPr>
              <a:t>terminal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It provides flexibility for printing values or data in console or output</a:t>
            </a:r>
          </a:p>
          <a:p>
            <a:r>
              <a:rPr lang="en-US" sz="2400" b="1" dirty="0"/>
              <a:t>     terminal.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4917359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</a:pPr>
              <a:endParaRPr lang="en-US" sz="2000" dirty="0">
                <a:solidFill>
                  <a:schemeClr val="bg1"/>
                </a:solidFill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“Value Printed”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4917359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Value Printed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A9E0A-7EA9-654B-38A9-C72F2C3EA58F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2361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5011293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66FF33"/>
                </a:solidFill>
                <a:latin typeface="Calibri"/>
              </a:rPr>
              <a:t>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rinting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multiple values at time: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631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Using</a:t>
            </a:r>
            <a:r>
              <a:rPr lang="en-US" sz="2400" b="1" dirty="0">
                <a:solidFill>
                  <a:prstClr val="white"/>
                </a:solidFill>
                <a:latin typeface="Calibri"/>
              </a:rPr>
              <a:t> comma</a:t>
            </a:r>
            <a:r>
              <a:rPr lang="en-US" sz="2400" b="1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(,) </a:t>
            </a:r>
            <a:r>
              <a:rPr lang="en-US" sz="2400" b="1" dirty="0">
                <a:solidFill>
                  <a:prstClr val="white"/>
                </a:solidFill>
              </a:rPr>
              <a:t>for separating each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3816143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“value1”, “ value2”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3816143"/>
            <a:ext cx="2892552" cy="1353990"/>
            <a:chOff x="6041144" y="609925"/>
            <a:chExt cx="2892552" cy="135399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2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value1 value2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1BCDD-4337-5996-402C-2BA48F05E07F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BEE542-D5B5-B470-23CF-A5DC3C7A3A71}"/>
              </a:ext>
            </a:extLst>
          </p:cNvPr>
          <p:cNvGrpSpPr/>
          <p:nvPr/>
        </p:nvGrpSpPr>
        <p:grpSpPr>
          <a:xfrm>
            <a:off x="956363" y="3122491"/>
            <a:ext cx="6008648" cy="2277319"/>
            <a:chOff x="540203" y="3264039"/>
            <a:chExt cx="6008648" cy="2277319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2" name="Subtitle 10">
              <a:extLst>
                <a:ext uri="{FF2B5EF4-FFF2-40B4-BE49-F238E27FC236}">
                  <a16:creationId xmlns:a16="http://schemas.microsoft.com/office/drawing/2014/main" id="{848BF49C-B51C-5A50-627B-B044C3BC57A3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6008648" cy="1938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E8C53A3A-3215-F23E-3B65-0AB4840CF65E}"/>
                </a:ext>
              </a:extLst>
            </p:cNvPr>
            <p:cNvSpPr/>
            <p:nvPr/>
          </p:nvSpPr>
          <p:spPr>
            <a:xfrm>
              <a:off x="5323590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420029-F7F2-C7AD-979C-549F05D6F0AF}"/>
                </a:ext>
              </a:extLst>
            </p:cNvPr>
            <p:cNvSpPr/>
            <p:nvPr/>
          </p:nvSpPr>
          <p:spPr>
            <a:xfrm>
              <a:off x="540203" y="3666297"/>
              <a:ext cx="600864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a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 =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“Manikanta”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b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 =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35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“I am”,a,“My age is”,b,“.”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0C72A1-6F22-CAE9-6DC7-E8E9E4BFF80A}"/>
              </a:ext>
            </a:extLst>
          </p:cNvPr>
          <p:cNvGrpSpPr/>
          <p:nvPr/>
        </p:nvGrpSpPr>
        <p:grpSpPr>
          <a:xfrm>
            <a:off x="8071700" y="3816143"/>
            <a:ext cx="2892552" cy="1661766"/>
            <a:chOff x="6041144" y="609925"/>
            <a:chExt cx="2892552" cy="166176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600A9-E39C-F526-C237-D847D3E429CB}"/>
                </a:ext>
              </a:extLst>
            </p:cNvPr>
            <p:cNvSpPr txBox="1"/>
            <p:nvPr/>
          </p:nvSpPr>
          <p:spPr>
            <a:xfrm>
              <a:off x="6041144" y="948252"/>
              <a:ext cx="2892552" cy="1323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Lucida Sans Typewriter" panose="020B0509030504030204" pitchFamily="49" charset="0"/>
                </a:rPr>
                <a:t>I am Manikanta My age is 35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E1B687DD-6464-D6D8-EB25-28E544190B21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5229661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Printing multiple values at 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369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Any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 type as a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3816143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35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35.5, True, 55.5 + 2j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3816143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35  35.5  True  (55.5+2j)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F23A8-713B-8D4C-DBA7-372BCB0B7ADA}"/>
              </a:ext>
            </a:extLst>
          </p:cNvPr>
          <p:cNvGrpSpPr/>
          <p:nvPr/>
        </p:nvGrpSpPr>
        <p:grpSpPr>
          <a:xfrm>
            <a:off x="1104992" y="3816137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6" name="Subtitle 10">
              <a:extLst>
                <a:ext uri="{FF2B5EF4-FFF2-40B4-BE49-F238E27FC236}">
                  <a16:creationId xmlns:a16="http://schemas.microsoft.com/office/drawing/2014/main" id="{22A9FA5F-D551-9A3B-2D43-58EEF74EEA89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7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ounded Rectangle 21">
              <a:extLst>
                <a:ext uri="{FF2B5EF4-FFF2-40B4-BE49-F238E27FC236}">
                  <a16:creationId xmlns:a16="http://schemas.microsoft.com/office/drawing/2014/main" id="{9819A219-7FC9-79F7-F08D-DE1712AF8628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C7C974-76F9-D350-82D3-F65F9FF34FFD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[1,2], (1,2), {1,2}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92F015-16D3-872C-1E40-C1D0A3F93953}"/>
              </a:ext>
            </a:extLst>
          </p:cNvPr>
          <p:cNvGrpSpPr/>
          <p:nvPr/>
        </p:nvGrpSpPr>
        <p:grpSpPr>
          <a:xfrm>
            <a:off x="8071700" y="3816137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6DDBD9-84E9-13D4-37FA-F24E54BAC088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[1, 2] (1, 2) {1, 2}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58977B44-60E6-6228-4B46-66A22F654B7C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22AA4-E9A2-3737-FC4E-0ADFE585E6B4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405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66FF33"/>
                </a:solidFill>
                <a:latin typeface="Calibri"/>
              </a:rPr>
              <a:t>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\n  character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01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print function end with  new line character  or  \n  character.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750334" y="3254378"/>
            <a:ext cx="5229661" cy="3204885"/>
            <a:chOff x="540203" y="3264039"/>
            <a:chExt cx="5229661" cy="320488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8266"/>
              <a:ext cx="5229661" cy="2792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2802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“My”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“Name”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“Is”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“Python”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42203" y="3254378"/>
            <a:ext cx="2892552" cy="3152945"/>
            <a:chOff x="6041144" y="609925"/>
            <a:chExt cx="2892552" cy="315294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2814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My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Python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83CAA-996A-7F77-EB79-0A5732375510}"/>
              </a:ext>
            </a:extLst>
          </p:cNvPr>
          <p:cNvSpPr/>
          <p:nvPr/>
        </p:nvSpPr>
        <p:spPr>
          <a:xfrm>
            <a:off x="327556" y="231272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41929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“end” 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1056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While using print with end,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 print function joining each one as single line.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750334" y="3254378"/>
            <a:ext cx="5229661" cy="3204885"/>
            <a:chOff x="540203" y="3264039"/>
            <a:chExt cx="5229661" cy="320488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8266"/>
              <a:ext cx="5229661" cy="2792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2802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“My”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“Name”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“Is”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“Python”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7806229" y="3254378"/>
            <a:ext cx="2892552" cy="1767950"/>
            <a:chOff x="6041144" y="609925"/>
            <a:chExt cx="2892552" cy="176795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429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My-&gt;Name-&gt;Is-&gt;Python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CF6C9-A49B-D94A-F68D-B28FB09AB626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1414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“sep” 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667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While using print with sep, </a:t>
            </a:r>
            <a:r>
              <a:rPr lang="en-US" sz="2400" b="1" dirty="0">
                <a:solidFill>
                  <a:prstClr val="white"/>
                </a:solidFill>
              </a:rPr>
              <a:t>each value joining with specified separator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11E0E-B75A-8BB8-3924-CD700D8E6A9B}"/>
              </a:ext>
            </a:extLst>
          </p:cNvPr>
          <p:cNvGrpSpPr/>
          <p:nvPr/>
        </p:nvGrpSpPr>
        <p:grpSpPr>
          <a:xfrm>
            <a:off x="327556" y="2879973"/>
            <a:ext cx="7843060" cy="2281554"/>
            <a:chOff x="327556" y="2879973"/>
            <a:chExt cx="7843060" cy="2281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184175-A4D7-4CF3-5B2E-E188F02873BF}"/>
                </a:ext>
              </a:extLst>
            </p:cNvPr>
            <p:cNvGrpSpPr/>
            <p:nvPr/>
          </p:nvGrpSpPr>
          <p:grpSpPr>
            <a:xfrm>
              <a:off x="327556" y="2879973"/>
              <a:ext cx="7843060" cy="2130838"/>
              <a:chOff x="327556" y="2879973"/>
              <a:chExt cx="7843060" cy="2130838"/>
            </a:xfr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3" name="Subtitle 10">
                <a:extLst>
                  <a:ext uri="{FF2B5EF4-FFF2-40B4-BE49-F238E27FC236}">
                    <a16:creationId xmlns:a16="http://schemas.microsoft.com/office/drawing/2014/main" id="{B45F555B-F69D-94A9-1295-28CA9E03E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556" y="3230346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5" name="Rounded Rectangle 21">
                <a:extLst>
                  <a:ext uri="{FF2B5EF4-FFF2-40B4-BE49-F238E27FC236}">
                    <a16:creationId xmlns:a16="http://schemas.microsoft.com/office/drawing/2014/main" id="{0BF42175-5D54-7F3A-2CA1-D099B47B677A}"/>
                  </a:ext>
                </a:extLst>
              </p:cNvPr>
              <p:cNvSpPr/>
              <p:nvPr/>
            </p:nvSpPr>
            <p:spPr>
              <a:xfrm>
                <a:off x="6920080" y="2879973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406213" y="3282230"/>
              <a:ext cx="7233460" cy="187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tabLst/>
                <a:defRPr/>
              </a:pP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'My',"Name","Is","Python",sep="++++"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'My',"Name","Is","Python",sep="---&gt;"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81B673-9EC1-3361-6222-7BD73A06F91F}"/>
              </a:ext>
            </a:extLst>
          </p:cNvPr>
          <p:cNvSpPr txBox="1"/>
          <p:nvPr/>
        </p:nvSpPr>
        <p:spPr>
          <a:xfrm>
            <a:off x="5643028" y="1153861"/>
            <a:ext cx="4787130" cy="49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4525D-BFE5-9241-E0C0-A48CF766AF92}"/>
              </a:ext>
            </a:extLst>
          </p:cNvPr>
          <p:cNvGrpSpPr/>
          <p:nvPr/>
        </p:nvGrpSpPr>
        <p:grpSpPr>
          <a:xfrm>
            <a:off x="3531950" y="4925276"/>
            <a:ext cx="7843060" cy="1655536"/>
            <a:chOff x="3531950" y="4925276"/>
            <a:chExt cx="7843060" cy="165553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0012FF-F7F7-8F12-8F45-C26941DE8138}"/>
                </a:ext>
              </a:extLst>
            </p:cNvPr>
            <p:cNvGrpSpPr/>
            <p:nvPr/>
          </p:nvGrpSpPr>
          <p:grpSpPr>
            <a:xfrm>
              <a:off x="3531950" y="5265085"/>
              <a:ext cx="7843060" cy="1315727"/>
              <a:chOff x="4021384" y="576072"/>
              <a:chExt cx="7843060" cy="1780465"/>
            </a:xfrm>
          </p:grpSpPr>
          <p:sp>
            <p:nvSpPr>
              <p:cNvPr id="17" name="Subtitle 10">
                <a:extLst>
                  <a:ext uri="{FF2B5EF4-FFF2-40B4-BE49-F238E27FC236}">
                    <a16:creationId xmlns:a16="http://schemas.microsoft.com/office/drawing/2014/main" id="{6B56252C-A820-B67D-F0E2-011A31DE7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384" y="576072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72CE4-60D3-FB17-B39E-6AB3BEEFA4E5}"/>
                  </a:ext>
                </a:extLst>
              </p:cNvPr>
              <p:cNvSpPr txBox="1"/>
              <p:nvPr/>
            </p:nvSpPr>
            <p:spPr>
              <a:xfrm>
                <a:off x="4512377" y="834177"/>
                <a:ext cx="6086167" cy="129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My++++Name++++Is++++Python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My---&gt;Name---&gt;Is---&gt;Python</a:t>
                </a:r>
              </a:p>
            </p:txBody>
          </p:sp>
        </p:grp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D9B37A85-5D33-EE84-DFDF-030DF124896F}"/>
                </a:ext>
              </a:extLst>
            </p:cNvPr>
            <p:cNvSpPr/>
            <p:nvPr/>
          </p:nvSpPr>
          <p:spPr>
            <a:xfrm>
              <a:off x="10151227" y="4925276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6FB01-E043-4C5C-BA23-475160ED116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35877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598</Words>
  <Application>Microsoft Office PowerPoint</Application>
  <PresentationFormat>Widescreen</PresentationFormat>
  <Paragraphs>146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 Typewriter</vt:lpstr>
      <vt:lpstr>Wingdings</vt:lpstr>
      <vt:lpstr>1_Office Theme</vt:lpstr>
      <vt:lpstr>Programming with Python</vt:lpstr>
      <vt:lpstr>   Print (or) Output 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Kanaparthi Venkata Sai Manikanta</dc:creator>
  <cp:lastModifiedBy>Bhimashankar Takalki</cp:lastModifiedBy>
  <cp:revision>49</cp:revision>
  <dcterms:created xsi:type="dcterms:W3CDTF">2022-09-15T06:39:45Z</dcterms:created>
  <dcterms:modified xsi:type="dcterms:W3CDTF">2023-07-17T00:39:51Z</dcterms:modified>
</cp:coreProperties>
</file>