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0926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2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675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637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69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13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04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307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557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12/22/2023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9195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484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12/22/2023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58372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jetbrains.com/help/pycharm/quick-start-guide.htm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39BB-51EE-812E-3B9B-291983CD3AC2}"/>
              </a:ext>
            </a:extLst>
          </p:cNvPr>
          <p:cNvSpPr>
            <a:spLocks noGrp="1"/>
          </p:cNvSpPr>
          <p:nvPr>
            <p:ph type="ctrTitle"/>
          </p:nvPr>
        </p:nvSpPr>
        <p:spPr/>
        <p:txBody>
          <a:bodyPr>
            <a:normAutofit fontScale="90000"/>
          </a:bodyPr>
          <a:lstStyle/>
          <a:p>
            <a:r>
              <a:rPr lang="en-GB" b="1" dirty="0"/>
              <a:t>How to Set Up PyCharm Community Edition in 2023 (The Easy Way)</a:t>
            </a:r>
            <a:br>
              <a:rPr lang="en-GB" b="1" dirty="0"/>
            </a:br>
            <a:endParaRPr lang="en-IN" dirty="0"/>
          </a:p>
        </p:txBody>
      </p:sp>
      <p:sp>
        <p:nvSpPr>
          <p:cNvPr id="4" name="TextBox 3">
            <a:extLst>
              <a:ext uri="{FF2B5EF4-FFF2-40B4-BE49-F238E27FC236}">
                <a16:creationId xmlns:a16="http://schemas.microsoft.com/office/drawing/2014/main" id="{EE5C65B8-B14B-3650-CDE6-26D820E0F972}"/>
              </a:ext>
            </a:extLst>
          </p:cNvPr>
          <p:cNvSpPr txBox="1"/>
          <p:nvPr/>
        </p:nvSpPr>
        <p:spPr>
          <a:xfrm>
            <a:off x="2106706" y="3509963"/>
            <a:ext cx="6463553" cy="369332"/>
          </a:xfrm>
          <a:prstGeom prst="rect">
            <a:avLst/>
          </a:prstGeom>
          <a:noFill/>
        </p:spPr>
        <p:txBody>
          <a:bodyPr wrap="square" rtlCol="0">
            <a:spAutoFit/>
          </a:bodyPr>
          <a:lstStyle/>
          <a:p>
            <a:r>
              <a:rPr lang="en-GB" dirty="0"/>
              <a:t>By: Bhimashankar Takalki</a:t>
            </a:r>
            <a:endParaRPr lang="en-IN" dirty="0"/>
          </a:p>
        </p:txBody>
      </p:sp>
    </p:spTree>
    <p:extLst>
      <p:ext uri="{BB962C8B-B14F-4D97-AF65-F5344CB8AC3E}">
        <p14:creationId xmlns:p14="http://schemas.microsoft.com/office/powerpoint/2010/main" val="371885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1E9B4D-D8A7-0798-0A2A-FD10626AD5FC}"/>
              </a:ext>
            </a:extLst>
          </p:cNvPr>
          <p:cNvSpPr txBox="1"/>
          <p:nvPr/>
        </p:nvSpPr>
        <p:spPr>
          <a:xfrm>
            <a:off x="242046" y="224118"/>
            <a:ext cx="7996519" cy="646331"/>
          </a:xfrm>
          <a:prstGeom prst="rect">
            <a:avLst/>
          </a:prstGeom>
          <a:noFill/>
        </p:spPr>
        <p:txBody>
          <a:bodyPr wrap="square">
            <a:spAutoFit/>
          </a:bodyPr>
          <a:lstStyle/>
          <a:p>
            <a:r>
              <a:rPr lang="en-GB" dirty="0"/>
              <a:t>Then specify the project location, environment, and Python interpreter. Select the most recent version of Python that you have installed.</a:t>
            </a:r>
            <a:endParaRPr lang="en-IN" dirty="0"/>
          </a:p>
        </p:txBody>
      </p:sp>
      <p:pic>
        <p:nvPicPr>
          <p:cNvPr id="7" name="Picture 6">
            <a:extLst>
              <a:ext uri="{FF2B5EF4-FFF2-40B4-BE49-F238E27FC236}">
                <a16:creationId xmlns:a16="http://schemas.microsoft.com/office/drawing/2014/main" id="{084FA57F-8A44-239E-C553-EE7EDC3DE396}"/>
              </a:ext>
            </a:extLst>
          </p:cNvPr>
          <p:cNvPicPr>
            <a:picLocks noChangeAspect="1"/>
          </p:cNvPicPr>
          <p:nvPr/>
        </p:nvPicPr>
        <p:blipFill>
          <a:blip r:embed="rId2"/>
          <a:stretch>
            <a:fillRect/>
          </a:stretch>
        </p:blipFill>
        <p:spPr>
          <a:xfrm>
            <a:off x="242046" y="994349"/>
            <a:ext cx="10757647" cy="4869302"/>
          </a:xfrm>
          <a:prstGeom prst="rect">
            <a:avLst/>
          </a:prstGeom>
        </p:spPr>
      </p:pic>
      <p:sp>
        <p:nvSpPr>
          <p:cNvPr id="11" name="TextBox 10">
            <a:extLst>
              <a:ext uri="{FF2B5EF4-FFF2-40B4-BE49-F238E27FC236}">
                <a16:creationId xmlns:a16="http://schemas.microsoft.com/office/drawing/2014/main" id="{4E0A7B2C-D2D1-56DE-4622-F3E379B1073C}"/>
              </a:ext>
            </a:extLst>
          </p:cNvPr>
          <p:cNvSpPr txBox="1"/>
          <p:nvPr/>
        </p:nvSpPr>
        <p:spPr>
          <a:xfrm>
            <a:off x="237564" y="5863651"/>
            <a:ext cx="11716872" cy="461665"/>
          </a:xfrm>
          <a:prstGeom prst="rect">
            <a:avLst/>
          </a:prstGeom>
          <a:noFill/>
        </p:spPr>
        <p:txBody>
          <a:bodyPr wrap="square">
            <a:spAutoFit/>
          </a:bodyPr>
          <a:lstStyle/>
          <a:p>
            <a:r>
              <a:rPr lang="en-GB" sz="1200" dirty="0"/>
              <a:t>If you do not see the option to select a Python base interpreter, you may need to install Python on your computer. If you're a Mac user check out this Dataquest blog post to learn how to install Python. If you're a Windows user, check out this blog post.</a:t>
            </a:r>
            <a:endParaRPr lang="en-IN" sz="1200" dirty="0"/>
          </a:p>
        </p:txBody>
      </p:sp>
    </p:spTree>
    <p:extLst>
      <p:ext uri="{BB962C8B-B14F-4D97-AF65-F5344CB8AC3E}">
        <p14:creationId xmlns:p14="http://schemas.microsoft.com/office/powerpoint/2010/main" val="130423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92A7E0-1DFC-1A2B-88D7-B80D222169A7}"/>
              </a:ext>
            </a:extLst>
          </p:cNvPr>
          <p:cNvSpPr txBox="1"/>
          <p:nvPr/>
        </p:nvSpPr>
        <p:spPr>
          <a:xfrm>
            <a:off x="439271" y="268942"/>
            <a:ext cx="10721788" cy="646331"/>
          </a:xfrm>
          <a:prstGeom prst="rect">
            <a:avLst/>
          </a:prstGeom>
          <a:noFill/>
        </p:spPr>
        <p:txBody>
          <a:bodyPr wrap="square">
            <a:spAutoFit/>
          </a:bodyPr>
          <a:lstStyle/>
          <a:p>
            <a:r>
              <a:rPr lang="en-GB" dirty="0"/>
              <a:t>Leave the box checked that says "Create a main.py welcome script". This will create and open a Python script when the project is created.</a:t>
            </a:r>
            <a:endParaRPr lang="en-IN" dirty="0"/>
          </a:p>
        </p:txBody>
      </p:sp>
      <p:sp>
        <p:nvSpPr>
          <p:cNvPr id="7" name="TextBox 6">
            <a:extLst>
              <a:ext uri="{FF2B5EF4-FFF2-40B4-BE49-F238E27FC236}">
                <a16:creationId xmlns:a16="http://schemas.microsoft.com/office/drawing/2014/main" id="{E99D8713-7643-F0B4-42B4-8B6C6F53D7EA}"/>
              </a:ext>
            </a:extLst>
          </p:cNvPr>
          <p:cNvSpPr txBox="1"/>
          <p:nvPr/>
        </p:nvSpPr>
        <p:spPr>
          <a:xfrm>
            <a:off x="439270" y="1120588"/>
            <a:ext cx="11394141" cy="1477328"/>
          </a:xfrm>
          <a:prstGeom prst="rect">
            <a:avLst/>
          </a:prstGeom>
          <a:noFill/>
        </p:spPr>
        <p:txBody>
          <a:bodyPr wrap="square">
            <a:spAutoFit/>
          </a:bodyPr>
          <a:lstStyle/>
          <a:p>
            <a:r>
              <a:rPr lang="en-GB" dirty="0"/>
              <a:t>Step 2: Create a New Python Script</a:t>
            </a:r>
          </a:p>
          <a:p>
            <a:endParaRPr lang="en-GB" dirty="0"/>
          </a:p>
          <a:p>
            <a:r>
              <a:rPr lang="en-GB" dirty="0"/>
              <a:t>If you're greeted by the main.py file when the project opens, you're ready to start coding in Python. If you need to create a new Python file, right-click on your project in the "Project" pane, then select "New" &gt; "Python File". You'll be prompted to enter a name for your file.</a:t>
            </a:r>
            <a:endParaRPr lang="en-IN" dirty="0"/>
          </a:p>
        </p:txBody>
      </p:sp>
      <p:pic>
        <p:nvPicPr>
          <p:cNvPr id="8" name="Picture 7">
            <a:extLst>
              <a:ext uri="{FF2B5EF4-FFF2-40B4-BE49-F238E27FC236}">
                <a16:creationId xmlns:a16="http://schemas.microsoft.com/office/drawing/2014/main" id="{9BDD6FD7-C2D4-C987-49C6-3B0821E077A6}"/>
              </a:ext>
            </a:extLst>
          </p:cNvPr>
          <p:cNvPicPr>
            <a:picLocks noChangeAspect="1"/>
          </p:cNvPicPr>
          <p:nvPr/>
        </p:nvPicPr>
        <p:blipFill>
          <a:blip r:embed="rId2"/>
          <a:stretch>
            <a:fillRect/>
          </a:stretch>
        </p:blipFill>
        <p:spPr>
          <a:xfrm>
            <a:off x="358589" y="2597917"/>
            <a:ext cx="11125199" cy="3991142"/>
          </a:xfrm>
          <a:prstGeom prst="rect">
            <a:avLst/>
          </a:prstGeom>
        </p:spPr>
      </p:pic>
    </p:spTree>
    <p:extLst>
      <p:ext uri="{BB962C8B-B14F-4D97-AF65-F5344CB8AC3E}">
        <p14:creationId xmlns:p14="http://schemas.microsoft.com/office/powerpoint/2010/main" val="2973137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177FF6-82D7-4D1F-7905-ECA4F6CD3AFD}"/>
              </a:ext>
            </a:extLst>
          </p:cNvPr>
          <p:cNvSpPr txBox="1"/>
          <p:nvPr/>
        </p:nvSpPr>
        <p:spPr>
          <a:xfrm>
            <a:off x="681318" y="212049"/>
            <a:ext cx="10721788" cy="1200329"/>
          </a:xfrm>
          <a:prstGeom prst="rect">
            <a:avLst/>
          </a:prstGeom>
          <a:noFill/>
        </p:spPr>
        <p:txBody>
          <a:bodyPr wrap="square">
            <a:spAutoFit/>
          </a:bodyPr>
          <a:lstStyle/>
          <a:p>
            <a:r>
              <a:rPr lang="en-GB" dirty="0"/>
              <a:t>Step 3: Write Some Python Code</a:t>
            </a:r>
          </a:p>
          <a:p>
            <a:endParaRPr lang="en-GB" dirty="0"/>
          </a:p>
          <a:p>
            <a:r>
              <a:rPr lang="en-GB" dirty="0"/>
              <a:t>Once you've created your Python file, you can start writing code. For this tutorial, let's write a simple function that checks if a word is a palindrome (a word that reads the same backward as forward). Here's an example:</a:t>
            </a:r>
            <a:endParaRPr lang="en-IN" dirty="0"/>
          </a:p>
        </p:txBody>
      </p:sp>
      <p:sp>
        <p:nvSpPr>
          <p:cNvPr id="8" name="TextBox 7">
            <a:extLst>
              <a:ext uri="{FF2B5EF4-FFF2-40B4-BE49-F238E27FC236}">
                <a16:creationId xmlns:a16="http://schemas.microsoft.com/office/drawing/2014/main" id="{4D81B59F-272E-07E9-8B38-C89E7B738906}"/>
              </a:ext>
            </a:extLst>
          </p:cNvPr>
          <p:cNvSpPr txBox="1"/>
          <p:nvPr/>
        </p:nvSpPr>
        <p:spPr>
          <a:xfrm>
            <a:off x="681318" y="1632500"/>
            <a:ext cx="7942730" cy="369332"/>
          </a:xfrm>
          <a:prstGeom prst="rect">
            <a:avLst/>
          </a:prstGeom>
          <a:noFill/>
        </p:spPr>
        <p:txBody>
          <a:bodyPr wrap="square">
            <a:spAutoFit/>
          </a:bodyPr>
          <a:lstStyle/>
          <a:p>
            <a:r>
              <a:rPr lang="en-GB" dirty="0"/>
              <a:t>print(“Hello World!”)  # This will print: Hello World at console window</a:t>
            </a:r>
          </a:p>
        </p:txBody>
      </p:sp>
      <p:sp>
        <p:nvSpPr>
          <p:cNvPr id="10" name="TextBox 9">
            <a:extLst>
              <a:ext uri="{FF2B5EF4-FFF2-40B4-BE49-F238E27FC236}">
                <a16:creationId xmlns:a16="http://schemas.microsoft.com/office/drawing/2014/main" id="{A489EC81-9ED5-3039-014E-07949AF2DB95}"/>
              </a:ext>
            </a:extLst>
          </p:cNvPr>
          <p:cNvSpPr txBox="1"/>
          <p:nvPr/>
        </p:nvSpPr>
        <p:spPr>
          <a:xfrm>
            <a:off x="681318" y="2627583"/>
            <a:ext cx="6096000" cy="1477328"/>
          </a:xfrm>
          <a:prstGeom prst="rect">
            <a:avLst/>
          </a:prstGeom>
          <a:noFill/>
        </p:spPr>
        <p:txBody>
          <a:bodyPr wrap="square">
            <a:spAutoFit/>
          </a:bodyPr>
          <a:lstStyle/>
          <a:p>
            <a:r>
              <a:rPr lang="en-IN" dirty="0"/>
              <a:t>* </a:t>
            </a:r>
          </a:p>
          <a:p>
            <a:r>
              <a:rPr lang="en-IN" dirty="0"/>
              <a:t>* * </a:t>
            </a:r>
          </a:p>
          <a:p>
            <a:r>
              <a:rPr lang="en-IN" dirty="0"/>
              <a:t>* * * </a:t>
            </a:r>
          </a:p>
          <a:p>
            <a:r>
              <a:rPr lang="en-IN" dirty="0"/>
              <a:t>* * * * </a:t>
            </a:r>
          </a:p>
          <a:p>
            <a:r>
              <a:rPr lang="en-IN" dirty="0"/>
              <a:t>* * * * * </a:t>
            </a:r>
          </a:p>
        </p:txBody>
      </p:sp>
      <p:sp>
        <p:nvSpPr>
          <p:cNvPr id="11" name="TextBox 10">
            <a:extLst>
              <a:ext uri="{FF2B5EF4-FFF2-40B4-BE49-F238E27FC236}">
                <a16:creationId xmlns:a16="http://schemas.microsoft.com/office/drawing/2014/main" id="{B8059B14-B1CA-D9E3-AD68-B17D3DAAA4D2}"/>
              </a:ext>
            </a:extLst>
          </p:cNvPr>
          <p:cNvSpPr txBox="1"/>
          <p:nvPr/>
        </p:nvSpPr>
        <p:spPr>
          <a:xfrm>
            <a:off x="770965" y="2221954"/>
            <a:ext cx="7942730" cy="369332"/>
          </a:xfrm>
          <a:prstGeom prst="rect">
            <a:avLst/>
          </a:prstGeom>
          <a:noFill/>
        </p:spPr>
        <p:txBody>
          <a:bodyPr wrap="square" rtlCol="0">
            <a:spAutoFit/>
          </a:bodyPr>
          <a:lstStyle/>
          <a:p>
            <a:r>
              <a:rPr lang="en-GB" dirty="0"/>
              <a:t>Try writing a c/</a:t>
            </a:r>
            <a:r>
              <a:rPr lang="en-GB" dirty="0" err="1"/>
              <a:t>c++</a:t>
            </a:r>
            <a:r>
              <a:rPr lang="en-GB" dirty="0"/>
              <a:t> program to get the o/p as follows</a:t>
            </a:r>
            <a:endParaRPr lang="en-IN" dirty="0"/>
          </a:p>
        </p:txBody>
      </p:sp>
    </p:spTree>
    <p:extLst>
      <p:ext uri="{BB962C8B-B14F-4D97-AF65-F5344CB8AC3E}">
        <p14:creationId xmlns:p14="http://schemas.microsoft.com/office/powerpoint/2010/main" val="61566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CCC867-897A-683E-14F0-942A892E7B6B}"/>
              </a:ext>
            </a:extLst>
          </p:cNvPr>
          <p:cNvSpPr txBox="1"/>
          <p:nvPr/>
        </p:nvSpPr>
        <p:spPr>
          <a:xfrm>
            <a:off x="555812" y="672352"/>
            <a:ext cx="7315200" cy="4524315"/>
          </a:xfrm>
          <a:prstGeom prst="rect">
            <a:avLst/>
          </a:prstGeom>
          <a:noFill/>
        </p:spPr>
        <p:txBody>
          <a:bodyPr wrap="square">
            <a:spAutoFit/>
          </a:bodyPr>
          <a:lstStyle/>
          <a:p>
            <a:r>
              <a:rPr lang="en-IN" dirty="0"/>
              <a:t>// C/C++ source code to get the output</a:t>
            </a:r>
          </a:p>
          <a:p>
            <a:endParaRPr lang="en-IN" dirty="0"/>
          </a:p>
          <a:p>
            <a:r>
              <a:rPr lang="en-IN" dirty="0"/>
              <a:t>#include &lt;iostream&gt;</a:t>
            </a:r>
          </a:p>
          <a:p>
            <a:r>
              <a:rPr lang="en-IN" dirty="0"/>
              <a:t>using namespace std;</a:t>
            </a:r>
          </a:p>
          <a:p>
            <a:endParaRPr lang="en-IN" dirty="0"/>
          </a:p>
          <a:p>
            <a:r>
              <a:rPr lang="en-IN" dirty="0"/>
              <a:t>int main() {</a:t>
            </a:r>
          </a:p>
          <a:p>
            <a:endParaRPr lang="en-IN" dirty="0"/>
          </a:p>
          <a:p>
            <a:r>
              <a:rPr lang="en-IN" dirty="0"/>
              <a:t>    int </a:t>
            </a:r>
            <a:r>
              <a:rPr lang="en-IN" dirty="0" err="1"/>
              <a:t>i,j</a:t>
            </a:r>
            <a:r>
              <a:rPr lang="en-IN" dirty="0"/>
              <a:t>;</a:t>
            </a:r>
          </a:p>
          <a:p>
            <a:r>
              <a:rPr lang="en-IN" dirty="0"/>
              <a:t>    for(</a:t>
            </a:r>
            <a:r>
              <a:rPr lang="en-IN" dirty="0" err="1"/>
              <a:t>i</a:t>
            </a:r>
            <a:r>
              <a:rPr lang="en-IN" dirty="0"/>
              <a:t>=0;i&lt;5;i++)</a:t>
            </a:r>
          </a:p>
          <a:p>
            <a:r>
              <a:rPr lang="en-IN" dirty="0"/>
              <a:t>    {</a:t>
            </a:r>
          </a:p>
          <a:p>
            <a:r>
              <a:rPr lang="en-IN" dirty="0"/>
              <a:t>        for(j=0;j&lt;=</a:t>
            </a:r>
            <a:r>
              <a:rPr lang="en-IN" dirty="0" err="1"/>
              <a:t>i;j</a:t>
            </a:r>
            <a:r>
              <a:rPr lang="en-IN" dirty="0"/>
              <a:t>++)</a:t>
            </a:r>
          </a:p>
          <a:p>
            <a:r>
              <a:rPr lang="en-IN" dirty="0"/>
              <a:t>            </a:t>
            </a:r>
            <a:r>
              <a:rPr lang="en-IN" dirty="0" err="1"/>
              <a:t>cout</a:t>
            </a:r>
            <a:r>
              <a:rPr lang="en-IN" dirty="0"/>
              <a:t>&lt;&lt;"* ";</a:t>
            </a:r>
          </a:p>
          <a:p>
            <a:r>
              <a:rPr lang="en-IN" dirty="0"/>
              <a:t>        </a:t>
            </a:r>
            <a:r>
              <a:rPr lang="en-IN" dirty="0" err="1"/>
              <a:t>cout</a:t>
            </a:r>
            <a:r>
              <a:rPr lang="en-IN" dirty="0"/>
              <a:t>&lt;&lt;</a:t>
            </a:r>
            <a:r>
              <a:rPr lang="en-IN" dirty="0" err="1"/>
              <a:t>endl</a:t>
            </a:r>
            <a:r>
              <a:rPr lang="en-IN" dirty="0"/>
              <a:t>;</a:t>
            </a:r>
          </a:p>
          <a:p>
            <a:r>
              <a:rPr lang="en-IN" dirty="0"/>
              <a:t>    }</a:t>
            </a:r>
          </a:p>
          <a:p>
            <a:r>
              <a:rPr lang="en-IN" dirty="0"/>
              <a:t>    return 0;</a:t>
            </a:r>
          </a:p>
          <a:p>
            <a:r>
              <a:rPr lang="en-IN" dirty="0"/>
              <a:t>}</a:t>
            </a:r>
          </a:p>
        </p:txBody>
      </p:sp>
    </p:spTree>
    <p:extLst>
      <p:ext uri="{BB962C8B-B14F-4D97-AF65-F5344CB8AC3E}">
        <p14:creationId xmlns:p14="http://schemas.microsoft.com/office/powerpoint/2010/main" val="94882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48773-EFF5-4DCD-5D60-3A86E5DFD19F}"/>
              </a:ext>
            </a:extLst>
          </p:cNvPr>
          <p:cNvSpPr txBox="1"/>
          <p:nvPr/>
        </p:nvSpPr>
        <p:spPr>
          <a:xfrm>
            <a:off x="1084729" y="753035"/>
            <a:ext cx="9188824" cy="369332"/>
          </a:xfrm>
          <a:prstGeom prst="rect">
            <a:avLst/>
          </a:prstGeom>
          <a:noFill/>
        </p:spPr>
        <p:txBody>
          <a:bodyPr wrap="square" rtlCol="0">
            <a:spAutoFit/>
          </a:bodyPr>
          <a:lstStyle/>
          <a:p>
            <a:r>
              <a:rPr lang="en-GB" dirty="0"/>
              <a:t>The same can now be achieved by using python programming in the following way</a:t>
            </a:r>
            <a:endParaRPr lang="en-IN" dirty="0"/>
          </a:p>
        </p:txBody>
      </p:sp>
      <p:sp>
        <p:nvSpPr>
          <p:cNvPr id="8" name="TextBox 7">
            <a:extLst>
              <a:ext uri="{FF2B5EF4-FFF2-40B4-BE49-F238E27FC236}">
                <a16:creationId xmlns:a16="http://schemas.microsoft.com/office/drawing/2014/main" id="{42CDAB76-1E94-F629-00C8-2B0D54CE9089}"/>
              </a:ext>
            </a:extLst>
          </p:cNvPr>
          <p:cNvSpPr txBox="1"/>
          <p:nvPr/>
        </p:nvSpPr>
        <p:spPr>
          <a:xfrm>
            <a:off x="1264023" y="1617694"/>
            <a:ext cx="7082117" cy="646331"/>
          </a:xfrm>
          <a:prstGeom prst="rect">
            <a:avLst/>
          </a:prstGeom>
          <a:noFill/>
        </p:spPr>
        <p:txBody>
          <a:bodyPr wrap="square">
            <a:spAutoFit/>
          </a:bodyPr>
          <a:lstStyle/>
          <a:p>
            <a:r>
              <a:rPr lang="en-IN" dirty="0"/>
              <a:t>for </a:t>
            </a:r>
            <a:r>
              <a:rPr lang="en-IN" dirty="0" err="1"/>
              <a:t>i</a:t>
            </a:r>
            <a:r>
              <a:rPr lang="en-IN" dirty="0"/>
              <a:t> in range(1,6):</a:t>
            </a:r>
          </a:p>
          <a:p>
            <a:r>
              <a:rPr lang="en-IN" dirty="0"/>
              <a:t>    print('* '*</a:t>
            </a:r>
            <a:r>
              <a:rPr lang="en-IN" dirty="0" err="1"/>
              <a:t>i</a:t>
            </a:r>
            <a:r>
              <a:rPr lang="en-IN" dirty="0"/>
              <a:t>)</a:t>
            </a:r>
          </a:p>
        </p:txBody>
      </p:sp>
    </p:spTree>
    <p:extLst>
      <p:ext uri="{BB962C8B-B14F-4D97-AF65-F5344CB8AC3E}">
        <p14:creationId xmlns:p14="http://schemas.microsoft.com/office/powerpoint/2010/main" val="3758939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96CF9-1B65-2F8F-7850-4BC67B9CA95E}"/>
              </a:ext>
            </a:extLst>
          </p:cNvPr>
          <p:cNvSpPr txBox="1"/>
          <p:nvPr/>
        </p:nvSpPr>
        <p:spPr>
          <a:xfrm>
            <a:off x="340659" y="295835"/>
            <a:ext cx="11546541" cy="1200329"/>
          </a:xfrm>
          <a:prstGeom prst="rect">
            <a:avLst/>
          </a:prstGeom>
          <a:noFill/>
        </p:spPr>
        <p:txBody>
          <a:bodyPr wrap="square">
            <a:spAutoFit/>
          </a:bodyPr>
          <a:lstStyle/>
          <a:p>
            <a:r>
              <a:rPr lang="en-GB" dirty="0"/>
              <a:t>Step 4: Run Your Python Code</a:t>
            </a:r>
          </a:p>
          <a:p>
            <a:endParaRPr lang="en-GB" dirty="0"/>
          </a:p>
          <a:p>
            <a:r>
              <a:rPr lang="en-GB" dirty="0"/>
              <a:t>To run your Python code, right-click anywhere in your code editor and select "Run [filename]", or click the green triangle above the code editor. </a:t>
            </a:r>
            <a:endParaRPr lang="en-IN" dirty="0"/>
          </a:p>
        </p:txBody>
      </p:sp>
      <p:pic>
        <p:nvPicPr>
          <p:cNvPr id="9" name="Picture 8">
            <a:extLst>
              <a:ext uri="{FF2B5EF4-FFF2-40B4-BE49-F238E27FC236}">
                <a16:creationId xmlns:a16="http://schemas.microsoft.com/office/drawing/2014/main" id="{D31F57FC-F45D-B2A9-C161-E0B850D35082}"/>
              </a:ext>
            </a:extLst>
          </p:cNvPr>
          <p:cNvPicPr>
            <a:picLocks noChangeAspect="1"/>
          </p:cNvPicPr>
          <p:nvPr/>
        </p:nvPicPr>
        <p:blipFill>
          <a:blip r:embed="rId2"/>
          <a:stretch>
            <a:fillRect/>
          </a:stretch>
        </p:blipFill>
        <p:spPr>
          <a:xfrm>
            <a:off x="340659" y="1496164"/>
            <a:ext cx="11304494" cy="4823954"/>
          </a:xfrm>
          <a:prstGeom prst="rect">
            <a:avLst/>
          </a:prstGeom>
        </p:spPr>
      </p:pic>
    </p:spTree>
    <p:extLst>
      <p:ext uri="{BB962C8B-B14F-4D97-AF65-F5344CB8AC3E}">
        <p14:creationId xmlns:p14="http://schemas.microsoft.com/office/powerpoint/2010/main" val="4224482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3E0450-01D5-5F9E-D991-23056C1A4AF5}"/>
              </a:ext>
            </a:extLst>
          </p:cNvPr>
          <p:cNvSpPr txBox="1"/>
          <p:nvPr/>
        </p:nvSpPr>
        <p:spPr>
          <a:xfrm>
            <a:off x="661758" y="430468"/>
            <a:ext cx="10974429" cy="3416320"/>
          </a:xfrm>
          <a:prstGeom prst="rect">
            <a:avLst/>
          </a:prstGeom>
          <a:noFill/>
        </p:spPr>
        <p:txBody>
          <a:bodyPr wrap="square">
            <a:spAutoFit/>
          </a:bodyPr>
          <a:lstStyle/>
          <a:p>
            <a:r>
              <a:rPr lang="en-GB" dirty="0"/>
              <a:t>Using the Python Console</a:t>
            </a:r>
          </a:p>
          <a:p>
            <a:endParaRPr lang="en-GB" dirty="0"/>
          </a:p>
          <a:p>
            <a:r>
              <a:rPr lang="en-GB" dirty="0"/>
              <a:t>The Python console is a built-in tool in PyCharm that allows you to execute Python commands interactively. It's a great place to experiment with code and test your functions.</a:t>
            </a:r>
          </a:p>
          <a:p>
            <a:r>
              <a:rPr lang="en-GB" dirty="0"/>
              <a:t>Step 1: Open the Python Console</a:t>
            </a:r>
          </a:p>
          <a:p>
            <a:endParaRPr lang="en-GB" dirty="0"/>
          </a:p>
          <a:p>
            <a:r>
              <a:rPr lang="en-GB" dirty="0"/>
              <a:t>To open the Python console, go to "View" &gt; "Tool Windows" &gt; "Python Console" in the PyCharm menu.</a:t>
            </a:r>
          </a:p>
          <a:p>
            <a:r>
              <a:rPr lang="en-GB" dirty="0"/>
              <a:t>Step 2: Use the Python Console</a:t>
            </a:r>
          </a:p>
          <a:p>
            <a:endParaRPr lang="en-GB" dirty="0"/>
          </a:p>
          <a:p>
            <a:r>
              <a:rPr lang="en-GB" dirty="0"/>
              <a:t>Once the Python console is open, you can start typing Python commands. The console will execute these commands immediately and show the results. Right-click inside the code editor, then select "Run File in Python Console". We'll see the results from our Python script and then can continue to use the function:</a:t>
            </a:r>
            <a:endParaRPr lang="en-IN" dirty="0"/>
          </a:p>
        </p:txBody>
      </p:sp>
    </p:spTree>
    <p:extLst>
      <p:ext uri="{BB962C8B-B14F-4D97-AF65-F5344CB8AC3E}">
        <p14:creationId xmlns:p14="http://schemas.microsoft.com/office/powerpoint/2010/main" val="190380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C3285B-83F3-3281-8523-85929DB6DE59}"/>
              </a:ext>
            </a:extLst>
          </p:cNvPr>
          <p:cNvPicPr>
            <a:picLocks noChangeAspect="1"/>
          </p:cNvPicPr>
          <p:nvPr/>
        </p:nvPicPr>
        <p:blipFill>
          <a:blip r:embed="rId2"/>
          <a:stretch>
            <a:fillRect/>
          </a:stretch>
        </p:blipFill>
        <p:spPr>
          <a:xfrm>
            <a:off x="419759" y="259976"/>
            <a:ext cx="11352482" cy="6031006"/>
          </a:xfrm>
          <a:prstGeom prst="rect">
            <a:avLst/>
          </a:prstGeom>
        </p:spPr>
      </p:pic>
    </p:spTree>
    <p:extLst>
      <p:ext uri="{BB962C8B-B14F-4D97-AF65-F5344CB8AC3E}">
        <p14:creationId xmlns:p14="http://schemas.microsoft.com/office/powerpoint/2010/main" val="323829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7C8D9C-0FFB-4086-2DC3-049CAFBBE67D}"/>
              </a:ext>
            </a:extLst>
          </p:cNvPr>
          <p:cNvSpPr txBox="1"/>
          <p:nvPr/>
        </p:nvSpPr>
        <p:spPr>
          <a:xfrm>
            <a:off x="421341" y="340659"/>
            <a:ext cx="10605247" cy="2308324"/>
          </a:xfrm>
          <a:prstGeom prst="rect">
            <a:avLst/>
          </a:prstGeom>
          <a:noFill/>
        </p:spPr>
        <p:txBody>
          <a:bodyPr wrap="square">
            <a:spAutoFit/>
          </a:bodyPr>
          <a:lstStyle/>
          <a:p>
            <a:r>
              <a:rPr lang="en-GB" b="1" dirty="0"/>
              <a:t>Formatting Python Code</a:t>
            </a:r>
          </a:p>
          <a:p>
            <a:endParaRPr lang="en-GB" b="1" dirty="0"/>
          </a:p>
          <a:p>
            <a:r>
              <a:rPr lang="en-GB" dirty="0"/>
              <a:t>Writing clean, readable code is an important part of software development. PyCharm Community Edition comes with built-in tools to help you format your Python code according to the PEP 8 style guide.</a:t>
            </a:r>
          </a:p>
          <a:p>
            <a:endParaRPr lang="en-GB" dirty="0"/>
          </a:p>
          <a:p>
            <a:r>
              <a:rPr lang="en-GB" dirty="0"/>
              <a:t>To enable PEP 8 compliance checking, go to "PyCharm" &gt; "Settings" &gt; "Editor" &gt; "Inspections". Under "Python", check "PEP 8 coding style violation", if it's not checked already. </a:t>
            </a:r>
          </a:p>
          <a:p>
            <a:r>
              <a:rPr lang="en-GB" dirty="0"/>
              <a:t>PyCharm will now highlight any parts of your code that violate the PEP 8 style guide.</a:t>
            </a:r>
          </a:p>
        </p:txBody>
      </p:sp>
      <p:sp>
        <p:nvSpPr>
          <p:cNvPr id="5" name="TextBox 4">
            <a:extLst>
              <a:ext uri="{FF2B5EF4-FFF2-40B4-BE49-F238E27FC236}">
                <a16:creationId xmlns:a16="http://schemas.microsoft.com/office/drawing/2014/main" id="{2D2D624F-C50F-BD21-8156-C4127E065466}"/>
              </a:ext>
            </a:extLst>
          </p:cNvPr>
          <p:cNvSpPr txBox="1"/>
          <p:nvPr/>
        </p:nvSpPr>
        <p:spPr>
          <a:xfrm>
            <a:off x="421341" y="2843243"/>
            <a:ext cx="11600330" cy="3416320"/>
          </a:xfrm>
          <a:prstGeom prst="rect">
            <a:avLst/>
          </a:prstGeom>
          <a:noFill/>
        </p:spPr>
        <p:txBody>
          <a:bodyPr wrap="square">
            <a:spAutoFit/>
          </a:bodyPr>
          <a:lstStyle/>
          <a:p>
            <a:r>
              <a:rPr lang="en-GB" b="1" dirty="0"/>
              <a:t>Refactoring Python Code</a:t>
            </a:r>
          </a:p>
          <a:p>
            <a:endParaRPr lang="en-GB" b="1" dirty="0"/>
          </a:p>
          <a:p>
            <a:r>
              <a:rPr lang="en-GB" dirty="0"/>
              <a:t>Refactoring is the process of restructuring existing code without changing its external </a:t>
            </a:r>
            <a:r>
              <a:rPr lang="en-GB" dirty="0" err="1"/>
              <a:t>behavior</a:t>
            </a:r>
            <a:r>
              <a:rPr lang="en-GB" dirty="0"/>
              <a:t>. It's a way to improve the design, structure, and implementation of your code, while preserving its functionality.</a:t>
            </a:r>
          </a:p>
          <a:p>
            <a:endParaRPr lang="en-GB" dirty="0"/>
          </a:p>
          <a:p>
            <a:r>
              <a:rPr lang="en-GB" dirty="0"/>
              <a:t>One might ask, "Why bother with refactoring?" The reason is that refactoring can significantly enhance the readability and maintainability of your code. It makes your code more structured, efficient, and easier to understand. Furthermore, clean and well-structured code is simpler to extend or modify later on.</a:t>
            </a:r>
          </a:p>
          <a:p>
            <a:endParaRPr lang="en-GB" dirty="0"/>
          </a:p>
          <a:p>
            <a:r>
              <a:rPr lang="en-GB" dirty="0"/>
              <a:t>In PyCharm Community Edition, you can perform refactoring in a few clicks. But it's crucial to remember that after each refactoring step, you should run your tests to make sure the code still works as expected. This practice helps maintain the integrity of your code during the refactoring process.</a:t>
            </a:r>
          </a:p>
        </p:txBody>
      </p:sp>
    </p:spTree>
    <p:extLst>
      <p:ext uri="{BB962C8B-B14F-4D97-AF65-F5344CB8AC3E}">
        <p14:creationId xmlns:p14="http://schemas.microsoft.com/office/powerpoint/2010/main" val="106605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3E4E4-9955-B782-DDDB-7D3F89411914}"/>
              </a:ext>
            </a:extLst>
          </p:cNvPr>
          <p:cNvSpPr txBox="1"/>
          <p:nvPr/>
        </p:nvSpPr>
        <p:spPr>
          <a:xfrm>
            <a:off x="510988" y="188259"/>
            <a:ext cx="11178988" cy="1477328"/>
          </a:xfrm>
          <a:prstGeom prst="rect">
            <a:avLst/>
          </a:prstGeom>
          <a:noFill/>
        </p:spPr>
        <p:txBody>
          <a:bodyPr wrap="square">
            <a:spAutoFit/>
          </a:bodyPr>
          <a:lstStyle/>
          <a:p>
            <a:r>
              <a:rPr lang="en-GB" b="1" dirty="0"/>
              <a:t>Example 1: Renaming a Symbol</a:t>
            </a:r>
          </a:p>
          <a:p>
            <a:r>
              <a:rPr lang="en-GB" dirty="0"/>
              <a:t>One of the most common refactoring tasks is renaming a symbol (a variable, function, class, method, etc.). </a:t>
            </a:r>
          </a:p>
          <a:p>
            <a:endParaRPr lang="en-GB" dirty="0"/>
          </a:p>
          <a:p>
            <a:r>
              <a:rPr lang="en-GB" dirty="0"/>
              <a:t>To rename a symbol in PyCharm, right-click the symbol and select "Refactor" &gt; "Rename". You'll be prompted to enter a new name for the symbol.</a:t>
            </a:r>
          </a:p>
        </p:txBody>
      </p:sp>
      <p:pic>
        <p:nvPicPr>
          <p:cNvPr id="9" name="Picture 8">
            <a:extLst>
              <a:ext uri="{FF2B5EF4-FFF2-40B4-BE49-F238E27FC236}">
                <a16:creationId xmlns:a16="http://schemas.microsoft.com/office/drawing/2014/main" id="{1B1711C2-8D99-6A12-762B-D34BCF890E72}"/>
              </a:ext>
            </a:extLst>
          </p:cNvPr>
          <p:cNvPicPr>
            <a:picLocks noChangeAspect="1"/>
          </p:cNvPicPr>
          <p:nvPr/>
        </p:nvPicPr>
        <p:blipFill>
          <a:blip r:embed="rId2"/>
          <a:stretch>
            <a:fillRect/>
          </a:stretch>
        </p:blipFill>
        <p:spPr>
          <a:xfrm>
            <a:off x="510988" y="1665587"/>
            <a:ext cx="10703859" cy="4573848"/>
          </a:xfrm>
          <a:prstGeom prst="rect">
            <a:avLst/>
          </a:prstGeom>
        </p:spPr>
      </p:pic>
    </p:spTree>
    <p:extLst>
      <p:ext uri="{BB962C8B-B14F-4D97-AF65-F5344CB8AC3E}">
        <p14:creationId xmlns:p14="http://schemas.microsoft.com/office/powerpoint/2010/main" val="425834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1D01-807C-03CC-7B83-6079F9EBD5BA}"/>
              </a:ext>
            </a:extLst>
          </p:cNvPr>
          <p:cNvSpPr>
            <a:spLocks noGrp="1"/>
          </p:cNvSpPr>
          <p:nvPr>
            <p:ph type="title"/>
          </p:nvPr>
        </p:nvSpPr>
        <p:spPr/>
        <p:txBody>
          <a:bodyPr/>
          <a:lstStyle/>
          <a:p>
            <a:r>
              <a:rPr lang="en-IN" b="1" dirty="0"/>
              <a:t>Introduction</a:t>
            </a:r>
            <a:endParaRPr lang="en-IN" dirty="0"/>
          </a:p>
        </p:txBody>
      </p:sp>
      <p:sp>
        <p:nvSpPr>
          <p:cNvPr id="3" name="Content Placeholder 2">
            <a:extLst>
              <a:ext uri="{FF2B5EF4-FFF2-40B4-BE49-F238E27FC236}">
                <a16:creationId xmlns:a16="http://schemas.microsoft.com/office/drawing/2014/main" id="{FC65BFF1-5B38-2287-CF7F-7133C26E92F4}"/>
              </a:ext>
            </a:extLst>
          </p:cNvPr>
          <p:cNvSpPr>
            <a:spLocks noGrp="1"/>
          </p:cNvSpPr>
          <p:nvPr>
            <p:ph idx="1"/>
          </p:nvPr>
        </p:nvSpPr>
        <p:spPr/>
        <p:txBody>
          <a:bodyPr/>
          <a:lstStyle/>
          <a:p>
            <a:pPr marL="0" indent="0">
              <a:buNone/>
            </a:pPr>
            <a:r>
              <a:rPr lang="en-GB" dirty="0"/>
              <a:t>PyCharm is a powerful Integrated Development Environment (IDE) used for programming in Python. PyCharm provides valuable tools such as code analysis, a graphical debugger, and an integrated unit tester, making it an ideal choice for both data science and machine learning applications. In addition, it supports web development with various Python frameworks, including Django, Flask, Pyramid, and web2py. This tutorial is specifically tailored to the PyCharm Community Edition, which is free and open source.</a:t>
            </a:r>
            <a:endParaRPr lang="en-IN" dirty="0"/>
          </a:p>
        </p:txBody>
      </p:sp>
    </p:spTree>
    <p:extLst>
      <p:ext uri="{BB962C8B-B14F-4D97-AF65-F5344CB8AC3E}">
        <p14:creationId xmlns:p14="http://schemas.microsoft.com/office/powerpoint/2010/main" val="3562492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B42512-8B79-FB0A-A4F7-1CDDA424D006}"/>
              </a:ext>
            </a:extLst>
          </p:cNvPr>
          <p:cNvSpPr txBox="1"/>
          <p:nvPr/>
        </p:nvSpPr>
        <p:spPr>
          <a:xfrm>
            <a:off x="340659" y="147081"/>
            <a:ext cx="11483788" cy="2308324"/>
          </a:xfrm>
          <a:prstGeom prst="rect">
            <a:avLst/>
          </a:prstGeom>
          <a:noFill/>
        </p:spPr>
        <p:txBody>
          <a:bodyPr wrap="square">
            <a:spAutoFit/>
          </a:bodyPr>
          <a:lstStyle/>
          <a:p>
            <a:r>
              <a:rPr lang="en-GB" dirty="0"/>
              <a:t>Example 2: Extracting a Variable, Constant, or Method</a:t>
            </a:r>
          </a:p>
          <a:p>
            <a:endParaRPr lang="en-GB" dirty="0"/>
          </a:p>
          <a:p>
            <a:r>
              <a:rPr lang="en-GB" dirty="0"/>
              <a:t>Another common refactoring task is extracting a piece of code into a variable, constant, or method. This can make your code more readable and reusable. To extract a piece of code in PyCharm, select the code, then right-click, select "Refactor" and choose an option.</a:t>
            </a:r>
          </a:p>
          <a:p>
            <a:endParaRPr lang="en-GB" dirty="0"/>
          </a:p>
          <a:p>
            <a:r>
              <a:rPr lang="en-GB" dirty="0"/>
              <a:t>Let’s see an example of the extract method feature. We'll start by creating a new Python file and pasting the following piece of code into it.</a:t>
            </a:r>
            <a:endParaRPr lang="en-IN" dirty="0"/>
          </a:p>
        </p:txBody>
      </p:sp>
      <p:pic>
        <p:nvPicPr>
          <p:cNvPr id="7" name="Picture 6">
            <a:extLst>
              <a:ext uri="{FF2B5EF4-FFF2-40B4-BE49-F238E27FC236}">
                <a16:creationId xmlns:a16="http://schemas.microsoft.com/office/drawing/2014/main" id="{B66886FA-C87E-F2AC-CD3B-9BFD6E854248}"/>
              </a:ext>
            </a:extLst>
          </p:cNvPr>
          <p:cNvPicPr>
            <a:picLocks noChangeAspect="1"/>
          </p:cNvPicPr>
          <p:nvPr/>
        </p:nvPicPr>
        <p:blipFill>
          <a:blip r:embed="rId2"/>
          <a:stretch>
            <a:fillRect/>
          </a:stretch>
        </p:blipFill>
        <p:spPr>
          <a:xfrm>
            <a:off x="340659" y="2528626"/>
            <a:ext cx="11015066" cy="2499216"/>
          </a:xfrm>
          <a:prstGeom prst="rect">
            <a:avLst/>
          </a:prstGeom>
        </p:spPr>
      </p:pic>
      <p:sp>
        <p:nvSpPr>
          <p:cNvPr id="8" name="TextBox 7">
            <a:extLst>
              <a:ext uri="{FF2B5EF4-FFF2-40B4-BE49-F238E27FC236}">
                <a16:creationId xmlns:a16="http://schemas.microsoft.com/office/drawing/2014/main" id="{5D5E40E3-7C9F-EC30-FD13-2FAFDA2534FB}"/>
              </a:ext>
            </a:extLst>
          </p:cNvPr>
          <p:cNvSpPr txBox="1"/>
          <p:nvPr/>
        </p:nvSpPr>
        <p:spPr>
          <a:xfrm>
            <a:off x="340659" y="5193427"/>
            <a:ext cx="11024302" cy="923330"/>
          </a:xfrm>
          <a:prstGeom prst="rect">
            <a:avLst/>
          </a:prstGeom>
          <a:noFill/>
        </p:spPr>
        <p:txBody>
          <a:bodyPr wrap="square">
            <a:spAutoFit/>
          </a:bodyPr>
          <a:lstStyle/>
          <a:p>
            <a:r>
              <a:rPr lang="en-IN" dirty="0"/>
              <a:t>In this case, we can refactor the construction of the profile string into a separate method. To do this, we select the part of the code we want to extract, in this case, "User: " + user + ", Age: " + str(age). Then, right click and select "Refactor" &gt; "Extract Method".</a:t>
            </a:r>
          </a:p>
        </p:txBody>
      </p:sp>
    </p:spTree>
    <p:extLst>
      <p:ext uri="{BB962C8B-B14F-4D97-AF65-F5344CB8AC3E}">
        <p14:creationId xmlns:p14="http://schemas.microsoft.com/office/powerpoint/2010/main" val="4242291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8AB17C-E8B7-3C50-BC23-33DA02B3054E}"/>
              </a:ext>
            </a:extLst>
          </p:cNvPr>
          <p:cNvPicPr>
            <a:picLocks noChangeAspect="1"/>
          </p:cNvPicPr>
          <p:nvPr/>
        </p:nvPicPr>
        <p:blipFill>
          <a:blip r:embed="rId2"/>
          <a:stretch>
            <a:fillRect/>
          </a:stretch>
        </p:blipFill>
        <p:spPr>
          <a:xfrm>
            <a:off x="295564" y="301480"/>
            <a:ext cx="11490036" cy="5886884"/>
          </a:xfrm>
          <a:prstGeom prst="rect">
            <a:avLst/>
          </a:prstGeom>
        </p:spPr>
      </p:pic>
    </p:spTree>
    <p:extLst>
      <p:ext uri="{BB962C8B-B14F-4D97-AF65-F5344CB8AC3E}">
        <p14:creationId xmlns:p14="http://schemas.microsoft.com/office/powerpoint/2010/main" val="2604993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1CA34F-33D4-FB7C-62EB-A028CC973ADE}"/>
              </a:ext>
            </a:extLst>
          </p:cNvPr>
          <p:cNvSpPr txBox="1"/>
          <p:nvPr/>
        </p:nvSpPr>
        <p:spPr>
          <a:xfrm>
            <a:off x="322729" y="179294"/>
            <a:ext cx="11349318" cy="1477328"/>
          </a:xfrm>
          <a:prstGeom prst="rect">
            <a:avLst/>
          </a:prstGeom>
          <a:noFill/>
        </p:spPr>
        <p:txBody>
          <a:bodyPr wrap="square">
            <a:spAutoFit/>
          </a:bodyPr>
          <a:lstStyle/>
          <a:p>
            <a:r>
              <a:rPr lang="en-IN" dirty="0"/>
              <a:t>In the popup window, name the new method something like </a:t>
            </a:r>
            <a:r>
              <a:rPr lang="en-IN" dirty="0" err="1"/>
              <a:t>construct_profile</a:t>
            </a:r>
            <a:r>
              <a:rPr lang="en-IN" dirty="0"/>
              <a:t>. Then, toggle the order of the parameters so that user appears first and age appears second, similar to the structure we see in the profile. Logical parameter ordering makes your code easier to understand and use correctly.</a:t>
            </a:r>
          </a:p>
          <a:p>
            <a:endParaRPr lang="en-IN" dirty="0"/>
          </a:p>
          <a:p>
            <a:r>
              <a:rPr lang="en-IN" dirty="0"/>
              <a:t>Now, double check your work in the "Signature preview" then hit "OK".</a:t>
            </a:r>
          </a:p>
        </p:txBody>
      </p:sp>
      <p:pic>
        <p:nvPicPr>
          <p:cNvPr id="5" name="Picture 4">
            <a:extLst>
              <a:ext uri="{FF2B5EF4-FFF2-40B4-BE49-F238E27FC236}">
                <a16:creationId xmlns:a16="http://schemas.microsoft.com/office/drawing/2014/main" id="{6157541D-405E-4233-B64C-B6347DDE149B}"/>
              </a:ext>
            </a:extLst>
          </p:cNvPr>
          <p:cNvPicPr>
            <a:picLocks noChangeAspect="1"/>
          </p:cNvPicPr>
          <p:nvPr/>
        </p:nvPicPr>
        <p:blipFill>
          <a:blip r:embed="rId2"/>
          <a:stretch>
            <a:fillRect/>
          </a:stretch>
        </p:blipFill>
        <p:spPr>
          <a:xfrm>
            <a:off x="5414683" y="1656622"/>
            <a:ext cx="4715434" cy="4615134"/>
          </a:xfrm>
          <a:prstGeom prst="rect">
            <a:avLst/>
          </a:prstGeom>
        </p:spPr>
      </p:pic>
    </p:spTree>
    <p:extLst>
      <p:ext uri="{BB962C8B-B14F-4D97-AF65-F5344CB8AC3E}">
        <p14:creationId xmlns:p14="http://schemas.microsoft.com/office/powerpoint/2010/main" val="1266546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AC47E-CC48-8D62-265C-A0753F597911}"/>
              </a:ext>
            </a:extLst>
          </p:cNvPr>
          <p:cNvSpPr txBox="1"/>
          <p:nvPr/>
        </p:nvSpPr>
        <p:spPr>
          <a:xfrm>
            <a:off x="681317" y="250123"/>
            <a:ext cx="6096000" cy="369332"/>
          </a:xfrm>
          <a:prstGeom prst="rect">
            <a:avLst/>
          </a:prstGeom>
          <a:noFill/>
        </p:spPr>
        <p:txBody>
          <a:bodyPr wrap="square">
            <a:spAutoFit/>
          </a:bodyPr>
          <a:lstStyle/>
          <a:p>
            <a:r>
              <a:rPr lang="en-GB" dirty="0"/>
              <a:t>Now our Python script looks like this:</a:t>
            </a:r>
            <a:endParaRPr lang="en-IN" dirty="0"/>
          </a:p>
        </p:txBody>
      </p:sp>
      <p:pic>
        <p:nvPicPr>
          <p:cNvPr id="5" name="Picture 4">
            <a:extLst>
              <a:ext uri="{FF2B5EF4-FFF2-40B4-BE49-F238E27FC236}">
                <a16:creationId xmlns:a16="http://schemas.microsoft.com/office/drawing/2014/main" id="{D57212ED-7B4F-3C81-C926-E28FF410ACF1}"/>
              </a:ext>
            </a:extLst>
          </p:cNvPr>
          <p:cNvPicPr>
            <a:picLocks noChangeAspect="1"/>
          </p:cNvPicPr>
          <p:nvPr/>
        </p:nvPicPr>
        <p:blipFill>
          <a:blip r:embed="rId2"/>
          <a:stretch>
            <a:fillRect/>
          </a:stretch>
        </p:blipFill>
        <p:spPr>
          <a:xfrm>
            <a:off x="681316" y="967527"/>
            <a:ext cx="9254139" cy="3227955"/>
          </a:xfrm>
          <a:prstGeom prst="rect">
            <a:avLst/>
          </a:prstGeom>
        </p:spPr>
      </p:pic>
      <p:sp>
        <p:nvSpPr>
          <p:cNvPr id="7" name="TextBox 6">
            <a:extLst>
              <a:ext uri="{FF2B5EF4-FFF2-40B4-BE49-F238E27FC236}">
                <a16:creationId xmlns:a16="http://schemas.microsoft.com/office/drawing/2014/main" id="{B2EB5472-37A9-53D0-F6FA-FBFF624B5D53}"/>
              </a:ext>
            </a:extLst>
          </p:cNvPr>
          <p:cNvSpPr txBox="1"/>
          <p:nvPr/>
        </p:nvSpPr>
        <p:spPr>
          <a:xfrm>
            <a:off x="681316" y="4656729"/>
            <a:ext cx="9323296" cy="646331"/>
          </a:xfrm>
          <a:prstGeom prst="rect">
            <a:avLst/>
          </a:prstGeom>
          <a:noFill/>
        </p:spPr>
        <p:txBody>
          <a:bodyPr wrap="square">
            <a:spAutoFit/>
          </a:bodyPr>
          <a:lstStyle/>
          <a:p>
            <a:r>
              <a:rPr lang="en-GB" dirty="0"/>
              <a:t>By using these refactoring tools, you can improve the quality of your Python code without changing its behaviour.</a:t>
            </a:r>
            <a:endParaRPr lang="en-IN" dirty="0"/>
          </a:p>
        </p:txBody>
      </p:sp>
    </p:spTree>
    <p:extLst>
      <p:ext uri="{BB962C8B-B14F-4D97-AF65-F5344CB8AC3E}">
        <p14:creationId xmlns:p14="http://schemas.microsoft.com/office/powerpoint/2010/main" val="3844341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375CE0-37F0-3A4F-A623-D29D62DD03EB}"/>
              </a:ext>
            </a:extLst>
          </p:cNvPr>
          <p:cNvSpPr txBox="1"/>
          <p:nvPr/>
        </p:nvSpPr>
        <p:spPr>
          <a:xfrm>
            <a:off x="277905" y="751344"/>
            <a:ext cx="11546541" cy="4185761"/>
          </a:xfrm>
          <a:prstGeom prst="rect">
            <a:avLst/>
          </a:prstGeom>
          <a:noFill/>
        </p:spPr>
        <p:txBody>
          <a:bodyPr wrap="square">
            <a:spAutoFit/>
          </a:bodyPr>
          <a:lstStyle/>
          <a:p>
            <a:pPr algn="ctr"/>
            <a:r>
              <a:rPr lang="en-GB" sz="3200" b="1" dirty="0"/>
              <a:t>Setting Up Virtual Environments</a:t>
            </a:r>
          </a:p>
          <a:p>
            <a:endParaRPr lang="en-GB" b="1" dirty="0"/>
          </a:p>
          <a:p>
            <a:r>
              <a:rPr lang="en-GB" dirty="0"/>
              <a:t>Virtual environments in Python are simply indispensable. Consider them as individual playgrounds for your projects, where each project gets its own set of dependencies. </a:t>
            </a:r>
          </a:p>
          <a:p>
            <a:r>
              <a:rPr lang="en-GB" dirty="0"/>
              <a:t>This becomes pivotal when you're working with multiple projects that require different versions of the same package. Not using these environments can lead to package conflicts which can disrupt your projects.</a:t>
            </a:r>
          </a:p>
          <a:p>
            <a:endParaRPr lang="en-GB" dirty="0"/>
          </a:p>
          <a:p>
            <a:r>
              <a:rPr lang="en-GB" dirty="0"/>
              <a:t>Luckily, we can create these individual playgrounds for our projects with the help of virtual environments. Each project gets its own custom environment, minimizing the risk of conflicts. This not only helps in maintaining the project's integrity but also makes the management of packages and dependencies far simpler.</a:t>
            </a:r>
          </a:p>
          <a:p>
            <a:endParaRPr lang="en-GB" dirty="0"/>
          </a:p>
          <a:p>
            <a:r>
              <a:rPr lang="en-GB" dirty="0"/>
              <a:t>If you're wondering how to go about setting up these environments, remember when we were setting up our first project? PyCharm made it super easy for us. But, just to make sure that we're all on the same page, let's delve into this critical concept a bit further. </a:t>
            </a:r>
          </a:p>
        </p:txBody>
      </p:sp>
    </p:spTree>
    <p:extLst>
      <p:ext uri="{BB962C8B-B14F-4D97-AF65-F5344CB8AC3E}">
        <p14:creationId xmlns:p14="http://schemas.microsoft.com/office/powerpoint/2010/main" val="247519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D80D54-A2EA-A26C-97C3-ACC6125C424C}"/>
              </a:ext>
            </a:extLst>
          </p:cNvPr>
          <p:cNvSpPr txBox="1"/>
          <p:nvPr/>
        </p:nvSpPr>
        <p:spPr>
          <a:xfrm>
            <a:off x="618564" y="566678"/>
            <a:ext cx="10112189" cy="3970318"/>
          </a:xfrm>
          <a:prstGeom prst="rect">
            <a:avLst/>
          </a:prstGeom>
          <a:noFill/>
        </p:spPr>
        <p:txBody>
          <a:bodyPr wrap="square">
            <a:spAutoFit/>
          </a:bodyPr>
          <a:lstStyle/>
          <a:p>
            <a:r>
              <a:rPr lang="en-GB" dirty="0"/>
              <a:t>Step 1: Create a New Project</a:t>
            </a:r>
          </a:p>
          <a:p>
            <a:endParaRPr lang="en-GB" dirty="0"/>
          </a:p>
          <a:p>
            <a:r>
              <a:rPr lang="en-GB" dirty="0"/>
              <a:t>To create a new project in PyCharm Community Edition, click "New Project" on the Welcome screen, or select "File" in the menu, then "New Project". You'll be prompted to enter a name for your project and choose a location where the project files will be stored.</a:t>
            </a:r>
          </a:p>
          <a:p>
            <a:endParaRPr lang="en-GB" dirty="0"/>
          </a:p>
          <a:p>
            <a:endParaRPr lang="en-GB" dirty="0"/>
          </a:p>
          <a:p>
            <a:endParaRPr lang="en-GB" dirty="0"/>
          </a:p>
          <a:p>
            <a:endParaRPr lang="en-GB" dirty="0"/>
          </a:p>
          <a:p>
            <a:r>
              <a:rPr lang="en-GB" dirty="0"/>
              <a:t>Step 2: Set Up a Virtual Environment</a:t>
            </a:r>
          </a:p>
          <a:p>
            <a:endParaRPr lang="en-GB" dirty="0"/>
          </a:p>
          <a:p>
            <a:r>
              <a:rPr lang="en-GB" dirty="0"/>
              <a:t>In the "New Project" dialog, you'll also see an option to create a new virtual environment for your project. PyCharm Community Edition uses </a:t>
            </a:r>
            <a:r>
              <a:rPr lang="en-GB" dirty="0" err="1"/>
              <a:t>Virtualenv</a:t>
            </a:r>
            <a:r>
              <a:rPr lang="en-GB" dirty="0"/>
              <a:t>, or </a:t>
            </a:r>
            <a:r>
              <a:rPr lang="en-GB" dirty="0" err="1"/>
              <a:t>venv</a:t>
            </a:r>
            <a:r>
              <a:rPr lang="en-GB" dirty="0"/>
              <a:t>, to create virtual environments by default. Enter a name for your virtual environment, or leave it as the default </a:t>
            </a:r>
            <a:r>
              <a:rPr lang="en-GB" dirty="0" err="1"/>
              <a:t>venv</a:t>
            </a:r>
            <a:r>
              <a:rPr lang="en-GB" dirty="0"/>
              <a:t>.</a:t>
            </a:r>
            <a:endParaRPr lang="en-IN" dirty="0"/>
          </a:p>
        </p:txBody>
      </p:sp>
    </p:spTree>
    <p:extLst>
      <p:ext uri="{BB962C8B-B14F-4D97-AF65-F5344CB8AC3E}">
        <p14:creationId xmlns:p14="http://schemas.microsoft.com/office/powerpoint/2010/main" val="1300590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A17B2B-AF55-0987-D597-4D4A96086C54}"/>
              </a:ext>
            </a:extLst>
          </p:cNvPr>
          <p:cNvPicPr>
            <a:picLocks noChangeAspect="1"/>
          </p:cNvPicPr>
          <p:nvPr/>
        </p:nvPicPr>
        <p:blipFill>
          <a:blip r:embed="rId2"/>
          <a:stretch>
            <a:fillRect/>
          </a:stretch>
        </p:blipFill>
        <p:spPr>
          <a:xfrm>
            <a:off x="457199" y="263872"/>
            <a:ext cx="11035553" cy="6011422"/>
          </a:xfrm>
          <a:prstGeom prst="rect">
            <a:avLst/>
          </a:prstGeom>
        </p:spPr>
      </p:pic>
    </p:spTree>
    <p:extLst>
      <p:ext uri="{BB962C8B-B14F-4D97-AF65-F5344CB8AC3E}">
        <p14:creationId xmlns:p14="http://schemas.microsoft.com/office/powerpoint/2010/main" val="224999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70896D-BFDA-1C2E-6C36-01872748C3C1}"/>
              </a:ext>
            </a:extLst>
          </p:cNvPr>
          <p:cNvSpPr txBox="1"/>
          <p:nvPr/>
        </p:nvSpPr>
        <p:spPr>
          <a:xfrm>
            <a:off x="708210" y="566678"/>
            <a:ext cx="10793507" cy="2308324"/>
          </a:xfrm>
          <a:prstGeom prst="rect">
            <a:avLst/>
          </a:prstGeom>
          <a:noFill/>
        </p:spPr>
        <p:txBody>
          <a:bodyPr wrap="square">
            <a:spAutoFit/>
          </a:bodyPr>
          <a:lstStyle/>
          <a:p>
            <a:r>
              <a:rPr lang="en-GB" dirty="0"/>
              <a:t>Step 3: Start Using Your Virtual Environment</a:t>
            </a:r>
          </a:p>
          <a:p>
            <a:endParaRPr lang="en-GB" dirty="0"/>
          </a:p>
          <a:p>
            <a:pPr algn="just"/>
            <a:r>
              <a:rPr lang="en-GB" dirty="0"/>
              <a:t>Once you've created your project, PyCharm Community Edition will automatically activate the virtual environment for you. Any packages you install using the PyCharm package manager or the terminal will be installed in this virtual environment, isolated from your other projects.</a:t>
            </a:r>
          </a:p>
          <a:p>
            <a:endParaRPr lang="en-GB" dirty="0"/>
          </a:p>
          <a:p>
            <a:r>
              <a:rPr lang="en-GB" dirty="0"/>
              <a:t>The process of setting up virtual environments is generally the same across different operating systems, but there might be slight differences in how to access the terminal or command line in PyCharm.</a:t>
            </a:r>
            <a:endParaRPr lang="en-IN" dirty="0"/>
          </a:p>
        </p:txBody>
      </p:sp>
    </p:spTree>
    <p:extLst>
      <p:ext uri="{BB962C8B-B14F-4D97-AF65-F5344CB8AC3E}">
        <p14:creationId xmlns:p14="http://schemas.microsoft.com/office/powerpoint/2010/main" val="295396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9072A2-0C86-2AE0-111E-05D13729292A}"/>
              </a:ext>
            </a:extLst>
          </p:cNvPr>
          <p:cNvSpPr txBox="1"/>
          <p:nvPr/>
        </p:nvSpPr>
        <p:spPr>
          <a:xfrm>
            <a:off x="502024" y="612845"/>
            <a:ext cx="11277600" cy="5847755"/>
          </a:xfrm>
          <a:prstGeom prst="rect">
            <a:avLst/>
          </a:prstGeom>
          <a:noFill/>
        </p:spPr>
        <p:txBody>
          <a:bodyPr wrap="square">
            <a:spAutoFit/>
          </a:bodyPr>
          <a:lstStyle/>
          <a:p>
            <a:pPr algn="ctr"/>
            <a:r>
              <a:rPr lang="en-GB" sz="3200" b="1" dirty="0"/>
              <a:t>Conclusion</a:t>
            </a:r>
          </a:p>
          <a:p>
            <a:r>
              <a:rPr lang="en-GB" dirty="0"/>
              <a:t>Congratulations! You've now set up your PyCharm Community Edition IDE for optimal Python development. We've covered a lot of ground in this tutorial, including:</a:t>
            </a:r>
          </a:p>
          <a:p>
            <a:endParaRPr lang="en-GB" dirty="0"/>
          </a:p>
          <a:p>
            <a:pPr marL="285750" indent="-285750">
              <a:buFont typeface="Arial" panose="020B0604020202020204" pitchFamily="34" charset="0"/>
              <a:buChar char="•"/>
            </a:pPr>
            <a:r>
              <a:rPr lang="en-GB" dirty="0"/>
              <a:t>How to install PyCharm Community Edition</a:t>
            </a:r>
          </a:p>
          <a:p>
            <a:pPr marL="285750" indent="-285750">
              <a:buFont typeface="Arial" panose="020B0604020202020204" pitchFamily="34" charset="0"/>
              <a:buChar char="•"/>
            </a:pPr>
            <a:r>
              <a:rPr lang="en-GB" dirty="0"/>
              <a:t>Creating and running a Python file</a:t>
            </a:r>
          </a:p>
          <a:p>
            <a:pPr marL="285750" indent="-285750">
              <a:buFont typeface="Arial" panose="020B0604020202020204" pitchFamily="34" charset="0"/>
              <a:buChar char="•"/>
            </a:pPr>
            <a:r>
              <a:rPr lang="en-GB" dirty="0"/>
              <a:t>Using the Python console</a:t>
            </a:r>
          </a:p>
          <a:p>
            <a:pPr marL="285750" indent="-285750">
              <a:buFont typeface="Arial" panose="020B0604020202020204" pitchFamily="34" charset="0"/>
              <a:buChar char="•"/>
            </a:pPr>
            <a:r>
              <a:rPr lang="en-GB" dirty="0"/>
              <a:t>Formatting Python code</a:t>
            </a:r>
          </a:p>
          <a:p>
            <a:pPr marL="285750" indent="-285750">
              <a:buFont typeface="Arial" panose="020B0604020202020204" pitchFamily="34" charset="0"/>
              <a:buChar char="•"/>
            </a:pPr>
            <a:r>
              <a:rPr lang="en-GB" dirty="0"/>
              <a:t>Refactoring Python code</a:t>
            </a:r>
          </a:p>
          <a:p>
            <a:pPr marL="285750" indent="-285750">
              <a:buFont typeface="Arial" panose="020B0604020202020204" pitchFamily="34" charset="0"/>
              <a:buChar char="•"/>
            </a:pPr>
            <a:r>
              <a:rPr lang="en-GB" dirty="0"/>
              <a:t>Setting up virtual environments</a:t>
            </a:r>
          </a:p>
          <a:p>
            <a:pPr marL="285750" indent="-285750">
              <a:buFont typeface="Arial" panose="020B0604020202020204" pitchFamily="34" charset="0"/>
              <a:buChar char="•"/>
            </a:pPr>
            <a:endParaRPr lang="en-GB" dirty="0"/>
          </a:p>
          <a:p>
            <a:r>
              <a:rPr lang="en-GB" dirty="0"/>
              <a:t>By following these steps, you've created a powerful and flexible development environment that will support you in your Python projects. Whether you're a student on the Dataquest Backend Developer career path or a seasoned developer, PyCharm Community Edition has a lot to offer.</a:t>
            </a:r>
          </a:p>
          <a:p>
            <a:endParaRPr lang="en-GB" dirty="0"/>
          </a:p>
          <a:p>
            <a:r>
              <a:rPr lang="en-GB" dirty="0"/>
              <a:t>Remember, this is just the beginning of what you can do with PyCharm Community Edition. There are many more features and tools to explore. </a:t>
            </a:r>
          </a:p>
          <a:p>
            <a:r>
              <a:rPr lang="en-GB" dirty="0"/>
              <a:t>For more information, check out the </a:t>
            </a:r>
            <a:r>
              <a:rPr lang="en-GB" dirty="0">
                <a:hlinkClick r:id="rId2"/>
              </a:rPr>
              <a:t>official PyCharm documentation</a:t>
            </a:r>
            <a:r>
              <a:rPr lang="en-GB" dirty="0"/>
              <a:t>.</a:t>
            </a:r>
          </a:p>
          <a:p>
            <a:endParaRPr lang="en-GB" dirty="0"/>
          </a:p>
          <a:p>
            <a:r>
              <a:rPr lang="en-GB" dirty="0"/>
              <a:t>Happy coding!</a:t>
            </a:r>
          </a:p>
        </p:txBody>
      </p:sp>
    </p:spTree>
    <p:extLst>
      <p:ext uri="{BB962C8B-B14F-4D97-AF65-F5344CB8AC3E}">
        <p14:creationId xmlns:p14="http://schemas.microsoft.com/office/powerpoint/2010/main" val="861571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DF000-0CAE-B777-A7C3-E870A66EF3AF}"/>
              </a:ext>
            </a:extLst>
          </p:cNvPr>
          <p:cNvSpPr txBox="1"/>
          <p:nvPr/>
        </p:nvSpPr>
        <p:spPr>
          <a:xfrm>
            <a:off x="3361765" y="2560313"/>
            <a:ext cx="4948518" cy="1015663"/>
          </a:xfrm>
          <a:prstGeom prst="rect">
            <a:avLst/>
          </a:prstGeom>
          <a:noFill/>
        </p:spPr>
        <p:txBody>
          <a:bodyPr wrap="square" rtlCol="0">
            <a:spAutoFit/>
          </a:bodyPr>
          <a:lstStyle/>
          <a:p>
            <a:pPr algn="ctr"/>
            <a:r>
              <a:rPr lang="en-GB" sz="6000" dirty="0"/>
              <a:t>Thank You</a:t>
            </a:r>
            <a:endParaRPr lang="en-IN" sz="6000" dirty="0"/>
          </a:p>
        </p:txBody>
      </p:sp>
    </p:spTree>
    <p:extLst>
      <p:ext uri="{BB962C8B-B14F-4D97-AF65-F5344CB8AC3E}">
        <p14:creationId xmlns:p14="http://schemas.microsoft.com/office/powerpoint/2010/main" val="943224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B57CC-0D71-F432-1D7A-EF5022FBE5D5}"/>
              </a:ext>
            </a:extLst>
          </p:cNvPr>
          <p:cNvSpPr txBox="1"/>
          <p:nvPr/>
        </p:nvSpPr>
        <p:spPr>
          <a:xfrm>
            <a:off x="1147482" y="215153"/>
            <a:ext cx="10470777" cy="3139321"/>
          </a:xfrm>
          <a:prstGeom prst="rect">
            <a:avLst/>
          </a:prstGeom>
          <a:noFill/>
        </p:spPr>
        <p:txBody>
          <a:bodyPr wrap="square" anchor="ctr">
            <a:spAutoFit/>
          </a:bodyPr>
          <a:lstStyle/>
          <a:p>
            <a:r>
              <a:rPr lang="en-GB" dirty="0"/>
              <a:t>In this tutorial, we'll cover:</a:t>
            </a:r>
          </a:p>
          <a:p>
            <a:endParaRPr lang="en-GB" dirty="0"/>
          </a:p>
          <a:p>
            <a:pPr marL="285750" indent="-285750">
              <a:buFont typeface="Arial" panose="020B0604020202020204" pitchFamily="34" charset="0"/>
              <a:buChar char="•"/>
            </a:pPr>
            <a:r>
              <a:rPr lang="en-GB" dirty="0"/>
              <a:t>    How to install PyCharm Community Edition</a:t>
            </a:r>
          </a:p>
          <a:p>
            <a:pPr marL="285750" indent="-285750">
              <a:buFont typeface="Arial" panose="020B0604020202020204" pitchFamily="34" charset="0"/>
              <a:buChar char="•"/>
            </a:pPr>
            <a:r>
              <a:rPr lang="en-GB" dirty="0"/>
              <a:t>    Creating and running a Python file</a:t>
            </a:r>
          </a:p>
          <a:p>
            <a:pPr marL="285750" indent="-285750">
              <a:buFont typeface="Arial" panose="020B0604020202020204" pitchFamily="34" charset="0"/>
              <a:buChar char="•"/>
            </a:pPr>
            <a:r>
              <a:rPr lang="en-GB" dirty="0"/>
              <a:t>    Using the Python console</a:t>
            </a:r>
          </a:p>
          <a:p>
            <a:pPr marL="285750" indent="-285750">
              <a:buFont typeface="Arial" panose="020B0604020202020204" pitchFamily="34" charset="0"/>
              <a:buChar char="•"/>
            </a:pPr>
            <a:r>
              <a:rPr lang="en-GB" dirty="0"/>
              <a:t>    Formatting Python code</a:t>
            </a:r>
          </a:p>
          <a:p>
            <a:pPr marL="285750" indent="-285750">
              <a:buFont typeface="Arial" panose="020B0604020202020204" pitchFamily="34" charset="0"/>
              <a:buChar char="•"/>
            </a:pPr>
            <a:r>
              <a:rPr lang="en-GB" dirty="0"/>
              <a:t>    Refactoring Python code</a:t>
            </a:r>
          </a:p>
          <a:p>
            <a:pPr marL="285750" indent="-285750">
              <a:buFont typeface="Arial" panose="020B0604020202020204" pitchFamily="34" charset="0"/>
              <a:buChar char="•"/>
            </a:pPr>
            <a:r>
              <a:rPr lang="en-GB" dirty="0"/>
              <a:t>    Setting up virtual environments</a:t>
            </a:r>
          </a:p>
          <a:p>
            <a:endParaRPr lang="en-GB" dirty="0"/>
          </a:p>
          <a:p>
            <a:pPr algn="just"/>
            <a:r>
              <a:rPr lang="en-GB" dirty="0"/>
              <a:t>By the end of this guide, you'll have a fully configured PyCharm environment ready to handle your Python projects. Let's get started!</a:t>
            </a:r>
            <a:endParaRPr lang="en-IN" dirty="0"/>
          </a:p>
        </p:txBody>
      </p:sp>
    </p:spTree>
    <p:extLst>
      <p:ext uri="{BB962C8B-B14F-4D97-AF65-F5344CB8AC3E}">
        <p14:creationId xmlns:p14="http://schemas.microsoft.com/office/powerpoint/2010/main" val="1603077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0E98-7894-C6B5-82C7-1C44618EDA92}"/>
              </a:ext>
            </a:extLst>
          </p:cNvPr>
          <p:cNvSpPr>
            <a:spLocks noGrp="1"/>
          </p:cNvSpPr>
          <p:nvPr>
            <p:ph type="title"/>
          </p:nvPr>
        </p:nvSpPr>
        <p:spPr/>
        <p:txBody>
          <a:bodyPr/>
          <a:lstStyle/>
          <a:p>
            <a:r>
              <a:rPr lang="en-GB" dirty="0"/>
              <a:t>Installing PyCharm Community Edition IDE</a:t>
            </a:r>
            <a:endParaRPr lang="en-IN" dirty="0"/>
          </a:p>
        </p:txBody>
      </p:sp>
      <p:sp>
        <p:nvSpPr>
          <p:cNvPr id="3" name="Content Placeholder 2">
            <a:extLst>
              <a:ext uri="{FF2B5EF4-FFF2-40B4-BE49-F238E27FC236}">
                <a16:creationId xmlns:a16="http://schemas.microsoft.com/office/drawing/2014/main" id="{85AFCC03-CA94-684D-517A-BDE23A4819CA}"/>
              </a:ext>
            </a:extLst>
          </p:cNvPr>
          <p:cNvSpPr>
            <a:spLocks noGrp="1"/>
          </p:cNvSpPr>
          <p:nvPr>
            <p:ph idx="1"/>
          </p:nvPr>
        </p:nvSpPr>
        <p:spPr/>
        <p:txBody>
          <a:bodyPr>
            <a:normAutofit/>
          </a:bodyPr>
          <a:lstStyle/>
          <a:p>
            <a:pPr marL="0" indent="0">
              <a:buNone/>
            </a:pPr>
            <a:r>
              <a:rPr lang="en-GB" dirty="0"/>
              <a:t>Getting PyCharm Community Edition set up on your computer is a task that requires a few simple steps. These steps vary based on the operating system you're using.</a:t>
            </a:r>
          </a:p>
          <a:p>
            <a:pPr marL="0" indent="0">
              <a:buNone/>
            </a:pPr>
            <a:endParaRPr lang="en-GB" dirty="0"/>
          </a:p>
          <a:p>
            <a:pPr marL="0" indent="0">
              <a:buNone/>
            </a:pPr>
            <a:r>
              <a:rPr lang="en-GB" dirty="0"/>
              <a:t>Step 1: Download PyCharm Community Edition</a:t>
            </a:r>
          </a:p>
          <a:p>
            <a:pPr marL="0" indent="0">
              <a:buNone/>
            </a:pPr>
            <a:endParaRPr lang="en-GB" dirty="0"/>
          </a:p>
          <a:p>
            <a:pPr marL="0" indent="0">
              <a:buNone/>
            </a:pPr>
            <a:r>
              <a:rPr lang="en-GB" dirty="0"/>
              <a:t>Begin by heading over to the official JetBrains website. Here you'll find the PyCharm Community Edition. The site automatically determines your operating system and suggests the appropriate version for download. For macOS users, please note that there are separate disk images for Intel and Apple Silicon processors. Click on the "Download" button in the PyCharm Community Edition segment of the webpage.</a:t>
            </a:r>
            <a:endParaRPr lang="en-IN" dirty="0"/>
          </a:p>
        </p:txBody>
      </p:sp>
    </p:spTree>
    <p:extLst>
      <p:ext uri="{BB962C8B-B14F-4D97-AF65-F5344CB8AC3E}">
        <p14:creationId xmlns:p14="http://schemas.microsoft.com/office/powerpoint/2010/main" val="3413124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9BF3B-BFE5-A014-A4CD-8F01CE7D7601}"/>
              </a:ext>
            </a:extLst>
          </p:cNvPr>
          <p:cNvPicPr>
            <a:picLocks noChangeAspect="1"/>
          </p:cNvPicPr>
          <p:nvPr/>
        </p:nvPicPr>
        <p:blipFill>
          <a:blip r:embed="rId2"/>
          <a:stretch>
            <a:fillRect/>
          </a:stretch>
        </p:blipFill>
        <p:spPr>
          <a:xfrm>
            <a:off x="412377" y="304800"/>
            <a:ext cx="9771529" cy="5663752"/>
          </a:xfrm>
          <a:prstGeom prst="rect">
            <a:avLst/>
          </a:prstGeom>
        </p:spPr>
      </p:pic>
    </p:spTree>
    <p:extLst>
      <p:ext uri="{BB962C8B-B14F-4D97-AF65-F5344CB8AC3E}">
        <p14:creationId xmlns:p14="http://schemas.microsoft.com/office/powerpoint/2010/main" val="179065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9B5673-D3E7-9DD1-91EF-D7A2943BAAEB}"/>
              </a:ext>
            </a:extLst>
          </p:cNvPr>
          <p:cNvSpPr txBox="1"/>
          <p:nvPr/>
        </p:nvSpPr>
        <p:spPr>
          <a:xfrm>
            <a:off x="242047" y="224118"/>
            <a:ext cx="8908676" cy="2308324"/>
          </a:xfrm>
          <a:prstGeom prst="rect">
            <a:avLst/>
          </a:prstGeom>
          <a:noFill/>
        </p:spPr>
        <p:txBody>
          <a:bodyPr wrap="square">
            <a:spAutoFit/>
          </a:bodyPr>
          <a:lstStyle/>
          <a:p>
            <a:r>
              <a:rPr lang="en-GB" dirty="0"/>
              <a:t>Step 2: Install PyCharm Community Edition</a:t>
            </a:r>
          </a:p>
          <a:p>
            <a:endParaRPr lang="en-GB" dirty="0"/>
          </a:p>
          <a:p>
            <a:r>
              <a:rPr lang="en-GB" dirty="0"/>
              <a:t>Once the download is finished, find the downloaded file (usually in your "Downloads" folder). Double-click on the downloaded file to initiate the installation process.</a:t>
            </a:r>
          </a:p>
          <a:p>
            <a:endParaRPr lang="en-GB" dirty="0"/>
          </a:p>
          <a:p>
            <a:r>
              <a:rPr lang="en-GB" dirty="0"/>
              <a:t>For macOS users, download the disk image. Drag the PyCharm icon into the Applications folder when prompted. Run the PyCharm app from the Applications directory, Launchpad, or Spotlight.</a:t>
            </a:r>
            <a:endParaRPr lang="en-IN" dirty="0"/>
          </a:p>
        </p:txBody>
      </p:sp>
      <p:pic>
        <p:nvPicPr>
          <p:cNvPr id="8" name="Picture 7">
            <a:extLst>
              <a:ext uri="{FF2B5EF4-FFF2-40B4-BE49-F238E27FC236}">
                <a16:creationId xmlns:a16="http://schemas.microsoft.com/office/drawing/2014/main" id="{84E66221-B0A6-4C04-701F-89A045190C2F}"/>
              </a:ext>
            </a:extLst>
          </p:cNvPr>
          <p:cNvPicPr>
            <a:picLocks noChangeAspect="1"/>
          </p:cNvPicPr>
          <p:nvPr/>
        </p:nvPicPr>
        <p:blipFill>
          <a:blip r:embed="rId2"/>
          <a:stretch>
            <a:fillRect/>
          </a:stretch>
        </p:blipFill>
        <p:spPr>
          <a:xfrm>
            <a:off x="731743" y="3053323"/>
            <a:ext cx="5041527" cy="2907281"/>
          </a:xfrm>
          <a:prstGeom prst="rect">
            <a:avLst/>
          </a:prstGeom>
        </p:spPr>
      </p:pic>
    </p:spTree>
    <p:extLst>
      <p:ext uri="{BB962C8B-B14F-4D97-AF65-F5344CB8AC3E}">
        <p14:creationId xmlns:p14="http://schemas.microsoft.com/office/powerpoint/2010/main" val="378389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A6BB01-8413-2115-361E-5E1859AA9673}"/>
              </a:ext>
            </a:extLst>
          </p:cNvPr>
          <p:cNvSpPr txBox="1"/>
          <p:nvPr/>
        </p:nvSpPr>
        <p:spPr>
          <a:xfrm>
            <a:off x="555812" y="304800"/>
            <a:ext cx="8594911" cy="1200329"/>
          </a:xfrm>
          <a:prstGeom prst="rect">
            <a:avLst/>
          </a:prstGeom>
          <a:noFill/>
        </p:spPr>
        <p:txBody>
          <a:bodyPr wrap="square">
            <a:spAutoFit/>
          </a:bodyPr>
          <a:lstStyle/>
          <a:p>
            <a:r>
              <a:rPr lang="en-GB" dirty="0"/>
              <a:t>If you're a Windows user, start by downloading the .exe installer. Please note, if you're using an ARM64 processor, there's a dedicated installer available. Once downloaded, run the installer and adhere to the guidelines provided by the setup wizard.</a:t>
            </a:r>
            <a:endParaRPr lang="en-IN" dirty="0"/>
          </a:p>
        </p:txBody>
      </p:sp>
      <p:sp>
        <p:nvSpPr>
          <p:cNvPr id="9" name="TextBox 8">
            <a:extLst>
              <a:ext uri="{FF2B5EF4-FFF2-40B4-BE49-F238E27FC236}">
                <a16:creationId xmlns:a16="http://schemas.microsoft.com/office/drawing/2014/main" id="{6F164417-7BE6-59B4-DEA4-E6FC90B47037}"/>
              </a:ext>
            </a:extLst>
          </p:cNvPr>
          <p:cNvSpPr txBox="1"/>
          <p:nvPr/>
        </p:nvSpPr>
        <p:spPr>
          <a:xfrm>
            <a:off x="555812" y="1801907"/>
            <a:ext cx="8594911" cy="2031325"/>
          </a:xfrm>
          <a:prstGeom prst="rect">
            <a:avLst/>
          </a:prstGeom>
          <a:noFill/>
        </p:spPr>
        <p:txBody>
          <a:bodyPr wrap="square">
            <a:spAutoFit/>
          </a:bodyPr>
          <a:lstStyle/>
          <a:p>
            <a:r>
              <a:rPr lang="en-GB" dirty="0"/>
              <a:t>During the setup process, be aware of a few key options: "64-bit launcher", "Open Folder as Project", ".</a:t>
            </a:r>
            <a:r>
              <a:rPr lang="en-GB" dirty="0" err="1"/>
              <a:t>py</a:t>
            </a:r>
            <a:r>
              <a:rPr lang="en-GB" dirty="0"/>
              <a:t>", and "Add launchers </a:t>
            </a:r>
            <a:r>
              <a:rPr lang="en-GB" dirty="0" err="1"/>
              <a:t>dir</a:t>
            </a:r>
            <a:r>
              <a:rPr lang="en-GB" dirty="0"/>
              <a:t> to the PATH". Ensuring these are correctly set up will help optimize your coding environment.</a:t>
            </a:r>
          </a:p>
          <a:p>
            <a:endParaRPr lang="en-GB" dirty="0"/>
          </a:p>
          <a:p>
            <a:r>
              <a:rPr lang="en-GB" dirty="0"/>
              <a:t>After completing the installation, you'll be able to access PyCharm either via the Windows Start menu or by utilizing the desktop shortcut if you chose to create one. </a:t>
            </a:r>
            <a:endParaRPr lang="en-IN" dirty="0"/>
          </a:p>
        </p:txBody>
      </p:sp>
    </p:spTree>
    <p:extLst>
      <p:ext uri="{BB962C8B-B14F-4D97-AF65-F5344CB8AC3E}">
        <p14:creationId xmlns:p14="http://schemas.microsoft.com/office/powerpoint/2010/main" val="28375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1935D7-C0DB-D07F-3101-AA6F581AEBD8}"/>
              </a:ext>
            </a:extLst>
          </p:cNvPr>
          <p:cNvSpPr txBox="1"/>
          <p:nvPr/>
        </p:nvSpPr>
        <p:spPr>
          <a:xfrm>
            <a:off x="349624" y="430307"/>
            <a:ext cx="8801099" cy="2031325"/>
          </a:xfrm>
          <a:prstGeom prst="rect">
            <a:avLst/>
          </a:prstGeom>
          <a:noFill/>
        </p:spPr>
        <p:txBody>
          <a:bodyPr wrap="square">
            <a:spAutoFit/>
          </a:bodyPr>
          <a:lstStyle/>
          <a:p>
            <a:r>
              <a:rPr lang="en-GB" dirty="0"/>
              <a:t>Step 3: Launch PyCharm Community Edition</a:t>
            </a:r>
          </a:p>
          <a:p>
            <a:endParaRPr lang="en-GB" dirty="0"/>
          </a:p>
          <a:p>
            <a:r>
              <a:rPr lang="en-GB" dirty="0"/>
              <a:t>After the installation is complete, PyCharm can be found in your Applications folder (macOS) or in your list of installed programs (Windows). Open PyCharm to initiate the IDE and accept the security warning confirming your willingness to open the application. Follow the instructions and accept the PyCharm User Agreement terms.</a:t>
            </a:r>
            <a:endParaRPr lang="en-IN" dirty="0"/>
          </a:p>
        </p:txBody>
      </p:sp>
      <p:pic>
        <p:nvPicPr>
          <p:cNvPr id="7" name="Picture 6">
            <a:extLst>
              <a:ext uri="{FF2B5EF4-FFF2-40B4-BE49-F238E27FC236}">
                <a16:creationId xmlns:a16="http://schemas.microsoft.com/office/drawing/2014/main" id="{1E9BFE7C-3221-351B-B420-EC0B434A071F}"/>
              </a:ext>
            </a:extLst>
          </p:cNvPr>
          <p:cNvPicPr>
            <a:picLocks noChangeAspect="1"/>
          </p:cNvPicPr>
          <p:nvPr/>
        </p:nvPicPr>
        <p:blipFill>
          <a:blip r:embed="rId2"/>
          <a:stretch>
            <a:fillRect/>
          </a:stretch>
        </p:blipFill>
        <p:spPr>
          <a:xfrm>
            <a:off x="259977" y="2228548"/>
            <a:ext cx="8801099" cy="3906065"/>
          </a:xfrm>
          <a:prstGeom prst="rect">
            <a:avLst/>
          </a:prstGeom>
        </p:spPr>
      </p:pic>
    </p:spTree>
    <p:extLst>
      <p:ext uri="{BB962C8B-B14F-4D97-AF65-F5344CB8AC3E}">
        <p14:creationId xmlns:p14="http://schemas.microsoft.com/office/powerpoint/2010/main" val="226489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39B9C-2739-1A96-2EAC-4647423F8D2E}"/>
              </a:ext>
            </a:extLst>
          </p:cNvPr>
          <p:cNvSpPr txBox="1"/>
          <p:nvPr/>
        </p:nvSpPr>
        <p:spPr>
          <a:xfrm>
            <a:off x="331694" y="286871"/>
            <a:ext cx="9081247" cy="2585323"/>
          </a:xfrm>
          <a:prstGeom prst="rect">
            <a:avLst/>
          </a:prstGeom>
          <a:noFill/>
        </p:spPr>
        <p:txBody>
          <a:bodyPr wrap="square">
            <a:spAutoFit/>
          </a:bodyPr>
          <a:lstStyle/>
          <a:p>
            <a:pPr algn="just"/>
            <a:r>
              <a:rPr lang="en-GB" b="1" dirty="0"/>
              <a:t>Creating and Running a Python File in PyCharm</a:t>
            </a:r>
          </a:p>
          <a:p>
            <a:pPr algn="just"/>
            <a:r>
              <a:rPr lang="en-GB" dirty="0"/>
              <a:t>One of the main reasons to use an IDE like PyCharm is the ease with which you can write and run Python code. Let's set up PyCharm Community Edition to run a Python file. Just a quick note: the steps to create and run a Python file in PyCharm might differ slightly based on whether you're on Windows, macOS, or Linux, so it's always a good idea to check out the OS-specific PyCharm documentation if you run into any hiccups!</a:t>
            </a:r>
          </a:p>
          <a:p>
            <a:pPr algn="just"/>
            <a:r>
              <a:rPr lang="en-GB" b="1" dirty="0"/>
              <a:t>Step 1: Create a New Project</a:t>
            </a:r>
          </a:p>
          <a:p>
            <a:pPr algn="just"/>
            <a:r>
              <a:rPr lang="en-GB" dirty="0"/>
              <a:t>On the Welcome screen, select </a:t>
            </a:r>
            <a:r>
              <a:rPr lang="en-GB" b="1" dirty="0"/>
              <a:t>New Project</a:t>
            </a:r>
            <a:r>
              <a:rPr lang="en-GB" dirty="0"/>
              <a:t>.</a:t>
            </a:r>
          </a:p>
        </p:txBody>
      </p:sp>
      <p:pic>
        <p:nvPicPr>
          <p:cNvPr id="5" name="Picture 4">
            <a:extLst>
              <a:ext uri="{FF2B5EF4-FFF2-40B4-BE49-F238E27FC236}">
                <a16:creationId xmlns:a16="http://schemas.microsoft.com/office/drawing/2014/main" id="{35D3FC66-0661-5A88-2EF0-0F6200A2328E}"/>
              </a:ext>
            </a:extLst>
          </p:cNvPr>
          <p:cNvPicPr>
            <a:picLocks noChangeAspect="1"/>
          </p:cNvPicPr>
          <p:nvPr/>
        </p:nvPicPr>
        <p:blipFill>
          <a:blip r:embed="rId2"/>
          <a:stretch>
            <a:fillRect/>
          </a:stretch>
        </p:blipFill>
        <p:spPr>
          <a:xfrm>
            <a:off x="268941" y="2531536"/>
            <a:ext cx="8665952" cy="3887194"/>
          </a:xfrm>
          <a:prstGeom prst="rect">
            <a:avLst/>
          </a:prstGeom>
        </p:spPr>
      </p:pic>
    </p:spTree>
    <p:extLst>
      <p:ext uri="{BB962C8B-B14F-4D97-AF65-F5344CB8AC3E}">
        <p14:creationId xmlns:p14="http://schemas.microsoft.com/office/powerpoint/2010/main" val="21313955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57</TotalTime>
  <Words>2296</Words>
  <Application>Microsoft Office PowerPoint</Application>
  <PresentationFormat>Widescreen</PresentationFormat>
  <Paragraphs>151</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Retrospect</vt:lpstr>
      <vt:lpstr>How to Set Up PyCharm Community Edition in 2023 (The Easy Way) </vt:lpstr>
      <vt:lpstr>Introduction</vt:lpstr>
      <vt:lpstr>PowerPoint Presentation</vt:lpstr>
      <vt:lpstr>Installing PyCharm Community Edition 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Set Up PyCharm Community Edition in 2023 (The Easy Way) </dc:title>
  <dc:creator>Bhimashankar Takalki</dc:creator>
  <cp:lastModifiedBy>Bhimashankar Takalki</cp:lastModifiedBy>
  <cp:revision>3</cp:revision>
  <dcterms:created xsi:type="dcterms:W3CDTF">2023-12-21T20:00:53Z</dcterms:created>
  <dcterms:modified xsi:type="dcterms:W3CDTF">2023-12-21T20:58:23Z</dcterms:modified>
</cp:coreProperties>
</file>