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37CA04-C02F-49F5-B59A-C86DB917A64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9BD1-287F-4AA7-A906-2F0F8827C6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8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7CA04-C02F-49F5-B59A-C86DB917A64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342416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7CA04-C02F-49F5-B59A-C86DB917A64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28330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7CA04-C02F-49F5-B59A-C86DB917A64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153158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7CA04-C02F-49F5-B59A-C86DB917A64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9BD1-287F-4AA7-A906-2F0F8827C6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92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37CA04-C02F-49F5-B59A-C86DB917A640}"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17352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7CA04-C02F-49F5-B59A-C86DB917A640}"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288388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37CA04-C02F-49F5-B59A-C86DB917A640}"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327063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37CA04-C02F-49F5-B59A-C86DB917A640}" type="datetimeFigureOut">
              <a:rPr lang="en-IN" smtClean="0"/>
              <a:t>22-12-2023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346861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37CA04-C02F-49F5-B59A-C86DB917A640}" type="datetimeFigureOut">
              <a:rPr lang="en-IN" smtClean="0"/>
              <a:t>22-12-2023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149BD1-287F-4AA7-A906-2F0F8827C641}" type="slidenum">
              <a:rPr lang="en-IN" smtClean="0"/>
              <a:t>‹#›</a:t>
            </a:fld>
            <a:endParaRPr lang="en-IN"/>
          </a:p>
        </p:txBody>
      </p:sp>
    </p:spTree>
    <p:extLst>
      <p:ext uri="{BB962C8B-B14F-4D97-AF65-F5344CB8AC3E}">
        <p14:creationId xmlns:p14="http://schemas.microsoft.com/office/powerpoint/2010/main" val="405628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7CA04-C02F-49F5-B59A-C86DB917A640}"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9BD1-287F-4AA7-A906-2F0F8827C641}" type="slidenum">
              <a:rPr lang="en-IN" smtClean="0"/>
              <a:t>‹#›</a:t>
            </a:fld>
            <a:endParaRPr lang="en-IN"/>
          </a:p>
        </p:txBody>
      </p:sp>
    </p:spTree>
    <p:extLst>
      <p:ext uri="{BB962C8B-B14F-4D97-AF65-F5344CB8AC3E}">
        <p14:creationId xmlns:p14="http://schemas.microsoft.com/office/powerpoint/2010/main" val="337699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37CA04-C02F-49F5-B59A-C86DB917A640}" type="datetimeFigureOut">
              <a:rPr lang="en-IN" smtClean="0"/>
              <a:t>22-12-2023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149BD1-287F-4AA7-A906-2F0F8827C64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68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hyperlink" Target="https://www.geeksforgeeks.org/pythonpath-environment-variable-in-pyth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3D15-3EE6-9E91-9C52-5CFE36992F77}"/>
              </a:ext>
            </a:extLst>
          </p:cNvPr>
          <p:cNvSpPr>
            <a:spLocks noGrp="1"/>
          </p:cNvSpPr>
          <p:nvPr>
            <p:ph type="ctrTitle"/>
          </p:nvPr>
        </p:nvSpPr>
        <p:spPr/>
        <p:txBody>
          <a:bodyPr/>
          <a:lstStyle/>
          <a:p>
            <a:r>
              <a:rPr lang="en-IN" b="1" i="0" dirty="0">
                <a:solidFill>
                  <a:srgbClr val="273239"/>
                </a:solidFill>
                <a:effectLst/>
                <a:latin typeface="Source Sans 3"/>
              </a:rPr>
              <a:t>Internal working of Python</a:t>
            </a:r>
            <a:br>
              <a:rPr lang="en-IN" b="1" i="0" dirty="0">
                <a:solidFill>
                  <a:srgbClr val="273239"/>
                </a:solidFill>
                <a:effectLst/>
                <a:latin typeface="Source Sans 3"/>
              </a:rPr>
            </a:br>
            <a:endParaRPr lang="en-IN" dirty="0"/>
          </a:p>
        </p:txBody>
      </p:sp>
      <p:sp>
        <p:nvSpPr>
          <p:cNvPr id="3" name="Subtitle 2">
            <a:extLst>
              <a:ext uri="{FF2B5EF4-FFF2-40B4-BE49-F238E27FC236}">
                <a16:creationId xmlns:a16="http://schemas.microsoft.com/office/drawing/2014/main" id="{CBEE49F2-4149-0FD7-2744-4AB43EFFE735}"/>
              </a:ext>
            </a:extLst>
          </p:cNvPr>
          <p:cNvSpPr>
            <a:spLocks noGrp="1"/>
          </p:cNvSpPr>
          <p:nvPr>
            <p:ph type="subTitle" idx="1"/>
          </p:nvPr>
        </p:nvSpPr>
        <p:spPr/>
        <p:txBody>
          <a:bodyPr/>
          <a:lstStyle/>
          <a:p>
            <a:r>
              <a:rPr lang="en-GB" dirty="0"/>
              <a:t>By: Bhimashankar </a:t>
            </a:r>
            <a:r>
              <a:rPr lang="en-GB" dirty="0" err="1"/>
              <a:t>takalki</a:t>
            </a:r>
            <a:endParaRPr lang="en-IN" dirty="0"/>
          </a:p>
        </p:txBody>
      </p:sp>
    </p:spTree>
    <p:extLst>
      <p:ext uri="{BB962C8B-B14F-4D97-AF65-F5344CB8AC3E}">
        <p14:creationId xmlns:p14="http://schemas.microsoft.com/office/powerpoint/2010/main" val="397570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DEB8A9-F1DD-8D53-7EE2-BFE3CF4C5197}"/>
              </a:ext>
            </a:extLst>
          </p:cNvPr>
          <p:cNvSpPr txBox="1"/>
          <p:nvPr/>
        </p:nvSpPr>
        <p:spPr>
          <a:xfrm>
            <a:off x="950259" y="459032"/>
            <a:ext cx="10192870" cy="2585323"/>
          </a:xfrm>
          <a:prstGeom prst="rect">
            <a:avLst/>
          </a:prstGeom>
          <a:noFill/>
        </p:spPr>
        <p:txBody>
          <a:bodyPr wrap="square">
            <a:spAutoFit/>
          </a:bodyPr>
          <a:lstStyle/>
          <a:p>
            <a:r>
              <a:rPr lang="en-GB" b="1" i="0" dirty="0">
                <a:solidFill>
                  <a:srgbClr val="273239"/>
                </a:solidFill>
                <a:effectLst/>
                <a:latin typeface="Nunito" pitchFamily="2" charset="0"/>
              </a:rPr>
              <a:t>Python</a:t>
            </a:r>
            <a:r>
              <a:rPr lang="en-GB" b="0" i="0" dirty="0">
                <a:solidFill>
                  <a:srgbClr val="273239"/>
                </a:solidFill>
                <a:effectLst/>
                <a:latin typeface="Nunito" pitchFamily="2" charset="0"/>
              </a:rPr>
              <a:t> is an object-oriented programming language like Java. </a:t>
            </a:r>
          </a:p>
          <a:p>
            <a:endParaRPr lang="en-GB" u="sng" dirty="0">
              <a:solidFill>
                <a:srgbClr val="273239"/>
              </a:solidFill>
              <a:latin typeface="Nunito" pitchFamily="2" charset="0"/>
              <a:hlinkClick r:id="rId2"/>
            </a:endParaRPr>
          </a:p>
          <a:p>
            <a:r>
              <a:rPr lang="en-GB" b="0" i="0" u="sng" dirty="0">
                <a:effectLst/>
                <a:latin typeface="Nunito" pitchFamily="2" charset="0"/>
                <a:hlinkClick r:id="rId2"/>
              </a:rPr>
              <a:t>Python </a:t>
            </a:r>
            <a:r>
              <a:rPr lang="en-GB" b="0" i="0" dirty="0">
                <a:solidFill>
                  <a:srgbClr val="273239"/>
                </a:solidFill>
                <a:effectLst/>
                <a:latin typeface="Nunito" pitchFamily="2" charset="0"/>
              </a:rPr>
              <a:t>is called an </a:t>
            </a:r>
            <a:r>
              <a:rPr lang="en-GB" b="1" i="0" dirty="0">
                <a:solidFill>
                  <a:srgbClr val="273239"/>
                </a:solidFill>
                <a:effectLst/>
                <a:latin typeface="Nunito" pitchFamily="2" charset="0"/>
              </a:rPr>
              <a:t>interpreted language.</a:t>
            </a:r>
            <a:r>
              <a:rPr lang="en-GB" b="0" i="0" dirty="0">
                <a:solidFill>
                  <a:srgbClr val="273239"/>
                </a:solidFill>
                <a:effectLst/>
                <a:latin typeface="Nunito" pitchFamily="2" charset="0"/>
              </a:rPr>
              <a:t> </a:t>
            </a:r>
          </a:p>
          <a:p>
            <a:endParaRPr lang="en-GB" dirty="0">
              <a:solidFill>
                <a:srgbClr val="273239"/>
              </a:solidFill>
              <a:latin typeface="Nunito" pitchFamily="2" charset="0"/>
            </a:endParaRPr>
          </a:p>
          <a:p>
            <a:r>
              <a:rPr lang="en-GB" b="0" i="0" dirty="0">
                <a:solidFill>
                  <a:srgbClr val="273239"/>
                </a:solidFill>
                <a:effectLst/>
                <a:latin typeface="Nunito" pitchFamily="2" charset="0"/>
              </a:rPr>
              <a:t>Python uses code modules that are interchangeable instead of a single long list of instructions that was standard for functional programming languages. </a:t>
            </a:r>
          </a:p>
          <a:p>
            <a:endParaRPr lang="en-GB" dirty="0">
              <a:solidFill>
                <a:srgbClr val="273239"/>
              </a:solidFill>
              <a:latin typeface="Nunito" pitchFamily="2" charset="0"/>
            </a:endParaRPr>
          </a:p>
          <a:p>
            <a:r>
              <a:rPr lang="en-GB" b="0" i="0" dirty="0">
                <a:solidFill>
                  <a:srgbClr val="273239"/>
                </a:solidFill>
                <a:effectLst/>
                <a:latin typeface="Nunito" pitchFamily="2" charset="0"/>
              </a:rPr>
              <a:t>The standard implementation of Python is called </a:t>
            </a:r>
            <a:r>
              <a:rPr lang="en-GB" b="1" i="0" dirty="0">
                <a:solidFill>
                  <a:srgbClr val="273239"/>
                </a:solidFill>
                <a:effectLst/>
                <a:latin typeface="Nunito" pitchFamily="2" charset="0"/>
              </a:rPr>
              <a:t>“</a:t>
            </a:r>
            <a:r>
              <a:rPr lang="en-GB" b="1" i="0" dirty="0" err="1">
                <a:solidFill>
                  <a:srgbClr val="273239"/>
                </a:solidFill>
                <a:effectLst/>
                <a:latin typeface="Nunito" pitchFamily="2" charset="0"/>
              </a:rPr>
              <a:t>cpython</a:t>
            </a:r>
            <a:r>
              <a:rPr lang="en-GB" b="1" i="0" dirty="0">
                <a:solidFill>
                  <a:srgbClr val="273239"/>
                </a:solidFill>
                <a:effectLst/>
                <a:latin typeface="Nunito" pitchFamily="2" charset="0"/>
              </a:rPr>
              <a:t>”.</a:t>
            </a:r>
            <a:r>
              <a:rPr lang="en-GB" b="0" i="0" dirty="0">
                <a:solidFill>
                  <a:srgbClr val="273239"/>
                </a:solidFill>
                <a:effectLst/>
                <a:latin typeface="Nunito" pitchFamily="2" charset="0"/>
              </a:rPr>
              <a:t> It is the default and widely used implementation of Python. </a:t>
            </a:r>
            <a:endParaRPr lang="en-IN" dirty="0"/>
          </a:p>
        </p:txBody>
      </p:sp>
      <p:sp>
        <p:nvSpPr>
          <p:cNvPr id="9" name="TextBox 8">
            <a:extLst>
              <a:ext uri="{FF2B5EF4-FFF2-40B4-BE49-F238E27FC236}">
                <a16:creationId xmlns:a16="http://schemas.microsoft.com/office/drawing/2014/main" id="{C1F3AEF4-E5FC-8B4A-6D33-C76B1CA06D8F}"/>
              </a:ext>
            </a:extLst>
          </p:cNvPr>
          <p:cNvSpPr txBox="1"/>
          <p:nvPr/>
        </p:nvSpPr>
        <p:spPr>
          <a:xfrm>
            <a:off x="950259" y="3230033"/>
            <a:ext cx="10551459" cy="2308324"/>
          </a:xfrm>
          <a:prstGeom prst="rect">
            <a:avLst/>
          </a:prstGeom>
          <a:noFill/>
        </p:spPr>
        <p:txBody>
          <a:bodyPr wrap="square">
            <a:spAutoFit/>
          </a:bodyPr>
          <a:lstStyle/>
          <a:p>
            <a:pPr algn="l" fontAlgn="base"/>
            <a:r>
              <a:rPr lang="en-GB" b="1" i="0" dirty="0">
                <a:solidFill>
                  <a:srgbClr val="273239"/>
                </a:solidFill>
                <a:effectLst/>
                <a:latin typeface="Nunito" pitchFamily="2" charset="0"/>
              </a:rPr>
              <a:t>Internal working of Python</a:t>
            </a:r>
          </a:p>
          <a:p>
            <a:pPr algn="l" rtl="0" fontAlgn="base"/>
            <a:r>
              <a:rPr lang="en-GB" b="0" i="0" dirty="0">
                <a:solidFill>
                  <a:srgbClr val="273239"/>
                </a:solidFill>
                <a:effectLst/>
                <a:latin typeface="Nunito" pitchFamily="2" charset="0"/>
              </a:rPr>
              <a:t>Python doesn’t convert its code into machine code, something that hardware can understand. It converts it into something called byte code. </a:t>
            </a:r>
          </a:p>
          <a:p>
            <a:pPr algn="l" rtl="0" fontAlgn="base"/>
            <a:endParaRPr lang="en-GB" dirty="0">
              <a:solidFill>
                <a:srgbClr val="273239"/>
              </a:solidFill>
              <a:latin typeface="Nunito" pitchFamily="2" charset="0"/>
            </a:endParaRPr>
          </a:p>
          <a:p>
            <a:pPr algn="l" rtl="0" fontAlgn="base"/>
            <a:r>
              <a:rPr lang="en-GB" b="0" i="0" dirty="0">
                <a:solidFill>
                  <a:srgbClr val="273239"/>
                </a:solidFill>
                <a:effectLst/>
                <a:latin typeface="Nunito" pitchFamily="2" charset="0"/>
              </a:rPr>
              <a:t>So within Python, compilation happens, but it’s just not in a machine language. It is into byte code (</a:t>
            </a:r>
            <a:r>
              <a:rPr lang="en-GB" b="1" i="0" dirty="0">
                <a:solidFill>
                  <a:srgbClr val="273239"/>
                </a:solidFill>
                <a:effectLst/>
                <a:latin typeface="Nunito" pitchFamily="2" charset="0"/>
              </a:rPr>
              <a:t>.</a:t>
            </a:r>
            <a:r>
              <a:rPr lang="en-GB" b="1" i="0" dirty="0" err="1">
                <a:solidFill>
                  <a:srgbClr val="273239"/>
                </a:solidFill>
                <a:effectLst/>
                <a:latin typeface="Nunito" pitchFamily="2" charset="0"/>
              </a:rPr>
              <a:t>pyc</a:t>
            </a:r>
            <a:r>
              <a:rPr lang="en-GB" b="1" i="0" dirty="0">
                <a:solidFill>
                  <a:srgbClr val="273239"/>
                </a:solidFill>
                <a:effectLst/>
                <a:latin typeface="Nunito" pitchFamily="2" charset="0"/>
              </a:rPr>
              <a:t> or .</a:t>
            </a:r>
            <a:r>
              <a:rPr lang="en-GB" b="1" i="0" dirty="0" err="1">
                <a:solidFill>
                  <a:srgbClr val="273239"/>
                </a:solidFill>
                <a:effectLst/>
                <a:latin typeface="Nunito" pitchFamily="2" charset="0"/>
              </a:rPr>
              <a:t>pyo</a:t>
            </a:r>
            <a:r>
              <a:rPr lang="en-GB" b="1" i="0" dirty="0">
                <a:solidFill>
                  <a:srgbClr val="273239"/>
                </a:solidFill>
                <a:effectLst/>
                <a:latin typeface="Nunito" pitchFamily="2" charset="0"/>
              </a:rPr>
              <a:t>)</a:t>
            </a:r>
            <a:r>
              <a:rPr lang="en-GB" b="0" i="0" dirty="0">
                <a:solidFill>
                  <a:srgbClr val="273239"/>
                </a:solidFill>
                <a:effectLst/>
                <a:latin typeface="Nunito" pitchFamily="2" charset="0"/>
              </a:rPr>
              <a:t> and this byte code can’t be understood by the CPU. </a:t>
            </a:r>
          </a:p>
          <a:p>
            <a:pPr algn="l" rtl="0" fontAlgn="base"/>
            <a:endParaRPr lang="en-GB" dirty="0">
              <a:solidFill>
                <a:srgbClr val="273239"/>
              </a:solidFill>
              <a:latin typeface="Nunito" pitchFamily="2" charset="0"/>
            </a:endParaRPr>
          </a:p>
          <a:p>
            <a:pPr algn="l" rtl="0" fontAlgn="base"/>
            <a:r>
              <a:rPr lang="en-GB" b="0" i="0" dirty="0">
                <a:solidFill>
                  <a:srgbClr val="273239"/>
                </a:solidFill>
                <a:effectLst/>
                <a:latin typeface="Nunito" pitchFamily="2" charset="0"/>
              </a:rPr>
              <a:t>So we need an interpreter called the Python virtual machine to execute the byte codes. </a:t>
            </a:r>
          </a:p>
        </p:txBody>
      </p:sp>
    </p:spTree>
    <p:extLst>
      <p:ext uri="{BB962C8B-B14F-4D97-AF65-F5344CB8AC3E}">
        <p14:creationId xmlns:p14="http://schemas.microsoft.com/office/powerpoint/2010/main" val="66514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0BC10-2028-5DBD-F74B-603EC8084020}"/>
              </a:ext>
            </a:extLst>
          </p:cNvPr>
          <p:cNvPicPr>
            <a:picLocks noChangeAspect="1"/>
          </p:cNvPicPr>
          <p:nvPr/>
        </p:nvPicPr>
        <p:blipFill>
          <a:blip r:embed="rId2"/>
          <a:stretch>
            <a:fillRect/>
          </a:stretch>
        </p:blipFill>
        <p:spPr>
          <a:xfrm>
            <a:off x="376629" y="1735505"/>
            <a:ext cx="11140679" cy="2065530"/>
          </a:xfrm>
          <a:prstGeom prst="rect">
            <a:avLst/>
          </a:prstGeom>
        </p:spPr>
      </p:pic>
    </p:spTree>
    <p:extLst>
      <p:ext uri="{BB962C8B-B14F-4D97-AF65-F5344CB8AC3E}">
        <p14:creationId xmlns:p14="http://schemas.microsoft.com/office/powerpoint/2010/main" val="26933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A9633D-8F67-F0DA-06DA-DE48DAD16A4F}"/>
              </a:ext>
            </a:extLst>
          </p:cNvPr>
          <p:cNvSpPr txBox="1"/>
          <p:nvPr/>
        </p:nvSpPr>
        <p:spPr>
          <a:xfrm>
            <a:off x="349624" y="340659"/>
            <a:ext cx="11663082" cy="5909310"/>
          </a:xfrm>
          <a:prstGeom prst="rect">
            <a:avLst/>
          </a:prstGeom>
          <a:noFill/>
        </p:spPr>
        <p:txBody>
          <a:bodyPr wrap="square">
            <a:spAutoFit/>
          </a:bodyPr>
          <a:lstStyle/>
          <a:p>
            <a:pPr algn="l" fontAlgn="base"/>
            <a:r>
              <a:rPr lang="en-GB" b="1" i="0" dirty="0">
                <a:solidFill>
                  <a:srgbClr val="273239"/>
                </a:solidFill>
                <a:effectLst/>
                <a:latin typeface="Nunito" pitchFamily="2" charset="0"/>
              </a:rPr>
              <a:t>How is Python Source Code Converted into Executable Code</a:t>
            </a:r>
          </a:p>
          <a:p>
            <a:pPr algn="l" fontAlgn="base"/>
            <a:endParaRPr lang="en-GB" b="1" i="0" dirty="0">
              <a:solidFill>
                <a:srgbClr val="273239"/>
              </a:solidFill>
              <a:effectLst/>
              <a:latin typeface="Nunito" pitchFamily="2" charset="0"/>
            </a:endParaRPr>
          </a:p>
          <a:p>
            <a:pPr algn="l" rtl="0" fontAlgn="base"/>
            <a:r>
              <a:rPr lang="en-GB" b="0" i="0" dirty="0">
                <a:solidFill>
                  <a:srgbClr val="273239"/>
                </a:solidFill>
                <a:effectLst/>
                <a:latin typeface="Nunito" pitchFamily="2" charset="0"/>
              </a:rPr>
              <a:t>The Python source code goes through the following to generate an executable code</a:t>
            </a:r>
          </a:p>
          <a:p>
            <a:pPr algn="l" rtl="0" fontAlgn="base"/>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1:</a:t>
            </a:r>
            <a:r>
              <a:rPr lang="en-GB" b="0" i="0" dirty="0">
                <a:solidFill>
                  <a:srgbClr val="273239"/>
                </a:solidFill>
                <a:effectLst/>
                <a:latin typeface="Nunito" pitchFamily="2" charset="0"/>
              </a:rPr>
              <a:t> The Python compiler reads a Python source code or instruction in the code editor. In this first stage, the execution of the code starts.</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2:</a:t>
            </a:r>
            <a:r>
              <a:rPr lang="en-GB" b="0" i="0" dirty="0">
                <a:solidFill>
                  <a:srgbClr val="273239"/>
                </a:solidFill>
                <a:effectLst/>
                <a:latin typeface="Nunito" pitchFamily="2" charset="0"/>
              </a:rPr>
              <a:t> After writing Python code it is then saved as a .</a:t>
            </a:r>
            <a:r>
              <a:rPr lang="en-GB" b="1" i="0" dirty="0" err="1">
                <a:solidFill>
                  <a:srgbClr val="273239"/>
                </a:solidFill>
                <a:effectLst/>
                <a:latin typeface="Nunito" pitchFamily="2" charset="0"/>
              </a:rPr>
              <a:t>py</a:t>
            </a:r>
            <a:r>
              <a:rPr lang="en-GB" b="0" i="0" dirty="0">
                <a:solidFill>
                  <a:srgbClr val="273239"/>
                </a:solidFill>
                <a:effectLst/>
                <a:latin typeface="Nunito" pitchFamily="2" charset="0"/>
              </a:rPr>
              <a:t> file in our system. In this, there are instructions written by a Python script for the system.</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3: I</a:t>
            </a:r>
            <a:r>
              <a:rPr lang="en-GB" b="0" i="0" dirty="0">
                <a:solidFill>
                  <a:srgbClr val="273239"/>
                </a:solidFill>
                <a:effectLst/>
                <a:latin typeface="Nunito" pitchFamily="2" charset="0"/>
              </a:rPr>
              <a:t>n this the compilation stage comes in which source code is converted into a byte code. Python compiler also checks the syntax error in this step and generates a .</a:t>
            </a:r>
            <a:r>
              <a:rPr lang="en-GB" b="1" i="0" dirty="0" err="1">
                <a:solidFill>
                  <a:srgbClr val="273239"/>
                </a:solidFill>
                <a:effectLst/>
                <a:latin typeface="Nunito" pitchFamily="2" charset="0"/>
              </a:rPr>
              <a:t>pyc</a:t>
            </a:r>
            <a:r>
              <a:rPr lang="en-GB" b="0" i="0" dirty="0">
                <a:solidFill>
                  <a:srgbClr val="273239"/>
                </a:solidFill>
                <a:effectLst/>
                <a:latin typeface="Nunito" pitchFamily="2" charset="0"/>
              </a:rPr>
              <a:t> file.</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4:</a:t>
            </a:r>
            <a:r>
              <a:rPr lang="en-GB" b="0" i="0" dirty="0">
                <a:solidFill>
                  <a:srgbClr val="273239"/>
                </a:solidFill>
                <a:effectLst/>
                <a:latin typeface="Nunito" pitchFamily="2" charset="0"/>
              </a:rPr>
              <a:t> Byte code that is </a:t>
            </a:r>
            <a:r>
              <a:rPr lang="en-GB" b="1" i="0" dirty="0">
                <a:solidFill>
                  <a:srgbClr val="273239"/>
                </a:solidFill>
                <a:effectLst/>
                <a:latin typeface="Nunito" pitchFamily="2" charset="0"/>
              </a:rPr>
              <a:t>.</a:t>
            </a:r>
            <a:r>
              <a:rPr lang="en-GB" b="1" i="0" dirty="0" err="1">
                <a:solidFill>
                  <a:srgbClr val="273239"/>
                </a:solidFill>
                <a:effectLst/>
                <a:latin typeface="Nunito" pitchFamily="2" charset="0"/>
              </a:rPr>
              <a:t>pyc</a:t>
            </a:r>
            <a:r>
              <a:rPr lang="en-GB" b="0" i="0" dirty="0">
                <a:solidFill>
                  <a:srgbClr val="273239"/>
                </a:solidFill>
                <a:effectLst/>
                <a:latin typeface="Nunito" pitchFamily="2" charset="0"/>
              </a:rPr>
              <a:t> file is then sent to the Python Virtual Machine(PVM) which is the Python interpreter. PVM converts the Python byte code into machine-executable code and in this interpreter reads and executes the given file line by line. If an error occurs during this interpretation then the conversion is halted with an error message.</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5:</a:t>
            </a:r>
            <a:r>
              <a:rPr lang="en-GB" b="0" i="0" dirty="0">
                <a:solidFill>
                  <a:srgbClr val="273239"/>
                </a:solidFill>
                <a:effectLst/>
                <a:latin typeface="Nunito" pitchFamily="2" charset="0"/>
              </a:rPr>
              <a:t> Within the PVM the bytecode is converted into machine code that is the binary language consisting of 0’s and 1’s. This binary language is only understandable by the CPU of the system as it is highly optimized for the machine code.</a:t>
            </a:r>
          </a:p>
        </p:txBody>
      </p:sp>
    </p:spTree>
    <p:extLst>
      <p:ext uri="{BB962C8B-B14F-4D97-AF65-F5344CB8AC3E}">
        <p14:creationId xmlns:p14="http://schemas.microsoft.com/office/powerpoint/2010/main" val="249628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47ED5-5264-09B5-7A90-70220869674D}"/>
              </a:ext>
            </a:extLst>
          </p:cNvPr>
          <p:cNvSpPr txBox="1"/>
          <p:nvPr/>
        </p:nvSpPr>
        <p:spPr>
          <a:xfrm>
            <a:off x="726141" y="381471"/>
            <a:ext cx="10739718" cy="923330"/>
          </a:xfrm>
          <a:prstGeom prst="rect">
            <a:avLst/>
          </a:prstGeom>
          <a:noFill/>
        </p:spPr>
        <p:txBody>
          <a:bodyPr wrap="square">
            <a:spAutoFit/>
          </a:bodyPr>
          <a:lstStyle/>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Step 6: </a:t>
            </a:r>
            <a:r>
              <a:rPr lang="en-GB" b="0" i="0" dirty="0">
                <a:solidFill>
                  <a:srgbClr val="273239"/>
                </a:solidFill>
                <a:effectLst/>
                <a:latin typeface="Nunito" pitchFamily="2" charset="0"/>
              </a:rPr>
              <a:t>In the last step, the final execution occurs where the CPU executes the machine code and the final desired output will come as according to your program.</a:t>
            </a:r>
            <a:endParaRPr lang="en-IN" dirty="0"/>
          </a:p>
        </p:txBody>
      </p:sp>
    </p:spTree>
    <p:extLst>
      <p:ext uri="{BB962C8B-B14F-4D97-AF65-F5344CB8AC3E}">
        <p14:creationId xmlns:p14="http://schemas.microsoft.com/office/powerpoint/2010/main" val="12119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CF85B-6541-6D11-106B-2203C21629BF}"/>
              </a:ext>
            </a:extLst>
          </p:cNvPr>
          <p:cNvSpPr txBox="1"/>
          <p:nvPr/>
        </p:nvSpPr>
        <p:spPr>
          <a:xfrm flipH="1">
            <a:off x="403411" y="304800"/>
            <a:ext cx="11385177" cy="5909310"/>
          </a:xfrm>
          <a:prstGeom prst="rect">
            <a:avLst/>
          </a:prstGeom>
          <a:noFill/>
        </p:spPr>
        <p:txBody>
          <a:bodyPr wrap="square">
            <a:spAutoFit/>
          </a:bodyPr>
          <a:lstStyle/>
          <a:p>
            <a:pPr algn="l" fontAlgn="base"/>
            <a:r>
              <a:rPr lang="en-GB" b="1" i="0" dirty="0">
                <a:solidFill>
                  <a:srgbClr val="273239"/>
                </a:solidFill>
                <a:effectLst/>
                <a:latin typeface="Nunito" pitchFamily="2" charset="0"/>
              </a:rPr>
              <a:t>How Python Internally Works?</a:t>
            </a:r>
          </a:p>
          <a:p>
            <a:pPr algn="l" fontAlgn="base"/>
            <a:endParaRPr lang="en-GB" b="1"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Code Editor: </a:t>
            </a:r>
            <a:r>
              <a:rPr lang="en-GB" b="0" i="0" dirty="0">
                <a:solidFill>
                  <a:srgbClr val="273239"/>
                </a:solidFill>
                <a:effectLst/>
                <a:latin typeface="Nunito" pitchFamily="2" charset="0"/>
              </a:rPr>
              <a:t>Code Editor is the first stage of programs where we write our source code. This is human-readable code written according to Python’s syntax rules. It is where the execution of the program starts first.</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Source code: </a:t>
            </a:r>
            <a:r>
              <a:rPr lang="en-GB" b="0" i="0" dirty="0">
                <a:solidFill>
                  <a:srgbClr val="273239"/>
                </a:solidFill>
                <a:effectLst/>
                <a:latin typeface="Nunito" pitchFamily="2" charset="0"/>
              </a:rPr>
              <a:t>The code written by a programmer in the code editor is then saved as a .</a:t>
            </a:r>
            <a:r>
              <a:rPr lang="en-GB" b="0" i="0" dirty="0" err="1">
                <a:solidFill>
                  <a:srgbClr val="273239"/>
                </a:solidFill>
                <a:effectLst/>
                <a:latin typeface="Nunito" pitchFamily="2" charset="0"/>
              </a:rPr>
              <a:t>py</a:t>
            </a:r>
            <a:r>
              <a:rPr lang="en-GB" b="0" i="0" dirty="0">
                <a:solidFill>
                  <a:srgbClr val="273239"/>
                </a:solidFill>
                <a:effectLst/>
                <a:latin typeface="Nunito" pitchFamily="2" charset="0"/>
              </a:rPr>
              <a:t> file in a system. This file of Python is written in human-readable language that contains the instructions for the computer.</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Compilation Stage:</a:t>
            </a:r>
            <a:r>
              <a:rPr lang="en-GB" b="0" i="0" dirty="0">
                <a:solidFill>
                  <a:srgbClr val="273239"/>
                </a:solidFill>
                <a:effectLst/>
                <a:latin typeface="Nunito" pitchFamily="2" charset="0"/>
              </a:rPr>
              <a:t> The compilation stage of Python is different from any other programming language. Rather than compiling a source code directly into machine code. python compiles a source code into a byte code. In the compilation stage python compiler also checks for syntax errors. after checking all the syntax errors, if no such error is found then it generates a .</a:t>
            </a:r>
            <a:r>
              <a:rPr lang="en-GB" b="0" i="0" dirty="0" err="1">
                <a:solidFill>
                  <a:srgbClr val="273239"/>
                </a:solidFill>
                <a:effectLst/>
                <a:latin typeface="Nunito" pitchFamily="2" charset="0"/>
              </a:rPr>
              <a:t>pyc</a:t>
            </a:r>
            <a:r>
              <a:rPr lang="en-GB" b="0" i="0" dirty="0">
                <a:solidFill>
                  <a:srgbClr val="273239"/>
                </a:solidFill>
                <a:effectLst/>
                <a:latin typeface="Nunito" pitchFamily="2" charset="0"/>
              </a:rPr>
              <a:t> file that contains bytecode.</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Python Virtual Machine(PVM):</a:t>
            </a:r>
            <a:r>
              <a:rPr lang="en-GB" b="0" i="0" dirty="0">
                <a:solidFill>
                  <a:srgbClr val="273239"/>
                </a:solidFill>
                <a:effectLst/>
                <a:latin typeface="Nunito" pitchFamily="2" charset="0"/>
              </a:rPr>
              <a:t> The bytecode then goes into the main part of the conversion is the Python Virtual Machine(PVM). The PVM is the main runtime engine of Python. It is an interpreter that reads and executes the bytecode file, line by line. Here In the Python Virtual Machine translate the byte code into machine code which is the binary language consisting of 0s and 1s. The machine code is highly optimized for the machine it is running on. This binary language is only understandable by the CPU of a system.</a:t>
            </a: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1" i="0" dirty="0">
                <a:solidFill>
                  <a:srgbClr val="273239"/>
                </a:solidFill>
                <a:effectLst/>
                <a:latin typeface="Nunito" pitchFamily="2" charset="0"/>
              </a:rPr>
              <a:t>Running Program:</a:t>
            </a:r>
            <a:r>
              <a:rPr lang="en-GB" b="0" i="0" dirty="0">
                <a:solidFill>
                  <a:srgbClr val="273239"/>
                </a:solidFill>
                <a:effectLst/>
                <a:latin typeface="Nunito" pitchFamily="2" charset="0"/>
              </a:rPr>
              <a:t> At last, the CPU executes the given machine code and the main outcome of the program comes as performing task and computation you scripted at the beginning of the stage in your code editor.</a:t>
            </a:r>
          </a:p>
        </p:txBody>
      </p:sp>
    </p:spTree>
    <p:extLst>
      <p:ext uri="{BB962C8B-B14F-4D97-AF65-F5344CB8AC3E}">
        <p14:creationId xmlns:p14="http://schemas.microsoft.com/office/powerpoint/2010/main" val="13829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DF3C2-34AE-3130-4AA0-1A9FD047A62C}"/>
              </a:ext>
            </a:extLst>
          </p:cNvPr>
          <p:cNvSpPr txBox="1"/>
          <p:nvPr/>
        </p:nvSpPr>
        <p:spPr>
          <a:xfrm>
            <a:off x="600635" y="546847"/>
            <a:ext cx="10820400" cy="3693319"/>
          </a:xfrm>
          <a:prstGeom prst="rect">
            <a:avLst/>
          </a:prstGeom>
          <a:noFill/>
        </p:spPr>
        <p:txBody>
          <a:bodyPr wrap="square">
            <a:spAutoFit/>
          </a:bodyPr>
          <a:lstStyle/>
          <a:p>
            <a:pPr algn="l" fontAlgn="base"/>
            <a:r>
              <a:rPr lang="en-GB" b="1" i="0" dirty="0">
                <a:solidFill>
                  <a:srgbClr val="273239"/>
                </a:solidFill>
                <a:effectLst/>
                <a:latin typeface="Nunito" pitchFamily="2" charset="0"/>
              </a:rPr>
              <a:t>Python Libraries/Modules</a:t>
            </a:r>
          </a:p>
          <a:p>
            <a:pPr algn="l" fontAlgn="base"/>
            <a:endParaRPr lang="en-GB" b="1" i="0" dirty="0">
              <a:solidFill>
                <a:srgbClr val="273239"/>
              </a:solidFill>
              <a:effectLst/>
              <a:latin typeface="Nunito" pitchFamily="2" charset="0"/>
            </a:endParaRPr>
          </a:p>
          <a:p>
            <a:pPr algn="l" rtl="0" fontAlgn="base"/>
            <a:r>
              <a:rPr lang="en-GB" b="0" i="0" dirty="0">
                <a:solidFill>
                  <a:srgbClr val="273239"/>
                </a:solidFill>
                <a:effectLst/>
                <a:latin typeface="Nunito" pitchFamily="2" charset="0"/>
              </a:rPr>
              <a:t>When you import libraries or modules in your Python program. </a:t>
            </a:r>
          </a:p>
          <a:p>
            <a:pPr algn="l" rtl="0" fontAlgn="base"/>
            <a:endParaRPr lang="en-GB" b="0" i="0" dirty="0">
              <a:solidFill>
                <a:srgbClr val="273239"/>
              </a:solidFill>
              <a:effectLst/>
              <a:latin typeface="Nunito" pitchFamily="2" charset="0"/>
            </a:endParaRPr>
          </a:p>
          <a:p>
            <a:pPr algn="l" rtl="0" fontAlgn="base"/>
            <a:r>
              <a:rPr lang="en-GB" b="0" i="0" dirty="0">
                <a:solidFill>
                  <a:srgbClr val="273239"/>
                </a:solidFill>
                <a:effectLst/>
                <a:latin typeface="Nunito" pitchFamily="2" charset="0"/>
              </a:rPr>
              <a:t>Firstly python checks if the given module is built-in, and executes the corresponding C code. </a:t>
            </a:r>
          </a:p>
          <a:p>
            <a:pPr algn="l" rtl="0" fontAlgn="base"/>
            <a:endParaRPr lang="en-GB" b="0" i="0" dirty="0">
              <a:solidFill>
                <a:srgbClr val="273239"/>
              </a:solidFill>
              <a:effectLst/>
              <a:latin typeface="Nunito" pitchFamily="2" charset="0"/>
            </a:endParaRPr>
          </a:p>
          <a:p>
            <a:pPr algn="l" rtl="0" fontAlgn="base"/>
            <a:r>
              <a:rPr lang="en-GB" b="0" i="0" dirty="0">
                <a:solidFill>
                  <a:srgbClr val="273239"/>
                </a:solidFill>
                <a:effectLst/>
                <a:latin typeface="Nunito" pitchFamily="2" charset="0"/>
              </a:rPr>
              <a:t>If the module is not built-in then the list of directories is defined in </a:t>
            </a:r>
            <a:r>
              <a:rPr lang="en-GB" b="1" i="0" dirty="0">
                <a:solidFill>
                  <a:srgbClr val="273239"/>
                </a:solidFill>
                <a:effectLst/>
                <a:latin typeface="Nunito" pitchFamily="2" charset="0"/>
              </a:rPr>
              <a:t>sys. path</a:t>
            </a:r>
            <a:r>
              <a:rPr lang="en-GB" b="0" i="0" dirty="0">
                <a:solidFill>
                  <a:srgbClr val="273239"/>
                </a:solidFill>
                <a:effectLst/>
                <a:latin typeface="Nunito" pitchFamily="2" charset="0"/>
              </a:rPr>
              <a:t>. the directory of the input script, and directories listed in the</a:t>
            </a:r>
            <a:r>
              <a:rPr lang="en-GB" b="0" i="0" u="sng" dirty="0">
                <a:solidFill>
                  <a:srgbClr val="273239"/>
                </a:solidFill>
                <a:effectLst/>
                <a:latin typeface="Nunito" pitchFamily="2" charset="0"/>
                <a:hlinkClick r:id="rId2"/>
              </a:rPr>
              <a:t> </a:t>
            </a:r>
            <a:r>
              <a:rPr lang="en-GB" b="1" i="0" u="sng" dirty="0">
                <a:solidFill>
                  <a:srgbClr val="273239"/>
                </a:solidFill>
                <a:effectLst/>
                <a:latin typeface="Nunito" pitchFamily="2" charset="0"/>
                <a:hlinkClick r:id="rId2"/>
              </a:rPr>
              <a:t>PYTHONPATH</a:t>
            </a:r>
            <a:r>
              <a:rPr lang="en-GB" b="0" i="0" dirty="0">
                <a:solidFill>
                  <a:srgbClr val="273239"/>
                </a:solidFill>
                <a:effectLst/>
                <a:latin typeface="Nunito" pitchFamily="2" charset="0"/>
              </a:rPr>
              <a:t>. </a:t>
            </a:r>
          </a:p>
          <a:p>
            <a:pPr algn="l" rtl="0" fontAlgn="base"/>
            <a:endParaRPr lang="en-GB" dirty="0">
              <a:solidFill>
                <a:srgbClr val="273239"/>
              </a:solidFill>
              <a:latin typeface="Nunito" pitchFamily="2" charset="0"/>
            </a:endParaRPr>
          </a:p>
          <a:p>
            <a:pPr algn="l" rtl="0" fontAlgn="base"/>
            <a:r>
              <a:rPr lang="en-GB" b="0" i="0" dirty="0">
                <a:solidFill>
                  <a:srgbClr val="273239"/>
                </a:solidFill>
                <a:effectLst/>
                <a:latin typeface="Nunito" pitchFamily="2" charset="0"/>
              </a:rPr>
              <a:t>if a </a:t>
            </a:r>
            <a:r>
              <a:rPr lang="en-GB" b="1" i="0" dirty="0">
                <a:solidFill>
                  <a:srgbClr val="273239"/>
                </a:solidFill>
                <a:effectLst/>
                <a:latin typeface="Nunito" pitchFamily="2" charset="0"/>
              </a:rPr>
              <a:t>.</a:t>
            </a:r>
            <a:r>
              <a:rPr lang="en-GB" b="1" i="0" dirty="0" err="1">
                <a:solidFill>
                  <a:srgbClr val="273239"/>
                </a:solidFill>
                <a:effectLst/>
                <a:latin typeface="Nunito" pitchFamily="2" charset="0"/>
              </a:rPr>
              <a:t>py</a:t>
            </a:r>
            <a:r>
              <a:rPr lang="en-GB" b="0" i="0" dirty="0">
                <a:solidFill>
                  <a:srgbClr val="273239"/>
                </a:solidFill>
                <a:effectLst/>
                <a:latin typeface="Nunito" pitchFamily="2" charset="0"/>
              </a:rPr>
              <a:t> file corresponds to the modules imported, </a:t>
            </a:r>
            <a:r>
              <a:rPr lang="en-GB" b="0" i="0" u="sng" dirty="0">
                <a:solidFill>
                  <a:srgbClr val="273239"/>
                </a:solidFill>
                <a:effectLst/>
                <a:latin typeface="Nunito" pitchFamily="2" charset="0"/>
                <a:hlinkClick r:id="rId3"/>
              </a:rPr>
              <a:t>Python</a:t>
            </a:r>
            <a:r>
              <a:rPr lang="en-GB" b="0" i="0" dirty="0">
                <a:solidFill>
                  <a:srgbClr val="273239"/>
                </a:solidFill>
                <a:effectLst/>
                <a:latin typeface="Nunito" pitchFamily="2" charset="0"/>
              </a:rPr>
              <a:t> creates a new module object, On executing the code in the </a:t>
            </a:r>
            <a:r>
              <a:rPr lang="en-GB" b="1" i="0" dirty="0">
                <a:solidFill>
                  <a:srgbClr val="273239"/>
                </a:solidFill>
                <a:effectLst/>
                <a:latin typeface="Nunito" pitchFamily="2" charset="0"/>
              </a:rPr>
              <a:t>.</a:t>
            </a:r>
            <a:r>
              <a:rPr lang="en-GB" b="1" i="0" dirty="0" err="1">
                <a:solidFill>
                  <a:srgbClr val="273239"/>
                </a:solidFill>
                <a:effectLst/>
                <a:latin typeface="Nunito" pitchFamily="2" charset="0"/>
              </a:rPr>
              <a:t>py</a:t>
            </a:r>
            <a:r>
              <a:rPr lang="en-GB" b="1" i="0" dirty="0">
                <a:solidFill>
                  <a:srgbClr val="273239"/>
                </a:solidFill>
                <a:effectLst/>
                <a:latin typeface="Nunito" pitchFamily="2" charset="0"/>
              </a:rPr>
              <a:t> </a:t>
            </a:r>
            <a:r>
              <a:rPr lang="en-GB" b="0" i="0" dirty="0">
                <a:solidFill>
                  <a:srgbClr val="273239"/>
                </a:solidFill>
                <a:effectLst/>
                <a:latin typeface="Nunito" pitchFamily="2" charset="0"/>
              </a:rPr>
              <a:t>file within the object’s namespace. </a:t>
            </a:r>
          </a:p>
          <a:p>
            <a:pPr algn="l" rtl="0" fontAlgn="base"/>
            <a:endParaRPr lang="en-GB" dirty="0">
              <a:solidFill>
                <a:srgbClr val="273239"/>
              </a:solidFill>
              <a:latin typeface="Nunito" pitchFamily="2" charset="0"/>
            </a:endParaRPr>
          </a:p>
          <a:p>
            <a:pPr algn="l" rtl="0" fontAlgn="base"/>
            <a:r>
              <a:rPr lang="en-GB" b="0" i="0" dirty="0">
                <a:solidFill>
                  <a:srgbClr val="273239"/>
                </a:solidFill>
                <a:effectLst/>
                <a:latin typeface="Nunito" pitchFamily="2" charset="0"/>
              </a:rPr>
              <a:t>Then Python compiles source code into byte code( the .</a:t>
            </a:r>
            <a:r>
              <a:rPr lang="en-GB" b="1" i="0" dirty="0" err="1">
                <a:solidFill>
                  <a:srgbClr val="273239"/>
                </a:solidFill>
                <a:effectLst/>
                <a:latin typeface="Nunito" pitchFamily="2" charset="0"/>
              </a:rPr>
              <a:t>pyc</a:t>
            </a:r>
            <a:r>
              <a:rPr lang="en-GB" b="0" i="0" dirty="0">
                <a:solidFill>
                  <a:srgbClr val="273239"/>
                </a:solidFill>
                <a:effectLst/>
                <a:latin typeface="Nunito" pitchFamily="2" charset="0"/>
              </a:rPr>
              <a:t> file), allowing for quicker execution</a:t>
            </a:r>
          </a:p>
        </p:txBody>
      </p:sp>
    </p:spTree>
    <p:extLst>
      <p:ext uri="{BB962C8B-B14F-4D97-AF65-F5344CB8AC3E}">
        <p14:creationId xmlns:p14="http://schemas.microsoft.com/office/powerpoint/2010/main" val="420870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EE916-B2CA-012B-8231-9858B0666F1B}"/>
              </a:ext>
            </a:extLst>
          </p:cNvPr>
          <p:cNvSpPr txBox="1"/>
          <p:nvPr/>
        </p:nvSpPr>
        <p:spPr>
          <a:xfrm>
            <a:off x="2689412" y="178405"/>
            <a:ext cx="6096000" cy="461665"/>
          </a:xfrm>
          <a:prstGeom prst="rect">
            <a:avLst/>
          </a:prstGeom>
          <a:noFill/>
        </p:spPr>
        <p:txBody>
          <a:bodyPr wrap="square">
            <a:spAutoFit/>
          </a:bodyPr>
          <a:lstStyle/>
          <a:p>
            <a:pPr algn="ctr" fontAlgn="base"/>
            <a:r>
              <a:rPr lang="en-IN" sz="2400" b="1" i="0" dirty="0">
                <a:solidFill>
                  <a:srgbClr val="273239"/>
                </a:solidFill>
                <a:effectLst/>
                <a:latin typeface="Nunito" pitchFamily="2" charset="0"/>
              </a:rPr>
              <a:t>Compiler Vs Interpreter</a:t>
            </a:r>
          </a:p>
        </p:txBody>
      </p:sp>
      <p:graphicFrame>
        <p:nvGraphicFramePr>
          <p:cNvPr id="8" name="Table 7">
            <a:extLst>
              <a:ext uri="{FF2B5EF4-FFF2-40B4-BE49-F238E27FC236}">
                <a16:creationId xmlns:a16="http://schemas.microsoft.com/office/drawing/2014/main" id="{85AF01AA-EE4F-110E-8C54-81B88D019453}"/>
              </a:ext>
            </a:extLst>
          </p:cNvPr>
          <p:cNvGraphicFramePr>
            <a:graphicFrameLocks noGrp="1"/>
          </p:cNvGraphicFramePr>
          <p:nvPr>
            <p:extLst>
              <p:ext uri="{D42A27DB-BD31-4B8C-83A1-F6EECF244321}">
                <p14:modId xmlns:p14="http://schemas.microsoft.com/office/powerpoint/2010/main" val="3208633765"/>
              </p:ext>
            </p:extLst>
          </p:nvPr>
        </p:nvGraphicFramePr>
        <p:xfrm>
          <a:off x="1096963" y="941294"/>
          <a:ext cx="10058400" cy="5142557"/>
        </p:xfrm>
        <a:graphic>
          <a:graphicData uri="http://schemas.openxmlformats.org/drawingml/2006/table">
            <a:tbl>
              <a:tblPr/>
              <a:tblGrid>
                <a:gridCol w="5029200">
                  <a:extLst>
                    <a:ext uri="{9D8B030D-6E8A-4147-A177-3AD203B41FA5}">
                      <a16:colId xmlns:a16="http://schemas.microsoft.com/office/drawing/2014/main" val="3594095267"/>
                    </a:ext>
                  </a:extLst>
                </a:gridCol>
                <a:gridCol w="5029200">
                  <a:extLst>
                    <a:ext uri="{9D8B030D-6E8A-4147-A177-3AD203B41FA5}">
                      <a16:colId xmlns:a16="http://schemas.microsoft.com/office/drawing/2014/main" val="1802616142"/>
                    </a:ext>
                  </a:extLst>
                </a:gridCol>
              </a:tblGrid>
              <a:tr h="672131">
                <a:tc>
                  <a:txBody>
                    <a:bodyPr/>
                    <a:lstStyle/>
                    <a:p>
                      <a:pPr algn="ctr" rtl="0" fontAlgn="base"/>
                      <a:r>
                        <a:rPr lang="en-IN" sz="1800" b="1" dirty="0">
                          <a:effectLst/>
                        </a:rPr>
                        <a:t>Compiler</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1">
                          <a:effectLst/>
                        </a:rPr>
                        <a:t>Interpreter</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4008078"/>
                  </a:ext>
                </a:extLst>
              </a:tr>
              <a:tr h="742144">
                <a:tc>
                  <a:txBody>
                    <a:bodyPr/>
                    <a:lstStyle/>
                    <a:p>
                      <a:pPr algn="ctr" rtl="0" fontAlgn="base"/>
                      <a:r>
                        <a:rPr lang="en-GB" sz="1800" b="0" dirty="0">
                          <a:effectLst/>
                        </a:rPr>
                        <a:t>The compiler is faster, as conversion occurs before the program executes.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GB" sz="1800" b="0">
                          <a:effectLst/>
                        </a:rPr>
                        <a:t>The interpreter runs slower as the execution occurs simultaneously.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0642518"/>
                  </a:ext>
                </a:extLst>
              </a:tr>
              <a:tr h="1092213">
                <a:tc>
                  <a:txBody>
                    <a:bodyPr/>
                    <a:lstStyle/>
                    <a:p>
                      <a:pPr algn="ctr" rtl="0" fontAlgn="base"/>
                      <a:r>
                        <a:rPr lang="en-GB" sz="1800" b="0" dirty="0">
                          <a:effectLst/>
                        </a:rPr>
                        <a:t>Errors are detected during the compilation phase and displayed before the execution of a program.</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GB" sz="1800" b="0">
                          <a:effectLst/>
                        </a:rPr>
                        <a:t>Errors are identified and reported during the given actual runtime.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40812427"/>
                  </a:ext>
                </a:extLst>
              </a:tr>
              <a:tr h="1092213">
                <a:tc>
                  <a:txBody>
                    <a:bodyPr/>
                    <a:lstStyle/>
                    <a:p>
                      <a:pPr algn="ctr" rtl="0" fontAlgn="base"/>
                      <a:r>
                        <a:rPr lang="en-GB" sz="1800" b="0" dirty="0">
                          <a:effectLst/>
                        </a:rPr>
                        <a:t>Compile code needs to be recompiled to run on different machines.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GB" sz="1800" b="0">
                          <a:effectLst/>
                        </a:rPr>
                        <a:t>Interpreted code is more portable as it can run on any machine with the appropriate interpreter.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38340625"/>
                  </a:ext>
                </a:extLst>
              </a:tr>
              <a:tr h="742144">
                <a:tc>
                  <a:txBody>
                    <a:bodyPr/>
                    <a:lstStyle/>
                    <a:p>
                      <a:pPr algn="ctr" rtl="0" fontAlgn="base"/>
                      <a:r>
                        <a:rPr lang="en-GB" sz="1800" b="0" dirty="0">
                          <a:effectLst/>
                        </a:rPr>
                        <a:t>It requires more memory to translate the whole source code at once.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GB" sz="1800" b="0">
                          <a:effectLst/>
                        </a:rPr>
                        <a:t>It requires less memory than compiled ones.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25834072"/>
                  </a:ext>
                </a:extLst>
              </a:tr>
              <a:tr h="742144">
                <a:tc>
                  <a:txBody>
                    <a:bodyPr/>
                    <a:lstStyle/>
                    <a:p>
                      <a:pPr algn="ctr" rtl="0" fontAlgn="base"/>
                      <a:r>
                        <a:rPr lang="en-GB" sz="1800" b="0" dirty="0">
                          <a:effectLst/>
                        </a:rPr>
                        <a:t>Debugging is more complex due to batch processing of the code.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GB" sz="1800" b="0" dirty="0">
                          <a:effectLst/>
                        </a:rPr>
                        <a:t>Debugging is easier due to the line-by-line execution of a code.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9715267"/>
                  </a:ext>
                </a:extLst>
              </a:tr>
            </a:tbl>
          </a:graphicData>
        </a:graphic>
      </p:graphicFrame>
      <p:graphicFrame>
        <p:nvGraphicFramePr>
          <p:cNvPr id="9" name="Table 8">
            <a:extLst>
              <a:ext uri="{FF2B5EF4-FFF2-40B4-BE49-F238E27FC236}">
                <a16:creationId xmlns:a16="http://schemas.microsoft.com/office/drawing/2014/main" id="{89D3E91C-B769-C3B9-8EB3-3BB9EB1DCC2F}"/>
              </a:ext>
            </a:extLst>
          </p:cNvPr>
          <p:cNvGraphicFramePr>
            <a:graphicFrameLocks noGrp="1"/>
          </p:cNvGraphicFramePr>
          <p:nvPr/>
        </p:nvGraphicFramePr>
        <p:xfrm>
          <a:off x="1084729" y="932329"/>
          <a:ext cx="10058400" cy="5154706"/>
        </p:xfrm>
        <a:graphic>
          <a:graphicData uri="http://schemas.openxmlformats.org/drawingml/2006/table">
            <a:tbl>
              <a:tblPr/>
              <a:tblGrid>
                <a:gridCol w="10058400">
                  <a:extLst>
                    <a:ext uri="{9D8B030D-6E8A-4147-A177-3AD203B41FA5}">
                      <a16:colId xmlns:a16="http://schemas.microsoft.com/office/drawing/2014/main" val="528357272"/>
                    </a:ext>
                  </a:extLst>
                </a:gridCol>
              </a:tblGrid>
              <a:tr h="515470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69384344"/>
                  </a:ext>
                </a:extLst>
              </a:tr>
            </a:tbl>
          </a:graphicData>
        </a:graphic>
      </p:graphicFrame>
    </p:spTree>
    <p:extLst>
      <p:ext uri="{BB962C8B-B14F-4D97-AF65-F5344CB8AC3E}">
        <p14:creationId xmlns:p14="http://schemas.microsoft.com/office/powerpoint/2010/main" val="31062153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TotalTime>
  <Words>964</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Nunito</vt:lpstr>
      <vt:lpstr>Source Sans 3</vt:lpstr>
      <vt:lpstr>Retrospect</vt:lpstr>
      <vt:lpstr>Internal working of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working of Python </dc:title>
  <dc:creator>Bhimashankar Takalki</dc:creator>
  <cp:lastModifiedBy>Bhimashankar Takalki</cp:lastModifiedBy>
  <cp:revision>1</cp:revision>
  <dcterms:created xsi:type="dcterms:W3CDTF">2023-12-21T20:59:25Z</dcterms:created>
  <dcterms:modified xsi:type="dcterms:W3CDTF">2023-12-21T21:15:32Z</dcterms:modified>
</cp:coreProperties>
</file>