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0" r:id="rId5"/>
    <p:sldId id="258" r:id="rId6"/>
    <p:sldId id="271" r:id="rId7"/>
    <p:sldId id="272" r:id="rId8"/>
    <p:sldId id="260" r:id="rId9"/>
    <p:sldId id="273" r:id="rId10"/>
    <p:sldId id="274" r:id="rId11"/>
    <p:sldId id="275" r:id="rId12"/>
    <p:sldId id="276" r:id="rId13"/>
    <p:sldId id="262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3C0"/>
    <a:srgbClr val="E9B115"/>
    <a:srgbClr val="2845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A83C0"/>
                </a:solidFill>
              </a:rPr>
              <a:t>Python </a:t>
            </a:r>
            <a:r>
              <a:rPr lang="en-US" b="1" dirty="0" smtClean="0">
                <a:solidFill>
                  <a:srgbClr val="E9B115"/>
                </a:solidFill>
              </a:rPr>
              <a:t>Basics</a:t>
            </a:r>
            <a:endParaRPr lang="en-US" b="1" dirty="0"/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            </a:t>
            </a:r>
            <a:r>
              <a:rPr lang="en-US" sz="18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357850"/>
          </a:xfrm>
        </p:spPr>
        <p:txBody>
          <a:bodyPr>
            <a:normAutofit/>
          </a:bodyPr>
          <a:lstStyle/>
          <a:p>
            <a:pPr marL="857250" lvl="1" indent="-457200"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pPr>
              <a:buNone/>
            </a:pPr>
            <a:r>
              <a:rPr lang="en-US" sz="800" dirty="0" smtClean="0"/>
              <a:t> </a:t>
            </a:r>
          </a:p>
          <a:p>
            <a:pPr algn="just">
              <a:buNone/>
            </a:pPr>
            <a:endParaRPr lang="en-US" sz="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844" y="3071810"/>
            <a:ext cx="542928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A83C0"/>
                </a:solidFill>
              </a:rPr>
              <a:t>2. float:</a:t>
            </a:r>
            <a:endParaRPr lang="en-US" sz="2200" dirty="0" smtClean="0">
              <a:solidFill>
                <a:srgbClr val="0A83C0"/>
              </a:solidFill>
            </a:endParaRPr>
          </a:p>
          <a:p>
            <a:r>
              <a:rPr lang="en-US" sz="2400" dirty="0" smtClean="0"/>
              <a:t>Float or "floating point number" is a number, positive or negative, containing one or more decimals.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9322" y="3071810"/>
            <a:ext cx="278608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Example: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200" dirty="0" smtClean="0"/>
              <a:t>X=1.0</a:t>
            </a:r>
          </a:p>
          <a:p>
            <a:r>
              <a:rPr lang="en-US" sz="2200" dirty="0" smtClean="0"/>
              <a:t>Y=12.3</a:t>
            </a:r>
          </a:p>
          <a:p>
            <a:r>
              <a:rPr lang="en-US" sz="2200" dirty="0" smtClean="0"/>
              <a:t>Z=-13.4</a:t>
            </a:r>
          </a:p>
          <a:p>
            <a:endParaRPr lang="en-US" sz="2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844" y="5072074"/>
            <a:ext cx="5429288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A83C0"/>
                </a:solidFill>
              </a:rPr>
              <a:t>3. complex:</a:t>
            </a:r>
            <a:endParaRPr lang="en-US" sz="2200" dirty="0" smtClean="0">
              <a:solidFill>
                <a:srgbClr val="0A83C0"/>
              </a:solidFill>
            </a:endParaRPr>
          </a:p>
          <a:p>
            <a:r>
              <a:rPr lang="en-US" sz="2400" dirty="0" smtClean="0"/>
              <a:t>Complex numbers are written with a "j" as the imaginary part.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9322" y="5072074"/>
            <a:ext cx="2786082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Example: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pl-PL" sz="2200" dirty="0" smtClean="0"/>
              <a:t>A=2+5j</a:t>
            </a:r>
          </a:p>
          <a:p>
            <a:pPr>
              <a:buNone/>
            </a:pPr>
            <a:r>
              <a:rPr lang="pl-PL" sz="2200" dirty="0" smtClean="0"/>
              <a:t>B=-3+4j</a:t>
            </a:r>
          </a:p>
          <a:p>
            <a:pPr>
              <a:buNone/>
            </a:pPr>
            <a:r>
              <a:rPr lang="pl-PL" sz="2200" dirty="0" smtClean="0"/>
              <a:t>C=-6j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43" y="1142984"/>
            <a:ext cx="5568501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A83C0"/>
                </a:solidFill>
              </a:rPr>
              <a:t>1. int:</a:t>
            </a:r>
            <a:endParaRPr lang="en-US" sz="2200" dirty="0" smtClean="0">
              <a:solidFill>
                <a:srgbClr val="0A83C0"/>
              </a:solidFill>
            </a:endParaRPr>
          </a:p>
          <a:p>
            <a:r>
              <a:rPr lang="en-US" sz="2200" dirty="0" smtClean="0"/>
              <a:t>Int, or integer, is a whole number, positive or negative, without decimals, of unlimited length.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4" y="1142982"/>
            <a:ext cx="2857520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Example: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200" dirty="0" smtClean="0"/>
              <a:t> a=10</a:t>
            </a:r>
          </a:p>
          <a:p>
            <a:pPr>
              <a:buNone/>
            </a:pPr>
            <a:r>
              <a:rPr lang="en-US" sz="2200" dirty="0" smtClean="0"/>
              <a:t>b=-12</a:t>
            </a:r>
          </a:p>
          <a:p>
            <a:pPr>
              <a:buNone/>
            </a:pPr>
            <a:r>
              <a:rPr lang="en-US" sz="2200" dirty="0" smtClean="0"/>
              <a:t>c=123456789</a:t>
            </a:r>
            <a:endParaRPr lang="en-US" sz="2000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            </a:t>
            </a:r>
            <a:r>
              <a:rPr lang="en-US" sz="18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b="1" dirty="0" smtClean="0"/>
              <a:t>String:</a:t>
            </a:r>
            <a:endParaRPr lang="en-US" sz="2400" dirty="0" smtClean="0"/>
          </a:p>
          <a:p>
            <a:pPr algn="just"/>
            <a:r>
              <a:rPr lang="en-US" sz="2400" dirty="0" smtClean="0"/>
              <a:t>The string can be defined as the sequence of characters represented in the quotation marks. In python, we can use single, double, or triple quotes to define a string.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the case of string handling, the operator + is used to concatenate two strings as the operation </a:t>
            </a:r>
            <a:r>
              <a:rPr lang="en-US" sz="2400" i="1" dirty="0" smtClean="0"/>
              <a:t>"hello"+" python"</a:t>
            </a:r>
            <a:r>
              <a:rPr lang="en-US" sz="2400" dirty="0" smtClean="0"/>
              <a:t> returns </a:t>
            </a:r>
            <a:r>
              <a:rPr lang="en-US" sz="2400" i="1" dirty="0" smtClean="0"/>
              <a:t>"hello python"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600" dirty="0" smtClean="0"/>
              <a:t> </a:t>
            </a:r>
          </a:p>
          <a:p>
            <a:pPr>
              <a:buNone/>
            </a:pPr>
            <a:r>
              <a:rPr lang="en-US" sz="800" dirty="0" smtClean="0"/>
              <a:t> </a:t>
            </a:r>
          </a:p>
          <a:p>
            <a:pPr algn="just">
              <a:buNone/>
            </a:pPr>
            <a:endParaRPr lang="en-US" sz="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00" y="4429132"/>
            <a:ext cx="5857916" cy="1538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Example: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400" dirty="0" smtClean="0"/>
              <a:t>S1=‘Welcome’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#using single quotes</a:t>
            </a:r>
          </a:p>
          <a:p>
            <a:r>
              <a:rPr lang="en-US" sz="2400" dirty="0" smtClean="0"/>
              <a:t>S2=“To” 	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#using double quotes</a:t>
            </a:r>
          </a:p>
          <a:p>
            <a:r>
              <a:rPr lang="en-US" sz="2400" dirty="0" smtClean="0"/>
              <a:t>S3=‘’’Python’’’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#using triple quotes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            </a:t>
            </a:r>
            <a:r>
              <a:rPr lang="en-US" sz="1800" b="1" dirty="0" smtClean="0"/>
              <a:t>Cont..</a:t>
            </a:r>
            <a:endParaRPr lang="en-US" sz="3600" b="1" dirty="0" smtClean="0">
              <a:solidFill>
                <a:srgbClr val="0A83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596" y="900714"/>
            <a:ext cx="5857916" cy="338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sz="2200" b="1" dirty="0" smtClean="0">
                <a:solidFill>
                  <a:srgbClr val="FFC000"/>
                </a:solidFill>
              </a:rPr>
              <a:t>	“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datatypesdemo.py</a:t>
            </a:r>
            <a:r>
              <a:rPr lang="en-US" sz="2200" b="1" dirty="0" smtClean="0">
                <a:solidFill>
                  <a:srgbClr val="FFC000"/>
                </a:solidFill>
              </a:rPr>
              <a:t>”</a:t>
            </a:r>
          </a:p>
          <a:p>
            <a:r>
              <a:rPr lang="en-US" sz="2400" dirty="0" smtClean="0"/>
              <a:t>a=10  </a:t>
            </a:r>
          </a:p>
          <a:p>
            <a:r>
              <a:rPr lang="en-US" sz="2400" dirty="0" smtClean="0"/>
              <a:t>b=“Python"  </a:t>
            </a:r>
          </a:p>
          <a:p>
            <a:r>
              <a:rPr lang="en-US" sz="2400" dirty="0" smtClean="0"/>
              <a:t>c = 10.5</a:t>
            </a:r>
          </a:p>
          <a:p>
            <a:r>
              <a:rPr lang="en-US" sz="2400" dirty="0" smtClean="0"/>
              <a:t>d=2.14j</a:t>
            </a:r>
          </a:p>
          <a:p>
            <a:r>
              <a:rPr lang="en-US" sz="2400" dirty="0" smtClean="0"/>
              <a:t>print("Data type of Variable a :",type(a))   </a:t>
            </a:r>
          </a:p>
          <a:p>
            <a:r>
              <a:rPr lang="en-US" sz="2400" dirty="0" smtClean="0"/>
              <a:t>print("Data type of Variable b :",type(b))   </a:t>
            </a:r>
          </a:p>
          <a:p>
            <a:r>
              <a:rPr lang="en-US" sz="2400" dirty="0" smtClean="0"/>
              <a:t>print("Data type of Variable c :",type(c)) </a:t>
            </a:r>
          </a:p>
          <a:p>
            <a:r>
              <a:rPr lang="en-US" sz="2400" dirty="0" smtClean="0"/>
              <a:t>print("Data type of Variable d :",type(d))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43240" y="4357695"/>
            <a:ext cx="5857916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400" b="1" dirty="0" smtClean="0"/>
              <a:t>python3 datatypesdemo.py </a:t>
            </a:r>
            <a:endParaRPr lang="en-US" sz="2400" dirty="0" smtClean="0"/>
          </a:p>
          <a:p>
            <a:r>
              <a:rPr lang="en-US" sz="2400" b="1" dirty="0" smtClean="0"/>
              <a:t> 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of Variable a : &lt;class ‘</a:t>
            </a:r>
            <a:r>
              <a:rPr lang="en-US" sz="2400" dirty="0" err="1" smtClean="0"/>
              <a:t>int</a:t>
            </a:r>
            <a:r>
              <a:rPr lang="en-US" sz="2400" dirty="0" smtClean="0"/>
              <a:t>’&gt;</a:t>
            </a:r>
          </a:p>
          <a:p>
            <a:r>
              <a:rPr lang="en-US" sz="2400" dirty="0" err="1" smtClean="0"/>
              <a:t>Datatype</a:t>
            </a:r>
            <a:r>
              <a:rPr lang="en-US" sz="2400" dirty="0" smtClean="0"/>
              <a:t> of Variable b : &lt;class ‘</a:t>
            </a:r>
            <a:r>
              <a:rPr lang="en-US" sz="2400" dirty="0" err="1" smtClean="0"/>
              <a:t>str</a:t>
            </a:r>
            <a:r>
              <a:rPr lang="en-US" sz="2400" dirty="0" smtClean="0"/>
              <a:t>’&gt;</a:t>
            </a:r>
          </a:p>
          <a:p>
            <a:r>
              <a:rPr lang="en-US" sz="2400" dirty="0" err="1" smtClean="0"/>
              <a:t>Datatype</a:t>
            </a:r>
            <a:r>
              <a:rPr lang="en-US" sz="2400" dirty="0" smtClean="0"/>
              <a:t> of Variable c : &lt;class ‘float’&gt;</a:t>
            </a:r>
          </a:p>
          <a:p>
            <a:r>
              <a:rPr lang="en-US" sz="2400" dirty="0" err="1" smtClean="0"/>
              <a:t>Datatype</a:t>
            </a:r>
            <a:r>
              <a:rPr lang="en-US" sz="2400" dirty="0" smtClean="0"/>
              <a:t> of Variable d : &lt;class ‘complex’&gt;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Type Conversion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rmAutofit/>
          </a:bodyPr>
          <a:lstStyle/>
          <a:p>
            <a:pPr algn="just"/>
            <a:r>
              <a:rPr lang="en-US" sz="2300" dirty="0" smtClean="0"/>
              <a:t>Python provides Explicit type conversion functions to directly convert one data type to another. It is also called as </a:t>
            </a:r>
            <a:r>
              <a:rPr lang="en-US" sz="2300" b="1" dirty="0" smtClean="0"/>
              <a:t>Type Casting</a:t>
            </a:r>
            <a:r>
              <a:rPr lang="en-US" sz="2300" dirty="0" smtClean="0"/>
              <a:t> in Python</a:t>
            </a:r>
          </a:p>
          <a:p>
            <a:r>
              <a:rPr lang="en-US" sz="2300" dirty="0" smtClean="0"/>
              <a:t>Python supports following functions</a:t>
            </a:r>
          </a:p>
          <a:p>
            <a:pPr marL="857250" lvl="1" indent="-457200" fontAlgn="base">
              <a:buFont typeface="+mj-lt"/>
              <a:buAutoNum type="arabicPeriod"/>
            </a:pPr>
            <a:r>
              <a:rPr lang="en-US" sz="2000" b="1" dirty="0" smtClean="0">
                <a:solidFill>
                  <a:srgbClr val="0A83C0"/>
                </a:solidFill>
              </a:rPr>
              <a:t>int ()</a:t>
            </a:r>
            <a:r>
              <a:rPr lang="en-US" sz="2000" dirty="0" smtClean="0">
                <a:solidFill>
                  <a:srgbClr val="0A83C0"/>
                </a:solidFill>
              </a:rPr>
              <a:t> : </a:t>
            </a:r>
            <a:r>
              <a:rPr lang="en-US" sz="2000" dirty="0" smtClean="0"/>
              <a:t>This function converts</a:t>
            </a:r>
            <a:r>
              <a:rPr lang="en-US" sz="2000" b="1" dirty="0" smtClean="0"/>
              <a:t> any data type to integer.</a:t>
            </a:r>
            <a:endParaRPr lang="en-US" sz="2000" dirty="0" smtClean="0"/>
          </a:p>
          <a:p>
            <a:pPr marL="857250" lvl="1" indent="-457200" fontAlgn="base">
              <a:buFont typeface="+mj-lt"/>
              <a:buAutoNum type="arabicPeriod"/>
            </a:pPr>
            <a:r>
              <a:rPr lang="en-US" sz="2000" b="1" dirty="0" smtClean="0">
                <a:solidFill>
                  <a:srgbClr val="0A83C0"/>
                </a:solidFill>
              </a:rPr>
              <a:t>float()</a:t>
            </a:r>
            <a:r>
              <a:rPr lang="en-US" sz="2000" dirty="0" smtClean="0">
                <a:solidFill>
                  <a:srgbClr val="0A83C0"/>
                </a:solidFill>
              </a:rPr>
              <a:t> : </a:t>
            </a:r>
            <a:r>
              <a:rPr lang="en-US" sz="2000" dirty="0" smtClean="0"/>
              <a:t>This function is used to convert </a:t>
            </a:r>
            <a:r>
              <a:rPr lang="en-US" sz="2000" b="1" dirty="0" smtClean="0"/>
              <a:t>any data type to a floating point number.</a:t>
            </a: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A83C0"/>
                </a:solidFill>
              </a:rPr>
              <a:t>str() </a:t>
            </a:r>
            <a:r>
              <a:rPr lang="en-US" sz="2000" dirty="0" smtClean="0">
                <a:solidFill>
                  <a:srgbClr val="0A83C0"/>
                </a:solidFill>
              </a:rPr>
              <a:t>: </a:t>
            </a:r>
            <a:r>
              <a:rPr lang="en-US" sz="2000" dirty="0" smtClean="0"/>
              <a:t>This function is used to convert </a:t>
            </a:r>
            <a:r>
              <a:rPr lang="en-US" sz="2000" b="1" dirty="0" smtClean="0"/>
              <a:t>any data type to a string.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158" y="4214819"/>
            <a:ext cx="4357718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</a:t>
            </a:r>
            <a:r>
              <a:rPr lang="en-US" sz="2200" b="1" dirty="0" smtClean="0">
                <a:solidFill>
                  <a:srgbClr val="FFC000"/>
                </a:solidFill>
              </a:rPr>
              <a:t>“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Typeconversiondemo.py</a:t>
            </a:r>
            <a:r>
              <a:rPr lang="en-US" sz="2200" b="1" dirty="0" smtClean="0">
                <a:solidFill>
                  <a:srgbClr val="FFC000"/>
                </a:solidFill>
              </a:rPr>
              <a:t>”</a:t>
            </a:r>
          </a:p>
          <a:p>
            <a:r>
              <a:rPr lang="en-US" sz="2000" dirty="0" smtClean="0"/>
              <a:t>x = int(2.8)</a:t>
            </a:r>
          </a:p>
          <a:p>
            <a:r>
              <a:rPr lang="en-US" sz="2000" dirty="0" smtClean="0"/>
              <a:t>y = int("3")</a:t>
            </a:r>
          </a:p>
          <a:p>
            <a:r>
              <a:rPr lang="en-US" sz="2000" dirty="0" smtClean="0"/>
              <a:t>z = float(2)</a:t>
            </a:r>
          </a:p>
          <a:p>
            <a:r>
              <a:rPr lang="en-US" sz="2000" dirty="0" smtClean="0"/>
              <a:t>s = </a:t>
            </a:r>
            <a:r>
              <a:rPr lang="en-US" sz="2000" dirty="0" err="1" smtClean="0"/>
              <a:t>str</a:t>
            </a:r>
            <a:r>
              <a:rPr lang="en-US" sz="2000" dirty="0" smtClean="0"/>
              <a:t>(10)</a:t>
            </a:r>
          </a:p>
          <a:p>
            <a:r>
              <a:rPr lang="en-US" sz="2000" dirty="0" smtClean="0"/>
              <a:t>print(x);print(y)</a:t>
            </a:r>
          </a:p>
          <a:p>
            <a:r>
              <a:rPr lang="en-US" sz="2000" dirty="0" smtClean="0"/>
              <a:t>print(z); print(s)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57752" y="4214818"/>
            <a:ext cx="41434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FFC000"/>
                </a:solidFill>
              </a:rPr>
              <a:t>Output:</a:t>
            </a:r>
            <a:endParaRPr lang="en-US" sz="2200" b="1" dirty="0" smtClean="0">
              <a:solidFill>
                <a:srgbClr val="FFC000"/>
              </a:solidFill>
            </a:endParaRPr>
          </a:p>
          <a:p>
            <a:r>
              <a:rPr lang="en-US" sz="2000" b="1" dirty="0" smtClean="0"/>
              <a:t>python3 typeconversiondemo.py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3</a:t>
            </a:r>
          </a:p>
          <a:p>
            <a:r>
              <a:rPr lang="en-US" sz="2000" dirty="0" smtClean="0"/>
              <a:t>2</a:t>
            </a:r>
          </a:p>
          <a:p>
            <a:r>
              <a:rPr lang="en-US" sz="2000" dirty="0" smtClean="0"/>
              <a:t>10 </a:t>
            </a:r>
            <a:r>
              <a:rPr lang="en-US" sz="2400" b="1" dirty="0" smtClean="0"/>
              <a:t> 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operator can be defined as a symbol which is responsible for a particular operation between two operands. </a:t>
            </a:r>
          </a:p>
          <a:p>
            <a:r>
              <a:rPr lang="en-US" sz="2400" dirty="0" smtClean="0"/>
              <a:t>Python </a:t>
            </a:r>
            <a:r>
              <a:rPr lang="en-US" sz="2400" dirty="0" smtClean="0"/>
              <a:t>provides a variety of operators described as follows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8596" y="2571744"/>
            <a:ext cx="7715304" cy="2786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A83C0"/>
                </a:solidFill>
              </a:rPr>
              <a:t>Arithmetic operators </a:t>
            </a:r>
            <a:r>
              <a:rPr lang="en-US" sz="2200" b="1" dirty="0" smtClean="0">
                <a:solidFill>
                  <a:srgbClr val="0A83C0"/>
                </a:solidFill>
              </a:rPr>
              <a:t>:</a:t>
            </a:r>
            <a:endParaRPr lang="en-US" sz="2200" b="1" dirty="0" smtClean="0"/>
          </a:p>
          <a:p>
            <a:r>
              <a:rPr lang="en-US" sz="2000" b="1" dirty="0" smtClean="0"/>
              <a:t>+</a:t>
            </a:r>
            <a:r>
              <a:rPr lang="en-US" sz="2000" dirty="0" smtClean="0"/>
              <a:t> </a:t>
            </a:r>
            <a:r>
              <a:rPr lang="en-US" sz="2000" dirty="0" smtClean="0"/>
              <a:t>(addition)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a=20; b=10 then </a:t>
            </a:r>
            <a:r>
              <a:rPr lang="en-US" sz="2000" dirty="0" smtClean="0"/>
              <a:t>a </a:t>
            </a:r>
            <a:r>
              <a:rPr lang="en-US" sz="2000" b="1" dirty="0" smtClean="0"/>
              <a:t>+</a:t>
            </a:r>
            <a:r>
              <a:rPr lang="en-US" sz="2000" dirty="0" smtClean="0"/>
              <a:t> b=30</a:t>
            </a:r>
            <a:endParaRPr lang="en-US" sz="2000" dirty="0" smtClean="0"/>
          </a:p>
          <a:p>
            <a:r>
              <a:rPr lang="en-US" sz="2000" b="1" dirty="0" smtClean="0"/>
              <a:t>-</a:t>
            </a:r>
            <a:r>
              <a:rPr lang="en-US" sz="2000" dirty="0" smtClean="0"/>
              <a:t> (subtraction)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b="1" dirty="0" smtClean="0"/>
              <a:t> </a:t>
            </a:r>
            <a:r>
              <a:rPr lang="en-US" sz="2000" dirty="0" smtClean="0"/>
              <a:t>a=20; b=10 then </a:t>
            </a:r>
            <a:r>
              <a:rPr lang="en-US" sz="2000" dirty="0" smtClean="0"/>
              <a:t>a </a:t>
            </a:r>
            <a:r>
              <a:rPr lang="en-US" sz="2000" b="1" dirty="0" smtClean="0"/>
              <a:t>-</a:t>
            </a:r>
            <a:r>
              <a:rPr lang="en-US" sz="2000" dirty="0" smtClean="0"/>
              <a:t> b=10</a:t>
            </a:r>
            <a:endParaRPr lang="en-US" sz="2000" dirty="0" smtClean="0"/>
          </a:p>
          <a:p>
            <a:r>
              <a:rPr lang="en-US" sz="2000" b="1" dirty="0" smtClean="0"/>
              <a:t>*</a:t>
            </a:r>
            <a:r>
              <a:rPr lang="en-US" sz="2000" dirty="0" smtClean="0"/>
              <a:t>(multiplication)	</a:t>
            </a: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a=20; b=10 then </a:t>
            </a:r>
            <a:r>
              <a:rPr lang="en-US" sz="2000" dirty="0" smtClean="0"/>
              <a:t>a </a:t>
            </a:r>
            <a:r>
              <a:rPr lang="en-US" sz="2000" b="1" dirty="0" smtClean="0"/>
              <a:t>*</a:t>
            </a:r>
            <a:r>
              <a:rPr lang="en-US" sz="2000" dirty="0" smtClean="0"/>
              <a:t> b=200</a:t>
            </a:r>
            <a:endParaRPr lang="en-US" sz="2000" dirty="0" smtClean="0"/>
          </a:p>
          <a:p>
            <a:r>
              <a:rPr lang="en-US" sz="2000" b="1" dirty="0" smtClean="0"/>
              <a:t>/</a:t>
            </a:r>
            <a:r>
              <a:rPr lang="en-US" sz="2000" dirty="0" smtClean="0"/>
              <a:t> (divide)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a=20; b=10 then </a:t>
            </a:r>
            <a:r>
              <a:rPr lang="en-US" sz="2000" dirty="0" smtClean="0"/>
              <a:t>a </a:t>
            </a:r>
            <a:r>
              <a:rPr lang="en-US" sz="2000" b="1" dirty="0" smtClean="0"/>
              <a:t>/</a:t>
            </a:r>
            <a:r>
              <a:rPr lang="en-US" sz="2000" dirty="0" smtClean="0"/>
              <a:t> b=2</a:t>
            </a:r>
            <a:endParaRPr lang="en-US" sz="2000" dirty="0" smtClean="0"/>
          </a:p>
          <a:p>
            <a:r>
              <a:rPr lang="en-US" sz="2000" b="1" dirty="0" smtClean="0"/>
              <a:t>%</a:t>
            </a:r>
            <a:r>
              <a:rPr lang="en-US" sz="2000" dirty="0" smtClean="0"/>
              <a:t>( reminder)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a=20; b=10 then </a:t>
            </a:r>
            <a:r>
              <a:rPr lang="en-US" sz="2000" dirty="0" smtClean="0"/>
              <a:t>a </a:t>
            </a:r>
            <a:r>
              <a:rPr lang="en-US" sz="2000" b="1" dirty="0" smtClean="0"/>
              <a:t>%</a:t>
            </a:r>
            <a:r>
              <a:rPr lang="en-US" sz="2000" dirty="0" smtClean="0"/>
              <a:t> b=0</a:t>
            </a:r>
            <a:endParaRPr lang="en-US" sz="2000" dirty="0" smtClean="0"/>
          </a:p>
          <a:p>
            <a:r>
              <a:rPr lang="en-US" sz="2000" b="1" dirty="0" smtClean="0"/>
              <a:t>//</a:t>
            </a:r>
            <a:r>
              <a:rPr lang="en-US" sz="2000" dirty="0" smtClean="0"/>
              <a:t> (floor division)	</a:t>
            </a: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a=24; b=7 then </a:t>
            </a:r>
            <a:r>
              <a:rPr lang="en-US" sz="2000" dirty="0" smtClean="0"/>
              <a:t>a </a:t>
            </a:r>
            <a:r>
              <a:rPr lang="en-US" sz="2000" b="1" dirty="0" smtClean="0"/>
              <a:t>//</a:t>
            </a:r>
            <a:r>
              <a:rPr lang="en-US" sz="2000" dirty="0" smtClean="0"/>
              <a:t> b=3</a:t>
            </a:r>
            <a:endParaRPr lang="en-US" sz="2000" dirty="0" smtClean="0"/>
          </a:p>
          <a:p>
            <a:r>
              <a:rPr lang="en-US" sz="2000" b="1" dirty="0" smtClean="0"/>
              <a:t>**</a:t>
            </a:r>
            <a:r>
              <a:rPr lang="en-US" sz="2000" dirty="0" smtClean="0"/>
              <a:t> (exponent)		</a:t>
            </a:r>
            <a:r>
              <a:rPr lang="en-US" sz="2000" b="1" dirty="0" err="1" smtClean="0">
                <a:solidFill>
                  <a:srgbClr val="E9B115"/>
                </a:solidFill>
              </a:rPr>
              <a:t>eg</a:t>
            </a:r>
            <a:r>
              <a:rPr lang="en-US" sz="2000" b="1" dirty="0" smtClean="0">
                <a:solidFill>
                  <a:srgbClr val="E9B115"/>
                </a:solidFill>
              </a:rPr>
              <a:t>:</a:t>
            </a:r>
            <a:r>
              <a:rPr lang="en-US" sz="2000" dirty="0" smtClean="0"/>
              <a:t> a=2; b=3 then </a:t>
            </a:r>
            <a:r>
              <a:rPr lang="en-US" sz="2000" dirty="0" smtClean="0"/>
              <a:t>a </a:t>
            </a:r>
            <a:r>
              <a:rPr lang="en-US" sz="2000" b="1" dirty="0" smtClean="0"/>
              <a:t>**</a:t>
            </a:r>
            <a:r>
              <a:rPr lang="en-US" sz="2000" dirty="0" smtClean="0"/>
              <a:t> b=8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5429264"/>
            <a:ext cx="7715304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Membership </a:t>
            </a:r>
            <a:r>
              <a:rPr lang="en-US" sz="2200" b="1" dirty="0" smtClean="0">
                <a:solidFill>
                  <a:srgbClr val="0A83C0"/>
                </a:solidFill>
              </a:rPr>
              <a:t>operators </a:t>
            </a:r>
            <a:r>
              <a:rPr lang="en-US" sz="2200" b="1" dirty="0" smtClean="0">
                <a:solidFill>
                  <a:srgbClr val="0A83C0"/>
                </a:solidFill>
              </a:rPr>
              <a:t>:</a:t>
            </a:r>
            <a:endParaRPr lang="en-US" sz="2200" b="1" dirty="0" smtClean="0"/>
          </a:p>
          <a:p>
            <a:r>
              <a:rPr lang="en-US" sz="2000" b="1" dirty="0" smtClean="0"/>
              <a:t>in</a:t>
            </a:r>
            <a:r>
              <a:rPr lang="en-US" sz="2000" dirty="0" smtClean="0"/>
              <a:t> (True, If </a:t>
            </a:r>
            <a:r>
              <a:rPr lang="en-US" sz="2000" dirty="0" smtClean="0"/>
              <a:t>the value is present in the data structure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b="1" dirty="0" smtClean="0"/>
              <a:t>not in</a:t>
            </a:r>
            <a:r>
              <a:rPr lang="en-US" sz="2000" dirty="0" smtClean="0"/>
              <a:t> </a:t>
            </a:r>
            <a:r>
              <a:rPr lang="en-US" sz="2000" dirty="0" smtClean="0"/>
              <a:t> (True, If </a:t>
            </a:r>
            <a:r>
              <a:rPr lang="en-US" sz="2000" dirty="0" smtClean="0"/>
              <a:t>the value is </a:t>
            </a:r>
            <a:r>
              <a:rPr lang="en-US" sz="2000" dirty="0" smtClean="0"/>
              <a:t>not present </a:t>
            </a:r>
            <a:r>
              <a:rPr lang="en-US" sz="2000" dirty="0" smtClean="0"/>
              <a:t>in the data structure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Operators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</a:t>
            </a:r>
            <a:r>
              <a:rPr lang="en-US" sz="1800" b="1" dirty="0" smtClean="0"/>
              <a:t>Cont…</a:t>
            </a:r>
            <a:endParaRPr lang="en-US" sz="18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8596" y="1000108"/>
            <a:ext cx="3500462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Comparison operators </a:t>
            </a:r>
            <a:r>
              <a:rPr lang="en-US" sz="2200" b="1" dirty="0" smtClean="0">
                <a:solidFill>
                  <a:srgbClr val="0A83C0"/>
                </a:solidFill>
              </a:rPr>
              <a:t>:</a:t>
            </a:r>
            <a:endParaRPr lang="en-US" sz="2200" b="1" dirty="0" smtClean="0"/>
          </a:p>
          <a:p>
            <a:r>
              <a:rPr lang="en-US" sz="2000" b="1" dirty="0" smtClean="0"/>
              <a:t>==</a:t>
            </a:r>
            <a:r>
              <a:rPr lang="en-US" sz="2000" dirty="0" smtClean="0"/>
              <a:t> </a:t>
            </a:r>
            <a:r>
              <a:rPr lang="en-US" sz="2000" dirty="0" smtClean="0"/>
              <a:t>(Equal to)</a:t>
            </a:r>
          </a:p>
          <a:p>
            <a:r>
              <a:rPr lang="en-US" sz="2000" b="1" dirty="0" smtClean="0"/>
              <a:t>!=</a:t>
            </a:r>
            <a:r>
              <a:rPr lang="en-US" sz="2000" dirty="0" smtClean="0"/>
              <a:t> (Not equal to)</a:t>
            </a:r>
          </a:p>
          <a:p>
            <a:r>
              <a:rPr lang="en-US" sz="2000" b="1" dirty="0" smtClean="0"/>
              <a:t>&lt;=</a:t>
            </a:r>
            <a:r>
              <a:rPr lang="en-US" sz="2000" dirty="0" smtClean="0"/>
              <a:t> (Less than or equal)</a:t>
            </a:r>
          </a:p>
          <a:p>
            <a:r>
              <a:rPr lang="en-US" sz="2000" b="1" dirty="0" smtClean="0"/>
              <a:t>&gt;=</a:t>
            </a:r>
            <a:r>
              <a:rPr lang="en-US" sz="2000" dirty="0" smtClean="0"/>
              <a:t> (Greater than or equal)</a:t>
            </a:r>
          </a:p>
          <a:p>
            <a:r>
              <a:rPr lang="en-US" sz="2000" b="1" dirty="0" smtClean="0"/>
              <a:t>&lt;</a:t>
            </a:r>
            <a:r>
              <a:rPr lang="en-US" sz="2000" dirty="0" smtClean="0"/>
              <a:t> (Less than)</a:t>
            </a:r>
          </a:p>
          <a:p>
            <a:r>
              <a:rPr lang="en-US" sz="2000" b="1" dirty="0" smtClean="0"/>
              <a:t>&gt;</a:t>
            </a:r>
            <a:r>
              <a:rPr lang="en-US" sz="2000" dirty="0" smtClean="0"/>
              <a:t> (Greater than)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429000"/>
            <a:ext cx="4429156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Assignment </a:t>
            </a:r>
            <a:r>
              <a:rPr lang="en-US" sz="2200" b="1" dirty="0" smtClean="0">
                <a:solidFill>
                  <a:srgbClr val="0A83C0"/>
                </a:solidFill>
              </a:rPr>
              <a:t>operators </a:t>
            </a:r>
            <a:r>
              <a:rPr lang="en-US" sz="2200" b="1" dirty="0" smtClean="0">
                <a:solidFill>
                  <a:srgbClr val="0A83C0"/>
                </a:solidFill>
              </a:rPr>
              <a:t>:</a:t>
            </a:r>
            <a:endParaRPr lang="en-US" sz="2200" b="1" dirty="0" smtClean="0"/>
          </a:p>
          <a:p>
            <a:r>
              <a:rPr lang="en-US" sz="2000" b="1" dirty="0" smtClean="0"/>
              <a:t>=</a:t>
            </a:r>
            <a:r>
              <a:rPr lang="en-US" sz="2000" dirty="0" smtClean="0"/>
              <a:t> (Assigns to)</a:t>
            </a:r>
          </a:p>
          <a:p>
            <a:r>
              <a:rPr lang="en-US" sz="2000" b="1" dirty="0" smtClean="0"/>
              <a:t>+=</a:t>
            </a:r>
            <a:r>
              <a:rPr lang="en-US" sz="2000" dirty="0" smtClean="0"/>
              <a:t> (Assignment after Addition)</a:t>
            </a:r>
          </a:p>
          <a:p>
            <a:r>
              <a:rPr lang="en-US" sz="2000" b="1" dirty="0" smtClean="0"/>
              <a:t>-= </a:t>
            </a:r>
            <a:r>
              <a:rPr lang="en-US" sz="2000" dirty="0" smtClean="0"/>
              <a:t>(Assignment after Subtraction)</a:t>
            </a:r>
          </a:p>
          <a:p>
            <a:r>
              <a:rPr lang="en-US" sz="2000" b="1" dirty="0" smtClean="0"/>
              <a:t>*=</a:t>
            </a:r>
            <a:r>
              <a:rPr lang="en-US" sz="2000" dirty="0" smtClean="0"/>
              <a:t> (Assignment after Multiplication)</a:t>
            </a:r>
          </a:p>
          <a:p>
            <a:r>
              <a:rPr lang="en-US" sz="2000" b="1" dirty="0" smtClean="0"/>
              <a:t>/=</a:t>
            </a:r>
            <a:r>
              <a:rPr lang="en-US" sz="2000" dirty="0" smtClean="0"/>
              <a:t> (Assignment after Division)</a:t>
            </a:r>
          </a:p>
          <a:p>
            <a:r>
              <a:rPr lang="en-US" sz="2000" b="1" dirty="0" smtClean="0"/>
              <a:t>%=</a:t>
            </a:r>
            <a:r>
              <a:rPr lang="en-US" sz="2000" dirty="0" smtClean="0"/>
              <a:t> (Assignment after Modulus)</a:t>
            </a:r>
          </a:p>
          <a:p>
            <a:r>
              <a:rPr lang="en-US" sz="2000" b="1" dirty="0" smtClean="0"/>
              <a:t>**=</a:t>
            </a:r>
            <a:r>
              <a:rPr lang="en-US" sz="2000" dirty="0" smtClean="0"/>
              <a:t> (Assignment after Exponent)</a:t>
            </a:r>
          </a:p>
          <a:p>
            <a:r>
              <a:rPr lang="en-US" sz="2000" b="1" dirty="0" smtClean="0"/>
              <a:t>//= </a:t>
            </a:r>
            <a:r>
              <a:rPr lang="en-US" sz="2000" dirty="0" smtClean="0"/>
              <a:t>(Assignment after floor division)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1000108"/>
            <a:ext cx="3500462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Bitwise </a:t>
            </a:r>
            <a:r>
              <a:rPr lang="en-US" sz="2200" b="1" dirty="0" smtClean="0">
                <a:solidFill>
                  <a:srgbClr val="0A83C0"/>
                </a:solidFill>
              </a:rPr>
              <a:t>operators </a:t>
            </a:r>
            <a:r>
              <a:rPr lang="en-US" sz="2200" b="1" dirty="0" smtClean="0">
                <a:solidFill>
                  <a:srgbClr val="0A83C0"/>
                </a:solidFill>
              </a:rPr>
              <a:t>:</a:t>
            </a:r>
            <a:endParaRPr lang="en-US" sz="2200" b="1" dirty="0" smtClean="0"/>
          </a:p>
          <a:p>
            <a:r>
              <a:rPr lang="en-US" sz="2000" b="1" dirty="0" smtClean="0"/>
              <a:t>&amp; </a:t>
            </a:r>
            <a:r>
              <a:rPr lang="en-US" sz="2000" dirty="0" smtClean="0"/>
              <a:t>(binary and)</a:t>
            </a:r>
          </a:p>
          <a:p>
            <a:r>
              <a:rPr lang="en-US" sz="2000" b="1" dirty="0" smtClean="0"/>
              <a:t>|</a:t>
            </a:r>
            <a:r>
              <a:rPr lang="en-US" sz="2000" dirty="0" smtClean="0"/>
              <a:t> (binary or)</a:t>
            </a:r>
          </a:p>
          <a:p>
            <a:r>
              <a:rPr lang="en-US" sz="2000" b="1" dirty="0" smtClean="0"/>
              <a:t>^</a:t>
            </a:r>
            <a:r>
              <a:rPr lang="en-US" sz="2000" dirty="0" smtClean="0"/>
              <a:t> (binary </a:t>
            </a:r>
            <a:r>
              <a:rPr lang="en-US" sz="2000" dirty="0" err="1" smtClean="0"/>
              <a:t>xor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~</a:t>
            </a:r>
            <a:r>
              <a:rPr lang="en-US" sz="2000" dirty="0" smtClean="0"/>
              <a:t> (negation)</a:t>
            </a:r>
          </a:p>
          <a:p>
            <a:r>
              <a:rPr lang="en-US" sz="2000" b="1" dirty="0" smtClean="0"/>
              <a:t>&lt;&lt;</a:t>
            </a:r>
            <a:r>
              <a:rPr lang="en-US" sz="2000" dirty="0" smtClean="0"/>
              <a:t> (left shift)</a:t>
            </a:r>
          </a:p>
          <a:p>
            <a:r>
              <a:rPr lang="en-US" sz="2000" b="1" dirty="0" smtClean="0"/>
              <a:t>&gt;&gt;</a:t>
            </a:r>
            <a:r>
              <a:rPr lang="en-US" sz="2000" dirty="0" smtClean="0"/>
              <a:t> (right shift)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3357562"/>
            <a:ext cx="4000528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Logical </a:t>
            </a:r>
            <a:r>
              <a:rPr lang="en-US" sz="2200" b="1" dirty="0" smtClean="0">
                <a:solidFill>
                  <a:srgbClr val="0A83C0"/>
                </a:solidFill>
              </a:rPr>
              <a:t>operators </a:t>
            </a:r>
            <a:r>
              <a:rPr lang="en-US" sz="2200" b="1" dirty="0" smtClean="0">
                <a:solidFill>
                  <a:srgbClr val="0A83C0"/>
                </a:solidFill>
              </a:rPr>
              <a:t>:</a:t>
            </a:r>
            <a:endParaRPr lang="en-US" sz="2200" b="1" dirty="0" smtClean="0"/>
          </a:p>
          <a:p>
            <a:r>
              <a:rPr lang="en-US" sz="2000" b="1" dirty="0" smtClean="0"/>
              <a:t>and</a:t>
            </a:r>
            <a:r>
              <a:rPr lang="en-US" sz="2000" dirty="0" smtClean="0"/>
              <a:t> (logical and)</a:t>
            </a:r>
          </a:p>
          <a:p>
            <a:r>
              <a:rPr lang="en-US" sz="2000" b="1" dirty="0" smtClean="0"/>
              <a:t>or</a:t>
            </a:r>
            <a:r>
              <a:rPr lang="en-US" sz="2000" dirty="0" smtClean="0"/>
              <a:t> </a:t>
            </a:r>
            <a:r>
              <a:rPr lang="en-US" sz="2000" dirty="0" smtClean="0"/>
              <a:t>(logical or)</a:t>
            </a:r>
          </a:p>
          <a:p>
            <a:r>
              <a:rPr lang="en-US" sz="2000" b="1" dirty="0" smtClean="0"/>
              <a:t>not </a:t>
            </a:r>
            <a:r>
              <a:rPr lang="en-US" sz="2000" dirty="0" smtClean="0"/>
              <a:t>(logical not)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628" y="4786322"/>
            <a:ext cx="4000528" cy="19697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A83C0"/>
                </a:solidFill>
              </a:rPr>
              <a:t>Identity </a:t>
            </a:r>
            <a:r>
              <a:rPr lang="en-US" sz="2200" b="1" dirty="0" smtClean="0">
                <a:solidFill>
                  <a:srgbClr val="0A83C0"/>
                </a:solidFill>
              </a:rPr>
              <a:t>operators </a:t>
            </a:r>
            <a:r>
              <a:rPr lang="en-US" sz="2200" b="1" dirty="0" smtClean="0">
                <a:solidFill>
                  <a:srgbClr val="0A83C0"/>
                </a:solidFill>
              </a:rPr>
              <a:t>:</a:t>
            </a:r>
            <a:endParaRPr lang="en-US" sz="2200" b="1" dirty="0" smtClean="0"/>
          </a:p>
          <a:p>
            <a:r>
              <a:rPr lang="en-US" sz="2000" b="1" dirty="0" smtClean="0"/>
              <a:t>is</a:t>
            </a:r>
            <a:r>
              <a:rPr lang="en-US" sz="2000" dirty="0" smtClean="0"/>
              <a:t> (Returns true if both variables are the same object)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is not</a:t>
            </a:r>
            <a:r>
              <a:rPr lang="en-US" sz="2000" dirty="0" smtClean="0"/>
              <a:t> (Returns true if both variables are not the same object)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845A2"/>
                </a:solidFill>
              </a:rPr>
              <a:t>Content</a:t>
            </a:r>
            <a:endParaRPr lang="en-US" sz="3600" b="1" dirty="0">
              <a:solidFill>
                <a:srgbClr val="2845A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in Python</a:t>
            </a:r>
          </a:p>
          <a:p>
            <a:r>
              <a:rPr lang="en-US" dirty="0" smtClean="0"/>
              <a:t>Variable Declaration in Python</a:t>
            </a:r>
          </a:p>
          <a:p>
            <a:r>
              <a:rPr lang="en-US" dirty="0" smtClean="0"/>
              <a:t>Data Types in Python</a:t>
            </a:r>
          </a:p>
          <a:p>
            <a:r>
              <a:rPr lang="en-US" dirty="0" smtClean="0"/>
              <a:t>Type Conversion in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Operators </a:t>
            </a:r>
            <a:r>
              <a:rPr lang="en-US" dirty="0" smtClean="0"/>
              <a:t>in Python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Comments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In general, Comments are used in a programming language to describe the program or to hide the some part of code from the interpreter.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400" dirty="0" smtClean="0"/>
              <a:t>Comments in Python can be used to explain any program code. It can also be used to hide the code as well.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Comment is not a part of the program, but it enhances the interactivity of the program and makes the program readable.</a:t>
            </a:r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Python supports two types of comments:</a:t>
            </a:r>
          </a:p>
          <a:p>
            <a:r>
              <a:rPr lang="en-US" sz="2400" dirty="0" smtClean="0"/>
              <a:t>Single Line Comment</a:t>
            </a:r>
          </a:p>
          <a:p>
            <a:r>
              <a:rPr lang="en-US" sz="2400" dirty="0" smtClean="0"/>
              <a:t>Multi Line Comment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Comments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            </a:t>
            </a:r>
            <a:r>
              <a:rPr lang="en-US" sz="2000" b="1" dirty="0" smtClean="0"/>
              <a:t>Cont..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82" y="1000109"/>
            <a:ext cx="8715436" cy="2693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2845A2"/>
                </a:solidFill>
              </a:rPr>
              <a:t>Single Line Comment:</a:t>
            </a:r>
            <a:endParaRPr lang="en-US" sz="2200" dirty="0" smtClean="0">
              <a:solidFill>
                <a:srgbClr val="2845A2"/>
              </a:solidFill>
            </a:endParaRPr>
          </a:p>
          <a:p>
            <a:pPr>
              <a:buNone/>
            </a:pPr>
            <a:r>
              <a:rPr lang="en-US" sz="2100" dirty="0" smtClean="0"/>
              <a:t>In case user wants to specify a single line comment, then comment must start with </a:t>
            </a:r>
            <a:r>
              <a:rPr lang="en-US" sz="2100" b="1" dirty="0" smtClean="0">
                <a:solidFill>
                  <a:srgbClr val="0A83C0"/>
                </a:solidFill>
              </a:rPr>
              <a:t>‘#’</a:t>
            </a:r>
          </a:p>
          <a:p>
            <a:pPr>
              <a:buNone/>
            </a:pPr>
            <a:r>
              <a:rPr lang="en-US" sz="2100" b="1" dirty="0" smtClean="0"/>
              <a:t>Example: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>
                <a:solidFill>
                  <a:schemeClr val="accent1"/>
                </a:solidFill>
              </a:rPr>
              <a:t># This is single line comment </a:t>
            </a:r>
          </a:p>
          <a:p>
            <a:pPr>
              <a:buNone/>
            </a:pPr>
            <a:r>
              <a:rPr lang="en-US" sz="2100" dirty="0" smtClean="0"/>
              <a:t>print "Hello Python"  </a:t>
            </a:r>
          </a:p>
          <a:p>
            <a:pPr>
              <a:buNone/>
            </a:pPr>
            <a:r>
              <a:rPr lang="en-US" sz="2100" b="1" dirty="0" smtClean="0"/>
              <a:t>Output: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Hello Python</a:t>
            </a:r>
            <a:endParaRPr lang="en-US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3786191"/>
            <a:ext cx="8715436" cy="3016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2845A2"/>
                </a:solidFill>
              </a:rPr>
              <a:t>Multi Line Comment:</a:t>
            </a:r>
            <a:endParaRPr lang="en-US" sz="2200" dirty="0" smtClean="0">
              <a:solidFill>
                <a:srgbClr val="2845A2"/>
              </a:solidFill>
            </a:endParaRPr>
          </a:p>
          <a:p>
            <a:pPr>
              <a:buNone/>
            </a:pPr>
            <a:r>
              <a:rPr lang="en-US" sz="2100" dirty="0" smtClean="0"/>
              <a:t>Multi lined comment can be given inside triple quotes.</a:t>
            </a:r>
          </a:p>
          <a:p>
            <a:pPr>
              <a:buNone/>
            </a:pPr>
            <a:r>
              <a:rPr lang="en-US" sz="2100" b="1" dirty="0" smtClean="0"/>
              <a:t>Example: </a:t>
            </a:r>
          </a:p>
          <a:p>
            <a:pPr>
              <a:buNone/>
            </a:pPr>
            <a:r>
              <a:rPr lang="en-US" sz="2100" dirty="0" smtClean="0">
                <a:solidFill>
                  <a:schemeClr val="accent1"/>
                </a:solidFill>
              </a:rPr>
              <a:t>'''This is </a:t>
            </a:r>
          </a:p>
          <a:p>
            <a:pPr>
              <a:buNone/>
            </a:pPr>
            <a:r>
              <a:rPr lang="en-US" sz="2100" dirty="0" smtClean="0">
                <a:solidFill>
                  <a:schemeClr val="accent1"/>
                </a:solidFill>
              </a:rPr>
              <a:t>    Multiline </a:t>
            </a:r>
          </a:p>
          <a:p>
            <a:pPr>
              <a:buNone/>
            </a:pPr>
            <a:r>
              <a:rPr lang="en-US" sz="2100" dirty="0" smtClean="0">
                <a:solidFill>
                  <a:schemeClr val="accent1"/>
                </a:solidFill>
              </a:rPr>
              <a:t>    Comment'''  </a:t>
            </a:r>
          </a:p>
          <a:p>
            <a:pPr>
              <a:buNone/>
            </a:pPr>
            <a:r>
              <a:rPr lang="en-US" sz="2100" dirty="0" smtClean="0"/>
              <a:t>print "Hello Python"  </a:t>
            </a:r>
          </a:p>
          <a:p>
            <a:pPr>
              <a:buNone/>
            </a:pPr>
            <a:r>
              <a:rPr lang="en-US" sz="2100" b="1" dirty="0" smtClean="0"/>
              <a:t>Output: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Hello Python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Variable Declaration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variable is a named memory location in which we can store values for the particular program. </a:t>
            </a:r>
          </a:p>
          <a:p>
            <a:endParaRPr lang="en-US" sz="2400" dirty="0" smtClean="0"/>
          </a:p>
          <a:p>
            <a:r>
              <a:rPr lang="en-US" sz="2400" dirty="0" smtClean="0"/>
              <a:t>In other words, Variable is a name which is used to refer memory location. Variable also known as identifier and used to hold value.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 Python, We don't need to declare explicitly variable in Python. When we assign any value to the variable that variable is declared automatically.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 Python, We don't need to specify the type of variable because Python is a loosely typed language.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Variable Declaration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5400" b="1" dirty="0" smtClean="0">
                <a:solidFill>
                  <a:srgbClr val="0A83C0"/>
                </a:solidFill>
              </a:rPr>
              <a:t>          </a:t>
            </a:r>
            <a:r>
              <a:rPr lang="en-US" sz="2000" b="1" dirty="0" smtClean="0"/>
              <a:t>Cont..</a:t>
            </a:r>
            <a:r>
              <a:rPr lang="en-US" sz="2000" b="1" dirty="0" smtClean="0">
                <a:solidFill>
                  <a:srgbClr val="0A83C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loosely typed language no need to specify the type of variable because the variable automatically changes it's data type based on assigned value.</a:t>
            </a:r>
          </a:p>
          <a:p>
            <a:pPr>
              <a:buNone/>
            </a:pPr>
            <a:r>
              <a:rPr lang="en-US" sz="2600" b="1" dirty="0" smtClean="0"/>
              <a:t>Rules for naming variable:</a:t>
            </a:r>
            <a:endParaRPr lang="en-US" sz="2600" dirty="0" smtClean="0"/>
          </a:p>
          <a:p>
            <a:r>
              <a:rPr lang="en-US" sz="2400" dirty="0" smtClean="0"/>
              <a:t>Variable names can be a group of both letters and digits, but they have to begin with a letter or an underscore.</a:t>
            </a:r>
          </a:p>
          <a:p>
            <a:r>
              <a:rPr lang="en-US" sz="2400" dirty="0" smtClean="0"/>
              <a:t>It is recommended to use lowercase letters for variable name. ‘SUM’ and ‘sum’ both are two different variables.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b="1" dirty="0" smtClean="0"/>
          </a:p>
          <a:p>
            <a:pPr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4348" y="4286256"/>
            <a:ext cx="34290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/>
              <a:t>Example: </a:t>
            </a:r>
            <a:r>
              <a:rPr lang="en-US" sz="2200" b="1" dirty="0" smtClean="0">
                <a:solidFill>
                  <a:srgbClr val="0070C0"/>
                </a:solidFill>
              </a:rPr>
              <a:t>Vardemo.py</a:t>
            </a:r>
          </a:p>
          <a:p>
            <a:pPr>
              <a:buNone/>
            </a:pPr>
            <a:r>
              <a:rPr lang="en-US" sz="2200" dirty="0" smtClean="0"/>
              <a:t>a=10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#integer </a:t>
            </a:r>
          </a:p>
          <a:p>
            <a:pPr>
              <a:buNone/>
            </a:pPr>
            <a:r>
              <a:rPr lang="en-US" sz="2200" dirty="0" smtClean="0"/>
              <a:t>b="</a:t>
            </a:r>
            <a:r>
              <a:rPr lang="en-US" sz="2200" dirty="0" err="1" smtClean="0"/>
              <a:t>StudyGlance</a:t>
            </a:r>
            <a:r>
              <a:rPr lang="en-US" sz="2200" dirty="0" smtClean="0"/>
              <a:t>"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#string </a:t>
            </a:r>
          </a:p>
          <a:p>
            <a:pPr>
              <a:buNone/>
            </a:pPr>
            <a:r>
              <a:rPr lang="en-US" sz="2200" dirty="0" smtClean="0"/>
              <a:t>c=12.5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#float </a:t>
            </a:r>
          </a:p>
          <a:p>
            <a:pPr>
              <a:buNone/>
            </a:pPr>
            <a:r>
              <a:rPr lang="en-US" sz="2200" dirty="0" smtClean="0"/>
              <a:t>print(a) </a:t>
            </a:r>
          </a:p>
          <a:p>
            <a:pPr>
              <a:buNone/>
            </a:pPr>
            <a:r>
              <a:rPr lang="en-US" sz="2200" dirty="0" smtClean="0"/>
              <a:t>print(b) </a:t>
            </a:r>
          </a:p>
          <a:p>
            <a:pPr>
              <a:buNone/>
            </a:pPr>
            <a:r>
              <a:rPr lang="en-US" sz="2200" dirty="0" smtClean="0"/>
              <a:t>print(c)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4572008"/>
            <a:ext cx="27896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b="1" dirty="0" smtClean="0"/>
              <a:t>output:</a:t>
            </a:r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$python3 Vardemo.py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10</a:t>
            </a:r>
          </a:p>
          <a:p>
            <a:pPr>
              <a:buNone/>
            </a:pPr>
            <a:r>
              <a:rPr lang="en-US" sz="2200" dirty="0" err="1" smtClean="0"/>
              <a:t>StudyGlance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smtClean="0"/>
              <a:t>12.5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Variable Declaration </a:t>
            </a:r>
            <a:r>
              <a:rPr lang="en-US" sz="3600" b="1" dirty="0" smtClean="0"/>
              <a:t>in</a:t>
            </a:r>
            <a:r>
              <a:rPr lang="en-US" sz="3600" b="1" dirty="0" smtClean="0">
                <a:solidFill>
                  <a:srgbClr val="E9B115"/>
                </a:solidFill>
              </a:rPr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5400" b="1" dirty="0" smtClean="0">
                <a:solidFill>
                  <a:srgbClr val="0A83C0"/>
                </a:solidFill>
              </a:rPr>
              <a:t>          </a:t>
            </a:r>
            <a:r>
              <a:rPr lang="en-US" sz="2000" b="1" dirty="0" smtClean="0"/>
              <a:t>Cont..</a:t>
            </a:r>
            <a:r>
              <a:rPr lang="en-US" sz="2000" b="1" dirty="0" smtClean="0">
                <a:solidFill>
                  <a:srgbClr val="0A83C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Python allows us to assign a value to multiple variables and multiple values to multiple variables in a single statement which is also known as multiple assignment.</a:t>
            </a:r>
          </a:p>
          <a:p>
            <a:pPr algn="just"/>
            <a:r>
              <a:rPr lang="en-US" sz="2000" b="1" dirty="0" smtClean="0"/>
              <a:t>Assign single value to multiple variables 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smtClean="0"/>
              <a:t>Assign multiple values to multiple variables :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4348" y="2500306"/>
            <a:ext cx="34290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E9B115"/>
                </a:solidFill>
              </a:rPr>
              <a:t>Example: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Vardemo1.py</a:t>
            </a:r>
          </a:p>
          <a:p>
            <a:pPr>
              <a:buNone/>
            </a:pPr>
            <a:r>
              <a:rPr lang="en-US" sz="2400" dirty="0" smtClean="0"/>
              <a:t>x=y=z=50 </a:t>
            </a:r>
          </a:p>
          <a:p>
            <a:pPr>
              <a:buNone/>
            </a:pPr>
            <a:r>
              <a:rPr lang="en-US" sz="2400" dirty="0" smtClean="0"/>
              <a:t>print x </a:t>
            </a:r>
          </a:p>
          <a:p>
            <a:pPr>
              <a:buNone/>
            </a:pPr>
            <a:r>
              <a:rPr lang="en-US" sz="2400" dirty="0" smtClean="0"/>
              <a:t>print y </a:t>
            </a:r>
          </a:p>
          <a:p>
            <a:pPr>
              <a:buNone/>
            </a:pPr>
            <a:r>
              <a:rPr lang="en-US" sz="2400" dirty="0" smtClean="0"/>
              <a:t>print z 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2571744"/>
            <a:ext cx="293227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E9B115"/>
                </a:solidFill>
              </a:rPr>
              <a:t>output:</a:t>
            </a:r>
            <a:endParaRPr lang="en-US" sz="2200" dirty="0" smtClean="0">
              <a:solidFill>
                <a:srgbClr val="E9B115"/>
              </a:solidFill>
            </a:endParaRPr>
          </a:p>
          <a:p>
            <a:pPr>
              <a:buNone/>
            </a:pPr>
            <a:r>
              <a:rPr lang="en-US" sz="2200" b="1" dirty="0" smtClean="0"/>
              <a:t>$python3 Vardemo1.py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50</a:t>
            </a:r>
          </a:p>
          <a:p>
            <a:pPr>
              <a:buNone/>
            </a:pPr>
            <a:r>
              <a:rPr lang="en-US" sz="2200" dirty="0" smtClean="0"/>
              <a:t>50 </a:t>
            </a:r>
          </a:p>
          <a:p>
            <a:pPr>
              <a:buNone/>
            </a:pPr>
            <a:r>
              <a:rPr lang="en-US" sz="2200" dirty="0" smtClean="0"/>
              <a:t>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4786322"/>
            <a:ext cx="34290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E9B115"/>
                </a:solidFill>
              </a:rPr>
              <a:t>Example: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Vardemo2.py</a:t>
            </a:r>
          </a:p>
          <a:p>
            <a:pPr>
              <a:buNone/>
            </a:pPr>
            <a:r>
              <a:rPr lang="en-US" sz="2400" dirty="0" err="1" smtClean="0"/>
              <a:t>a,b,c</a:t>
            </a:r>
            <a:r>
              <a:rPr lang="en-US" sz="2400" dirty="0" smtClean="0"/>
              <a:t>=5,10,15 </a:t>
            </a:r>
          </a:p>
          <a:p>
            <a:pPr>
              <a:buNone/>
            </a:pPr>
            <a:r>
              <a:rPr lang="en-US" sz="2400" dirty="0" smtClean="0"/>
              <a:t>print a </a:t>
            </a:r>
          </a:p>
          <a:p>
            <a:pPr>
              <a:buNone/>
            </a:pPr>
            <a:r>
              <a:rPr lang="en-US" sz="2400" dirty="0" smtClean="0"/>
              <a:t>print b </a:t>
            </a:r>
          </a:p>
          <a:p>
            <a:pPr>
              <a:buNone/>
            </a:pPr>
            <a:r>
              <a:rPr lang="en-US" sz="2400" dirty="0" smtClean="0"/>
              <a:t>print c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4857760"/>
            <a:ext cx="293227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E9B115"/>
                </a:solidFill>
              </a:rPr>
              <a:t>output:</a:t>
            </a:r>
            <a:endParaRPr lang="en-US" sz="2200" dirty="0" smtClean="0">
              <a:solidFill>
                <a:srgbClr val="E9B115"/>
              </a:solidFill>
            </a:endParaRPr>
          </a:p>
          <a:p>
            <a:pPr>
              <a:buNone/>
            </a:pPr>
            <a:r>
              <a:rPr lang="en-US" sz="2200" b="1" dirty="0" smtClean="0"/>
              <a:t>$python3 Vardemo2.py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5</a:t>
            </a:r>
          </a:p>
          <a:p>
            <a:pPr>
              <a:buNone/>
            </a:pPr>
            <a:r>
              <a:rPr lang="en-US" sz="2200" dirty="0" smtClean="0"/>
              <a:t>10 </a:t>
            </a:r>
          </a:p>
          <a:p>
            <a:pPr>
              <a:buNone/>
            </a:pPr>
            <a:r>
              <a:rPr lang="en-US" sz="2200" dirty="0" smtClean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	</a:t>
            </a:r>
            <a:r>
              <a:rPr lang="en-US" sz="3600" b="1" dirty="0" smtClean="0">
                <a:solidFill>
                  <a:srgbClr val="E9B115"/>
                </a:solidFill>
              </a:rPr>
              <a:t>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general, Data Types specifies what type of data will be stored in variables. Variables can hold values of different data types.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Python is a dynamically typed or loosely typed language, hence we need not define the type of the variable while declaring it.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interpreter implicitly binds the value with its type.</a:t>
            </a:r>
          </a:p>
          <a:p>
            <a:pPr algn="just">
              <a:buNone/>
            </a:pPr>
            <a:endParaRPr lang="en-US" sz="2400" dirty="0" smtClean="0"/>
          </a:p>
          <a:p>
            <a:r>
              <a:rPr lang="en-US" sz="2400" dirty="0" smtClean="0"/>
              <a:t>Python provides us the </a:t>
            </a:r>
            <a:r>
              <a:rPr lang="en-US" sz="2400" b="1" dirty="0" smtClean="0"/>
              <a:t>type ()</a:t>
            </a:r>
            <a:r>
              <a:rPr lang="en-US" sz="2400" dirty="0" smtClean="0"/>
              <a:t> function which enables us to check the type of the variable.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	       </a:t>
            </a:r>
            <a:r>
              <a:rPr lang="en-US" sz="3600" b="1" dirty="0" smtClean="0">
                <a:solidFill>
                  <a:srgbClr val="E9B115"/>
                </a:solidFill>
              </a:rPr>
              <a:t>Data Types </a:t>
            </a:r>
            <a:r>
              <a:rPr lang="en-US" sz="3600" b="1" dirty="0" smtClean="0"/>
              <a:t>in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            </a:t>
            </a:r>
            <a:r>
              <a:rPr lang="en-US" sz="1800" b="1" dirty="0" smtClean="0"/>
              <a:t>Cont..</a:t>
            </a:r>
            <a:endParaRPr lang="en-US" sz="18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3578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provides following </a:t>
            </a:r>
            <a:r>
              <a:rPr lang="en-US" sz="2400" b="1" dirty="0" smtClean="0"/>
              <a:t>standard data types</a:t>
            </a:r>
            <a:r>
              <a:rPr lang="en-US" sz="2400" dirty="0" smtClean="0"/>
              <a:t>, those are</a:t>
            </a:r>
            <a:endParaRPr lang="en-US" sz="2400" b="1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/>
              <a:t>Numbers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/>
              <a:t>String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Numbers:</a:t>
            </a:r>
          </a:p>
          <a:p>
            <a:r>
              <a:rPr lang="en-US" sz="2400" dirty="0" smtClean="0"/>
              <a:t>Number stores numeric values. Python creates Number type variable when a number is assigned to a variable.</a:t>
            </a:r>
          </a:p>
          <a:p>
            <a:pPr>
              <a:buNone/>
            </a:pPr>
            <a:r>
              <a:rPr lang="en-US" sz="2400" dirty="0" smtClean="0"/>
              <a:t>There are three numeric types in Python: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int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float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Complex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1018</Words>
  <Application>Microsoft Office PowerPoint</Application>
  <PresentationFormat>On-screen Show (4:3)</PresentationFormat>
  <Paragraphs>225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Python Basics</vt:lpstr>
      <vt:lpstr>Content</vt:lpstr>
      <vt:lpstr>Comments in Python</vt:lpstr>
      <vt:lpstr>                  Comments in Python                        Cont..</vt:lpstr>
      <vt:lpstr>Variable Declaration in Python </vt:lpstr>
      <vt:lpstr>          Variable Declaration in Python          Cont.. </vt:lpstr>
      <vt:lpstr>          Variable Declaration in Python          Cont.. </vt:lpstr>
      <vt:lpstr> Data Types in Python</vt:lpstr>
      <vt:lpstr>        Data Types in Python            Cont..</vt:lpstr>
      <vt:lpstr>                 Data Types in Python            Cont..</vt:lpstr>
      <vt:lpstr>                 Data Types in Python            Cont..</vt:lpstr>
      <vt:lpstr>                 Data Types in Python            Cont..</vt:lpstr>
      <vt:lpstr>Type Conversion in Python</vt:lpstr>
      <vt:lpstr>Operators in Python</vt:lpstr>
      <vt:lpstr>                   Operators in Python            Cont…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Exam</cp:lastModifiedBy>
  <cp:revision>108</cp:revision>
  <dcterms:created xsi:type="dcterms:W3CDTF">2020-06-10T05:05:50Z</dcterms:created>
  <dcterms:modified xsi:type="dcterms:W3CDTF">2020-06-16T05:26:44Z</dcterms:modified>
</cp:coreProperties>
</file>