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EDDF-1F55-440C-8A87-6CC33BBA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C12F9-A226-4190-B1BC-9224B26F9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4871-8577-4AE9-8050-91A19016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5AAF-AC76-419C-8F79-B87D43D9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8F14-B51E-4C46-B927-15AE6262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09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E892-415C-4470-93CB-FDECA7C9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60587-294B-457F-B06F-AE8E67009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27D18-AE29-4DDC-B4B9-58C93E4D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44FB-46A6-43C5-9D7E-2FC3EFC0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4322-8F3A-4B55-9186-178CFEDA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9861B-905D-424D-BD39-6FA4460EB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4D2F-7B4D-4C48-809E-A2F33277A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983C-4E81-4A78-8E83-5D97DD1A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EC43-D0BD-45B3-B8D2-E7536623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595E4-218A-49E3-96E5-CD8530B4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E243-1F03-4D8A-8C2F-9B052CB3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F290-354A-4D2B-95D5-AF150CA6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B03A-A935-4A40-B9D5-09FC7039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1FE7-F5A8-4270-BD5B-5CD5DDFC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BCF-5889-4826-8A78-7FC41F2F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2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ABBB-B34F-4987-8504-8066117C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9BFB-5FA0-4388-9702-C26CA2D1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9A8-3154-401F-8A7C-1FB45865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EE08-5E8D-42E1-81C7-D6DB3621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6F9E-3E0B-423D-AA2C-97AAB63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1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33A8-73B6-4E61-A5EE-63389AFA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3596-551F-4DBB-94C8-FF714B481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192B1-1DEE-4B96-8376-3C2B639F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D3EB-1633-47B6-875A-6FC94D43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28871-AA05-4D41-B68F-8F898374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E969-D4CB-40F7-90DB-52BCDA17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3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2B95-DD85-4BA5-8CE3-CA53A5F7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FE1A-D593-4D34-9954-CE47C944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392A1-F115-4CE1-9A27-F88936BE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12028-53F6-45C7-9FC1-6EAB4ECB0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5CA0A-221E-4D24-9FB6-B9EAF58F8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63A1A-0595-4B32-8190-D6FD3C41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DB5FE-A863-46BD-8CEE-6A939ECD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079BD-2C40-4589-9B6D-71EDF249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B7B-D126-4007-B3D5-4C468A18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EAD3D-9E5D-4FF1-9C29-D73D79A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88A09-8C03-476C-ADCE-FBEFF9C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1F396-7695-4FB5-AC7C-5D3BF48A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4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0EAA9-B3F6-477F-90F3-D8F367EF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0047E-6182-4842-816E-826CF249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DB4F-EA93-46B5-8588-02A348BF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AF26-2C1B-4411-952F-C123238E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6A23-6274-484D-AA3C-3AC8DF6E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74B68-FD2E-4825-878D-4BCCADF64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F8782-2F24-434E-9E24-A075A802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A2A7D-B020-418D-BD02-4A44D640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B32B1-1275-433D-912C-2C5CB411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5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397A-8A97-4CF2-B444-FA3F682A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034E5-B640-4AE5-85B6-256FCF2D2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4687F-566B-4447-A514-C6AAE1315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D355B-9BEB-4B0F-8773-E6A88384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8F0A7-524E-4AE5-9BF7-F5E60589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D5E4-73C8-4653-B3FF-FD7E5261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6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C9A4D-9687-4FAE-8AD7-0C61E368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DFA16-986E-4C06-BC8C-9545D70C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BAC45-FF8D-440F-BA24-E127043B3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22A9-CE8E-4E63-9FE1-AB307FFF2FC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262E-10AF-4262-86CE-5C325C826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E107-336D-431D-A065-FE7DA9CD1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6981-4A7F-4535-8838-47E76AD5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D8CB-DE10-412A-A22A-FF32173AB342}"/>
              </a:ext>
            </a:extLst>
          </p:cNvPr>
          <p:cNvSpPr txBox="1"/>
          <p:nvPr/>
        </p:nvSpPr>
        <p:spPr>
          <a:xfrm>
            <a:off x="899933" y="117104"/>
            <a:ext cx="1051748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Overview of OOP Terminology</a:t>
            </a:r>
          </a:p>
          <a:p>
            <a:r>
              <a:rPr lang="en-GB" sz="1600" dirty="0"/>
              <a:t>Class − A user-defined prototype for an object that defines a set of attributes that characterize any object of the class. The attributes are data members (class variables and instance variables) and methods, accessed via dot notation.</a:t>
            </a:r>
          </a:p>
          <a:p>
            <a:endParaRPr lang="en-GB" sz="1600" dirty="0"/>
          </a:p>
          <a:p>
            <a:r>
              <a:rPr lang="en-GB" sz="1600" dirty="0"/>
              <a:t>Class variable − 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endParaRPr lang="en-GB" sz="1600" dirty="0"/>
          </a:p>
          <a:p>
            <a:r>
              <a:rPr lang="en-GB" sz="1600" dirty="0"/>
              <a:t>Data member − A class variable or instance variable that holds data associated with a class and its objects.</a:t>
            </a:r>
          </a:p>
          <a:p>
            <a:endParaRPr lang="en-GB" sz="1600" dirty="0"/>
          </a:p>
          <a:p>
            <a:r>
              <a:rPr lang="en-GB" sz="1600" dirty="0"/>
              <a:t>Function overloading − The assignment of more than one </a:t>
            </a:r>
            <a:r>
              <a:rPr lang="en-GB" sz="1600" dirty="0" err="1"/>
              <a:t>behavior</a:t>
            </a:r>
            <a:r>
              <a:rPr lang="en-GB" sz="1600" dirty="0"/>
              <a:t> to a particular function. The operation performed varies by the types of objects or arguments involved.</a:t>
            </a:r>
          </a:p>
          <a:p>
            <a:endParaRPr lang="en-GB" sz="1600" dirty="0"/>
          </a:p>
          <a:p>
            <a:r>
              <a:rPr lang="en-GB" sz="1600" dirty="0"/>
              <a:t>Instance variable − A variable that is defined inside a method and belongs only to the current instance of a class.</a:t>
            </a:r>
          </a:p>
          <a:p>
            <a:endParaRPr lang="en-GB" sz="1600" dirty="0"/>
          </a:p>
          <a:p>
            <a:r>
              <a:rPr lang="en-GB" sz="1600" dirty="0"/>
              <a:t>Inheritance − The transfer of the characteristics of a class to other classes that are derived from it.</a:t>
            </a:r>
          </a:p>
          <a:p>
            <a:endParaRPr lang="en-GB" sz="1600" dirty="0"/>
          </a:p>
          <a:p>
            <a:r>
              <a:rPr lang="en-GB" sz="1600" dirty="0"/>
              <a:t>Instance − An individual object of a certain class. An object </a:t>
            </a:r>
            <a:r>
              <a:rPr lang="en-GB" sz="1600" dirty="0" err="1"/>
              <a:t>obj</a:t>
            </a:r>
            <a:r>
              <a:rPr lang="en-GB" sz="1600" dirty="0"/>
              <a:t> that belongs to a class Circle, for example, is an instance of the class Circle.</a:t>
            </a:r>
          </a:p>
          <a:p>
            <a:endParaRPr lang="en-GB" sz="1600" dirty="0"/>
          </a:p>
          <a:p>
            <a:r>
              <a:rPr lang="en-GB" sz="1600" dirty="0"/>
              <a:t>Instantiation − The creation of an instance of a class.</a:t>
            </a:r>
          </a:p>
          <a:p>
            <a:endParaRPr lang="en-GB" sz="1600" dirty="0"/>
          </a:p>
          <a:p>
            <a:r>
              <a:rPr lang="en-GB" sz="1600" dirty="0"/>
              <a:t>Method − A special kind of function that is defined in a class definition.</a:t>
            </a:r>
          </a:p>
          <a:p>
            <a:endParaRPr lang="en-GB" sz="1600" dirty="0"/>
          </a:p>
          <a:p>
            <a:r>
              <a:rPr lang="en-GB" sz="1600" dirty="0"/>
              <a:t>Object − A unique instance of a data structure that is defined by its class. An object comprises both data members (class variables and instance variables) and methods.</a:t>
            </a:r>
          </a:p>
          <a:p>
            <a:endParaRPr lang="en-GB" sz="1600" dirty="0"/>
          </a:p>
          <a:p>
            <a:r>
              <a:rPr lang="en-GB" sz="1600" dirty="0"/>
              <a:t>Operator overloading − The assignment of more than one function to a particular operator.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0205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D8CB-DE10-412A-A22A-FF32173AB342}"/>
              </a:ext>
            </a:extLst>
          </p:cNvPr>
          <p:cNvSpPr txBox="1"/>
          <p:nvPr/>
        </p:nvSpPr>
        <p:spPr>
          <a:xfrm>
            <a:off x="899933" y="117104"/>
            <a:ext cx="105174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statement creates a new class definition. The name of the class immediately follows the keyword 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followed by a colon as follows </a:t>
            </a:r>
          </a:p>
          <a:p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NameofClass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	# def of methods and members of class</a:t>
            </a:r>
          </a:p>
          <a:p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Ex:</a:t>
            </a:r>
          </a:p>
          <a:p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class Student:</a:t>
            </a:r>
          </a:p>
          <a:p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'Common base class for all employees'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studentCount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= 0</a:t>
            </a:r>
          </a:p>
          <a:p>
            <a:pPr lvl="1"/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def __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init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__(self, name, id):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   self.name = name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   self.id = id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Student.studnetCount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+= 1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def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displayCount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(self):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  print ("Total Student %d" %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Student.studentCount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def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displayStudent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(self):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   print ("Name : ", self.name,  ", ID: ", self.id)</a:t>
            </a:r>
          </a:p>
          <a:p>
            <a:pPr lvl="1"/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D8CB-DE10-412A-A22A-FF32173AB342}"/>
              </a:ext>
            </a:extLst>
          </p:cNvPr>
          <p:cNvSpPr txBox="1"/>
          <p:nvPr/>
        </p:nvSpPr>
        <p:spPr>
          <a:xfrm>
            <a:off x="899933" y="117104"/>
            <a:ext cx="105174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0" i="0" dirty="0">
                <a:effectLst/>
                <a:latin typeface="Arial" panose="020B0604020202020204" pitchFamily="34" charset="0"/>
              </a:rPr>
              <a:t>Creating Instance Objects</a:t>
            </a:r>
          </a:p>
          <a:p>
            <a:pPr algn="l"/>
            <a:endParaRPr lang="en-IN" sz="1600" dirty="0">
              <a:latin typeface="Arial" panose="020B0604020202020204" pitchFamily="34" charset="0"/>
            </a:endParaRPr>
          </a:p>
          <a:p>
            <a:pPr algn="l"/>
            <a:endParaRPr lang="en-IN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This would create first object of Student class</a:t>
            </a:r>
          </a:p>
          <a:p>
            <a:pPr algn="l"/>
            <a:r>
              <a:rPr lang="en-GB" sz="1600" dirty="0">
                <a:latin typeface="Arial" panose="020B0604020202020204" pitchFamily="34" charset="0"/>
              </a:rPr>
              <a:t>s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1 = Student(“Amar", 2001)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This would create second object of Employee class</a:t>
            </a:r>
          </a:p>
          <a:p>
            <a:pPr algn="l"/>
            <a:r>
              <a:rPr lang="en-GB" sz="1600" dirty="0">
                <a:latin typeface="Arial" panose="020B0604020202020204" pitchFamily="34" charset="0"/>
              </a:rPr>
              <a:t>s2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 = Student("Manni", 2002)</a:t>
            </a:r>
            <a:endParaRPr lang="en-IN" sz="16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1A9D2-BF8F-466B-B840-8DBFF4744183}"/>
              </a:ext>
            </a:extLst>
          </p:cNvPr>
          <p:cNvSpPr txBox="1"/>
          <p:nvPr/>
        </p:nvSpPr>
        <p:spPr>
          <a:xfrm>
            <a:off x="837258" y="2073137"/>
            <a:ext cx="10517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0" i="0" dirty="0">
                <a:effectLst/>
                <a:latin typeface="Arial" panose="020B0604020202020204" pitchFamily="34" charset="0"/>
              </a:rPr>
              <a:t>Accessing Attributes</a:t>
            </a:r>
            <a:endParaRPr lang="en-IN" sz="1600" dirty="0">
              <a:latin typeface="Arial" panose="020B0604020202020204" pitchFamily="34" charset="0"/>
            </a:endParaRPr>
          </a:p>
          <a:p>
            <a:pPr algn="l"/>
            <a:endParaRPr lang="en-IN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s1.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displayStudent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print ("Total Students {0}“.format(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Student.studentCount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))</a:t>
            </a:r>
            <a:endParaRPr lang="en-IN" sz="16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89A50-ECA1-46E9-ACA0-020ACF664862}"/>
              </a:ext>
            </a:extLst>
          </p:cNvPr>
          <p:cNvSpPr txBox="1"/>
          <p:nvPr/>
        </p:nvSpPr>
        <p:spPr>
          <a:xfrm>
            <a:off x="837255" y="4186351"/>
            <a:ext cx="10517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Instead of using the normal statements to access attributes, you can use the following functions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getattr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name[, default])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to access the attribute of object.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hasattr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obj,name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to check if an attribute exists or not.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setattr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obj,name,value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to set an attribute. If attribute does not exist, then it would be created.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delattr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name)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to delete an attribute.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hasattr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(s1, ‘id')    # Returns true if ‘id' attribute exists</a:t>
            </a:r>
          </a:p>
          <a:p>
            <a:pPr algn="just"/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getattr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(s1, ‘id')    # Returns value of ‘id' attribute</a:t>
            </a:r>
          </a:p>
          <a:p>
            <a:pPr algn="just"/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setattr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(s1, ‘id', 7000) # Set attribute id' at 7000</a:t>
            </a:r>
          </a:p>
          <a:p>
            <a:pPr algn="just"/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delattr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(s1, ‘id')    # Delete attribute ‘id'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780E7-7E23-459B-A2E7-6F7A0C7AFA7F}"/>
              </a:ext>
            </a:extLst>
          </p:cNvPr>
          <p:cNvSpPr txBox="1"/>
          <p:nvPr/>
        </p:nvSpPr>
        <p:spPr>
          <a:xfrm>
            <a:off x="837255" y="3150355"/>
            <a:ext cx="10517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s1.id = 7000  # Add an ‘id' attribute.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s1.name = '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xyz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'  # Modify ‘name' attribute.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del s1.id  # Delete ‘id' attribute.</a:t>
            </a:r>
            <a:endParaRPr lang="en-IN" sz="1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5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D8CB-DE10-412A-A22A-FF32173AB342}"/>
              </a:ext>
            </a:extLst>
          </p:cNvPr>
          <p:cNvSpPr txBox="1"/>
          <p:nvPr/>
        </p:nvSpPr>
        <p:spPr>
          <a:xfrm>
            <a:off x="899933" y="117104"/>
            <a:ext cx="105174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600" b="0" i="0" dirty="0">
                <a:effectLst/>
                <a:latin typeface="Arial" panose="020B0604020202020204" pitchFamily="34" charset="0"/>
              </a:rPr>
              <a:t>Class Inheritance</a:t>
            </a:r>
          </a:p>
          <a:p>
            <a:pPr lvl="1"/>
            <a:endParaRPr lang="en-IN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Instead of starting from a scratch, you can create a class by deriving it from a pre-existing class by listing the parent class in parentheses after the new class name.</a:t>
            </a:r>
          </a:p>
          <a:p>
            <a:pPr lvl="1"/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The child class inherits the attributes of its parent class, and you can use those attributes as if they were defined in the child class. A child class can also override data members and methods from the parent.</a:t>
            </a:r>
          </a:p>
          <a:p>
            <a:pPr lvl="1"/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SubClassName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(ParentClass1[, ParentClass2, ...]):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'Optional class documentation string'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class_suite</a:t>
            </a: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B05A4-0FCE-4DB1-9348-7C3E39F47A5B}"/>
              </a:ext>
            </a:extLst>
          </p:cNvPr>
          <p:cNvSpPr txBox="1"/>
          <p:nvPr/>
        </p:nvSpPr>
        <p:spPr>
          <a:xfrm>
            <a:off x="1484851" y="3506598"/>
            <a:ext cx="8808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rive a class from multiple parent classes as follows</a:t>
            </a:r>
          </a:p>
          <a:p>
            <a:endParaRPr lang="en-GB" dirty="0"/>
          </a:p>
          <a:p>
            <a:r>
              <a:rPr lang="en-GB" dirty="0"/>
              <a:t>class A:        # define your class A</a:t>
            </a:r>
          </a:p>
          <a:p>
            <a:r>
              <a:rPr lang="en-GB" dirty="0"/>
              <a:t>.....</a:t>
            </a:r>
          </a:p>
          <a:p>
            <a:endParaRPr lang="en-GB" dirty="0"/>
          </a:p>
          <a:p>
            <a:r>
              <a:rPr lang="en-GB" dirty="0"/>
              <a:t>class B:         # define your </a:t>
            </a:r>
            <a:r>
              <a:rPr lang="en-GB" dirty="0" err="1"/>
              <a:t>calss</a:t>
            </a:r>
            <a:r>
              <a:rPr lang="en-GB" dirty="0"/>
              <a:t> B</a:t>
            </a:r>
          </a:p>
          <a:p>
            <a:r>
              <a:rPr lang="en-GB" dirty="0"/>
              <a:t>.....</a:t>
            </a:r>
          </a:p>
          <a:p>
            <a:endParaRPr lang="en-GB" dirty="0"/>
          </a:p>
          <a:p>
            <a:r>
              <a:rPr lang="en-GB" dirty="0"/>
              <a:t>class C(A, B):   # subclass of A and B</a:t>
            </a:r>
          </a:p>
          <a:p>
            <a:r>
              <a:rPr lang="en-GB" dirty="0"/>
              <a:t>.....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10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D8CB-DE10-412A-A22A-FF32173AB342}"/>
              </a:ext>
            </a:extLst>
          </p:cNvPr>
          <p:cNvSpPr txBox="1"/>
          <p:nvPr/>
        </p:nvSpPr>
        <p:spPr>
          <a:xfrm>
            <a:off x="899933" y="117104"/>
            <a:ext cx="105174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600" b="0" i="0" dirty="0">
                <a:effectLst/>
                <a:latin typeface="Arial" panose="020B0604020202020204" pitchFamily="34" charset="0"/>
              </a:rPr>
              <a:t>You can use </a:t>
            </a:r>
            <a:r>
              <a:rPr lang="en-GB" sz="1600" b="1" i="0" dirty="0" err="1">
                <a:effectLst/>
                <a:latin typeface="Arial" panose="020B0604020202020204" pitchFamily="34" charset="0"/>
              </a:rPr>
              <a:t>issubclass</a:t>
            </a:r>
            <a:r>
              <a:rPr lang="en-GB" sz="1600" b="1" i="0" dirty="0">
                <a:effectLst/>
                <a:latin typeface="Arial" panose="020B0604020202020204" pitchFamily="34" charset="0"/>
              </a:rPr>
              <a:t>()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 or </a:t>
            </a:r>
            <a:r>
              <a:rPr lang="en-GB" sz="1600" b="1" i="0" dirty="0" err="1">
                <a:effectLst/>
                <a:latin typeface="Arial" panose="020B0604020202020204" pitchFamily="34" charset="0"/>
              </a:rPr>
              <a:t>isinstance</a:t>
            </a:r>
            <a:r>
              <a:rPr lang="en-GB" sz="1600" b="1" i="0" dirty="0">
                <a:effectLst/>
                <a:latin typeface="Arial" panose="020B0604020202020204" pitchFamily="34" charset="0"/>
              </a:rPr>
              <a:t>() 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functions to check a relationships of two classes and instances.</a:t>
            </a:r>
          </a:p>
          <a:p>
            <a:pPr lvl="1"/>
            <a:endParaRPr lang="en-GB" sz="1600" b="0" i="0" dirty="0"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The 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issubclass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(sub, sup) 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boolean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 function returns True, if the given subclass sub is indeed a subclass of the superclass sup.</a:t>
            </a:r>
          </a:p>
          <a:p>
            <a:pPr marL="800100" lvl="1" indent="-342900">
              <a:buFont typeface="+mj-lt"/>
              <a:buAutoNum type="arabicPeriod"/>
            </a:pPr>
            <a:endParaRPr lang="en-GB" sz="1600" b="0" i="0" dirty="0"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The 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isinstance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(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obj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, Class) 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boolean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 function returns True, if 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obj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 is an instance of class 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Class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 or is an instance of a subclass of Class</a:t>
            </a: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B05A4-0FCE-4DB1-9348-7C3E39F47A5B}"/>
              </a:ext>
            </a:extLst>
          </p:cNvPr>
          <p:cNvSpPr txBox="1"/>
          <p:nvPr/>
        </p:nvSpPr>
        <p:spPr>
          <a:xfrm>
            <a:off x="1367405" y="2218728"/>
            <a:ext cx="88084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Arial" panose="020B0604020202020204" pitchFamily="34" charset="0"/>
              </a:rPr>
              <a:t>Overriding Methods</a:t>
            </a:r>
          </a:p>
          <a:p>
            <a:pPr algn="l"/>
            <a:endParaRPr lang="en-IN" dirty="0"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effectLst/>
                <a:latin typeface="Arial" panose="020B0604020202020204" pitchFamily="34" charset="0"/>
              </a:rPr>
              <a:t>class Parent:        # define parent class</a:t>
            </a:r>
          </a:p>
          <a:p>
            <a:pPr algn="l"/>
            <a:r>
              <a:rPr lang="en-GB" b="0" i="0" dirty="0">
                <a:effectLst/>
                <a:latin typeface="Arial" panose="020B0604020202020204" pitchFamily="34" charset="0"/>
              </a:rPr>
              <a:t>   def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myMethod</a:t>
            </a:r>
            <a:r>
              <a:rPr lang="en-GB" b="0" i="0" dirty="0">
                <a:effectLst/>
                <a:latin typeface="Arial" panose="020B0604020202020204" pitchFamily="34" charset="0"/>
              </a:rPr>
              <a:t>(self):</a:t>
            </a:r>
          </a:p>
          <a:p>
            <a:pPr algn="l"/>
            <a:r>
              <a:rPr lang="en-GB" b="0" i="0" dirty="0">
                <a:effectLst/>
                <a:latin typeface="Arial" panose="020B0604020202020204" pitchFamily="34" charset="0"/>
              </a:rPr>
              <a:t>      print ('Calling parent method')</a:t>
            </a:r>
          </a:p>
          <a:p>
            <a:pPr algn="l"/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effectLst/>
                <a:latin typeface="Arial" panose="020B0604020202020204" pitchFamily="34" charset="0"/>
              </a:rPr>
              <a:t>class Child(Parent): # define child class</a:t>
            </a:r>
          </a:p>
          <a:p>
            <a:pPr algn="l"/>
            <a:r>
              <a:rPr lang="en-GB" b="0" i="0" dirty="0">
                <a:effectLst/>
                <a:latin typeface="Arial" panose="020B0604020202020204" pitchFamily="34" charset="0"/>
              </a:rPr>
              <a:t>   def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myMethod</a:t>
            </a:r>
            <a:r>
              <a:rPr lang="en-GB" b="0" i="0" dirty="0">
                <a:effectLst/>
                <a:latin typeface="Arial" panose="020B0604020202020204" pitchFamily="34" charset="0"/>
              </a:rPr>
              <a:t>(self):</a:t>
            </a:r>
          </a:p>
          <a:p>
            <a:pPr algn="l"/>
            <a:r>
              <a:rPr lang="en-GB" b="0" i="0" dirty="0">
                <a:effectLst/>
                <a:latin typeface="Arial" panose="020B0604020202020204" pitchFamily="34" charset="0"/>
              </a:rPr>
              <a:t>      print ('Calling child method')</a:t>
            </a:r>
          </a:p>
          <a:p>
            <a:pPr algn="l"/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effectLst/>
                <a:latin typeface="Arial" panose="020B0604020202020204" pitchFamily="34" charset="0"/>
              </a:rPr>
              <a:t>c = Child()          # instance of child</a:t>
            </a:r>
          </a:p>
          <a:p>
            <a:pPr algn="l"/>
            <a:r>
              <a:rPr lang="en-GB" b="0" i="0" dirty="0" err="1">
                <a:effectLst/>
                <a:latin typeface="Arial" panose="020B0604020202020204" pitchFamily="34" charset="0"/>
              </a:rPr>
              <a:t>c.myMethod</a:t>
            </a:r>
            <a:r>
              <a:rPr lang="en-GB" b="0" i="0" dirty="0">
                <a:effectLst/>
                <a:latin typeface="Arial" panose="020B0604020202020204" pitchFamily="34" charset="0"/>
              </a:rPr>
              <a:t>()         # child calls overridden method</a:t>
            </a:r>
          </a:p>
          <a:p>
            <a:pPr algn="l"/>
            <a:endParaRPr lang="en-GB" dirty="0"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effectLst/>
                <a:latin typeface="Arial" panose="020B0604020202020204" pitchFamily="34" charset="0"/>
              </a:rPr>
              <a:t>Output:</a:t>
            </a:r>
          </a:p>
          <a:p>
            <a:pPr algn="l"/>
            <a:r>
              <a:rPr lang="en-IN" b="0" i="0" dirty="0">
                <a:effectLst/>
                <a:latin typeface="Arial" panose="020B0604020202020204" pitchFamily="34" charset="0"/>
              </a:rPr>
              <a:t>Calling child method</a:t>
            </a:r>
          </a:p>
        </p:txBody>
      </p:sp>
    </p:spTree>
    <p:extLst>
      <p:ext uri="{BB962C8B-B14F-4D97-AF65-F5344CB8AC3E}">
        <p14:creationId xmlns:p14="http://schemas.microsoft.com/office/powerpoint/2010/main" val="228347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D8CB-DE10-412A-A22A-FF32173AB342}"/>
              </a:ext>
            </a:extLst>
          </p:cNvPr>
          <p:cNvSpPr txBox="1"/>
          <p:nvPr/>
        </p:nvSpPr>
        <p:spPr>
          <a:xfrm>
            <a:off x="899933" y="117104"/>
            <a:ext cx="10517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b="0" i="0" dirty="0">
                <a:effectLst/>
                <a:latin typeface="Arial" panose="020B0604020202020204" pitchFamily="34" charset="0"/>
              </a:rPr>
              <a:t>Data Hiding</a:t>
            </a:r>
          </a:p>
          <a:p>
            <a:pPr lvl="1"/>
            <a:endParaRPr lang="en-GB" sz="1600" dirty="0">
              <a:latin typeface="Arial" panose="020B0604020202020204" pitchFamily="34" charset="0"/>
            </a:endParaRPr>
          </a:p>
          <a:p>
            <a:pPr lvl="1"/>
            <a:endParaRPr lang="en-GB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GB" sz="1600" b="0" i="0" dirty="0">
                <a:effectLst/>
                <a:latin typeface="Arial" panose="020B0604020202020204" pitchFamily="34" charset="0"/>
              </a:rPr>
              <a:t>An object's attributes may or may not be visible outside the class definition. You need to name attributes with a double underscore prefix, and those attributes then will not be directly visible to outsiders.</a:t>
            </a: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B05A4-0FCE-4DB1-9348-7C3E39F47A5B}"/>
              </a:ext>
            </a:extLst>
          </p:cNvPr>
          <p:cNvSpPr txBox="1"/>
          <p:nvPr/>
        </p:nvSpPr>
        <p:spPr>
          <a:xfrm>
            <a:off x="1359016" y="1597942"/>
            <a:ext cx="88084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class Student: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   __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stdCount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 = 0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  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   def count(self):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      self.__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stdCount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 += 1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      print (self.__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stdCount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GB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c1 = Student()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c1.count()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c1.count()</a:t>
            </a: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print (c1.__stdCount)</a:t>
            </a:r>
          </a:p>
          <a:p>
            <a:pPr algn="l"/>
            <a:endParaRPr lang="en-GB" sz="1600" dirty="0">
              <a:latin typeface="Arial" panose="020B0604020202020204" pitchFamily="34" charset="0"/>
            </a:endParaRPr>
          </a:p>
          <a:p>
            <a:pPr algn="l"/>
            <a:r>
              <a:rPr lang="en-GB" sz="1600" b="0" i="0" dirty="0">
                <a:effectLst/>
                <a:latin typeface="Arial" panose="020B0604020202020204" pitchFamily="34" charset="0"/>
              </a:rPr>
              <a:t>Output:</a:t>
            </a:r>
          </a:p>
          <a:p>
            <a:pPr algn="l"/>
            <a:r>
              <a:rPr lang="en-GB" sz="1200" b="0" i="0" dirty="0">
                <a:effectLst/>
                <a:latin typeface="Arial" panose="020B0604020202020204" pitchFamily="34" charset="0"/>
              </a:rPr>
              <a:t>1</a:t>
            </a:r>
          </a:p>
          <a:p>
            <a:pPr algn="l"/>
            <a:r>
              <a:rPr lang="en-GB" sz="1200" b="0" i="0" dirty="0">
                <a:effectLst/>
                <a:latin typeface="Arial" panose="020B0604020202020204" pitchFamily="34" charset="0"/>
              </a:rPr>
              <a:t>2</a:t>
            </a:r>
          </a:p>
          <a:p>
            <a:pPr algn="l"/>
            <a:r>
              <a:rPr lang="en-GB" sz="1200" b="0" i="0" dirty="0">
                <a:effectLst/>
                <a:latin typeface="Arial" panose="020B0604020202020204" pitchFamily="34" charset="0"/>
              </a:rPr>
              <a:t>Traceback (most recent call last):</a:t>
            </a:r>
          </a:p>
          <a:p>
            <a:pPr algn="l"/>
            <a:r>
              <a:rPr lang="en-GB" sz="1200" b="0" i="0" dirty="0">
                <a:effectLst/>
                <a:latin typeface="Arial" panose="020B0604020202020204" pitchFamily="34" charset="0"/>
              </a:rPr>
              <a:t>   File "test.py", line 12, in &lt;module&gt;</a:t>
            </a:r>
          </a:p>
          <a:p>
            <a:pPr algn="l"/>
            <a:r>
              <a:rPr lang="en-GB" sz="1200" b="0" i="0" dirty="0">
                <a:effectLst/>
                <a:latin typeface="Arial" panose="020B0604020202020204" pitchFamily="34" charset="0"/>
              </a:rPr>
              <a:t>      print c1.__stdCount</a:t>
            </a:r>
          </a:p>
          <a:p>
            <a:pPr algn="l"/>
            <a:r>
              <a:rPr lang="en-GB" sz="1200" b="0" i="0" dirty="0" err="1">
                <a:effectLst/>
                <a:latin typeface="Arial" panose="020B0604020202020204" pitchFamily="34" charset="0"/>
              </a:rPr>
              <a:t>AttributeError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: Student instance has no attribute ‘__</a:t>
            </a:r>
            <a:r>
              <a:rPr lang="en-GB" sz="1200" dirty="0" err="1">
                <a:latin typeface="Arial" panose="020B0604020202020204" pitchFamily="34" charset="0"/>
              </a:rPr>
              <a:t>std</a:t>
            </a:r>
            <a:r>
              <a:rPr lang="en-GB" sz="1200" b="0" i="0" dirty="0" err="1">
                <a:effectLst/>
                <a:latin typeface="Arial" panose="020B0604020202020204" pitchFamily="34" charset="0"/>
              </a:rPr>
              <a:t>Count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’</a:t>
            </a:r>
          </a:p>
          <a:p>
            <a:pPr algn="l"/>
            <a:endParaRPr lang="en-GB" sz="1200" dirty="0">
              <a:latin typeface="Arial" panose="020B0604020202020204" pitchFamily="34" charset="0"/>
            </a:endParaRPr>
          </a:p>
          <a:p>
            <a:pPr algn="l"/>
            <a:r>
              <a:rPr lang="en-IN" sz="1200" b="0" i="0" dirty="0">
                <a:effectLst/>
                <a:latin typeface="Arial" panose="020B0604020202020204" pitchFamily="34" charset="0"/>
              </a:rPr>
              <a:t>print (c1._Student__stdCount)</a:t>
            </a:r>
          </a:p>
          <a:p>
            <a:pPr algn="l"/>
            <a:r>
              <a:rPr lang="en-IN" sz="1200" dirty="0">
                <a:latin typeface="Arial" panose="020B0604020202020204" pitchFamily="34" charset="0"/>
              </a:rPr>
              <a:t>1</a:t>
            </a:r>
          </a:p>
          <a:p>
            <a:pPr algn="l"/>
            <a:r>
              <a:rPr lang="en-IN" sz="1200" b="0" i="0" dirty="0">
                <a:effectLst/>
                <a:latin typeface="Arial" panose="020B0604020202020204" pitchFamily="34" charset="0"/>
              </a:rPr>
              <a:t>2</a:t>
            </a:r>
          </a:p>
          <a:p>
            <a:pPr algn="l"/>
            <a:r>
              <a:rPr lang="en-IN" sz="1200" b="0" i="0" dirty="0">
                <a:effectLst/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213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4914B4-277F-4F52-A554-372C032017E4}"/>
              </a:ext>
            </a:extLst>
          </p:cNvPr>
          <p:cNvSpPr txBox="1"/>
          <p:nvPr/>
        </p:nvSpPr>
        <p:spPr>
          <a:xfrm>
            <a:off x="1107347" y="822121"/>
            <a:ext cx="8800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OOP Exercise 1: Create a Vehicle class without any variables and methods</a:t>
            </a:r>
          </a:p>
          <a:p>
            <a:endParaRPr lang="en-GB" b="1" dirty="0">
              <a:solidFill>
                <a:srgbClr val="1C2B41"/>
              </a:solidFill>
              <a:latin typeface="Inter-Bold"/>
            </a:endParaRPr>
          </a:p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Solution:</a:t>
            </a:r>
          </a:p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class Vehicle:</a:t>
            </a:r>
          </a:p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    pass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44F69-DE19-47FF-B072-9E3424FC79A0}"/>
              </a:ext>
            </a:extLst>
          </p:cNvPr>
          <p:cNvSpPr txBox="1"/>
          <p:nvPr/>
        </p:nvSpPr>
        <p:spPr>
          <a:xfrm>
            <a:off x="1216404" y="3162650"/>
            <a:ext cx="9110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OOP Exercise 2: Create a Vehicle class with </a:t>
            </a:r>
            <a:r>
              <a:rPr lang="en-GB" b="1" i="0" dirty="0" err="1">
                <a:solidFill>
                  <a:srgbClr val="1C2B41"/>
                </a:solidFill>
                <a:effectLst/>
                <a:latin typeface="Inter-Bold"/>
              </a:rPr>
              <a:t>max_speed</a:t>
            </a:r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 and mileage instance attributes</a:t>
            </a:r>
          </a:p>
          <a:p>
            <a:endParaRPr lang="en-GB" b="1" dirty="0">
              <a:solidFill>
                <a:srgbClr val="1C2B41"/>
              </a:solidFill>
              <a:latin typeface="Inter-Bold"/>
            </a:endParaRPr>
          </a:p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Solution:</a:t>
            </a:r>
          </a:p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class Vehicle:</a:t>
            </a:r>
          </a:p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    def __</a:t>
            </a:r>
            <a:r>
              <a:rPr lang="en-GB" b="1" i="0" dirty="0" err="1">
                <a:solidFill>
                  <a:srgbClr val="1C2B41"/>
                </a:solidFill>
                <a:effectLst/>
                <a:latin typeface="Inter-Bold"/>
              </a:rPr>
              <a:t>init</a:t>
            </a:r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__(self, </a:t>
            </a:r>
            <a:r>
              <a:rPr lang="en-GB" b="1" i="0" dirty="0" err="1">
                <a:solidFill>
                  <a:srgbClr val="1C2B41"/>
                </a:solidFill>
                <a:effectLst/>
                <a:latin typeface="Inter-Bold"/>
              </a:rPr>
              <a:t>max_speed</a:t>
            </a:r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, mileage):</a:t>
            </a:r>
          </a:p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        </a:t>
            </a:r>
            <a:r>
              <a:rPr lang="en-GB" b="1" i="0" dirty="0" err="1">
                <a:solidFill>
                  <a:srgbClr val="1C2B41"/>
                </a:solidFill>
                <a:effectLst/>
                <a:latin typeface="Inter-Bold"/>
              </a:rPr>
              <a:t>self.max_speed</a:t>
            </a:r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 = </a:t>
            </a:r>
            <a:r>
              <a:rPr lang="en-GB" b="1" i="0" dirty="0" err="1">
                <a:solidFill>
                  <a:srgbClr val="1C2B41"/>
                </a:solidFill>
                <a:effectLst/>
                <a:latin typeface="Inter-Bold"/>
              </a:rPr>
              <a:t>max_speed</a:t>
            </a:r>
            <a:endParaRPr lang="en-GB" b="1" i="0" dirty="0">
              <a:solidFill>
                <a:srgbClr val="1C2B41"/>
              </a:solidFill>
              <a:effectLst/>
              <a:latin typeface="Inter-Bold"/>
            </a:endParaRPr>
          </a:p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        </a:t>
            </a:r>
            <a:r>
              <a:rPr lang="en-GB" b="1" i="0" dirty="0" err="1">
                <a:solidFill>
                  <a:srgbClr val="1C2B41"/>
                </a:solidFill>
                <a:effectLst/>
                <a:latin typeface="Inter-Bold"/>
              </a:rPr>
              <a:t>self.mileage</a:t>
            </a:r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 = mileage</a:t>
            </a:r>
          </a:p>
          <a:p>
            <a:endParaRPr lang="en-GB" b="1" i="0" dirty="0">
              <a:solidFill>
                <a:srgbClr val="1C2B41"/>
              </a:solidFill>
              <a:effectLst/>
              <a:latin typeface="Inter-Bold"/>
            </a:endParaRPr>
          </a:p>
          <a:p>
            <a:r>
              <a:rPr lang="en-GB" b="1" i="0" dirty="0" err="1">
                <a:solidFill>
                  <a:srgbClr val="1C2B41"/>
                </a:solidFill>
                <a:effectLst/>
                <a:latin typeface="Inter-Bold"/>
              </a:rPr>
              <a:t>modelX</a:t>
            </a:r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 = Vehicle(240, 18)</a:t>
            </a:r>
          </a:p>
          <a:p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print(</a:t>
            </a:r>
            <a:r>
              <a:rPr lang="en-GB" b="1" i="0" dirty="0" err="1">
                <a:solidFill>
                  <a:srgbClr val="1C2B41"/>
                </a:solidFill>
                <a:effectLst/>
                <a:latin typeface="Inter-Bold"/>
              </a:rPr>
              <a:t>modelX.max_speed</a:t>
            </a:r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, </a:t>
            </a:r>
            <a:r>
              <a:rPr lang="en-GB" b="1" i="0" dirty="0" err="1">
                <a:solidFill>
                  <a:srgbClr val="1C2B41"/>
                </a:solidFill>
                <a:effectLst/>
                <a:latin typeface="Inter-Bold"/>
              </a:rPr>
              <a:t>modelX.mileage</a:t>
            </a:r>
            <a:r>
              <a:rPr lang="en-GB" b="1" i="0" dirty="0">
                <a:solidFill>
                  <a:srgbClr val="1C2B41"/>
                </a:solidFill>
                <a:effectLst/>
                <a:latin typeface="Inter-Bold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22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4914B4-277F-4F52-A554-372C032017E4}"/>
              </a:ext>
            </a:extLst>
          </p:cNvPr>
          <p:cNvSpPr txBox="1"/>
          <p:nvPr/>
        </p:nvSpPr>
        <p:spPr>
          <a:xfrm>
            <a:off x="947956" y="134224"/>
            <a:ext cx="1043590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OOP Exercise : Class Inheritance</a:t>
            </a:r>
          </a:p>
          <a:p>
            <a:r>
              <a:rPr lang="en-GB" sz="1400" dirty="0"/>
              <a:t>Given:</a:t>
            </a:r>
          </a:p>
          <a:p>
            <a:endParaRPr lang="en-GB" sz="1400" dirty="0"/>
          </a:p>
          <a:p>
            <a:r>
              <a:rPr lang="en-GB" sz="1400" dirty="0"/>
              <a:t>Create a Bus child class that inherits from the Vehicle class. The default fare charge of any vehicle is seating capacity * 100. If Vehicle is Bus instance, we need to add an extra 10% on full fare as a maintenance charge. So total fare for bus instance will become the final amount = total fare + 10% of the total fare.</a:t>
            </a:r>
          </a:p>
          <a:p>
            <a:endParaRPr lang="en-GB" sz="1400" dirty="0"/>
          </a:p>
          <a:p>
            <a:r>
              <a:rPr lang="en-GB" sz="1400" dirty="0"/>
              <a:t>Note: The bus seating capacity is 50. so the final fare amount should be 5500. You need to override the fare() method of a Vehicle class in Bus class.</a:t>
            </a:r>
          </a:p>
          <a:p>
            <a:endParaRPr lang="en-GB" sz="1400" dirty="0"/>
          </a:p>
          <a:p>
            <a:r>
              <a:rPr lang="en-GB" sz="1400" dirty="0"/>
              <a:t>Use the following code for your parent Vehicle class. We need to access the parent class from inside a method of a child class.</a:t>
            </a:r>
          </a:p>
          <a:p>
            <a:endParaRPr lang="en-GB" sz="1400" dirty="0"/>
          </a:p>
          <a:p>
            <a:r>
              <a:rPr lang="en-GB" sz="1400" dirty="0"/>
              <a:t>class Vehicle:</a:t>
            </a:r>
          </a:p>
          <a:p>
            <a:r>
              <a:rPr lang="en-GB" sz="1400" dirty="0"/>
              <a:t>    def __</a:t>
            </a:r>
            <a:r>
              <a:rPr lang="en-GB" sz="1400" dirty="0" err="1"/>
              <a:t>init</a:t>
            </a:r>
            <a:r>
              <a:rPr lang="en-GB" sz="1400" dirty="0"/>
              <a:t>__(self, name, mileage, capacity):</a:t>
            </a:r>
          </a:p>
          <a:p>
            <a:r>
              <a:rPr lang="en-GB" sz="1400" dirty="0"/>
              <a:t>        self.name = name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self.mileage</a:t>
            </a:r>
            <a:r>
              <a:rPr lang="en-GB" sz="1400" dirty="0"/>
              <a:t> = mileage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self.capacity</a:t>
            </a:r>
            <a:r>
              <a:rPr lang="en-GB" sz="1400" dirty="0"/>
              <a:t> = capacity</a:t>
            </a:r>
          </a:p>
          <a:p>
            <a:endParaRPr lang="en-GB" sz="1400" dirty="0"/>
          </a:p>
          <a:p>
            <a:r>
              <a:rPr lang="en-GB" sz="1400" dirty="0"/>
              <a:t>    def fare(self):</a:t>
            </a:r>
          </a:p>
          <a:p>
            <a:r>
              <a:rPr lang="en-GB" sz="1400" dirty="0"/>
              <a:t>        return </a:t>
            </a:r>
            <a:r>
              <a:rPr lang="en-GB" sz="1400" dirty="0" err="1"/>
              <a:t>self.capacity</a:t>
            </a:r>
            <a:r>
              <a:rPr lang="en-GB" sz="1400" dirty="0"/>
              <a:t> * 100</a:t>
            </a:r>
          </a:p>
          <a:p>
            <a:endParaRPr lang="en-GB" sz="1400" dirty="0"/>
          </a:p>
          <a:p>
            <a:r>
              <a:rPr lang="en-GB" sz="1400" dirty="0"/>
              <a:t>class Bus(Vehicle):</a:t>
            </a:r>
          </a:p>
          <a:p>
            <a:r>
              <a:rPr lang="en-GB" sz="1400" dirty="0"/>
              <a:t>    pass</a:t>
            </a:r>
          </a:p>
          <a:p>
            <a:endParaRPr lang="en-GB" sz="1400" dirty="0"/>
          </a:p>
          <a:p>
            <a:r>
              <a:rPr lang="en-GB" sz="1400" dirty="0" err="1"/>
              <a:t>School_bus</a:t>
            </a:r>
            <a:r>
              <a:rPr lang="en-GB" sz="1400" dirty="0"/>
              <a:t> = Bus("School Volvo", 12, 50)</a:t>
            </a:r>
          </a:p>
          <a:p>
            <a:r>
              <a:rPr lang="en-GB" sz="1400" dirty="0"/>
              <a:t>print("Total Bus fare is:", </a:t>
            </a:r>
            <a:r>
              <a:rPr lang="en-GB" sz="1400" dirty="0" err="1"/>
              <a:t>School_bus.fare</a:t>
            </a:r>
            <a:r>
              <a:rPr lang="en-GB" sz="1400" dirty="0"/>
              <a:t>())</a:t>
            </a:r>
          </a:p>
          <a:p>
            <a:endParaRPr lang="en-GB" sz="1400" dirty="0"/>
          </a:p>
          <a:p>
            <a:r>
              <a:rPr lang="en-GB" sz="1400" dirty="0"/>
              <a:t>Expected Output:</a:t>
            </a:r>
          </a:p>
          <a:p>
            <a:endParaRPr lang="en-GB" sz="1400" dirty="0"/>
          </a:p>
          <a:p>
            <a:r>
              <a:rPr lang="en-GB" sz="1400"/>
              <a:t>Total Bus fare is: 5500.0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6178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1376</Words>
  <Application>Microsoft Office PowerPoint</Application>
  <PresentationFormat>Widescreen</PresentationFormat>
  <Paragraphs>177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Bhimashankar Takalki</dc:creator>
  <cp:lastModifiedBy>Bhimashankar Takalki</cp:lastModifiedBy>
  <cp:revision>3</cp:revision>
  <dcterms:created xsi:type="dcterms:W3CDTF">2021-09-29T11:20:42Z</dcterms:created>
  <dcterms:modified xsi:type="dcterms:W3CDTF">2024-02-06T20:13:58Z</dcterms:modified>
</cp:coreProperties>
</file>