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1T21:51:50.6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3,'6'1,"0"0,0-1,-1 2,1-1,8 4,24 5,170 7,-82-6,141-7,-219-4,-22-2,0-1,0-1,45-14,-43 11,-1 0,1 2,30-2,365 6,-194 3,762-2,-943 2,52 10,37 1,-80-12,75 12,-91-7,44-2,-55-3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C3A017-9F7D-4FC1-8A51-5742518D23D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F7183-E221-4ADF-800D-A56394B56E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76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3A017-9F7D-4FC1-8A51-5742518D23D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244791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3A017-9F7D-4FC1-8A51-5742518D23D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123675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3A017-9F7D-4FC1-8A51-5742518D23D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402210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3A017-9F7D-4FC1-8A51-5742518D23D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F7183-E221-4ADF-800D-A56394B56E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92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3A017-9F7D-4FC1-8A51-5742518D23D3}"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403571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3A017-9F7D-4FC1-8A51-5742518D23D3}"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392605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C3A017-9F7D-4FC1-8A51-5742518D23D3}"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245149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C3A017-9F7D-4FC1-8A51-5742518D23D3}" type="datetimeFigureOut">
              <a:rPr lang="en-IN" smtClean="0"/>
              <a:t>22-12-2023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316099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C3A017-9F7D-4FC1-8A51-5742518D23D3}" type="datetimeFigureOut">
              <a:rPr lang="en-IN" smtClean="0"/>
              <a:t>22-12-2023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CF7183-E221-4ADF-800D-A56394B56E1B}" type="slidenum">
              <a:rPr lang="en-IN" smtClean="0"/>
              <a:t>‹#›</a:t>
            </a:fld>
            <a:endParaRPr lang="en-IN"/>
          </a:p>
        </p:txBody>
      </p:sp>
    </p:spTree>
    <p:extLst>
      <p:ext uri="{BB962C8B-B14F-4D97-AF65-F5344CB8AC3E}">
        <p14:creationId xmlns:p14="http://schemas.microsoft.com/office/powerpoint/2010/main" val="77761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3A017-9F7D-4FC1-8A51-5742518D23D3}"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F7183-E221-4ADF-800D-A56394B56E1B}" type="slidenum">
              <a:rPr lang="en-IN" smtClean="0"/>
              <a:t>‹#›</a:t>
            </a:fld>
            <a:endParaRPr lang="en-IN"/>
          </a:p>
        </p:txBody>
      </p:sp>
    </p:spTree>
    <p:extLst>
      <p:ext uri="{BB962C8B-B14F-4D97-AF65-F5344CB8AC3E}">
        <p14:creationId xmlns:p14="http://schemas.microsoft.com/office/powerpoint/2010/main" val="273467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C3A017-9F7D-4FC1-8A51-5742518D23D3}" type="datetimeFigureOut">
              <a:rPr lang="en-IN" smtClean="0"/>
              <a:t>22-12-2023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CF7183-E221-4ADF-800D-A56394B56E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09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B0C2-1B24-92D6-C157-454EF8952842}"/>
              </a:ext>
            </a:extLst>
          </p:cNvPr>
          <p:cNvSpPr>
            <a:spLocks noGrp="1"/>
          </p:cNvSpPr>
          <p:nvPr>
            <p:ph type="ctrTitle"/>
          </p:nvPr>
        </p:nvSpPr>
        <p:spPr/>
        <p:txBody>
          <a:bodyPr>
            <a:normAutofit/>
          </a:bodyPr>
          <a:lstStyle/>
          <a:p>
            <a:pPr algn="ctr"/>
            <a:r>
              <a:rPr lang="en-GB" sz="6000" dirty="0"/>
              <a:t>How to Install Python on Windows</a:t>
            </a:r>
            <a:endParaRPr lang="en-IN" sz="6000" dirty="0"/>
          </a:p>
        </p:txBody>
      </p:sp>
      <p:sp>
        <p:nvSpPr>
          <p:cNvPr id="3" name="Subtitle 2">
            <a:extLst>
              <a:ext uri="{FF2B5EF4-FFF2-40B4-BE49-F238E27FC236}">
                <a16:creationId xmlns:a16="http://schemas.microsoft.com/office/drawing/2014/main" id="{FCA514E6-90A6-7165-25D9-56415D1FB965}"/>
              </a:ext>
            </a:extLst>
          </p:cNvPr>
          <p:cNvSpPr>
            <a:spLocks noGrp="1"/>
          </p:cNvSpPr>
          <p:nvPr>
            <p:ph type="subTitle" idx="1"/>
          </p:nvPr>
        </p:nvSpPr>
        <p:spPr/>
        <p:txBody>
          <a:bodyPr/>
          <a:lstStyle/>
          <a:p>
            <a:r>
              <a:rPr lang="en-GB" dirty="0"/>
              <a:t>By: Bhimashankar Takalki</a:t>
            </a:r>
            <a:endParaRPr lang="en-IN" dirty="0"/>
          </a:p>
        </p:txBody>
      </p:sp>
    </p:spTree>
    <p:extLst>
      <p:ext uri="{BB962C8B-B14F-4D97-AF65-F5344CB8AC3E}">
        <p14:creationId xmlns:p14="http://schemas.microsoft.com/office/powerpoint/2010/main" val="37667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AA6A92-EFCE-C840-52CB-E9B7CDD38C4A}"/>
              </a:ext>
            </a:extLst>
          </p:cNvPr>
          <p:cNvSpPr txBox="1"/>
          <p:nvPr/>
        </p:nvSpPr>
        <p:spPr>
          <a:xfrm>
            <a:off x="645459" y="339769"/>
            <a:ext cx="6096000" cy="369332"/>
          </a:xfrm>
          <a:prstGeom prst="rect">
            <a:avLst/>
          </a:prstGeom>
          <a:noFill/>
        </p:spPr>
        <p:txBody>
          <a:bodyPr wrap="square">
            <a:spAutoFit/>
          </a:bodyPr>
          <a:lstStyle/>
          <a:p>
            <a:r>
              <a:rPr lang="en-IN" dirty="0"/>
              <a:t>Make sure to check all of the boxes, like above. Then click Next.</a:t>
            </a:r>
          </a:p>
        </p:txBody>
      </p:sp>
      <p:sp>
        <p:nvSpPr>
          <p:cNvPr id="8" name="TextBox 7">
            <a:extLst>
              <a:ext uri="{FF2B5EF4-FFF2-40B4-BE49-F238E27FC236}">
                <a16:creationId xmlns:a16="http://schemas.microsoft.com/office/drawing/2014/main" id="{4D9475C1-92AA-5FAF-C167-87F67707F1D7}"/>
              </a:ext>
            </a:extLst>
          </p:cNvPr>
          <p:cNvSpPr txBox="1"/>
          <p:nvPr/>
        </p:nvSpPr>
        <p:spPr>
          <a:xfrm>
            <a:off x="645459" y="860629"/>
            <a:ext cx="10954870" cy="646331"/>
          </a:xfrm>
          <a:prstGeom prst="rect">
            <a:avLst/>
          </a:prstGeom>
          <a:noFill/>
        </p:spPr>
        <p:txBody>
          <a:bodyPr wrap="square">
            <a:spAutoFit/>
          </a:bodyPr>
          <a:lstStyle/>
          <a:p>
            <a:pPr algn="just"/>
            <a:r>
              <a:rPr lang="en-GB" dirty="0"/>
              <a:t>Then you'll see the below screen. If you want, then you can check all of the boxes. I do not need the debugging symbols and the debug binaries. So, I will not check the last two boxes.</a:t>
            </a:r>
            <a:endParaRPr lang="en-IN" dirty="0"/>
          </a:p>
        </p:txBody>
      </p:sp>
      <p:pic>
        <p:nvPicPr>
          <p:cNvPr id="8195" name="Picture 3" descr="08">
            <a:extLst>
              <a:ext uri="{FF2B5EF4-FFF2-40B4-BE49-F238E27FC236}">
                <a16:creationId xmlns:a16="http://schemas.microsoft.com/office/drawing/2014/main" id="{1C9B7807-8811-1D3D-73C1-E444DADD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9" y="1658488"/>
            <a:ext cx="68389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9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C163D-6C73-5D4A-55D9-A24FAE100989}"/>
              </a:ext>
            </a:extLst>
          </p:cNvPr>
          <p:cNvSpPr txBox="1"/>
          <p:nvPr/>
        </p:nvSpPr>
        <p:spPr>
          <a:xfrm>
            <a:off x="905435" y="498920"/>
            <a:ext cx="9879105" cy="1200329"/>
          </a:xfrm>
          <a:prstGeom prst="rect">
            <a:avLst/>
          </a:prstGeom>
          <a:noFill/>
        </p:spPr>
        <p:txBody>
          <a:bodyPr wrap="square">
            <a:spAutoFit/>
          </a:bodyPr>
          <a:lstStyle/>
          <a:p>
            <a:pPr algn="just"/>
            <a:r>
              <a:rPr lang="en-IN" dirty="0"/>
              <a:t>I would also recommend that you not change the location of the installation. Remember the install location as you might need that later. We are adding Python to the environment variables here directly.</a:t>
            </a:r>
          </a:p>
          <a:p>
            <a:pPr algn="just"/>
            <a:endParaRPr lang="en-IN" dirty="0"/>
          </a:p>
          <a:p>
            <a:pPr algn="just"/>
            <a:r>
              <a:rPr lang="en-IN" dirty="0"/>
              <a:t>Then click Install.</a:t>
            </a:r>
          </a:p>
        </p:txBody>
      </p:sp>
      <p:pic>
        <p:nvPicPr>
          <p:cNvPr id="9219" name="Picture 3" descr="09">
            <a:extLst>
              <a:ext uri="{FF2B5EF4-FFF2-40B4-BE49-F238E27FC236}">
                <a16:creationId xmlns:a16="http://schemas.microsoft.com/office/drawing/2014/main" id="{7C28C156-9A35-B0AA-9B1B-F90C71D7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435" y="1929955"/>
            <a:ext cx="713422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97741-976A-2571-0514-D0606C2880BF}"/>
              </a:ext>
            </a:extLst>
          </p:cNvPr>
          <p:cNvSpPr txBox="1"/>
          <p:nvPr/>
        </p:nvSpPr>
        <p:spPr>
          <a:xfrm>
            <a:off x="488576" y="618581"/>
            <a:ext cx="11214847" cy="646331"/>
          </a:xfrm>
          <a:prstGeom prst="rect">
            <a:avLst/>
          </a:prstGeom>
          <a:noFill/>
        </p:spPr>
        <p:txBody>
          <a:bodyPr wrap="square">
            <a:spAutoFit/>
          </a:bodyPr>
          <a:lstStyle/>
          <a:p>
            <a:r>
              <a:rPr lang="en-IN" dirty="0"/>
              <a:t>If you get this type of prompt to disable the path length limit, then simply click on that box. It disables the path length limit by removing the limitation on the MAX_PATH variable.</a:t>
            </a:r>
          </a:p>
        </p:txBody>
      </p:sp>
      <p:pic>
        <p:nvPicPr>
          <p:cNvPr id="10242" name="Picture 2" descr="Fahim-article-image">
            <a:extLst>
              <a:ext uri="{FF2B5EF4-FFF2-40B4-BE49-F238E27FC236}">
                <a16:creationId xmlns:a16="http://schemas.microsoft.com/office/drawing/2014/main" id="{B187F2D9-D923-0ACF-331A-DC1A55462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62" y="1669676"/>
            <a:ext cx="6743700"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F22980-30C9-876C-9EE8-160BAF8C545D}"/>
              </a:ext>
            </a:extLst>
          </p:cNvPr>
          <p:cNvSpPr txBox="1"/>
          <p:nvPr/>
        </p:nvSpPr>
        <p:spPr>
          <a:xfrm>
            <a:off x="8113058" y="3533516"/>
            <a:ext cx="2895601" cy="2585323"/>
          </a:xfrm>
          <a:prstGeom prst="rect">
            <a:avLst/>
          </a:prstGeom>
          <a:noFill/>
        </p:spPr>
        <p:txBody>
          <a:bodyPr wrap="square">
            <a:spAutoFit/>
          </a:bodyPr>
          <a:lstStyle/>
          <a:p>
            <a:r>
              <a:rPr lang="en-GB" dirty="0"/>
              <a:t>This change will not break anything, or make any negative changes. </a:t>
            </a:r>
          </a:p>
          <a:p>
            <a:endParaRPr lang="en-GB" dirty="0"/>
          </a:p>
          <a:p>
            <a:r>
              <a:rPr lang="en-GB" dirty="0"/>
              <a:t>It will just allow Python to use long path names.</a:t>
            </a:r>
          </a:p>
          <a:p>
            <a:endParaRPr lang="en-GB" dirty="0"/>
          </a:p>
          <a:p>
            <a:r>
              <a:rPr lang="en-GB" dirty="0"/>
              <a:t>It is recommended to disable the path length limit.</a:t>
            </a:r>
            <a:endParaRPr lang="en-IN" dirty="0"/>
          </a:p>
        </p:txBody>
      </p:sp>
    </p:spTree>
    <p:extLst>
      <p:ext uri="{BB962C8B-B14F-4D97-AF65-F5344CB8AC3E}">
        <p14:creationId xmlns:p14="http://schemas.microsoft.com/office/powerpoint/2010/main" val="89486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11-2">
            <a:extLst>
              <a:ext uri="{FF2B5EF4-FFF2-40B4-BE49-F238E27FC236}">
                <a16:creationId xmlns:a16="http://schemas.microsoft.com/office/drawing/2014/main" id="{9E26947C-7678-9BA8-F1FB-E841B96C1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09" y="516311"/>
            <a:ext cx="6743700" cy="4391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4B56C0-8A66-C994-D1BA-71ECAA697F63}"/>
              </a:ext>
            </a:extLst>
          </p:cNvPr>
          <p:cNvSpPr txBox="1"/>
          <p:nvPr/>
        </p:nvSpPr>
        <p:spPr>
          <a:xfrm>
            <a:off x="8337175" y="1316922"/>
            <a:ext cx="2097741" cy="923330"/>
          </a:xfrm>
          <a:prstGeom prst="rect">
            <a:avLst/>
          </a:prstGeom>
          <a:noFill/>
        </p:spPr>
        <p:txBody>
          <a:bodyPr wrap="square">
            <a:spAutoFit/>
          </a:bodyPr>
          <a:lstStyle/>
          <a:p>
            <a:r>
              <a:rPr lang="en-GB" b="0" i="0" dirty="0">
                <a:solidFill>
                  <a:srgbClr val="0A0A23"/>
                </a:solidFill>
                <a:effectLst/>
                <a:latin typeface="Lato" panose="020F0502020204030203" pitchFamily="34" charset="0"/>
              </a:rPr>
              <a:t>The installation has been finished successfully</a:t>
            </a:r>
            <a:endParaRPr lang="en-IN" dirty="0"/>
          </a:p>
        </p:txBody>
      </p:sp>
    </p:spTree>
    <p:extLst>
      <p:ext uri="{BB962C8B-B14F-4D97-AF65-F5344CB8AC3E}">
        <p14:creationId xmlns:p14="http://schemas.microsoft.com/office/powerpoint/2010/main" val="392946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DDFBC-2BAE-3F36-C045-DDB349FB0047}"/>
              </a:ext>
            </a:extLst>
          </p:cNvPr>
          <p:cNvSpPr txBox="1"/>
          <p:nvPr/>
        </p:nvSpPr>
        <p:spPr>
          <a:xfrm>
            <a:off x="1066800" y="871409"/>
            <a:ext cx="9242612" cy="2308324"/>
          </a:xfrm>
          <a:prstGeom prst="rect">
            <a:avLst/>
          </a:prstGeom>
          <a:noFill/>
        </p:spPr>
        <p:txBody>
          <a:bodyPr wrap="square">
            <a:spAutoFit/>
          </a:bodyPr>
          <a:lstStyle/>
          <a:p>
            <a:pPr algn="just" fontAlgn="base"/>
            <a:r>
              <a:rPr lang="en-GB" b="1" i="0" dirty="0">
                <a:effectLst/>
                <a:latin typeface="-apple-system"/>
              </a:rPr>
              <a:t>How to Check the Python Version</a:t>
            </a:r>
          </a:p>
          <a:p>
            <a:pPr algn="just" fontAlgn="base"/>
            <a:endParaRPr lang="en-GB" b="1" i="0" dirty="0">
              <a:effectLst/>
              <a:latin typeface="-apple-system"/>
            </a:endParaRPr>
          </a:p>
          <a:p>
            <a:pPr algn="just" fontAlgn="base"/>
            <a:r>
              <a:rPr lang="en-GB" b="0" i="0" dirty="0">
                <a:solidFill>
                  <a:srgbClr val="0A0A23"/>
                </a:solidFill>
                <a:effectLst/>
                <a:latin typeface="Lato" panose="020F0502020204030203" pitchFamily="34" charset="0"/>
              </a:rPr>
              <a:t>Now we need to check again whether Python has been successfully installed and added to the path of the environment variables or not.</a:t>
            </a:r>
          </a:p>
          <a:p>
            <a:pPr algn="just" fontAlgn="base"/>
            <a:endParaRPr lang="en-GB" b="0" i="0" dirty="0">
              <a:solidFill>
                <a:srgbClr val="0A0A23"/>
              </a:solidFill>
              <a:effectLst/>
              <a:latin typeface="Lato" panose="020F0502020204030203" pitchFamily="34" charset="0"/>
            </a:endParaRPr>
          </a:p>
          <a:p>
            <a:pPr algn="just" fontAlgn="base"/>
            <a:r>
              <a:rPr lang="en-GB" b="0" i="0" dirty="0">
                <a:solidFill>
                  <a:srgbClr val="0A0A23"/>
                </a:solidFill>
                <a:effectLst/>
                <a:latin typeface="Lato" panose="020F0502020204030203" pitchFamily="34" charset="0"/>
              </a:rPr>
              <a:t>To check that, we need to open the </a:t>
            </a:r>
            <a:r>
              <a:rPr lang="en-GB" b="1" i="0" dirty="0">
                <a:solidFill>
                  <a:srgbClr val="0A0A23"/>
                </a:solidFill>
                <a:effectLst/>
                <a:latin typeface="inherit"/>
              </a:rPr>
              <a:t>CMD</a:t>
            </a:r>
            <a:r>
              <a:rPr lang="en-GB" b="0" i="0" dirty="0">
                <a:solidFill>
                  <a:srgbClr val="0A0A23"/>
                </a:solidFill>
                <a:effectLst/>
                <a:latin typeface="Lato" panose="020F0502020204030203" pitchFamily="34" charset="0"/>
              </a:rPr>
              <a:t> or the </a:t>
            </a:r>
            <a:r>
              <a:rPr lang="en-GB" b="1" i="0" dirty="0">
                <a:solidFill>
                  <a:srgbClr val="0A0A23"/>
                </a:solidFill>
                <a:effectLst/>
                <a:latin typeface="inherit"/>
              </a:rPr>
              <a:t>PowerShell</a:t>
            </a:r>
            <a:r>
              <a:rPr lang="en-GB" b="0" i="0" dirty="0">
                <a:solidFill>
                  <a:srgbClr val="0A0A23"/>
                </a:solidFill>
                <a:effectLst/>
                <a:latin typeface="Lato" panose="020F0502020204030203" pitchFamily="34" charset="0"/>
              </a:rPr>
              <a:t>. </a:t>
            </a:r>
          </a:p>
          <a:p>
            <a:pPr algn="just" fontAlgn="base"/>
            <a:endParaRPr lang="en-GB" dirty="0">
              <a:solidFill>
                <a:srgbClr val="0A0A23"/>
              </a:solidFill>
              <a:latin typeface="Lato" panose="020F0502020204030203" pitchFamily="34" charset="0"/>
            </a:endParaRPr>
          </a:p>
          <a:p>
            <a:pPr algn="just" fontAlgn="base"/>
            <a:r>
              <a:rPr lang="en-GB" b="0" i="0" dirty="0">
                <a:solidFill>
                  <a:srgbClr val="0A0A23"/>
                </a:solidFill>
                <a:effectLst/>
                <a:latin typeface="Lato" panose="020F0502020204030203" pitchFamily="34" charset="0"/>
              </a:rPr>
              <a:t>Then we need to apply the following command:</a:t>
            </a:r>
          </a:p>
        </p:txBody>
      </p:sp>
      <p:sp>
        <p:nvSpPr>
          <p:cNvPr id="6" name="TextBox 5">
            <a:extLst>
              <a:ext uri="{FF2B5EF4-FFF2-40B4-BE49-F238E27FC236}">
                <a16:creationId xmlns:a16="http://schemas.microsoft.com/office/drawing/2014/main" id="{44E03E3E-A3D6-BB34-CBD0-AA8DD3278174}"/>
              </a:ext>
            </a:extLst>
          </p:cNvPr>
          <p:cNvSpPr txBox="1"/>
          <p:nvPr/>
        </p:nvSpPr>
        <p:spPr>
          <a:xfrm>
            <a:off x="1066800" y="3429000"/>
            <a:ext cx="6172200" cy="369332"/>
          </a:xfrm>
          <a:prstGeom prst="rect">
            <a:avLst/>
          </a:prstGeom>
          <a:noFill/>
        </p:spPr>
        <p:txBody>
          <a:bodyPr wrap="square">
            <a:spAutoFit/>
          </a:bodyPr>
          <a:lstStyle/>
          <a:p>
            <a:r>
              <a:rPr lang="en-IN" dirty="0"/>
              <a:t>python --version</a:t>
            </a:r>
          </a:p>
        </p:txBody>
      </p:sp>
    </p:spTree>
    <p:extLst>
      <p:ext uri="{BB962C8B-B14F-4D97-AF65-F5344CB8AC3E}">
        <p14:creationId xmlns:p14="http://schemas.microsoft.com/office/powerpoint/2010/main" val="99723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1864D-6C4D-AE0A-B61F-3658E929AAAB}"/>
              </a:ext>
            </a:extLst>
          </p:cNvPr>
          <p:cNvSpPr txBox="1"/>
          <p:nvPr/>
        </p:nvSpPr>
        <p:spPr>
          <a:xfrm>
            <a:off x="2698376" y="536992"/>
            <a:ext cx="6096000" cy="830997"/>
          </a:xfrm>
          <a:prstGeom prst="rect">
            <a:avLst/>
          </a:prstGeom>
          <a:noFill/>
        </p:spPr>
        <p:txBody>
          <a:bodyPr wrap="square">
            <a:spAutoFit/>
          </a:bodyPr>
          <a:lstStyle/>
          <a:p>
            <a:pPr algn="ctr"/>
            <a:r>
              <a:rPr lang="en-GB" sz="2400" b="1" dirty="0"/>
              <a:t>How to Check the Path of the Environment Variables</a:t>
            </a:r>
            <a:endParaRPr lang="en-IN" sz="2400" b="1" dirty="0"/>
          </a:p>
        </p:txBody>
      </p:sp>
      <p:sp>
        <p:nvSpPr>
          <p:cNvPr id="7" name="TextBox 6">
            <a:extLst>
              <a:ext uri="{FF2B5EF4-FFF2-40B4-BE49-F238E27FC236}">
                <a16:creationId xmlns:a16="http://schemas.microsoft.com/office/drawing/2014/main" id="{DB4E9950-A0FC-75E9-2ACA-9B18265D7286}"/>
              </a:ext>
            </a:extLst>
          </p:cNvPr>
          <p:cNvSpPr txBox="1"/>
          <p:nvPr/>
        </p:nvSpPr>
        <p:spPr>
          <a:xfrm>
            <a:off x="376517" y="1528954"/>
            <a:ext cx="11241742" cy="646331"/>
          </a:xfrm>
          <a:prstGeom prst="rect">
            <a:avLst/>
          </a:prstGeom>
          <a:noFill/>
        </p:spPr>
        <p:txBody>
          <a:bodyPr wrap="square">
            <a:spAutoFit/>
          </a:bodyPr>
          <a:lstStyle/>
          <a:p>
            <a:pPr algn="just"/>
            <a:r>
              <a:rPr lang="en-IN" dirty="0"/>
              <a:t>If you want to check the path variables manually, then you have to open the Advanced System Settings. You can either search for Advanced System Settings, or you can open that from the Control Panel as well.</a:t>
            </a:r>
          </a:p>
        </p:txBody>
      </p:sp>
      <p:pic>
        <p:nvPicPr>
          <p:cNvPr id="9" name="Picture 8">
            <a:extLst>
              <a:ext uri="{FF2B5EF4-FFF2-40B4-BE49-F238E27FC236}">
                <a16:creationId xmlns:a16="http://schemas.microsoft.com/office/drawing/2014/main" id="{C26DF784-494F-55B2-577E-E8A10719DA5A}"/>
              </a:ext>
            </a:extLst>
          </p:cNvPr>
          <p:cNvPicPr>
            <a:picLocks noChangeAspect="1"/>
          </p:cNvPicPr>
          <p:nvPr/>
        </p:nvPicPr>
        <p:blipFill>
          <a:blip r:embed="rId2"/>
          <a:stretch>
            <a:fillRect/>
          </a:stretch>
        </p:blipFill>
        <p:spPr>
          <a:xfrm>
            <a:off x="753036" y="2282462"/>
            <a:ext cx="9610164" cy="4038546"/>
          </a:xfrm>
          <a:prstGeom prst="rect">
            <a:avLst/>
          </a:prstGeom>
        </p:spPr>
      </p:pic>
    </p:spTree>
    <p:extLst>
      <p:ext uri="{BB962C8B-B14F-4D97-AF65-F5344CB8AC3E}">
        <p14:creationId xmlns:p14="http://schemas.microsoft.com/office/powerpoint/2010/main" val="157517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6C6AF-5F4D-45A5-E73B-177EFDD66851}"/>
              </a:ext>
            </a:extLst>
          </p:cNvPr>
          <p:cNvPicPr>
            <a:picLocks noChangeAspect="1"/>
          </p:cNvPicPr>
          <p:nvPr/>
        </p:nvPicPr>
        <p:blipFill>
          <a:blip r:embed="rId2"/>
          <a:stretch>
            <a:fillRect/>
          </a:stretch>
        </p:blipFill>
        <p:spPr>
          <a:xfrm>
            <a:off x="492429" y="433703"/>
            <a:ext cx="4958112" cy="519421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EFE2C54-0368-8614-30FA-79EDBC975C06}"/>
                  </a:ext>
                </a:extLst>
              </p14:cNvPr>
              <p14:cNvContentPartPr/>
              <p14:nvPr/>
            </p14:nvContentPartPr>
            <p14:xfrm>
              <a:off x="3155421" y="4113459"/>
              <a:ext cx="1185480" cy="19800"/>
            </p14:xfrm>
          </p:contentPart>
        </mc:Choice>
        <mc:Fallback xmlns="">
          <p:pic>
            <p:nvPicPr>
              <p:cNvPr id="4" name="Ink 3">
                <a:extLst>
                  <a:ext uri="{FF2B5EF4-FFF2-40B4-BE49-F238E27FC236}">
                    <a16:creationId xmlns:a16="http://schemas.microsoft.com/office/drawing/2014/main" id="{7EFE2C54-0368-8614-30FA-79EDBC975C06}"/>
                  </a:ext>
                </a:extLst>
              </p:cNvPr>
              <p:cNvPicPr/>
              <p:nvPr/>
            </p:nvPicPr>
            <p:blipFill>
              <a:blip r:embed="rId4"/>
              <a:stretch>
                <a:fillRect/>
              </a:stretch>
            </p:blipFill>
            <p:spPr>
              <a:xfrm>
                <a:off x="3101421" y="4005819"/>
                <a:ext cx="1293120" cy="235440"/>
              </a:xfrm>
              <a:prstGeom prst="rect">
                <a:avLst/>
              </a:prstGeom>
            </p:spPr>
          </p:pic>
        </mc:Fallback>
      </mc:AlternateContent>
      <p:sp>
        <p:nvSpPr>
          <p:cNvPr id="5" name="TextBox 4">
            <a:extLst>
              <a:ext uri="{FF2B5EF4-FFF2-40B4-BE49-F238E27FC236}">
                <a16:creationId xmlns:a16="http://schemas.microsoft.com/office/drawing/2014/main" id="{417105E8-D855-91B7-6B58-9BA5346B401B}"/>
              </a:ext>
            </a:extLst>
          </p:cNvPr>
          <p:cNvSpPr txBox="1"/>
          <p:nvPr/>
        </p:nvSpPr>
        <p:spPr>
          <a:xfrm>
            <a:off x="5925670" y="249037"/>
            <a:ext cx="6096000" cy="369332"/>
          </a:xfrm>
          <a:prstGeom prst="rect">
            <a:avLst/>
          </a:prstGeom>
          <a:noFill/>
        </p:spPr>
        <p:txBody>
          <a:bodyPr wrap="square">
            <a:spAutoFit/>
          </a:bodyPr>
          <a:lstStyle/>
          <a:p>
            <a:r>
              <a:rPr lang="en-IN" dirty="0"/>
              <a:t>Click on Path and then click Edit.</a:t>
            </a:r>
          </a:p>
        </p:txBody>
      </p:sp>
      <p:pic>
        <p:nvPicPr>
          <p:cNvPr id="1026" name="Picture 2" descr="Screenshot-2022-02-18-153531">
            <a:extLst>
              <a:ext uri="{FF2B5EF4-FFF2-40B4-BE49-F238E27FC236}">
                <a16:creationId xmlns:a16="http://schemas.microsoft.com/office/drawing/2014/main" id="{9D542429-776D-7BBE-34B9-CE796EDA38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3886" y="858660"/>
            <a:ext cx="5655816" cy="536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8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D9A32-C7FF-9D81-B3E8-4618E9112BED}"/>
              </a:ext>
            </a:extLst>
          </p:cNvPr>
          <p:cNvSpPr txBox="1"/>
          <p:nvPr/>
        </p:nvSpPr>
        <p:spPr>
          <a:xfrm>
            <a:off x="537882" y="471118"/>
            <a:ext cx="9852212" cy="646331"/>
          </a:xfrm>
          <a:prstGeom prst="rect">
            <a:avLst/>
          </a:prstGeom>
          <a:noFill/>
        </p:spPr>
        <p:txBody>
          <a:bodyPr wrap="square">
            <a:spAutoFit/>
          </a:bodyPr>
          <a:lstStyle/>
          <a:p>
            <a:r>
              <a:rPr lang="en-IN" dirty="0"/>
              <a:t>You will see that the root directory of Python310 and the scripts directory of Python310 have already been added in the installation process, as we checked the box to do these during the installation.</a:t>
            </a:r>
          </a:p>
        </p:txBody>
      </p:sp>
      <p:pic>
        <p:nvPicPr>
          <p:cNvPr id="2050" name="Picture 2" descr="Screenshot-2022-02-18-153614">
            <a:extLst>
              <a:ext uri="{FF2B5EF4-FFF2-40B4-BE49-F238E27FC236}">
                <a16:creationId xmlns:a16="http://schemas.microsoft.com/office/drawing/2014/main" id="{23F75186-C80F-662C-069B-DECCF050A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32" y="1117449"/>
            <a:ext cx="9272027" cy="520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59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35685-B39E-D5B5-2BC1-CB39E5ACFD81}"/>
              </a:ext>
            </a:extLst>
          </p:cNvPr>
          <p:cNvSpPr txBox="1"/>
          <p:nvPr/>
        </p:nvSpPr>
        <p:spPr>
          <a:xfrm>
            <a:off x="744070" y="404336"/>
            <a:ext cx="10408023" cy="1200329"/>
          </a:xfrm>
          <a:prstGeom prst="rect">
            <a:avLst/>
          </a:prstGeom>
          <a:noFill/>
        </p:spPr>
        <p:txBody>
          <a:bodyPr wrap="square">
            <a:spAutoFit/>
          </a:bodyPr>
          <a:lstStyle/>
          <a:p>
            <a:pPr algn="just"/>
            <a:r>
              <a:rPr lang="en-IN" dirty="0"/>
              <a:t>If you wanted to do that manually, then you would need to copy and paste the two directories here by clicking New and pasting the two directories into two blank boxes (one box appears each time you click New). </a:t>
            </a:r>
          </a:p>
          <a:p>
            <a:pPr algn="just"/>
            <a:endParaRPr lang="en-IN" dirty="0"/>
          </a:p>
          <a:p>
            <a:pPr algn="just"/>
            <a:r>
              <a:rPr lang="en-IN" dirty="0"/>
              <a:t>Then simply click on OK to all of the opened boxes and close all the opened windows.</a:t>
            </a:r>
          </a:p>
        </p:txBody>
      </p:sp>
    </p:spTree>
    <p:extLst>
      <p:ext uri="{BB962C8B-B14F-4D97-AF65-F5344CB8AC3E}">
        <p14:creationId xmlns:p14="http://schemas.microsoft.com/office/powerpoint/2010/main" val="22699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39AD25-7C0C-B542-E7ED-5678B8476AC0}"/>
              </a:ext>
            </a:extLst>
          </p:cNvPr>
          <p:cNvSpPr txBox="1"/>
          <p:nvPr/>
        </p:nvSpPr>
        <p:spPr>
          <a:xfrm>
            <a:off x="1524000" y="1201271"/>
            <a:ext cx="8767482" cy="369332"/>
          </a:xfrm>
          <a:prstGeom prst="rect">
            <a:avLst/>
          </a:prstGeom>
          <a:noFill/>
        </p:spPr>
        <p:txBody>
          <a:bodyPr wrap="square">
            <a:spAutoFit/>
          </a:bodyPr>
          <a:lstStyle/>
          <a:p>
            <a:r>
              <a:rPr lang="en-GB" dirty="0"/>
              <a:t>How to Check if You Have Python Installed in Your Windows Operating System</a:t>
            </a:r>
            <a:endParaRPr lang="en-IN" dirty="0"/>
          </a:p>
        </p:txBody>
      </p:sp>
      <p:sp>
        <p:nvSpPr>
          <p:cNvPr id="8" name="TextBox 7">
            <a:extLst>
              <a:ext uri="{FF2B5EF4-FFF2-40B4-BE49-F238E27FC236}">
                <a16:creationId xmlns:a16="http://schemas.microsoft.com/office/drawing/2014/main" id="{CDF464C6-AB5F-686C-7105-D8DE6FDE6E9C}"/>
              </a:ext>
            </a:extLst>
          </p:cNvPr>
          <p:cNvSpPr txBox="1"/>
          <p:nvPr/>
        </p:nvSpPr>
        <p:spPr>
          <a:xfrm>
            <a:off x="1524000" y="2228671"/>
            <a:ext cx="6194612" cy="1200329"/>
          </a:xfrm>
          <a:prstGeom prst="rect">
            <a:avLst/>
          </a:prstGeom>
          <a:noFill/>
        </p:spPr>
        <p:txBody>
          <a:bodyPr wrap="square">
            <a:spAutoFit/>
          </a:bodyPr>
          <a:lstStyle/>
          <a:p>
            <a:r>
              <a:rPr lang="en-GB" dirty="0"/>
              <a:t>Open the CMD or PowerShell and check the version of Python by using this command:</a:t>
            </a:r>
          </a:p>
          <a:p>
            <a:endParaRPr lang="en-GB" dirty="0"/>
          </a:p>
          <a:p>
            <a:r>
              <a:rPr lang="en-GB" dirty="0"/>
              <a:t>$python --version</a:t>
            </a:r>
            <a:endParaRPr lang="en-IN" dirty="0"/>
          </a:p>
        </p:txBody>
      </p:sp>
      <p:pic>
        <p:nvPicPr>
          <p:cNvPr id="10" name="Picture 9">
            <a:extLst>
              <a:ext uri="{FF2B5EF4-FFF2-40B4-BE49-F238E27FC236}">
                <a16:creationId xmlns:a16="http://schemas.microsoft.com/office/drawing/2014/main" id="{6BF43A05-7177-5465-BA39-468B023D83E4}"/>
              </a:ext>
            </a:extLst>
          </p:cNvPr>
          <p:cNvPicPr>
            <a:picLocks noChangeAspect="1"/>
          </p:cNvPicPr>
          <p:nvPr/>
        </p:nvPicPr>
        <p:blipFill>
          <a:blip r:embed="rId2"/>
          <a:stretch>
            <a:fillRect/>
          </a:stretch>
        </p:blipFill>
        <p:spPr>
          <a:xfrm>
            <a:off x="1524000" y="3807253"/>
            <a:ext cx="6454699" cy="1341236"/>
          </a:xfrm>
          <a:prstGeom prst="rect">
            <a:avLst/>
          </a:prstGeom>
        </p:spPr>
      </p:pic>
    </p:spTree>
    <p:extLst>
      <p:ext uri="{BB962C8B-B14F-4D97-AF65-F5344CB8AC3E}">
        <p14:creationId xmlns:p14="http://schemas.microsoft.com/office/powerpoint/2010/main" val="378496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F34FB-3CF0-9F67-7371-CC5D562A90D4}"/>
              </a:ext>
            </a:extLst>
          </p:cNvPr>
          <p:cNvSpPr txBox="1"/>
          <p:nvPr/>
        </p:nvSpPr>
        <p:spPr>
          <a:xfrm>
            <a:off x="950258" y="480989"/>
            <a:ext cx="10148047" cy="1200329"/>
          </a:xfrm>
          <a:prstGeom prst="rect">
            <a:avLst/>
          </a:prstGeom>
          <a:noFill/>
        </p:spPr>
        <p:txBody>
          <a:bodyPr wrap="square">
            <a:spAutoFit/>
          </a:bodyPr>
          <a:lstStyle/>
          <a:p>
            <a:pPr algn="just" fontAlgn="base"/>
            <a:r>
              <a:rPr lang="en-GB" b="0" i="0" dirty="0">
                <a:solidFill>
                  <a:srgbClr val="0A0A23"/>
                </a:solidFill>
                <a:effectLst/>
                <a:latin typeface="Lato" panose="020F0502020204030203" pitchFamily="34" charset="0"/>
              </a:rPr>
              <a:t>If you get the version of Python in the output like you see above, then your computer is perfectly okay for running any Python program. In your case, the version of Python might be different.</a:t>
            </a:r>
          </a:p>
          <a:p>
            <a:pPr algn="just"/>
            <a:br>
              <a:rPr lang="en-GB" dirty="0"/>
            </a:br>
            <a:endParaRPr lang="en-IN" dirty="0"/>
          </a:p>
        </p:txBody>
      </p:sp>
      <p:pic>
        <p:nvPicPr>
          <p:cNvPr id="5" name="Picture 4">
            <a:extLst>
              <a:ext uri="{FF2B5EF4-FFF2-40B4-BE49-F238E27FC236}">
                <a16:creationId xmlns:a16="http://schemas.microsoft.com/office/drawing/2014/main" id="{59FD2C1C-5268-A0DD-63D8-6A98831A6F22}"/>
              </a:ext>
            </a:extLst>
          </p:cNvPr>
          <p:cNvPicPr>
            <a:picLocks noChangeAspect="1"/>
          </p:cNvPicPr>
          <p:nvPr/>
        </p:nvPicPr>
        <p:blipFill>
          <a:blip r:embed="rId2"/>
          <a:stretch>
            <a:fillRect/>
          </a:stretch>
        </p:blipFill>
        <p:spPr>
          <a:xfrm>
            <a:off x="950258" y="1611107"/>
            <a:ext cx="8900931" cy="1699407"/>
          </a:xfrm>
          <a:prstGeom prst="rect">
            <a:avLst/>
          </a:prstGeom>
        </p:spPr>
      </p:pic>
      <p:sp>
        <p:nvSpPr>
          <p:cNvPr id="7" name="TextBox 6">
            <a:extLst>
              <a:ext uri="{FF2B5EF4-FFF2-40B4-BE49-F238E27FC236}">
                <a16:creationId xmlns:a16="http://schemas.microsoft.com/office/drawing/2014/main" id="{8D14BF06-6878-C027-362D-BDB597B31E04}"/>
              </a:ext>
            </a:extLst>
          </p:cNvPr>
          <p:cNvSpPr txBox="1"/>
          <p:nvPr/>
        </p:nvSpPr>
        <p:spPr>
          <a:xfrm>
            <a:off x="950258" y="3769565"/>
            <a:ext cx="9439836" cy="923330"/>
          </a:xfrm>
          <a:prstGeom prst="rect">
            <a:avLst/>
          </a:prstGeom>
          <a:noFill/>
        </p:spPr>
        <p:txBody>
          <a:bodyPr wrap="square">
            <a:spAutoFit/>
          </a:bodyPr>
          <a:lstStyle/>
          <a:p>
            <a:pPr algn="l" fontAlgn="base"/>
            <a:r>
              <a:rPr lang="en-GB" b="0" i="0" dirty="0">
                <a:solidFill>
                  <a:srgbClr val="0A0A23"/>
                </a:solidFill>
                <a:effectLst/>
                <a:latin typeface="Lato" panose="020F0502020204030203" pitchFamily="34" charset="0"/>
              </a:rPr>
              <a:t>But if you get this type of output that you see above, then it can mean any of the following:</a:t>
            </a:r>
          </a:p>
          <a:p>
            <a:pPr algn="l" fontAlgn="base">
              <a:buFont typeface="+mj-lt"/>
              <a:buAutoNum type="arabicPeriod"/>
            </a:pPr>
            <a:r>
              <a:rPr lang="en-GB" b="0" i="0" dirty="0">
                <a:solidFill>
                  <a:srgbClr val="0A0A23"/>
                </a:solidFill>
                <a:effectLst/>
                <a:latin typeface="inherit"/>
              </a:rPr>
              <a:t>You did not have Python installed on your computer, or</a:t>
            </a:r>
          </a:p>
          <a:p>
            <a:pPr algn="l" fontAlgn="base">
              <a:buFont typeface="+mj-lt"/>
              <a:buAutoNum type="arabicPeriod"/>
            </a:pPr>
            <a:r>
              <a:rPr lang="en-GB" b="0" i="0" dirty="0">
                <a:solidFill>
                  <a:srgbClr val="0A0A23"/>
                </a:solidFill>
                <a:effectLst/>
                <a:latin typeface="inherit"/>
              </a:rPr>
              <a:t>Python's directory has not been added to the path of the </a:t>
            </a:r>
            <a:r>
              <a:rPr lang="en-GB" b="1" i="0" dirty="0">
                <a:solidFill>
                  <a:srgbClr val="0A0A23"/>
                </a:solidFill>
                <a:effectLst/>
                <a:latin typeface="inherit"/>
              </a:rPr>
              <a:t>Environment Variables</a:t>
            </a:r>
            <a:r>
              <a:rPr lang="en-GB" b="0" i="0" dirty="0">
                <a:solidFill>
                  <a:srgbClr val="0A0A23"/>
                </a:solidFill>
                <a:effectLst/>
                <a:latin typeface="inherit"/>
              </a:rPr>
              <a:t>.</a:t>
            </a:r>
          </a:p>
        </p:txBody>
      </p:sp>
    </p:spTree>
    <p:extLst>
      <p:ext uri="{BB962C8B-B14F-4D97-AF65-F5344CB8AC3E}">
        <p14:creationId xmlns:p14="http://schemas.microsoft.com/office/powerpoint/2010/main" val="88387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2DBDB-0BC6-E6E0-872E-922284B40687}"/>
              </a:ext>
            </a:extLst>
          </p:cNvPr>
          <p:cNvSpPr txBox="1"/>
          <p:nvPr/>
        </p:nvSpPr>
        <p:spPr>
          <a:xfrm>
            <a:off x="2985246" y="138517"/>
            <a:ext cx="6490447" cy="584775"/>
          </a:xfrm>
          <a:prstGeom prst="rect">
            <a:avLst/>
          </a:prstGeom>
          <a:noFill/>
        </p:spPr>
        <p:txBody>
          <a:bodyPr wrap="square">
            <a:spAutoFit/>
          </a:bodyPr>
          <a:lstStyle/>
          <a:p>
            <a:pPr algn="ctr" fontAlgn="base"/>
            <a:r>
              <a:rPr lang="en-GB" sz="3200" b="1" i="0" dirty="0">
                <a:effectLst/>
                <a:latin typeface="-apple-system"/>
              </a:rPr>
              <a:t>How to Install Python on Windows</a:t>
            </a:r>
          </a:p>
        </p:txBody>
      </p:sp>
      <p:sp>
        <p:nvSpPr>
          <p:cNvPr id="5" name="TextBox 4">
            <a:extLst>
              <a:ext uri="{FF2B5EF4-FFF2-40B4-BE49-F238E27FC236}">
                <a16:creationId xmlns:a16="http://schemas.microsoft.com/office/drawing/2014/main" id="{189FCE8E-4C27-85FC-2A25-7C9995F563C2}"/>
              </a:ext>
            </a:extLst>
          </p:cNvPr>
          <p:cNvSpPr txBox="1"/>
          <p:nvPr/>
        </p:nvSpPr>
        <p:spPr>
          <a:xfrm>
            <a:off x="1147482" y="958334"/>
            <a:ext cx="6096000" cy="369332"/>
          </a:xfrm>
          <a:prstGeom prst="rect">
            <a:avLst/>
          </a:prstGeom>
          <a:noFill/>
        </p:spPr>
        <p:txBody>
          <a:bodyPr wrap="square">
            <a:spAutoFit/>
          </a:bodyPr>
          <a:lstStyle/>
          <a:p>
            <a:pPr algn="l" fontAlgn="base"/>
            <a:r>
              <a:rPr lang="en-GB" b="0" i="0" dirty="0">
                <a:solidFill>
                  <a:srgbClr val="0A0A23"/>
                </a:solidFill>
                <a:effectLst/>
                <a:latin typeface="Lato" panose="020F0502020204030203" pitchFamily="34" charset="0"/>
              </a:rPr>
              <a:t>First of all, we need to go to the </a:t>
            </a:r>
            <a:r>
              <a:rPr lang="en-GB" b="0" i="0" u="sng" dirty="0">
                <a:solidFill>
                  <a:srgbClr val="0A0A23"/>
                </a:solidFill>
                <a:effectLst/>
                <a:latin typeface="inherit"/>
                <a:hlinkClick r:id="rId2"/>
              </a:rPr>
              <a:t>official website of Python</a:t>
            </a:r>
            <a:r>
              <a:rPr lang="en-GB" b="0" i="0" dirty="0">
                <a:solidFill>
                  <a:srgbClr val="0A0A23"/>
                </a:solidFill>
                <a:effectLst/>
                <a:latin typeface="Lato" panose="020F0502020204030203" pitchFamily="34" charset="0"/>
              </a:rPr>
              <a:t>.</a:t>
            </a:r>
          </a:p>
        </p:txBody>
      </p:sp>
      <p:sp>
        <p:nvSpPr>
          <p:cNvPr id="7" name="TextBox 6">
            <a:extLst>
              <a:ext uri="{FF2B5EF4-FFF2-40B4-BE49-F238E27FC236}">
                <a16:creationId xmlns:a16="http://schemas.microsoft.com/office/drawing/2014/main" id="{6256D575-20AD-E1B9-D280-992CB2AB36D3}"/>
              </a:ext>
            </a:extLst>
          </p:cNvPr>
          <p:cNvSpPr txBox="1"/>
          <p:nvPr/>
        </p:nvSpPr>
        <p:spPr>
          <a:xfrm>
            <a:off x="1147482" y="1562708"/>
            <a:ext cx="6096000" cy="369332"/>
          </a:xfrm>
          <a:prstGeom prst="rect">
            <a:avLst/>
          </a:prstGeom>
          <a:noFill/>
        </p:spPr>
        <p:txBody>
          <a:bodyPr wrap="square">
            <a:spAutoFit/>
          </a:bodyPr>
          <a:lstStyle/>
          <a:p>
            <a:r>
              <a:rPr lang="en-IN" dirty="0"/>
              <a:t>https://www.python.org/</a:t>
            </a:r>
          </a:p>
        </p:txBody>
      </p:sp>
      <p:pic>
        <p:nvPicPr>
          <p:cNvPr id="3074" name="Picture 2" descr="Screenshot-2022-02-18-150905">
            <a:extLst>
              <a:ext uri="{FF2B5EF4-FFF2-40B4-BE49-F238E27FC236}">
                <a16:creationId xmlns:a16="http://schemas.microsoft.com/office/drawing/2014/main" id="{25CFAC9B-6157-A061-A292-D3B7DC179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1" y="1932040"/>
            <a:ext cx="9206754" cy="443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05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4F307-60EA-860F-23EA-F3C59F13BD05}"/>
              </a:ext>
            </a:extLst>
          </p:cNvPr>
          <p:cNvSpPr txBox="1"/>
          <p:nvPr/>
        </p:nvSpPr>
        <p:spPr>
          <a:xfrm>
            <a:off x="842682" y="312875"/>
            <a:ext cx="6096000" cy="369332"/>
          </a:xfrm>
          <a:prstGeom prst="rect">
            <a:avLst/>
          </a:prstGeom>
          <a:noFill/>
        </p:spPr>
        <p:txBody>
          <a:bodyPr wrap="square">
            <a:spAutoFit/>
          </a:bodyPr>
          <a:lstStyle/>
          <a:p>
            <a:r>
              <a:rPr lang="en-GB" b="0" i="0" dirty="0">
                <a:solidFill>
                  <a:srgbClr val="0A0A23"/>
                </a:solidFill>
                <a:effectLst/>
                <a:latin typeface="Lato" panose="020F0502020204030203" pitchFamily="34" charset="0"/>
              </a:rPr>
              <a:t>Click on the </a:t>
            </a:r>
            <a:r>
              <a:rPr lang="en-GB" b="1" i="0" dirty="0">
                <a:effectLst/>
                <a:latin typeface="Lato" panose="020F0502020204030203" pitchFamily="34" charset="0"/>
              </a:rPr>
              <a:t>Downloads</a:t>
            </a:r>
            <a:r>
              <a:rPr lang="en-GB" b="0" i="0" dirty="0">
                <a:solidFill>
                  <a:srgbClr val="0A0A23"/>
                </a:solidFill>
                <a:effectLst/>
                <a:latin typeface="Lato" panose="020F0502020204030203" pitchFamily="34" charset="0"/>
              </a:rPr>
              <a:t> section.</a:t>
            </a:r>
            <a:endParaRPr lang="en-IN" dirty="0"/>
          </a:p>
        </p:txBody>
      </p:sp>
      <p:pic>
        <p:nvPicPr>
          <p:cNvPr id="7" name="Picture 6">
            <a:extLst>
              <a:ext uri="{FF2B5EF4-FFF2-40B4-BE49-F238E27FC236}">
                <a16:creationId xmlns:a16="http://schemas.microsoft.com/office/drawing/2014/main" id="{F22CB882-AF2E-2A52-AF2B-1C6D516C081A}"/>
              </a:ext>
            </a:extLst>
          </p:cNvPr>
          <p:cNvPicPr>
            <a:picLocks noChangeAspect="1"/>
          </p:cNvPicPr>
          <p:nvPr/>
        </p:nvPicPr>
        <p:blipFill>
          <a:blip r:embed="rId2"/>
          <a:stretch>
            <a:fillRect/>
          </a:stretch>
        </p:blipFill>
        <p:spPr>
          <a:xfrm>
            <a:off x="157018" y="682208"/>
            <a:ext cx="11877964" cy="5644702"/>
          </a:xfrm>
          <a:prstGeom prst="rect">
            <a:avLst/>
          </a:prstGeom>
        </p:spPr>
      </p:pic>
    </p:spTree>
    <p:extLst>
      <p:ext uri="{BB962C8B-B14F-4D97-AF65-F5344CB8AC3E}">
        <p14:creationId xmlns:p14="http://schemas.microsoft.com/office/powerpoint/2010/main" val="183895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FF643-2F4F-0AB2-7D76-C8FB1274CBB5}"/>
              </a:ext>
            </a:extLst>
          </p:cNvPr>
          <p:cNvPicPr>
            <a:picLocks noChangeAspect="1"/>
          </p:cNvPicPr>
          <p:nvPr/>
        </p:nvPicPr>
        <p:blipFill>
          <a:blip r:embed="rId2"/>
          <a:stretch>
            <a:fillRect/>
          </a:stretch>
        </p:blipFill>
        <p:spPr>
          <a:xfrm>
            <a:off x="0" y="0"/>
            <a:ext cx="12192000" cy="6477000"/>
          </a:xfrm>
          <a:prstGeom prst="rect">
            <a:avLst/>
          </a:prstGeom>
        </p:spPr>
      </p:pic>
    </p:spTree>
    <p:extLst>
      <p:ext uri="{BB962C8B-B14F-4D97-AF65-F5344CB8AC3E}">
        <p14:creationId xmlns:p14="http://schemas.microsoft.com/office/powerpoint/2010/main" val="330334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62265B-5DC9-F7CD-1401-2CF6976A7791}"/>
              </a:ext>
            </a:extLst>
          </p:cNvPr>
          <p:cNvSpPr txBox="1"/>
          <p:nvPr/>
        </p:nvSpPr>
        <p:spPr>
          <a:xfrm>
            <a:off x="544944" y="448164"/>
            <a:ext cx="11129819" cy="1754326"/>
          </a:xfrm>
          <a:prstGeom prst="rect">
            <a:avLst/>
          </a:prstGeom>
          <a:noFill/>
        </p:spPr>
        <p:txBody>
          <a:bodyPr wrap="square">
            <a:spAutoFit/>
          </a:bodyPr>
          <a:lstStyle/>
          <a:p>
            <a:r>
              <a:rPr lang="en-GB" dirty="0"/>
              <a:t>Here you will get the latest version. Just click on the Download Python 3.12.1. </a:t>
            </a:r>
          </a:p>
          <a:p>
            <a:endParaRPr lang="en-GB" dirty="0"/>
          </a:p>
          <a:p>
            <a:r>
              <a:rPr lang="en-GB" dirty="0"/>
              <a:t>By the time you are reading this article, Python might have been updated, in which case the version would be different. Simply download the version it shows you.</a:t>
            </a:r>
          </a:p>
          <a:p>
            <a:endParaRPr lang="en-GB" dirty="0"/>
          </a:p>
          <a:p>
            <a:r>
              <a:rPr lang="en-GB" dirty="0"/>
              <a:t>Keep in mind that here it will always show you the latest version of Python at the top.</a:t>
            </a:r>
            <a:endParaRPr lang="en-IN" dirty="0"/>
          </a:p>
        </p:txBody>
      </p:sp>
    </p:spTree>
    <p:extLst>
      <p:ext uri="{BB962C8B-B14F-4D97-AF65-F5344CB8AC3E}">
        <p14:creationId xmlns:p14="http://schemas.microsoft.com/office/powerpoint/2010/main" val="42398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C74B2-C0D1-EB7F-621A-CE1F52EAE3E7}"/>
              </a:ext>
            </a:extLst>
          </p:cNvPr>
          <p:cNvSpPr txBox="1"/>
          <p:nvPr/>
        </p:nvSpPr>
        <p:spPr>
          <a:xfrm>
            <a:off x="1004046" y="295852"/>
            <a:ext cx="10013577" cy="923330"/>
          </a:xfrm>
          <a:prstGeom prst="rect">
            <a:avLst/>
          </a:prstGeom>
          <a:noFill/>
        </p:spPr>
        <p:txBody>
          <a:bodyPr wrap="square">
            <a:spAutoFit/>
          </a:bodyPr>
          <a:lstStyle/>
          <a:p>
            <a:r>
              <a:rPr lang="en-GB" dirty="0"/>
              <a:t>After downloading the file, we will get an executable file like this. </a:t>
            </a:r>
          </a:p>
          <a:p>
            <a:endParaRPr lang="en-GB" dirty="0"/>
          </a:p>
          <a:p>
            <a:r>
              <a:rPr lang="en-GB" dirty="0"/>
              <a:t>Simply double click on that file and the installation wizard will open.</a:t>
            </a:r>
            <a:endParaRPr lang="en-IN" dirty="0"/>
          </a:p>
        </p:txBody>
      </p:sp>
      <p:pic>
        <p:nvPicPr>
          <p:cNvPr id="6146" name="Picture 2" descr="06">
            <a:extLst>
              <a:ext uri="{FF2B5EF4-FFF2-40B4-BE49-F238E27FC236}">
                <a16:creationId xmlns:a16="http://schemas.microsoft.com/office/drawing/2014/main" id="{9BDB8D5E-87D1-991D-637D-4F754B99A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46" y="1442478"/>
            <a:ext cx="715327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18B461-3F5F-67FE-A58D-533EFCE7D786}"/>
              </a:ext>
            </a:extLst>
          </p:cNvPr>
          <p:cNvSpPr txBox="1"/>
          <p:nvPr/>
        </p:nvSpPr>
        <p:spPr>
          <a:xfrm>
            <a:off x="753035" y="599746"/>
            <a:ext cx="6096000" cy="369332"/>
          </a:xfrm>
          <a:prstGeom prst="rect">
            <a:avLst/>
          </a:prstGeom>
          <a:noFill/>
        </p:spPr>
        <p:txBody>
          <a:bodyPr wrap="square">
            <a:spAutoFit/>
          </a:bodyPr>
          <a:lstStyle/>
          <a:p>
            <a:r>
              <a:rPr lang="en-IN" dirty="0"/>
              <a:t>Click on Customize installation.</a:t>
            </a:r>
          </a:p>
        </p:txBody>
      </p:sp>
      <p:pic>
        <p:nvPicPr>
          <p:cNvPr id="7171" name="Picture 3" descr="07">
            <a:extLst>
              <a:ext uri="{FF2B5EF4-FFF2-40B4-BE49-F238E27FC236}">
                <a16:creationId xmlns:a16="http://schemas.microsoft.com/office/drawing/2014/main" id="{E4DC3638-EC8E-0DB7-6FB2-1B153FDF7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35" y="1278591"/>
            <a:ext cx="72675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4620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33</TotalTime>
  <Words>651</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inherit</vt:lpstr>
      <vt:lpstr>Lato</vt:lpstr>
      <vt:lpstr>Retrospect</vt:lpstr>
      <vt:lpstr>How to Install Python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Python on Windows</dc:title>
  <dc:creator>Bhimashankar Takalki</dc:creator>
  <cp:lastModifiedBy>Bhimashankar Takalki</cp:lastModifiedBy>
  <cp:revision>2</cp:revision>
  <dcterms:created xsi:type="dcterms:W3CDTF">2023-12-21T21:23:11Z</dcterms:created>
  <dcterms:modified xsi:type="dcterms:W3CDTF">2023-12-21T21:58:40Z</dcterms:modified>
</cp:coreProperties>
</file>