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59" r:id="rId4"/>
    <p:sldId id="256" r:id="rId5"/>
    <p:sldId id="280" r:id="rId6"/>
    <p:sldId id="265" r:id="rId7"/>
    <p:sldId id="271" r:id="rId8"/>
    <p:sldId id="272" r:id="rId9"/>
    <p:sldId id="274" r:id="rId10"/>
    <p:sldId id="273" r:id="rId11"/>
    <p:sldId id="275" r:id="rId12"/>
    <p:sldId id="268" r:id="rId13"/>
    <p:sldId id="269" r:id="rId14"/>
    <p:sldId id="284" r:id="rId15"/>
    <p:sldId id="270" r:id="rId16"/>
    <p:sldId id="276" r:id="rId17"/>
    <p:sldId id="277" r:id="rId18"/>
    <p:sldId id="283" r:id="rId19"/>
    <p:sldId id="301" r:id="rId20"/>
    <p:sldId id="297" r:id="rId21"/>
    <p:sldId id="261" r:id="rId22"/>
    <p:sldId id="262" r:id="rId23"/>
    <p:sldId id="278" r:id="rId24"/>
    <p:sldId id="286" r:id="rId25"/>
    <p:sldId id="263" r:id="rId26"/>
    <p:sldId id="29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2534"/>
    <a:srgbClr val="CCFF33"/>
    <a:srgbClr val="FF3300"/>
    <a:srgbClr val="0000CC"/>
    <a:srgbClr val="242852"/>
    <a:srgbClr val="10C0B8"/>
    <a:srgbClr val="66FF33"/>
    <a:srgbClr val="F82828"/>
    <a:srgbClr val="DF41AA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 autoAdjust="0"/>
  </p:normalViewPr>
  <p:slideViewPr>
    <p:cSldViewPr>
      <p:cViewPr varScale="1">
        <p:scale>
          <a:sx n="82" d="100"/>
          <a:sy n="82" d="100"/>
        </p:scale>
        <p:origin x="1498" y="72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67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42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5626"/>
      </p:ext>
    </p:extLst>
  </p:cSld>
  <p:clrMapOvr>
    <a:masterClrMapping/>
  </p:clrMapOvr>
  <p:transition spd="slow">
    <p:pull dir="l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3072"/>
      </p:ext>
    </p:extLst>
  </p:cSld>
  <p:clrMapOvr>
    <a:masterClrMapping/>
  </p:clrMapOvr>
  <p:transition spd="slow"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24418"/>
      </p:ext>
    </p:extLst>
  </p:cSld>
  <p:clrMapOvr>
    <a:masterClrMapping/>
  </p:clrMapOvr>
  <p:transition spd="slow">
    <p:pull dir="l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45207"/>
      </p:ext>
    </p:extLst>
  </p:cSld>
  <p:clrMapOvr>
    <a:masterClrMapping/>
  </p:clrMapOvr>
  <p:transition spd="slow">
    <p:pull dir="l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21360"/>
      </p:ext>
    </p:extLst>
  </p:cSld>
  <p:clrMapOvr>
    <a:masterClrMapping/>
  </p:clrMapOvr>
  <p:transition spd="slow">
    <p:pull dir="l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118564"/>
      </p:ext>
    </p:extLst>
  </p:cSld>
  <p:clrMapOvr>
    <a:masterClrMapping/>
  </p:clrMapOvr>
  <p:transition spd="slow">
    <p:pull dir="l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729501"/>
      </p:ext>
    </p:extLst>
  </p:cSld>
  <p:clrMapOvr>
    <a:masterClrMapping/>
  </p:clrMapOvr>
  <p:transition spd="slow">
    <p:pull dir="l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77692"/>
      </p:ext>
    </p:extLst>
  </p:cSld>
  <p:clrMapOvr>
    <a:masterClrMapping/>
  </p:clrMapOvr>
  <p:transition spd="slow">
    <p:pull dir="l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664848"/>
      </p:ext>
    </p:extLst>
  </p:cSld>
  <p:clrMapOvr>
    <a:masterClrMapping/>
  </p:clrMapOvr>
  <p:transition spd="slow">
    <p:pull dir="l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975914"/>
      </p:ext>
    </p:extLst>
  </p:cSld>
  <p:clrMapOvr>
    <a:masterClrMapping/>
  </p:clrMapOvr>
  <p:transition spd="slow">
    <p:pull dir="l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44053"/>
      </p:ext>
    </p:extLst>
  </p:cSld>
  <p:clrMapOvr>
    <a:masterClrMapping/>
  </p:clrMapOvr>
  <p:transition spd="slow"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192969"/>
      </p:ext>
    </p:extLst>
  </p:cSld>
  <p:clrMapOvr>
    <a:masterClrMapping/>
  </p:clrMapOvr>
  <p:transition spd="slow">
    <p:pull dir="l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38475"/>
      </p:ext>
    </p:extLst>
  </p:cSld>
  <p:clrMapOvr>
    <a:masterClrMapping/>
  </p:clrMapOvr>
  <p:transition spd="slow">
    <p:pull dir="l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607280"/>
      </p:ext>
    </p:extLst>
  </p:cSld>
  <p:clrMapOvr>
    <a:masterClrMapping/>
  </p:clrMapOvr>
  <p:transition spd="slow">
    <p:pull dir="l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63161"/>
      </p:ext>
    </p:extLst>
  </p:cSld>
  <p:clrMapOvr>
    <a:masterClrMapping/>
  </p:clrMapOvr>
  <p:transition spd="slow"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53679"/>
      </p:ext>
    </p:extLst>
  </p:cSld>
  <p:clrMapOvr>
    <a:masterClrMapping/>
  </p:clrMapOvr>
  <p:transition spd="slow"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19785"/>
      </p:ext>
    </p:extLst>
  </p:cSld>
  <p:clrMapOvr>
    <a:masterClrMapping/>
  </p:clrMapOvr>
  <p:transition spd="slow"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92007"/>
      </p:ext>
    </p:extLst>
  </p:cSld>
  <p:clrMapOvr>
    <a:masterClrMapping/>
  </p:clrMapOvr>
  <p:transition spd="slow"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238916"/>
      </p:ext>
    </p:extLst>
  </p:cSld>
  <p:clrMapOvr>
    <a:masterClrMapping/>
  </p:clrMapOvr>
  <p:transition spd="slow"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304144"/>
      </p:ext>
    </p:extLst>
  </p:cSld>
  <p:clrMapOvr>
    <a:masterClrMapping/>
  </p:clrMapOvr>
  <p:transition spd="slow"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57588"/>
      </p:ext>
    </p:extLst>
  </p:cSld>
  <p:clrMapOvr>
    <a:masterClrMapping/>
  </p:clrMapOvr>
  <p:transition spd="slow"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B755-B206-432D-89AE-95154BC0DB46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943570"/>
      </p:ext>
    </p:extLst>
  </p:cSld>
  <p:clrMapOvr>
    <a:masterClrMapping/>
  </p:clrMapOvr>
  <p:transition spd="slow"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BB755-B206-432D-89AE-95154BC0DB46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40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 dir="l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BB755-B206-432D-89AE-95154BC0DB46}" type="datetimeFigureOut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9CD58-3A62-4006-A947-9A16173613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29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ll dir="lu"/>
  </p:transition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48700" y="986164"/>
            <a:ext cx="1446600" cy="1349405"/>
            <a:chOff x="5230454" y="3757009"/>
            <a:chExt cx="2267971" cy="1769208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grpSp>
          <p:nvGrpSpPr>
            <p:cNvPr id="3" name="Group 2"/>
            <p:cNvGrpSpPr/>
            <p:nvPr/>
          </p:nvGrpSpPr>
          <p:grpSpPr>
            <a:xfrm>
              <a:off x="5230454" y="3757009"/>
              <a:ext cx="2267971" cy="1769208"/>
              <a:chOff x="5898079" y="1740664"/>
              <a:chExt cx="1825690" cy="1769208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 rot="16200000">
                <a:off x="5979167" y="2161138"/>
                <a:ext cx="766853" cy="929029"/>
              </a:xfrm>
              <a:prstGeom prst="round2SameRect">
                <a:avLst>
                  <a:gd name="adj1" fmla="val 37709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ound Same Side Corner Rectangle 6"/>
              <p:cNvSpPr/>
              <p:nvPr/>
            </p:nvSpPr>
            <p:spPr>
              <a:xfrm rot="5400000">
                <a:off x="6892011" y="2177326"/>
                <a:ext cx="766853" cy="896663"/>
              </a:xfrm>
              <a:prstGeom prst="round2SameRect">
                <a:avLst>
                  <a:gd name="adj1" fmla="val 34202"/>
                  <a:gd name="adj2" fmla="val 0"/>
                </a:avLst>
              </a:prstGeom>
              <a:solidFill>
                <a:srgbClr val="ECE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6308469" y="1740664"/>
                <a:ext cx="1006605" cy="884651"/>
                <a:chOff x="6308469" y="1740664"/>
                <a:chExt cx="1006605" cy="884651"/>
              </a:xfrm>
            </p:grpSpPr>
            <p:sp>
              <p:nvSpPr>
                <p:cNvPr id="12" name="Round Same Side Corner Rectangle 11"/>
                <p:cNvSpPr/>
                <p:nvPr/>
              </p:nvSpPr>
              <p:spPr>
                <a:xfrm>
                  <a:off x="6308469" y="1740664"/>
                  <a:ext cx="1006605" cy="420879"/>
                </a:xfrm>
                <a:prstGeom prst="round2SameRect">
                  <a:avLst>
                    <a:gd name="adj1" fmla="val 40923"/>
                    <a:gd name="adj2" fmla="val 0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Round Single Corner Rectangle 12"/>
                <p:cNvSpPr/>
                <p:nvPr/>
              </p:nvSpPr>
              <p:spPr>
                <a:xfrm rot="10800000" flipH="1">
                  <a:off x="6810923" y="2160467"/>
                  <a:ext cx="503304" cy="464848"/>
                </a:xfrm>
                <a:prstGeom prst="round1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 rot="10800000">
                <a:off x="6308469" y="2625315"/>
                <a:ext cx="1025841" cy="884557"/>
                <a:chOff x="6445971" y="1741434"/>
                <a:chExt cx="1025841" cy="884557"/>
              </a:xfrm>
              <a:solidFill>
                <a:srgbClr val="E8F818"/>
              </a:solidFill>
            </p:grpSpPr>
            <p:sp>
              <p:nvSpPr>
                <p:cNvPr id="10" name="Round Same Side Corner Rectangle 9"/>
                <p:cNvSpPr/>
                <p:nvPr/>
              </p:nvSpPr>
              <p:spPr>
                <a:xfrm>
                  <a:off x="6445971" y="1741434"/>
                  <a:ext cx="1025468" cy="420875"/>
                </a:xfrm>
                <a:prstGeom prst="round2SameRect">
                  <a:avLst>
                    <a:gd name="adj1" fmla="val 47313"/>
                    <a:gd name="adj2" fmla="val 0"/>
                  </a:avLst>
                </a:prstGeom>
                <a:solidFill>
                  <a:srgbClr val="ECE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ound Single Corner Rectangle 10"/>
                <p:cNvSpPr/>
                <p:nvPr/>
              </p:nvSpPr>
              <p:spPr>
                <a:xfrm rot="10800000" flipH="1">
                  <a:off x="6953174" y="2114665"/>
                  <a:ext cx="518638" cy="511326"/>
                </a:xfrm>
                <a:prstGeom prst="round1Rect">
                  <a:avLst/>
                </a:prstGeom>
                <a:solidFill>
                  <a:srgbClr val="ECE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4" name="Flowchart: Connector 3"/>
            <p:cNvSpPr/>
            <p:nvPr/>
          </p:nvSpPr>
          <p:spPr>
            <a:xfrm>
              <a:off x="6586528" y="5226759"/>
              <a:ext cx="181051" cy="181051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5997270" y="3876922"/>
              <a:ext cx="181051" cy="181051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889124" y="2895600"/>
            <a:ext cx="7391400" cy="147002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Programming with Python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5486400" y="5410200"/>
            <a:ext cx="3047999" cy="990600"/>
          </a:xfr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softEdge rad="635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anchor="ctr" anchorCtr="0"/>
          <a:lstStyle/>
          <a:p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K.V.S.Manikanta</a:t>
            </a:r>
          </a:p>
        </p:txBody>
      </p:sp>
    </p:spTree>
    <p:extLst>
      <p:ext uri="{BB962C8B-B14F-4D97-AF65-F5344CB8AC3E}">
        <p14:creationId xmlns:p14="http://schemas.microsoft.com/office/powerpoint/2010/main" val="239217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4216" y="240792"/>
            <a:ext cx="2338422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Identifiers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266700" y="1447800"/>
            <a:ext cx="5668216" cy="609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Rules for defining Identifiers: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4216" y="2087054"/>
            <a:ext cx="798584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1" indent="-285750">
              <a:buBlip>
                <a:blip r:embed="rId2"/>
              </a:buBlip>
            </a:pPr>
            <a:r>
              <a:rPr lang="en-US" sz="2800" b="1" dirty="0">
                <a:solidFill>
                  <a:srgbClr val="66FF33"/>
                </a:solidFill>
              </a:rPr>
              <a:t>The identifiers followed by bellow characters only: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14400" y="2722974"/>
            <a:ext cx="7830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Alphabets              A – Z  or   a – z                   followed by underscore  _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" y="3320534"/>
            <a:ext cx="7575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Numerical               0 – 9                                    followed by underscore </a:t>
            </a:r>
          </a:p>
          <a:p>
            <a:pPr lvl="8"/>
            <a:r>
              <a:rPr lang="en-US" sz="2000" b="1" dirty="0"/>
              <a:t>                        and alphabets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14400" y="4138071"/>
            <a:ext cx="7426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 Special Chars     _ Underscore only              followed by alphabets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4216" y="4572000"/>
            <a:ext cx="265476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1" indent="-285750">
              <a:buBlip>
                <a:blip r:embed="rId2"/>
              </a:buBlip>
            </a:pPr>
            <a:r>
              <a:rPr lang="en-US" sz="2800" b="1" dirty="0">
                <a:solidFill>
                  <a:srgbClr val="66FF33"/>
                </a:solidFill>
              </a:rPr>
              <a:t>Case sensitive:</a:t>
            </a:r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14400" y="5372219"/>
            <a:ext cx="1838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ABC   !=  abc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14400" y="5987534"/>
            <a:ext cx="6059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Upper Case  and Lower Case are not same in python</a:t>
            </a:r>
          </a:p>
        </p:txBody>
      </p:sp>
    </p:spTree>
    <p:extLst>
      <p:ext uri="{BB962C8B-B14F-4D97-AF65-F5344CB8AC3E}">
        <p14:creationId xmlns:p14="http://schemas.microsoft.com/office/powerpoint/2010/main" val="335245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3" grpId="0"/>
      <p:bldP spid="25" grpId="0"/>
      <p:bldP spid="30" grpId="0"/>
      <p:bldP spid="35" grpId="0"/>
      <p:bldP spid="36" grpId="0"/>
      <p:bldP spid="37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7550" y="237744"/>
            <a:ext cx="226325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Identifiers</a:t>
            </a:r>
          </a:p>
        </p:txBody>
      </p:sp>
      <p:sp>
        <p:nvSpPr>
          <p:cNvPr id="34" name="Subtitle 33"/>
          <p:cNvSpPr>
            <a:spLocks noGrp="1"/>
          </p:cNvSpPr>
          <p:nvPr>
            <p:ph type="subTitle" idx="1"/>
          </p:nvPr>
        </p:nvSpPr>
        <p:spPr>
          <a:xfrm>
            <a:off x="1316736" y="1066800"/>
            <a:ext cx="6400800" cy="5334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Examples of Identifiers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7550" y="1761744"/>
            <a:ext cx="742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sz="2400" b="1" dirty="0">
                <a:solidFill>
                  <a:srgbClr val="66FF33"/>
                </a:solidFill>
              </a:rPr>
              <a:t>Do not specify numbers at starting of  identifier name </a:t>
            </a:r>
            <a:endParaRPr lang="en-US" sz="2400" b="1" i="1" u="sng" dirty="0">
              <a:solidFill>
                <a:srgbClr val="66FF33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27551" y="2528661"/>
            <a:ext cx="3863449" cy="1110144"/>
            <a:chOff x="327551" y="2528661"/>
            <a:chExt cx="3863449" cy="1110144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grpSp>
          <p:nvGrpSpPr>
            <p:cNvPr id="9" name="Group 8"/>
            <p:cNvGrpSpPr/>
            <p:nvPr/>
          </p:nvGrpSpPr>
          <p:grpSpPr>
            <a:xfrm>
              <a:off x="327551" y="2528661"/>
              <a:ext cx="3863449" cy="1106424"/>
              <a:chOff x="356691" y="2667000"/>
              <a:chExt cx="4742613" cy="1106424"/>
            </a:xfrm>
          </p:grpSpPr>
          <p:sp>
            <p:nvSpPr>
              <p:cNvPr id="11" name="Subtitle 10"/>
              <p:cNvSpPr txBox="1">
                <a:spLocks/>
              </p:cNvSpPr>
              <p:nvPr/>
            </p:nvSpPr>
            <p:spPr>
              <a:xfrm>
                <a:off x="356691" y="3011424"/>
                <a:ext cx="4742613" cy="76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Clr>
                    <a:srgbClr val="990033"/>
                  </a:buClr>
                  <a:buFont typeface="+mj-lt"/>
                  <a:buAutoNum type="arabicPeriod"/>
                </a:pPr>
                <a:endParaRPr lang="en-US" sz="1800" dirty="0">
                  <a:solidFill>
                    <a:srgbClr val="FF0000"/>
                  </a:solidFill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3877131" y="2667000"/>
                <a:ext cx="1066800" cy="445008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CODE</a:t>
                </a: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327551" y="2930919"/>
              <a:ext cx="333004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2000" b="1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1_s</a:t>
              </a:r>
              <a:r>
                <a:rPr lang="en-US" sz="2000" b="1" dirty="0">
                  <a:solidFill>
                    <a:schemeClr val="tx2">
                      <a:lumMod val="50000"/>
                    </a:schemeClr>
                  </a:solidFill>
                  <a:latin typeface="Lucida Sans Typewriter" panose="020B0509030504030204" pitchFamily="49" charset="0"/>
                </a:rPr>
                <a:t> </a:t>
              </a:r>
              <a:r>
                <a:rPr lang="en-US" sz="2000" b="1" dirty="0">
                  <a:solidFill>
                    <a:schemeClr val="bg1"/>
                  </a:solidFill>
                  <a:latin typeface="Lucida Sans Typewriter" panose="020B0509030504030204" pitchFamily="49" charset="0"/>
                </a:rPr>
                <a:t>= 10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2000" b="1" dirty="0">
                  <a:solidFill>
                    <a:srgbClr val="FB2534"/>
                  </a:solidFill>
                  <a:latin typeface="Lucida Sans Typewriter" panose="020B0509030504030204" pitchFamily="49" charset="0"/>
                </a:rPr>
                <a:t>print</a:t>
              </a:r>
              <a:r>
                <a:rPr lang="en-US" sz="2000" b="1" dirty="0">
                  <a:solidFill>
                    <a:schemeClr val="tx2">
                      <a:lumMod val="50000"/>
                    </a:schemeClr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2000" b="1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1_s</a:t>
              </a:r>
              <a:r>
                <a:rPr lang="en-US" sz="2000" b="1" dirty="0">
                  <a:solidFill>
                    <a:schemeClr val="tx2">
                      <a:lumMod val="50000"/>
                    </a:schemeClr>
                  </a:solidFill>
                  <a:latin typeface="Lucida Sans Typewriter" panose="020B0509030504030204" pitchFamily="49" charset="0"/>
                </a:rPr>
                <a:t>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45689" y="4825425"/>
            <a:ext cx="3863451" cy="1356365"/>
            <a:chOff x="327550" y="4953000"/>
            <a:chExt cx="3863451" cy="1356365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grpSp>
          <p:nvGrpSpPr>
            <p:cNvPr id="13" name="Group 12"/>
            <p:cNvGrpSpPr/>
            <p:nvPr/>
          </p:nvGrpSpPr>
          <p:grpSpPr>
            <a:xfrm>
              <a:off x="327551" y="4953000"/>
              <a:ext cx="3863450" cy="1298532"/>
              <a:chOff x="327551" y="4953000"/>
              <a:chExt cx="3863450" cy="1298532"/>
            </a:xfrm>
          </p:grpSpPr>
          <p:sp>
            <p:nvSpPr>
              <p:cNvPr id="20" name="Subtitle 10"/>
              <p:cNvSpPr txBox="1">
                <a:spLocks/>
              </p:cNvSpPr>
              <p:nvPr/>
            </p:nvSpPr>
            <p:spPr>
              <a:xfrm>
                <a:off x="327551" y="5297424"/>
                <a:ext cx="3863450" cy="954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Clr>
                    <a:srgbClr val="990033"/>
                  </a:buClr>
                  <a:buFont typeface="+mj-lt"/>
                  <a:buAutoNum type="arabicPeriod"/>
                </a:pPr>
                <a:endParaRPr lang="en-US" sz="1800" dirty="0">
                  <a:solidFill>
                    <a:srgbClr val="FF0000"/>
                  </a:solidFill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997629" y="4953000"/>
                <a:ext cx="1066800" cy="445008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CODE</a:t>
                </a: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327550" y="5355258"/>
              <a:ext cx="371265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2000" b="1" dirty="0">
                  <a:solidFill>
                    <a:schemeClr val="bg1"/>
                  </a:solidFill>
                  <a:latin typeface="Lucida Sans Typewriter" panose="020B0509030504030204" pitchFamily="49" charset="0"/>
                </a:rPr>
                <a:t>name_10 = 10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2000" b="1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print</a:t>
              </a:r>
              <a:r>
                <a:rPr lang="en-US" sz="2000" b="1" dirty="0">
                  <a:solidFill>
                    <a:schemeClr val="tx2">
                      <a:lumMod val="50000"/>
                    </a:schemeClr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2000" b="1" dirty="0">
                  <a:solidFill>
                    <a:schemeClr val="bg1"/>
                  </a:solidFill>
                  <a:latin typeface="Lucida Sans Typewriter" panose="020B0509030504030204" pitchFamily="49" charset="0"/>
                </a:rPr>
                <a:t>naME_10</a:t>
              </a:r>
              <a:r>
                <a:rPr lang="en-US" sz="2000" b="1" dirty="0">
                  <a:solidFill>
                    <a:schemeClr val="tx2">
                      <a:lumMod val="50000"/>
                    </a:schemeClr>
                  </a:solidFill>
                  <a:latin typeface="Lucida Sans Typewriter" panose="020B0509030504030204" pitchFamily="49" charset="0"/>
                </a:rPr>
                <a:t>)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endParaRPr lang="en-US" sz="1600" dirty="0"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85531" y="4795910"/>
            <a:ext cx="4305485" cy="1667863"/>
            <a:chOff x="4585531" y="4953000"/>
            <a:chExt cx="4305485" cy="1667863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32" name="TextBox 31"/>
            <p:cNvSpPr txBox="1"/>
            <p:nvPr/>
          </p:nvSpPr>
          <p:spPr>
            <a:xfrm>
              <a:off x="4585531" y="5297424"/>
              <a:ext cx="4305485" cy="13234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457200" indent="-457200">
                <a:buClr>
                  <a:schemeClr val="bg1"/>
                </a:buClr>
                <a:buFont typeface="+mj-lt"/>
                <a:buAutoNum type="arabicPeriod"/>
              </a:pPr>
              <a:endParaRPr lang="en-US" sz="2000" b="1" dirty="0">
                <a:solidFill>
                  <a:schemeClr val="bg1"/>
                </a:solidFill>
              </a:endParaRPr>
            </a:p>
            <a:p>
              <a:pPr marL="457200" indent="-457200">
                <a:buClr>
                  <a:schemeClr val="bg1"/>
                </a:buClr>
                <a:buFont typeface="+mj-lt"/>
                <a:buAutoNum type="arabicPeriod"/>
              </a:pPr>
              <a:r>
                <a:rPr lang="en-US" sz="2000" b="1" dirty="0">
                  <a:solidFill>
                    <a:srgbClr val="FF0000"/>
                  </a:solidFill>
                </a:rPr>
                <a:t>NameError:</a:t>
              </a:r>
              <a:r>
                <a:rPr lang="en-US" sz="2000" b="1" dirty="0">
                  <a:solidFill>
                    <a:schemeClr val="bg1"/>
                  </a:solidFill>
                </a:rPr>
                <a:t> name 'naME_10' is not defined. Did you mean: 'name_10'?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7696200" y="4953000"/>
              <a:ext cx="1066800" cy="445008"/>
            </a:xfrm>
            <a:prstGeom prst="roundRect">
              <a:avLst/>
            </a:prstGeom>
            <a:solidFill>
              <a:srgbClr val="F82828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85531" y="2467701"/>
            <a:ext cx="4305485" cy="1110300"/>
            <a:chOff x="4585531" y="2467701"/>
            <a:chExt cx="4305485" cy="1110300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36" name="TextBox 35"/>
            <p:cNvSpPr txBox="1"/>
            <p:nvPr/>
          </p:nvSpPr>
          <p:spPr>
            <a:xfrm>
              <a:off x="4585531" y="2870115"/>
              <a:ext cx="4305485" cy="707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buClr>
                  <a:schemeClr val="tx1"/>
                </a:buClr>
                <a:buFont typeface="+mj-lt"/>
                <a:buAutoNum type="arabicPeriod"/>
              </a:pPr>
              <a:r>
                <a:rPr lang="en-US" sz="2000" b="1" dirty="0">
                  <a:solidFill>
                    <a:srgbClr val="FF0000"/>
                  </a:solidFill>
                </a:rPr>
                <a:t>SyntaxError: </a:t>
              </a:r>
              <a:r>
                <a:rPr lang="en-US" sz="2000" b="1" dirty="0">
                  <a:solidFill>
                    <a:schemeClr val="bg1"/>
                  </a:solidFill>
                </a:rPr>
                <a:t>invalid decimal literal</a:t>
              </a:r>
            </a:p>
            <a:p>
              <a:r>
                <a:rPr lang="en-US" sz="2000" b="1" dirty="0">
                  <a:solidFill>
                    <a:srgbClr val="92D050"/>
                  </a:solidFill>
                </a:rPr>
                <a:t>       </a:t>
              </a:r>
              <a:r>
                <a:rPr lang="en-US" sz="2000" b="1" dirty="0">
                  <a:solidFill>
                    <a:srgbClr val="C00000"/>
                  </a:solidFill>
                </a:rPr>
                <a:t>#Invalid Identifier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7696200" y="2467701"/>
              <a:ext cx="1066800" cy="445008"/>
            </a:xfrm>
            <a:prstGeom prst="roundRect">
              <a:avLst/>
            </a:prstGeom>
            <a:solidFill>
              <a:srgbClr val="F82828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27551" y="4267200"/>
            <a:ext cx="232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sz="2400" b="1" dirty="0">
                <a:solidFill>
                  <a:srgbClr val="66FF33"/>
                </a:solidFill>
              </a:rPr>
              <a:t>Case sensitive </a:t>
            </a:r>
            <a:endParaRPr lang="en-US" sz="2400" b="1" i="1" u="sng" dirty="0">
              <a:solidFill>
                <a:srgbClr val="66FF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7550" y="237744"/>
            <a:ext cx="218705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Identifiers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0298B7C-A873-571B-9797-26E601DA5E40}"/>
              </a:ext>
            </a:extLst>
          </p:cNvPr>
          <p:cNvGrpSpPr/>
          <p:nvPr/>
        </p:nvGrpSpPr>
        <p:grpSpPr>
          <a:xfrm>
            <a:off x="327550" y="4828032"/>
            <a:ext cx="4701650" cy="1547568"/>
            <a:chOff x="327550" y="4828032"/>
            <a:chExt cx="4701650" cy="1547568"/>
          </a:xfrm>
        </p:grpSpPr>
        <p:sp>
          <p:nvSpPr>
            <p:cNvPr id="10" name="Subtitle 10"/>
            <p:cNvSpPr txBox="1">
              <a:spLocks/>
            </p:cNvSpPr>
            <p:nvPr/>
          </p:nvSpPr>
          <p:spPr>
            <a:xfrm>
              <a:off x="327550" y="5221223"/>
              <a:ext cx="4701650" cy="11543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buClr>
                  <a:srgbClr val="990033"/>
                </a:buClr>
                <a:buFont typeface="+mj-lt"/>
                <a:buAutoNum type="arabicPeriod"/>
              </a:pPr>
              <a:endParaRPr lang="en-US" sz="1800" dirty="0">
                <a:solidFill>
                  <a:srgbClr val="FF0000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841856" y="4828032"/>
              <a:ext cx="1066800" cy="44500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7551" y="5279058"/>
              <a:ext cx="432065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endParaRPr lang="en-US" sz="2000" b="1" dirty="0">
                <a:solidFill>
                  <a:schemeClr val="bg1"/>
                </a:solidFill>
                <a:latin typeface="Lucida Sans Typewriter" panose="020B0509030504030204" pitchFamily="49" charset="0"/>
              </a:endParaRP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2000" b="1" dirty="0">
                  <a:solidFill>
                    <a:schemeClr val="bg1"/>
                  </a:solidFill>
                  <a:latin typeface="Lucida Sans Typewriter" panose="020B0509030504030204" pitchFamily="49" charset="0"/>
                </a:rPr>
                <a:t>_Pro_lang = </a:t>
              </a:r>
              <a:r>
                <a:rPr lang="en-US" sz="2000" b="1" dirty="0">
                  <a:solidFill>
                    <a:srgbClr val="7030A0"/>
                  </a:solidFill>
                  <a:latin typeface="Lucida Sans Typewriter" panose="020B0509030504030204" pitchFamily="49" charset="0"/>
                </a:rPr>
                <a:t>"python"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2000" b="1" dirty="0">
                  <a:solidFill>
                    <a:srgbClr val="D60093"/>
                  </a:solidFill>
                  <a:latin typeface="Lucida Sans Typewriter" panose="020B0509030504030204" pitchFamily="49" charset="0"/>
                </a:rPr>
                <a:t>print</a:t>
              </a:r>
              <a:r>
                <a:rPr lang="en-US" sz="2000" b="1" dirty="0">
                  <a:solidFill>
                    <a:schemeClr val="tx2">
                      <a:lumMod val="50000"/>
                    </a:schemeClr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2000" b="1" dirty="0">
                  <a:solidFill>
                    <a:schemeClr val="bg1"/>
                  </a:solidFill>
                  <a:latin typeface="Lucida Sans Typewriter" panose="020B0509030504030204" pitchFamily="49" charset="0"/>
                </a:rPr>
                <a:t>_Pro_lang</a:t>
              </a:r>
              <a:r>
                <a:rPr lang="en-US" sz="2000" b="1" dirty="0">
                  <a:solidFill>
                    <a:schemeClr val="tx2">
                      <a:lumMod val="50000"/>
                    </a:schemeClr>
                  </a:solidFill>
                  <a:latin typeface="Lucida Sans Typewriter" panose="020B0509030504030204" pitchFamily="49" charset="0"/>
                </a:rPr>
                <a:t>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4E8BC6F-D5E5-1197-38D9-372555E36456}"/>
              </a:ext>
            </a:extLst>
          </p:cNvPr>
          <p:cNvGrpSpPr/>
          <p:nvPr/>
        </p:nvGrpSpPr>
        <p:grpSpPr>
          <a:xfrm>
            <a:off x="5329330" y="4876800"/>
            <a:ext cx="3662269" cy="1664893"/>
            <a:chOff x="5329330" y="4876800"/>
            <a:chExt cx="3662269" cy="1664893"/>
          </a:xfrm>
        </p:grpSpPr>
        <p:sp>
          <p:nvSpPr>
            <p:cNvPr id="13" name="TextBox 12"/>
            <p:cNvSpPr txBox="1"/>
            <p:nvPr/>
          </p:nvSpPr>
          <p:spPr>
            <a:xfrm>
              <a:off x="5329330" y="5218254"/>
              <a:ext cx="3662269" cy="132343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C00000"/>
                </a:buClr>
                <a:buFont typeface="+mj-lt"/>
                <a:buAutoNum type="arabicPeriod"/>
              </a:pPr>
              <a:endParaRPr lang="en-US" sz="2000" b="1" dirty="0">
                <a:solidFill>
                  <a:srgbClr val="C00000"/>
                </a:solidFill>
                <a:latin typeface="Lucida Sans Typewriter" panose="020B0509030504030204" pitchFamily="49" charset="0"/>
              </a:endParaRPr>
            </a:p>
            <a:p>
              <a:pPr marL="457200" indent="-4572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2000" b="1" dirty="0">
                  <a:solidFill>
                    <a:srgbClr val="C00000"/>
                  </a:solidFill>
                  <a:latin typeface="Lucida Sans Typewriter" panose="020B0509030504030204" pitchFamily="49" charset="0"/>
                </a:rPr>
                <a:t>Python</a:t>
              </a:r>
            </a:p>
            <a:p>
              <a:pPr>
                <a:buClr>
                  <a:srgbClr val="C00000"/>
                </a:buClr>
              </a:pPr>
              <a:r>
                <a:rPr lang="en-US" sz="2000" b="1" dirty="0">
                  <a:solidFill>
                    <a:srgbClr val="92D050"/>
                  </a:solidFill>
                  <a:latin typeface="Lucida Sans Typewriter" panose="020B0509030504030204" pitchFamily="49" charset="0"/>
                </a:rPr>
                <a:t>#Valid Identifier</a:t>
              </a:r>
              <a:endParaRPr lang="en-US" sz="2000" b="1" dirty="0">
                <a:solidFill>
                  <a:srgbClr val="C00000"/>
                </a:solidFill>
                <a:latin typeface="Lucida Sans Typewriter" panose="020B0509030504030204" pitchFamily="49" charset="0"/>
              </a:endParaRPr>
            </a:p>
            <a:p>
              <a:pPr marL="457200" indent="-457200">
                <a:buClr>
                  <a:schemeClr val="tx1"/>
                </a:buClr>
                <a:buFont typeface="+mj-lt"/>
                <a:buAutoNum type="arabicPeriod"/>
              </a:pPr>
              <a:endParaRPr lang="en-US" sz="2000" b="1" dirty="0">
                <a:solidFill>
                  <a:srgbClr val="C00000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824216" y="4876800"/>
              <a:ext cx="1066800" cy="445008"/>
            </a:xfrm>
            <a:prstGeom prst="roundRect">
              <a:avLst/>
            </a:prstGeom>
            <a:solidFill>
              <a:srgbClr val="F82828"/>
            </a:solidFill>
            <a:ln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27550" y="2261616"/>
            <a:ext cx="3520440" cy="2365634"/>
            <a:chOff x="327550" y="2261616"/>
            <a:chExt cx="3520440" cy="2365634"/>
          </a:xfrm>
        </p:grpSpPr>
        <p:grpSp>
          <p:nvGrpSpPr>
            <p:cNvPr id="2" name="Group 1"/>
            <p:cNvGrpSpPr/>
            <p:nvPr/>
          </p:nvGrpSpPr>
          <p:grpSpPr>
            <a:xfrm>
              <a:off x="327550" y="2261616"/>
              <a:ext cx="3520440" cy="1414951"/>
              <a:chOff x="327550" y="2261616"/>
              <a:chExt cx="3520440" cy="1414951"/>
            </a:xfrm>
          </p:grpSpPr>
          <p:sp>
            <p:nvSpPr>
              <p:cNvPr id="36" name="Subtitle 10"/>
              <p:cNvSpPr txBox="1">
                <a:spLocks/>
              </p:cNvSpPr>
              <p:nvPr/>
            </p:nvSpPr>
            <p:spPr>
              <a:xfrm>
                <a:off x="327550" y="2636519"/>
                <a:ext cx="3520440" cy="104004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Clr>
                    <a:srgbClr val="990033"/>
                  </a:buClr>
                  <a:buFont typeface="+mj-lt"/>
                  <a:buAutoNum type="arabicPeriod"/>
                </a:pPr>
                <a:endParaRPr lang="en-US" sz="1800" dirty="0">
                  <a:solidFill>
                    <a:srgbClr val="FF0000"/>
                  </a:solidFill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2667000" y="2261616"/>
                <a:ext cx="1066800" cy="445008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CODE</a:t>
                </a:r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327551" y="2688258"/>
              <a:ext cx="279665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C00000"/>
                </a:buClr>
              </a:pPr>
              <a:r>
                <a:rPr lang="en-US" sz="2000" b="1" dirty="0">
                  <a:latin typeface="Lucida Sans Typewriter" panose="020B0509030504030204" pitchFamily="49" charset="0"/>
                </a:rPr>
                <a:t> 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2000" b="1" dirty="0">
                  <a:solidFill>
                    <a:schemeClr val="bg1"/>
                  </a:solidFill>
                  <a:highlight>
                    <a:srgbClr val="FFFF00"/>
                  </a:highlight>
                  <a:latin typeface="Lucida Sans Typewriter" panose="020B0509030504030204" pitchFamily="49" charset="0"/>
                </a:rPr>
                <a:t> </a:t>
              </a:r>
              <a:r>
                <a:rPr lang="en-US" sz="2000" b="1" dirty="0">
                  <a:solidFill>
                    <a:schemeClr val="bg1"/>
                  </a:solidFill>
                  <a:latin typeface="Lucida Sans Typewriter" panose="020B0509030504030204" pitchFamily="49" charset="0"/>
                </a:rPr>
                <a:t>_N1 = </a:t>
              </a:r>
              <a:r>
                <a:rPr lang="en-US" sz="2000" b="1" dirty="0">
                  <a:solidFill>
                    <a:srgbClr val="0000CC"/>
                  </a:solidFill>
                  <a:latin typeface="Lucida Sans Typewriter" panose="020B0509030504030204" pitchFamily="49" charset="0"/>
                </a:rPr>
                <a:t>True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2000" b="1" dirty="0">
                  <a:solidFill>
                    <a:srgbClr val="D60093"/>
                  </a:solidFill>
                  <a:latin typeface="Lucida Sans Typewriter" panose="020B0509030504030204" pitchFamily="49" charset="0"/>
                </a:rPr>
                <a:t>print</a:t>
              </a:r>
              <a:r>
                <a:rPr lang="en-US" sz="2000" b="1" dirty="0">
                  <a:solidFill>
                    <a:schemeClr val="tx2">
                      <a:lumMod val="50000"/>
                    </a:schemeClr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2000" b="1" dirty="0">
                  <a:solidFill>
                    <a:schemeClr val="bg1"/>
                  </a:solidFill>
                  <a:latin typeface="Lucida Sans Typewriter" panose="020B0509030504030204" pitchFamily="49" charset="0"/>
                </a:rPr>
                <a:t>N_1</a:t>
              </a:r>
              <a:r>
                <a:rPr lang="en-US" sz="2000" b="1" dirty="0">
                  <a:solidFill>
                    <a:schemeClr val="tx2">
                      <a:lumMod val="50000"/>
                    </a:schemeClr>
                  </a:solidFill>
                  <a:latin typeface="Lucida Sans Typewriter" panose="020B0509030504030204" pitchFamily="49" charset="0"/>
                </a:rPr>
                <a:t>)</a:t>
              </a:r>
            </a:p>
            <a:p>
              <a:pPr>
                <a:buClr>
                  <a:srgbClr val="C00000"/>
                </a:buClr>
              </a:pPr>
              <a:endParaRPr lang="en-US" sz="2000" b="1" dirty="0">
                <a:solidFill>
                  <a:schemeClr val="tx2">
                    <a:lumMod val="50000"/>
                  </a:schemeClr>
                </a:solidFill>
                <a:latin typeface="Lucida Sans Typewriter" panose="020B0509030504030204" pitchFamily="49" charset="0"/>
              </a:endParaRP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endParaRPr lang="en-US" sz="2000" b="1" dirty="0">
                <a:solidFill>
                  <a:schemeClr val="tx2">
                    <a:lumMod val="50000"/>
                  </a:schemeClr>
                </a:solidFill>
                <a:latin typeface="Lucida Sans Typewriter" panose="020B0509030504030204" pitchFamily="49" charset="0"/>
              </a:endParaRP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endParaRPr lang="en-US" sz="2000" b="1" dirty="0">
                <a:solidFill>
                  <a:schemeClr val="tx2">
                    <a:lumMod val="50000"/>
                  </a:schemeClr>
                </a:solidFill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3769139-F5E7-81FF-42FD-5AACEF55CA07}"/>
              </a:ext>
            </a:extLst>
          </p:cNvPr>
          <p:cNvGrpSpPr/>
          <p:nvPr/>
        </p:nvGrpSpPr>
        <p:grpSpPr>
          <a:xfrm>
            <a:off x="4419600" y="2292096"/>
            <a:ext cx="4471416" cy="1692247"/>
            <a:chOff x="4419600" y="2292096"/>
            <a:chExt cx="4471416" cy="1692247"/>
          </a:xfrm>
        </p:grpSpPr>
        <p:sp>
          <p:nvSpPr>
            <p:cNvPr id="40" name="TextBox 39"/>
            <p:cNvSpPr txBox="1"/>
            <p:nvPr/>
          </p:nvSpPr>
          <p:spPr>
            <a:xfrm>
              <a:off x="4419600" y="2660904"/>
              <a:ext cx="4471416" cy="13234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endParaRPr lang="en-US" sz="2000" b="1" dirty="0">
                <a:solidFill>
                  <a:srgbClr val="FF0000"/>
                </a:solidFill>
                <a:latin typeface="Lucida Sans Typewriter" panose="020B0509030504030204" pitchFamily="49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sz="2000" b="1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IndentationError:  </a:t>
              </a:r>
              <a:r>
                <a:rPr lang="en-US" sz="2000" b="1" dirty="0">
                  <a:solidFill>
                    <a:schemeClr val="bg1"/>
                  </a:solidFill>
                  <a:latin typeface="Lucida Sans Typewriter" panose="020B0509030504030204" pitchFamily="49" charset="0"/>
                </a:rPr>
                <a:t>unexpected indent   </a:t>
              </a:r>
            </a:p>
            <a:p>
              <a:r>
                <a:rPr lang="en-US" sz="2000" b="1" dirty="0">
                  <a:solidFill>
                    <a:srgbClr val="92D050"/>
                  </a:solidFill>
                  <a:latin typeface="Lucida Sans Typewriter" panose="020B0509030504030204" pitchFamily="49" charset="0"/>
                </a:rPr>
                <a:t>       #Invalid Identifier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7708392" y="2292096"/>
              <a:ext cx="1066800" cy="445008"/>
            </a:xfrm>
            <a:prstGeom prst="roundRect">
              <a:avLst/>
            </a:prstGeom>
            <a:solidFill>
              <a:srgbClr val="F82828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27550" y="1549199"/>
            <a:ext cx="7100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sz="2400" b="1" dirty="0">
                <a:solidFill>
                  <a:srgbClr val="66FF33"/>
                </a:solidFill>
              </a:rPr>
              <a:t>Do not specify spaces at starting of  identifier name </a:t>
            </a:r>
            <a:endParaRPr lang="en-US" sz="2400" b="1" i="1" u="sng" dirty="0">
              <a:solidFill>
                <a:srgbClr val="66FF33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7551" y="3962400"/>
            <a:ext cx="5288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sz="2400" b="1" dirty="0">
                <a:solidFill>
                  <a:srgbClr val="66FF33"/>
                </a:solidFill>
              </a:rPr>
              <a:t>No length limit for defining identifiers</a:t>
            </a:r>
            <a:endParaRPr lang="en-US" sz="2400" b="1" i="1" u="sng" dirty="0">
              <a:solidFill>
                <a:srgbClr val="66FF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7550" y="237744"/>
            <a:ext cx="218705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Identifiers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8A06B9-F930-60AF-9921-371BFB772FD5}"/>
              </a:ext>
            </a:extLst>
          </p:cNvPr>
          <p:cNvGrpSpPr/>
          <p:nvPr/>
        </p:nvGrpSpPr>
        <p:grpSpPr>
          <a:xfrm>
            <a:off x="5079306" y="2249424"/>
            <a:ext cx="3912293" cy="1423718"/>
            <a:chOff x="5079306" y="2249424"/>
            <a:chExt cx="3912293" cy="1423718"/>
          </a:xfrm>
        </p:grpSpPr>
        <p:sp>
          <p:nvSpPr>
            <p:cNvPr id="22" name="TextBox 21"/>
            <p:cNvSpPr txBox="1"/>
            <p:nvPr/>
          </p:nvSpPr>
          <p:spPr>
            <a:xfrm>
              <a:off x="5079306" y="2657479"/>
              <a:ext cx="3912293" cy="10156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2000" b="1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SyntaxError: </a:t>
              </a:r>
              <a:r>
                <a:rPr lang="en-US" sz="2000" b="1" dirty="0">
                  <a:solidFill>
                    <a:schemeClr val="bg1"/>
                  </a:solidFill>
                  <a:latin typeface="Lucida Sans Typewriter" panose="020B0509030504030204" pitchFamily="49" charset="0"/>
                </a:rPr>
                <a:t>invalid</a:t>
              </a:r>
            </a:p>
            <a:p>
              <a:pPr>
                <a:buClr>
                  <a:schemeClr val="tx1"/>
                </a:buClr>
              </a:pPr>
              <a:r>
                <a:rPr lang="en-US" sz="2000" b="1" dirty="0">
                  <a:solidFill>
                    <a:schemeClr val="bg1"/>
                  </a:solidFill>
                  <a:latin typeface="Lucida Sans Typewriter" panose="020B0509030504030204" pitchFamily="49" charset="0"/>
                </a:rPr>
                <a:t>syntax</a:t>
              </a:r>
            </a:p>
            <a:p>
              <a:r>
                <a:rPr lang="en-US" sz="2000" b="1" dirty="0">
                  <a:solidFill>
                    <a:srgbClr val="92D050"/>
                  </a:solidFill>
                  <a:latin typeface="Lucida Sans Typewriter" panose="020B0509030504030204" pitchFamily="49" charset="0"/>
                </a:rPr>
                <a:t>#invalid Identifier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815072" y="2249424"/>
              <a:ext cx="1066800" cy="445008"/>
            </a:xfrm>
            <a:prstGeom prst="roundRect">
              <a:avLst/>
            </a:prstGeom>
            <a:solidFill>
              <a:srgbClr val="F82828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62128" y="4891077"/>
            <a:ext cx="4257981" cy="1110144"/>
            <a:chOff x="336694" y="4856988"/>
            <a:chExt cx="4257981" cy="1110144"/>
          </a:xfrm>
        </p:grpSpPr>
        <p:grpSp>
          <p:nvGrpSpPr>
            <p:cNvPr id="41" name="Group 40"/>
            <p:cNvGrpSpPr/>
            <p:nvPr/>
          </p:nvGrpSpPr>
          <p:grpSpPr>
            <a:xfrm>
              <a:off x="336694" y="4856988"/>
              <a:ext cx="4248835" cy="1106424"/>
              <a:chOff x="336694" y="4856988"/>
              <a:chExt cx="4248835" cy="1106424"/>
            </a:xfrm>
          </p:grpSpPr>
          <p:sp>
            <p:nvSpPr>
              <p:cNvPr id="28" name="Subtitle 10"/>
              <p:cNvSpPr txBox="1">
                <a:spLocks/>
              </p:cNvSpPr>
              <p:nvPr/>
            </p:nvSpPr>
            <p:spPr>
              <a:xfrm>
                <a:off x="336694" y="5201412"/>
                <a:ext cx="4248835" cy="762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Clr>
                    <a:srgbClr val="990033"/>
                  </a:buClr>
                  <a:buFont typeface="+mj-lt"/>
                  <a:buAutoNum type="arabicPeriod"/>
                </a:pPr>
                <a:endParaRPr lang="en-US" sz="1800" dirty="0">
                  <a:solidFill>
                    <a:srgbClr val="FF0000"/>
                  </a:solidFill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3364992" y="4856988"/>
                <a:ext cx="1066800" cy="445008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CODE</a:t>
                </a: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336694" y="5259246"/>
              <a:ext cx="425798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2000" b="1" dirty="0">
                  <a:solidFill>
                    <a:srgbClr val="00B0F0"/>
                  </a:solidFill>
                  <a:latin typeface="Lucida Sans Typewriter" panose="020B0509030504030204" pitchFamily="49" charset="0"/>
                </a:rPr>
                <a:t>True</a:t>
              </a:r>
              <a:r>
                <a:rPr lang="en-US" sz="2000" b="1" dirty="0">
                  <a:solidFill>
                    <a:schemeClr val="tx2">
                      <a:lumMod val="50000"/>
                    </a:schemeClr>
                  </a:solidFill>
                  <a:latin typeface="Lucida Sans Typewriter" panose="020B0509030504030204" pitchFamily="49" charset="0"/>
                </a:rPr>
                <a:t> </a:t>
              </a:r>
              <a:r>
                <a:rPr lang="en-US" sz="2000" b="1" dirty="0">
                  <a:solidFill>
                    <a:schemeClr val="bg1"/>
                  </a:solidFill>
                  <a:latin typeface="Lucida Sans Typewriter" panose="020B0509030504030204" pitchFamily="49" charset="0"/>
                </a:rPr>
                <a:t>= 55.55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2000" b="1" dirty="0">
                  <a:solidFill>
                    <a:srgbClr val="D60093"/>
                  </a:solidFill>
                  <a:latin typeface="Lucida Sans Typewriter" panose="020B0509030504030204" pitchFamily="49" charset="0"/>
                </a:rPr>
                <a:t>print</a:t>
              </a:r>
              <a:r>
                <a:rPr lang="en-US" sz="2000" b="1" dirty="0">
                  <a:solidFill>
                    <a:schemeClr val="tx2">
                      <a:lumMod val="50000"/>
                    </a:schemeClr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2000" b="1" dirty="0">
                  <a:solidFill>
                    <a:srgbClr val="00B0F0"/>
                  </a:solidFill>
                  <a:latin typeface="Lucida Sans Typewriter" panose="020B0509030504030204" pitchFamily="49" charset="0"/>
                </a:rPr>
                <a:t>True</a:t>
              </a:r>
              <a:r>
                <a:rPr lang="en-US" sz="2000" b="1" dirty="0">
                  <a:solidFill>
                    <a:schemeClr val="tx2">
                      <a:lumMod val="50000"/>
                    </a:schemeClr>
                  </a:solidFill>
                  <a:latin typeface="Lucida Sans Typewriter" panose="020B0509030504030204" pitchFamily="49" charset="0"/>
                </a:rPr>
                <a:t>)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079306" y="4814238"/>
            <a:ext cx="3912294" cy="1926057"/>
            <a:chOff x="5079306" y="4814238"/>
            <a:chExt cx="3912294" cy="1926057"/>
          </a:xfrm>
        </p:grpSpPr>
        <p:sp>
          <p:nvSpPr>
            <p:cNvPr id="31" name="TextBox 30"/>
            <p:cNvSpPr txBox="1"/>
            <p:nvPr/>
          </p:nvSpPr>
          <p:spPr>
            <a:xfrm>
              <a:off x="5079306" y="5201412"/>
              <a:ext cx="3912294" cy="15388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endParaRPr lang="en-US" b="1" dirty="0">
                <a:solidFill>
                  <a:srgbClr val="FF0000"/>
                </a:solidFill>
                <a:latin typeface="Lucida Sans Typewriter" panose="020B0509030504030204" pitchFamily="49" charset="0"/>
              </a:endParaRP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b="1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SyntaxError: </a:t>
              </a:r>
              <a:r>
                <a:rPr lang="en-US" b="1" dirty="0">
                  <a:solidFill>
                    <a:schemeClr val="bg1"/>
                  </a:solidFill>
                  <a:latin typeface="Lucida Sans Typewriter" panose="020B0509030504030204" pitchFamily="49" charset="0"/>
                </a:rPr>
                <a:t>cannot assign to True</a:t>
              </a:r>
            </a:p>
            <a:p>
              <a:r>
                <a:rPr lang="en-US" sz="2000" b="1" dirty="0">
                  <a:solidFill>
                    <a:srgbClr val="92D050"/>
                  </a:solidFill>
                  <a:latin typeface="Lucida Sans Typewriter" panose="020B0509030504030204" pitchFamily="49" charset="0"/>
                </a:rPr>
                <a:t>#invalid Identifier</a:t>
              </a:r>
            </a:p>
            <a:p>
              <a:endParaRPr lang="en-US" sz="2000" b="1" dirty="0">
                <a:solidFill>
                  <a:srgbClr val="92D050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815072" y="4814238"/>
              <a:ext cx="1066800" cy="445008"/>
            </a:xfrm>
            <a:prstGeom prst="roundRect">
              <a:avLst/>
            </a:prstGeom>
            <a:solidFill>
              <a:srgbClr val="F82828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7E60838-9065-B5BA-B144-915D7EE15F59}"/>
              </a:ext>
            </a:extLst>
          </p:cNvPr>
          <p:cNvGrpSpPr/>
          <p:nvPr/>
        </p:nvGrpSpPr>
        <p:grpSpPr>
          <a:xfrm>
            <a:off x="313291" y="2253032"/>
            <a:ext cx="4267127" cy="1442305"/>
            <a:chOff x="313291" y="2253032"/>
            <a:chExt cx="4267127" cy="1442305"/>
          </a:xfrm>
        </p:grpSpPr>
        <p:sp>
          <p:nvSpPr>
            <p:cNvPr id="19" name="Subtitle 10"/>
            <p:cNvSpPr txBox="1">
              <a:spLocks/>
            </p:cNvSpPr>
            <p:nvPr/>
          </p:nvSpPr>
          <p:spPr>
            <a:xfrm>
              <a:off x="313291" y="2621840"/>
              <a:ext cx="4267127" cy="76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buClr>
                  <a:srgbClr val="990033"/>
                </a:buClr>
                <a:buFont typeface="+mj-lt"/>
                <a:buAutoNum type="arabicPeriod"/>
              </a:pPr>
              <a:endParaRPr lang="en-US" sz="1800" dirty="0">
                <a:solidFill>
                  <a:srgbClr val="FF0000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350735" y="2253032"/>
              <a:ext cx="1066800" cy="44500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2437" y="2679674"/>
              <a:ext cx="4257981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2000" b="1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so$</a:t>
              </a:r>
              <a:r>
                <a:rPr lang="en-US" sz="2000" b="1" dirty="0">
                  <a:latin typeface="Lucida Sans Typewriter" panose="020B0509030504030204" pitchFamily="49" charset="0"/>
                </a:rPr>
                <a:t> </a:t>
              </a:r>
              <a:r>
                <a:rPr lang="en-US" sz="2000" b="1" dirty="0">
                  <a:solidFill>
                    <a:schemeClr val="bg1"/>
                  </a:solidFill>
                  <a:latin typeface="Lucida Sans Typewriter" panose="020B0509030504030204" pitchFamily="49" charset="0"/>
                </a:rPr>
                <a:t>=</a:t>
              </a:r>
              <a:r>
                <a:rPr lang="en-US" sz="2000" b="1" dirty="0">
                  <a:latin typeface="Lucida Sans Typewriter" panose="020B0509030504030204" pitchFamily="49" charset="0"/>
                </a:rPr>
                <a:t> </a:t>
              </a:r>
              <a:r>
                <a:rPr lang="en-US" sz="2000" b="1" dirty="0">
                  <a:solidFill>
                    <a:srgbClr val="7030A0"/>
                  </a:solidFill>
                  <a:latin typeface="Lucida Sans Typewriter" panose="020B0509030504030204" pitchFamily="49" charset="0"/>
                </a:rPr>
                <a:t>'False'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2000" b="1" dirty="0">
                  <a:solidFill>
                    <a:srgbClr val="D60093"/>
                  </a:solidFill>
                  <a:latin typeface="Lucida Sans Typewriter" panose="020B0509030504030204" pitchFamily="49" charset="0"/>
                </a:rPr>
                <a:t>print</a:t>
              </a:r>
              <a:r>
                <a:rPr lang="en-US" sz="2000" b="1" dirty="0">
                  <a:solidFill>
                    <a:schemeClr val="tx2">
                      <a:lumMod val="50000"/>
                    </a:schemeClr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2000" b="1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so$</a:t>
              </a:r>
              <a:r>
                <a:rPr lang="en-US" sz="2000" b="1" dirty="0">
                  <a:solidFill>
                    <a:schemeClr val="tx2">
                      <a:lumMod val="50000"/>
                    </a:schemeClr>
                  </a:solidFill>
                  <a:latin typeface="Lucida Sans Typewriter" panose="020B0509030504030204" pitchFamily="49" charset="0"/>
                </a:rPr>
                <a:t>)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endParaRPr lang="en-US" sz="2000" b="1" dirty="0">
                <a:solidFill>
                  <a:schemeClr val="tx2">
                    <a:lumMod val="50000"/>
                  </a:schemeClr>
                </a:solidFill>
                <a:latin typeface="Lucida Sans Typewriter" panose="020B0509030504030204" pitchFamily="49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66700" y="1550014"/>
            <a:ext cx="6998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sz="2400" b="1" dirty="0">
                <a:solidFill>
                  <a:srgbClr val="66FF33"/>
                </a:solidFill>
              </a:rPr>
              <a:t>Do not use any special character except underscore</a:t>
            </a:r>
            <a:endParaRPr lang="en-US" sz="2400" b="1" i="1" u="sng" dirty="0">
              <a:solidFill>
                <a:srgbClr val="66FF33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6700" y="4072128"/>
            <a:ext cx="8545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sz="2400" b="1" dirty="0">
                <a:solidFill>
                  <a:srgbClr val="66FF33"/>
                </a:solidFill>
              </a:rPr>
              <a:t>Do not use any keyword or reserved word as identifier</a:t>
            </a:r>
            <a:endParaRPr lang="en-US" sz="2400" b="1" i="1" u="sng" dirty="0">
              <a:solidFill>
                <a:srgbClr val="66FF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84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7550" y="237744"/>
            <a:ext cx="206806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Variables</a:t>
            </a:r>
          </a:p>
        </p:txBody>
      </p:sp>
      <p:sp>
        <p:nvSpPr>
          <p:cNvPr id="34" name="Subtitle 33"/>
          <p:cNvSpPr>
            <a:spLocks noGrp="1"/>
          </p:cNvSpPr>
          <p:nvPr>
            <p:ph type="subTitle" idx="1"/>
          </p:nvPr>
        </p:nvSpPr>
        <p:spPr>
          <a:xfrm>
            <a:off x="327550" y="1828800"/>
            <a:ext cx="5539850" cy="978408"/>
          </a:xfrm>
        </p:spPr>
        <p:txBody>
          <a:bodyPr>
            <a:norm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en-US" sz="2400" dirty="0"/>
              <a:t>Variables are like containers, It is used for storing values.</a:t>
            </a:r>
          </a:p>
        </p:txBody>
      </p:sp>
      <p:pic>
        <p:nvPicPr>
          <p:cNvPr id="1026" name="Picture 2" descr="Seaport colored and isometric emblem with container loading description and round illustr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752600"/>
            <a:ext cx="27432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33"/>
          <p:cNvSpPr txBox="1">
            <a:spLocks/>
          </p:cNvSpPr>
          <p:nvPr/>
        </p:nvSpPr>
        <p:spPr>
          <a:xfrm>
            <a:off x="327550" y="3203448"/>
            <a:ext cx="5539850" cy="1139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Blip>
                <a:blip r:embed="rId2"/>
              </a:buBlip>
            </a:pPr>
            <a:r>
              <a:rPr lang="en-US" sz="2400" dirty="0"/>
              <a:t>Each storing value located at unique memory location in computer.</a:t>
            </a:r>
          </a:p>
        </p:txBody>
      </p:sp>
      <p:sp>
        <p:nvSpPr>
          <p:cNvPr id="7" name="Subtitle 33"/>
          <p:cNvSpPr txBox="1">
            <a:spLocks/>
          </p:cNvSpPr>
          <p:nvPr/>
        </p:nvSpPr>
        <p:spPr>
          <a:xfrm>
            <a:off x="327550" y="4495800"/>
            <a:ext cx="8359250" cy="978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Blip>
                <a:blip r:embed="rId2"/>
              </a:buBlip>
            </a:pPr>
            <a:r>
              <a:rPr lang="en-US" sz="2400" dirty="0"/>
              <a:t>We can retrieves the memory location using variable, for which location  the value is occupied.</a:t>
            </a:r>
          </a:p>
        </p:txBody>
      </p:sp>
      <p:sp>
        <p:nvSpPr>
          <p:cNvPr id="9" name="Subtitle 33"/>
          <p:cNvSpPr txBox="1">
            <a:spLocks/>
          </p:cNvSpPr>
          <p:nvPr/>
        </p:nvSpPr>
        <p:spPr>
          <a:xfrm>
            <a:off x="327550" y="5791200"/>
            <a:ext cx="8359250" cy="978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Blip>
                <a:blip r:embed="rId2"/>
              </a:buBlip>
            </a:pPr>
            <a:r>
              <a:rPr lang="en-US" sz="2400" dirty="0"/>
              <a:t>Variables are declared for the first time only.</a:t>
            </a:r>
          </a:p>
        </p:txBody>
      </p:sp>
    </p:spTree>
    <p:extLst>
      <p:ext uri="{BB962C8B-B14F-4D97-AF65-F5344CB8AC3E}">
        <p14:creationId xmlns:p14="http://schemas.microsoft.com/office/powerpoint/2010/main" val="186704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  <p:bldP spid="6" grpId="0"/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7550" y="237744"/>
            <a:ext cx="206806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Variables</a:t>
            </a:r>
          </a:p>
        </p:txBody>
      </p:sp>
      <p:sp>
        <p:nvSpPr>
          <p:cNvPr id="34" name="Subtitle 33"/>
          <p:cNvSpPr>
            <a:spLocks noGrp="1"/>
          </p:cNvSpPr>
          <p:nvPr>
            <p:ph type="subTitle" idx="1"/>
          </p:nvPr>
        </p:nvSpPr>
        <p:spPr>
          <a:xfrm>
            <a:off x="2209800" y="1295400"/>
            <a:ext cx="3972416" cy="6858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66FF33"/>
                </a:solidFill>
              </a:rPr>
              <a:t>Examples for Variables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0797" y="3426287"/>
            <a:ext cx="131561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800" b="1" dirty="0">
                <a:solidFill>
                  <a:srgbClr val="FF3300"/>
                </a:solidFill>
              </a:rPr>
              <a:t>a</a:t>
            </a:r>
            <a:r>
              <a:rPr lang="en-US" sz="2400" dirty="0"/>
              <a:t> = </a:t>
            </a:r>
            <a:r>
              <a:rPr lang="en-US" sz="2800" b="1" dirty="0">
                <a:solidFill>
                  <a:schemeClr val="tx2"/>
                </a:solidFill>
              </a:rPr>
              <a:t>True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761471" y="2903067"/>
            <a:ext cx="914400" cy="1141284"/>
            <a:chOff x="4066032" y="1688592"/>
            <a:chExt cx="914400" cy="1141284"/>
          </a:xfrm>
        </p:grpSpPr>
        <p:sp>
          <p:nvSpPr>
            <p:cNvPr id="5" name="Rounded Rectangle 4"/>
            <p:cNvSpPr/>
            <p:nvPr/>
          </p:nvSpPr>
          <p:spPr>
            <a:xfrm>
              <a:off x="4066032" y="2141844"/>
              <a:ext cx="914400" cy="688032"/>
            </a:xfrm>
            <a:prstGeom prst="roundRect">
              <a:avLst/>
            </a:prstGeom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riblet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True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41932" y="1688592"/>
              <a:ext cx="3626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3300"/>
                  </a:solidFill>
                </a:rPr>
                <a:t>a</a:t>
              </a:r>
            </a:p>
          </p:txBody>
        </p:sp>
      </p:grpSp>
      <p:cxnSp>
        <p:nvCxnSpPr>
          <p:cNvPr id="28" name="Elbow Connector 27"/>
          <p:cNvCxnSpPr/>
          <p:nvPr/>
        </p:nvCxnSpPr>
        <p:spPr>
          <a:xfrm rot="16200000" flipV="1">
            <a:off x="751458" y="3056486"/>
            <a:ext cx="756819" cy="425272"/>
          </a:xfrm>
          <a:prstGeom prst="bentConnector3">
            <a:avLst>
              <a:gd name="adj1" fmla="val 50000"/>
            </a:avLst>
          </a:prstGeom>
          <a:ln>
            <a:solidFill>
              <a:srgbClr val="CCFF33"/>
            </a:solidFill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7200" y="2382327"/>
            <a:ext cx="2621615" cy="5232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Variable</a:t>
            </a:r>
            <a:r>
              <a:rPr lang="en-US" b="1" dirty="0"/>
              <a:t> </a:t>
            </a:r>
            <a:r>
              <a:rPr lang="en-US" sz="2800" b="1" dirty="0">
                <a:solidFill>
                  <a:srgbClr val="FF3300"/>
                </a:solidFill>
              </a:rPr>
              <a:t>a</a:t>
            </a:r>
            <a:r>
              <a:rPr lang="en-US" b="1" dirty="0"/>
              <a:t> </a:t>
            </a:r>
            <a:r>
              <a:rPr lang="en-US" sz="2400" b="1" dirty="0"/>
              <a:t>declared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36162" y="3482879"/>
            <a:ext cx="13720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800" b="1" dirty="0">
                <a:solidFill>
                  <a:srgbClr val="FF3300"/>
                </a:solidFill>
              </a:rPr>
              <a:t>a</a:t>
            </a:r>
            <a:r>
              <a:rPr lang="en-US" sz="2400" dirty="0"/>
              <a:t> = </a:t>
            </a: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“Hii”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316836" y="2903067"/>
            <a:ext cx="914400" cy="1159623"/>
            <a:chOff x="7316836" y="2903067"/>
            <a:chExt cx="914400" cy="1159623"/>
          </a:xfrm>
        </p:grpSpPr>
        <p:sp>
          <p:nvSpPr>
            <p:cNvPr id="13" name="Rounded Rectangle 12"/>
            <p:cNvSpPr/>
            <p:nvPr/>
          </p:nvSpPr>
          <p:spPr>
            <a:xfrm>
              <a:off x="7316836" y="3374658"/>
              <a:ext cx="914400" cy="688032"/>
            </a:xfrm>
            <a:prstGeom prst="roundRect">
              <a:avLst/>
            </a:prstGeom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riblet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Hii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2736" y="2903067"/>
              <a:ext cx="3626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3300"/>
                  </a:solidFill>
                </a:rPr>
                <a:t>a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629500" y="2286000"/>
            <a:ext cx="2268891" cy="5232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2800" b="1" dirty="0">
                <a:solidFill>
                  <a:srgbClr val="FF3300"/>
                </a:solidFill>
              </a:rPr>
              <a:t>a</a:t>
            </a:r>
            <a:r>
              <a:rPr lang="en-US" dirty="0"/>
              <a:t> </a:t>
            </a:r>
            <a:r>
              <a:rPr lang="en-US" sz="2400" dirty="0"/>
              <a:t> </a:t>
            </a:r>
            <a:r>
              <a:rPr lang="en-US" sz="2400" b="1" dirty="0"/>
              <a:t>refers to “</a:t>
            </a:r>
            <a:r>
              <a:rPr lang="en-US" sz="2400" b="1" dirty="0" err="1"/>
              <a:t>hii</a:t>
            </a:r>
            <a:r>
              <a:rPr lang="en-US" sz="2400" b="1" dirty="0"/>
              <a:t>”</a:t>
            </a:r>
          </a:p>
        </p:txBody>
      </p:sp>
      <p:sp>
        <p:nvSpPr>
          <p:cNvPr id="53" name="Subtitle 33"/>
          <p:cNvSpPr txBox="1">
            <a:spLocks/>
          </p:cNvSpPr>
          <p:nvPr/>
        </p:nvSpPr>
        <p:spPr>
          <a:xfrm>
            <a:off x="327550" y="4895088"/>
            <a:ext cx="8359250" cy="978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Blip>
                <a:blip r:embed="rId2"/>
              </a:buBlip>
            </a:pPr>
            <a:r>
              <a:rPr lang="en-US" sz="2400" b="1" dirty="0"/>
              <a:t>At time of defining Variables you should follows rules as identifiers followed.</a:t>
            </a:r>
          </a:p>
        </p:txBody>
      </p:sp>
      <p:sp>
        <p:nvSpPr>
          <p:cNvPr id="24" name="Subtitle 33"/>
          <p:cNvSpPr txBox="1">
            <a:spLocks/>
          </p:cNvSpPr>
          <p:nvPr/>
        </p:nvSpPr>
        <p:spPr>
          <a:xfrm>
            <a:off x="466344" y="5879592"/>
            <a:ext cx="8359250" cy="978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>
                <a:solidFill>
                  <a:schemeClr val="tx1"/>
                </a:solidFill>
              </a:rPr>
              <a:t>NOTE:-</a:t>
            </a:r>
            <a:r>
              <a:rPr lang="en-US" sz="2400" b="1" dirty="0">
                <a:solidFill>
                  <a:srgbClr val="F82828"/>
                </a:solidFill>
              </a:rPr>
              <a:t> </a:t>
            </a:r>
            <a:r>
              <a:rPr lang="en-US" sz="2400" b="1" dirty="0">
                <a:solidFill>
                  <a:srgbClr val="FFC000"/>
                </a:solidFill>
              </a:rPr>
              <a:t>No length limit for defining identifiers or variables names</a:t>
            </a:r>
            <a:endParaRPr lang="en-US" sz="2400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5912416" y="2839572"/>
            <a:ext cx="0" cy="798904"/>
          </a:xfrm>
          <a:prstGeom prst="straightConnector1">
            <a:avLst/>
          </a:prstGeom>
          <a:ln>
            <a:solidFill>
              <a:srgbClr val="CCFF33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53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9" grpId="0" animBg="1"/>
      <p:bldP spid="10" grpId="0"/>
      <p:bldP spid="40" grpId="0" animBg="1"/>
      <p:bldP spid="53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7550" y="237744"/>
            <a:ext cx="206806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Keywords</a:t>
            </a:r>
          </a:p>
        </p:txBody>
      </p:sp>
      <p:sp>
        <p:nvSpPr>
          <p:cNvPr id="34" name="Subtitle 33"/>
          <p:cNvSpPr>
            <a:spLocks noGrp="1"/>
          </p:cNvSpPr>
          <p:nvPr>
            <p:ph type="subTitle" idx="1"/>
          </p:nvPr>
        </p:nvSpPr>
        <p:spPr>
          <a:xfrm>
            <a:off x="327550" y="1295400"/>
            <a:ext cx="6400800" cy="609600"/>
          </a:xfrm>
        </p:spPr>
        <p:txBody>
          <a:bodyPr>
            <a:norm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en-US" sz="2400" dirty="0"/>
              <a:t>For getting memory location of stored value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407782" y="129346"/>
            <a:ext cx="2495074" cy="1141284"/>
            <a:chOff x="1180797" y="2903067"/>
            <a:chExt cx="2495074" cy="1141284"/>
          </a:xfrm>
        </p:grpSpPr>
        <p:sp>
          <p:nvSpPr>
            <p:cNvPr id="5" name="TextBox 4"/>
            <p:cNvSpPr txBox="1"/>
            <p:nvPr/>
          </p:nvSpPr>
          <p:spPr>
            <a:xfrm>
              <a:off x="1180797" y="3426287"/>
              <a:ext cx="1315617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800" b="1" dirty="0">
                  <a:solidFill>
                    <a:srgbClr val="CCFF33"/>
                  </a:solidFill>
                </a:rPr>
                <a:t>a</a:t>
              </a:r>
              <a:r>
                <a:rPr lang="en-US" sz="2400" dirty="0"/>
                <a:t> = </a:t>
              </a:r>
              <a:r>
                <a:rPr lang="en-US" sz="2800" b="1" dirty="0">
                  <a:solidFill>
                    <a:schemeClr val="tx2"/>
                  </a:solidFill>
                </a:rPr>
                <a:t>True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761471" y="2903067"/>
              <a:ext cx="914400" cy="1141284"/>
              <a:chOff x="4066032" y="1688592"/>
              <a:chExt cx="914400" cy="1141284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066032" y="2141844"/>
                <a:ext cx="914400" cy="688032"/>
              </a:xfrm>
              <a:prstGeom prst="roundRect">
                <a:avLst/>
              </a:prstGeom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riblet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True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341932" y="1688592"/>
                <a:ext cx="3626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FF33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6407782" y="1746000"/>
            <a:ext cx="2495074" cy="1141284"/>
            <a:chOff x="1180797" y="2903067"/>
            <a:chExt cx="2495074" cy="1141284"/>
          </a:xfrm>
        </p:grpSpPr>
        <p:sp>
          <p:nvSpPr>
            <p:cNvPr id="13" name="TextBox 12"/>
            <p:cNvSpPr txBox="1"/>
            <p:nvPr/>
          </p:nvSpPr>
          <p:spPr>
            <a:xfrm>
              <a:off x="1180797" y="3426287"/>
              <a:ext cx="1330044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800" b="1" dirty="0">
                  <a:solidFill>
                    <a:srgbClr val="CCFF33"/>
                  </a:solidFill>
                </a:rPr>
                <a:t>b</a:t>
              </a:r>
              <a:r>
                <a:rPr lang="en-US" sz="2400" dirty="0"/>
                <a:t> = </a:t>
              </a:r>
              <a:r>
                <a:rPr lang="en-US" sz="2800" b="1" dirty="0">
                  <a:solidFill>
                    <a:schemeClr val="tx2"/>
                  </a:solidFill>
                </a:rPr>
                <a:t>True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761471" y="2903067"/>
              <a:ext cx="914400" cy="1141284"/>
              <a:chOff x="4066032" y="1688592"/>
              <a:chExt cx="914400" cy="1141284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066032" y="2141844"/>
                <a:ext cx="914400" cy="688032"/>
              </a:xfrm>
              <a:prstGeom prst="roundRect">
                <a:avLst/>
              </a:prstGeom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40000" dist="23000" dir="5400000" rotWithShape="0">
                  <a:srgbClr val="000000">
                    <a:alpha val="35000"/>
                  </a:srgbClr>
                </a:outerShdw>
                <a:softEdge rad="317500"/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riblet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True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341932" y="1688592"/>
                <a:ext cx="3770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CFF33"/>
                    </a:solidFill>
                  </a:rPr>
                  <a:t>b</a:t>
                </a:r>
              </a:p>
            </p:txBody>
          </p:sp>
        </p:grpSp>
      </p:grpSp>
      <p:sp>
        <p:nvSpPr>
          <p:cNvPr id="17" name="Subtitle 33"/>
          <p:cNvSpPr txBox="1">
            <a:spLocks/>
          </p:cNvSpPr>
          <p:nvPr/>
        </p:nvSpPr>
        <p:spPr>
          <a:xfrm>
            <a:off x="824384" y="1977576"/>
            <a:ext cx="510477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>
              <a:buFont typeface="Wingdings" panose="05000000000000000000" pitchFamily="2" charset="2"/>
              <a:buChar char="ü"/>
            </a:pPr>
            <a:r>
              <a:rPr lang="en-US" sz="6000" dirty="0"/>
              <a:t>use </a:t>
            </a:r>
            <a:r>
              <a:rPr lang="en-US" sz="6000" dirty="0">
                <a:solidFill>
                  <a:srgbClr val="FFFF00"/>
                </a:solidFill>
              </a:rPr>
              <a:t>id</a:t>
            </a:r>
            <a:r>
              <a:rPr lang="en-US" sz="6000" dirty="0">
                <a:latin typeface="Lucida Sans Typewriter" panose="020B0509030504030204" pitchFamily="49" charset="0"/>
                <a:cs typeface="Lucida Sans Unicode" panose="020B0602030504020204" pitchFamily="34" charset="0"/>
              </a:rPr>
              <a:t>()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FFFF00"/>
              </a:solidFill>
            </a:endParaRPr>
          </a:p>
          <a:p>
            <a:pPr marL="342900" indent="-342900" algn="l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5100" dirty="0">
                <a:solidFill>
                  <a:srgbClr val="FFFF00"/>
                </a:solidFill>
              </a:rPr>
              <a:t>id</a:t>
            </a:r>
            <a:r>
              <a:rPr lang="en-US" sz="5100" dirty="0">
                <a:solidFill>
                  <a:schemeClr val="tx1"/>
                </a:solidFill>
                <a:latin typeface="Lucida Sans Typewriter" panose="020B0509030504030204" pitchFamily="49" charset="0"/>
              </a:rPr>
              <a:t>() </a:t>
            </a:r>
            <a:r>
              <a:rPr lang="en-US" sz="6000" dirty="0">
                <a:solidFill>
                  <a:schemeClr val="tx1"/>
                </a:solidFill>
              </a:rPr>
              <a:t>---&gt;</a:t>
            </a:r>
            <a:r>
              <a:rPr lang="en-US" sz="5100" dirty="0">
                <a:solidFill>
                  <a:schemeClr val="tx1"/>
                </a:solidFill>
              </a:rPr>
              <a:t>   </a:t>
            </a:r>
            <a:r>
              <a:rPr lang="en-US" sz="6000" dirty="0">
                <a:solidFill>
                  <a:schemeClr val="tx1"/>
                </a:solidFill>
              </a:rPr>
              <a:t>is a built in function</a:t>
            </a:r>
          </a:p>
        </p:txBody>
      </p:sp>
      <p:sp>
        <p:nvSpPr>
          <p:cNvPr id="18" name="Subtitle 33"/>
          <p:cNvSpPr txBox="1">
            <a:spLocks/>
          </p:cNvSpPr>
          <p:nvPr/>
        </p:nvSpPr>
        <p:spPr>
          <a:xfrm>
            <a:off x="824384" y="3566160"/>
            <a:ext cx="1191745" cy="914400"/>
          </a:xfrm>
          <a:prstGeom prst="rect">
            <a:avLst/>
          </a:prstGeom>
          <a:ln w="38100">
            <a:solidFill>
              <a:schemeClr val="tx2"/>
            </a:solidFill>
            <a:prstDash val="sysDash"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rgbClr val="FFFF00"/>
                </a:solidFill>
              </a:rPr>
              <a:t>id</a:t>
            </a:r>
            <a:r>
              <a:rPr lang="en-US" sz="2400" dirty="0">
                <a:latin typeface="Lucida Sans Typewriter" panose="020B0509030504030204" pitchFamily="49" charset="0"/>
              </a:rPr>
              <a:t>(</a:t>
            </a:r>
            <a:r>
              <a:rPr lang="en-US" sz="2400" b="1" dirty="0">
                <a:solidFill>
                  <a:schemeClr val="tx2"/>
                </a:solidFill>
                <a:latin typeface="Lucida Sans Typewriter" panose="020B0509030504030204" pitchFamily="49" charset="0"/>
              </a:rPr>
              <a:t>a</a:t>
            </a:r>
            <a:r>
              <a:rPr lang="en-US" sz="2400" dirty="0">
                <a:latin typeface="Lucida Sans Typewriter" panose="020B0509030504030204" pitchFamily="49" charset="0"/>
              </a:rPr>
              <a:t>)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200400" y="3838694"/>
            <a:ext cx="1939955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140705523223400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016129" y="4023360"/>
            <a:ext cx="981639" cy="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438335" y="4005072"/>
            <a:ext cx="981639" cy="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Subtitle 33"/>
          <p:cNvSpPr txBox="1">
            <a:spLocks/>
          </p:cNvSpPr>
          <p:nvPr/>
        </p:nvSpPr>
        <p:spPr>
          <a:xfrm>
            <a:off x="6452239" y="3547872"/>
            <a:ext cx="1191745" cy="914400"/>
          </a:xfrm>
          <a:prstGeom prst="rect">
            <a:avLst/>
          </a:prstGeom>
          <a:ln w="38100">
            <a:solidFill>
              <a:schemeClr val="tx2"/>
            </a:solidFill>
            <a:prstDash val="sysDash"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rgbClr val="FFFF00"/>
                </a:solidFill>
              </a:rPr>
              <a:t>id</a:t>
            </a:r>
            <a:r>
              <a:rPr lang="en-US" sz="2400" dirty="0">
                <a:latin typeface="Lucida Sans Typewriter" panose="020B0509030504030204" pitchFamily="49" charset="0"/>
              </a:rPr>
              <a:t>(</a:t>
            </a:r>
            <a:r>
              <a:rPr lang="en-US" sz="2400" b="1" dirty="0">
                <a:solidFill>
                  <a:schemeClr val="tx2"/>
                </a:solidFill>
                <a:latin typeface="Lucida Sans Typewriter" panose="020B0509030504030204" pitchFamily="49" charset="0"/>
              </a:rPr>
              <a:t>b</a:t>
            </a:r>
            <a:r>
              <a:rPr lang="en-US" sz="2400" dirty="0">
                <a:latin typeface="Lucida Sans Typewriter" panose="020B0509030504030204" pitchFamily="49" charset="0"/>
              </a:rPr>
              <a:t>)</a:t>
            </a:r>
            <a:endParaRPr lang="en-US" sz="2400" dirty="0"/>
          </a:p>
        </p:txBody>
      </p:sp>
      <p:sp>
        <p:nvSpPr>
          <p:cNvPr id="25" name="Subtitle 33"/>
          <p:cNvSpPr txBox="1">
            <a:spLocks/>
          </p:cNvSpPr>
          <p:nvPr/>
        </p:nvSpPr>
        <p:spPr>
          <a:xfrm>
            <a:off x="479950" y="5105400"/>
            <a:ext cx="6400800" cy="120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Blip>
                <a:blip r:embed="rId2"/>
              </a:buBlip>
            </a:pPr>
            <a:r>
              <a:rPr lang="en-US" sz="2400" dirty="0"/>
              <a:t>Here, variables </a:t>
            </a:r>
            <a:r>
              <a:rPr lang="en-US" sz="2800" b="1" dirty="0">
                <a:solidFill>
                  <a:srgbClr val="CCFF33"/>
                </a:solidFill>
              </a:rPr>
              <a:t>a</a:t>
            </a:r>
            <a:r>
              <a:rPr lang="en-US" sz="2400" dirty="0"/>
              <a:t> &amp; </a:t>
            </a:r>
            <a:r>
              <a:rPr lang="en-US" sz="2800" b="1" dirty="0">
                <a:solidFill>
                  <a:srgbClr val="CCFF33"/>
                </a:solidFill>
              </a:rPr>
              <a:t>b</a:t>
            </a:r>
            <a:r>
              <a:rPr lang="en-US" sz="2400" b="1" dirty="0">
                <a:solidFill>
                  <a:srgbClr val="D60093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are refers same memory location </a:t>
            </a:r>
            <a:endParaRPr lang="en-US" sz="2400" b="1" dirty="0">
              <a:solidFill>
                <a:srgbClr val="D60093"/>
              </a:solidFill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53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  <p:bldP spid="18" grpId="0" animBg="1"/>
      <p:bldP spid="3" grpId="0" animBg="1"/>
      <p:bldP spid="24" grpId="0" animBg="1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7550" y="237744"/>
            <a:ext cx="233945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Built in Func</a:t>
            </a:r>
          </a:p>
        </p:txBody>
      </p:sp>
      <p:sp>
        <p:nvSpPr>
          <p:cNvPr id="34" name="Subtitle 33"/>
          <p:cNvSpPr>
            <a:spLocks noGrp="1"/>
          </p:cNvSpPr>
          <p:nvPr>
            <p:ph type="subTitle" idx="1"/>
          </p:nvPr>
        </p:nvSpPr>
        <p:spPr>
          <a:xfrm>
            <a:off x="1371600" y="1828800"/>
            <a:ext cx="6400800" cy="6858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66FF33"/>
                </a:solidFill>
              </a:rPr>
              <a:t>What is built in function..?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Subtitle 33"/>
          <p:cNvSpPr txBox="1">
            <a:spLocks/>
          </p:cNvSpPr>
          <p:nvPr/>
        </p:nvSpPr>
        <p:spPr>
          <a:xfrm>
            <a:off x="2057400" y="2667000"/>
            <a:ext cx="64008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It is a function. 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It can be Pre-defined function, so that’s why it is called as built-in function.</a:t>
            </a:r>
          </a:p>
        </p:txBody>
      </p:sp>
      <p:sp>
        <p:nvSpPr>
          <p:cNvPr id="6" name="Subtitle 33"/>
          <p:cNvSpPr txBox="1">
            <a:spLocks/>
          </p:cNvSpPr>
          <p:nvPr/>
        </p:nvSpPr>
        <p:spPr>
          <a:xfrm>
            <a:off x="1447800" y="4486656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Clr>
                <a:srgbClr val="66FF33"/>
              </a:buClr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FFFF00"/>
                </a:solidFill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Lucida Sans Typewriter" panose="020B0509030504030204" pitchFamily="49" charset="0"/>
              </a:rPr>
              <a:t>()</a:t>
            </a:r>
          </a:p>
        </p:txBody>
      </p:sp>
      <p:sp>
        <p:nvSpPr>
          <p:cNvPr id="7" name="Subtitle 33"/>
          <p:cNvSpPr txBox="1">
            <a:spLocks/>
          </p:cNvSpPr>
          <p:nvPr/>
        </p:nvSpPr>
        <p:spPr>
          <a:xfrm>
            <a:off x="2057400" y="5138928"/>
            <a:ext cx="6629400" cy="147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Printing the values or data.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 Availability for seeing data in output terminal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53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029525" y="1596874"/>
            <a:ext cx="1084950" cy="1012054"/>
            <a:chOff x="5230454" y="3757009"/>
            <a:chExt cx="2267971" cy="1769208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grpSp>
          <p:nvGrpSpPr>
            <p:cNvPr id="3" name="Group 2"/>
            <p:cNvGrpSpPr/>
            <p:nvPr/>
          </p:nvGrpSpPr>
          <p:grpSpPr>
            <a:xfrm>
              <a:off x="5230454" y="3757009"/>
              <a:ext cx="2267971" cy="1769208"/>
              <a:chOff x="5898079" y="1740664"/>
              <a:chExt cx="1825690" cy="1769208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 rot="16200000">
                <a:off x="5979167" y="2161138"/>
                <a:ext cx="766853" cy="929029"/>
              </a:xfrm>
              <a:prstGeom prst="round2SameRect">
                <a:avLst>
                  <a:gd name="adj1" fmla="val 37709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" name="Round Same Side Corner Rectangle 6"/>
              <p:cNvSpPr/>
              <p:nvPr/>
            </p:nvSpPr>
            <p:spPr>
              <a:xfrm rot="5400000">
                <a:off x="6892011" y="2177326"/>
                <a:ext cx="766853" cy="896663"/>
              </a:xfrm>
              <a:prstGeom prst="round2SameRect">
                <a:avLst>
                  <a:gd name="adj1" fmla="val 34202"/>
                  <a:gd name="adj2" fmla="val 0"/>
                </a:avLst>
              </a:prstGeom>
              <a:solidFill>
                <a:srgbClr val="ECEC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6308469" y="1740664"/>
                <a:ext cx="1006605" cy="884651"/>
                <a:chOff x="6308469" y="1740664"/>
                <a:chExt cx="1006605" cy="884651"/>
              </a:xfrm>
            </p:grpSpPr>
            <p:sp>
              <p:nvSpPr>
                <p:cNvPr id="12" name="Round Same Side Corner Rectangle 11"/>
                <p:cNvSpPr/>
                <p:nvPr/>
              </p:nvSpPr>
              <p:spPr>
                <a:xfrm>
                  <a:off x="6308469" y="1740664"/>
                  <a:ext cx="1006605" cy="420879"/>
                </a:xfrm>
                <a:prstGeom prst="round2SameRect">
                  <a:avLst>
                    <a:gd name="adj1" fmla="val 40923"/>
                    <a:gd name="adj2" fmla="val 0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350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3" name="Round Single Corner Rectangle 12"/>
                <p:cNvSpPr/>
                <p:nvPr/>
              </p:nvSpPr>
              <p:spPr>
                <a:xfrm rot="10800000" flipH="1">
                  <a:off x="6810923" y="2160467"/>
                  <a:ext cx="503304" cy="464848"/>
                </a:xfrm>
                <a:prstGeom prst="round1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350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 rot="10800000">
                <a:off x="6308469" y="2625315"/>
                <a:ext cx="1025841" cy="884557"/>
                <a:chOff x="6445971" y="1741434"/>
                <a:chExt cx="1025841" cy="884557"/>
              </a:xfrm>
              <a:solidFill>
                <a:srgbClr val="E8F818"/>
              </a:solidFill>
            </p:grpSpPr>
            <p:sp>
              <p:nvSpPr>
                <p:cNvPr id="10" name="Round Same Side Corner Rectangle 9"/>
                <p:cNvSpPr/>
                <p:nvPr/>
              </p:nvSpPr>
              <p:spPr>
                <a:xfrm>
                  <a:off x="6445971" y="1741434"/>
                  <a:ext cx="1025468" cy="420875"/>
                </a:xfrm>
                <a:prstGeom prst="round2SameRect">
                  <a:avLst>
                    <a:gd name="adj1" fmla="val 47313"/>
                    <a:gd name="adj2" fmla="val 0"/>
                  </a:avLst>
                </a:prstGeom>
                <a:solidFill>
                  <a:srgbClr val="ECE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350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1" name="Round Single Corner Rectangle 10"/>
                <p:cNvSpPr/>
                <p:nvPr/>
              </p:nvSpPr>
              <p:spPr>
                <a:xfrm rot="10800000" flipH="1">
                  <a:off x="6953174" y="2114665"/>
                  <a:ext cx="518638" cy="511326"/>
                </a:xfrm>
                <a:prstGeom prst="round1Rect">
                  <a:avLst/>
                </a:prstGeom>
                <a:solidFill>
                  <a:srgbClr val="ECEC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defRPr/>
                  </a:pPr>
                  <a:endParaRPr lang="en-US" sz="1350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</p:grpSp>
        </p:grpSp>
        <p:sp>
          <p:nvSpPr>
            <p:cNvPr id="4" name="Flowchart: Connector 3"/>
            <p:cNvSpPr/>
            <p:nvPr/>
          </p:nvSpPr>
          <p:spPr>
            <a:xfrm>
              <a:off x="6586528" y="5226759"/>
              <a:ext cx="181051" cy="181051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5997270" y="3876922"/>
              <a:ext cx="181051" cy="181051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800224" y="3536861"/>
            <a:ext cx="5543550" cy="1102519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57530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7BCB-C89B-E24C-09A5-0432AFA1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6BEE9-79CD-4C69-3DA5-DF0D76A3A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967" y="1905000"/>
            <a:ext cx="8229600" cy="452596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279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876300" y="1600200"/>
            <a:ext cx="7391400" cy="3657600"/>
          </a:xfr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br>
              <a:rPr lang="en-US" cap="none" dirty="0">
                <a:solidFill>
                  <a:schemeClr val="tx2">
                    <a:lumMod val="50000"/>
                  </a:schemeClr>
                </a:solidFill>
              </a:rPr>
            </a:br>
            <a:br>
              <a:rPr lang="en-US" cap="none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cap="none" dirty="0">
                <a:solidFill>
                  <a:schemeClr val="tx2">
                    <a:lumMod val="50000"/>
                  </a:schemeClr>
                </a:solidFill>
              </a:rPr>
              <a:t>Identifiers &amp; Variables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560" y="2133600"/>
            <a:ext cx="2362200" cy="143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3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8848" y="2032860"/>
            <a:ext cx="6400800" cy="1752600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27550" y="3707814"/>
            <a:ext cx="4257981" cy="1479476"/>
            <a:chOff x="327550" y="3707814"/>
            <a:chExt cx="4257981" cy="1479476"/>
          </a:xfrm>
        </p:grpSpPr>
        <p:sp>
          <p:nvSpPr>
            <p:cNvPr id="6" name="Subtitle 10"/>
            <p:cNvSpPr txBox="1">
              <a:spLocks/>
            </p:cNvSpPr>
            <p:nvPr/>
          </p:nvSpPr>
          <p:spPr>
            <a:xfrm>
              <a:off x="327550" y="4052238"/>
              <a:ext cx="4248835" cy="11350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buClr>
                  <a:srgbClr val="990033"/>
                </a:buClr>
                <a:buFont typeface="+mj-lt"/>
                <a:buAutoNum type="arabicPeriod"/>
              </a:pPr>
              <a:endParaRPr lang="en-US" sz="1800" dirty="0">
                <a:solidFill>
                  <a:srgbClr val="FF0000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355848" y="3707814"/>
              <a:ext cx="1066800" cy="44500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550" y="4110072"/>
              <a:ext cx="425798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dirty="0">
                  <a:latin typeface="Lucida Sans Typewriter" panose="020B0509030504030204" pitchFamily="49" charset="0"/>
                </a:rPr>
                <a:t>num</a:t>
              </a:r>
              <a:r>
                <a:rPr lang="en-US" sz="1600" dirty="0">
                  <a:solidFill>
                    <a:schemeClr val="tx2">
                      <a:lumMod val="50000"/>
                    </a:schemeClr>
                  </a:solidFill>
                  <a:latin typeface="Lucida Sans Typewriter" panose="020B0509030504030204" pitchFamily="49" charset="0"/>
                </a:rPr>
                <a:t> </a:t>
              </a:r>
              <a:r>
                <a:rPr lang="en-US" sz="1600" dirty="0">
                  <a:latin typeface="Lucida Sans Typewriter" panose="020B0509030504030204" pitchFamily="49" charset="0"/>
                </a:rPr>
                <a:t>=</a:t>
              </a:r>
              <a:r>
                <a:rPr lang="en-US" sz="1600" dirty="0">
                  <a:solidFill>
                    <a:schemeClr val="tx2">
                      <a:lumMod val="50000"/>
                    </a:schemeClr>
                  </a:solidFill>
                  <a:latin typeface="Lucida Sans Typewriter" panose="020B0509030504030204" pitchFamily="49" charset="0"/>
                </a:rPr>
                <a:t> </a:t>
              </a:r>
              <a:r>
                <a:rPr lang="en-US" sz="1600" dirty="0">
                  <a:latin typeface="Lucida Sans Typewriter" panose="020B0509030504030204" pitchFamily="49" charset="0"/>
                </a:rPr>
                <a:t>55 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dirty="0">
                  <a:solidFill>
                    <a:srgbClr val="D60093"/>
                  </a:solidFill>
                  <a:latin typeface="Lucida Sans Typewriter" panose="020B0509030504030204" pitchFamily="49" charset="0"/>
                </a:rPr>
                <a:t>print</a:t>
              </a:r>
              <a:r>
                <a:rPr lang="en-US" sz="1600" dirty="0">
                  <a:solidFill>
                    <a:schemeClr val="tx2">
                      <a:lumMod val="50000"/>
                    </a:schemeClr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1600" dirty="0">
                  <a:latin typeface="Lucida Sans Typewriter" panose="020B0509030504030204" pitchFamily="49" charset="0"/>
                </a:rPr>
                <a:t>num</a:t>
              </a:r>
              <a:r>
                <a:rPr lang="en-US" sz="1600" dirty="0">
                  <a:solidFill>
                    <a:schemeClr val="tx2">
                      <a:lumMod val="50000"/>
                    </a:schemeClr>
                  </a:solidFill>
                  <a:latin typeface="Lucida Sans Typewriter" panose="020B0509030504030204" pitchFamily="49" charset="0"/>
                </a:rPr>
                <a:t>)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1600" dirty="0">
                  <a:solidFill>
                    <a:srgbClr val="D60093"/>
                  </a:solidFill>
                  <a:latin typeface="Lucida Sans Typewriter" panose="020B0509030504030204" pitchFamily="49" charset="0"/>
                </a:rPr>
                <a:t>print</a:t>
              </a:r>
              <a:r>
                <a:rPr lang="en-US" sz="16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1600" dirty="0">
                  <a:solidFill>
                    <a:schemeClr val="tx2">
                      <a:lumMod val="50000"/>
                    </a:schemeClr>
                  </a:solidFill>
                  <a:latin typeface="Lucida Sans Typewriter" panose="020B0509030504030204" pitchFamily="49" charset="0"/>
                </a:rPr>
                <a:t>type(</a:t>
              </a:r>
              <a:r>
                <a:rPr lang="en-US" sz="1600" dirty="0">
                  <a:latin typeface="Lucida Sans Typewriter" panose="020B0509030504030204" pitchFamily="49" charset="0"/>
                </a:rPr>
                <a:t>num</a:t>
              </a:r>
              <a:r>
                <a:rPr lang="en-US" sz="1600" dirty="0">
                  <a:solidFill>
                    <a:schemeClr val="tx2">
                      <a:lumMod val="50000"/>
                    </a:schemeClr>
                  </a:solidFill>
                  <a:latin typeface="Lucida Sans Typewriter" panose="020B0509030504030204" pitchFamily="49" charset="0"/>
                </a:rPr>
                <a:t>)</a:t>
              </a:r>
              <a:r>
                <a:rPr lang="en-US" sz="1600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)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endParaRPr lang="en-US" sz="1600" dirty="0">
                <a:solidFill>
                  <a:schemeClr val="tx2">
                    <a:lumMod val="50000"/>
                  </a:schemeClr>
                </a:solidFill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69578" y="3707814"/>
            <a:ext cx="3912294" cy="1033505"/>
            <a:chOff x="4969578" y="3707814"/>
            <a:chExt cx="3912294" cy="1033505"/>
          </a:xfrm>
        </p:grpSpPr>
        <p:sp>
          <p:nvSpPr>
            <p:cNvPr id="10" name="TextBox 9"/>
            <p:cNvSpPr txBox="1"/>
            <p:nvPr/>
          </p:nvSpPr>
          <p:spPr>
            <a:xfrm>
              <a:off x="4969578" y="4094988"/>
              <a:ext cx="3912294" cy="6463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buClr>
                  <a:schemeClr val="tx1"/>
                </a:buClr>
                <a:buFont typeface="+mj-lt"/>
                <a:buAutoNum type="arabicPeriod"/>
              </a:pPr>
              <a:r>
                <a:rPr lang="en-US" dirty="0">
                  <a:solidFill>
                    <a:schemeClr val="tx1"/>
                  </a:solidFill>
                </a:rPr>
                <a:t>55</a:t>
              </a:r>
            </a:p>
            <a:p>
              <a:pPr marL="342900" indent="-342900">
                <a:buClr>
                  <a:schemeClr val="tx1"/>
                </a:buClr>
                <a:buFont typeface="+mj-lt"/>
                <a:buAutoNum type="arabicPeriod"/>
              </a:pPr>
              <a:r>
                <a:rPr lang="en-US" dirty="0">
                  <a:solidFill>
                    <a:schemeClr val="tx1"/>
                  </a:solidFill>
                </a:rPr>
                <a:t>&lt;class 'int'&gt;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705344" y="3707814"/>
              <a:ext cx="1066800" cy="445008"/>
            </a:xfrm>
            <a:prstGeom prst="roundRect">
              <a:avLst/>
            </a:prstGeom>
            <a:solidFill>
              <a:srgbClr val="F82828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629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9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7550" y="237744"/>
            <a:ext cx="206806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Keywords</a:t>
            </a:r>
          </a:p>
        </p:txBody>
      </p:sp>
      <p:sp>
        <p:nvSpPr>
          <p:cNvPr id="34" name="Subtitle 3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3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7550" y="237744"/>
            <a:ext cx="206806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Data Types</a:t>
            </a:r>
          </a:p>
        </p:txBody>
      </p:sp>
      <p:sp>
        <p:nvSpPr>
          <p:cNvPr id="34" name="Subtitle 3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96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92043"/>
      </p:ext>
    </p:extLst>
  </p:cSld>
  <p:clrMapOvr>
    <a:masterClrMapping/>
  </p:clrMapOvr>
  <p:transition spd="slow">
    <p:pull dir="l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780318"/>
      </p:ext>
    </p:extLst>
  </p:cSld>
  <p:clrMapOvr>
    <a:masterClrMapping/>
  </p:clrMapOvr>
  <p:transition spd="slow">
    <p:pull dir="l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1999" y="2999326"/>
            <a:ext cx="2514601" cy="870346"/>
            <a:chOff x="0" y="0"/>
            <a:chExt cx="2175867" cy="870346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5" name="Chevron 4"/>
            <p:cNvSpPr/>
            <p:nvPr/>
          </p:nvSpPr>
          <p:spPr>
            <a:xfrm>
              <a:off x="0" y="0"/>
              <a:ext cx="2175867" cy="87034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tIns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 </a:t>
              </a:r>
              <a:r>
                <a:rPr lang="en-US" sz="2000" b="1" dirty="0">
                  <a:solidFill>
                    <a:srgbClr val="FF0000"/>
                  </a:solidFill>
                </a:rPr>
                <a:t>Keywords</a:t>
              </a:r>
            </a:p>
          </p:txBody>
        </p:sp>
        <p:sp>
          <p:nvSpPr>
            <p:cNvPr id="6" name="Chevron 4"/>
            <p:cNvSpPr/>
            <p:nvPr/>
          </p:nvSpPr>
          <p:spPr>
            <a:xfrm>
              <a:off x="435173" y="0"/>
              <a:ext cx="1305521" cy="870346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019" tIns="50673" rIns="50673" bIns="50673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800" kern="1200" dirty="0"/>
            </a:p>
          </p:txBody>
        </p:sp>
      </p:grpSp>
      <p:sp>
        <p:nvSpPr>
          <p:cNvPr id="8" name="Chevron 7"/>
          <p:cNvSpPr/>
          <p:nvPr/>
        </p:nvSpPr>
        <p:spPr>
          <a:xfrm>
            <a:off x="3276600" y="3006150"/>
            <a:ext cx="2514600" cy="870346"/>
          </a:xfrm>
          <a:prstGeom prst="chevron">
            <a:avLst/>
          </a:prstGeom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tIns="36576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Identifiers 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 &amp; Variables</a:t>
            </a:r>
          </a:p>
          <a:p>
            <a:endParaRPr lang="en-US" sz="2000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91200" y="2993770"/>
            <a:ext cx="2438400" cy="870346"/>
            <a:chOff x="283667" y="0"/>
            <a:chExt cx="2175867" cy="870346"/>
          </a:xfrm>
        </p:grpSpPr>
        <p:sp>
          <p:nvSpPr>
            <p:cNvPr id="11" name="Chevron 10"/>
            <p:cNvSpPr/>
            <p:nvPr/>
          </p:nvSpPr>
          <p:spPr>
            <a:xfrm>
              <a:off x="283667" y="0"/>
              <a:ext cx="2175867" cy="870346"/>
            </a:xfrm>
            <a:prstGeom prst="chevron">
              <a:avLst/>
            </a:prstGeom>
            <a:ln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Built-In Function</a:t>
              </a:r>
            </a:p>
          </p:txBody>
        </p:sp>
        <p:sp>
          <p:nvSpPr>
            <p:cNvPr id="12" name="Chevron 4"/>
            <p:cNvSpPr/>
            <p:nvPr/>
          </p:nvSpPr>
          <p:spPr>
            <a:xfrm>
              <a:off x="724280" y="85418"/>
              <a:ext cx="1305521" cy="719295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019" tIns="50673" rIns="50673" bIns="50673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800" kern="12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77004" y="1065091"/>
            <a:ext cx="2266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List of Keywords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90098" y="1065091"/>
            <a:ext cx="1175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  <a:latin typeface="+mj-lt"/>
              </a:rPr>
              <a:t>print</a:t>
            </a:r>
            <a:r>
              <a:rPr lang="en-US" sz="2400" b="1" dirty="0">
                <a:latin typeface="Lucida Sans Typewriter" panose="020B0509030504030204" pitchFamily="49" charset="0"/>
              </a:rPr>
              <a:t>()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67487" y="5257799"/>
            <a:ext cx="4799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Definitions, Set of Rules, differences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767839" y="1815536"/>
            <a:ext cx="274320" cy="1183790"/>
            <a:chOff x="2216075" y="1747669"/>
            <a:chExt cx="274320" cy="1183790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2353235" y="2017059"/>
              <a:ext cx="0" cy="91440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5" name="Flowchart: Connector 14"/>
            <p:cNvSpPr/>
            <p:nvPr/>
          </p:nvSpPr>
          <p:spPr>
            <a:xfrm>
              <a:off x="2216075" y="1747669"/>
              <a:ext cx="274320" cy="274320"/>
            </a:xfrm>
            <a:prstGeom prst="flowChartConnector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635800" y="1809980"/>
            <a:ext cx="274320" cy="1183790"/>
            <a:chOff x="6635800" y="1809980"/>
            <a:chExt cx="274320" cy="1183790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6772960" y="2079370"/>
              <a:ext cx="0" cy="91440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2" name="Flowchart: Connector 21"/>
            <p:cNvSpPr/>
            <p:nvPr/>
          </p:nvSpPr>
          <p:spPr>
            <a:xfrm>
              <a:off x="6635800" y="1809980"/>
              <a:ext cx="274320" cy="274320"/>
            </a:xfrm>
            <a:prstGeom prst="flowChartConnector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309878" y="3864116"/>
            <a:ext cx="274320" cy="1183790"/>
            <a:chOff x="4309878" y="3864116"/>
            <a:chExt cx="274320" cy="1183790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4447038" y="3864116"/>
              <a:ext cx="0" cy="91440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6" name="Flowchart: Connector 45"/>
            <p:cNvSpPr/>
            <p:nvPr/>
          </p:nvSpPr>
          <p:spPr>
            <a:xfrm flipV="1">
              <a:off x="4309878" y="4773586"/>
              <a:ext cx="274320" cy="274320"/>
            </a:xfrm>
            <a:prstGeom prst="flowChartConnector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679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7550" y="237744"/>
            <a:ext cx="206806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Keywords</a:t>
            </a:r>
          </a:p>
        </p:txBody>
      </p:sp>
      <p:sp>
        <p:nvSpPr>
          <p:cNvPr id="34" name="Subtitle 33"/>
          <p:cNvSpPr>
            <a:spLocks noGrp="1"/>
          </p:cNvSpPr>
          <p:nvPr>
            <p:ph type="subTitle" idx="1"/>
          </p:nvPr>
        </p:nvSpPr>
        <p:spPr>
          <a:xfrm>
            <a:off x="685800" y="1295400"/>
            <a:ext cx="6400800" cy="6858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66FF33"/>
                </a:solidFill>
              </a:rPr>
              <a:t>What about keywords…?</a:t>
            </a:r>
          </a:p>
        </p:txBody>
      </p:sp>
      <p:sp>
        <p:nvSpPr>
          <p:cNvPr id="5" name="Subtitle 33"/>
          <p:cNvSpPr txBox="1">
            <a:spLocks/>
          </p:cNvSpPr>
          <p:nvPr/>
        </p:nvSpPr>
        <p:spPr>
          <a:xfrm>
            <a:off x="1447800" y="2286000"/>
            <a:ext cx="69342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Every keyword  has special meaning and unique functionality.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We can’t change it’s value or functionality.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Keywords are defined for unique functionality by default.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Keywords are also called as Reserved words.</a:t>
            </a:r>
          </a:p>
        </p:txBody>
      </p:sp>
    </p:spTree>
    <p:extLst>
      <p:ext uri="{BB962C8B-B14F-4D97-AF65-F5344CB8AC3E}">
        <p14:creationId xmlns:p14="http://schemas.microsoft.com/office/powerpoint/2010/main" val="215453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7550" y="237744"/>
            <a:ext cx="206806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Keywords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23544" y="1447800"/>
            <a:ext cx="7162800" cy="409342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Here is a list of the Python keywords.  Enter any keyword to get more help.</a:t>
            </a:r>
          </a:p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False               class                from                or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None              continue         global             pass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True                def                   if                     raise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and                 del                   import            return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as                    elif                   in                     try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assert             else                 is                      while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async              except            lambda             with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await              finally             nonlocal           yield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break              for                  not</a:t>
            </a:r>
          </a:p>
          <a:p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2000" y="5803874"/>
            <a:ext cx="7980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66FF33"/>
                </a:solidFill>
              </a:rPr>
              <a:t>How to get keyword’s in python code play ground..!!</a:t>
            </a:r>
          </a:p>
        </p:txBody>
      </p:sp>
    </p:spTree>
    <p:extLst>
      <p:ext uri="{BB962C8B-B14F-4D97-AF65-F5344CB8AC3E}">
        <p14:creationId xmlns:p14="http://schemas.microsoft.com/office/powerpoint/2010/main" val="156629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990600" y="1377816"/>
            <a:ext cx="7162800" cy="533400"/>
          </a:xfrm>
          <a:solidFill>
            <a:schemeClr val="tx1"/>
          </a:solidFill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342900" indent="-342900" algn="l">
              <a:buClr>
                <a:srgbClr val="990033"/>
              </a:buClr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help</a:t>
            </a:r>
            <a:r>
              <a:rPr lang="en-US" sz="2400" b="1" dirty="0">
                <a:solidFill>
                  <a:schemeClr val="bg1"/>
                </a:solidFill>
                <a:latin typeface="Lucida Sans Typewriter" panose="020B0509030504030204" pitchFamily="49" charset="0"/>
              </a:rPr>
              <a:t>(</a:t>
            </a:r>
            <a:r>
              <a:rPr lang="en-US" sz="2400" b="1" dirty="0">
                <a:solidFill>
                  <a:srgbClr val="00B050"/>
                </a:solidFill>
              </a:rPr>
              <a:t>"keywords"</a:t>
            </a:r>
            <a:r>
              <a:rPr lang="en-US" sz="2400" b="1" dirty="0">
                <a:solidFill>
                  <a:schemeClr val="bg1"/>
                </a:solidFill>
                <a:latin typeface="Lucida Sans Typewriter" panose="020B0509030504030204" pitchFamily="49" charset="0"/>
              </a:rPr>
              <a:t>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946392" y="1042536"/>
            <a:ext cx="1066800" cy="445008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7550" y="237744"/>
            <a:ext cx="206806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Keywords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1CA1FB-366A-2566-C531-B36F2BF45E02}"/>
              </a:ext>
            </a:extLst>
          </p:cNvPr>
          <p:cNvGrpSpPr/>
          <p:nvPr/>
        </p:nvGrpSpPr>
        <p:grpSpPr>
          <a:xfrm>
            <a:off x="990600" y="2206696"/>
            <a:ext cx="7162800" cy="4416516"/>
            <a:chOff x="990600" y="2084210"/>
            <a:chExt cx="7162800" cy="4416516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6" name="TextBox 5"/>
            <p:cNvSpPr txBox="1"/>
            <p:nvPr/>
          </p:nvSpPr>
          <p:spPr>
            <a:xfrm>
              <a:off x="990600" y="2407298"/>
              <a:ext cx="7162800" cy="40934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>
                <a:solidFill>
                  <a:schemeClr val="bg1"/>
                </a:solidFill>
              </a:endParaRPr>
            </a:p>
            <a:p>
              <a:r>
                <a:rPr lang="en-US" sz="2000" b="1" dirty="0">
                  <a:solidFill>
                    <a:schemeClr val="bg1"/>
                  </a:solidFill>
                </a:rPr>
                <a:t>Here is a list of the Python keywords.  Enter any keyword to get more help.</a:t>
              </a:r>
            </a:p>
            <a:p>
              <a:pPr algn="ctr"/>
              <a:endParaRPr lang="en-US" sz="2000" b="1" dirty="0">
                <a:solidFill>
                  <a:schemeClr val="bg1"/>
                </a:solidFill>
              </a:endParaRPr>
            </a:p>
            <a:p>
              <a:r>
                <a:rPr lang="en-US" sz="2000" b="1" dirty="0">
                  <a:solidFill>
                    <a:schemeClr val="bg1"/>
                  </a:solidFill>
                </a:rPr>
                <a:t>False               class                from                or</a:t>
              </a:r>
            </a:p>
            <a:p>
              <a:r>
                <a:rPr lang="en-US" sz="2000" b="1" dirty="0">
                  <a:solidFill>
                    <a:schemeClr val="bg1"/>
                  </a:solidFill>
                </a:rPr>
                <a:t>None              continue         global             pass</a:t>
              </a:r>
            </a:p>
            <a:p>
              <a:r>
                <a:rPr lang="en-US" sz="2000" b="1" dirty="0">
                  <a:solidFill>
                    <a:schemeClr val="bg1"/>
                  </a:solidFill>
                </a:rPr>
                <a:t>True                def                   if                     raise</a:t>
              </a:r>
            </a:p>
            <a:p>
              <a:r>
                <a:rPr lang="en-US" sz="2000" b="1" dirty="0">
                  <a:solidFill>
                    <a:schemeClr val="bg1"/>
                  </a:solidFill>
                </a:rPr>
                <a:t>and                 del                   import            return</a:t>
              </a:r>
            </a:p>
            <a:p>
              <a:r>
                <a:rPr lang="en-US" sz="2000" b="1" dirty="0">
                  <a:solidFill>
                    <a:schemeClr val="bg1"/>
                  </a:solidFill>
                </a:rPr>
                <a:t>as                    elif                   in                     try</a:t>
              </a:r>
            </a:p>
            <a:p>
              <a:r>
                <a:rPr lang="en-US" sz="2000" b="1" dirty="0">
                  <a:solidFill>
                    <a:schemeClr val="bg1"/>
                  </a:solidFill>
                </a:rPr>
                <a:t>assert             else                 is                      while</a:t>
              </a:r>
            </a:p>
            <a:p>
              <a:r>
                <a:rPr lang="en-US" sz="2000" b="1" dirty="0">
                  <a:solidFill>
                    <a:schemeClr val="bg1"/>
                  </a:solidFill>
                </a:rPr>
                <a:t>async              except            lambda             with</a:t>
              </a:r>
            </a:p>
            <a:p>
              <a:r>
                <a:rPr lang="en-US" sz="2000" b="1" dirty="0">
                  <a:solidFill>
                    <a:schemeClr val="bg1"/>
                  </a:solidFill>
                </a:rPr>
                <a:t>await              finally             nonlocal           yield</a:t>
              </a:r>
            </a:p>
            <a:p>
              <a:r>
                <a:rPr lang="en-US" sz="2000" b="1" dirty="0">
                  <a:solidFill>
                    <a:schemeClr val="bg1"/>
                  </a:solidFill>
                </a:rPr>
                <a:t>break              for                  not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934200" y="2084210"/>
              <a:ext cx="1066800" cy="425974"/>
            </a:xfrm>
            <a:prstGeom prst="roundRect">
              <a:avLst/>
            </a:prstGeom>
            <a:solidFill>
              <a:srgbClr val="F82828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762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7550" y="237744"/>
            <a:ext cx="206806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Keywords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24F092-D55F-E59D-E53D-DBF313C1F03C}"/>
              </a:ext>
            </a:extLst>
          </p:cNvPr>
          <p:cNvGrpSpPr/>
          <p:nvPr/>
        </p:nvGrpSpPr>
        <p:grpSpPr>
          <a:xfrm>
            <a:off x="819987" y="1143000"/>
            <a:ext cx="7162800" cy="1106424"/>
            <a:chOff x="819987" y="1143000"/>
            <a:chExt cx="7162800" cy="1106424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5" name="Subtitle 10"/>
            <p:cNvSpPr txBox="1">
              <a:spLocks/>
            </p:cNvSpPr>
            <p:nvPr/>
          </p:nvSpPr>
          <p:spPr>
            <a:xfrm>
              <a:off x="819987" y="1487424"/>
              <a:ext cx="7162800" cy="76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buClr>
                  <a:srgbClr val="990033"/>
                </a:buClr>
                <a:buFont typeface="+mj-lt"/>
                <a:buAutoNum type="arabicPeriod"/>
              </a:pPr>
              <a:r>
                <a:rPr lang="en-US" sz="2000" b="1" dirty="0">
                  <a:solidFill>
                    <a:srgbClr val="0000CC"/>
                  </a:solidFill>
                </a:rPr>
                <a:t>import</a:t>
              </a:r>
              <a:r>
                <a:rPr lang="en-US" sz="2000" b="1" dirty="0">
                  <a:solidFill>
                    <a:srgbClr val="0070C0"/>
                  </a:solidFill>
                </a:rPr>
                <a:t>  </a:t>
              </a:r>
              <a:r>
                <a:rPr lang="en-US" sz="2000" b="1" dirty="0">
                  <a:solidFill>
                    <a:schemeClr val="bg1"/>
                  </a:solidFill>
                </a:rPr>
                <a:t>keyword</a:t>
              </a:r>
            </a:p>
            <a:p>
              <a:pPr marL="342900" indent="-342900" algn="l">
                <a:buClr>
                  <a:srgbClr val="990033"/>
                </a:buClr>
                <a:buFont typeface="+mj-lt"/>
                <a:buAutoNum type="arabicPeriod"/>
              </a:pPr>
              <a:r>
                <a:rPr lang="en-US" sz="2000" b="1" dirty="0">
                  <a:solidFill>
                    <a:srgbClr val="FF0000"/>
                  </a:solidFill>
                </a:rPr>
                <a:t>print</a:t>
              </a:r>
              <a:r>
                <a:rPr lang="en-US" sz="2000" b="1" dirty="0">
                  <a:solidFill>
                    <a:schemeClr val="bg1"/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2000" b="1" dirty="0">
                  <a:solidFill>
                    <a:schemeClr val="bg1"/>
                  </a:solidFill>
                </a:rPr>
                <a:t>keyword.kwlist</a:t>
              </a:r>
              <a:r>
                <a:rPr lang="en-US" sz="2000" b="1" dirty="0">
                  <a:solidFill>
                    <a:schemeClr val="bg1"/>
                  </a:solidFill>
                  <a:latin typeface="Lucida Sans Typewriter" panose="020B0509030504030204" pitchFamily="49" charset="0"/>
                </a:rPr>
                <a:t>)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766635" y="1143000"/>
              <a:ext cx="1066800" cy="44500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CODE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19987" y="2485643"/>
            <a:ext cx="7162800" cy="4123980"/>
            <a:chOff x="1725168" y="2450592"/>
            <a:chExt cx="7162800" cy="4123980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9" name="TextBox 8"/>
            <p:cNvSpPr txBox="1"/>
            <p:nvPr/>
          </p:nvSpPr>
          <p:spPr>
            <a:xfrm>
              <a:off x="1725168" y="2788920"/>
              <a:ext cx="7162800" cy="37856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sz="2000" b="1" dirty="0">
                <a:solidFill>
                  <a:schemeClr val="bg1"/>
                </a:solidFill>
              </a:endParaRPr>
            </a:p>
            <a:p>
              <a:r>
                <a:rPr lang="en-US" sz="2000" b="1" dirty="0">
                  <a:solidFill>
                    <a:schemeClr val="bg1"/>
                  </a:solidFill>
                </a:rPr>
                <a:t>[ 'False',  'None',  'True',  'and',  'as',  'assert',  'async',  'await',  'break', </a:t>
              </a:r>
            </a:p>
            <a:p>
              <a:endParaRPr lang="en-US" sz="2000" b="1" dirty="0">
                <a:solidFill>
                  <a:schemeClr val="bg1"/>
                </a:solidFill>
              </a:endParaRPr>
            </a:p>
            <a:p>
              <a:r>
                <a:rPr lang="en-US" sz="2000" b="1" dirty="0">
                  <a:solidFill>
                    <a:schemeClr val="bg1"/>
                  </a:solidFill>
                </a:rPr>
                <a:t>'class',  'continue',  'def',  'del',  'elif',  'else',  'except', 'finally',  'for',  'from',</a:t>
              </a:r>
            </a:p>
            <a:p>
              <a:endParaRPr lang="en-US" sz="2000" b="1" dirty="0">
                <a:solidFill>
                  <a:schemeClr val="bg1"/>
                </a:solidFill>
              </a:endParaRPr>
            </a:p>
            <a:p>
              <a:r>
                <a:rPr lang="en-US" sz="2000" b="1" dirty="0">
                  <a:solidFill>
                    <a:schemeClr val="bg1"/>
                  </a:solidFill>
                </a:rPr>
                <a:t>'global', 'if',  'import',  'in',  'is',  'lambda',  'nonlocal',  'not',  'or',  'pass', </a:t>
              </a:r>
            </a:p>
            <a:p>
              <a:endParaRPr lang="en-US" sz="2000" b="1" dirty="0">
                <a:solidFill>
                  <a:schemeClr val="bg1"/>
                </a:solidFill>
              </a:endParaRPr>
            </a:p>
            <a:p>
              <a:r>
                <a:rPr lang="en-US" sz="2000" b="1" dirty="0">
                  <a:solidFill>
                    <a:schemeClr val="bg1"/>
                  </a:solidFill>
                </a:rPr>
                <a:t>'raise',  'return',  'try',  'while',  'with',  'yield‘ ]</a:t>
              </a:r>
            </a:p>
            <a:p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671816" y="2450592"/>
              <a:ext cx="1066800" cy="445008"/>
            </a:xfrm>
            <a:prstGeom prst="roundRect">
              <a:avLst/>
            </a:prstGeom>
            <a:solidFill>
              <a:srgbClr val="F82828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52384" y="4453191"/>
            <a:ext cx="7498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NOTE:- </a:t>
            </a:r>
            <a:r>
              <a:rPr lang="en-US" dirty="0">
                <a:solidFill>
                  <a:srgbClr val="00B0F0"/>
                </a:solidFill>
              </a:rPr>
              <a:t>import  </a:t>
            </a:r>
            <a:r>
              <a:rPr lang="en-US" dirty="0">
                <a:solidFill>
                  <a:srgbClr val="CCFF33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  </a:t>
            </a:r>
            <a:r>
              <a:rPr lang="en-US" dirty="0">
                <a:solidFill>
                  <a:srgbClr val="FFC000"/>
                </a:solidFill>
                <a:sym typeface="Wingdings" panose="05000000000000000000" pitchFamily="2" charset="2"/>
              </a:rPr>
              <a:t>For  importing </a:t>
            </a:r>
            <a:r>
              <a:rPr lang="en-US" u="sng" dirty="0">
                <a:solidFill>
                  <a:srgbClr val="FFC000"/>
                </a:solidFill>
                <a:sym typeface="Wingdings" panose="05000000000000000000" pitchFamily="2" charset="2"/>
              </a:rPr>
              <a:t>modules</a:t>
            </a:r>
            <a:r>
              <a:rPr lang="en-US" dirty="0">
                <a:solidFill>
                  <a:srgbClr val="FFC000"/>
                </a:solidFill>
                <a:sym typeface="Wingdings" panose="05000000000000000000" pitchFamily="2" charset="2"/>
              </a:rPr>
              <a:t> and </a:t>
            </a:r>
            <a:r>
              <a:rPr lang="en-US" u="sng" dirty="0">
                <a:solidFill>
                  <a:srgbClr val="FFC000"/>
                </a:solidFill>
                <a:sym typeface="Wingdings" panose="05000000000000000000" pitchFamily="2" charset="2"/>
              </a:rPr>
              <a:t>packages</a:t>
            </a:r>
            <a:r>
              <a:rPr lang="en-US" dirty="0">
                <a:solidFill>
                  <a:srgbClr val="FFC000"/>
                </a:solidFill>
                <a:sym typeface="Wingdings" panose="05000000000000000000" pitchFamily="2" charset="2"/>
              </a:rPr>
              <a:t>. </a:t>
            </a:r>
          </a:p>
          <a:p>
            <a:r>
              <a:rPr lang="en-US" dirty="0">
                <a:solidFill>
                  <a:srgbClr val="FFC000"/>
                </a:solidFill>
                <a:sym typeface="Wingdings" panose="05000000000000000000" pitchFamily="2" charset="2"/>
              </a:rPr>
              <a:t>	          </a:t>
            </a:r>
            <a:r>
              <a:rPr lang="en-US" dirty="0">
                <a:solidFill>
                  <a:srgbClr val="CCFF33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FFC000"/>
                </a:solidFill>
                <a:sym typeface="Wingdings" panose="05000000000000000000" pitchFamily="2" charset="2"/>
              </a:rPr>
              <a:t>  Here in this case </a:t>
            </a:r>
            <a:r>
              <a:rPr lang="en-US" dirty="0">
                <a:sym typeface="Wingdings" panose="05000000000000000000" pitchFamily="2" charset="2"/>
              </a:rPr>
              <a:t>keyword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FFC000"/>
                </a:solidFill>
                <a:sym typeface="Wingdings" panose="05000000000000000000" pitchFamily="2" charset="2"/>
              </a:rPr>
              <a:t>is </a:t>
            </a:r>
            <a:r>
              <a:rPr lang="en-US" u="sng" dirty="0">
                <a:solidFill>
                  <a:srgbClr val="FFC000"/>
                </a:solidFill>
                <a:sym typeface="Wingdings" panose="05000000000000000000" pitchFamily="2" charset="2"/>
              </a:rPr>
              <a:t>module</a:t>
            </a:r>
            <a:r>
              <a:rPr lang="en-US" dirty="0">
                <a:solidFill>
                  <a:srgbClr val="FFC000"/>
                </a:solidFill>
                <a:sym typeface="Wingdings" panose="05000000000000000000" pitchFamily="2" charset="2"/>
              </a:rPr>
              <a:t> and </a:t>
            </a:r>
            <a:r>
              <a:rPr lang="en-US" dirty="0">
                <a:sym typeface="Wingdings" panose="05000000000000000000" pitchFamily="2" charset="2"/>
              </a:rPr>
              <a:t>kwlist </a:t>
            </a:r>
            <a:r>
              <a:rPr lang="en-US" dirty="0">
                <a:solidFill>
                  <a:srgbClr val="FFC000"/>
                </a:solidFill>
                <a:sym typeface="Wingdings" panose="05000000000000000000" pitchFamily="2" charset="2"/>
              </a:rPr>
              <a:t> is </a:t>
            </a:r>
            <a:r>
              <a:rPr lang="en-US" u="sng" dirty="0">
                <a:solidFill>
                  <a:srgbClr val="FFC000"/>
                </a:solidFill>
                <a:sym typeface="Wingdings" panose="05000000000000000000" pitchFamily="2" charset="2"/>
              </a:rPr>
              <a:t>package</a:t>
            </a:r>
            <a:r>
              <a:rPr lang="en-US" u="sng" dirty="0">
                <a:sym typeface="Wingdings" panose="05000000000000000000" pitchFamily="2" charset="2"/>
              </a:rPr>
              <a:t>.</a:t>
            </a:r>
            <a:r>
              <a:rPr lang="en-US" dirty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7550" y="237744"/>
            <a:ext cx="2068068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Keywords</a:t>
            </a:r>
          </a:p>
        </p:txBody>
      </p:sp>
      <p:sp>
        <p:nvSpPr>
          <p:cNvPr id="34" name="Subtitle 33"/>
          <p:cNvSpPr>
            <a:spLocks noGrp="1"/>
          </p:cNvSpPr>
          <p:nvPr>
            <p:ph type="subTitle" idx="1"/>
          </p:nvPr>
        </p:nvSpPr>
        <p:spPr>
          <a:xfrm>
            <a:off x="457200" y="1447800"/>
            <a:ext cx="7772400" cy="1219200"/>
          </a:xfrm>
        </p:spPr>
        <p:txBody>
          <a:bodyPr>
            <a:norm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en-US" sz="2800" b="1" dirty="0">
                <a:solidFill>
                  <a:srgbClr val="66FF33"/>
                </a:solidFill>
              </a:rPr>
              <a:t>Check whether it is keyword or not, in python..?</a:t>
            </a:r>
          </a:p>
          <a:p>
            <a:pPr marL="914400" lvl="1" indent="-457200" algn="l">
              <a:buBlip>
                <a:blip r:embed="rId2"/>
              </a:buBlip>
            </a:pPr>
            <a:r>
              <a:rPr lang="en-US" sz="2400" b="1" dirty="0">
                <a:solidFill>
                  <a:srgbClr val="00B0F0"/>
                </a:solidFill>
              </a:rPr>
              <a:t>iskeyword</a:t>
            </a:r>
            <a:r>
              <a:rPr lang="en-US" sz="2400" dirty="0">
                <a:solidFill>
                  <a:schemeClr val="tx1"/>
                </a:solidFill>
                <a:latin typeface="Lucida Sans Typewriter" panose="020B0509030504030204" pitchFamily="49" charset="0"/>
              </a:rPr>
              <a:t>()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65C0AC-2D03-82E4-40BD-586C02595FD5}"/>
              </a:ext>
            </a:extLst>
          </p:cNvPr>
          <p:cNvGrpSpPr/>
          <p:nvPr/>
        </p:nvGrpSpPr>
        <p:grpSpPr>
          <a:xfrm>
            <a:off x="540202" y="3264039"/>
            <a:ext cx="5229661" cy="1353990"/>
            <a:chOff x="540202" y="3264039"/>
            <a:chExt cx="5229661" cy="1353990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21" name="Subtitle 10"/>
            <p:cNvSpPr txBox="1">
              <a:spLocks/>
            </p:cNvSpPr>
            <p:nvPr/>
          </p:nvSpPr>
          <p:spPr>
            <a:xfrm>
              <a:off x="540202" y="3602366"/>
              <a:ext cx="5229661" cy="10156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buClr>
                  <a:srgbClr val="990033"/>
                </a:buClr>
                <a:buFont typeface="+mj-lt"/>
                <a:buAutoNum type="arabicPeriod"/>
              </a:pPr>
              <a:endParaRPr lang="en-US" sz="1800" dirty="0">
                <a:solidFill>
                  <a:srgbClr val="FF0000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527173" y="3264039"/>
              <a:ext cx="1066800" cy="44500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0203" y="3666297"/>
              <a:ext cx="465663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2000" b="1" dirty="0">
                  <a:solidFill>
                    <a:srgbClr val="0000CC"/>
                  </a:solidFill>
                </a:rPr>
                <a:t>import</a:t>
              </a:r>
              <a:r>
                <a:rPr lang="en-US" sz="2000" b="1" dirty="0"/>
                <a:t> </a:t>
              </a:r>
              <a:r>
                <a:rPr lang="en-US" sz="2000" b="1" dirty="0">
                  <a:solidFill>
                    <a:schemeClr val="bg1"/>
                  </a:solidFill>
                </a:rPr>
                <a:t>keyword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2000" b="1" dirty="0">
                  <a:solidFill>
                    <a:srgbClr val="FB2534"/>
                  </a:solidFill>
                </a:rPr>
                <a:t>print</a:t>
              </a:r>
              <a:r>
                <a:rPr lang="en-US" sz="2000" b="1" dirty="0">
                  <a:solidFill>
                    <a:schemeClr val="tx2">
                      <a:lumMod val="50000"/>
                    </a:schemeClr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2000" b="1" dirty="0">
                  <a:solidFill>
                    <a:schemeClr val="bg1"/>
                  </a:solidFill>
                </a:rPr>
                <a:t>keyword.</a:t>
              </a:r>
              <a:r>
                <a:rPr lang="en-US" sz="2000" b="1" dirty="0">
                  <a:solidFill>
                    <a:srgbClr val="0000CC"/>
                  </a:solidFill>
                </a:rPr>
                <a:t>iskeyword</a:t>
              </a:r>
              <a:r>
                <a:rPr lang="en-US" sz="2000" b="1" dirty="0">
                  <a:solidFill>
                    <a:schemeClr val="bg1"/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2000" b="1" dirty="0">
                  <a:solidFill>
                    <a:srgbClr val="0000CC"/>
                  </a:solidFill>
                </a:rPr>
                <a:t>'True’</a:t>
              </a:r>
              <a:r>
                <a:rPr lang="en-US" sz="2000" b="1" dirty="0">
                  <a:solidFill>
                    <a:schemeClr val="bg1"/>
                  </a:solidFill>
                  <a:latin typeface="Lucida Sans Typewriter" panose="020B0509030504030204" pitchFamily="49" charset="0"/>
                </a:rPr>
                <a:t>)</a:t>
              </a:r>
              <a:r>
                <a:rPr lang="en-US" sz="2000" b="1" dirty="0">
                  <a:solidFill>
                    <a:schemeClr val="tx2">
                      <a:lumMod val="50000"/>
                    </a:schemeClr>
                  </a:solidFill>
                  <a:latin typeface="Lucida Sans Typewriter" panose="020B0509030504030204" pitchFamily="49" charset="0"/>
                </a:rPr>
                <a:t>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B0A736-1296-4B92-2331-6A21BD125184}"/>
              </a:ext>
            </a:extLst>
          </p:cNvPr>
          <p:cNvGrpSpPr/>
          <p:nvPr/>
        </p:nvGrpSpPr>
        <p:grpSpPr>
          <a:xfrm>
            <a:off x="6011539" y="3264039"/>
            <a:ext cx="2892552" cy="1353991"/>
            <a:chOff x="6058665" y="3456867"/>
            <a:chExt cx="2892552" cy="1353991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24" name="TextBox 23"/>
            <p:cNvSpPr txBox="1"/>
            <p:nvPr/>
          </p:nvSpPr>
          <p:spPr>
            <a:xfrm>
              <a:off x="6058665" y="3795195"/>
              <a:ext cx="2892552" cy="10156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True</a:t>
              </a:r>
            </a:p>
            <a:p>
              <a:endPara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738113" y="3456867"/>
              <a:ext cx="1066800" cy="445008"/>
            </a:xfrm>
            <a:prstGeom prst="roundRect">
              <a:avLst/>
            </a:prstGeom>
            <a:solidFill>
              <a:srgbClr val="F82828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0203" y="2894707"/>
            <a:ext cx="61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rgbClr val="66FF33"/>
                </a:solidFill>
              </a:rPr>
              <a:t>EX-1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0203" y="288630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>
                <a:solidFill>
                  <a:srgbClr val="66FF33"/>
                </a:solidFill>
              </a:rPr>
              <a:t>EX-2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0E47A9-7B01-A5FE-9995-68186CCB3727}"/>
              </a:ext>
            </a:extLst>
          </p:cNvPr>
          <p:cNvGrpSpPr/>
          <p:nvPr/>
        </p:nvGrpSpPr>
        <p:grpSpPr>
          <a:xfrm>
            <a:off x="540202" y="3247179"/>
            <a:ext cx="5229661" cy="1417921"/>
            <a:chOff x="540202" y="3264039"/>
            <a:chExt cx="5229661" cy="1417921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26" name="Subtitle 10">
              <a:extLst>
                <a:ext uri="{FF2B5EF4-FFF2-40B4-BE49-F238E27FC236}">
                  <a16:creationId xmlns:a16="http://schemas.microsoft.com/office/drawing/2014/main" id="{3E0D74F7-722D-312A-28FD-E4A35F44A7A4}"/>
                </a:ext>
              </a:extLst>
            </p:cNvPr>
            <p:cNvSpPr txBox="1">
              <a:spLocks/>
            </p:cNvSpPr>
            <p:nvPr/>
          </p:nvSpPr>
          <p:spPr>
            <a:xfrm>
              <a:off x="540202" y="3602366"/>
              <a:ext cx="5229661" cy="10156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buClr>
                  <a:srgbClr val="990033"/>
                </a:buClr>
                <a:buFont typeface="+mj-lt"/>
                <a:buAutoNum type="arabicPeriod"/>
              </a:pPr>
              <a:endParaRPr lang="en-US" sz="1800" dirty="0">
                <a:solidFill>
                  <a:srgbClr val="FF0000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27" name="Rounded Rectangle 21">
              <a:extLst>
                <a:ext uri="{FF2B5EF4-FFF2-40B4-BE49-F238E27FC236}">
                  <a16:creationId xmlns:a16="http://schemas.microsoft.com/office/drawing/2014/main" id="{5F510487-847F-B6A8-BD26-028B10CBEDBC}"/>
                </a:ext>
              </a:extLst>
            </p:cNvPr>
            <p:cNvSpPr/>
            <p:nvPr/>
          </p:nvSpPr>
          <p:spPr>
            <a:xfrm>
              <a:off x="4527173" y="3264039"/>
              <a:ext cx="1066800" cy="445008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9341504-C1AB-0149-3AA4-08C014D638A9}"/>
                </a:ext>
              </a:extLst>
            </p:cNvPr>
            <p:cNvSpPr/>
            <p:nvPr/>
          </p:nvSpPr>
          <p:spPr>
            <a:xfrm>
              <a:off x="540203" y="3666297"/>
              <a:ext cx="465663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2000" b="1" dirty="0">
                  <a:solidFill>
                    <a:srgbClr val="0000CC"/>
                  </a:solidFill>
                </a:rPr>
                <a:t>import</a:t>
              </a:r>
              <a:r>
                <a:rPr lang="en-US" sz="2000" dirty="0"/>
                <a:t> </a:t>
              </a:r>
              <a:r>
                <a:rPr lang="en-US" sz="2000" b="1" dirty="0">
                  <a:solidFill>
                    <a:schemeClr val="bg1"/>
                  </a:solidFill>
                </a:rPr>
                <a:t>keyword</a:t>
              </a:r>
            </a:p>
            <a:p>
              <a:pPr marL="342900" indent="-342900">
                <a:buClr>
                  <a:srgbClr val="C00000"/>
                </a:buClr>
                <a:buFont typeface="+mj-lt"/>
                <a:buAutoNum type="arabicPeriod"/>
              </a:pPr>
              <a:r>
                <a:rPr lang="en-US" sz="2000" b="1" dirty="0">
                  <a:solidFill>
                    <a:srgbClr val="FF0000"/>
                  </a:solidFill>
                </a:rPr>
                <a:t>print</a:t>
              </a:r>
              <a:r>
                <a:rPr lang="en-US" sz="2000" b="1" dirty="0">
                  <a:solidFill>
                    <a:schemeClr val="tx2">
                      <a:lumMod val="50000"/>
                    </a:schemeClr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2000" b="1" dirty="0">
                  <a:solidFill>
                    <a:schemeClr val="bg1"/>
                  </a:solidFill>
                </a:rPr>
                <a:t>keyword.</a:t>
              </a:r>
              <a:r>
                <a:rPr lang="en-US" sz="2000" b="1" dirty="0">
                  <a:solidFill>
                    <a:srgbClr val="0000CC"/>
                  </a:solidFill>
                </a:rPr>
                <a:t>iskeyword</a:t>
              </a:r>
              <a:r>
                <a:rPr lang="en-US" sz="2000" b="1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(</a:t>
              </a:r>
              <a:r>
                <a:rPr lang="en-US" sz="2000" b="1" dirty="0">
                  <a:solidFill>
                    <a:schemeClr val="bg1"/>
                  </a:solidFill>
                </a:rPr>
                <a:t>'</a:t>
              </a:r>
              <a:r>
                <a:rPr lang="en-US" sz="2000" b="1" dirty="0" err="1">
                  <a:solidFill>
                    <a:schemeClr val="bg1"/>
                  </a:solidFill>
                </a:rPr>
                <a:t>mani</a:t>
              </a:r>
              <a:r>
                <a:rPr lang="en-US" sz="2000" b="1" dirty="0">
                  <a:solidFill>
                    <a:schemeClr val="bg1"/>
                  </a:solidFill>
                </a:rPr>
                <a:t>’</a:t>
              </a:r>
              <a:r>
                <a:rPr lang="en-US" sz="2000" b="1" dirty="0">
                  <a:solidFill>
                    <a:srgbClr val="FF0000"/>
                  </a:solidFill>
                  <a:latin typeface="Lucida Sans Typewriter" panose="020B0509030504030204" pitchFamily="49" charset="0"/>
                </a:rPr>
                <a:t>)</a:t>
              </a:r>
              <a:r>
                <a:rPr lang="en-US" sz="2000" b="1" dirty="0">
                  <a:solidFill>
                    <a:schemeClr val="tx2">
                      <a:lumMod val="50000"/>
                    </a:schemeClr>
                  </a:solidFill>
                  <a:latin typeface="Lucida Sans Typewriter" panose="020B0509030504030204" pitchFamily="49" charset="0"/>
                </a:rPr>
                <a:t>)</a:t>
              </a:r>
            </a:p>
            <a:p>
              <a:pPr>
                <a:buClr>
                  <a:srgbClr val="C00000"/>
                </a:buClr>
              </a:pPr>
              <a:endParaRPr lang="en-US" sz="2000" dirty="0">
                <a:solidFill>
                  <a:schemeClr val="tx2">
                    <a:lumMod val="50000"/>
                  </a:schemeClr>
                </a:solidFill>
                <a:latin typeface="Lucida Sans Typewriter" panose="020B0509030504030204" pitchFamily="49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35503A0-4D54-A45A-B233-F2979DAD8881}"/>
              </a:ext>
            </a:extLst>
          </p:cNvPr>
          <p:cNvGrpSpPr/>
          <p:nvPr/>
        </p:nvGrpSpPr>
        <p:grpSpPr>
          <a:xfrm>
            <a:off x="6011539" y="3247179"/>
            <a:ext cx="2892552" cy="1353991"/>
            <a:chOff x="6041144" y="609925"/>
            <a:chExt cx="2892552" cy="1353991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B7801B0-645F-91D7-3F39-E7366FAC245D}"/>
                </a:ext>
              </a:extLst>
            </p:cNvPr>
            <p:cNvSpPr txBox="1"/>
            <p:nvPr/>
          </p:nvSpPr>
          <p:spPr>
            <a:xfrm>
              <a:off x="6041144" y="948253"/>
              <a:ext cx="2892552" cy="10156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False</a:t>
              </a:r>
            </a:p>
            <a:p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Rounded Rectangle 24">
              <a:extLst>
                <a:ext uri="{FF2B5EF4-FFF2-40B4-BE49-F238E27FC236}">
                  <a16:creationId xmlns:a16="http://schemas.microsoft.com/office/drawing/2014/main" id="{4D359B3E-848F-B0B8-D7BF-94082DEA40F5}"/>
                </a:ext>
              </a:extLst>
            </p:cNvPr>
            <p:cNvSpPr/>
            <p:nvPr/>
          </p:nvSpPr>
          <p:spPr>
            <a:xfrm>
              <a:off x="7720592" y="609925"/>
              <a:ext cx="1066800" cy="445008"/>
            </a:xfrm>
            <a:prstGeom prst="roundRect">
              <a:avLst/>
            </a:prstGeom>
            <a:solidFill>
              <a:srgbClr val="F82828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128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7744"/>
            <a:ext cx="266700" cy="676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4216" y="240792"/>
            <a:ext cx="2338422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Identifiers</a:t>
            </a:r>
          </a:p>
        </p:txBody>
      </p:sp>
      <p:sp>
        <p:nvSpPr>
          <p:cNvPr id="5" name="Subtitle 2"/>
          <p:cNvSpPr>
            <a:spLocks noGrp="1"/>
          </p:cNvSpPr>
          <p:nvPr>
            <p:ph type="body" idx="1"/>
          </p:nvPr>
        </p:nvSpPr>
        <p:spPr>
          <a:xfrm>
            <a:off x="334216" y="1524000"/>
            <a:ext cx="6973887" cy="1195387"/>
          </a:xfrm>
          <a:ln>
            <a:noFill/>
          </a:ln>
        </p:spPr>
        <p:txBody>
          <a:bodyPr>
            <a:no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en-US" sz="2400" dirty="0">
                <a:solidFill>
                  <a:schemeClr val="tx1"/>
                </a:solidFill>
              </a:rPr>
              <a:t>To Identify an “</a:t>
            </a:r>
            <a:r>
              <a:rPr lang="en-US" sz="2400" b="1" u="sng" dirty="0">
                <a:solidFill>
                  <a:schemeClr val="tx1"/>
                </a:solidFill>
              </a:rPr>
              <a:t>Entity or class or function or file or variable</a:t>
            </a:r>
            <a:r>
              <a:rPr lang="en-US" sz="2400" dirty="0">
                <a:solidFill>
                  <a:schemeClr val="tx1"/>
                </a:solidFill>
              </a:rPr>
              <a:t>” by assigning those names is called “</a:t>
            </a:r>
            <a:r>
              <a:rPr lang="en-US" sz="2400" b="1" i="1" u="sng" dirty="0">
                <a:solidFill>
                  <a:schemeClr val="tx1"/>
                </a:solidFill>
              </a:rPr>
              <a:t>Identifier</a:t>
            </a:r>
            <a:r>
              <a:rPr lang="en-US" sz="2400" dirty="0">
                <a:solidFill>
                  <a:schemeClr val="tx1"/>
                </a:solidFill>
              </a:rPr>
              <a:t>”.</a:t>
            </a:r>
          </a:p>
        </p:txBody>
      </p:sp>
      <p:sp>
        <p:nvSpPr>
          <p:cNvPr id="46" name="Subtitle 2"/>
          <p:cNvSpPr txBox="1">
            <a:spLocks/>
          </p:cNvSpPr>
          <p:nvPr/>
        </p:nvSpPr>
        <p:spPr>
          <a:xfrm>
            <a:off x="334216" y="2983463"/>
            <a:ext cx="8545383" cy="19275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Blip>
                <a:blip r:embed="rId2"/>
              </a:buBlip>
            </a:pPr>
            <a:r>
              <a:rPr lang="en-US" sz="2800" b="1" dirty="0">
                <a:solidFill>
                  <a:srgbClr val="66FF33"/>
                </a:solidFill>
              </a:rPr>
              <a:t>Why we need to assigning names for values..?</a:t>
            </a:r>
          </a:p>
          <a:p>
            <a:pPr marL="1371600" lvl="2" indent="-457200">
              <a:buFont typeface="Arial" panose="020B0604020202020204" pitchFamily="34" charset="0"/>
              <a:buBlip>
                <a:blip r:embed="rId2"/>
              </a:buBlip>
            </a:pPr>
            <a:r>
              <a:rPr lang="en-US" sz="2400" b="1" dirty="0">
                <a:solidFill>
                  <a:schemeClr val="tx1"/>
                </a:solidFill>
              </a:rPr>
              <a:t>Storing values for future scope.</a:t>
            </a:r>
          </a:p>
          <a:p>
            <a:pPr marL="1371600" lvl="2" indent="-457200">
              <a:buFont typeface="Arial" panose="020B0604020202020204" pitchFamily="34" charset="0"/>
              <a:buBlip>
                <a:blip r:embed="rId2"/>
              </a:buBlip>
            </a:pPr>
            <a:r>
              <a:rPr lang="en-US" sz="2400" b="1" dirty="0">
                <a:solidFill>
                  <a:schemeClr val="tx1"/>
                </a:solidFill>
              </a:rPr>
              <a:t>value</a:t>
            </a:r>
            <a:r>
              <a:rPr lang="en-US" sz="2400" b="1" dirty="0">
                <a:solidFill>
                  <a:srgbClr val="66FF33"/>
                </a:solidFill>
              </a:rPr>
              <a:t> </a:t>
            </a:r>
            <a:r>
              <a:rPr lang="en-US" sz="2400" b="1" dirty="0">
                <a:solidFill>
                  <a:srgbClr val="FFFF00"/>
                </a:solidFill>
              </a:rPr>
              <a:t>10</a:t>
            </a:r>
            <a:r>
              <a:rPr lang="en-US" sz="2400" b="1" dirty="0">
                <a:solidFill>
                  <a:srgbClr val="D60093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is refers to an identifier </a:t>
            </a:r>
            <a:r>
              <a:rPr lang="en-US" sz="2400" b="1" dirty="0">
                <a:solidFill>
                  <a:srgbClr val="FFFF00"/>
                </a:solidFill>
              </a:rPr>
              <a:t>a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6745999" y="4009626"/>
            <a:ext cx="2133600" cy="2389030"/>
            <a:chOff x="6745999" y="4009626"/>
            <a:chExt cx="2133600" cy="2389030"/>
          </a:xfrm>
        </p:grpSpPr>
        <p:sp>
          <p:nvSpPr>
            <p:cNvPr id="2" name="Round Diagonal Corner Rectangle 1"/>
            <p:cNvSpPr/>
            <p:nvPr/>
          </p:nvSpPr>
          <p:spPr>
            <a:xfrm>
              <a:off x="6745999" y="4009626"/>
              <a:ext cx="2133600" cy="2389030"/>
            </a:xfrm>
            <a:prstGeom prst="round2Diag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45377" y="4911004"/>
              <a:ext cx="1189749" cy="5847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FF00"/>
                  </a:solidFill>
                </a:rPr>
                <a:t>a</a:t>
              </a:r>
              <a:r>
                <a:rPr lang="en-US" sz="3200" dirty="0"/>
                <a:t> = </a:t>
              </a:r>
              <a:r>
                <a:rPr lang="en-US" sz="3200" dirty="0">
                  <a:solidFill>
                    <a:srgbClr val="FFFF00"/>
                  </a:solidFill>
                </a:rPr>
                <a:t>10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32396" y="4232398"/>
              <a:ext cx="15199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Example-1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48425" y="5865396"/>
              <a:ext cx="1062599" cy="369332"/>
            </a:xfrm>
            <a:prstGeom prst="rect">
              <a:avLst/>
            </a:prstGeom>
            <a:ln>
              <a:solidFill>
                <a:srgbClr val="D60093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i="1" u="sng" dirty="0">
                  <a:solidFill>
                    <a:srgbClr val="002060"/>
                  </a:solidFill>
                </a:rPr>
                <a:t>Identifier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7315200" y="5419579"/>
              <a:ext cx="274396" cy="414528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888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2862</TotalTime>
  <Words>861</Words>
  <Application>Microsoft Office PowerPoint</Application>
  <PresentationFormat>On-screen Show (4:3)</PresentationFormat>
  <Paragraphs>200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Lucida Sans Typewriter</vt:lpstr>
      <vt:lpstr>Wingdings</vt:lpstr>
      <vt:lpstr>Office Theme</vt:lpstr>
      <vt:lpstr>1_Office Theme</vt:lpstr>
      <vt:lpstr>Programming with Python</vt:lpstr>
      <vt:lpstr>  Identifiers &amp;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Python</dc:title>
  <dc:creator>ismail - [2010]</dc:creator>
  <cp:lastModifiedBy>Kanaparthi</cp:lastModifiedBy>
  <cp:revision>482</cp:revision>
  <dcterms:created xsi:type="dcterms:W3CDTF">2022-07-08T13:09:27Z</dcterms:created>
  <dcterms:modified xsi:type="dcterms:W3CDTF">2023-06-04T12:40:30Z</dcterms:modified>
</cp:coreProperties>
</file>