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59" r:id="rId3"/>
    <p:sldId id="260" r:id="rId4"/>
    <p:sldId id="299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289" r:id="rId13"/>
    <p:sldId id="309" r:id="rId14"/>
    <p:sldId id="301" r:id="rId15"/>
    <p:sldId id="274" r:id="rId16"/>
    <p:sldId id="30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317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0FC90-D136-4E9F-AC00-D4A009EC4FB2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5E758-1FF4-4FC6-A046-3A2A83DD4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15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5E758-1FF4-4FC6-A046-3A2A83DD4A4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272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5E758-1FF4-4FC6-A046-3A2A83DD4A4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516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5E758-1FF4-4FC6-A046-3A2A83DD4A4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010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5E758-1FF4-4FC6-A046-3A2A83DD4A4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42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8743"/>
      </p:ext>
    </p:extLst>
  </p:cSld>
  <p:clrMapOvr>
    <a:masterClrMapping/>
  </p:clrMapOvr>
  <p:transition spd="slow"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34400"/>
      </p:ext>
    </p:extLst>
  </p:cSld>
  <p:clrMapOvr>
    <a:masterClrMapping/>
  </p:clrMapOvr>
  <p:transition spd="slow"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56320"/>
      </p:ext>
    </p:extLst>
  </p:cSld>
  <p:clrMapOvr>
    <a:masterClrMapping/>
  </p:clrMapOvr>
  <p:transition spd="slow"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34120"/>
      </p:ext>
    </p:extLst>
  </p:cSld>
  <p:clrMapOvr>
    <a:masterClrMapping/>
  </p:clrMapOvr>
  <p:transition spd="slow"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59137"/>
      </p:ext>
    </p:extLst>
  </p:cSld>
  <p:clrMapOvr>
    <a:masterClrMapping/>
  </p:clrMapOvr>
  <p:transition spd="slow"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97725"/>
      </p:ext>
    </p:extLst>
  </p:cSld>
  <p:clrMapOvr>
    <a:masterClrMapping/>
  </p:clrMapOvr>
  <p:transition spd="slow"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85389"/>
      </p:ext>
    </p:extLst>
  </p:cSld>
  <p:clrMapOvr>
    <a:masterClrMapping/>
  </p:clrMapOvr>
  <p:transition spd="slow"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3417"/>
      </p:ext>
    </p:extLst>
  </p:cSld>
  <p:clrMapOvr>
    <a:masterClrMapping/>
  </p:clrMapOvr>
  <p:transition spd="slow"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42265"/>
      </p:ext>
    </p:extLst>
  </p:cSld>
  <p:clrMapOvr>
    <a:masterClrMapping/>
  </p:clrMapOvr>
  <p:transition spd="slow"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073"/>
      </p:ext>
    </p:extLst>
  </p:cSld>
  <p:clrMapOvr>
    <a:masterClrMapping/>
  </p:clrMapOvr>
  <p:transition spd="slow"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26470"/>
      </p:ext>
    </p:extLst>
  </p:cSld>
  <p:clrMapOvr>
    <a:masterClrMapping/>
  </p:clrMapOvr>
  <p:transition spd="slow"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BB755-B206-432D-89AE-95154BC0DB4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8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ll dir="l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72700" y="986165"/>
            <a:ext cx="1446600" cy="1349405"/>
            <a:chOff x="5230454" y="3757009"/>
            <a:chExt cx="2267971" cy="1769208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3" name="Group 2"/>
            <p:cNvGrpSpPr/>
            <p:nvPr/>
          </p:nvGrpSpPr>
          <p:grpSpPr>
            <a:xfrm>
              <a:off x="5230454" y="3757009"/>
              <a:ext cx="2267971" cy="1769208"/>
              <a:chOff x="5898079" y="1740664"/>
              <a:chExt cx="1825690" cy="1769208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 rot="16200000">
                <a:off x="5979167" y="2161138"/>
                <a:ext cx="766853" cy="929029"/>
              </a:xfrm>
              <a:prstGeom prst="round2SameRect">
                <a:avLst>
                  <a:gd name="adj1" fmla="val 37709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" name="Round Same Side Corner Rectangle 6"/>
              <p:cNvSpPr/>
              <p:nvPr/>
            </p:nvSpPr>
            <p:spPr>
              <a:xfrm rot="5400000">
                <a:off x="6892011" y="2177326"/>
                <a:ext cx="766853" cy="896663"/>
              </a:xfrm>
              <a:prstGeom prst="round2SameRect">
                <a:avLst>
                  <a:gd name="adj1" fmla="val 34202"/>
                  <a:gd name="adj2" fmla="val 0"/>
                </a:avLst>
              </a:prstGeom>
              <a:solidFill>
                <a:srgbClr val="ECE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6308469" y="1740664"/>
                <a:ext cx="1006605" cy="884651"/>
                <a:chOff x="6308469" y="1740664"/>
                <a:chExt cx="1006605" cy="884651"/>
              </a:xfrm>
            </p:grpSpPr>
            <p:sp>
              <p:nvSpPr>
                <p:cNvPr id="12" name="Round Same Side Corner Rectangle 11"/>
                <p:cNvSpPr/>
                <p:nvPr/>
              </p:nvSpPr>
              <p:spPr>
                <a:xfrm>
                  <a:off x="6308469" y="1740664"/>
                  <a:ext cx="1006605" cy="420879"/>
                </a:xfrm>
                <a:prstGeom prst="round2SameRect">
                  <a:avLst>
                    <a:gd name="adj1" fmla="val 40923"/>
                    <a:gd name="adj2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3" name="Round Single Corner Rectangle 12"/>
                <p:cNvSpPr/>
                <p:nvPr/>
              </p:nvSpPr>
              <p:spPr>
                <a:xfrm rot="10800000" flipH="1">
                  <a:off x="6810923" y="2160467"/>
                  <a:ext cx="503304" cy="464848"/>
                </a:xfrm>
                <a:prstGeom prst="round1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 rot="10800000">
                <a:off x="6308469" y="2625315"/>
                <a:ext cx="1025841" cy="884557"/>
                <a:chOff x="6445971" y="1741434"/>
                <a:chExt cx="1025841" cy="884557"/>
              </a:xfrm>
              <a:solidFill>
                <a:srgbClr val="E8F818"/>
              </a:solidFill>
            </p:grpSpPr>
            <p:sp>
              <p:nvSpPr>
                <p:cNvPr id="10" name="Round Same Side Corner Rectangle 9"/>
                <p:cNvSpPr/>
                <p:nvPr/>
              </p:nvSpPr>
              <p:spPr>
                <a:xfrm>
                  <a:off x="6445971" y="1741434"/>
                  <a:ext cx="1025468" cy="420875"/>
                </a:xfrm>
                <a:prstGeom prst="round2SameRect">
                  <a:avLst>
                    <a:gd name="adj1" fmla="val 47313"/>
                    <a:gd name="adj2" fmla="val 0"/>
                  </a:avLst>
                </a:prstGeom>
                <a:solidFill>
                  <a:srgbClr val="ECE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1" name="Round Single Corner Rectangle 10"/>
                <p:cNvSpPr/>
                <p:nvPr/>
              </p:nvSpPr>
              <p:spPr>
                <a:xfrm rot="10800000" flipH="1">
                  <a:off x="6953174" y="2114665"/>
                  <a:ext cx="518638" cy="511326"/>
                </a:xfrm>
                <a:prstGeom prst="round1Rect">
                  <a:avLst/>
                </a:prstGeom>
                <a:solidFill>
                  <a:srgbClr val="ECE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</p:grpSp>
        <p:sp>
          <p:nvSpPr>
            <p:cNvPr id="4" name="Flowchart: Connector 3"/>
            <p:cNvSpPr/>
            <p:nvPr/>
          </p:nvSpPr>
          <p:spPr>
            <a:xfrm>
              <a:off x="6586528" y="5226759"/>
              <a:ext cx="181051" cy="181051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5997270" y="3876922"/>
              <a:ext cx="181051" cy="181051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413124" y="2895601"/>
            <a:ext cx="7391400" cy="147002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Programming with Python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010401" y="5410200"/>
            <a:ext cx="3047999" cy="990600"/>
          </a:xfr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softEdge rad="635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 anchorCtr="0"/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K.V.S.Manikanta</a:t>
            </a:r>
          </a:p>
        </p:txBody>
      </p:sp>
    </p:spTree>
    <p:extLst>
      <p:ext uri="{BB962C8B-B14F-4D97-AF65-F5344CB8AC3E}">
        <p14:creationId xmlns:p14="http://schemas.microsoft.com/office/powerpoint/2010/main" val="239217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ubtitle 33">
            <a:extLst>
              <a:ext uri="{FF2B5EF4-FFF2-40B4-BE49-F238E27FC236}">
                <a16:creationId xmlns:a16="http://schemas.microsoft.com/office/drawing/2014/main" id="{A60DC805-3418-4962-CD68-9332CB6FFFED}"/>
              </a:ext>
            </a:extLst>
          </p:cNvPr>
          <p:cNvSpPr txBox="1">
            <a:spLocks/>
          </p:cNvSpPr>
          <p:nvPr/>
        </p:nvSpPr>
        <p:spPr>
          <a:xfrm>
            <a:off x="750334" y="1371601"/>
            <a:ext cx="8000376" cy="75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print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function with  “sep” &amp; “end” function: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4DAF65-19E9-169D-877F-E89E257817F5}"/>
              </a:ext>
            </a:extLst>
          </p:cNvPr>
          <p:cNvGrpSpPr/>
          <p:nvPr/>
        </p:nvGrpSpPr>
        <p:grpSpPr>
          <a:xfrm>
            <a:off x="2028536" y="2074244"/>
            <a:ext cx="7843060" cy="2281554"/>
            <a:chOff x="327556" y="2879973"/>
            <a:chExt cx="7843060" cy="228155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184175-A4D7-4CF3-5B2E-E188F02873BF}"/>
                </a:ext>
              </a:extLst>
            </p:cNvPr>
            <p:cNvGrpSpPr/>
            <p:nvPr/>
          </p:nvGrpSpPr>
          <p:grpSpPr>
            <a:xfrm>
              <a:off x="327556" y="2879973"/>
              <a:ext cx="7843060" cy="2130838"/>
              <a:chOff x="327556" y="2879973"/>
              <a:chExt cx="7843060" cy="2130838"/>
            </a:xfrm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grpSpPr>
          <p:sp>
            <p:nvSpPr>
              <p:cNvPr id="3" name="Subtitle 10">
                <a:extLst>
                  <a:ext uri="{FF2B5EF4-FFF2-40B4-BE49-F238E27FC236}">
                    <a16:creationId xmlns:a16="http://schemas.microsoft.com/office/drawing/2014/main" id="{B45F555B-F69D-94A9-1295-28CA9E03E8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7556" y="3230346"/>
                <a:ext cx="7843060" cy="178046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990033"/>
                  </a:buClr>
                  <a:buSzTx/>
                  <a:buFont typeface="+mj-lt"/>
                  <a:buAutoNum type="arabicPeriod"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5" name="Rounded Rectangle 21">
                <a:extLst>
                  <a:ext uri="{FF2B5EF4-FFF2-40B4-BE49-F238E27FC236}">
                    <a16:creationId xmlns:a16="http://schemas.microsoft.com/office/drawing/2014/main" id="{0BF42175-5D54-7F3A-2CA1-D099B47B677A}"/>
                  </a:ext>
                </a:extLst>
              </p:cNvPr>
              <p:cNvSpPr/>
              <p:nvPr/>
            </p:nvSpPr>
            <p:spPr>
              <a:xfrm>
                <a:off x="6920080" y="2879973"/>
                <a:ext cx="1066800" cy="445008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CODE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B645AA-AB1E-02EA-DD92-C91702B8A211}"/>
                </a:ext>
              </a:extLst>
            </p:cNvPr>
            <p:cNvSpPr/>
            <p:nvPr/>
          </p:nvSpPr>
          <p:spPr>
            <a:xfrm>
              <a:off x="406212" y="3282230"/>
              <a:ext cx="7685735" cy="18792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tabLst/>
                <a:defRPr/>
              </a:pPr>
              <a:endParaRPr lang="en-US" sz="2000" b="1" dirty="0">
                <a:solidFill>
                  <a:srgbClr val="ACCBF9">
                    <a:lumMod val="50000"/>
                  </a:srgbClr>
                </a:solidFill>
                <a:latin typeface="Lucida Sans Typewriter" panose="020B0509030504030204" pitchFamily="49" charset="0"/>
              </a:endParaRPr>
            </a:p>
            <a:p>
              <a:pPr marL="457200" indent="-457200">
                <a:lnSpc>
                  <a:spcPct val="150000"/>
                </a:lnSpc>
                <a:buClr>
                  <a:srgbClr val="C00000"/>
                </a:buClr>
                <a:buFont typeface="+mj-lt"/>
                <a:buAutoNum type="arabicPeriod"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'My', "Self", sep="++++" , end="***"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</a:p>
            <a:p>
              <a:pPr marL="457200" indent="-457200">
                <a:lnSpc>
                  <a:spcPct val="150000"/>
                </a:lnSpc>
                <a:buClr>
                  <a:srgbClr val="C00000"/>
                </a:buClr>
                <a:buFont typeface="+mj-lt"/>
                <a:buAutoNum type="arabicPeriod"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'My', "Self", sep="---&gt;" , end="***"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</a:p>
            <a:p>
              <a:pPr marL="457200" indent="-457200">
                <a:lnSpc>
                  <a:spcPct val="150000"/>
                </a:lnSpc>
                <a:buClr>
                  <a:srgbClr val="C00000"/>
                </a:buClr>
                <a:buFont typeface="+mj-lt"/>
                <a:buAutoNum type="arabicPeriod"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481B673-9EC1-3361-6222-7BD73A06F91F}"/>
              </a:ext>
            </a:extLst>
          </p:cNvPr>
          <p:cNvSpPr txBox="1"/>
          <p:nvPr/>
        </p:nvSpPr>
        <p:spPr>
          <a:xfrm>
            <a:off x="5643028" y="1153861"/>
            <a:ext cx="4787130" cy="494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Typewriter" panose="020B05090305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64525D-BFE5-9241-E0C0-A48CF766AF92}"/>
              </a:ext>
            </a:extLst>
          </p:cNvPr>
          <p:cNvGrpSpPr/>
          <p:nvPr/>
        </p:nvGrpSpPr>
        <p:grpSpPr>
          <a:xfrm>
            <a:off x="2028536" y="4658631"/>
            <a:ext cx="7843060" cy="1655536"/>
            <a:chOff x="3531950" y="4925276"/>
            <a:chExt cx="7843060" cy="1655536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C0012FF-F7F7-8F12-8F45-C26941DE8138}"/>
                </a:ext>
              </a:extLst>
            </p:cNvPr>
            <p:cNvGrpSpPr/>
            <p:nvPr/>
          </p:nvGrpSpPr>
          <p:grpSpPr>
            <a:xfrm>
              <a:off x="3531950" y="5265085"/>
              <a:ext cx="7843060" cy="1315727"/>
              <a:chOff x="4021384" y="576072"/>
              <a:chExt cx="7843060" cy="1780465"/>
            </a:xfrm>
          </p:grpSpPr>
          <p:sp>
            <p:nvSpPr>
              <p:cNvPr id="17" name="Subtitle 10">
                <a:extLst>
                  <a:ext uri="{FF2B5EF4-FFF2-40B4-BE49-F238E27FC236}">
                    <a16:creationId xmlns:a16="http://schemas.microsoft.com/office/drawing/2014/main" id="{6B56252C-A820-B67D-F0E2-011A31DE76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384" y="576072"/>
                <a:ext cx="7843060" cy="178046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990033"/>
                  </a:buClr>
                  <a:buSzTx/>
                  <a:buFont typeface="+mj-lt"/>
                  <a:buAutoNum type="arabicPeriod"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472CE4-60D3-FB17-B39E-6AB3BEEFA4E5}"/>
                  </a:ext>
                </a:extLst>
              </p:cNvPr>
              <p:cNvSpPr txBox="1"/>
              <p:nvPr/>
            </p:nvSpPr>
            <p:spPr>
              <a:xfrm>
                <a:off x="4512377" y="834177"/>
                <a:ext cx="6086167" cy="66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Sans Typewriter" panose="020B0509030504030204" pitchFamily="49" charset="0"/>
                  </a:rPr>
                  <a:t>My++++Self***My---&gt;</a:t>
                </a:r>
                <a:r>
                  <a:rPr lang="en-US" sz="2000" b="1" dirty="0">
                    <a:solidFill>
                      <a:prstClr val="black"/>
                    </a:solidFill>
                    <a:latin typeface="Lucida Sans Typewriter" panose="020B0509030504030204" pitchFamily="49" charset="0"/>
                  </a:rPr>
                  <a:t>S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Sans Typewriter" panose="020B0509030504030204" pitchFamily="49" charset="0"/>
                  </a:rPr>
                  <a:t>elf***</a:t>
                </a:r>
              </a:p>
            </p:txBody>
          </p:sp>
        </p:grpSp>
        <p:sp>
          <p:nvSpPr>
            <p:cNvPr id="21" name="Rounded Rectangle 24">
              <a:extLst>
                <a:ext uri="{FF2B5EF4-FFF2-40B4-BE49-F238E27FC236}">
                  <a16:creationId xmlns:a16="http://schemas.microsoft.com/office/drawing/2014/main" id="{D9B37A85-5D33-EE84-DFDF-030DF124896F}"/>
                </a:ext>
              </a:extLst>
            </p:cNvPr>
            <p:cNvSpPr/>
            <p:nvPr/>
          </p:nvSpPr>
          <p:spPr>
            <a:xfrm>
              <a:off x="10151227" y="4925276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OUTPUT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7D301-4C48-E812-CD9F-1AF179B4EFD6}"/>
              </a:ext>
            </a:extLst>
          </p:cNvPr>
          <p:cNvSpPr/>
          <p:nvPr/>
        </p:nvSpPr>
        <p:spPr>
          <a:xfrm>
            <a:off x="327556" y="221440"/>
            <a:ext cx="278927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print</a:t>
            </a:r>
            <a:r>
              <a:rPr lang="en-US" sz="3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() Func</a:t>
            </a:r>
          </a:p>
        </p:txBody>
      </p:sp>
    </p:spTree>
    <p:extLst>
      <p:ext uri="{BB962C8B-B14F-4D97-AF65-F5344CB8AC3E}">
        <p14:creationId xmlns:p14="http://schemas.microsoft.com/office/powerpoint/2010/main" val="149942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ubtitle 33">
            <a:extLst>
              <a:ext uri="{FF2B5EF4-FFF2-40B4-BE49-F238E27FC236}">
                <a16:creationId xmlns:a16="http://schemas.microsoft.com/office/drawing/2014/main" id="{A60DC805-3418-4962-CD68-9332CB6FFFED}"/>
              </a:ext>
            </a:extLst>
          </p:cNvPr>
          <p:cNvSpPr txBox="1">
            <a:spLocks/>
          </p:cNvSpPr>
          <p:nvPr/>
        </p:nvSpPr>
        <p:spPr>
          <a:xfrm>
            <a:off x="750334" y="1371601"/>
            <a:ext cx="8000376" cy="75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b="1" dirty="0">
                <a:solidFill>
                  <a:srgbClr val="66FF33"/>
                </a:solidFill>
                <a:latin typeface="Calibri"/>
              </a:rPr>
              <a:t>Difference between end &amp; sep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EF89EC-A8F5-5F11-DF41-B51EE4CB349C}"/>
              </a:ext>
            </a:extLst>
          </p:cNvPr>
          <p:cNvSpPr/>
          <p:nvPr/>
        </p:nvSpPr>
        <p:spPr>
          <a:xfrm>
            <a:off x="327556" y="221440"/>
            <a:ext cx="278927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print</a:t>
            </a:r>
            <a:r>
              <a:rPr lang="en-US" sz="3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() Func</a:t>
            </a:r>
          </a:p>
        </p:txBody>
      </p:sp>
      <p:graphicFrame>
        <p:nvGraphicFramePr>
          <p:cNvPr id="12" name="Table 14">
            <a:extLst>
              <a:ext uri="{FF2B5EF4-FFF2-40B4-BE49-F238E27FC236}">
                <a16:creationId xmlns:a16="http://schemas.microsoft.com/office/drawing/2014/main" id="{145687FC-CFC9-D3B3-54D7-767772FBA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07778"/>
              </p:ext>
            </p:extLst>
          </p:nvPr>
        </p:nvGraphicFramePr>
        <p:xfrm>
          <a:off x="496529" y="2458065"/>
          <a:ext cx="11198942" cy="406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9471">
                  <a:extLst>
                    <a:ext uri="{9D8B030D-6E8A-4147-A177-3AD203B41FA5}">
                      <a16:colId xmlns:a16="http://schemas.microsoft.com/office/drawing/2014/main" val="3136901035"/>
                    </a:ext>
                  </a:extLst>
                </a:gridCol>
                <a:gridCol w="5599471">
                  <a:extLst>
                    <a:ext uri="{9D8B030D-6E8A-4147-A177-3AD203B41FA5}">
                      <a16:colId xmlns:a16="http://schemas.microsoft.com/office/drawing/2014/main" val="3806882656"/>
                    </a:ext>
                  </a:extLst>
                </a:gridCol>
              </a:tblGrid>
              <a:tr h="611098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FF00"/>
                          </a:solidFill>
                          <a:latin typeface="Lucida Sans Typewriter" panose="020B0509030504030204" pitchFamily="49" charset="0"/>
                        </a:rPr>
                        <a:t>END</a:t>
                      </a:r>
                      <a:endParaRPr lang="en-IN" sz="2000" dirty="0">
                        <a:solidFill>
                          <a:srgbClr val="FFFF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rgbClr val="FFFF00"/>
                          </a:solidFill>
                          <a:latin typeface="Lucida Sans Typewriter" panose="020B0509030504030204" pitchFamily="49" charset="0"/>
                        </a:rPr>
                        <a:t>SEP</a:t>
                      </a:r>
                      <a:endParaRPr lang="en-IN" dirty="0">
                        <a:solidFill>
                          <a:srgbClr val="FFFF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135804"/>
                  </a:ext>
                </a:extLst>
              </a:tr>
              <a:tr h="970567">
                <a:tc>
                  <a:txBody>
                    <a:bodyPr/>
                    <a:lstStyle/>
                    <a:p>
                      <a:pPr lvl="0"/>
                      <a:r>
                        <a:rPr lang="en-IN" sz="2400" b="1" dirty="0">
                          <a:latin typeface="+mn-lt"/>
                        </a:rPr>
                        <a:t>Joins multiple lines into single line with specified text.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Joins multiple values into single value with specified text.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619245"/>
                  </a:ext>
                </a:extLst>
              </a:tr>
              <a:tr h="970567">
                <a:tc>
                  <a:txBody>
                    <a:bodyPr/>
                    <a:lstStyle/>
                    <a:p>
                      <a:pPr lvl="0"/>
                      <a:r>
                        <a:rPr lang="en-IN" sz="2400" b="1" dirty="0">
                          <a:latin typeface="+mn-lt"/>
                        </a:rPr>
                        <a:t>It will joins values line by line  on multiple lines.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It will joins multiple values within the line only.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82977"/>
                  </a:ext>
                </a:extLst>
              </a:tr>
              <a:tr h="539205">
                <a:tc>
                  <a:txBody>
                    <a:bodyPr/>
                    <a:lstStyle/>
                    <a:p>
                      <a:pPr lvl="0"/>
                      <a:r>
                        <a:rPr lang="en-IN" sz="2400" b="1" i="1" u="sng" dirty="0">
                          <a:latin typeface="+mn-lt"/>
                        </a:rPr>
                        <a:t>Syntax:</a:t>
                      </a:r>
                      <a:r>
                        <a:rPr lang="en-IN" sz="2400" b="1" dirty="0">
                          <a:latin typeface="+mn-lt"/>
                        </a:rPr>
                        <a:t> end = specified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 </a:t>
                      </a:r>
                      <a:r>
                        <a:rPr lang="en-IN" sz="2400" b="1" i="1" u="sng" dirty="0"/>
                        <a:t>Syntax:</a:t>
                      </a:r>
                      <a:r>
                        <a:rPr lang="en-IN" sz="2400" b="1" dirty="0"/>
                        <a:t> sep = separator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3307606"/>
                  </a:ext>
                </a:extLst>
              </a:tr>
              <a:tr h="970567">
                <a:tc>
                  <a:txBody>
                    <a:bodyPr/>
                    <a:lstStyle/>
                    <a:p>
                      <a:pPr lvl="0"/>
                      <a:r>
                        <a:rPr lang="en-IN" sz="2400" b="1" dirty="0">
                          <a:latin typeface="+mn-lt"/>
                        </a:rPr>
                        <a:t>Specified value must be take string data type.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Separator must be take string data type.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350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25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72700" y="986165"/>
            <a:ext cx="1446600" cy="1349405"/>
            <a:chOff x="5230454" y="3757009"/>
            <a:chExt cx="2267971" cy="1769208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3" name="Group 2"/>
            <p:cNvGrpSpPr/>
            <p:nvPr/>
          </p:nvGrpSpPr>
          <p:grpSpPr>
            <a:xfrm>
              <a:off x="5230454" y="3757009"/>
              <a:ext cx="2267971" cy="1769208"/>
              <a:chOff x="5898079" y="1740664"/>
              <a:chExt cx="1825690" cy="1769208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 rot="16200000">
                <a:off x="5979167" y="2161138"/>
                <a:ext cx="766853" cy="929029"/>
              </a:xfrm>
              <a:prstGeom prst="round2SameRect">
                <a:avLst>
                  <a:gd name="adj1" fmla="val 37709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" name="Round Same Side Corner Rectangle 6"/>
              <p:cNvSpPr/>
              <p:nvPr/>
            </p:nvSpPr>
            <p:spPr>
              <a:xfrm rot="5400000">
                <a:off x="6892011" y="2177326"/>
                <a:ext cx="766853" cy="896663"/>
              </a:xfrm>
              <a:prstGeom prst="round2SameRect">
                <a:avLst>
                  <a:gd name="adj1" fmla="val 34202"/>
                  <a:gd name="adj2" fmla="val 0"/>
                </a:avLst>
              </a:prstGeom>
              <a:solidFill>
                <a:srgbClr val="ECE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6308469" y="1740664"/>
                <a:ext cx="1006605" cy="884651"/>
                <a:chOff x="6308469" y="1740664"/>
                <a:chExt cx="1006605" cy="884651"/>
              </a:xfrm>
            </p:grpSpPr>
            <p:sp>
              <p:nvSpPr>
                <p:cNvPr id="12" name="Round Same Side Corner Rectangle 11"/>
                <p:cNvSpPr/>
                <p:nvPr/>
              </p:nvSpPr>
              <p:spPr>
                <a:xfrm>
                  <a:off x="6308469" y="1740664"/>
                  <a:ext cx="1006605" cy="420879"/>
                </a:xfrm>
                <a:prstGeom prst="round2SameRect">
                  <a:avLst>
                    <a:gd name="adj1" fmla="val 40923"/>
                    <a:gd name="adj2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Round Single Corner Rectangle 12"/>
                <p:cNvSpPr/>
                <p:nvPr/>
              </p:nvSpPr>
              <p:spPr>
                <a:xfrm rot="10800000" flipH="1">
                  <a:off x="6810923" y="2160467"/>
                  <a:ext cx="503304" cy="464848"/>
                </a:xfrm>
                <a:prstGeom prst="round1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 rot="10800000">
                <a:off x="6308469" y="2625315"/>
                <a:ext cx="1025841" cy="884557"/>
                <a:chOff x="6445971" y="1741434"/>
                <a:chExt cx="1025841" cy="884557"/>
              </a:xfrm>
              <a:solidFill>
                <a:srgbClr val="E8F818"/>
              </a:solidFill>
            </p:grpSpPr>
            <p:sp>
              <p:nvSpPr>
                <p:cNvPr id="10" name="Round Same Side Corner Rectangle 9"/>
                <p:cNvSpPr/>
                <p:nvPr/>
              </p:nvSpPr>
              <p:spPr>
                <a:xfrm>
                  <a:off x="6445971" y="1741434"/>
                  <a:ext cx="1025468" cy="420875"/>
                </a:xfrm>
                <a:prstGeom prst="round2SameRect">
                  <a:avLst>
                    <a:gd name="adj1" fmla="val 47313"/>
                    <a:gd name="adj2" fmla="val 0"/>
                  </a:avLst>
                </a:prstGeom>
                <a:solidFill>
                  <a:srgbClr val="ECE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ound Single Corner Rectangle 10"/>
                <p:cNvSpPr/>
                <p:nvPr/>
              </p:nvSpPr>
              <p:spPr>
                <a:xfrm rot="10800000" flipH="1">
                  <a:off x="6953174" y="2114665"/>
                  <a:ext cx="518638" cy="511326"/>
                </a:xfrm>
                <a:prstGeom prst="round1Rect">
                  <a:avLst/>
                </a:prstGeom>
                <a:solidFill>
                  <a:srgbClr val="ECE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" name="Flowchart: Connector 3"/>
            <p:cNvSpPr/>
            <p:nvPr/>
          </p:nvSpPr>
          <p:spPr>
            <a:xfrm>
              <a:off x="6586528" y="5226759"/>
              <a:ext cx="181051" cy="181051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5997270" y="3876922"/>
              <a:ext cx="181051" cy="181051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400299" y="3572814"/>
            <a:ext cx="7391400" cy="147002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57530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ubtitle 33">
            <a:extLst>
              <a:ext uri="{FF2B5EF4-FFF2-40B4-BE49-F238E27FC236}">
                <a16:creationId xmlns:a16="http://schemas.microsoft.com/office/drawing/2014/main" id="{A60DC805-3418-4962-CD68-9332CB6FFFED}"/>
              </a:ext>
            </a:extLst>
          </p:cNvPr>
          <p:cNvSpPr txBox="1">
            <a:spLocks/>
          </p:cNvSpPr>
          <p:nvPr/>
        </p:nvSpPr>
        <p:spPr>
          <a:xfrm>
            <a:off x="750334" y="1371601"/>
            <a:ext cx="8000376" cy="75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EF89EC-A8F5-5F11-DF41-B51EE4CB349C}"/>
              </a:ext>
            </a:extLst>
          </p:cNvPr>
          <p:cNvSpPr/>
          <p:nvPr/>
        </p:nvSpPr>
        <p:spPr>
          <a:xfrm>
            <a:off x="327556" y="221440"/>
            <a:ext cx="278927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print</a:t>
            </a:r>
            <a:r>
              <a:rPr lang="en-US" sz="3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() Func</a:t>
            </a:r>
          </a:p>
        </p:txBody>
      </p:sp>
    </p:spTree>
    <p:extLst>
      <p:ext uri="{BB962C8B-B14F-4D97-AF65-F5344CB8AC3E}">
        <p14:creationId xmlns:p14="http://schemas.microsoft.com/office/powerpoint/2010/main" val="371701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BF7F-0681-01D9-08A8-B0ACF1A69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4FE2F-82D4-E8C0-9174-009A4410F3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797200"/>
      </p:ext>
    </p:extLst>
  </p:cSld>
  <p:clrMapOvr>
    <a:masterClrMapping/>
  </p:clrMapOvr>
  <p:transition spd="slow">
    <p:pull dir="l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30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7380" y="237744"/>
            <a:ext cx="206806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Calibri"/>
              </a:rPr>
              <a:t>Keywords</a:t>
            </a:r>
          </a:p>
        </p:txBody>
      </p:sp>
      <p:sp>
        <p:nvSpPr>
          <p:cNvPr id="34" name="Subtitle 33"/>
          <p:cNvSpPr>
            <a:spLocks noGrp="1"/>
          </p:cNvSpPr>
          <p:nvPr>
            <p:ph type="subTitle" idx="1"/>
          </p:nvPr>
        </p:nvSpPr>
        <p:spPr>
          <a:xfrm>
            <a:off x="899652" y="1306599"/>
            <a:ext cx="7772400" cy="1219200"/>
          </a:xfrm>
        </p:spPr>
        <p:txBody>
          <a:bodyPr>
            <a:norm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sz="2800" b="1" dirty="0">
                <a:solidFill>
                  <a:srgbClr val="66FF33"/>
                </a:solidFill>
              </a:rPr>
              <a:t>Check whether it is keyword or not, in python..?</a:t>
            </a:r>
          </a:p>
          <a:p>
            <a:pPr marL="914400" lvl="1" indent="-457200" algn="l">
              <a:buBlip>
                <a:blip r:embed="rId2"/>
              </a:buBlip>
            </a:pPr>
            <a:r>
              <a:rPr lang="en-US" sz="2400" b="1" dirty="0">
                <a:solidFill>
                  <a:srgbClr val="00B0F0"/>
                </a:solidFill>
              </a:rPr>
              <a:t>iskeyword</a:t>
            </a:r>
            <a:r>
              <a:rPr lang="en-US" sz="2400" dirty="0">
                <a:solidFill>
                  <a:schemeClr val="tx1"/>
                </a:solidFill>
                <a:latin typeface="Lucida Sans Typewriter" panose="020B0509030504030204" pitchFamily="49" charset="0"/>
              </a:rPr>
              <a:t>()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65C0AC-2D03-82E4-40BD-586C02595FD5}"/>
              </a:ext>
            </a:extLst>
          </p:cNvPr>
          <p:cNvGrpSpPr/>
          <p:nvPr/>
        </p:nvGrpSpPr>
        <p:grpSpPr>
          <a:xfrm>
            <a:off x="2064203" y="3264039"/>
            <a:ext cx="5229661" cy="1353990"/>
            <a:chOff x="540202" y="3264039"/>
            <a:chExt cx="5229661" cy="1353990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21" name="Subtitle 10"/>
            <p:cNvSpPr txBox="1">
              <a:spLocks/>
            </p:cNvSpPr>
            <p:nvPr/>
          </p:nvSpPr>
          <p:spPr>
            <a:xfrm>
              <a:off x="540202" y="3602366"/>
              <a:ext cx="5229661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Clr>
                  <a:srgbClr val="990033"/>
                </a:buClr>
                <a:buFont typeface="+mj-lt"/>
                <a:buAutoNum type="arabicPeriod"/>
              </a:pPr>
              <a:endParaRPr lang="en-US" sz="1800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527173" y="3264039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CODE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0203" y="3666297"/>
              <a:ext cx="46566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rgbClr val="0000CC"/>
                  </a:solidFill>
                  <a:latin typeface="Calibri"/>
                </a:rPr>
                <a:t>import</a:t>
              </a:r>
              <a:r>
                <a:rPr lang="en-US" sz="2000" b="1" dirty="0">
                  <a:solidFill>
                    <a:prstClr val="white"/>
                  </a:solidFill>
                  <a:latin typeface="Calibri"/>
                </a:rPr>
                <a:t> </a:t>
              </a:r>
              <a:r>
                <a:rPr lang="en-US" sz="2000" b="1" dirty="0">
                  <a:solidFill>
                    <a:prstClr val="black"/>
                  </a:solidFill>
                  <a:latin typeface="Calibri"/>
                </a:rPr>
                <a:t>keyword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rgbClr val="FB2534"/>
                  </a:solidFill>
                  <a:latin typeface="Calibri"/>
                </a:rPr>
                <a:t>print</a:t>
              </a:r>
              <a:r>
                <a:rPr lang="en-US" sz="2000" b="1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2000" b="1" dirty="0">
                  <a:solidFill>
                    <a:prstClr val="black"/>
                  </a:solidFill>
                  <a:latin typeface="Calibri"/>
                </a:rPr>
                <a:t>keyword.</a:t>
              </a:r>
              <a:r>
                <a:rPr lang="en-US" sz="2000" b="1" dirty="0">
                  <a:solidFill>
                    <a:srgbClr val="0000CC"/>
                  </a:solidFill>
                  <a:latin typeface="Calibri"/>
                </a:rPr>
                <a:t>iskeyword</a:t>
              </a:r>
              <a:r>
                <a:rPr lang="en-US" sz="2000" b="1" dirty="0">
                  <a:solidFill>
                    <a:prstClr val="black"/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2000" b="1" dirty="0">
                  <a:solidFill>
                    <a:srgbClr val="0000CC"/>
                  </a:solidFill>
                  <a:latin typeface="Calibri"/>
                </a:rPr>
                <a:t>'True’</a:t>
              </a:r>
              <a:r>
                <a:rPr lang="en-US" sz="2000" b="1" dirty="0">
                  <a:solidFill>
                    <a:prstClr val="black"/>
                  </a:solidFill>
                  <a:latin typeface="Lucida Sans Typewriter" panose="020B0509030504030204" pitchFamily="49" charset="0"/>
                </a:rPr>
                <a:t>)</a:t>
              </a:r>
              <a:r>
                <a:rPr lang="en-US" sz="2000" b="1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B0A736-1296-4B92-2331-6A21BD125184}"/>
              </a:ext>
            </a:extLst>
          </p:cNvPr>
          <p:cNvGrpSpPr/>
          <p:nvPr/>
        </p:nvGrpSpPr>
        <p:grpSpPr>
          <a:xfrm>
            <a:off x="7535539" y="3264040"/>
            <a:ext cx="2892552" cy="1353991"/>
            <a:chOff x="6058665" y="3456867"/>
            <a:chExt cx="2892552" cy="1353991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24" name="TextBox 23"/>
            <p:cNvSpPr txBox="1"/>
            <p:nvPr/>
          </p:nvSpPr>
          <p:spPr>
            <a:xfrm>
              <a:off x="6058665" y="3795195"/>
              <a:ext cx="2892552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True</a:t>
              </a:r>
            </a:p>
            <a:p>
              <a:endPara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  <a:p>
              <a:endPara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738113" y="3456867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OUTPUT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64204" y="2894707"/>
            <a:ext cx="61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66FF33"/>
                </a:solidFill>
                <a:latin typeface="Calibri"/>
              </a:rPr>
              <a:t>EX-1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64204" y="288630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solidFill>
                  <a:srgbClr val="66FF33"/>
                </a:solidFill>
                <a:latin typeface="Calibri"/>
              </a:rPr>
              <a:t>EX-2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0E47A9-7B01-A5FE-9995-68186CCB3727}"/>
              </a:ext>
            </a:extLst>
          </p:cNvPr>
          <p:cNvGrpSpPr/>
          <p:nvPr/>
        </p:nvGrpSpPr>
        <p:grpSpPr>
          <a:xfrm>
            <a:off x="2064203" y="3247180"/>
            <a:ext cx="5229661" cy="1417921"/>
            <a:chOff x="540202" y="3264039"/>
            <a:chExt cx="5229661" cy="1417921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26" name="Subtitle 10">
              <a:extLst>
                <a:ext uri="{FF2B5EF4-FFF2-40B4-BE49-F238E27FC236}">
                  <a16:creationId xmlns:a16="http://schemas.microsoft.com/office/drawing/2014/main" id="{3E0D74F7-722D-312A-28FD-E4A35F44A7A4}"/>
                </a:ext>
              </a:extLst>
            </p:cNvPr>
            <p:cNvSpPr txBox="1">
              <a:spLocks/>
            </p:cNvSpPr>
            <p:nvPr/>
          </p:nvSpPr>
          <p:spPr>
            <a:xfrm>
              <a:off x="540202" y="3602366"/>
              <a:ext cx="5229661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Clr>
                  <a:srgbClr val="990033"/>
                </a:buClr>
                <a:buFont typeface="+mj-lt"/>
                <a:buAutoNum type="arabicPeriod"/>
              </a:pPr>
              <a:endParaRPr lang="en-US" sz="1800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Rounded Rectangle 21">
              <a:extLst>
                <a:ext uri="{FF2B5EF4-FFF2-40B4-BE49-F238E27FC236}">
                  <a16:creationId xmlns:a16="http://schemas.microsoft.com/office/drawing/2014/main" id="{5F510487-847F-B6A8-BD26-028B10CBEDBC}"/>
                </a:ext>
              </a:extLst>
            </p:cNvPr>
            <p:cNvSpPr/>
            <p:nvPr/>
          </p:nvSpPr>
          <p:spPr>
            <a:xfrm>
              <a:off x="4527173" y="3264039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CODE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9341504-C1AB-0149-3AA4-08C014D638A9}"/>
                </a:ext>
              </a:extLst>
            </p:cNvPr>
            <p:cNvSpPr/>
            <p:nvPr/>
          </p:nvSpPr>
          <p:spPr>
            <a:xfrm>
              <a:off x="540203" y="3666297"/>
              <a:ext cx="46566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rgbClr val="0000CC"/>
                  </a:solidFill>
                  <a:latin typeface="Calibri"/>
                </a:rPr>
                <a:t>import</a:t>
              </a:r>
              <a:r>
                <a:rPr lang="en-US" sz="2000" dirty="0">
                  <a:solidFill>
                    <a:prstClr val="white"/>
                  </a:solidFill>
                  <a:latin typeface="Calibri"/>
                </a:rPr>
                <a:t> </a:t>
              </a:r>
              <a:r>
                <a:rPr lang="en-US" sz="2000" b="1" dirty="0">
                  <a:solidFill>
                    <a:prstClr val="black"/>
                  </a:solidFill>
                  <a:latin typeface="Calibri"/>
                </a:rPr>
                <a:t>keyword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rgbClr val="FF0000"/>
                  </a:solidFill>
                  <a:latin typeface="Calibri"/>
                </a:rPr>
                <a:t>print</a:t>
              </a:r>
              <a:r>
                <a:rPr lang="en-US" sz="2000" b="1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2000" b="1" dirty="0">
                  <a:solidFill>
                    <a:prstClr val="black"/>
                  </a:solidFill>
                  <a:latin typeface="Calibri"/>
                </a:rPr>
                <a:t>keyword.</a:t>
              </a:r>
              <a:r>
                <a:rPr lang="en-US" sz="2000" b="1" dirty="0">
                  <a:solidFill>
                    <a:srgbClr val="0000CC"/>
                  </a:solidFill>
                  <a:latin typeface="Calibri"/>
                </a:rPr>
                <a:t>iskeyword</a:t>
              </a:r>
              <a:r>
                <a:rPr lang="en-US" sz="2000" b="1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2000" b="1" dirty="0">
                  <a:solidFill>
                    <a:prstClr val="black"/>
                  </a:solidFill>
                  <a:latin typeface="Calibri"/>
                </a:rPr>
                <a:t>'</a:t>
              </a:r>
              <a:r>
                <a:rPr lang="en-US" sz="2000" b="1" dirty="0" err="1">
                  <a:solidFill>
                    <a:prstClr val="black"/>
                  </a:solidFill>
                  <a:latin typeface="Calibri"/>
                </a:rPr>
                <a:t>mani</a:t>
              </a:r>
              <a:r>
                <a:rPr lang="en-US" sz="2000" b="1" dirty="0">
                  <a:solidFill>
                    <a:prstClr val="black"/>
                  </a:solidFill>
                  <a:latin typeface="Calibri"/>
                </a:rPr>
                <a:t>’</a:t>
              </a:r>
              <a:r>
                <a:rPr lang="en-US" sz="2000" b="1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)</a:t>
              </a:r>
              <a:r>
                <a:rPr lang="en-US" sz="2000" b="1" dirty="0">
                  <a:solidFill>
                    <a:srgbClr val="ACCBF9">
                      <a:lumMod val="50000"/>
                    </a:srgbClr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>
                <a:buClr>
                  <a:srgbClr val="C00000"/>
                </a:buClr>
              </a:pPr>
              <a:endParaRPr lang="en-US" sz="2000" dirty="0">
                <a:solidFill>
                  <a:srgbClr val="ACCBF9">
                    <a:lumMod val="50000"/>
                  </a:srgbClr>
                </a:solidFill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35503A0-4D54-A45A-B233-F2979DAD8881}"/>
              </a:ext>
            </a:extLst>
          </p:cNvPr>
          <p:cNvGrpSpPr/>
          <p:nvPr/>
        </p:nvGrpSpPr>
        <p:grpSpPr>
          <a:xfrm>
            <a:off x="7535539" y="3247180"/>
            <a:ext cx="2892552" cy="1353991"/>
            <a:chOff x="6041144" y="609925"/>
            <a:chExt cx="2892552" cy="1353991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B7801B0-645F-91D7-3F39-E7366FAC245D}"/>
                </a:ext>
              </a:extLst>
            </p:cNvPr>
            <p:cNvSpPr txBox="1"/>
            <p:nvPr/>
          </p:nvSpPr>
          <p:spPr>
            <a:xfrm>
              <a:off x="6041144" y="948253"/>
              <a:ext cx="2892552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False</a:t>
              </a:r>
            </a:p>
            <a:p>
              <a:endParaRPr lang="en-US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  <a:p>
              <a:endPara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1" name="Rounded Rectangle 24">
              <a:extLst>
                <a:ext uri="{FF2B5EF4-FFF2-40B4-BE49-F238E27FC236}">
                  <a16:creationId xmlns:a16="http://schemas.microsoft.com/office/drawing/2014/main" id="{4D359B3E-848F-B0B8-D7BF-94082DEA40F5}"/>
                </a:ext>
              </a:extLst>
            </p:cNvPr>
            <p:cNvSpPr/>
            <p:nvPr/>
          </p:nvSpPr>
          <p:spPr>
            <a:xfrm>
              <a:off x="7720592" y="609925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28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30" y="208247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7380" y="208247"/>
            <a:ext cx="206806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Types</a:t>
            </a:r>
          </a:p>
        </p:txBody>
      </p:sp>
      <p:sp>
        <p:nvSpPr>
          <p:cNvPr id="9" name="Subtitle 33">
            <a:extLst>
              <a:ext uri="{FF2B5EF4-FFF2-40B4-BE49-F238E27FC236}">
                <a16:creationId xmlns:a16="http://schemas.microsoft.com/office/drawing/2014/main" id="{A60DC805-3418-4962-CD68-9332CB6FFFED}"/>
              </a:ext>
            </a:extLst>
          </p:cNvPr>
          <p:cNvSpPr txBox="1">
            <a:spLocks/>
          </p:cNvSpPr>
          <p:nvPr/>
        </p:nvSpPr>
        <p:spPr>
          <a:xfrm>
            <a:off x="1851550" y="1371600"/>
            <a:ext cx="3634850" cy="75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rPr>
              <a:t>()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27D61-8E55-091B-0D54-41C0049742EC}"/>
              </a:ext>
            </a:extLst>
          </p:cNvPr>
          <p:cNvSpPr txBox="1"/>
          <p:nvPr/>
        </p:nvSpPr>
        <p:spPr>
          <a:xfrm>
            <a:off x="2885585" y="2131368"/>
            <a:ext cx="89577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Printing the values, It provides Availability for seeing data in output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terminal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provides flexibility for printing values or data in console or output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terminal.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ED1C92-D56C-8AB5-5F6C-CD39419C28C9}"/>
              </a:ext>
            </a:extLst>
          </p:cNvPr>
          <p:cNvGrpSpPr/>
          <p:nvPr/>
        </p:nvGrpSpPr>
        <p:grpSpPr>
          <a:xfrm>
            <a:off x="1081379" y="4917359"/>
            <a:ext cx="5229661" cy="1417921"/>
            <a:chOff x="540203" y="3264039"/>
            <a:chExt cx="5229661" cy="1417921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3" name="Subtitle 10">
              <a:extLst>
                <a:ext uri="{FF2B5EF4-FFF2-40B4-BE49-F238E27FC236}">
                  <a16:creationId xmlns:a16="http://schemas.microsoft.com/office/drawing/2014/main" id="{B45F555B-F69D-94A9-1295-28CA9E03E827}"/>
                </a:ext>
              </a:extLst>
            </p:cNvPr>
            <p:cNvSpPr txBox="1">
              <a:spLocks/>
            </p:cNvSpPr>
            <p:nvPr/>
          </p:nvSpPr>
          <p:spPr>
            <a:xfrm>
              <a:off x="540203" y="3602366"/>
              <a:ext cx="5229661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0033"/>
                </a:buClr>
                <a:buSzTx/>
                <a:buFont typeface="+mj-lt"/>
                <a:buAutoNum type="arabicPeriod"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endParaRPr>
            </a:p>
          </p:txBody>
        </p:sp>
        <p:sp>
          <p:nvSpPr>
            <p:cNvPr id="5" name="Rounded Rectangle 21">
              <a:extLst>
                <a:ext uri="{FF2B5EF4-FFF2-40B4-BE49-F238E27FC236}">
                  <a16:creationId xmlns:a16="http://schemas.microsoft.com/office/drawing/2014/main" id="{0BF42175-5D54-7F3A-2CA1-D099B47B677A}"/>
                </a:ext>
              </a:extLst>
            </p:cNvPr>
            <p:cNvSpPr/>
            <p:nvPr/>
          </p:nvSpPr>
          <p:spPr>
            <a:xfrm>
              <a:off x="4527173" y="3264039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CODE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B645AA-AB1E-02EA-DD92-C91702B8A211}"/>
                </a:ext>
              </a:extLst>
            </p:cNvPr>
            <p:cNvSpPr/>
            <p:nvPr/>
          </p:nvSpPr>
          <p:spPr>
            <a:xfrm>
              <a:off x="540203" y="3666297"/>
              <a:ext cx="46566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“Value Printed”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A88C064-B357-2785-0576-D950A94A91FD}"/>
              </a:ext>
            </a:extLst>
          </p:cNvPr>
          <p:cNvGrpSpPr/>
          <p:nvPr/>
        </p:nvGrpSpPr>
        <p:grpSpPr>
          <a:xfrm>
            <a:off x="8474823" y="4917359"/>
            <a:ext cx="2892552" cy="1353991"/>
            <a:chOff x="6041144" y="609925"/>
            <a:chExt cx="2892552" cy="1353991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81B673-9EC1-3361-6222-7BD73A06F91F}"/>
                </a:ext>
              </a:extLst>
            </p:cNvPr>
            <p:cNvSpPr txBox="1"/>
            <p:nvPr/>
          </p:nvSpPr>
          <p:spPr>
            <a:xfrm>
              <a:off x="6041144" y="948253"/>
              <a:ext cx="2892552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Value Printed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ounded Rectangle 24">
              <a:extLst>
                <a:ext uri="{FF2B5EF4-FFF2-40B4-BE49-F238E27FC236}">
                  <a16:creationId xmlns:a16="http://schemas.microsoft.com/office/drawing/2014/main" id="{4226EF5C-ABA0-F21D-EDFA-423B6BD0BF50}"/>
                </a:ext>
              </a:extLst>
            </p:cNvPr>
            <p:cNvSpPr/>
            <p:nvPr/>
          </p:nvSpPr>
          <p:spPr>
            <a:xfrm>
              <a:off x="7720592" y="609925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499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400300" y="1600200"/>
            <a:ext cx="7391400" cy="3657600"/>
          </a:xfr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br>
              <a:rPr lang="en-US" cap="none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US" cap="none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US" cap="none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cap="none" dirty="0">
                <a:solidFill>
                  <a:schemeClr val="tx2">
                    <a:lumMod val="50000"/>
                  </a:schemeClr>
                </a:solidFill>
              </a:rPr>
              <a:t>Print </a:t>
            </a:r>
            <a:r>
              <a:rPr lang="en-US" cap="none" dirty="0">
                <a:solidFill>
                  <a:schemeClr val="tx2">
                    <a:lumMod val="50000"/>
                  </a:schemeClr>
                </a:solidFill>
                <a:latin typeface="Lucida Sans Typewriter" panose="020B0509030504030204" pitchFamily="49" charset="0"/>
              </a:rPr>
              <a:t>(</a:t>
            </a:r>
            <a:r>
              <a:rPr lang="en-US" cap="none" dirty="0">
                <a:solidFill>
                  <a:schemeClr val="tx2">
                    <a:lumMod val="50000"/>
                  </a:schemeClr>
                </a:solidFill>
              </a:rPr>
              <a:t>or</a:t>
            </a:r>
            <a:r>
              <a:rPr lang="en-US" cap="none" dirty="0">
                <a:solidFill>
                  <a:schemeClr val="tx2">
                    <a:lumMod val="50000"/>
                  </a:schemeClr>
                </a:solidFill>
                <a:latin typeface="Lucida Sans Typewriter" panose="020B0509030504030204" pitchFamily="49" charset="0"/>
              </a:rPr>
              <a:t>)</a:t>
            </a:r>
            <a:r>
              <a:rPr lang="en-US" cap="none" dirty="0">
                <a:solidFill>
                  <a:schemeClr val="tx2">
                    <a:lumMod val="50000"/>
                  </a:schemeClr>
                </a:solidFill>
              </a:rPr>
              <a:t> Output </a:t>
            </a:r>
            <a:br>
              <a:rPr lang="en-US" cap="none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cap="none" dirty="0">
                <a:solidFill>
                  <a:schemeClr val="tx2">
                    <a:lumMod val="50000"/>
                  </a:schemeClr>
                </a:solidFill>
              </a:rPr>
              <a:t>Function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2133601"/>
            <a:ext cx="2362200" cy="14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3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6000" y="2999326"/>
            <a:ext cx="2514601" cy="870346"/>
            <a:chOff x="0" y="0"/>
            <a:chExt cx="2175867" cy="870346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5" name="Chevron 4"/>
            <p:cNvSpPr/>
            <p:nvPr/>
          </p:nvSpPr>
          <p:spPr>
            <a:xfrm>
              <a:off x="0" y="0"/>
              <a:ext cx="2175867" cy="87034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tIns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 </a:t>
              </a:r>
              <a:r>
                <a:rPr lang="en-US" sz="2400" b="1" dirty="0">
                  <a:solidFill>
                    <a:srgbClr val="FF0000"/>
                  </a:solidFill>
                  <a:latin typeface="Calibri"/>
                </a:rPr>
                <a:t>print</a:t>
              </a:r>
              <a:r>
                <a:rPr lang="en-US" sz="2400" b="1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()</a:t>
              </a:r>
            </a:p>
          </p:txBody>
        </p:sp>
        <p:sp>
          <p:nvSpPr>
            <p:cNvPr id="6" name="Chevron 4"/>
            <p:cNvSpPr/>
            <p:nvPr/>
          </p:nvSpPr>
          <p:spPr>
            <a:xfrm>
              <a:off x="435173" y="0"/>
              <a:ext cx="1305521" cy="87034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019" tIns="50673" rIns="50673" bIns="50673" numCol="1" spcCol="1270" anchor="ctr" anchorCtr="0">
              <a:noAutofit/>
            </a:bodyPr>
            <a:lstStyle/>
            <a:p>
              <a:pPr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8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8" name="Chevron 7"/>
          <p:cNvSpPr/>
          <p:nvPr/>
        </p:nvSpPr>
        <p:spPr>
          <a:xfrm>
            <a:off x="4800600" y="3006150"/>
            <a:ext cx="2514600" cy="870346"/>
          </a:xfrm>
          <a:prstGeom prst="chevron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tIns="365760" anchor="t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end</a:t>
            </a:r>
            <a:endParaRPr lang="en-US" sz="2000" b="1" dirty="0">
              <a:solidFill>
                <a:srgbClr val="FF0000"/>
              </a:solidFill>
              <a:latin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315200" y="2993770"/>
            <a:ext cx="2438400" cy="870346"/>
            <a:chOff x="283667" y="0"/>
            <a:chExt cx="2175867" cy="870346"/>
          </a:xfrm>
        </p:grpSpPr>
        <p:sp>
          <p:nvSpPr>
            <p:cNvPr id="11" name="Chevron 10"/>
            <p:cNvSpPr/>
            <p:nvPr/>
          </p:nvSpPr>
          <p:spPr>
            <a:xfrm>
              <a:off x="283667" y="0"/>
              <a:ext cx="2175867" cy="870346"/>
            </a:xfrm>
            <a:prstGeom prst="chevron">
              <a:avLst/>
            </a:prstGeom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Calibri"/>
                </a:rPr>
                <a:t>sep</a:t>
              </a:r>
              <a:endParaRPr lang="en-US" sz="2000" b="1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12" name="Chevron 4"/>
            <p:cNvSpPr/>
            <p:nvPr/>
          </p:nvSpPr>
          <p:spPr>
            <a:xfrm>
              <a:off x="724280" y="85418"/>
              <a:ext cx="1305521" cy="719295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019" tIns="50673" rIns="50673" bIns="50673" numCol="1" spcCol="1270" anchor="ctr" anchorCtr="0">
              <a:noAutofit/>
            </a:bodyPr>
            <a:lstStyle/>
            <a:p>
              <a:pPr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8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192851" y="1065092"/>
            <a:ext cx="482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Calibri"/>
              </a:rPr>
              <a:t>\n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82118" y="1065092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Calibri"/>
              </a:rPr>
              <a:t>Importance, Use cases</a:t>
            </a:r>
            <a:endParaRPr lang="en-US" sz="2400" b="1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71342" y="5257800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Calibri"/>
              </a:rPr>
              <a:t>Importance, Use cases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291839" y="1815536"/>
            <a:ext cx="274320" cy="1183790"/>
            <a:chOff x="2216075" y="1747669"/>
            <a:chExt cx="274320" cy="118379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2353235" y="2017059"/>
              <a:ext cx="0" cy="9144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5" name="Flowchart: Connector 14"/>
            <p:cNvSpPr/>
            <p:nvPr/>
          </p:nvSpPr>
          <p:spPr>
            <a:xfrm>
              <a:off x="2216075" y="1747669"/>
              <a:ext cx="274320" cy="274320"/>
            </a:xfrm>
            <a:prstGeom prst="flowChartConnector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159800" y="1809980"/>
            <a:ext cx="274320" cy="1183790"/>
            <a:chOff x="6635800" y="1809980"/>
            <a:chExt cx="274320" cy="1183790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772960" y="2079370"/>
              <a:ext cx="0" cy="9144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Flowchart: Connector 21"/>
            <p:cNvSpPr/>
            <p:nvPr/>
          </p:nvSpPr>
          <p:spPr>
            <a:xfrm>
              <a:off x="6635800" y="1809980"/>
              <a:ext cx="274320" cy="274320"/>
            </a:xfrm>
            <a:prstGeom prst="flowChartConnector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833878" y="3864116"/>
            <a:ext cx="274320" cy="1183790"/>
            <a:chOff x="4309878" y="3864116"/>
            <a:chExt cx="274320" cy="118379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4447038" y="3864116"/>
              <a:ext cx="0" cy="9144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6" name="Flowchart: Connector 45"/>
            <p:cNvSpPr/>
            <p:nvPr/>
          </p:nvSpPr>
          <p:spPr>
            <a:xfrm flipV="1">
              <a:off x="4309878" y="4773586"/>
              <a:ext cx="274320" cy="274320"/>
            </a:xfrm>
            <a:prstGeom prst="flowChartConnector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7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Subtitle 33">
            <a:extLst>
              <a:ext uri="{FF2B5EF4-FFF2-40B4-BE49-F238E27FC236}">
                <a16:creationId xmlns:a16="http://schemas.microsoft.com/office/drawing/2014/main" id="{A60DC805-3418-4962-CD68-9332CB6FFFED}"/>
              </a:ext>
            </a:extLst>
          </p:cNvPr>
          <p:cNvSpPr txBox="1">
            <a:spLocks/>
          </p:cNvSpPr>
          <p:nvPr/>
        </p:nvSpPr>
        <p:spPr>
          <a:xfrm>
            <a:off x="750335" y="1371601"/>
            <a:ext cx="3634850" cy="75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66FF33"/>
                </a:solidFill>
                <a:latin typeface="Calibri"/>
              </a:rPr>
              <a:t>print</a:t>
            </a:r>
            <a:r>
              <a:rPr lang="en-US" sz="2800" b="1" dirty="0">
                <a:solidFill>
                  <a:srgbClr val="66FF33"/>
                </a:solidFill>
                <a:latin typeface="Lucida Sans Typewriter" panose="020B0509030504030204" pitchFamily="49" charset="0"/>
              </a:rPr>
              <a:t>()</a:t>
            </a:r>
            <a:r>
              <a:rPr lang="en-US" sz="2800" b="1" dirty="0">
                <a:solidFill>
                  <a:srgbClr val="66FF33"/>
                </a:solidFill>
                <a:latin typeface="Calibri"/>
              </a:rPr>
              <a:t>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27D61-8E55-091B-0D54-41C0049742EC}"/>
              </a:ext>
            </a:extLst>
          </p:cNvPr>
          <p:cNvSpPr txBox="1"/>
          <p:nvPr/>
        </p:nvSpPr>
        <p:spPr>
          <a:xfrm>
            <a:off x="1361590" y="2274838"/>
            <a:ext cx="91973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tx1"/>
                </a:solidFill>
              </a:rPr>
              <a:t>Printing the values, </a:t>
            </a:r>
            <a:r>
              <a:rPr lang="en-US" sz="2400" b="1" dirty="0"/>
              <a:t>It provides </a:t>
            </a:r>
            <a:r>
              <a:rPr lang="en-US" sz="2400" b="1" dirty="0">
                <a:solidFill>
                  <a:schemeClr val="tx1"/>
                </a:solidFill>
              </a:rPr>
              <a:t>Availability for seeing data in output 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chemeClr val="tx1"/>
                </a:solidFill>
              </a:rPr>
              <a:t>terminal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It provides flexibility for printing values or data in console or output</a:t>
            </a:r>
          </a:p>
          <a:p>
            <a:r>
              <a:rPr lang="en-US" sz="2400" b="1" dirty="0"/>
              <a:t>     terminal.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ED1C92-D56C-8AB5-5F6C-CD39419C28C9}"/>
              </a:ext>
            </a:extLst>
          </p:cNvPr>
          <p:cNvGrpSpPr/>
          <p:nvPr/>
        </p:nvGrpSpPr>
        <p:grpSpPr>
          <a:xfrm>
            <a:off x="1104992" y="4917359"/>
            <a:ext cx="5229661" cy="1417921"/>
            <a:chOff x="540203" y="3264039"/>
            <a:chExt cx="5229661" cy="1417921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3" name="Subtitle 10">
              <a:extLst>
                <a:ext uri="{FF2B5EF4-FFF2-40B4-BE49-F238E27FC236}">
                  <a16:creationId xmlns:a16="http://schemas.microsoft.com/office/drawing/2014/main" id="{B45F555B-F69D-94A9-1295-28CA9E03E827}"/>
                </a:ext>
              </a:extLst>
            </p:cNvPr>
            <p:cNvSpPr txBox="1">
              <a:spLocks/>
            </p:cNvSpPr>
            <p:nvPr/>
          </p:nvSpPr>
          <p:spPr>
            <a:xfrm>
              <a:off x="540203" y="3602366"/>
              <a:ext cx="5229661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Clr>
                  <a:srgbClr val="990033"/>
                </a:buClr>
                <a:buFont typeface="+mj-lt"/>
                <a:buAutoNum type="arabicPeriod"/>
              </a:pPr>
              <a:endParaRPr lang="en-US" sz="1800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5" name="Rounded Rectangle 21">
              <a:extLst>
                <a:ext uri="{FF2B5EF4-FFF2-40B4-BE49-F238E27FC236}">
                  <a16:creationId xmlns:a16="http://schemas.microsoft.com/office/drawing/2014/main" id="{0BF42175-5D54-7F3A-2CA1-D099B47B677A}"/>
                </a:ext>
              </a:extLst>
            </p:cNvPr>
            <p:cNvSpPr/>
            <p:nvPr/>
          </p:nvSpPr>
          <p:spPr>
            <a:xfrm>
              <a:off x="4527173" y="3264039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B645AA-AB1E-02EA-DD92-C91702B8A211}"/>
                </a:ext>
              </a:extLst>
            </p:cNvPr>
            <p:cNvSpPr/>
            <p:nvPr/>
          </p:nvSpPr>
          <p:spPr>
            <a:xfrm>
              <a:off x="540203" y="3666297"/>
              <a:ext cx="46566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0000"/>
                </a:buClr>
              </a:pPr>
              <a:endParaRPr lang="en-US" sz="2000" dirty="0">
                <a:solidFill>
                  <a:schemeClr val="bg1"/>
                </a:solidFill>
              </a:endParaRP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rgbClr val="FF0000"/>
                  </a:solidFill>
                </a:rPr>
                <a:t>print</a:t>
              </a:r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2000" b="1" dirty="0">
                  <a:solidFill>
                    <a:schemeClr val="bg1"/>
                  </a:solidFill>
                </a:rPr>
                <a:t>“Value Printed”</a:t>
              </a:r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>
                <a:buClr>
                  <a:srgbClr val="C00000"/>
                </a:buClr>
              </a:pPr>
              <a:endParaRPr lang="en-US" sz="2000" dirty="0">
                <a:solidFill>
                  <a:schemeClr val="tx2">
                    <a:lumMod val="50000"/>
                  </a:schemeClr>
                </a:solidFill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A88C064-B357-2785-0576-D950A94A91FD}"/>
              </a:ext>
            </a:extLst>
          </p:cNvPr>
          <p:cNvGrpSpPr/>
          <p:nvPr/>
        </p:nvGrpSpPr>
        <p:grpSpPr>
          <a:xfrm>
            <a:off x="8071700" y="4917359"/>
            <a:ext cx="2892552" cy="1353991"/>
            <a:chOff x="6041144" y="609925"/>
            <a:chExt cx="2892552" cy="1353991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81B673-9EC1-3361-6222-7BD73A06F91F}"/>
                </a:ext>
              </a:extLst>
            </p:cNvPr>
            <p:cNvSpPr txBox="1"/>
            <p:nvPr/>
          </p:nvSpPr>
          <p:spPr>
            <a:xfrm>
              <a:off x="6041144" y="948253"/>
              <a:ext cx="2892552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US" sz="2000" b="1" dirty="0">
                <a:solidFill>
                  <a:schemeClr val="bg1"/>
                </a:solidFill>
              </a:endParaRPr>
            </a:p>
            <a:p>
              <a:r>
                <a:rPr lang="en-US" sz="2000" b="1" dirty="0">
                  <a:solidFill>
                    <a:schemeClr val="bg1"/>
                  </a:solidFill>
                </a:rPr>
                <a:t>Value Printed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ounded Rectangle 24">
              <a:extLst>
                <a:ext uri="{FF2B5EF4-FFF2-40B4-BE49-F238E27FC236}">
                  <a16:creationId xmlns:a16="http://schemas.microsoft.com/office/drawing/2014/main" id="{4226EF5C-ABA0-F21D-EDFA-423B6BD0BF50}"/>
                </a:ext>
              </a:extLst>
            </p:cNvPr>
            <p:cNvSpPr/>
            <p:nvPr/>
          </p:nvSpPr>
          <p:spPr>
            <a:xfrm>
              <a:off x="7720592" y="609925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C7A9E0A-7EA9-654B-38A9-C72F2C3EA58F}"/>
              </a:ext>
            </a:extLst>
          </p:cNvPr>
          <p:cNvSpPr/>
          <p:nvPr/>
        </p:nvSpPr>
        <p:spPr>
          <a:xfrm>
            <a:off x="327556" y="221440"/>
            <a:ext cx="278927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print</a:t>
            </a:r>
            <a:r>
              <a:rPr lang="en-US" sz="3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() Func</a:t>
            </a:r>
          </a:p>
        </p:txBody>
      </p:sp>
    </p:spTree>
    <p:extLst>
      <p:ext uri="{BB962C8B-B14F-4D97-AF65-F5344CB8AC3E}">
        <p14:creationId xmlns:p14="http://schemas.microsoft.com/office/powerpoint/2010/main" val="23613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ubtitle 33">
            <a:extLst>
              <a:ext uri="{FF2B5EF4-FFF2-40B4-BE49-F238E27FC236}">
                <a16:creationId xmlns:a16="http://schemas.microsoft.com/office/drawing/2014/main" id="{A60DC805-3418-4962-CD68-9332CB6FFFED}"/>
              </a:ext>
            </a:extLst>
          </p:cNvPr>
          <p:cNvSpPr txBox="1">
            <a:spLocks/>
          </p:cNvSpPr>
          <p:nvPr/>
        </p:nvSpPr>
        <p:spPr>
          <a:xfrm>
            <a:off x="750334" y="1371601"/>
            <a:ext cx="5011293" cy="75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b="1" noProof="0" dirty="0">
                <a:solidFill>
                  <a:srgbClr val="66FF33"/>
                </a:solidFill>
                <a:latin typeface="Calibri"/>
              </a:rPr>
              <a:t>P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rinting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multiple values at time: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27D61-8E55-091B-0D54-41C0049742EC}"/>
              </a:ext>
            </a:extLst>
          </p:cNvPr>
          <p:cNvSpPr txBox="1"/>
          <p:nvPr/>
        </p:nvSpPr>
        <p:spPr>
          <a:xfrm>
            <a:off x="1361590" y="2274838"/>
            <a:ext cx="6315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 Using</a:t>
            </a:r>
            <a:r>
              <a:rPr lang="en-US" sz="2400" b="1" dirty="0">
                <a:solidFill>
                  <a:prstClr val="white"/>
                </a:solidFill>
                <a:latin typeface="Calibri"/>
              </a:rPr>
              <a:t> comma</a:t>
            </a:r>
            <a:r>
              <a:rPr lang="en-US" sz="2400" b="1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(,) </a:t>
            </a:r>
            <a:r>
              <a:rPr lang="en-US" sz="2400" b="1" dirty="0">
                <a:solidFill>
                  <a:prstClr val="white"/>
                </a:solidFill>
              </a:rPr>
              <a:t>for separating each value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Typewriter" panose="020B05090305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ED1C92-D56C-8AB5-5F6C-CD39419C28C9}"/>
              </a:ext>
            </a:extLst>
          </p:cNvPr>
          <p:cNvGrpSpPr/>
          <p:nvPr/>
        </p:nvGrpSpPr>
        <p:grpSpPr>
          <a:xfrm>
            <a:off x="1104992" y="3816143"/>
            <a:ext cx="5229661" cy="1417921"/>
            <a:chOff x="540203" y="3264039"/>
            <a:chExt cx="5229661" cy="1417921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3" name="Subtitle 10">
              <a:extLst>
                <a:ext uri="{FF2B5EF4-FFF2-40B4-BE49-F238E27FC236}">
                  <a16:creationId xmlns:a16="http://schemas.microsoft.com/office/drawing/2014/main" id="{B45F555B-F69D-94A9-1295-28CA9E03E827}"/>
                </a:ext>
              </a:extLst>
            </p:cNvPr>
            <p:cNvSpPr txBox="1">
              <a:spLocks/>
            </p:cNvSpPr>
            <p:nvPr/>
          </p:nvSpPr>
          <p:spPr>
            <a:xfrm>
              <a:off x="540203" y="3602366"/>
              <a:ext cx="5229661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0033"/>
                </a:buClr>
                <a:buSzTx/>
                <a:buFont typeface="+mj-lt"/>
                <a:buAutoNum type="arabicPeriod"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endParaRPr>
            </a:p>
          </p:txBody>
        </p:sp>
        <p:sp>
          <p:nvSpPr>
            <p:cNvPr id="5" name="Rounded Rectangle 21">
              <a:extLst>
                <a:ext uri="{FF2B5EF4-FFF2-40B4-BE49-F238E27FC236}">
                  <a16:creationId xmlns:a16="http://schemas.microsoft.com/office/drawing/2014/main" id="{0BF42175-5D54-7F3A-2CA1-D099B47B677A}"/>
                </a:ext>
              </a:extLst>
            </p:cNvPr>
            <p:cNvSpPr/>
            <p:nvPr/>
          </p:nvSpPr>
          <p:spPr>
            <a:xfrm>
              <a:off x="4527173" y="3264039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CODE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B645AA-AB1E-02EA-DD92-C91702B8A211}"/>
                </a:ext>
              </a:extLst>
            </p:cNvPr>
            <p:cNvSpPr/>
            <p:nvPr/>
          </p:nvSpPr>
          <p:spPr>
            <a:xfrm>
              <a:off x="540203" y="3666297"/>
              <a:ext cx="46566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“value1”, “ value2”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A88C064-B357-2785-0576-D950A94A91FD}"/>
              </a:ext>
            </a:extLst>
          </p:cNvPr>
          <p:cNvGrpSpPr/>
          <p:nvPr/>
        </p:nvGrpSpPr>
        <p:grpSpPr>
          <a:xfrm>
            <a:off x="8071700" y="3816143"/>
            <a:ext cx="2892552" cy="1353990"/>
            <a:chOff x="6041144" y="609925"/>
            <a:chExt cx="2892552" cy="1353990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81B673-9EC1-3361-6222-7BD73A06F91F}"/>
                </a:ext>
              </a:extLst>
            </p:cNvPr>
            <p:cNvSpPr txBox="1"/>
            <p:nvPr/>
          </p:nvSpPr>
          <p:spPr>
            <a:xfrm>
              <a:off x="6041144" y="948252"/>
              <a:ext cx="2892552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value1 value2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ounded Rectangle 24">
              <a:extLst>
                <a:ext uri="{FF2B5EF4-FFF2-40B4-BE49-F238E27FC236}">
                  <a16:creationId xmlns:a16="http://schemas.microsoft.com/office/drawing/2014/main" id="{4226EF5C-ABA0-F21D-EDFA-423B6BD0BF50}"/>
                </a:ext>
              </a:extLst>
            </p:cNvPr>
            <p:cNvSpPr/>
            <p:nvPr/>
          </p:nvSpPr>
          <p:spPr>
            <a:xfrm>
              <a:off x="7720592" y="609925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OUTPUT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6B1BCDD-4337-5996-402C-2BA48F05E07F}"/>
              </a:ext>
            </a:extLst>
          </p:cNvPr>
          <p:cNvSpPr/>
          <p:nvPr/>
        </p:nvSpPr>
        <p:spPr>
          <a:xfrm>
            <a:off x="327556" y="221440"/>
            <a:ext cx="278927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print</a:t>
            </a:r>
            <a:r>
              <a:rPr lang="en-US" sz="3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() Func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BBEE542-D5B5-B470-23CF-A5DC3C7A3A71}"/>
              </a:ext>
            </a:extLst>
          </p:cNvPr>
          <p:cNvGrpSpPr/>
          <p:nvPr/>
        </p:nvGrpSpPr>
        <p:grpSpPr>
          <a:xfrm>
            <a:off x="956363" y="3122491"/>
            <a:ext cx="6008648" cy="2277319"/>
            <a:chOff x="540203" y="3264039"/>
            <a:chExt cx="6008648" cy="2277319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22" name="Subtitle 10">
              <a:extLst>
                <a:ext uri="{FF2B5EF4-FFF2-40B4-BE49-F238E27FC236}">
                  <a16:creationId xmlns:a16="http://schemas.microsoft.com/office/drawing/2014/main" id="{848BF49C-B51C-5A50-627B-B044C3BC57A3}"/>
                </a:ext>
              </a:extLst>
            </p:cNvPr>
            <p:cNvSpPr txBox="1">
              <a:spLocks/>
            </p:cNvSpPr>
            <p:nvPr/>
          </p:nvSpPr>
          <p:spPr>
            <a:xfrm>
              <a:off x="540203" y="3602366"/>
              <a:ext cx="6008648" cy="19389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0033"/>
                </a:buClr>
                <a:buSzTx/>
                <a:buFont typeface="+mj-lt"/>
                <a:buAutoNum type="arabicPeriod"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endParaRPr>
            </a:p>
          </p:txBody>
        </p:sp>
        <p:sp>
          <p:nvSpPr>
            <p:cNvPr id="23" name="Rounded Rectangle 21">
              <a:extLst>
                <a:ext uri="{FF2B5EF4-FFF2-40B4-BE49-F238E27FC236}">
                  <a16:creationId xmlns:a16="http://schemas.microsoft.com/office/drawing/2014/main" id="{E8C53A3A-3215-F23E-3B65-0AB4840CF65E}"/>
                </a:ext>
              </a:extLst>
            </p:cNvPr>
            <p:cNvSpPr/>
            <p:nvPr/>
          </p:nvSpPr>
          <p:spPr>
            <a:xfrm>
              <a:off x="5323590" y="3264039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CODE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F420029-F7F2-C7AD-979C-549F05D6F0AF}"/>
                </a:ext>
              </a:extLst>
            </p:cNvPr>
            <p:cNvSpPr/>
            <p:nvPr/>
          </p:nvSpPr>
          <p:spPr>
            <a:xfrm>
              <a:off x="540203" y="3666297"/>
              <a:ext cx="6008648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Typewriter" panose="020B0509030504030204" pitchFamily="49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en-US" sz="2000" b="1" dirty="0">
                  <a:solidFill>
                    <a:schemeClr val="bg1"/>
                  </a:solidFill>
                  <a:latin typeface="Lucida Sans Typewriter" panose="020B0509030504030204" pitchFamily="49" charset="0"/>
                </a:rPr>
                <a:t>a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Sans Typewriter" panose="020B0509030504030204" pitchFamily="49" charset="0"/>
                </a:rPr>
                <a:t> =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Sans Typewriter" panose="020B0509030504030204" pitchFamily="49" charset="0"/>
                </a:rPr>
                <a:t>“Manikanta”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en-US" sz="2000" b="1" dirty="0">
                  <a:solidFill>
                    <a:schemeClr val="bg1"/>
                  </a:solidFill>
                  <a:latin typeface="Lucida Sans Typewriter" panose="020B0509030504030204" pitchFamily="49" charset="0"/>
                </a:rPr>
                <a:t>b</a:t>
              </a:r>
              <a:r>
                <a:rPr lang="en-US" sz="2000" b="1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 = </a:t>
              </a:r>
              <a:r>
                <a:rPr lang="en-US" sz="2000" b="1" dirty="0">
                  <a:solidFill>
                    <a:schemeClr val="bg1"/>
                  </a:solidFill>
                  <a:latin typeface="Lucida Sans Typewriter" panose="020B0509030504030204" pitchFamily="49" charset="0"/>
                </a:rPr>
                <a:t>35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Sans Typewriter" panose="020B0509030504030204" pitchFamily="49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Sans Typewriter" panose="020B0509030504030204" pitchFamily="49" charset="0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</a:rPr>
                <a:t>(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Typewriter" panose="020B0509030504030204" pitchFamily="49" charset="0"/>
                </a:rPr>
                <a:t>“I am”,a,“My age is”,b,“.”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0C72A1-6F22-CAE9-6DC7-E8E9E4BFF80A}"/>
              </a:ext>
            </a:extLst>
          </p:cNvPr>
          <p:cNvGrpSpPr/>
          <p:nvPr/>
        </p:nvGrpSpPr>
        <p:grpSpPr>
          <a:xfrm>
            <a:off x="8071700" y="3816143"/>
            <a:ext cx="2892552" cy="1661766"/>
            <a:chOff x="6041144" y="609925"/>
            <a:chExt cx="2892552" cy="1661766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600A9-E39C-F526-C237-D847D3E429CB}"/>
                </a:ext>
              </a:extLst>
            </p:cNvPr>
            <p:cNvSpPr txBox="1"/>
            <p:nvPr/>
          </p:nvSpPr>
          <p:spPr>
            <a:xfrm>
              <a:off x="6041144" y="948252"/>
              <a:ext cx="2892552" cy="13234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Typewriter" panose="020B05090305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Lucida Sans Typewriter" panose="020B0509030504030204" pitchFamily="49" charset="0"/>
                </a:rPr>
                <a:t>I am Manikanta My age is 35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Rounded Rectangle 24">
              <a:extLst>
                <a:ext uri="{FF2B5EF4-FFF2-40B4-BE49-F238E27FC236}">
                  <a16:creationId xmlns:a16="http://schemas.microsoft.com/office/drawing/2014/main" id="{E1B687DD-6464-D6D8-EB25-28E544190B21}"/>
                </a:ext>
              </a:extLst>
            </p:cNvPr>
            <p:cNvSpPr/>
            <p:nvPr/>
          </p:nvSpPr>
          <p:spPr>
            <a:xfrm>
              <a:off x="7720592" y="609925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021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ubtitle 33">
            <a:extLst>
              <a:ext uri="{FF2B5EF4-FFF2-40B4-BE49-F238E27FC236}">
                <a16:creationId xmlns:a16="http://schemas.microsoft.com/office/drawing/2014/main" id="{A60DC805-3418-4962-CD68-9332CB6FFFED}"/>
              </a:ext>
            </a:extLst>
          </p:cNvPr>
          <p:cNvSpPr txBox="1">
            <a:spLocks/>
          </p:cNvSpPr>
          <p:nvPr/>
        </p:nvSpPr>
        <p:spPr>
          <a:xfrm>
            <a:off x="750334" y="1371601"/>
            <a:ext cx="5229661" cy="75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Printing multiple values at a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27D61-8E55-091B-0D54-41C0049742EC}"/>
              </a:ext>
            </a:extLst>
          </p:cNvPr>
          <p:cNvSpPr txBox="1"/>
          <p:nvPr/>
        </p:nvSpPr>
        <p:spPr>
          <a:xfrm>
            <a:off x="1361590" y="2274838"/>
            <a:ext cx="3698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Any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data type as a value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Typewriter" panose="020B0509030504030204" pitchFamily="49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ED1C92-D56C-8AB5-5F6C-CD39419C28C9}"/>
              </a:ext>
            </a:extLst>
          </p:cNvPr>
          <p:cNvGrpSpPr/>
          <p:nvPr/>
        </p:nvGrpSpPr>
        <p:grpSpPr>
          <a:xfrm>
            <a:off x="1104992" y="3816143"/>
            <a:ext cx="5229661" cy="1417921"/>
            <a:chOff x="540203" y="3264039"/>
            <a:chExt cx="5229661" cy="1417921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3" name="Subtitle 10">
              <a:extLst>
                <a:ext uri="{FF2B5EF4-FFF2-40B4-BE49-F238E27FC236}">
                  <a16:creationId xmlns:a16="http://schemas.microsoft.com/office/drawing/2014/main" id="{B45F555B-F69D-94A9-1295-28CA9E03E827}"/>
                </a:ext>
              </a:extLst>
            </p:cNvPr>
            <p:cNvSpPr txBox="1">
              <a:spLocks/>
            </p:cNvSpPr>
            <p:nvPr/>
          </p:nvSpPr>
          <p:spPr>
            <a:xfrm>
              <a:off x="540203" y="3602366"/>
              <a:ext cx="5229661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0033"/>
                </a:buClr>
                <a:buSzTx/>
                <a:buFont typeface="+mj-lt"/>
                <a:buAutoNum type="arabicPeriod"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endParaRPr>
            </a:p>
          </p:txBody>
        </p:sp>
        <p:sp>
          <p:nvSpPr>
            <p:cNvPr id="5" name="Rounded Rectangle 21">
              <a:extLst>
                <a:ext uri="{FF2B5EF4-FFF2-40B4-BE49-F238E27FC236}">
                  <a16:creationId xmlns:a16="http://schemas.microsoft.com/office/drawing/2014/main" id="{0BF42175-5D54-7F3A-2CA1-D099B47B677A}"/>
                </a:ext>
              </a:extLst>
            </p:cNvPr>
            <p:cNvSpPr/>
            <p:nvPr/>
          </p:nvSpPr>
          <p:spPr>
            <a:xfrm>
              <a:off x="4527173" y="3264039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CODE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B645AA-AB1E-02EA-DD92-C91702B8A211}"/>
                </a:ext>
              </a:extLst>
            </p:cNvPr>
            <p:cNvSpPr/>
            <p:nvPr/>
          </p:nvSpPr>
          <p:spPr>
            <a:xfrm>
              <a:off x="540203" y="3666297"/>
              <a:ext cx="46566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lang="en-US" sz="2000" b="1" dirty="0">
                  <a:solidFill>
                    <a:prstClr val="black"/>
                  </a:solidFill>
                  <a:latin typeface="Calibri"/>
                </a:rPr>
                <a:t>35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35.5, True, 55.5 + 2j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A88C064-B357-2785-0576-D950A94A91FD}"/>
              </a:ext>
            </a:extLst>
          </p:cNvPr>
          <p:cNvGrpSpPr/>
          <p:nvPr/>
        </p:nvGrpSpPr>
        <p:grpSpPr>
          <a:xfrm>
            <a:off x="8071700" y="3816143"/>
            <a:ext cx="2892552" cy="1353991"/>
            <a:chOff x="6041144" y="609925"/>
            <a:chExt cx="2892552" cy="1353991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81B673-9EC1-3361-6222-7BD73A06F91F}"/>
                </a:ext>
              </a:extLst>
            </p:cNvPr>
            <p:cNvSpPr txBox="1"/>
            <p:nvPr/>
          </p:nvSpPr>
          <p:spPr>
            <a:xfrm>
              <a:off x="6041144" y="948253"/>
              <a:ext cx="2892552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35  35.5  True  (55.5+2j)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ounded Rectangle 24">
              <a:extLst>
                <a:ext uri="{FF2B5EF4-FFF2-40B4-BE49-F238E27FC236}">
                  <a16:creationId xmlns:a16="http://schemas.microsoft.com/office/drawing/2014/main" id="{4226EF5C-ABA0-F21D-EDFA-423B6BD0BF50}"/>
                </a:ext>
              </a:extLst>
            </p:cNvPr>
            <p:cNvSpPr/>
            <p:nvPr/>
          </p:nvSpPr>
          <p:spPr>
            <a:xfrm>
              <a:off x="7720592" y="609925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OUTPUT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0F23A8-713B-8D4C-DBA7-372BCB0B7ADA}"/>
              </a:ext>
            </a:extLst>
          </p:cNvPr>
          <p:cNvGrpSpPr/>
          <p:nvPr/>
        </p:nvGrpSpPr>
        <p:grpSpPr>
          <a:xfrm>
            <a:off x="1104992" y="3816137"/>
            <a:ext cx="5229661" cy="1417921"/>
            <a:chOff x="540203" y="3264039"/>
            <a:chExt cx="5229661" cy="1417921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16" name="Subtitle 10">
              <a:extLst>
                <a:ext uri="{FF2B5EF4-FFF2-40B4-BE49-F238E27FC236}">
                  <a16:creationId xmlns:a16="http://schemas.microsoft.com/office/drawing/2014/main" id="{22A9FA5F-D551-9A3B-2D43-58EEF74EEA89}"/>
                </a:ext>
              </a:extLst>
            </p:cNvPr>
            <p:cNvSpPr txBox="1">
              <a:spLocks/>
            </p:cNvSpPr>
            <p:nvPr/>
          </p:nvSpPr>
          <p:spPr>
            <a:xfrm>
              <a:off x="540203" y="3602367"/>
              <a:ext cx="5229661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0033"/>
                </a:buClr>
                <a:buSzTx/>
                <a:buFont typeface="+mj-lt"/>
                <a:buAutoNum type="arabicPeriod"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endParaRPr>
            </a:p>
          </p:txBody>
        </p:sp>
        <p:sp>
          <p:nvSpPr>
            <p:cNvPr id="17" name="Rounded Rectangle 21">
              <a:extLst>
                <a:ext uri="{FF2B5EF4-FFF2-40B4-BE49-F238E27FC236}">
                  <a16:creationId xmlns:a16="http://schemas.microsoft.com/office/drawing/2014/main" id="{9819A219-7FC9-79F7-F08D-DE1712AF8628}"/>
                </a:ext>
              </a:extLst>
            </p:cNvPr>
            <p:cNvSpPr/>
            <p:nvPr/>
          </p:nvSpPr>
          <p:spPr>
            <a:xfrm>
              <a:off x="4527173" y="3264039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CODE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AC7C974-76F9-D350-82D3-F65F9FF34FFD}"/>
                </a:ext>
              </a:extLst>
            </p:cNvPr>
            <p:cNvSpPr/>
            <p:nvPr/>
          </p:nvSpPr>
          <p:spPr>
            <a:xfrm>
              <a:off x="540203" y="3666297"/>
              <a:ext cx="46566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lang="en-US" sz="2000" b="1" dirty="0">
                  <a:solidFill>
                    <a:prstClr val="black"/>
                  </a:solidFill>
                  <a:latin typeface="Calibri"/>
                </a:rPr>
                <a:t>[1,2], (1,2), {1,2}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892F015-16D3-872C-1E40-C1D0A3F93953}"/>
              </a:ext>
            </a:extLst>
          </p:cNvPr>
          <p:cNvGrpSpPr/>
          <p:nvPr/>
        </p:nvGrpSpPr>
        <p:grpSpPr>
          <a:xfrm>
            <a:off x="8071700" y="3816137"/>
            <a:ext cx="2892552" cy="1353991"/>
            <a:chOff x="6041144" y="609925"/>
            <a:chExt cx="2892552" cy="1353991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6DDBD9-84E9-13D4-37FA-F24E54BAC088}"/>
                </a:ext>
              </a:extLst>
            </p:cNvPr>
            <p:cNvSpPr txBox="1"/>
            <p:nvPr/>
          </p:nvSpPr>
          <p:spPr>
            <a:xfrm>
              <a:off x="6041144" y="948253"/>
              <a:ext cx="2892552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[1, 2] (1, 2) {1, 2}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ounded Rectangle 24">
              <a:extLst>
                <a:ext uri="{FF2B5EF4-FFF2-40B4-BE49-F238E27FC236}">
                  <a16:creationId xmlns:a16="http://schemas.microsoft.com/office/drawing/2014/main" id="{58977B44-60E6-6228-4B46-66A22F654B7C}"/>
                </a:ext>
              </a:extLst>
            </p:cNvPr>
            <p:cNvSpPr/>
            <p:nvPr/>
          </p:nvSpPr>
          <p:spPr>
            <a:xfrm>
              <a:off x="7720592" y="609925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OUTPUT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2522AA4-E9A2-3737-FC4E-0ADFE585E6B4}"/>
              </a:ext>
            </a:extLst>
          </p:cNvPr>
          <p:cNvSpPr/>
          <p:nvPr/>
        </p:nvSpPr>
        <p:spPr>
          <a:xfrm>
            <a:off x="327556" y="221440"/>
            <a:ext cx="278927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print</a:t>
            </a:r>
            <a:r>
              <a:rPr lang="en-US" sz="3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() Func</a:t>
            </a:r>
          </a:p>
        </p:txBody>
      </p:sp>
    </p:spTree>
    <p:extLst>
      <p:ext uri="{BB962C8B-B14F-4D97-AF65-F5344CB8AC3E}">
        <p14:creationId xmlns:p14="http://schemas.microsoft.com/office/powerpoint/2010/main" val="40523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ubtitle 33">
            <a:extLst>
              <a:ext uri="{FF2B5EF4-FFF2-40B4-BE49-F238E27FC236}">
                <a16:creationId xmlns:a16="http://schemas.microsoft.com/office/drawing/2014/main" id="{A60DC805-3418-4962-CD68-9332CB6FFFED}"/>
              </a:ext>
            </a:extLst>
          </p:cNvPr>
          <p:cNvSpPr txBox="1">
            <a:spLocks/>
          </p:cNvSpPr>
          <p:nvPr/>
        </p:nvSpPr>
        <p:spPr>
          <a:xfrm>
            <a:off x="750334" y="1371601"/>
            <a:ext cx="8000376" cy="75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b="1" noProof="0" dirty="0">
                <a:solidFill>
                  <a:srgbClr val="66FF33"/>
                </a:solidFill>
                <a:latin typeface="Calibri"/>
              </a:rPr>
              <a:t>p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rint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function with  \n  character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27D61-8E55-091B-0D54-41C0049742EC}"/>
              </a:ext>
            </a:extLst>
          </p:cNvPr>
          <p:cNvSpPr txBox="1"/>
          <p:nvPr/>
        </p:nvSpPr>
        <p:spPr>
          <a:xfrm>
            <a:off x="1361590" y="2274838"/>
            <a:ext cx="9016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Each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print function end with  new line character  or  \n  character.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Typewriter" panose="020B0509030504030204" pitchFamily="49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ED1C92-D56C-8AB5-5F6C-CD39419C28C9}"/>
              </a:ext>
            </a:extLst>
          </p:cNvPr>
          <p:cNvGrpSpPr/>
          <p:nvPr/>
        </p:nvGrpSpPr>
        <p:grpSpPr>
          <a:xfrm>
            <a:off x="750334" y="3254378"/>
            <a:ext cx="5229661" cy="3204885"/>
            <a:chOff x="540203" y="3264039"/>
            <a:chExt cx="5229661" cy="3204885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3" name="Subtitle 10">
              <a:extLst>
                <a:ext uri="{FF2B5EF4-FFF2-40B4-BE49-F238E27FC236}">
                  <a16:creationId xmlns:a16="http://schemas.microsoft.com/office/drawing/2014/main" id="{B45F555B-F69D-94A9-1295-28CA9E03E827}"/>
                </a:ext>
              </a:extLst>
            </p:cNvPr>
            <p:cNvSpPr txBox="1">
              <a:spLocks/>
            </p:cNvSpPr>
            <p:nvPr/>
          </p:nvSpPr>
          <p:spPr>
            <a:xfrm>
              <a:off x="540203" y="3608266"/>
              <a:ext cx="5229661" cy="27923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0033"/>
                </a:buClr>
                <a:buSzTx/>
                <a:buFont typeface="+mj-lt"/>
                <a:buAutoNum type="arabicPeriod"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endParaRPr>
            </a:p>
          </p:txBody>
        </p:sp>
        <p:sp>
          <p:nvSpPr>
            <p:cNvPr id="5" name="Rounded Rectangle 21">
              <a:extLst>
                <a:ext uri="{FF2B5EF4-FFF2-40B4-BE49-F238E27FC236}">
                  <a16:creationId xmlns:a16="http://schemas.microsoft.com/office/drawing/2014/main" id="{0BF42175-5D54-7F3A-2CA1-D099B47B677A}"/>
                </a:ext>
              </a:extLst>
            </p:cNvPr>
            <p:cNvSpPr/>
            <p:nvPr/>
          </p:nvSpPr>
          <p:spPr>
            <a:xfrm>
              <a:off x="4527173" y="3264039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CODE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B645AA-AB1E-02EA-DD92-C91702B8A211}"/>
                </a:ext>
              </a:extLst>
            </p:cNvPr>
            <p:cNvSpPr/>
            <p:nvPr/>
          </p:nvSpPr>
          <p:spPr>
            <a:xfrm>
              <a:off x="540203" y="3666297"/>
              <a:ext cx="4656636" cy="28026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 typeface="+mj-lt"/>
                <a:buAutoNum type="arabicPeriod"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“My”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  <a:endParaRPr lang="en-US" sz="2000" b="1" dirty="0">
                <a:solidFill>
                  <a:srgbClr val="ACCBF9">
                    <a:lumMod val="50000"/>
                  </a:srgbClr>
                </a:solidFill>
                <a:latin typeface="Lucida Sans Typewriter" panose="020B0509030504030204" pitchFamily="49" charset="0"/>
              </a:endParaRPr>
            </a:p>
            <a:p>
              <a:pPr marL="457200" indent="-457200">
                <a:lnSpc>
                  <a:spcPct val="150000"/>
                </a:lnSpc>
                <a:buClr>
                  <a:srgbClr val="C00000"/>
                </a:buClr>
                <a:buFont typeface="+mj-lt"/>
                <a:buAutoNum type="arabicPeriod"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“Name”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</a:p>
            <a:p>
              <a:pPr marL="457200" indent="-457200">
                <a:lnSpc>
                  <a:spcPct val="150000"/>
                </a:lnSpc>
                <a:buClr>
                  <a:srgbClr val="C00000"/>
                </a:buClr>
                <a:buFont typeface="+mj-lt"/>
                <a:buAutoNum type="arabicPeriod"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“Is”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</a:p>
            <a:p>
              <a:pPr marL="457200" indent="-457200">
                <a:lnSpc>
                  <a:spcPct val="150000"/>
                </a:lnSpc>
                <a:buClr>
                  <a:srgbClr val="C00000"/>
                </a:buClr>
                <a:buFont typeface="+mj-lt"/>
                <a:buAutoNum type="arabicPeriod"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“Python”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 typeface="+mj-lt"/>
                <a:buAutoNum type="arabicPeriod"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A88C064-B357-2785-0576-D950A94A91FD}"/>
              </a:ext>
            </a:extLst>
          </p:cNvPr>
          <p:cNvGrpSpPr/>
          <p:nvPr/>
        </p:nvGrpSpPr>
        <p:grpSpPr>
          <a:xfrm>
            <a:off x="8042203" y="3254378"/>
            <a:ext cx="2892552" cy="3152945"/>
            <a:chOff x="6041144" y="609925"/>
            <a:chExt cx="2892552" cy="3152945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81B673-9EC1-3361-6222-7BD73A06F91F}"/>
                </a:ext>
              </a:extLst>
            </p:cNvPr>
            <p:cNvSpPr txBox="1"/>
            <p:nvPr/>
          </p:nvSpPr>
          <p:spPr>
            <a:xfrm>
              <a:off x="6041144" y="948253"/>
              <a:ext cx="2892552" cy="28146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My</a:t>
              </a:r>
            </a:p>
            <a:p>
              <a:pPr marR="0" lvl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Name</a:t>
              </a:r>
            </a:p>
            <a:p>
              <a:pPr marR="0" lvl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Is</a:t>
              </a:r>
            </a:p>
            <a:p>
              <a:pPr marR="0" lvl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Python</a:t>
              </a:r>
            </a:p>
            <a:p>
              <a:pPr marR="0" lvl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ounded Rectangle 24">
              <a:extLst>
                <a:ext uri="{FF2B5EF4-FFF2-40B4-BE49-F238E27FC236}">
                  <a16:creationId xmlns:a16="http://schemas.microsoft.com/office/drawing/2014/main" id="{4226EF5C-ABA0-F21D-EDFA-423B6BD0BF50}"/>
                </a:ext>
              </a:extLst>
            </p:cNvPr>
            <p:cNvSpPr/>
            <p:nvPr/>
          </p:nvSpPr>
          <p:spPr>
            <a:xfrm>
              <a:off x="7720592" y="609925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OUTPUT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4D83CAA-996A-7F77-EB79-0A5732375510}"/>
              </a:ext>
            </a:extLst>
          </p:cNvPr>
          <p:cNvSpPr/>
          <p:nvPr/>
        </p:nvSpPr>
        <p:spPr>
          <a:xfrm>
            <a:off x="327556" y="231272"/>
            <a:ext cx="278927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print</a:t>
            </a:r>
            <a:r>
              <a:rPr lang="en-US" sz="3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() Func</a:t>
            </a:r>
          </a:p>
        </p:txBody>
      </p:sp>
    </p:spTree>
    <p:extLst>
      <p:ext uri="{BB962C8B-B14F-4D97-AF65-F5344CB8AC3E}">
        <p14:creationId xmlns:p14="http://schemas.microsoft.com/office/powerpoint/2010/main" val="419293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ubtitle 33">
            <a:extLst>
              <a:ext uri="{FF2B5EF4-FFF2-40B4-BE49-F238E27FC236}">
                <a16:creationId xmlns:a16="http://schemas.microsoft.com/office/drawing/2014/main" id="{A60DC805-3418-4962-CD68-9332CB6FFFED}"/>
              </a:ext>
            </a:extLst>
          </p:cNvPr>
          <p:cNvSpPr txBox="1">
            <a:spLocks/>
          </p:cNvSpPr>
          <p:nvPr/>
        </p:nvSpPr>
        <p:spPr>
          <a:xfrm>
            <a:off x="750334" y="1371601"/>
            <a:ext cx="8000376" cy="75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print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function with  “end”  function: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27D61-8E55-091B-0D54-41C0049742EC}"/>
              </a:ext>
            </a:extLst>
          </p:cNvPr>
          <p:cNvSpPr txBox="1"/>
          <p:nvPr/>
        </p:nvSpPr>
        <p:spPr>
          <a:xfrm>
            <a:off x="1361590" y="2274838"/>
            <a:ext cx="1056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While using print with end,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each print function joining each one as single line.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Typewriter" panose="020B0509030504030204" pitchFamily="49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ED1C92-D56C-8AB5-5F6C-CD39419C28C9}"/>
              </a:ext>
            </a:extLst>
          </p:cNvPr>
          <p:cNvGrpSpPr/>
          <p:nvPr/>
        </p:nvGrpSpPr>
        <p:grpSpPr>
          <a:xfrm>
            <a:off x="750334" y="3254378"/>
            <a:ext cx="5229661" cy="3204885"/>
            <a:chOff x="540203" y="3264039"/>
            <a:chExt cx="5229661" cy="3204885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3" name="Subtitle 10">
              <a:extLst>
                <a:ext uri="{FF2B5EF4-FFF2-40B4-BE49-F238E27FC236}">
                  <a16:creationId xmlns:a16="http://schemas.microsoft.com/office/drawing/2014/main" id="{B45F555B-F69D-94A9-1295-28CA9E03E827}"/>
                </a:ext>
              </a:extLst>
            </p:cNvPr>
            <p:cNvSpPr txBox="1">
              <a:spLocks/>
            </p:cNvSpPr>
            <p:nvPr/>
          </p:nvSpPr>
          <p:spPr>
            <a:xfrm>
              <a:off x="540203" y="3608266"/>
              <a:ext cx="5229661" cy="27923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0033"/>
                </a:buClr>
                <a:buSzTx/>
                <a:buFont typeface="+mj-lt"/>
                <a:buAutoNum type="arabicPeriod"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endParaRPr>
            </a:p>
          </p:txBody>
        </p:sp>
        <p:sp>
          <p:nvSpPr>
            <p:cNvPr id="5" name="Rounded Rectangle 21">
              <a:extLst>
                <a:ext uri="{FF2B5EF4-FFF2-40B4-BE49-F238E27FC236}">
                  <a16:creationId xmlns:a16="http://schemas.microsoft.com/office/drawing/2014/main" id="{0BF42175-5D54-7F3A-2CA1-D099B47B677A}"/>
                </a:ext>
              </a:extLst>
            </p:cNvPr>
            <p:cNvSpPr/>
            <p:nvPr/>
          </p:nvSpPr>
          <p:spPr>
            <a:xfrm>
              <a:off x="4527173" y="3264039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CODE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B645AA-AB1E-02EA-DD92-C91702B8A211}"/>
                </a:ext>
              </a:extLst>
            </p:cNvPr>
            <p:cNvSpPr/>
            <p:nvPr/>
          </p:nvSpPr>
          <p:spPr>
            <a:xfrm>
              <a:off x="540203" y="3666297"/>
              <a:ext cx="4656636" cy="28026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 typeface="+mj-lt"/>
                <a:buAutoNum type="arabicPeriod"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“My” , end=“-&gt;”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  <a:endParaRPr lang="en-US" sz="2000" b="1" dirty="0">
                <a:solidFill>
                  <a:srgbClr val="ACCBF9">
                    <a:lumMod val="50000"/>
                  </a:srgbClr>
                </a:solidFill>
                <a:latin typeface="Lucida Sans Typewriter" panose="020B0509030504030204" pitchFamily="49" charset="0"/>
              </a:endParaRPr>
            </a:p>
            <a:p>
              <a:pPr marL="457200" indent="-457200">
                <a:lnSpc>
                  <a:spcPct val="150000"/>
                </a:lnSpc>
                <a:buClr>
                  <a:srgbClr val="C00000"/>
                </a:buClr>
                <a:buFont typeface="+mj-lt"/>
                <a:buAutoNum type="arabicPeriod"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“Name” , end=“-&gt;”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</a:p>
            <a:p>
              <a:pPr marL="457200" indent="-457200">
                <a:lnSpc>
                  <a:spcPct val="150000"/>
                </a:lnSpc>
                <a:buClr>
                  <a:srgbClr val="C00000"/>
                </a:buClr>
                <a:buFont typeface="+mj-lt"/>
                <a:buAutoNum type="arabicPeriod"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“Is” , end=“-&gt;”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</a:p>
            <a:p>
              <a:pPr marL="457200" indent="-457200">
                <a:lnSpc>
                  <a:spcPct val="150000"/>
                </a:lnSpc>
                <a:buClr>
                  <a:srgbClr val="C00000"/>
                </a:buClr>
                <a:buFont typeface="+mj-lt"/>
                <a:buAutoNum type="arabicPeriod"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“Python” , end=“-&gt;”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buFont typeface="+mj-lt"/>
                <a:buAutoNum type="arabicPeriod"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A88C064-B357-2785-0576-D950A94A91FD}"/>
              </a:ext>
            </a:extLst>
          </p:cNvPr>
          <p:cNvGrpSpPr/>
          <p:nvPr/>
        </p:nvGrpSpPr>
        <p:grpSpPr>
          <a:xfrm>
            <a:off x="7806229" y="3254378"/>
            <a:ext cx="2892552" cy="1767950"/>
            <a:chOff x="6041144" y="609925"/>
            <a:chExt cx="2892552" cy="1767950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81B673-9EC1-3361-6222-7BD73A06F91F}"/>
                </a:ext>
              </a:extLst>
            </p:cNvPr>
            <p:cNvSpPr txBox="1"/>
            <p:nvPr/>
          </p:nvSpPr>
          <p:spPr>
            <a:xfrm>
              <a:off x="6041144" y="948253"/>
              <a:ext cx="2892552" cy="1429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My-&gt;Name-&gt;Is-&gt;Python</a:t>
              </a:r>
            </a:p>
            <a:p>
              <a:pPr marR="0" lvl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ounded Rectangle 24">
              <a:extLst>
                <a:ext uri="{FF2B5EF4-FFF2-40B4-BE49-F238E27FC236}">
                  <a16:creationId xmlns:a16="http://schemas.microsoft.com/office/drawing/2014/main" id="{4226EF5C-ABA0-F21D-EDFA-423B6BD0BF50}"/>
                </a:ext>
              </a:extLst>
            </p:cNvPr>
            <p:cNvSpPr/>
            <p:nvPr/>
          </p:nvSpPr>
          <p:spPr>
            <a:xfrm>
              <a:off x="7720592" y="609925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OUTPUT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BECF6C9-A49B-D94A-F68D-B28FB09AB626}"/>
              </a:ext>
            </a:extLst>
          </p:cNvPr>
          <p:cNvSpPr/>
          <p:nvPr/>
        </p:nvSpPr>
        <p:spPr>
          <a:xfrm>
            <a:off x="327556" y="221440"/>
            <a:ext cx="278927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print</a:t>
            </a:r>
            <a:r>
              <a:rPr lang="en-US" sz="3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() Func</a:t>
            </a:r>
          </a:p>
        </p:txBody>
      </p:sp>
    </p:spTree>
    <p:extLst>
      <p:ext uri="{BB962C8B-B14F-4D97-AF65-F5344CB8AC3E}">
        <p14:creationId xmlns:p14="http://schemas.microsoft.com/office/powerpoint/2010/main" val="141498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ubtitle 33">
            <a:extLst>
              <a:ext uri="{FF2B5EF4-FFF2-40B4-BE49-F238E27FC236}">
                <a16:creationId xmlns:a16="http://schemas.microsoft.com/office/drawing/2014/main" id="{A60DC805-3418-4962-CD68-9332CB6FFFED}"/>
              </a:ext>
            </a:extLst>
          </p:cNvPr>
          <p:cNvSpPr txBox="1">
            <a:spLocks/>
          </p:cNvSpPr>
          <p:nvPr/>
        </p:nvSpPr>
        <p:spPr>
          <a:xfrm>
            <a:off x="750334" y="1371601"/>
            <a:ext cx="8000376" cy="75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print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function with  “sep”  function: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27D61-8E55-091B-0D54-41C0049742EC}"/>
              </a:ext>
            </a:extLst>
          </p:cNvPr>
          <p:cNvSpPr txBox="1"/>
          <p:nvPr/>
        </p:nvSpPr>
        <p:spPr>
          <a:xfrm>
            <a:off x="1361590" y="2274838"/>
            <a:ext cx="9667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While using print with sep, </a:t>
            </a:r>
            <a:r>
              <a:rPr lang="en-US" sz="2400" b="1" dirty="0">
                <a:solidFill>
                  <a:prstClr val="white"/>
                </a:solidFill>
              </a:rPr>
              <a:t>each value joining with specified separator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Typewriter" panose="020B0509030504030204" pitchFamily="49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411E0E-B75A-8BB8-3924-CD700D8E6A9B}"/>
              </a:ext>
            </a:extLst>
          </p:cNvPr>
          <p:cNvGrpSpPr/>
          <p:nvPr/>
        </p:nvGrpSpPr>
        <p:grpSpPr>
          <a:xfrm>
            <a:off x="327556" y="2879973"/>
            <a:ext cx="7843060" cy="2281554"/>
            <a:chOff x="327556" y="2879973"/>
            <a:chExt cx="7843060" cy="228155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184175-A4D7-4CF3-5B2E-E188F02873BF}"/>
                </a:ext>
              </a:extLst>
            </p:cNvPr>
            <p:cNvGrpSpPr/>
            <p:nvPr/>
          </p:nvGrpSpPr>
          <p:grpSpPr>
            <a:xfrm>
              <a:off x="327556" y="2879973"/>
              <a:ext cx="7843060" cy="2130838"/>
              <a:chOff x="327556" y="2879973"/>
              <a:chExt cx="7843060" cy="2130838"/>
            </a:xfrm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grpSpPr>
          <p:sp>
            <p:nvSpPr>
              <p:cNvPr id="3" name="Subtitle 10">
                <a:extLst>
                  <a:ext uri="{FF2B5EF4-FFF2-40B4-BE49-F238E27FC236}">
                    <a16:creationId xmlns:a16="http://schemas.microsoft.com/office/drawing/2014/main" id="{B45F555B-F69D-94A9-1295-28CA9E03E8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7556" y="3230346"/>
                <a:ext cx="7843060" cy="178046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990033"/>
                  </a:buClr>
                  <a:buSzTx/>
                  <a:buFont typeface="+mj-lt"/>
                  <a:buAutoNum type="arabicPeriod"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5" name="Rounded Rectangle 21">
                <a:extLst>
                  <a:ext uri="{FF2B5EF4-FFF2-40B4-BE49-F238E27FC236}">
                    <a16:creationId xmlns:a16="http://schemas.microsoft.com/office/drawing/2014/main" id="{0BF42175-5D54-7F3A-2CA1-D099B47B677A}"/>
                  </a:ext>
                </a:extLst>
              </p:cNvPr>
              <p:cNvSpPr/>
              <p:nvPr/>
            </p:nvSpPr>
            <p:spPr>
              <a:xfrm>
                <a:off x="6920080" y="2879973"/>
                <a:ext cx="1066800" cy="445008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CODE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B645AA-AB1E-02EA-DD92-C91702B8A211}"/>
                </a:ext>
              </a:extLst>
            </p:cNvPr>
            <p:cNvSpPr/>
            <p:nvPr/>
          </p:nvSpPr>
          <p:spPr>
            <a:xfrm>
              <a:off x="406213" y="3282230"/>
              <a:ext cx="7233460" cy="18792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Tx/>
                <a:tabLst/>
                <a:defRPr/>
              </a:pPr>
              <a:endParaRPr lang="en-US" sz="2000" b="1" dirty="0">
                <a:solidFill>
                  <a:srgbClr val="ACCBF9">
                    <a:lumMod val="50000"/>
                  </a:srgbClr>
                </a:solidFill>
                <a:latin typeface="Lucida Sans Typewriter" panose="020B0509030504030204" pitchFamily="49" charset="0"/>
              </a:endParaRPr>
            </a:p>
            <a:p>
              <a:pPr marL="457200" indent="-457200">
                <a:lnSpc>
                  <a:spcPct val="150000"/>
                </a:lnSpc>
                <a:buClr>
                  <a:srgbClr val="C00000"/>
                </a:buClr>
                <a:buFont typeface="+mj-lt"/>
                <a:buAutoNum type="arabicPeriod"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'My',"Name","Is","Python",sep="++++"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</a:p>
            <a:p>
              <a:pPr marL="457200" indent="-457200">
                <a:lnSpc>
                  <a:spcPct val="150000"/>
                </a:lnSpc>
                <a:buClr>
                  <a:srgbClr val="C00000"/>
                </a:buClr>
                <a:buFont typeface="+mj-lt"/>
                <a:buAutoNum type="arabicPeriod"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print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ACCBF9">
                      <a:lumMod val="50000"/>
                    </a:srgbClr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(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'My',"Name","Is","Python",sep="---&gt;"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rPr>
                <a:t>)</a:t>
              </a:r>
            </a:p>
            <a:p>
              <a:pPr marL="457200" indent="-457200">
                <a:lnSpc>
                  <a:spcPct val="150000"/>
                </a:lnSpc>
                <a:buClr>
                  <a:srgbClr val="C00000"/>
                </a:buClr>
                <a:buFont typeface="+mj-lt"/>
                <a:buAutoNum type="arabicPeriod"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50000"/>
                  </a:srgbClr>
                </a:solidFill>
                <a:effectLst/>
                <a:uLnTx/>
                <a:uFillTx/>
                <a:latin typeface="Lucida Sans Typewriter" panose="020B05090305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481B673-9EC1-3361-6222-7BD73A06F91F}"/>
              </a:ext>
            </a:extLst>
          </p:cNvPr>
          <p:cNvSpPr txBox="1"/>
          <p:nvPr/>
        </p:nvSpPr>
        <p:spPr>
          <a:xfrm>
            <a:off x="5643028" y="1153861"/>
            <a:ext cx="4787130" cy="494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Typewriter" panose="020B05090305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64525D-BFE5-9241-E0C0-A48CF766AF92}"/>
              </a:ext>
            </a:extLst>
          </p:cNvPr>
          <p:cNvGrpSpPr/>
          <p:nvPr/>
        </p:nvGrpSpPr>
        <p:grpSpPr>
          <a:xfrm>
            <a:off x="3531950" y="4925276"/>
            <a:ext cx="7843060" cy="1655536"/>
            <a:chOff x="3531950" y="4925276"/>
            <a:chExt cx="7843060" cy="1655536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C0012FF-F7F7-8F12-8F45-C26941DE8138}"/>
                </a:ext>
              </a:extLst>
            </p:cNvPr>
            <p:cNvGrpSpPr/>
            <p:nvPr/>
          </p:nvGrpSpPr>
          <p:grpSpPr>
            <a:xfrm>
              <a:off x="3531950" y="5265085"/>
              <a:ext cx="7843060" cy="1315727"/>
              <a:chOff x="4021384" y="576072"/>
              <a:chExt cx="7843060" cy="1780465"/>
            </a:xfrm>
          </p:grpSpPr>
          <p:sp>
            <p:nvSpPr>
              <p:cNvPr id="17" name="Subtitle 10">
                <a:extLst>
                  <a:ext uri="{FF2B5EF4-FFF2-40B4-BE49-F238E27FC236}">
                    <a16:creationId xmlns:a16="http://schemas.microsoft.com/office/drawing/2014/main" id="{6B56252C-A820-B67D-F0E2-011A31DE76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384" y="576072"/>
                <a:ext cx="7843060" cy="178046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990033"/>
                  </a:buClr>
                  <a:buSzTx/>
                  <a:buFont typeface="+mj-lt"/>
                  <a:buAutoNum type="arabicPeriod"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Sans Typewriter" panose="020B05090305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472CE4-60D3-FB17-B39E-6AB3BEEFA4E5}"/>
                  </a:ext>
                </a:extLst>
              </p:cNvPr>
              <p:cNvSpPr txBox="1"/>
              <p:nvPr/>
            </p:nvSpPr>
            <p:spPr>
              <a:xfrm>
                <a:off x="4512377" y="834177"/>
                <a:ext cx="6086167" cy="129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Sans Typewriter" panose="020B0509030504030204" pitchFamily="49" charset="0"/>
                  </a:rPr>
                  <a:t>My++++Name++++Is++++Python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Sans Typewriter" panose="020B0509030504030204" pitchFamily="49" charset="0"/>
                  </a:rPr>
                  <a:t>My---&gt;Name---&gt;Is---&gt;Python</a:t>
                </a:r>
              </a:p>
            </p:txBody>
          </p:sp>
        </p:grpSp>
        <p:sp>
          <p:nvSpPr>
            <p:cNvPr id="21" name="Rounded Rectangle 24">
              <a:extLst>
                <a:ext uri="{FF2B5EF4-FFF2-40B4-BE49-F238E27FC236}">
                  <a16:creationId xmlns:a16="http://schemas.microsoft.com/office/drawing/2014/main" id="{D9B37A85-5D33-EE84-DFDF-030DF124896F}"/>
                </a:ext>
              </a:extLst>
            </p:cNvPr>
            <p:cNvSpPr/>
            <p:nvPr/>
          </p:nvSpPr>
          <p:spPr>
            <a:xfrm>
              <a:off x="10151227" y="4925276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OUTPUT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EC6FB01-E043-4C5C-BA23-475160ED116C}"/>
              </a:ext>
            </a:extLst>
          </p:cNvPr>
          <p:cNvSpPr/>
          <p:nvPr/>
        </p:nvSpPr>
        <p:spPr>
          <a:xfrm>
            <a:off x="327556" y="221440"/>
            <a:ext cx="278927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"/>
              </a:rPr>
              <a:t>print</a:t>
            </a:r>
            <a:r>
              <a:rPr lang="en-US" sz="3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() Func</a:t>
            </a:r>
          </a:p>
        </p:txBody>
      </p:sp>
    </p:spTree>
    <p:extLst>
      <p:ext uri="{BB962C8B-B14F-4D97-AF65-F5344CB8AC3E}">
        <p14:creationId xmlns:p14="http://schemas.microsoft.com/office/powerpoint/2010/main" val="358771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</p:bldLst>
  </p:timing>
</p:sld>
</file>

<file path=ppt/theme/theme1.xml><?xml version="1.0" encoding="utf-8"?>
<a:theme xmlns:a="http://schemas.openxmlformats.org/drawingml/2006/main" name="1_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604</Words>
  <Application>Microsoft Office PowerPoint</Application>
  <PresentationFormat>Widescreen</PresentationFormat>
  <Paragraphs>146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Lucida Sans Typewriter</vt:lpstr>
      <vt:lpstr>Wingdings</vt:lpstr>
      <vt:lpstr>1_Office Theme</vt:lpstr>
      <vt:lpstr>Programming with Python</vt:lpstr>
      <vt:lpstr>   Print (or) Output 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Python</dc:title>
  <dc:creator>Kanaparthi Venkata Sai Manikanta</dc:creator>
  <cp:lastModifiedBy>Kanaparthi Venkata Sai Manikanta</cp:lastModifiedBy>
  <cp:revision>48</cp:revision>
  <dcterms:created xsi:type="dcterms:W3CDTF">2022-09-15T06:39:45Z</dcterms:created>
  <dcterms:modified xsi:type="dcterms:W3CDTF">2022-09-19T13:59:31Z</dcterms:modified>
</cp:coreProperties>
</file>