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80" r:id="rId5"/>
    <p:sldId id="281" r:id="rId6"/>
    <p:sldId id="282" r:id="rId7"/>
    <p:sldId id="283" r:id="rId8"/>
    <p:sldId id="286" r:id="rId9"/>
    <p:sldId id="284" r:id="rId10"/>
    <p:sldId id="287" r:id="rId11"/>
    <p:sldId id="288" r:id="rId12"/>
    <p:sldId id="285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73578"/>
      </p:ext>
    </p:extLst>
  </p:cSld>
  <p:clrMapOvr>
    <a:masterClrMapping/>
  </p:clrMapOvr>
  <p:transition spd="slow"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21348"/>
      </p:ext>
    </p:extLst>
  </p:cSld>
  <p:clrMapOvr>
    <a:masterClrMapping/>
  </p:clrMapOvr>
  <p:transition spd="slow"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98385"/>
      </p:ext>
    </p:extLst>
  </p:cSld>
  <p:clrMapOvr>
    <a:masterClrMapping/>
  </p:clrMapOvr>
  <p:transition spd="slow"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5310"/>
      </p:ext>
    </p:extLst>
  </p:cSld>
  <p:clrMapOvr>
    <a:masterClrMapping/>
  </p:clrMapOvr>
  <p:transition spd="slow"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40318"/>
      </p:ext>
    </p:extLst>
  </p:cSld>
  <p:clrMapOvr>
    <a:masterClrMapping/>
  </p:clrMapOvr>
  <p:transition spd="slow"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67027"/>
      </p:ext>
    </p:extLst>
  </p:cSld>
  <p:clrMapOvr>
    <a:masterClrMapping/>
  </p:clrMapOvr>
  <p:transition spd="slow"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98628"/>
      </p:ext>
    </p:extLst>
  </p:cSld>
  <p:clrMapOvr>
    <a:masterClrMapping/>
  </p:clrMapOvr>
  <p:transition spd="slow"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70203"/>
      </p:ext>
    </p:extLst>
  </p:cSld>
  <p:clrMapOvr>
    <a:masterClrMapping/>
  </p:clrMapOvr>
  <p:transition spd="slow"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61648"/>
      </p:ext>
    </p:extLst>
  </p:cSld>
  <p:clrMapOvr>
    <a:masterClrMapping/>
  </p:clrMapOvr>
  <p:transition spd="slow"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2870"/>
      </p:ext>
    </p:extLst>
  </p:cSld>
  <p:clrMapOvr>
    <a:masterClrMapping/>
  </p:clrMapOvr>
  <p:transition spd="slow"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90320"/>
      </p:ext>
    </p:extLst>
  </p:cSld>
  <p:clrMapOvr>
    <a:masterClrMapping/>
  </p:clrMapOvr>
  <p:transition spd="slow"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B755-B206-432D-89AE-95154BC0DB4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98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ll dir="l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72700" y="986165"/>
            <a:ext cx="1446600" cy="1349405"/>
            <a:chOff x="5230454" y="3757009"/>
            <a:chExt cx="2267971" cy="1769208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3" name="Group 2"/>
            <p:cNvGrpSpPr/>
            <p:nvPr/>
          </p:nvGrpSpPr>
          <p:grpSpPr>
            <a:xfrm>
              <a:off x="5230454" y="3757009"/>
              <a:ext cx="2267971" cy="1769208"/>
              <a:chOff x="5898079" y="1740664"/>
              <a:chExt cx="1825690" cy="1769208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 rot="16200000">
                <a:off x="5979167" y="2161138"/>
                <a:ext cx="766853" cy="929029"/>
              </a:xfrm>
              <a:prstGeom prst="round2SameRect">
                <a:avLst>
                  <a:gd name="adj1" fmla="val 37709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 rot="5400000">
                <a:off x="6892011" y="2177326"/>
                <a:ext cx="766853" cy="896663"/>
              </a:xfrm>
              <a:prstGeom prst="round2SameRect">
                <a:avLst>
                  <a:gd name="adj1" fmla="val 34202"/>
                  <a:gd name="adj2" fmla="val 0"/>
                </a:avLst>
              </a:prstGeom>
              <a:solidFill>
                <a:srgbClr val="ECE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308469" y="1740664"/>
                <a:ext cx="1006605" cy="884651"/>
                <a:chOff x="6308469" y="1740664"/>
                <a:chExt cx="1006605" cy="884651"/>
              </a:xfrm>
            </p:grpSpPr>
            <p:sp>
              <p:nvSpPr>
                <p:cNvPr id="12" name="Round Same Side Corner Rectangle 11"/>
                <p:cNvSpPr/>
                <p:nvPr/>
              </p:nvSpPr>
              <p:spPr>
                <a:xfrm>
                  <a:off x="6308469" y="1740664"/>
                  <a:ext cx="1006605" cy="420879"/>
                </a:xfrm>
                <a:prstGeom prst="round2SameRect">
                  <a:avLst>
                    <a:gd name="adj1" fmla="val 40923"/>
                    <a:gd name="adj2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3" name="Round Single Corner Rectangle 12"/>
                <p:cNvSpPr/>
                <p:nvPr/>
              </p:nvSpPr>
              <p:spPr>
                <a:xfrm rot="10800000" flipH="1">
                  <a:off x="6810923" y="2160467"/>
                  <a:ext cx="503304" cy="464848"/>
                </a:xfrm>
                <a:prstGeom prst="round1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 rot="10800000">
                <a:off x="6308469" y="2625315"/>
                <a:ext cx="1025841" cy="884557"/>
                <a:chOff x="6445971" y="1741434"/>
                <a:chExt cx="1025841" cy="884557"/>
              </a:xfrm>
              <a:solidFill>
                <a:srgbClr val="E8F818"/>
              </a:solidFill>
            </p:grpSpPr>
            <p:sp>
              <p:nvSpPr>
                <p:cNvPr id="10" name="Round Same Side Corner Rectangle 9"/>
                <p:cNvSpPr/>
                <p:nvPr/>
              </p:nvSpPr>
              <p:spPr>
                <a:xfrm>
                  <a:off x="6445971" y="1741434"/>
                  <a:ext cx="1025468" cy="420875"/>
                </a:xfrm>
                <a:prstGeom prst="round2SameRect">
                  <a:avLst>
                    <a:gd name="adj1" fmla="val 47313"/>
                    <a:gd name="adj2" fmla="val 0"/>
                  </a:avLst>
                </a:prstGeom>
                <a:solidFill>
                  <a:srgbClr val="ECE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1" name="Round Single Corner Rectangle 10"/>
                <p:cNvSpPr/>
                <p:nvPr/>
              </p:nvSpPr>
              <p:spPr>
                <a:xfrm rot="10800000" flipH="1">
                  <a:off x="6953174" y="2114665"/>
                  <a:ext cx="518638" cy="511326"/>
                </a:xfrm>
                <a:prstGeom prst="round1Rect">
                  <a:avLst/>
                </a:prstGeom>
                <a:solidFill>
                  <a:srgbClr val="ECE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4" name="Flowchart: Connector 3"/>
            <p:cNvSpPr/>
            <p:nvPr/>
          </p:nvSpPr>
          <p:spPr>
            <a:xfrm>
              <a:off x="6586528" y="5226759"/>
              <a:ext cx="181051" cy="18105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5997270" y="3876922"/>
              <a:ext cx="181051" cy="18105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413124" y="2895601"/>
            <a:ext cx="7391400" cy="147002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010401" y="5410200"/>
            <a:ext cx="3047999" cy="990600"/>
          </a:xfr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softEdge rad="635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 anchorCtr="0"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K.V.S.Manikanta</a:t>
            </a:r>
          </a:p>
        </p:txBody>
      </p:sp>
    </p:spTree>
    <p:extLst>
      <p:ext uri="{BB962C8B-B14F-4D97-AF65-F5344CB8AC3E}">
        <p14:creationId xmlns:p14="http://schemas.microsoft.com/office/powerpoint/2010/main" val="23921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4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663" y="237744"/>
            <a:ext cx="2188601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4607768" y="923544"/>
            <a:ext cx="6400800" cy="685800"/>
          </a:xfrm>
        </p:spPr>
        <p:txBody>
          <a:bodyPr>
            <a:normAutofit/>
          </a:bodyPr>
          <a:lstStyle/>
          <a:p>
            <a:pPr algn="l"/>
            <a:r>
              <a:rPr lang="en-US" sz="2800" b="1" i="1" u="sng" dirty="0">
                <a:solidFill>
                  <a:srgbClr val="FFFF00"/>
                </a:solidFill>
              </a:rPr>
              <a:t>Arithmetic  Operators</a:t>
            </a:r>
          </a:p>
        </p:txBody>
      </p:sp>
      <p:sp>
        <p:nvSpPr>
          <p:cNvPr id="2" name="Subtitle 33">
            <a:extLst>
              <a:ext uri="{FF2B5EF4-FFF2-40B4-BE49-F238E27FC236}">
                <a16:creationId xmlns:a16="http://schemas.microsoft.com/office/drawing/2014/main" id="{A9E5A167-3DF7-C59A-81E5-C1368D68E181}"/>
              </a:ext>
            </a:extLst>
          </p:cNvPr>
          <p:cNvSpPr txBox="1">
            <a:spLocks/>
          </p:cNvSpPr>
          <p:nvPr/>
        </p:nvSpPr>
        <p:spPr>
          <a:xfrm>
            <a:off x="281389" y="1610173"/>
            <a:ext cx="1114774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Practical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ubtitle 33">
            <a:extLst>
              <a:ext uri="{FF2B5EF4-FFF2-40B4-BE49-F238E27FC236}">
                <a16:creationId xmlns:a16="http://schemas.microsoft.com/office/drawing/2014/main" id="{9EB14D9C-39CA-E835-46BE-70DE910BDE57}"/>
              </a:ext>
            </a:extLst>
          </p:cNvPr>
          <p:cNvSpPr txBox="1">
            <a:spLocks/>
          </p:cNvSpPr>
          <p:nvPr/>
        </p:nvSpPr>
        <p:spPr>
          <a:xfrm>
            <a:off x="1740462" y="2998069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Clr>
                <a:srgbClr val="FFC000"/>
              </a:buClr>
              <a:defRPr/>
            </a:pPr>
            <a:r>
              <a:rPr lang="en-US" sz="2800" b="1" noProof="0" dirty="0">
                <a:solidFill>
                  <a:schemeClr val="bg1"/>
                </a:solidFill>
                <a:highlight>
                  <a:srgbClr val="00FFFF"/>
                </a:highlight>
                <a:latin typeface="Lucida Sans Typewriter" panose="020B0509030504030204" pitchFamily="49" charset="0"/>
              </a:rPr>
              <a:t>Ex:</a:t>
            </a:r>
            <a:r>
              <a:rPr lang="en-US" sz="2800" b="1" noProof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    (</a:t>
            </a:r>
            <a:r>
              <a:rPr lang="en-US" sz="2800" b="1" noProof="0" dirty="0">
                <a:solidFill>
                  <a:srgbClr val="FFFF00"/>
                </a:solidFill>
                <a:latin typeface="Calibri"/>
              </a:rPr>
              <a:t> </a:t>
            </a:r>
            <a:r>
              <a:rPr lang="en-US" sz="2800" b="1" noProof="0" dirty="0">
                <a:solidFill>
                  <a:schemeClr val="tx1"/>
                </a:solidFill>
                <a:latin typeface="Calibri"/>
              </a:rPr>
              <a:t>2</a:t>
            </a:r>
            <a:r>
              <a:rPr lang="en-US" sz="2800" b="1" noProof="0" dirty="0">
                <a:solidFill>
                  <a:srgbClr val="FFFF00"/>
                </a:solidFill>
                <a:latin typeface="Calibri"/>
              </a:rPr>
              <a:t>  +  </a:t>
            </a:r>
            <a:r>
              <a:rPr lang="en-US" sz="2800" b="1" noProof="0" dirty="0">
                <a:solidFill>
                  <a:schemeClr val="tx1"/>
                </a:solidFill>
                <a:latin typeface="Calibri"/>
              </a:rPr>
              <a:t>5</a:t>
            </a:r>
            <a:r>
              <a:rPr lang="en-US" sz="2800" b="1" noProof="0" dirty="0">
                <a:solidFill>
                  <a:srgbClr val="FFFF00"/>
                </a:solidFill>
                <a:latin typeface="Calibri"/>
              </a:rPr>
              <a:t> </a:t>
            </a:r>
            <a:r>
              <a:rPr lang="en-US" sz="2800" b="1" noProof="0" dirty="0">
                <a:solidFill>
                  <a:schemeClr val="tx2"/>
                </a:solidFill>
                <a:latin typeface="Lucida Sans Typewriter" panose="020B0509030504030204" pitchFamily="49" charset="0"/>
              </a:rPr>
              <a:t>)</a:t>
            </a:r>
            <a:r>
              <a:rPr lang="en-US" sz="2800" b="1" noProof="0" dirty="0">
                <a:solidFill>
                  <a:srgbClr val="FFFF00"/>
                </a:solidFill>
                <a:latin typeface="Calibri"/>
              </a:rPr>
              <a:t>  *  </a:t>
            </a:r>
            <a:r>
              <a:rPr lang="en-US" sz="2800" b="1" noProof="0" dirty="0">
                <a:solidFill>
                  <a:schemeClr val="tx1"/>
                </a:solidFill>
                <a:latin typeface="Calibri"/>
              </a:rPr>
              <a:t>2</a:t>
            </a:r>
            <a:r>
              <a:rPr lang="en-US" sz="2800" b="1" noProof="0" dirty="0">
                <a:solidFill>
                  <a:srgbClr val="FFFF00"/>
                </a:solidFill>
                <a:latin typeface="Calibri"/>
              </a:rPr>
              <a:t>  %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 4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2800" b="1" dirty="0">
                <a:solidFill>
                  <a:srgbClr val="FFFF00"/>
                </a:solidFill>
              </a:rPr>
              <a:t> **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 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Sans Typewriter" panose="020B0509030504030204" pitchFamily="49" charset="0"/>
              </a:rPr>
              <a:t>(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2 </a:t>
            </a:r>
            <a:r>
              <a:rPr lang="en-US" sz="2800" b="1" noProof="0" dirty="0">
                <a:solidFill>
                  <a:srgbClr val="FFFF00"/>
                </a:solidFill>
              </a:rPr>
              <a:t>-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 2 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Sans Typewriter" panose="020B0509030504030204" pitchFamily="49" charset="0"/>
              </a:rPr>
              <a:t>)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2800" b="1" noProof="0" dirty="0">
                <a:solidFill>
                  <a:srgbClr val="FFFF00"/>
                </a:solidFill>
              </a:rPr>
              <a:t>/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 3  </a:t>
            </a:r>
            <a:r>
              <a:rPr lang="en-US" sz="2800" b="1" noProof="0" dirty="0">
                <a:solidFill>
                  <a:srgbClr val="FFFF00"/>
                </a:solidFill>
              </a:rPr>
              <a:t>-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 3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69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4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663" y="237744"/>
            <a:ext cx="2188601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4607768" y="923544"/>
            <a:ext cx="6400800" cy="685800"/>
          </a:xfrm>
        </p:spPr>
        <p:txBody>
          <a:bodyPr>
            <a:normAutofit/>
          </a:bodyPr>
          <a:lstStyle/>
          <a:p>
            <a:pPr algn="l"/>
            <a:r>
              <a:rPr lang="en-US" sz="2800" b="1" i="1" u="sng" dirty="0">
                <a:solidFill>
                  <a:srgbClr val="FFFF00"/>
                </a:solidFill>
              </a:rPr>
              <a:t>Assignment  Operators</a:t>
            </a:r>
          </a:p>
        </p:txBody>
      </p:sp>
      <p:sp>
        <p:nvSpPr>
          <p:cNvPr id="6" name="Subtitle 33">
            <a:extLst>
              <a:ext uri="{FF2B5EF4-FFF2-40B4-BE49-F238E27FC236}">
                <a16:creationId xmlns:a16="http://schemas.microsoft.com/office/drawing/2014/main" id="{3FFDC95A-9DEB-921E-C18A-C0918656B306}"/>
              </a:ext>
            </a:extLst>
          </p:cNvPr>
          <p:cNvSpPr txBox="1">
            <a:spLocks/>
          </p:cNvSpPr>
          <p:nvPr/>
        </p:nvSpPr>
        <p:spPr>
          <a:xfrm>
            <a:off x="629243" y="2216021"/>
            <a:ext cx="11147746" cy="90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Assignment operators are used to assign values to variables.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B27F6036-903C-F5EC-E5F6-94A5585D207F}"/>
              </a:ext>
            </a:extLst>
          </p:cNvPr>
          <p:cNvGraphicFramePr>
            <a:graphicFrameLocks noGrp="1"/>
          </p:cNvGraphicFramePr>
          <p:nvPr/>
        </p:nvGraphicFramePr>
        <p:xfrm>
          <a:off x="770958" y="3248173"/>
          <a:ext cx="1100603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852">
                  <a:extLst>
                    <a:ext uri="{9D8B030D-6E8A-4147-A177-3AD203B41FA5}">
                      <a16:colId xmlns:a16="http://schemas.microsoft.com/office/drawing/2014/main" val="3362953820"/>
                    </a:ext>
                  </a:extLst>
                </a:gridCol>
                <a:gridCol w="8709179">
                  <a:extLst>
                    <a:ext uri="{9D8B030D-6E8A-4147-A177-3AD203B41FA5}">
                      <a16:colId xmlns:a16="http://schemas.microsoft.com/office/drawing/2014/main" val="20462762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i="0" dirty="0"/>
                        <a:t>Sign</a:t>
                      </a:r>
                      <a:endParaRPr lang="en-IN" sz="2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0" dirty="0"/>
                        <a:t>Description</a:t>
                      </a:r>
                      <a:endParaRPr lang="en-IN" sz="2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7687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=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assigns the value of the right expression to the left operand.</a:t>
                      </a:r>
                      <a:endParaRPr lang="en-IN" sz="2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050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+=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increases the value of the left operand by the value of the right operand and assigns the modified value back to left operand.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668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-=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decreases the value of the left operand by the value of the right operand and assigns the modified value back to left operand.</a:t>
                      </a:r>
                      <a:endParaRPr lang="en-IN" sz="2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9818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*=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multiplies the value of the left operand by the value of the right operand and assigns the modified value back to then the left operand.</a:t>
                      </a:r>
                      <a:endParaRPr lang="en-IN" sz="2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5404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2E5C83-0F3B-A69B-423C-3075346A55C1}"/>
              </a:ext>
            </a:extLst>
          </p:cNvPr>
          <p:cNvGraphicFramePr>
            <a:graphicFrameLocks noGrp="1"/>
          </p:cNvGraphicFramePr>
          <p:nvPr/>
        </p:nvGraphicFramePr>
        <p:xfrm>
          <a:off x="770958" y="3217693"/>
          <a:ext cx="11006031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852">
                  <a:extLst>
                    <a:ext uri="{9D8B030D-6E8A-4147-A177-3AD203B41FA5}">
                      <a16:colId xmlns:a16="http://schemas.microsoft.com/office/drawing/2014/main" val="2428644998"/>
                    </a:ext>
                  </a:extLst>
                </a:gridCol>
                <a:gridCol w="8709179">
                  <a:extLst>
                    <a:ext uri="{9D8B030D-6E8A-4147-A177-3AD203B41FA5}">
                      <a16:colId xmlns:a16="http://schemas.microsoft.com/office/drawing/2014/main" val="19142361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i="0" dirty="0"/>
                        <a:t>Sign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0" dirty="0"/>
                        <a:t>Description</a:t>
                      </a:r>
                      <a:endParaRPr lang="en-IN" sz="2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341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**=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a**=b will be equal to a=a**b</a:t>
                      </a:r>
                      <a:endParaRPr lang="en-IN" sz="28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87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/=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a/=b will be equal to a = a/ b</a:t>
                      </a:r>
                      <a:endParaRPr lang="en-IN" sz="2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1338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//=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a//=b will be equal to a = a// b</a:t>
                      </a:r>
                      <a:endParaRPr lang="en-IN" sz="28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92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%=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divides the value of the left operand by the value of the right operand and assigns the reminder back to the left operand.</a:t>
                      </a:r>
                      <a:endParaRPr lang="en-IN" sz="28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87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5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4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663" y="237744"/>
            <a:ext cx="2188601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4607768" y="923544"/>
            <a:ext cx="6400800" cy="685800"/>
          </a:xfrm>
        </p:spPr>
        <p:txBody>
          <a:bodyPr>
            <a:normAutofit/>
          </a:bodyPr>
          <a:lstStyle/>
          <a:p>
            <a:pPr algn="l"/>
            <a:r>
              <a:rPr lang="en-US" sz="2800" b="1" i="1" u="sng" dirty="0">
                <a:solidFill>
                  <a:srgbClr val="FFFF00"/>
                </a:solidFill>
              </a:rPr>
              <a:t>Comparison  Operators</a:t>
            </a:r>
          </a:p>
        </p:txBody>
      </p:sp>
      <p:sp>
        <p:nvSpPr>
          <p:cNvPr id="6" name="Subtitle 33">
            <a:extLst>
              <a:ext uri="{FF2B5EF4-FFF2-40B4-BE49-F238E27FC236}">
                <a16:creationId xmlns:a16="http://schemas.microsoft.com/office/drawing/2014/main" id="{3FFDC95A-9DEB-921E-C18A-C0918656B306}"/>
              </a:ext>
            </a:extLst>
          </p:cNvPr>
          <p:cNvSpPr txBox="1">
            <a:spLocks/>
          </p:cNvSpPr>
          <p:nvPr/>
        </p:nvSpPr>
        <p:spPr>
          <a:xfrm>
            <a:off x="629243" y="2216021"/>
            <a:ext cx="11147746" cy="90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alibri"/>
              </a:rPr>
              <a:t>Comparison Operators are furtherly divided into ways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ubtitle 33">
            <a:extLst>
              <a:ext uri="{FF2B5EF4-FFF2-40B4-BE49-F238E27FC236}">
                <a16:creationId xmlns:a16="http://schemas.microsoft.com/office/drawing/2014/main" id="{D7225B28-2D56-5A68-2F30-1726FCF12E25}"/>
              </a:ext>
            </a:extLst>
          </p:cNvPr>
          <p:cNvSpPr txBox="1">
            <a:spLocks/>
          </p:cNvSpPr>
          <p:nvPr/>
        </p:nvSpPr>
        <p:spPr>
          <a:xfrm>
            <a:off x="1407367" y="3377684"/>
            <a:ext cx="3883090" cy="81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6FF33"/>
                </a:solidFill>
              </a:rPr>
              <a:t>Equality Operators :</a:t>
            </a:r>
          </a:p>
        </p:txBody>
      </p:sp>
      <p:sp>
        <p:nvSpPr>
          <p:cNvPr id="5" name="Subtitle 33">
            <a:extLst>
              <a:ext uri="{FF2B5EF4-FFF2-40B4-BE49-F238E27FC236}">
                <a16:creationId xmlns:a16="http://schemas.microsoft.com/office/drawing/2014/main" id="{02778EE7-3341-E2A0-5FA8-7A215BEA7570}"/>
              </a:ext>
            </a:extLst>
          </p:cNvPr>
          <p:cNvSpPr txBox="1">
            <a:spLocks/>
          </p:cNvSpPr>
          <p:nvPr/>
        </p:nvSpPr>
        <p:spPr>
          <a:xfrm>
            <a:off x="6592178" y="3377683"/>
            <a:ext cx="4716524" cy="9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6FF33"/>
                </a:solidFill>
              </a:rPr>
              <a:t>Relational Operators :</a:t>
            </a: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3A8DC1C1-0272-5097-9E9A-FBA82D91E28C}"/>
              </a:ext>
            </a:extLst>
          </p:cNvPr>
          <p:cNvSpPr txBox="1">
            <a:spLocks/>
          </p:cNvSpPr>
          <p:nvPr/>
        </p:nvSpPr>
        <p:spPr>
          <a:xfrm>
            <a:off x="1985292" y="4495808"/>
            <a:ext cx="3706381" cy="55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alibri"/>
              </a:rPr>
              <a:t>Is Equal  to             ==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Subtitle 33">
            <a:extLst>
              <a:ext uri="{FF2B5EF4-FFF2-40B4-BE49-F238E27FC236}">
                <a16:creationId xmlns:a16="http://schemas.microsoft.com/office/drawing/2014/main" id="{9B958308-5D50-CE5A-EE1E-9371799B5CF0}"/>
              </a:ext>
            </a:extLst>
          </p:cNvPr>
          <p:cNvSpPr txBox="1">
            <a:spLocks/>
          </p:cNvSpPr>
          <p:nvPr/>
        </p:nvSpPr>
        <p:spPr>
          <a:xfrm>
            <a:off x="1979069" y="5497285"/>
            <a:ext cx="3706381" cy="55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alibri"/>
              </a:rPr>
              <a:t>Is  not Equal          !=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Subtitle 33">
            <a:extLst>
              <a:ext uri="{FF2B5EF4-FFF2-40B4-BE49-F238E27FC236}">
                <a16:creationId xmlns:a16="http://schemas.microsoft.com/office/drawing/2014/main" id="{896F2622-30D5-25C0-BFDF-488B511B7FCE}"/>
              </a:ext>
            </a:extLst>
          </p:cNvPr>
          <p:cNvSpPr txBox="1">
            <a:spLocks/>
          </p:cNvSpPr>
          <p:nvPr/>
        </p:nvSpPr>
        <p:spPr>
          <a:xfrm>
            <a:off x="7530789" y="4489581"/>
            <a:ext cx="353578" cy="556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0" dirty="0">
                <a:solidFill>
                  <a:prstClr val="white"/>
                </a:solidFill>
                <a:latin typeface="Calibri"/>
              </a:rPr>
              <a:t>&gt;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" name="Subtitle 33">
            <a:extLst>
              <a:ext uri="{FF2B5EF4-FFF2-40B4-BE49-F238E27FC236}">
                <a16:creationId xmlns:a16="http://schemas.microsoft.com/office/drawing/2014/main" id="{E7A761FD-54DC-533E-7529-4F99378B8E4A}"/>
              </a:ext>
            </a:extLst>
          </p:cNvPr>
          <p:cNvSpPr txBox="1">
            <a:spLocks/>
          </p:cNvSpPr>
          <p:nvPr/>
        </p:nvSpPr>
        <p:spPr>
          <a:xfrm>
            <a:off x="7530789" y="5497285"/>
            <a:ext cx="633497" cy="556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0" dirty="0">
                <a:solidFill>
                  <a:prstClr val="white"/>
                </a:solidFill>
                <a:latin typeface="Calibri"/>
              </a:rPr>
              <a:t>&gt;=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Subtitle 33">
            <a:extLst>
              <a:ext uri="{FF2B5EF4-FFF2-40B4-BE49-F238E27FC236}">
                <a16:creationId xmlns:a16="http://schemas.microsoft.com/office/drawing/2014/main" id="{EBC0C1E4-018D-BC26-B60A-F4CEE559C180}"/>
              </a:ext>
            </a:extLst>
          </p:cNvPr>
          <p:cNvSpPr txBox="1">
            <a:spLocks/>
          </p:cNvSpPr>
          <p:nvPr/>
        </p:nvSpPr>
        <p:spPr>
          <a:xfrm>
            <a:off x="9437344" y="4483362"/>
            <a:ext cx="353578" cy="556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Calibri"/>
              </a:rPr>
              <a:t>&lt;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" name="Subtitle 33">
            <a:extLst>
              <a:ext uri="{FF2B5EF4-FFF2-40B4-BE49-F238E27FC236}">
                <a16:creationId xmlns:a16="http://schemas.microsoft.com/office/drawing/2014/main" id="{2EFC1021-5809-5085-FC6E-E9F9A2CB917C}"/>
              </a:ext>
            </a:extLst>
          </p:cNvPr>
          <p:cNvSpPr txBox="1">
            <a:spLocks/>
          </p:cNvSpPr>
          <p:nvPr/>
        </p:nvSpPr>
        <p:spPr>
          <a:xfrm>
            <a:off x="9437344" y="5497284"/>
            <a:ext cx="633497" cy="556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noProof="0" dirty="0">
                <a:solidFill>
                  <a:prstClr val="white"/>
                </a:solidFill>
                <a:latin typeface="Calibri"/>
              </a:rPr>
              <a:t>=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83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5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4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663" y="237744"/>
            <a:ext cx="2188601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4607768" y="923544"/>
            <a:ext cx="6400800" cy="685800"/>
          </a:xfrm>
        </p:spPr>
        <p:txBody>
          <a:bodyPr>
            <a:normAutofit/>
          </a:bodyPr>
          <a:lstStyle/>
          <a:p>
            <a:pPr algn="l"/>
            <a:r>
              <a:rPr lang="en-US" sz="2800" b="1" i="1" u="sng" dirty="0">
                <a:solidFill>
                  <a:srgbClr val="FFFF00"/>
                </a:solidFill>
              </a:rPr>
              <a:t>Comparison  Operators</a:t>
            </a:r>
          </a:p>
        </p:txBody>
      </p:sp>
      <p:sp>
        <p:nvSpPr>
          <p:cNvPr id="3" name="Subtitle 33">
            <a:extLst>
              <a:ext uri="{FF2B5EF4-FFF2-40B4-BE49-F238E27FC236}">
                <a16:creationId xmlns:a16="http://schemas.microsoft.com/office/drawing/2014/main" id="{D7225B28-2D56-5A68-2F30-1726FCF12E25}"/>
              </a:ext>
            </a:extLst>
          </p:cNvPr>
          <p:cNvSpPr txBox="1">
            <a:spLocks/>
          </p:cNvSpPr>
          <p:nvPr/>
        </p:nvSpPr>
        <p:spPr>
          <a:xfrm>
            <a:off x="1407367" y="1968756"/>
            <a:ext cx="3883090" cy="81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Equality Operators :</a:t>
            </a:r>
          </a:p>
        </p:txBody>
      </p:sp>
      <p:sp>
        <p:nvSpPr>
          <p:cNvPr id="5" name="Subtitle 33">
            <a:extLst>
              <a:ext uri="{FF2B5EF4-FFF2-40B4-BE49-F238E27FC236}">
                <a16:creationId xmlns:a16="http://schemas.microsoft.com/office/drawing/2014/main" id="{02778EE7-3341-E2A0-5FA8-7A215BEA7570}"/>
              </a:ext>
            </a:extLst>
          </p:cNvPr>
          <p:cNvSpPr txBox="1">
            <a:spLocks/>
          </p:cNvSpPr>
          <p:nvPr/>
        </p:nvSpPr>
        <p:spPr>
          <a:xfrm>
            <a:off x="6592178" y="1707505"/>
            <a:ext cx="4716524" cy="9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Relational Operators :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0C8B22B2-0144-BF24-AAD5-D6988DB5F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54591"/>
              </p:ext>
            </p:extLst>
          </p:nvPr>
        </p:nvGraphicFramePr>
        <p:xfrm>
          <a:off x="1845388" y="352122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49394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0956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34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0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51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05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400300" y="1600200"/>
            <a:ext cx="7391400" cy="3657600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br>
              <a:rPr lang="en-US" cap="none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cap="none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cap="none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cap="none" dirty="0">
                <a:solidFill>
                  <a:schemeClr val="tx2">
                    <a:lumMod val="50000"/>
                  </a:schemeClr>
                </a:solidFill>
              </a:rPr>
              <a:t>Operators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2133601"/>
            <a:ext cx="2362200" cy="14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3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6000" y="2999326"/>
            <a:ext cx="2514601" cy="870346"/>
            <a:chOff x="0" y="0"/>
            <a:chExt cx="2175867" cy="870346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5" name="Chevron 4"/>
            <p:cNvSpPr/>
            <p:nvPr/>
          </p:nvSpPr>
          <p:spPr>
            <a:xfrm>
              <a:off x="0" y="0"/>
              <a:ext cx="2175867" cy="87034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tIns="0" anchor="ctr"/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  <a:latin typeface="Calibri"/>
                </a:rPr>
                <a:t> </a:t>
              </a:r>
              <a:r>
                <a:rPr lang="en-US" sz="2000" b="1" dirty="0">
                  <a:solidFill>
                    <a:srgbClr val="FF0000"/>
                  </a:solidFill>
                  <a:latin typeface="Calibri"/>
                </a:rPr>
                <a:t>Operator</a:t>
              </a:r>
            </a:p>
          </p:txBody>
        </p:sp>
        <p:sp>
          <p:nvSpPr>
            <p:cNvPr id="6" name="Chevron 4"/>
            <p:cNvSpPr/>
            <p:nvPr/>
          </p:nvSpPr>
          <p:spPr>
            <a:xfrm>
              <a:off x="435173" y="0"/>
              <a:ext cx="1305521" cy="87034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019" tIns="50673" rIns="50673" bIns="50673" numCol="1" spcCol="1270" anchor="ctr" anchorCtr="0">
              <a:noAutofit/>
            </a:bodyPr>
            <a:lstStyle/>
            <a:p>
              <a:pPr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" name="Chevron 7"/>
          <p:cNvSpPr/>
          <p:nvPr/>
        </p:nvSpPr>
        <p:spPr>
          <a:xfrm>
            <a:off x="4800600" y="3006150"/>
            <a:ext cx="2514600" cy="870346"/>
          </a:xfrm>
          <a:prstGeom prst="chevron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tIns="36576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bri"/>
              </a:rPr>
              <a:t>Classification</a:t>
            </a:r>
          </a:p>
          <a:p>
            <a:endParaRPr lang="en-US" sz="2000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315200" y="2993770"/>
            <a:ext cx="2438400" cy="870346"/>
            <a:chOff x="283667" y="0"/>
            <a:chExt cx="2175867" cy="870346"/>
          </a:xfrm>
        </p:grpSpPr>
        <p:sp>
          <p:nvSpPr>
            <p:cNvPr id="11" name="Chevron 10"/>
            <p:cNvSpPr/>
            <p:nvPr/>
          </p:nvSpPr>
          <p:spPr>
            <a:xfrm>
              <a:off x="283667" y="0"/>
              <a:ext cx="2175867" cy="870346"/>
            </a:xfrm>
            <a:prstGeom prst="chevron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alibri"/>
                </a:rPr>
                <a:t>Precedence</a:t>
              </a:r>
            </a:p>
          </p:txBody>
        </p:sp>
        <p:sp>
          <p:nvSpPr>
            <p:cNvPr id="12" name="Chevron 4"/>
            <p:cNvSpPr/>
            <p:nvPr/>
          </p:nvSpPr>
          <p:spPr>
            <a:xfrm>
              <a:off x="724280" y="85418"/>
              <a:ext cx="1305521" cy="719295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019" tIns="50673" rIns="50673" bIns="50673" numCol="1" spcCol="1270" anchor="ctr" anchorCtr="0">
              <a:noAutofit/>
            </a:bodyPr>
            <a:lstStyle/>
            <a:p>
              <a:pPr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42213" y="1065092"/>
            <a:ext cx="2584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alibri"/>
              </a:rPr>
              <a:t>Operator, Operand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05526" y="1065092"/>
            <a:ext cx="179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alibri"/>
              </a:rPr>
              <a:t>Associativity</a:t>
            </a:r>
            <a:endParaRPr lang="en-US" sz="2400" b="1" dirty="0">
              <a:solidFill>
                <a:prstClr val="white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42758" y="5257800"/>
            <a:ext cx="2296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Calibri"/>
              </a:rPr>
              <a:t>List of Operators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91839" y="1815536"/>
            <a:ext cx="274320" cy="1183790"/>
            <a:chOff x="2216075" y="1747669"/>
            <a:chExt cx="274320" cy="118379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353235" y="2017059"/>
              <a:ext cx="0" cy="91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5" name="Flowchart: Connector 14"/>
            <p:cNvSpPr/>
            <p:nvPr/>
          </p:nvSpPr>
          <p:spPr>
            <a:xfrm>
              <a:off x="2216075" y="1747669"/>
              <a:ext cx="274320" cy="274320"/>
            </a:xfrm>
            <a:prstGeom prst="flowChartConnector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159800" y="1809980"/>
            <a:ext cx="274320" cy="1183790"/>
            <a:chOff x="6635800" y="1809980"/>
            <a:chExt cx="274320" cy="1183790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772960" y="2079370"/>
              <a:ext cx="0" cy="91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Flowchart: Connector 21"/>
            <p:cNvSpPr/>
            <p:nvPr/>
          </p:nvSpPr>
          <p:spPr>
            <a:xfrm>
              <a:off x="6635800" y="1809980"/>
              <a:ext cx="274320" cy="274320"/>
            </a:xfrm>
            <a:prstGeom prst="flowChartConnector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833878" y="3864116"/>
            <a:ext cx="274320" cy="1183790"/>
            <a:chOff x="4309878" y="3864116"/>
            <a:chExt cx="274320" cy="118379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4447038" y="3864116"/>
              <a:ext cx="0" cy="91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6" name="Flowchart: Connector 45"/>
            <p:cNvSpPr/>
            <p:nvPr/>
          </p:nvSpPr>
          <p:spPr>
            <a:xfrm flipV="1">
              <a:off x="4309878" y="4773586"/>
              <a:ext cx="274320" cy="274320"/>
            </a:xfrm>
            <a:prstGeom prst="flowChartConnector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7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4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663" y="237744"/>
            <a:ext cx="2188601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Calibri"/>
              </a:rPr>
              <a:t>Operators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2209800" y="1295400"/>
            <a:ext cx="6400800" cy="6858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6FF33"/>
                </a:solidFill>
              </a:rPr>
              <a:t>What is Operator…?</a:t>
            </a:r>
          </a:p>
        </p:txBody>
      </p:sp>
      <p:sp>
        <p:nvSpPr>
          <p:cNvPr id="5" name="Subtitle 33"/>
          <p:cNvSpPr txBox="1">
            <a:spLocks/>
          </p:cNvSpPr>
          <p:nvPr/>
        </p:nvSpPr>
        <p:spPr>
          <a:xfrm>
            <a:off x="2971800" y="2286000"/>
            <a:ext cx="69342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400" b="1" dirty="0"/>
              <a:t>Operators are used to perform operations on two possible values</a:t>
            </a:r>
            <a:r>
              <a:rPr lang="en-US" sz="2400" b="1" dirty="0">
                <a:solidFill>
                  <a:prstClr val="white"/>
                </a:solidFill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400" b="1" dirty="0"/>
              <a:t>Operators are special symbols in Python that carry out arithmetic or logical computation.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600" dirty="0">
              <a:solidFill>
                <a:prstClr val="white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400" b="1" dirty="0"/>
              <a:t>The operator can be defined as a symbol which is responsible for a particular operation between two operands.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3" name="Subtitle 33">
            <a:extLst>
              <a:ext uri="{FF2B5EF4-FFF2-40B4-BE49-F238E27FC236}">
                <a16:creationId xmlns:a16="http://schemas.microsoft.com/office/drawing/2014/main" id="{A80EA923-D7F6-6DD1-768E-27E416066238}"/>
              </a:ext>
            </a:extLst>
          </p:cNvPr>
          <p:cNvSpPr txBox="1">
            <a:spLocks/>
          </p:cNvSpPr>
          <p:nvPr/>
        </p:nvSpPr>
        <p:spPr>
          <a:xfrm>
            <a:off x="2971800" y="4800598"/>
            <a:ext cx="6934200" cy="131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Wingdings" panose="05000000000000000000" pitchFamily="2" charset="2"/>
              <a:buChar char="ü"/>
            </a:pPr>
            <a:r>
              <a:rPr lang="en-US" sz="2400" b="1" dirty="0"/>
              <a:t>Operators are the pillars of a program on which the logic is built in a specific programming language. 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45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4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663" y="237744"/>
            <a:ext cx="2188601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Operators</a:t>
            </a:r>
          </a:p>
        </p:txBody>
      </p:sp>
      <p:sp>
        <p:nvSpPr>
          <p:cNvPr id="5" name="Subtitle 33"/>
          <p:cNvSpPr txBox="1">
            <a:spLocks/>
          </p:cNvSpPr>
          <p:nvPr/>
        </p:nvSpPr>
        <p:spPr>
          <a:xfrm>
            <a:off x="2505273" y="2286000"/>
            <a:ext cx="6934200" cy="131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Wingdings" panose="05000000000000000000" pitchFamily="2" charset="2"/>
              <a:buChar char="ü"/>
            </a:pPr>
            <a:r>
              <a:rPr lang="en-US" sz="2400" b="1" dirty="0"/>
              <a:t>The values that an operator acts on are called </a:t>
            </a:r>
            <a:r>
              <a:rPr lang="en-US" sz="2400" b="1" i="1" u="sng" dirty="0"/>
              <a:t>operands.</a:t>
            </a:r>
          </a:p>
          <a:p>
            <a:pPr marL="457200" lvl="0" indent="-457200" algn="l">
              <a:buFont typeface="Wingdings" panose="05000000000000000000" pitchFamily="2" charset="2"/>
              <a:buChar char="ü"/>
            </a:pPr>
            <a:endParaRPr kumimoji="0" lang="en-US" sz="2400" b="1" i="1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Subtitle 33">
            <a:extLst>
              <a:ext uri="{FF2B5EF4-FFF2-40B4-BE49-F238E27FC236}">
                <a16:creationId xmlns:a16="http://schemas.microsoft.com/office/drawing/2014/main" id="{22C26358-BC4B-AC50-01B4-38B165FFD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618" y="1295400"/>
            <a:ext cx="6400800" cy="6858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6FF33"/>
                </a:solidFill>
              </a:rPr>
              <a:t>What is Operand…?</a:t>
            </a:r>
          </a:p>
        </p:txBody>
      </p:sp>
      <p:sp>
        <p:nvSpPr>
          <p:cNvPr id="6" name="Subtitle 33">
            <a:extLst>
              <a:ext uri="{FF2B5EF4-FFF2-40B4-BE49-F238E27FC236}">
                <a16:creationId xmlns:a16="http://schemas.microsoft.com/office/drawing/2014/main" id="{33535A0B-B81E-8A4E-56CA-CDC276D86517}"/>
              </a:ext>
            </a:extLst>
          </p:cNvPr>
          <p:cNvSpPr txBox="1">
            <a:spLocks/>
          </p:cNvSpPr>
          <p:nvPr/>
        </p:nvSpPr>
        <p:spPr>
          <a:xfrm>
            <a:off x="2458622" y="4648386"/>
            <a:ext cx="779106" cy="56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</a:rPr>
              <a:t>EX: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AFF24-EB9C-D38C-63FD-8E0164B15E53}"/>
              </a:ext>
            </a:extLst>
          </p:cNvPr>
          <p:cNvSpPr txBox="1"/>
          <p:nvPr/>
        </p:nvSpPr>
        <p:spPr>
          <a:xfrm>
            <a:off x="8528610" y="4314368"/>
            <a:ext cx="2368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10   +   20</a:t>
            </a:r>
            <a:endParaRPr lang="en-IN" sz="4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D109E0-7D3D-F49A-5303-368AAD133EA2}"/>
              </a:ext>
            </a:extLst>
          </p:cNvPr>
          <p:cNvCxnSpPr>
            <a:cxnSpLocks/>
          </p:cNvCxnSpPr>
          <p:nvPr/>
        </p:nvCxnSpPr>
        <p:spPr>
          <a:xfrm>
            <a:off x="9026588" y="4935894"/>
            <a:ext cx="385769" cy="814008"/>
          </a:xfrm>
          <a:prstGeom prst="straightConnector1">
            <a:avLst/>
          </a:prstGeom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C32A78-5C98-C470-38C8-4739BFC92754}"/>
              </a:ext>
            </a:extLst>
          </p:cNvPr>
          <p:cNvCxnSpPr>
            <a:cxnSpLocks/>
          </p:cNvCxnSpPr>
          <p:nvPr/>
        </p:nvCxnSpPr>
        <p:spPr>
          <a:xfrm flipH="1">
            <a:off x="9906000" y="4935894"/>
            <a:ext cx="343102" cy="795775"/>
          </a:xfrm>
          <a:prstGeom prst="straightConnector1">
            <a:avLst/>
          </a:prstGeom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05A931-2DE3-D2B1-64F0-18B1DF5017DE}"/>
              </a:ext>
            </a:extLst>
          </p:cNvPr>
          <p:cNvSpPr txBox="1"/>
          <p:nvPr/>
        </p:nvSpPr>
        <p:spPr>
          <a:xfrm>
            <a:off x="8738152" y="5913783"/>
            <a:ext cx="1827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operands</a:t>
            </a:r>
            <a:endParaRPr lang="en-IN" sz="3200" b="1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CD2592-43AF-8D44-9E11-376243B12190}"/>
              </a:ext>
            </a:extLst>
          </p:cNvPr>
          <p:cNvCxnSpPr>
            <a:cxnSpLocks/>
          </p:cNvCxnSpPr>
          <p:nvPr/>
        </p:nvCxnSpPr>
        <p:spPr>
          <a:xfrm flipV="1">
            <a:off x="9569642" y="3429000"/>
            <a:ext cx="0" cy="992959"/>
          </a:xfrm>
          <a:prstGeom prst="straightConnector1">
            <a:avLst/>
          </a:prstGeom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C31E1F-1EFD-5242-4762-6A001161188C}"/>
              </a:ext>
            </a:extLst>
          </p:cNvPr>
          <p:cNvSpPr txBox="1"/>
          <p:nvPr/>
        </p:nvSpPr>
        <p:spPr>
          <a:xfrm>
            <a:off x="8656053" y="2829574"/>
            <a:ext cx="1827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operator</a:t>
            </a:r>
            <a:endParaRPr lang="en-IN" sz="3200" b="1" dirty="0">
              <a:solidFill>
                <a:srgbClr val="FFFF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7DFFB2-0D8F-E40C-C747-B23F6BD544F7}"/>
              </a:ext>
            </a:extLst>
          </p:cNvPr>
          <p:cNvSpPr txBox="1"/>
          <p:nvPr/>
        </p:nvSpPr>
        <p:spPr>
          <a:xfrm>
            <a:off x="3677307" y="4671626"/>
            <a:ext cx="151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10   +   20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0339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22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4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663" y="237744"/>
            <a:ext cx="2188601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2209800" y="1295400"/>
            <a:ext cx="6400800" cy="6858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6FF33"/>
                </a:solidFill>
              </a:rPr>
              <a:t>Classification  of Operators…?</a:t>
            </a:r>
          </a:p>
        </p:txBody>
      </p:sp>
      <p:sp>
        <p:nvSpPr>
          <p:cNvPr id="5" name="Subtitle 33"/>
          <p:cNvSpPr txBox="1">
            <a:spLocks/>
          </p:cNvSpPr>
          <p:nvPr/>
        </p:nvSpPr>
        <p:spPr>
          <a:xfrm>
            <a:off x="1881858" y="2540524"/>
            <a:ext cx="422037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Arithmetic  Operators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sz="2400" b="1" baseline="0" dirty="0">
              <a:solidFill>
                <a:prstClr val="white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Assignment  Operators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sz="2400" b="1" baseline="0" dirty="0">
              <a:solidFill>
                <a:prstClr val="white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Comparison  Operators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sz="2400" b="1" dirty="0">
              <a:solidFill>
                <a:prstClr val="white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Logical  Operators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sz="2400" b="1" baseline="0" dirty="0">
              <a:solidFill>
                <a:prstClr val="white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ubtitle 33">
            <a:extLst>
              <a:ext uri="{FF2B5EF4-FFF2-40B4-BE49-F238E27FC236}">
                <a16:creationId xmlns:a16="http://schemas.microsoft.com/office/drawing/2014/main" id="{7FE5A0F0-0264-0B69-DD7B-283772C5E07B}"/>
              </a:ext>
            </a:extLst>
          </p:cNvPr>
          <p:cNvSpPr txBox="1">
            <a:spLocks/>
          </p:cNvSpPr>
          <p:nvPr/>
        </p:nvSpPr>
        <p:spPr>
          <a:xfrm>
            <a:off x="7371350" y="2543628"/>
            <a:ext cx="422037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alibri"/>
              </a:rPr>
              <a:t>Membership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Operators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sz="2400" b="1" baseline="0" dirty="0">
              <a:solidFill>
                <a:prstClr val="white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Identity  Operators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sz="2400" b="1" baseline="0" dirty="0">
              <a:solidFill>
                <a:prstClr val="white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Bitwise  Operators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baseline="0" dirty="0">
              <a:solidFill>
                <a:prstClr val="white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15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4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663" y="237744"/>
            <a:ext cx="2188601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4607768" y="923544"/>
            <a:ext cx="6400800" cy="685800"/>
          </a:xfrm>
        </p:spPr>
        <p:txBody>
          <a:bodyPr>
            <a:normAutofit/>
          </a:bodyPr>
          <a:lstStyle/>
          <a:p>
            <a:pPr algn="l"/>
            <a:r>
              <a:rPr lang="en-US" sz="2800" b="1" i="1" u="sng" dirty="0">
                <a:solidFill>
                  <a:srgbClr val="FFFF00"/>
                </a:solidFill>
              </a:rPr>
              <a:t>Arithmetic  Operators</a:t>
            </a:r>
          </a:p>
        </p:txBody>
      </p:sp>
      <p:sp>
        <p:nvSpPr>
          <p:cNvPr id="6" name="Subtitle 33">
            <a:extLst>
              <a:ext uri="{FF2B5EF4-FFF2-40B4-BE49-F238E27FC236}">
                <a16:creationId xmlns:a16="http://schemas.microsoft.com/office/drawing/2014/main" id="{3FFDC95A-9DEB-921E-C18A-C0918656B306}"/>
              </a:ext>
            </a:extLst>
          </p:cNvPr>
          <p:cNvSpPr txBox="1">
            <a:spLocks/>
          </p:cNvSpPr>
          <p:nvPr/>
        </p:nvSpPr>
        <p:spPr>
          <a:xfrm>
            <a:off x="330663" y="1796143"/>
            <a:ext cx="11147746" cy="90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Arithmetic operators are used to perform arithmetic operations between two operands</a:t>
            </a:r>
            <a:r>
              <a:rPr lang="en-US" sz="2400" dirty="0">
                <a:solidFill>
                  <a:schemeClr val="tx1"/>
                </a:solidFill>
                <a:latin typeface="inter-regular"/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B27F6036-903C-F5EC-E5F6-94A5585D2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61776"/>
              </p:ext>
            </p:extLst>
          </p:nvPr>
        </p:nvGraphicFramePr>
        <p:xfrm>
          <a:off x="1793289" y="2705877"/>
          <a:ext cx="10068048" cy="389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5403">
                  <a:extLst>
                    <a:ext uri="{9D8B030D-6E8A-4147-A177-3AD203B41FA5}">
                      <a16:colId xmlns:a16="http://schemas.microsoft.com/office/drawing/2014/main" val="3817780047"/>
                    </a:ext>
                  </a:extLst>
                </a:gridCol>
                <a:gridCol w="2472613">
                  <a:extLst>
                    <a:ext uri="{9D8B030D-6E8A-4147-A177-3AD203B41FA5}">
                      <a16:colId xmlns:a16="http://schemas.microsoft.com/office/drawing/2014/main" val="3362953820"/>
                    </a:ext>
                  </a:extLst>
                </a:gridCol>
                <a:gridCol w="4460032">
                  <a:extLst>
                    <a:ext uri="{9D8B030D-6E8A-4147-A177-3AD203B41FA5}">
                      <a16:colId xmlns:a16="http://schemas.microsoft.com/office/drawing/2014/main" val="204627623"/>
                    </a:ext>
                  </a:extLst>
                </a:gridCol>
              </a:tblGrid>
              <a:tr h="484740">
                <a:tc>
                  <a:txBody>
                    <a:bodyPr/>
                    <a:lstStyle/>
                    <a:p>
                      <a:pPr algn="ctr"/>
                      <a:r>
                        <a:rPr lang="en-US" sz="2800" i="0" dirty="0"/>
                        <a:t>Operator</a:t>
                      </a:r>
                      <a:endParaRPr lang="en-IN" sz="2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0" dirty="0"/>
                        <a:t>Sign</a:t>
                      </a:r>
                      <a:endParaRPr lang="en-IN" sz="2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0" dirty="0"/>
                        <a:t>Description</a:t>
                      </a:r>
                      <a:endParaRPr lang="en-IN" sz="2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768742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Addition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+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Adding two values</a:t>
                      </a:r>
                      <a:endParaRPr lang="en-IN" sz="2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6683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Subtraction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-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Subtracting two value</a:t>
                      </a:r>
                      <a:endParaRPr lang="en-IN" sz="2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98185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Multiplication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*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Multiplying two values</a:t>
                      </a:r>
                      <a:endParaRPr lang="en-IN" sz="2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54041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Exponent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**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For power values</a:t>
                      </a:r>
                      <a:endParaRPr lang="en-IN" sz="2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69644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Division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/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Dividing two values with float</a:t>
                      </a:r>
                      <a:endParaRPr lang="en-IN" sz="2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200652"/>
                  </a:ext>
                </a:extLst>
              </a:tr>
              <a:tr h="62950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Floor Division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//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/>
                        <a:t>Dividing two values without float</a:t>
                      </a:r>
                      <a:endParaRPr lang="en-IN" sz="2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45552"/>
                  </a:ext>
                </a:extLst>
              </a:tr>
              <a:tr h="31581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Modulus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%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/>
                        <a:t>For getting remainder</a:t>
                      </a:r>
                      <a:endParaRPr lang="en-IN" sz="2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15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4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4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663" y="237744"/>
            <a:ext cx="2188601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4607768" y="923544"/>
            <a:ext cx="6400800" cy="685800"/>
          </a:xfrm>
        </p:spPr>
        <p:txBody>
          <a:bodyPr>
            <a:normAutofit/>
          </a:bodyPr>
          <a:lstStyle/>
          <a:p>
            <a:pPr algn="l"/>
            <a:r>
              <a:rPr lang="en-US" sz="2800" b="1" i="1" u="sng" dirty="0">
                <a:solidFill>
                  <a:srgbClr val="FFFF00"/>
                </a:solidFill>
              </a:rPr>
              <a:t>Arithmetic  Operators</a:t>
            </a:r>
          </a:p>
        </p:txBody>
      </p:sp>
      <p:sp>
        <p:nvSpPr>
          <p:cNvPr id="5" name="Subtitle 33">
            <a:extLst>
              <a:ext uri="{FF2B5EF4-FFF2-40B4-BE49-F238E27FC236}">
                <a16:creationId xmlns:a16="http://schemas.microsoft.com/office/drawing/2014/main" id="{D34D74AD-692C-E968-43D5-486F2440172C}"/>
              </a:ext>
            </a:extLst>
          </p:cNvPr>
          <p:cNvSpPr txBox="1">
            <a:spLocks/>
          </p:cNvSpPr>
          <p:nvPr/>
        </p:nvSpPr>
        <p:spPr>
          <a:xfrm>
            <a:off x="1027098" y="2415068"/>
            <a:ext cx="10134315" cy="1069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buFont typeface="Courier New" panose="02070309020205020404" pitchFamily="49" charset="0"/>
              <a:buChar char="o"/>
              <a:defRPr/>
            </a:pPr>
            <a:r>
              <a:rPr lang="en-US" sz="2400" b="1" dirty="0"/>
              <a:t>The Python interpreter executes operations of higher precedence operators first in any given logical or arithmetic expression.</a:t>
            </a:r>
          </a:p>
          <a:p>
            <a:pPr lvl="0" algn="just">
              <a:defRPr/>
            </a:pPr>
            <a:r>
              <a:rPr lang="en-US" sz="2400" b="1" dirty="0"/>
              <a:t> </a:t>
            </a:r>
          </a:p>
        </p:txBody>
      </p:sp>
      <p:sp>
        <p:nvSpPr>
          <p:cNvPr id="9" name="Subtitle 33">
            <a:extLst>
              <a:ext uri="{FF2B5EF4-FFF2-40B4-BE49-F238E27FC236}">
                <a16:creationId xmlns:a16="http://schemas.microsoft.com/office/drawing/2014/main" id="{AAB5EA42-5153-1D2A-4C14-B7248815A0B2}"/>
              </a:ext>
            </a:extLst>
          </p:cNvPr>
          <p:cNvSpPr txBox="1">
            <a:spLocks/>
          </p:cNvSpPr>
          <p:nvPr/>
        </p:nvSpPr>
        <p:spPr>
          <a:xfrm>
            <a:off x="330663" y="1640435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66FF33"/>
                </a:solidFill>
              </a:rPr>
              <a:t>Precedence :</a:t>
            </a:r>
          </a:p>
        </p:txBody>
      </p:sp>
      <p:sp>
        <p:nvSpPr>
          <p:cNvPr id="10" name="Subtitle 33">
            <a:extLst>
              <a:ext uri="{FF2B5EF4-FFF2-40B4-BE49-F238E27FC236}">
                <a16:creationId xmlns:a16="http://schemas.microsoft.com/office/drawing/2014/main" id="{F93863A0-6D48-77DE-AEA9-7D2DC7B8B9F2}"/>
              </a:ext>
            </a:extLst>
          </p:cNvPr>
          <p:cNvSpPr txBox="1">
            <a:spLocks/>
          </p:cNvSpPr>
          <p:nvPr/>
        </p:nvSpPr>
        <p:spPr>
          <a:xfrm>
            <a:off x="269814" y="4681062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66FF33"/>
                </a:solidFill>
              </a:rPr>
              <a:t>Associativity :</a:t>
            </a:r>
          </a:p>
        </p:txBody>
      </p:sp>
      <p:sp>
        <p:nvSpPr>
          <p:cNvPr id="11" name="Subtitle 33">
            <a:extLst>
              <a:ext uri="{FF2B5EF4-FFF2-40B4-BE49-F238E27FC236}">
                <a16:creationId xmlns:a16="http://schemas.microsoft.com/office/drawing/2014/main" id="{03C52D83-14E6-3729-F180-759662BD55F2}"/>
              </a:ext>
            </a:extLst>
          </p:cNvPr>
          <p:cNvSpPr txBox="1">
            <a:spLocks/>
          </p:cNvSpPr>
          <p:nvPr/>
        </p:nvSpPr>
        <p:spPr>
          <a:xfrm>
            <a:off x="1030202" y="5478617"/>
            <a:ext cx="10134315" cy="1071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buFont typeface="Courier New" panose="02070309020205020404" pitchFamily="49" charset="0"/>
              <a:buChar char="o"/>
              <a:defRPr/>
            </a:pPr>
            <a:r>
              <a:rPr lang="en-US" sz="2400" b="1" dirty="0"/>
              <a:t>When two operators have the same precedence, associativity helps to determine the order of operations.</a:t>
            </a:r>
            <a:endParaRPr lang="en-US" sz="1800" b="1" dirty="0"/>
          </a:p>
        </p:txBody>
      </p:sp>
      <p:sp>
        <p:nvSpPr>
          <p:cNvPr id="12" name="Subtitle 33">
            <a:extLst>
              <a:ext uri="{FF2B5EF4-FFF2-40B4-BE49-F238E27FC236}">
                <a16:creationId xmlns:a16="http://schemas.microsoft.com/office/drawing/2014/main" id="{3D247854-1153-F59B-BDD3-CE85A9AA8026}"/>
              </a:ext>
            </a:extLst>
          </p:cNvPr>
          <p:cNvSpPr txBox="1">
            <a:spLocks/>
          </p:cNvSpPr>
          <p:nvPr/>
        </p:nvSpPr>
        <p:spPr>
          <a:xfrm>
            <a:off x="1033306" y="3484969"/>
            <a:ext cx="10134315" cy="1071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Courier New" panose="02070309020205020404" pitchFamily="49" charset="0"/>
              <a:buChar char="o"/>
              <a:defRPr/>
            </a:pPr>
            <a:r>
              <a:rPr lang="en-US" sz="2400" b="1" dirty="0"/>
              <a:t>Except for the exponent operator (**), all other operators are executed from left to right.</a:t>
            </a:r>
            <a:r>
              <a:rPr lang="en-US" sz="1800" b="1" dirty="0">
                <a:solidFill>
                  <a:prstClr val="white"/>
                </a:solidFill>
              </a:rPr>
              <a:t> </a:t>
            </a:r>
            <a:endParaRPr lang="en-IN" sz="1800" b="1" dirty="0">
              <a:solidFill>
                <a:prstClr val="white"/>
              </a:solidFill>
            </a:endParaRPr>
          </a:p>
          <a:p>
            <a:pPr marL="342900" lvl="0" indent="-342900" algn="just">
              <a:buFont typeface="Courier New" panose="02070309020205020404" pitchFamily="49" charset="0"/>
              <a:buChar char="o"/>
              <a:defRPr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265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4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663" y="237744"/>
            <a:ext cx="2188601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4607768" y="923544"/>
            <a:ext cx="6400800" cy="685800"/>
          </a:xfrm>
        </p:spPr>
        <p:txBody>
          <a:bodyPr>
            <a:normAutofit/>
          </a:bodyPr>
          <a:lstStyle/>
          <a:p>
            <a:pPr algn="l"/>
            <a:r>
              <a:rPr lang="en-US" sz="2800" b="1" i="1" u="sng" dirty="0">
                <a:solidFill>
                  <a:srgbClr val="FFFF00"/>
                </a:solidFill>
              </a:rPr>
              <a:t>Arithmetic  Operators</a:t>
            </a:r>
          </a:p>
        </p:txBody>
      </p:sp>
      <p:sp>
        <p:nvSpPr>
          <p:cNvPr id="6" name="Subtitle 33">
            <a:extLst>
              <a:ext uri="{FF2B5EF4-FFF2-40B4-BE49-F238E27FC236}">
                <a16:creationId xmlns:a16="http://schemas.microsoft.com/office/drawing/2014/main" id="{3FFDC95A-9DEB-921E-C18A-C0918656B306}"/>
              </a:ext>
            </a:extLst>
          </p:cNvPr>
          <p:cNvSpPr txBox="1">
            <a:spLocks/>
          </p:cNvSpPr>
          <p:nvPr/>
        </p:nvSpPr>
        <p:spPr>
          <a:xfrm>
            <a:off x="330663" y="1796143"/>
            <a:ext cx="1114774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alibri"/>
              </a:rPr>
              <a:t>Precedence  &amp;  Associativity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B27F6036-903C-F5EC-E5F6-94A5585D2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36156"/>
              </p:ext>
            </p:extLst>
          </p:nvPr>
        </p:nvGraphicFramePr>
        <p:xfrm>
          <a:off x="2519264" y="2878681"/>
          <a:ext cx="7595436" cy="259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718">
                  <a:extLst>
                    <a:ext uri="{9D8B030D-6E8A-4147-A177-3AD203B41FA5}">
                      <a16:colId xmlns:a16="http://schemas.microsoft.com/office/drawing/2014/main" val="3817780047"/>
                    </a:ext>
                  </a:extLst>
                </a:gridCol>
                <a:gridCol w="3797718">
                  <a:extLst>
                    <a:ext uri="{9D8B030D-6E8A-4147-A177-3AD203B41FA5}">
                      <a16:colId xmlns:a16="http://schemas.microsoft.com/office/drawing/2014/main" val="204627623"/>
                    </a:ext>
                  </a:extLst>
                </a:gridCol>
              </a:tblGrid>
              <a:tr h="518965">
                <a:tc>
                  <a:txBody>
                    <a:bodyPr/>
                    <a:lstStyle/>
                    <a:p>
                      <a:pPr algn="ctr"/>
                      <a:r>
                        <a:rPr lang="en-US" sz="2800" i="0" dirty="0"/>
                        <a:t>Precedence</a:t>
                      </a:r>
                      <a:endParaRPr lang="en-IN" sz="2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0" dirty="0"/>
                        <a:t>Associativity</a:t>
                      </a:r>
                      <a:endParaRPr lang="en-IN" sz="2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768742"/>
                  </a:ext>
                </a:extLst>
              </a:tr>
              <a:tr h="51896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()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Left-to-Right</a:t>
                      </a:r>
                      <a:endParaRPr lang="en-IN" sz="2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6683"/>
                  </a:ext>
                </a:extLst>
              </a:tr>
              <a:tr h="51896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**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Right-to-Left</a:t>
                      </a:r>
                      <a:endParaRPr lang="en-IN" sz="2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98185"/>
                  </a:ext>
                </a:extLst>
              </a:tr>
              <a:tr h="51896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*,  /,  //,  %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/>
                        <a:t>Left-to-Right</a:t>
                      </a:r>
                      <a:endParaRPr lang="en-IN" sz="2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54041"/>
                  </a:ext>
                </a:extLst>
              </a:tr>
              <a:tr h="51896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+,  -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/>
                        <a:t>Left-to-Right</a:t>
                      </a:r>
                      <a:endParaRPr lang="en-IN" sz="2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69644"/>
                  </a:ext>
                </a:extLst>
              </a:tr>
            </a:tbl>
          </a:graphicData>
        </a:graphic>
      </p:graphicFrame>
      <p:sp>
        <p:nvSpPr>
          <p:cNvPr id="2" name="Subtitle 33">
            <a:extLst>
              <a:ext uri="{FF2B5EF4-FFF2-40B4-BE49-F238E27FC236}">
                <a16:creationId xmlns:a16="http://schemas.microsoft.com/office/drawing/2014/main" id="{A9E5A167-3DF7-C59A-81E5-C1368D68E181}"/>
              </a:ext>
            </a:extLst>
          </p:cNvPr>
          <p:cNvSpPr txBox="1">
            <a:spLocks/>
          </p:cNvSpPr>
          <p:nvPr/>
        </p:nvSpPr>
        <p:spPr>
          <a:xfrm>
            <a:off x="281389" y="5948907"/>
            <a:ext cx="1114774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b="1" dirty="0">
                <a:solidFill>
                  <a:srgbClr val="FFFF00"/>
                </a:solidFill>
                <a:latin typeface="Calibri"/>
              </a:rPr>
              <a:t>Practical</a:t>
            </a:r>
            <a:r>
              <a:rPr lang="en-US" sz="2400" b="1" dirty="0">
                <a:solidFill>
                  <a:prstClr val="white"/>
                </a:solidFill>
                <a:latin typeface="Calibri"/>
              </a:rPr>
              <a:t>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59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theme/theme1.xml><?xml version="1.0" encoding="utf-8"?>
<a:theme xmlns:a="http://schemas.openxmlformats.org/drawingml/2006/main" name="1_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517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inter-regular</vt:lpstr>
      <vt:lpstr>Lucida Sans Typewriter</vt:lpstr>
      <vt:lpstr>Wingdings</vt:lpstr>
      <vt:lpstr>1_Office Theme</vt:lpstr>
      <vt:lpstr>Programming with Python</vt:lpstr>
      <vt:lpstr>  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Kanaparthi Venkata Sai Manikanta</dc:creator>
  <cp:lastModifiedBy>Kanaparthi Venkata Sai Manikanta</cp:lastModifiedBy>
  <cp:revision>39</cp:revision>
  <dcterms:created xsi:type="dcterms:W3CDTF">2022-09-19T16:35:13Z</dcterms:created>
  <dcterms:modified xsi:type="dcterms:W3CDTF">2022-09-22T17:58:00Z</dcterms:modified>
</cp:coreProperties>
</file>