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45" y="370840"/>
            <a:ext cx="11588750" cy="5968365"/>
          </a:xfrm>
        </p:spPr>
        <p:txBody>
          <a:bodyPr>
            <a:normAutofit fontScale="70000"/>
          </a:bodyPr>
          <a:p>
            <a:pPr algn="l"/>
            <a:r>
              <a:rPr lang="en-IN" altLang="en-US" sz="4400"/>
              <a:t>BINARY SEARCH</a:t>
            </a:r>
            <a:endParaRPr lang="en-IN" altLang="en-US" sz="4400"/>
          </a:p>
          <a:p>
            <a:pPr algn="l"/>
            <a:r>
              <a:rPr lang="en-US" sz="4400"/>
              <a:t>1. What is the advantage of recursive approach than an iterative approach?</a:t>
            </a:r>
            <a:endParaRPr lang="en-US" sz="4400"/>
          </a:p>
          <a:p>
            <a:pPr algn="l"/>
            <a:r>
              <a:rPr lang="en-US" sz="4400"/>
              <a:t>a) Consumes less memory</a:t>
            </a:r>
            <a:endParaRPr lang="en-US" sz="4400"/>
          </a:p>
          <a:p>
            <a:pPr algn="l"/>
            <a:r>
              <a:rPr lang="en-US" sz="4400"/>
              <a:t>b) Less code and easy to implement</a:t>
            </a:r>
            <a:endParaRPr lang="en-US" sz="4400"/>
          </a:p>
          <a:p>
            <a:pPr algn="l"/>
            <a:r>
              <a:rPr lang="en-US" sz="4400"/>
              <a:t>c) Consumes more memory</a:t>
            </a:r>
            <a:endParaRPr lang="en-US" sz="4400"/>
          </a:p>
          <a:p>
            <a:pPr algn="l"/>
            <a:r>
              <a:rPr lang="en-US" sz="4400"/>
              <a:t>d) All of the mentioned</a:t>
            </a:r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b</a:t>
            </a:r>
            <a:endParaRPr lang="en-US" sz="4400"/>
          </a:p>
          <a:p>
            <a:pPr algn="l"/>
            <a:r>
              <a:rPr lang="en-US" sz="4400"/>
              <a:t>Explanation: A recursive approach is easier to understand and contains fewer lines of code.</a:t>
            </a:r>
            <a:endParaRPr lang="en-US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45" y="370840"/>
            <a:ext cx="11588750" cy="5968365"/>
          </a:xfrm>
        </p:spPr>
        <p:txBody>
          <a:bodyPr>
            <a:normAutofit fontScale="60000"/>
          </a:bodyPr>
          <a:p>
            <a:pPr algn="l"/>
            <a:r>
              <a:rPr lang="en-IN" altLang="en-US" sz="4400"/>
              <a:t>10Given, arr = {1,3,5,6,7,9,14,15,17,19} key = 17 and delta = {5,3,1,0}</a:t>
            </a:r>
            <a:endParaRPr lang="en-IN" altLang="en-US" sz="4400"/>
          </a:p>
          <a:p>
            <a:pPr algn="l"/>
            <a:r>
              <a:rPr lang="en-IN" altLang="en-US" sz="4400"/>
              <a:t>How many key comparisons are made?(exclude the comparison used to decide the left or right sub array)</a:t>
            </a:r>
            <a:endParaRPr lang="en-IN" altLang="en-US" sz="4400"/>
          </a:p>
          <a:p>
            <a:pPr algn="l"/>
            <a:r>
              <a:rPr lang="en-IN" altLang="en-US" sz="4400"/>
              <a:t>a) 4</a:t>
            </a:r>
            <a:endParaRPr lang="en-IN" altLang="en-US" sz="4400"/>
          </a:p>
          <a:p>
            <a:pPr algn="l"/>
            <a:r>
              <a:rPr lang="en-IN" altLang="en-US" sz="4400"/>
              <a:t>b) 3</a:t>
            </a:r>
            <a:endParaRPr lang="en-IN" altLang="en-US" sz="4400"/>
          </a:p>
          <a:p>
            <a:pPr algn="l"/>
            <a:r>
              <a:rPr lang="en-IN" altLang="en-US" sz="4400"/>
              <a:t>c) 5</a:t>
            </a:r>
            <a:endParaRPr lang="en-IN" altLang="en-US" sz="4400"/>
          </a:p>
          <a:p>
            <a:pPr algn="l"/>
            <a:r>
              <a:rPr lang="en-IN" altLang="en-US" sz="4400"/>
              <a:t>d) 6</a:t>
            </a:r>
            <a:endParaRPr lang="en-IN" altLang="en-US" sz="4400"/>
          </a:p>
          <a:p>
            <a:pPr algn="l"/>
            <a:endParaRPr lang="en-IN" altLang="en-US" sz="4400"/>
          </a:p>
          <a:p>
            <a:pPr algn="l"/>
            <a:endParaRPr lang="en-IN" altLang="en-US" sz="4400"/>
          </a:p>
          <a:p>
            <a:pPr algn="l"/>
            <a:r>
              <a:rPr lang="en-IN" altLang="en-US" sz="4400"/>
              <a:t>Answer: b</a:t>
            </a:r>
            <a:endParaRPr lang="en-IN" altLang="en-US" sz="4400"/>
          </a:p>
          <a:p>
            <a:pPr algn="l"/>
            <a:r>
              <a:rPr lang="en-IN" altLang="en-US" sz="4400"/>
              <a:t>Explanation: Tracing with the above code, comparison #1: i=4, comparison #2: i=7, comparison #3: i=8</a:t>
            </a:r>
            <a:endParaRPr lang="en-IN" altLang="en-US"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45" y="370840"/>
            <a:ext cx="11588750" cy="5968365"/>
          </a:xfrm>
        </p:spPr>
        <p:txBody>
          <a:bodyPr>
            <a:normAutofit/>
          </a:bodyPr>
          <a:p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45" y="370840"/>
            <a:ext cx="11588750" cy="5968365"/>
          </a:xfrm>
        </p:spPr>
        <p:txBody>
          <a:bodyPr>
            <a:normAutofit fontScale="60000"/>
          </a:bodyPr>
          <a:p>
            <a:pPr algn="l"/>
            <a:r>
              <a:rPr lang="en-IN" altLang="en-US" sz="4400"/>
              <a:t>2Given an input arr = {2,5,7,99,899}; key = 899; What is the level of recursion?</a:t>
            </a:r>
            <a:endParaRPr lang="en-IN" altLang="en-US" sz="4400"/>
          </a:p>
          <a:p>
            <a:pPr algn="l"/>
            <a:r>
              <a:rPr lang="en-IN" altLang="en-US" sz="4400"/>
              <a:t>a) 5</a:t>
            </a:r>
            <a:endParaRPr lang="en-IN" altLang="en-US" sz="4400"/>
          </a:p>
          <a:p>
            <a:pPr algn="l"/>
            <a:r>
              <a:rPr lang="en-IN" altLang="en-US" sz="4400"/>
              <a:t>b) 2</a:t>
            </a:r>
            <a:endParaRPr lang="en-IN" altLang="en-US" sz="4400"/>
          </a:p>
          <a:p>
            <a:pPr algn="l"/>
            <a:r>
              <a:rPr lang="en-IN" altLang="en-US" sz="4400"/>
              <a:t>c) 3</a:t>
            </a:r>
            <a:endParaRPr lang="en-IN" altLang="en-US" sz="4400"/>
          </a:p>
          <a:p>
            <a:pPr algn="l"/>
            <a:r>
              <a:rPr lang="en-IN" altLang="en-US" sz="4400"/>
              <a:t>d) 4</a:t>
            </a:r>
            <a:endParaRPr lang="en-IN" altLang="en-US" sz="4400"/>
          </a:p>
          <a:p>
            <a:pPr algn="l"/>
            <a:endParaRPr lang="en-IN" altLang="en-US" sz="4400"/>
          </a:p>
          <a:p>
            <a:pPr algn="l"/>
            <a:endParaRPr lang="en-IN" altLang="en-US" sz="4400"/>
          </a:p>
          <a:p>
            <a:pPr algn="l"/>
            <a:r>
              <a:rPr lang="en-IN" altLang="en-US" sz="4400"/>
              <a:t>Answer: c</a:t>
            </a:r>
            <a:endParaRPr lang="en-IN" altLang="en-US" sz="4400"/>
          </a:p>
          <a:p>
            <a:pPr algn="l"/>
            <a:r>
              <a:rPr lang="en-IN" altLang="en-US" sz="4400"/>
              <a:t>Explanation: level 1: mid = 7</a:t>
            </a:r>
            <a:endParaRPr lang="en-IN" altLang="en-US" sz="4400"/>
          </a:p>
          <a:p>
            <a:pPr algn="l"/>
            <a:r>
              <a:rPr lang="en-IN" altLang="en-US" sz="4400"/>
              <a:t>level 2: mid = 99</a:t>
            </a:r>
            <a:endParaRPr lang="en-IN" altLang="en-US" sz="4400"/>
          </a:p>
          <a:p>
            <a:pPr algn="l"/>
            <a:r>
              <a:rPr lang="en-IN" altLang="en-US" sz="4400"/>
              <a:t>level 3: mid = 899(this is the key).</a:t>
            </a:r>
            <a:endParaRPr lang="en-IN" altLang="en-US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45" y="370840"/>
            <a:ext cx="11588750" cy="5968365"/>
          </a:xfrm>
        </p:spPr>
        <p:txBody>
          <a:bodyPr>
            <a:normAutofit fontScale="70000"/>
          </a:bodyPr>
          <a:p>
            <a:pPr algn="l"/>
            <a:r>
              <a:rPr lang="en-IN" altLang="en-US" sz="4400"/>
              <a:t>3 Given an array arr = {45,77,89,90,94,99,100} and key = 99; what are the mid values(corresponding array elements) in the first and second levels of recursion?</a:t>
            </a:r>
            <a:endParaRPr lang="en-IN" altLang="en-US" sz="4400"/>
          </a:p>
          <a:p>
            <a:pPr algn="l"/>
            <a:r>
              <a:rPr lang="en-IN" altLang="en-US" sz="4400"/>
              <a:t>a) 90 and 99</a:t>
            </a:r>
            <a:endParaRPr lang="en-IN" altLang="en-US" sz="4400"/>
          </a:p>
          <a:p>
            <a:pPr algn="l"/>
            <a:r>
              <a:rPr lang="en-IN" altLang="en-US" sz="4400"/>
              <a:t>b) 90 and 94</a:t>
            </a:r>
            <a:endParaRPr lang="en-IN" altLang="en-US" sz="4400"/>
          </a:p>
          <a:p>
            <a:pPr algn="l"/>
            <a:r>
              <a:rPr lang="en-IN" altLang="en-US" sz="4400"/>
              <a:t>c) 89 and 99</a:t>
            </a:r>
            <a:endParaRPr lang="en-IN" altLang="en-US" sz="4400"/>
          </a:p>
          <a:p>
            <a:pPr algn="l"/>
            <a:r>
              <a:rPr lang="en-IN" altLang="en-US" sz="4400"/>
              <a:t>d) 89 and 94</a:t>
            </a:r>
            <a:endParaRPr lang="en-IN" altLang="en-US" sz="4400"/>
          </a:p>
          <a:p>
            <a:pPr algn="l"/>
            <a:endParaRPr lang="en-IN" altLang="en-US" sz="4400"/>
          </a:p>
          <a:p>
            <a:pPr algn="l"/>
            <a:r>
              <a:rPr lang="en-IN" altLang="en-US" sz="4400"/>
              <a:t>Answer: a</a:t>
            </a:r>
            <a:endParaRPr lang="en-IN" altLang="en-US" sz="4400"/>
          </a:p>
          <a:p>
            <a:pPr algn="l"/>
            <a:r>
              <a:rPr lang="en-IN" altLang="en-US" sz="4400"/>
              <a:t>Explanation: Trace the input with the binary search recursive code.</a:t>
            </a:r>
            <a:endParaRPr lang="en-IN" altLang="en-US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45" y="370840"/>
            <a:ext cx="11588750" cy="5968365"/>
          </a:xfrm>
        </p:spPr>
        <p:txBody>
          <a:bodyPr>
            <a:normAutofit fontScale="90000" lnSpcReduction="20000"/>
          </a:bodyPr>
          <a:p>
            <a:pPr algn="l"/>
            <a:r>
              <a:rPr lang="en-IN" altLang="en-US" sz="4400"/>
              <a:t>4 What is the worst case complexity of binary search using recursion?</a:t>
            </a:r>
            <a:endParaRPr lang="en-IN" altLang="en-US" sz="4400"/>
          </a:p>
          <a:p>
            <a:pPr algn="l"/>
            <a:r>
              <a:rPr lang="en-IN" altLang="en-US" sz="4400"/>
              <a:t>a) O(nlogn)</a:t>
            </a:r>
            <a:endParaRPr lang="en-IN" altLang="en-US" sz="4400"/>
          </a:p>
          <a:p>
            <a:pPr algn="l"/>
            <a:r>
              <a:rPr lang="en-IN" altLang="en-US" sz="4400"/>
              <a:t>b) O(logn)</a:t>
            </a:r>
            <a:endParaRPr lang="en-IN" altLang="en-US" sz="4400"/>
          </a:p>
          <a:p>
            <a:pPr algn="l"/>
            <a:r>
              <a:rPr lang="en-IN" altLang="en-US" sz="4400"/>
              <a:t>c) O(n)</a:t>
            </a:r>
            <a:endParaRPr lang="en-IN" altLang="en-US" sz="4400"/>
          </a:p>
          <a:p>
            <a:pPr algn="l"/>
            <a:r>
              <a:rPr lang="en-IN" altLang="en-US" sz="4400"/>
              <a:t>d) O(n2)</a:t>
            </a:r>
            <a:endParaRPr lang="en-IN" altLang="en-US" sz="4400"/>
          </a:p>
          <a:p>
            <a:pPr algn="l"/>
            <a:endParaRPr lang="en-IN" altLang="en-US" sz="4400"/>
          </a:p>
          <a:p>
            <a:pPr algn="l"/>
            <a:endParaRPr lang="en-IN" altLang="en-US" sz="4400"/>
          </a:p>
          <a:p>
            <a:pPr algn="l"/>
            <a:r>
              <a:rPr lang="en-IN" altLang="en-US" sz="4400"/>
              <a:t>Answer: b</a:t>
            </a:r>
            <a:endParaRPr lang="en-IN" altLang="en-US" sz="4400"/>
          </a:p>
          <a:p>
            <a:pPr algn="l"/>
            <a:r>
              <a:rPr lang="en-IN" altLang="en-US" sz="4400"/>
              <a:t>Explanation: Using the divide and conquer master theorem</a:t>
            </a:r>
            <a:endParaRPr lang="en-IN" altLang="en-US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45" y="370840"/>
            <a:ext cx="11588750" cy="5968365"/>
          </a:xfrm>
        </p:spPr>
        <p:txBody>
          <a:bodyPr>
            <a:normAutofit fontScale="90000" lnSpcReduction="20000"/>
          </a:bodyPr>
          <a:p>
            <a:pPr algn="l"/>
            <a:r>
              <a:rPr lang="en-IN" altLang="en-US" sz="4400"/>
              <a:t>5What is the average case time complexity of binary search using recursion?</a:t>
            </a:r>
            <a:endParaRPr lang="en-IN" altLang="en-US" sz="4400"/>
          </a:p>
          <a:p>
            <a:pPr algn="l"/>
            <a:r>
              <a:rPr lang="en-IN" altLang="en-US" sz="4400"/>
              <a:t>a) O(nlogn)</a:t>
            </a:r>
            <a:endParaRPr lang="en-IN" altLang="en-US" sz="4400"/>
          </a:p>
          <a:p>
            <a:pPr algn="l"/>
            <a:r>
              <a:rPr lang="en-IN" altLang="en-US" sz="4400"/>
              <a:t>b) O(logn)</a:t>
            </a:r>
            <a:endParaRPr lang="en-IN" altLang="en-US" sz="4400"/>
          </a:p>
          <a:p>
            <a:pPr algn="l"/>
            <a:r>
              <a:rPr lang="en-IN" altLang="en-US" sz="4400"/>
              <a:t>c) O(n)</a:t>
            </a:r>
            <a:endParaRPr lang="en-IN" altLang="en-US" sz="4400"/>
          </a:p>
          <a:p>
            <a:pPr algn="l"/>
            <a:r>
              <a:rPr lang="en-IN" altLang="en-US" sz="4400"/>
              <a:t>d) O(n2)</a:t>
            </a:r>
            <a:endParaRPr lang="en-IN" altLang="en-US" sz="4400"/>
          </a:p>
          <a:p>
            <a:pPr algn="l"/>
            <a:endParaRPr lang="en-IN" altLang="en-US" sz="4400"/>
          </a:p>
          <a:p>
            <a:pPr algn="l"/>
            <a:endParaRPr lang="en-IN" altLang="en-US" sz="4400"/>
          </a:p>
          <a:p>
            <a:pPr algn="l"/>
            <a:r>
              <a:rPr lang="en-IN" altLang="en-US" sz="4400"/>
              <a:t>Answer: b</a:t>
            </a:r>
            <a:endParaRPr lang="en-IN" altLang="en-US" sz="4400"/>
          </a:p>
          <a:p>
            <a:pPr algn="l"/>
            <a:r>
              <a:rPr lang="en-IN" altLang="en-US" sz="4400"/>
              <a:t>Explanation: T(n) = T(n/2) + 1, Using the divide and conquer master theorem.</a:t>
            </a:r>
            <a:endParaRPr lang="en-IN" alt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45" y="370840"/>
            <a:ext cx="11588750" cy="5968365"/>
          </a:xfrm>
        </p:spPr>
        <p:txBody>
          <a:bodyPr>
            <a:normAutofit fontScale="90000" lnSpcReduction="20000"/>
          </a:bodyPr>
          <a:p>
            <a:pPr algn="l"/>
            <a:r>
              <a:rPr lang="en-IN" altLang="en-US" sz="4400"/>
              <a:t>6What are the applications of binary search?</a:t>
            </a:r>
            <a:endParaRPr lang="en-IN" altLang="en-US" sz="4400"/>
          </a:p>
          <a:p>
            <a:pPr algn="l"/>
            <a:r>
              <a:rPr lang="en-IN" altLang="en-US" sz="4400"/>
              <a:t>a) To find the lower/upper bound in an ordered sequence</a:t>
            </a:r>
            <a:endParaRPr lang="en-IN" altLang="en-US" sz="4400"/>
          </a:p>
          <a:p>
            <a:pPr algn="l"/>
            <a:r>
              <a:rPr lang="en-IN" altLang="en-US" sz="4400"/>
              <a:t>b) Union of intervals</a:t>
            </a:r>
            <a:endParaRPr lang="en-IN" altLang="en-US" sz="4400"/>
          </a:p>
          <a:p>
            <a:pPr algn="l"/>
            <a:r>
              <a:rPr lang="en-IN" altLang="en-US" sz="4400"/>
              <a:t>c) Debugging</a:t>
            </a:r>
            <a:endParaRPr lang="en-IN" altLang="en-US" sz="4400"/>
          </a:p>
          <a:p>
            <a:pPr algn="l"/>
            <a:r>
              <a:rPr lang="en-IN" altLang="en-US" sz="4400"/>
              <a:t>d) All of the mentioned</a:t>
            </a:r>
            <a:endParaRPr lang="en-IN" altLang="en-US" sz="4400"/>
          </a:p>
          <a:p>
            <a:pPr algn="l"/>
            <a:endParaRPr lang="en-IN" altLang="en-US" sz="4400"/>
          </a:p>
          <a:p>
            <a:pPr algn="l"/>
            <a:endParaRPr lang="en-IN" altLang="en-US" sz="4400"/>
          </a:p>
          <a:p>
            <a:pPr algn="l"/>
            <a:r>
              <a:rPr lang="en-IN" altLang="en-US" sz="4400"/>
              <a:t>Answer: d</a:t>
            </a:r>
            <a:endParaRPr lang="en-IN" altLang="en-US" sz="4400"/>
          </a:p>
          <a:p>
            <a:pPr algn="l"/>
            <a:r>
              <a:rPr lang="en-IN" altLang="en-US" sz="4400"/>
              <a:t>Explanation: All of the mentioned can be realized by binary search.</a:t>
            </a:r>
            <a:endParaRPr lang="en-IN" altLang="en-US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45" y="370840"/>
            <a:ext cx="11588750" cy="5968365"/>
          </a:xfrm>
        </p:spPr>
        <p:txBody>
          <a:bodyPr>
            <a:normAutofit fontScale="70000"/>
          </a:bodyPr>
          <a:p>
            <a:pPr algn="l"/>
            <a:r>
              <a:rPr lang="en-IN" altLang="en-US" sz="4400"/>
              <a:t>7. When is the uniform binary search an optimization over the usual binary search?</a:t>
            </a:r>
            <a:endParaRPr lang="en-IN" altLang="en-US" sz="4400"/>
          </a:p>
          <a:p>
            <a:pPr algn="l"/>
            <a:r>
              <a:rPr lang="en-IN" altLang="en-US" sz="4400"/>
              <a:t>a) A table lookup is generally faster than an addition and a shift</a:t>
            </a:r>
            <a:endParaRPr lang="en-IN" altLang="en-US" sz="4400"/>
          </a:p>
          <a:p>
            <a:pPr algn="l"/>
            <a:r>
              <a:rPr lang="en-IN" altLang="en-US" sz="4400"/>
              <a:t>b) Many searches will be performed on the same array</a:t>
            </a:r>
            <a:endParaRPr lang="en-IN" altLang="en-US" sz="4400"/>
          </a:p>
          <a:p>
            <a:pPr algn="l"/>
            <a:r>
              <a:rPr lang="en-IN" altLang="en-US" sz="4400"/>
              <a:t>c) Many searches will be performed on several arrays of the same length</a:t>
            </a:r>
            <a:endParaRPr lang="en-IN" altLang="en-US" sz="4400"/>
          </a:p>
          <a:p>
            <a:pPr algn="l"/>
            <a:r>
              <a:rPr lang="en-IN" altLang="en-US" sz="4400"/>
              <a:t>d) All of the mentioned</a:t>
            </a:r>
            <a:endParaRPr lang="en-IN" altLang="en-US" sz="4400"/>
          </a:p>
          <a:p>
            <a:pPr algn="l"/>
            <a:endParaRPr lang="en-IN" altLang="en-US" sz="4400"/>
          </a:p>
          <a:p>
            <a:pPr algn="l"/>
            <a:r>
              <a:rPr lang="en-IN" altLang="en-US" sz="4400"/>
              <a:t>Answer: d</a:t>
            </a:r>
            <a:endParaRPr lang="en-IN" altLang="en-US" sz="4400"/>
          </a:p>
          <a:p>
            <a:pPr algn="l"/>
            <a:r>
              <a:rPr lang="en-IN" altLang="en-US" sz="4400"/>
              <a:t>Explanation: Suitable for architectures such as Knuth’s MIX and MMIX and this algorithm was proposed by Donald Knuth.</a:t>
            </a:r>
            <a:endParaRPr lang="en-IN" altLang="en-US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45" y="370840"/>
            <a:ext cx="11588750" cy="5968365"/>
          </a:xfrm>
        </p:spPr>
        <p:txBody>
          <a:bodyPr>
            <a:normAutofit fontScale="90000" lnSpcReduction="20000"/>
          </a:bodyPr>
          <a:p>
            <a:pPr algn="l"/>
            <a:r>
              <a:rPr lang="en-IN" altLang="en-US" sz="4400"/>
              <a:t>8How can Jump Search be improved?</a:t>
            </a:r>
            <a:endParaRPr lang="en-IN" altLang="en-US" sz="4400"/>
          </a:p>
          <a:p>
            <a:pPr algn="l"/>
            <a:r>
              <a:rPr lang="en-IN" altLang="en-US" sz="4400"/>
              <a:t>a) Start searching from the end</a:t>
            </a:r>
            <a:endParaRPr lang="en-IN" altLang="en-US" sz="4400"/>
          </a:p>
          <a:p>
            <a:pPr algn="l"/>
            <a:r>
              <a:rPr lang="en-IN" altLang="en-US" sz="4400"/>
              <a:t>b) Begin from the kth item, where k is the step size</a:t>
            </a:r>
            <a:endParaRPr lang="en-IN" altLang="en-US" sz="4400"/>
          </a:p>
          <a:p>
            <a:pPr algn="l"/>
            <a:r>
              <a:rPr lang="en-IN" altLang="en-US" sz="4400"/>
              <a:t>c) Cannot be improved</a:t>
            </a:r>
            <a:endParaRPr lang="en-IN" altLang="en-US" sz="4400"/>
          </a:p>
          <a:p>
            <a:pPr algn="l"/>
            <a:r>
              <a:rPr lang="en-IN" altLang="en-US" sz="4400"/>
              <a:t>d) Step size should be other than sqrt(n)</a:t>
            </a:r>
            <a:endParaRPr lang="en-IN" altLang="en-US" sz="4400"/>
          </a:p>
          <a:p>
            <a:pPr algn="l"/>
            <a:endParaRPr lang="en-IN" altLang="en-US" sz="4400"/>
          </a:p>
          <a:p>
            <a:pPr algn="l"/>
            <a:endParaRPr lang="en-IN" altLang="en-US" sz="4400"/>
          </a:p>
          <a:p>
            <a:pPr algn="l"/>
            <a:r>
              <a:rPr lang="en-IN" altLang="en-US" sz="4400"/>
              <a:t>Answer: b</a:t>
            </a:r>
            <a:endParaRPr lang="en-IN" altLang="en-US" sz="4400"/>
          </a:p>
          <a:p>
            <a:pPr algn="l"/>
            <a:r>
              <a:rPr lang="en-IN" altLang="en-US" sz="4400"/>
              <a:t>Explanation: This gives a very slight improvement as you are skipping the first k elements</a:t>
            </a:r>
            <a:endParaRPr lang="en-IN" altLang="en-US"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45" y="370840"/>
            <a:ext cx="11588750" cy="5968365"/>
          </a:xfrm>
        </p:spPr>
        <p:txBody>
          <a:bodyPr>
            <a:normAutofit fontScale="70000"/>
          </a:bodyPr>
          <a:p>
            <a:pPr algn="l"/>
            <a:r>
              <a:rPr lang="en-IN" altLang="en-US" sz="4400"/>
              <a:t>9What is the time complexity of uniform binary search?</a:t>
            </a:r>
            <a:endParaRPr lang="en-IN" altLang="en-US" sz="4400"/>
          </a:p>
          <a:p>
            <a:pPr algn="l"/>
            <a:r>
              <a:rPr lang="en-IN" altLang="en-US" sz="4400"/>
              <a:t>a) O(nlogn)</a:t>
            </a:r>
            <a:endParaRPr lang="en-IN" altLang="en-US" sz="4400"/>
          </a:p>
          <a:p>
            <a:pPr algn="l"/>
            <a:r>
              <a:rPr lang="en-IN" altLang="en-US" sz="4400"/>
              <a:t>b) O(logn)</a:t>
            </a:r>
            <a:endParaRPr lang="en-IN" altLang="en-US" sz="4400"/>
          </a:p>
          <a:p>
            <a:pPr algn="l"/>
            <a:r>
              <a:rPr lang="en-IN" altLang="en-US" sz="4400"/>
              <a:t>c) O(n)</a:t>
            </a:r>
            <a:endParaRPr lang="en-IN" altLang="en-US" sz="4400"/>
          </a:p>
          <a:p>
            <a:pPr algn="l"/>
            <a:r>
              <a:rPr lang="en-IN" altLang="en-US" sz="4400"/>
              <a:t>d) O(n2)</a:t>
            </a:r>
            <a:endParaRPr lang="en-IN" altLang="en-US" sz="4400"/>
          </a:p>
          <a:p>
            <a:pPr algn="l"/>
            <a:endParaRPr lang="en-IN" altLang="en-US" sz="4400"/>
          </a:p>
          <a:p>
            <a:pPr algn="l"/>
            <a:endParaRPr lang="en-IN" altLang="en-US" sz="4400"/>
          </a:p>
          <a:p>
            <a:pPr algn="l"/>
            <a:r>
              <a:rPr lang="en-IN" altLang="en-US" sz="4400"/>
              <a:t>Answer: b</a:t>
            </a:r>
            <a:endParaRPr lang="en-IN" altLang="en-US" sz="4400"/>
          </a:p>
          <a:p>
            <a:pPr algn="l"/>
            <a:r>
              <a:rPr lang="en-IN" altLang="en-US" sz="4400"/>
              <a:t>Explanation: With every iteration we are dividing the array into two parts(though not equal halves), the complexity remains same as the normal binary search.</a:t>
            </a:r>
            <a:endParaRPr lang="en-IN" alt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2607</Words>
  <Application>WPS Presentation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MT-101</dc:creator>
  <cp:lastModifiedBy>MT-101</cp:lastModifiedBy>
  <cp:revision>9</cp:revision>
  <dcterms:created xsi:type="dcterms:W3CDTF">2018-08-23T04:43:08Z</dcterms:created>
  <dcterms:modified xsi:type="dcterms:W3CDTF">2018-08-23T04:49:54Z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