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8" r:id="rId4"/>
    <p:sldId id="269" r:id="rId5"/>
    <p:sldId id="261" r:id="rId6"/>
    <p:sldId id="262" r:id="rId7"/>
    <p:sldId id="270" r:id="rId8"/>
    <p:sldId id="263" r:id="rId9"/>
    <p:sldId id="264" r:id="rId10"/>
    <p:sldId id="265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3E1-C85A-6800-B98A-2DDA69F4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299F-8167-FB96-044D-908B3054D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30B9-6063-2893-AD58-886B532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6C1-E37D-DBFC-12BE-A329344F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97BB-68F6-634D-82FF-761B0C11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3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8D20-B543-DD1A-0E60-A45AECD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1B8C-ACF8-97BD-072B-C56F13E95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110C-F9BF-71B9-3C42-9E75E869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32CE-43F4-0E55-D14A-AFD42AAF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B5C8-40F1-2E8B-D7C5-D1710B33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93E26-F0F9-90FE-7224-DC354D57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0B609-9718-D641-9C78-4D14A3AED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DB85-9F7C-C5D8-9663-99A7CB39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3C30-E1AF-8DE5-DF49-F27169B8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3533-C365-5405-6425-A9A81C00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9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67A6-61C9-23FB-8091-177ED0EA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C41F-887D-1E2C-76DA-53D33BDC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B1E-A46E-A303-93F5-B91FA15F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9B7E-F3D9-DE19-C4B6-297E071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3A8B-0FF2-CC53-4D64-416F6921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8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791D-B985-8015-A873-A47C270E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F9D4-A088-FA49-0E79-662EC1F1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917B-8373-CCD0-D189-89DFB02C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4CB2-15CB-C39F-AFD2-A2ABACF9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127D-9FE3-50D2-75E0-8AD7195B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E41-970B-730F-E75D-B56895B4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8AEA-3F5E-F469-FA6D-2CD599E3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299C6-69FC-CE98-8B5B-0C13B58A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6431-8DE3-7617-9B39-DB6F4641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D8E8-FABB-E962-CF51-8A287B53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CC88-D957-8544-2544-54073FD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258B-9F43-0889-9A37-015CD869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92636-ADA6-3F45-949A-2399139F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A9596-5C00-CD2A-6207-2DCF6873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A524-23F5-B455-111D-961B90AD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D44BD-F689-C408-C6AE-67D61FAB4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3B67C-AB36-0782-BB4E-69CC2B4F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9EC5-6279-8F7C-8ADE-123DAEC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E21A7-E98C-AE2B-3A1F-986E8D53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814E-922F-2A35-E51A-B8B07DB6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9D8E-B300-D619-ACF8-A2AE3957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1096-E31C-96F3-463F-5BD27877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F9583-4A6A-2A51-AF8E-02131AE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67D78-952D-58C6-9BB4-819F27D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1182F-7E48-5BC1-37F2-380CD0DE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E569-2DE6-CAD8-3E74-D5A71740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F191-1C8A-D6C1-AAD7-8B42DBB1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CD35-9837-0179-0EDF-AD36E432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18BAC-5672-B3B1-16D1-6486F1DC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7A71-62A7-4095-727F-1F401899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FDBB-0F88-1985-EFD8-0B77654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324D-C2FE-D7B9-451B-5D84110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5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D3F9-24AE-C568-00EB-D5382C9C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BF408-1B3A-92CE-9A7A-15A7D8F8B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85F9-F61F-4FD0-CF2E-F2785F5A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3502-85CE-1954-2F86-185A646B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8331C-A03C-5F05-F741-61036829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C608-C204-8D6E-CD58-7E825A51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8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D4AE7-59A8-3163-F514-D804CF46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2A41-F2BB-EB9B-6F89-BDE30637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1C53-2966-B55C-EBAF-F63B21059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9302-ED9E-4844-9DAC-B60E1F17651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F3F7-0F1E-9B71-5F9D-5B73CB83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9F7F-2197-5379-8B19-7A76E814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635B-2FF7-4259-8705-482546DF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4429-DBD4-1329-3EA4-708C033B2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1287"/>
            <a:ext cx="9144000" cy="68777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B8EC-E0B1-0998-BBD4-004D2B2C4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FAC-75D8-86A1-F4CA-60B5E90631B0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667D-B4A7-A934-8B11-909A05F42508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Binary Search Algorithm:</a:t>
            </a:r>
            <a:r>
              <a:rPr lang="en-US" dirty="0"/>
              <a:t> Iteration Method</a:t>
            </a:r>
            <a:endParaRPr lang="en-IN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6D10C-BFFE-ADC9-CB9A-71D56B152EEB}"/>
              </a:ext>
            </a:extLst>
          </p:cNvPr>
          <p:cNvSpPr txBox="1">
            <a:spLocks/>
          </p:cNvSpPr>
          <p:nvPr/>
        </p:nvSpPr>
        <p:spPr>
          <a:xfrm>
            <a:off x="2135155" y="3409011"/>
            <a:ext cx="10515600" cy="1741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11769-A521-C750-47D3-E208995BDD7F}"/>
              </a:ext>
            </a:extLst>
          </p:cNvPr>
          <p:cNvSpPr txBox="1"/>
          <p:nvPr/>
        </p:nvSpPr>
        <p:spPr>
          <a:xfrm flipH="1">
            <a:off x="4787224" y="6710721"/>
            <a:ext cx="148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0238B6-6C12-4F06-C9C5-46B83932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2607066"/>
            <a:ext cx="10039350" cy="4103655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until the pointers low and high meet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 = (low + high)/2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(x ==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[mid])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return mid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[mid])       // x is on the right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low = mid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    // x is on the left side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5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= mid - 1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FAC-75D8-86A1-F4CA-60B5E90631B0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667D-B4A7-A934-8B11-909A05F42508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Binary Search Algorithm:</a:t>
            </a:r>
            <a:r>
              <a:rPr lang="en-US" dirty="0"/>
              <a:t> Recursive Method</a:t>
            </a:r>
            <a:endParaRPr lang="en-IN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6D10C-BFFE-ADC9-CB9A-71D56B152EEB}"/>
              </a:ext>
            </a:extLst>
          </p:cNvPr>
          <p:cNvSpPr txBox="1">
            <a:spLocks/>
          </p:cNvSpPr>
          <p:nvPr/>
        </p:nvSpPr>
        <p:spPr>
          <a:xfrm>
            <a:off x="2135155" y="3409011"/>
            <a:ext cx="10515600" cy="1741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11769-A521-C750-47D3-E208995BDD7F}"/>
              </a:ext>
            </a:extLst>
          </p:cNvPr>
          <p:cNvSpPr txBox="1"/>
          <p:nvPr/>
        </p:nvSpPr>
        <p:spPr>
          <a:xfrm flipH="1">
            <a:off x="4787224" y="6710721"/>
            <a:ext cx="148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F1C7D-F8DB-8F60-751B-A8FC9EC2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37" y="3022147"/>
            <a:ext cx="9753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79" y="1999840"/>
            <a:ext cx="4928119" cy="4714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# Binary Search in python</a:t>
            </a:r>
          </a:p>
          <a:p>
            <a:pPr marL="0" indent="0"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binarySearch</a:t>
            </a:r>
            <a:r>
              <a:rPr lang="en-US" sz="2000" b="1" dirty="0"/>
              <a:t>(array, x, low, high):</a:t>
            </a:r>
          </a:p>
          <a:p>
            <a:pPr marL="0" indent="0">
              <a:buNone/>
            </a:pPr>
            <a:r>
              <a:rPr lang="en-US" sz="2000" b="1" dirty="0"/>
              <a:t>   while low &lt;= high:</a:t>
            </a:r>
          </a:p>
          <a:p>
            <a:pPr marL="0" indent="0">
              <a:buNone/>
            </a:pPr>
            <a:r>
              <a:rPr lang="en-US" sz="2000" b="1" dirty="0"/>
              <a:t>        mid = low + (high - low)//2</a:t>
            </a:r>
          </a:p>
          <a:p>
            <a:pPr marL="0" indent="0">
              <a:buNone/>
            </a:pPr>
            <a:r>
              <a:rPr lang="en-US" sz="2000" b="1" dirty="0"/>
              <a:t>        if array[mid] == x:</a:t>
            </a:r>
          </a:p>
          <a:p>
            <a:pPr marL="0" indent="0">
              <a:buNone/>
            </a:pPr>
            <a:r>
              <a:rPr lang="en-US" sz="2000" b="1" dirty="0"/>
              <a:t>	return mid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elif</a:t>
            </a:r>
            <a:r>
              <a:rPr lang="en-US" sz="2000" b="1" dirty="0"/>
              <a:t>  array[mid] &lt; x:</a:t>
            </a:r>
          </a:p>
          <a:p>
            <a:pPr marL="0" indent="0">
              <a:buNone/>
            </a:pPr>
            <a:r>
              <a:rPr lang="en-US" sz="2000" b="1" dirty="0"/>
              <a:t>	low = mid + 1</a:t>
            </a:r>
          </a:p>
          <a:p>
            <a:pPr marL="0" indent="0">
              <a:buNone/>
            </a:pPr>
            <a:r>
              <a:rPr lang="en-US" sz="2000" b="1" dirty="0"/>
              <a:t>        else:</a:t>
            </a:r>
          </a:p>
          <a:p>
            <a:pPr marL="0" indent="0">
              <a:buNone/>
            </a:pPr>
            <a:r>
              <a:rPr lang="en-US" sz="2000" b="1" dirty="0"/>
              <a:t>	high = mid - 1</a:t>
            </a:r>
          </a:p>
          <a:p>
            <a:pPr marL="0" indent="0">
              <a:buNone/>
            </a:pPr>
            <a:r>
              <a:rPr lang="en-US" sz="2000" b="1" dirty="0"/>
              <a:t>   return -1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F53F-7EB5-B198-6CA7-763703D471FB}"/>
              </a:ext>
            </a:extLst>
          </p:cNvPr>
          <p:cNvSpPr txBox="1"/>
          <p:nvPr/>
        </p:nvSpPr>
        <p:spPr>
          <a:xfrm flipH="1">
            <a:off x="6230104" y="1779687"/>
            <a:ext cx="57106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array = [3, 4, 5, 6, 7, 8, 9]</a:t>
            </a:r>
          </a:p>
          <a:p>
            <a:pPr marL="0" indent="0">
              <a:buNone/>
            </a:pPr>
            <a:r>
              <a:rPr lang="en-US" sz="1800" b="1" dirty="0"/>
              <a:t>x = 4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result = </a:t>
            </a:r>
            <a:r>
              <a:rPr lang="en-US" sz="1800" b="1" dirty="0" err="1"/>
              <a:t>binarySearch</a:t>
            </a:r>
            <a:r>
              <a:rPr lang="en-US" sz="1800" b="1" dirty="0"/>
              <a:t>(array, x, 0, </a:t>
            </a:r>
            <a:r>
              <a:rPr lang="en-US" sz="1800" b="1" dirty="0" err="1"/>
              <a:t>len</a:t>
            </a:r>
            <a:r>
              <a:rPr lang="en-US" sz="1800" b="1" dirty="0"/>
              <a:t>(array)-1)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result != -1:</a:t>
            </a:r>
          </a:p>
          <a:p>
            <a:pPr marL="0" indent="0">
              <a:buNone/>
            </a:pPr>
            <a:r>
              <a:rPr lang="en-US" sz="1800" b="1" dirty="0"/>
              <a:t> 	print("Element is present at index " + str(result))</a:t>
            </a:r>
          </a:p>
          <a:p>
            <a:pPr marL="0" indent="0">
              <a:buNone/>
            </a:pPr>
            <a:r>
              <a:rPr lang="en-US" sz="1800" b="1" dirty="0"/>
              <a:t>else:</a:t>
            </a:r>
          </a:p>
          <a:p>
            <a:pPr marL="0" indent="0">
              <a:buNone/>
            </a:pPr>
            <a:r>
              <a:rPr lang="en-US" sz="1800" b="1" dirty="0"/>
              <a:t>    print("Not found")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5156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4" y="2301487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this approach, the element is always searched in the middle of a portion of an array.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r>
              <a:rPr lang="en-US" b="1" i="1" u="sng" dirty="0">
                <a:effectLst/>
                <a:latin typeface="euclid_circular_a"/>
              </a:rPr>
              <a:t>Note: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euclid_circular_a"/>
              </a:rPr>
              <a:t>Binary search can be implemented only on a sorted list of items. If the elements are not sorted already, we need to sort them first.</a:t>
            </a:r>
            <a:endParaRPr lang="en-US" b="1" i="1" u="sng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93213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4" y="2301487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Binary Search Algorithm can be implemented in two ways which are discussed below.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effectLst/>
              <a:latin typeface="euclid_circular_a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Iterative Method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Recursive Method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The recursive method follows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the divide and conquer</a:t>
            </a:r>
            <a:r>
              <a:rPr lang="en-US" b="0" i="0" dirty="0">
                <a:effectLst/>
                <a:latin typeface="euclid_circular_a"/>
              </a:rPr>
              <a:t> approach.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general steps for both methods are discussed below.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The array in which searching is to be performed is:</a:t>
            </a:r>
          </a:p>
          <a:p>
            <a:pPr algn="l"/>
            <a:endParaRPr lang="en-US" b="1" i="1" u="sng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0853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4" y="2301487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general steps for both methods are discussed below.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effectLst/>
              <a:latin typeface="euclid_circular_a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The array in which searching is to be performed is:</a:t>
            </a:r>
          </a:p>
          <a:p>
            <a:pPr algn="l"/>
            <a:endParaRPr lang="en-US" b="1" i="1" u="sng" dirty="0">
              <a:effectLst/>
              <a:latin typeface="euclid_circular_a"/>
            </a:endParaRPr>
          </a:p>
        </p:txBody>
      </p:sp>
      <p:pic>
        <p:nvPicPr>
          <p:cNvPr id="1026" name="Picture 2" descr="initial array Binary Search">
            <a:extLst>
              <a:ext uri="{FF2B5EF4-FFF2-40B4-BE49-F238E27FC236}">
                <a16:creationId xmlns:a16="http://schemas.microsoft.com/office/drawing/2014/main" id="{B2D039A7-7F85-02C5-051A-568732823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35" y="4107823"/>
            <a:ext cx="62293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C9378-E71A-90C6-87CE-E88E3C3F7760}"/>
              </a:ext>
            </a:extLst>
          </p:cNvPr>
          <p:cNvSpPr txBox="1"/>
          <p:nvPr/>
        </p:nvSpPr>
        <p:spPr>
          <a:xfrm flipH="1">
            <a:off x="5224209" y="5614758"/>
            <a:ext cx="22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euclid_circular_a"/>
              </a:rPr>
              <a:t>Initial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0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36BDD-7D6E-A8D8-4B88-42CDC394C01B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8E7C88-9381-04F6-1E06-25A69E5DD9A0}"/>
              </a:ext>
            </a:extLst>
          </p:cNvPr>
          <p:cNvSpPr txBox="1">
            <a:spLocks/>
          </p:cNvSpPr>
          <p:nvPr/>
        </p:nvSpPr>
        <p:spPr>
          <a:xfrm>
            <a:off x="1202094" y="24321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07672-E813-B372-DC60-A4D9A161531B}"/>
              </a:ext>
            </a:extLst>
          </p:cNvPr>
          <p:cNvSpPr txBox="1"/>
          <p:nvPr/>
        </p:nvSpPr>
        <p:spPr>
          <a:xfrm flipH="1">
            <a:off x="5326845" y="5979633"/>
            <a:ext cx="36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euclid_circular_a"/>
              </a:rPr>
              <a:t>Setting pointers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CF998-E090-52F0-A064-31A0EE549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1074" y="1861194"/>
            <a:ext cx="10878134" cy="178510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Let x = 4 be the element to be searched.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two pointers low and high at the lowest and the highest positions respectively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setting pointers Binary Search">
            <a:extLst>
              <a:ext uri="{FF2B5EF4-FFF2-40B4-BE49-F238E27FC236}">
                <a16:creationId xmlns:a16="http://schemas.microsoft.com/office/drawing/2014/main" id="{CC4F06DE-D308-BAE7-B68F-0FDBA18EF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41" y="4187731"/>
            <a:ext cx="6229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7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2BA7-72E0-C4C3-E084-6883411F7E3B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AFC69-CAB4-17FA-6533-2DCBEADADAB6}"/>
              </a:ext>
            </a:extLst>
          </p:cNvPr>
          <p:cNvSpPr txBox="1"/>
          <p:nvPr/>
        </p:nvSpPr>
        <p:spPr>
          <a:xfrm flipH="1">
            <a:off x="5087396" y="5694644"/>
            <a:ext cx="174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euclid_circular_a"/>
              </a:rPr>
              <a:t>Mid element</a:t>
            </a:r>
            <a:endParaRPr lang="en-IN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666FE5-64A0-34BE-E12C-C475A327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699" y="1889599"/>
            <a:ext cx="9383971" cy="73866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3. Find the middle element mid of the array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[(low + high)/2] = 6.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5123" name="Picture 3" descr="mid element Binary Search">
            <a:extLst>
              <a:ext uri="{FF2B5EF4-FFF2-40B4-BE49-F238E27FC236}">
                <a16:creationId xmlns:a16="http://schemas.microsoft.com/office/drawing/2014/main" id="{24183A0A-B3B7-0DC6-8971-63AC8990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29" y="2847392"/>
            <a:ext cx="6229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1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Binary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EC613-D8F4-F1B8-C20F-FEFBB3263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500"/>
            <a:ext cx="10934700" cy="332398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4. If x == mid, then return mid. Else, compare the element to be searched with 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5.If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 &gt; mid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compare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with the middle element of the elements on the right side  	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This is done by setting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low = mid + 1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6.Else, compare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with the middle element of the elements on the left side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This is done by setting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high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high = mid - 1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917-5671-A944-E45C-BC3EB6D33377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B2CA-66C7-C9E4-394D-8D5CABDE7948}"/>
              </a:ext>
            </a:extLst>
          </p:cNvPr>
          <p:cNvSpPr txBox="1">
            <a:spLocks/>
          </p:cNvSpPr>
          <p:nvPr/>
        </p:nvSpPr>
        <p:spPr>
          <a:xfrm>
            <a:off x="1136779" y="2101235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0" i="0" dirty="0">
                <a:effectLst/>
                <a:latin typeface="euclid_circular_a"/>
              </a:rPr>
              <a:t>Finding mid element</a:t>
            </a:r>
            <a:endParaRPr lang="en-IN" dirty="0"/>
          </a:p>
        </p:txBody>
      </p:sp>
      <p:pic>
        <p:nvPicPr>
          <p:cNvPr id="4098" name="Picture 2" descr="finding mid element Binary Search">
            <a:extLst>
              <a:ext uri="{FF2B5EF4-FFF2-40B4-BE49-F238E27FC236}">
                <a16:creationId xmlns:a16="http://schemas.microsoft.com/office/drawing/2014/main" id="{3F968F54-1FF1-73B2-84E7-A5155B0E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83" y="3006013"/>
            <a:ext cx="6229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41E33-ABFF-079A-93E7-0F84C5F772EC}"/>
              </a:ext>
            </a:extLst>
          </p:cNvPr>
          <p:cNvSpPr txBox="1">
            <a:spLocks/>
          </p:cNvSpPr>
          <p:nvPr/>
        </p:nvSpPr>
        <p:spPr>
          <a:xfrm>
            <a:off x="1136779" y="5573098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Repeat steps 3 to 6 until low meets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1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E800-EB97-9657-E673-AE253C807898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Binary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E88F9-A10B-3DC5-6D27-DB62B3E5B44F}"/>
              </a:ext>
            </a:extLst>
          </p:cNvPr>
          <p:cNvSpPr txBox="1"/>
          <p:nvPr/>
        </p:nvSpPr>
        <p:spPr>
          <a:xfrm flipH="1">
            <a:off x="4332513" y="5476172"/>
            <a:ext cx="352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effectLst/>
                <a:latin typeface="euclid_circular_a"/>
              </a:rPr>
              <a:t>X = 4 is Found</a:t>
            </a:r>
            <a:endParaRPr lang="en-IN" sz="2000" b="1" i="1" dirty="0"/>
          </a:p>
        </p:txBody>
      </p:sp>
      <p:pic>
        <p:nvPicPr>
          <p:cNvPr id="3074" name="Picture 2" descr="mid element Binary Search">
            <a:extLst>
              <a:ext uri="{FF2B5EF4-FFF2-40B4-BE49-F238E27FC236}">
                <a16:creationId xmlns:a16="http://schemas.microsoft.com/office/drawing/2014/main" id="{5E5EB393-C9B8-9E0A-294F-58FABDD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10" y="2465536"/>
            <a:ext cx="3181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und Binary Search">
            <a:extLst>
              <a:ext uri="{FF2B5EF4-FFF2-40B4-BE49-F238E27FC236}">
                <a16:creationId xmlns:a16="http://schemas.microsoft.com/office/drawing/2014/main" id="{1430599C-4827-3385-0FA1-C438C638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29" y="2465536"/>
            <a:ext cx="3181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Droid Sans Mono</vt:lpstr>
      <vt:lpstr>euclid_circular_a</vt:lpstr>
      <vt:lpstr>Office Theme</vt:lpstr>
      <vt:lpstr>Binary Search </vt:lpstr>
      <vt:lpstr>Binary Search </vt:lpstr>
      <vt:lpstr>Binary Search </vt:lpstr>
      <vt:lpstr>Binary Search </vt:lpstr>
      <vt:lpstr>PowerPoint Presentation</vt:lpstr>
      <vt:lpstr>PowerPoint Presentation</vt:lpstr>
      <vt:lpstr>Binary Search </vt:lpstr>
      <vt:lpstr>PowerPoint Presentation</vt:lpstr>
      <vt:lpstr>PowerPoint Presentation</vt:lpstr>
      <vt:lpstr>PowerPoint Presentation</vt:lpstr>
      <vt:lpstr>PowerPoint Presentation</vt:lpstr>
      <vt:lpstr>Binary 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</dc:title>
  <dc:creator>Kanaparthi</dc:creator>
  <cp:lastModifiedBy>Kanaparthi</cp:lastModifiedBy>
  <cp:revision>44</cp:revision>
  <dcterms:created xsi:type="dcterms:W3CDTF">2023-04-03T01:16:46Z</dcterms:created>
  <dcterms:modified xsi:type="dcterms:W3CDTF">2023-04-03T01:59:05Z</dcterms:modified>
</cp:coreProperties>
</file>