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445" y="257810"/>
            <a:ext cx="11533505" cy="6264275"/>
          </a:xfrm>
        </p:spPr>
        <p:txBody>
          <a:bodyPr>
            <a:normAutofit fontScale="90000" lnSpcReduction="20000"/>
          </a:bodyPr>
          <a:p>
            <a:pPr algn="l"/>
            <a:r>
              <a:rPr lang="en-US" sz="4400"/>
              <a:t> Bubble Sort</a:t>
            </a:r>
            <a:endParaRPr lang="en-US" sz="4400"/>
          </a:p>
          <a:p>
            <a:pPr algn="l"/>
            <a:r>
              <a:rPr lang="en-US" sz="4400"/>
              <a:t>1. What is an external sorting algorithm?</a:t>
            </a:r>
            <a:endParaRPr lang="en-US" sz="4400"/>
          </a:p>
          <a:p>
            <a:pPr algn="l"/>
            <a:r>
              <a:rPr lang="en-US" sz="4400"/>
              <a:t>a) Algorithm that uses tape or disk during the sort</a:t>
            </a:r>
            <a:endParaRPr lang="en-US" sz="4400"/>
          </a:p>
          <a:p>
            <a:pPr algn="l"/>
            <a:r>
              <a:rPr lang="en-US" sz="4400"/>
              <a:t>b) Algorithm that uses main memory during the sort</a:t>
            </a:r>
            <a:endParaRPr lang="en-US" sz="4400"/>
          </a:p>
          <a:p>
            <a:pPr algn="l"/>
            <a:r>
              <a:rPr lang="en-US" sz="4400"/>
              <a:t>c) Algorithm that involves swapping</a:t>
            </a:r>
            <a:endParaRPr lang="en-US" sz="4400"/>
          </a:p>
          <a:p>
            <a:pPr algn="l"/>
            <a:r>
              <a:rPr lang="en-US" sz="4400"/>
              <a:t>d) Algorithm that are considered ‘in place’</a:t>
            </a:r>
            <a:endParaRPr lang="en-US" sz="4400"/>
          </a:p>
          <a:p>
            <a:pPr algn="l"/>
            <a:endParaRPr lang="en-US" sz="4400"/>
          </a:p>
          <a:p>
            <a:pPr algn="l"/>
            <a:endParaRPr lang="en-US" sz="4400"/>
          </a:p>
          <a:p>
            <a:pPr algn="l"/>
            <a:r>
              <a:rPr lang="en-US" sz="4400"/>
              <a:t>Answer: a</a:t>
            </a:r>
            <a:endParaRPr lang="en-US" sz="4400"/>
          </a:p>
          <a:p>
            <a:pPr algn="l"/>
            <a:r>
              <a:rPr lang="en-US" sz="4400"/>
              <a:t>Explanation: As the name suggests, external sorting algorithm uses external memory like tape or disk.</a:t>
            </a:r>
            <a:endParaRPr lang="en-US"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445" y="257810"/>
            <a:ext cx="11533505" cy="6264275"/>
          </a:xfrm>
        </p:spPr>
        <p:txBody>
          <a:bodyPr>
            <a:normAutofit fontScale="90000" lnSpcReduction="10000"/>
          </a:bodyPr>
          <a:p>
            <a:pPr algn="l"/>
            <a:r>
              <a:rPr lang="en-US" sz="4400"/>
              <a:t>2. What is an internal sorting algorithm?</a:t>
            </a:r>
            <a:endParaRPr lang="en-US" sz="4400"/>
          </a:p>
          <a:p>
            <a:pPr algn="l"/>
            <a:r>
              <a:rPr lang="en-US" sz="4400"/>
              <a:t>a) Algorithm that uses tape or disk during the sort</a:t>
            </a:r>
            <a:endParaRPr lang="en-US" sz="4400"/>
          </a:p>
          <a:p>
            <a:pPr algn="l"/>
            <a:r>
              <a:rPr lang="en-US" sz="4400"/>
              <a:t>b) Algorithm that uses main memory during the sort</a:t>
            </a:r>
            <a:endParaRPr lang="en-US" sz="4400"/>
          </a:p>
          <a:p>
            <a:pPr algn="l"/>
            <a:r>
              <a:rPr lang="en-US" sz="4400"/>
              <a:t>c) Algorithm that involves swapping</a:t>
            </a:r>
            <a:endParaRPr lang="en-US" sz="4400"/>
          </a:p>
          <a:p>
            <a:pPr algn="l"/>
            <a:r>
              <a:rPr lang="en-US" sz="4400"/>
              <a:t>d) Algorithm that are considered ‘in place’</a:t>
            </a:r>
            <a:endParaRPr lang="en-US" sz="4400"/>
          </a:p>
          <a:p>
            <a:pPr algn="l"/>
            <a:endParaRPr lang="en-US" sz="4400"/>
          </a:p>
          <a:p>
            <a:pPr algn="l"/>
            <a:endParaRPr lang="en-US" sz="4400"/>
          </a:p>
          <a:p>
            <a:pPr algn="l"/>
            <a:r>
              <a:rPr lang="en-US" sz="4400"/>
              <a:t>Answer: b</a:t>
            </a:r>
            <a:endParaRPr lang="en-US" sz="4400"/>
          </a:p>
          <a:p>
            <a:pPr algn="l"/>
            <a:r>
              <a:rPr lang="en-US" sz="4400"/>
              <a:t>Explanation: As the name suggests, internal sorting algorithm uses internal main memory.</a:t>
            </a:r>
            <a:endParaRPr lang="en-US"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445" y="257810"/>
            <a:ext cx="11533505" cy="6264275"/>
          </a:xfrm>
        </p:spPr>
        <p:txBody>
          <a:bodyPr>
            <a:normAutofit fontScale="90000" lnSpcReduction="20000"/>
          </a:bodyPr>
          <a:p>
            <a:pPr algn="l"/>
            <a:r>
              <a:rPr lang="en-US" sz="4400"/>
              <a:t>3. What is the worst case complexity of bubble sort?</a:t>
            </a:r>
            <a:endParaRPr lang="en-US" sz="4400"/>
          </a:p>
          <a:p>
            <a:pPr algn="l"/>
            <a:r>
              <a:rPr lang="en-US" sz="4400"/>
              <a:t>a) O(nlogn)</a:t>
            </a:r>
            <a:endParaRPr lang="en-US" sz="4400"/>
          </a:p>
          <a:p>
            <a:pPr algn="l"/>
            <a:r>
              <a:rPr lang="en-US" sz="4400"/>
              <a:t>b) O(logn)</a:t>
            </a:r>
            <a:endParaRPr lang="en-US" sz="4400"/>
          </a:p>
          <a:p>
            <a:pPr algn="l"/>
            <a:r>
              <a:rPr lang="en-US" sz="4400"/>
              <a:t>c) O(n)</a:t>
            </a:r>
            <a:endParaRPr lang="en-US" sz="4400"/>
          </a:p>
          <a:p>
            <a:pPr algn="l"/>
            <a:r>
              <a:rPr lang="en-US" sz="4400"/>
              <a:t>d) O(n2)</a:t>
            </a:r>
            <a:endParaRPr lang="en-US" sz="4400"/>
          </a:p>
          <a:p>
            <a:pPr algn="l"/>
            <a:endParaRPr lang="en-US" sz="4400"/>
          </a:p>
          <a:p>
            <a:pPr algn="l"/>
            <a:endParaRPr lang="en-US" sz="4400"/>
          </a:p>
          <a:p>
            <a:pPr algn="l"/>
            <a:r>
              <a:rPr lang="en-US" sz="4400"/>
              <a:t>Answer: d</a:t>
            </a:r>
            <a:endParaRPr lang="en-US" sz="4400"/>
          </a:p>
          <a:p>
            <a:pPr algn="l"/>
            <a:r>
              <a:rPr lang="en-US" sz="4400"/>
              <a:t>Explanation: Bubble sort works by starting from the first element and swapping the elements if required in each iteration.</a:t>
            </a:r>
            <a:endParaRPr lang="en-US"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445" y="257810"/>
            <a:ext cx="11533505" cy="6264275"/>
          </a:xfrm>
        </p:spPr>
        <p:txBody>
          <a:bodyPr>
            <a:normAutofit fontScale="90000" lnSpcReduction="20000"/>
          </a:bodyPr>
          <a:p>
            <a:pPr algn="l"/>
            <a:r>
              <a:rPr lang="en-IN" altLang="en-US" sz="4400"/>
              <a:t>4  What is the average case complexity of bubble sort?</a:t>
            </a:r>
            <a:endParaRPr lang="en-IN" altLang="en-US" sz="4400"/>
          </a:p>
          <a:p>
            <a:pPr algn="l"/>
            <a:r>
              <a:rPr lang="en-IN" altLang="en-US" sz="4400"/>
              <a:t>a) O(nlogn)</a:t>
            </a:r>
            <a:endParaRPr lang="en-IN" altLang="en-US" sz="4400"/>
          </a:p>
          <a:p>
            <a:pPr algn="l"/>
            <a:r>
              <a:rPr lang="en-IN" altLang="en-US" sz="4400"/>
              <a:t>b) O(logn)</a:t>
            </a:r>
            <a:endParaRPr lang="en-IN" altLang="en-US" sz="4400"/>
          </a:p>
          <a:p>
            <a:pPr algn="l"/>
            <a:r>
              <a:rPr lang="en-IN" altLang="en-US" sz="4400"/>
              <a:t>c) O(n)</a:t>
            </a:r>
            <a:endParaRPr lang="en-IN" altLang="en-US" sz="4400"/>
          </a:p>
          <a:p>
            <a:pPr algn="l"/>
            <a:r>
              <a:rPr lang="en-IN" altLang="en-US" sz="4400"/>
              <a:t>d) O(n2)</a:t>
            </a:r>
            <a:endParaRPr lang="en-IN" altLang="en-US" sz="4400"/>
          </a:p>
          <a:p>
            <a:pPr algn="l"/>
            <a:endParaRPr lang="en-IN" altLang="en-US" sz="4400"/>
          </a:p>
          <a:p>
            <a:pPr algn="l"/>
            <a:endParaRPr lang="en-IN" altLang="en-US" sz="4400"/>
          </a:p>
          <a:p>
            <a:pPr algn="l"/>
            <a:r>
              <a:rPr lang="en-IN" altLang="en-US" sz="4400"/>
              <a:t>Answer: d</a:t>
            </a:r>
            <a:endParaRPr lang="en-IN" altLang="en-US" sz="4400"/>
          </a:p>
          <a:p>
            <a:pPr algn="l"/>
            <a:r>
              <a:rPr lang="en-IN" altLang="en-US" sz="4400"/>
              <a:t>Explanation: Bubble sort works by starting from the first element and swapping the elements if required in each iteration even in the average case.</a:t>
            </a:r>
            <a:endParaRPr lang="en-IN" altLang="en-US"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445" y="257810"/>
            <a:ext cx="11533505" cy="6264275"/>
          </a:xfrm>
        </p:spPr>
        <p:txBody>
          <a:bodyPr>
            <a:normAutofit fontScale="70000"/>
          </a:bodyPr>
          <a:p>
            <a:pPr algn="l"/>
            <a:r>
              <a:rPr lang="en-IN" altLang="en-US" sz="4400"/>
              <a:t>5</a:t>
            </a:r>
            <a:endParaRPr lang="en-IN" altLang="en-US" sz="4400"/>
          </a:p>
          <a:p>
            <a:pPr algn="l"/>
            <a:r>
              <a:rPr lang="en-IN" altLang="en-US" sz="4400"/>
              <a:t>What is the advantage of bubble sort over other sorting techniques?</a:t>
            </a:r>
            <a:endParaRPr lang="en-IN" altLang="en-US" sz="4400"/>
          </a:p>
          <a:p>
            <a:pPr algn="l"/>
            <a:r>
              <a:rPr lang="en-IN" altLang="en-US" sz="4400"/>
              <a:t>a) It is faster</a:t>
            </a:r>
            <a:endParaRPr lang="en-IN" altLang="en-US" sz="4400"/>
          </a:p>
          <a:p>
            <a:pPr algn="l"/>
            <a:r>
              <a:rPr lang="en-IN" altLang="en-US" sz="4400"/>
              <a:t>b) Consumes less memory</a:t>
            </a:r>
            <a:endParaRPr lang="en-IN" altLang="en-US" sz="4400"/>
          </a:p>
          <a:p>
            <a:pPr algn="l"/>
            <a:r>
              <a:rPr lang="en-IN" altLang="en-US" sz="4400"/>
              <a:t>c) Detects whether the input is already sorted</a:t>
            </a:r>
            <a:endParaRPr lang="en-IN" altLang="en-US" sz="4400"/>
          </a:p>
          <a:p>
            <a:pPr algn="l"/>
            <a:r>
              <a:rPr lang="en-IN" altLang="en-US" sz="4400"/>
              <a:t>d) All of the mentioned</a:t>
            </a:r>
            <a:endParaRPr lang="en-IN" altLang="en-US" sz="4400"/>
          </a:p>
          <a:p>
            <a:pPr algn="l"/>
            <a:endParaRPr lang="en-IN" altLang="en-US" sz="4400"/>
          </a:p>
          <a:p>
            <a:pPr algn="l"/>
            <a:r>
              <a:rPr lang="en-IN" altLang="en-US" sz="4400"/>
              <a:t>Answer: c</a:t>
            </a:r>
            <a:endParaRPr lang="en-IN" altLang="en-US" sz="4400"/>
          </a:p>
          <a:p>
            <a:pPr algn="l"/>
            <a:r>
              <a:rPr lang="en-IN" altLang="en-US" sz="4400"/>
              <a:t>Explanation: Bubble sort is one of the simplest sorting techniques and perhaps the only advantage it has over other techniques is that it can detect whether the input is already sorted.</a:t>
            </a:r>
            <a:endParaRPr lang="en-IN" altLang="en-US" sz="4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445" y="257810"/>
            <a:ext cx="11533505" cy="6264275"/>
          </a:xfrm>
        </p:spPr>
        <p:txBody>
          <a:bodyPr>
            <a:normAutofit fontScale="60000"/>
          </a:bodyPr>
          <a:p>
            <a:pPr algn="l"/>
            <a:r>
              <a:rPr lang="en-IN" altLang="en-US" sz="4400"/>
              <a:t>6</a:t>
            </a:r>
            <a:endParaRPr lang="en-IN" altLang="en-US" sz="4400"/>
          </a:p>
          <a:p>
            <a:pPr algn="l"/>
            <a:r>
              <a:rPr lang="en-IN" altLang="en-US" sz="4400"/>
              <a:t>The given array is arr = {1,2,4,3}. Bubble sort is used to sort the array elements. How many iterations will be done to sort the array?</a:t>
            </a:r>
            <a:endParaRPr lang="en-IN" altLang="en-US" sz="4400"/>
          </a:p>
          <a:p>
            <a:pPr algn="l"/>
            <a:r>
              <a:rPr lang="en-IN" altLang="en-US" sz="4400"/>
              <a:t>a) 4</a:t>
            </a:r>
            <a:endParaRPr lang="en-IN" altLang="en-US" sz="4400"/>
          </a:p>
          <a:p>
            <a:pPr algn="l"/>
            <a:r>
              <a:rPr lang="en-IN" altLang="en-US" sz="4400"/>
              <a:t>b) 2</a:t>
            </a:r>
            <a:endParaRPr lang="en-IN" altLang="en-US" sz="4400"/>
          </a:p>
          <a:p>
            <a:pPr algn="l"/>
            <a:r>
              <a:rPr lang="en-IN" altLang="en-US" sz="4400"/>
              <a:t>c) 1</a:t>
            </a:r>
            <a:endParaRPr lang="en-IN" altLang="en-US" sz="4400"/>
          </a:p>
          <a:p>
            <a:pPr algn="l"/>
            <a:r>
              <a:rPr lang="en-IN" altLang="en-US" sz="4400"/>
              <a:t>d) 0</a:t>
            </a:r>
            <a:endParaRPr lang="en-IN" altLang="en-US" sz="4400"/>
          </a:p>
          <a:p>
            <a:pPr algn="l"/>
            <a:endParaRPr lang="en-IN" altLang="en-US" sz="4400"/>
          </a:p>
          <a:p>
            <a:pPr algn="l"/>
            <a:endParaRPr lang="en-IN" altLang="en-US" sz="4400"/>
          </a:p>
          <a:p>
            <a:pPr algn="l"/>
            <a:r>
              <a:rPr lang="en-IN" altLang="en-US" sz="4400"/>
              <a:t>Answer: a</a:t>
            </a:r>
            <a:endParaRPr lang="en-IN" altLang="en-US" sz="4400"/>
          </a:p>
          <a:p>
            <a:pPr algn="l"/>
            <a:r>
              <a:rPr lang="en-IN" altLang="en-US" sz="4400"/>
              <a:t>Explanation: Even though the first two elements are already sorted, bubble sort needs 4 iterations to sort the given array.</a:t>
            </a:r>
            <a:endParaRPr lang="en-IN" altLang="en-US" sz="4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445" y="257810"/>
            <a:ext cx="11533505" cy="6264275"/>
          </a:xfrm>
        </p:spPr>
        <p:txBody>
          <a:bodyPr>
            <a:normAutofit fontScale="60000"/>
          </a:bodyPr>
          <a:p>
            <a:pPr algn="l"/>
            <a:r>
              <a:rPr lang="en-IN" altLang="en-US" sz="4400"/>
              <a:t>7 </a:t>
            </a:r>
            <a:endParaRPr lang="en-IN" altLang="en-US" sz="4400"/>
          </a:p>
          <a:p>
            <a:pPr algn="l"/>
            <a:r>
              <a:rPr lang="en-IN" altLang="en-US" sz="4400"/>
              <a:t>. What is the best case efficiency of bubble sort in the improvised version?</a:t>
            </a:r>
            <a:endParaRPr lang="en-IN" altLang="en-US" sz="4400"/>
          </a:p>
          <a:p>
            <a:pPr algn="l"/>
            <a:r>
              <a:rPr lang="en-IN" altLang="en-US" sz="4400"/>
              <a:t>a) O(nlogn)</a:t>
            </a:r>
            <a:endParaRPr lang="en-IN" altLang="en-US" sz="4400"/>
          </a:p>
          <a:p>
            <a:pPr algn="l"/>
            <a:r>
              <a:rPr lang="en-IN" altLang="en-US" sz="4400"/>
              <a:t>b) O(logn)</a:t>
            </a:r>
            <a:endParaRPr lang="en-IN" altLang="en-US" sz="4400"/>
          </a:p>
          <a:p>
            <a:pPr algn="l"/>
            <a:r>
              <a:rPr lang="en-IN" altLang="en-US" sz="4400"/>
              <a:t>c) O(n)</a:t>
            </a:r>
            <a:endParaRPr lang="en-IN" altLang="en-US" sz="4400"/>
          </a:p>
          <a:p>
            <a:pPr algn="l"/>
            <a:r>
              <a:rPr lang="en-IN" altLang="en-US" sz="4400"/>
              <a:t>d) O(n2)</a:t>
            </a:r>
            <a:endParaRPr lang="en-IN" altLang="en-US" sz="4400"/>
          </a:p>
          <a:p>
            <a:pPr algn="l"/>
            <a:endParaRPr lang="en-IN" altLang="en-US" sz="4400"/>
          </a:p>
          <a:p>
            <a:pPr algn="l"/>
            <a:endParaRPr lang="en-IN" altLang="en-US" sz="4400"/>
          </a:p>
          <a:p>
            <a:pPr algn="l"/>
            <a:r>
              <a:rPr lang="en-IN" altLang="en-US" sz="4400"/>
              <a:t>Answer: c</a:t>
            </a:r>
            <a:endParaRPr lang="en-IN" altLang="en-US" sz="4400"/>
          </a:p>
          <a:p>
            <a:pPr algn="l"/>
            <a:r>
              <a:rPr lang="en-IN" altLang="en-US" sz="4400"/>
              <a:t>Explanation: Some iterations can be skipped if the list is sorted, hence efficiency improves to O(n).</a:t>
            </a:r>
            <a:endParaRPr lang="en-IN" altLang="en-US" sz="4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445" y="257810"/>
            <a:ext cx="11533505" cy="6264275"/>
          </a:xfrm>
        </p:spPr>
        <p:txBody>
          <a:bodyPr>
            <a:normAutofit fontScale="60000"/>
          </a:bodyPr>
          <a:p>
            <a:pPr algn="l"/>
            <a:r>
              <a:rPr lang="en-IN" altLang="en-US" sz="4400"/>
              <a:t>8</a:t>
            </a:r>
            <a:endParaRPr lang="en-IN" altLang="en-US" sz="4400"/>
          </a:p>
          <a:p>
            <a:pPr algn="l"/>
            <a:r>
              <a:rPr lang="en-IN" altLang="en-US" sz="4400"/>
              <a:t>The given array is arr = {1,2,4,3}. Bubble sort is used to sort the array elements. How many iterations will be done to sort the array with improvised version?</a:t>
            </a:r>
            <a:endParaRPr lang="en-IN" altLang="en-US" sz="4400"/>
          </a:p>
          <a:p>
            <a:pPr algn="l"/>
            <a:r>
              <a:rPr lang="en-IN" altLang="en-US" sz="4400"/>
              <a:t>a) 4</a:t>
            </a:r>
            <a:endParaRPr lang="en-IN" altLang="en-US" sz="4400"/>
          </a:p>
          <a:p>
            <a:pPr algn="l"/>
            <a:r>
              <a:rPr lang="en-IN" altLang="en-US" sz="4400"/>
              <a:t>b) 2</a:t>
            </a:r>
            <a:endParaRPr lang="en-IN" altLang="en-US" sz="4400"/>
          </a:p>
          <a:p>
            <a:pPr algn="l"/>
            <a:r>
              <a:rPr lang="en-IN" altLang="en-US" sz="4400"/>
              <a:t>c) 1</a:t>
            </a:r>
            <a:endParaRPr lang="en-IN" altLang="en-US" sz="4400"/>
          </a:p>
          <a:p>
            <a:pPr algn="l"/>
            <a:r>
              <a:rPr lang="en-IN" altLang="en-US" sz="4400"/>
              <a:t>d) 0</a:t>
            </a:r>
            <a:endParaRPr lang="en-IN" altLang="en-US" sz="4400"/>
          </a:p>
          <a:p>
            <a:pPr algn="l"/>
            <a:endParaRPr lang="en-IN" altLang="en-US" sz="4400"/>
          </a:p>
          <a:p>
            <a:pPr algn="l"/>
            <a:endParaRPr lang="en-IN" altLang="en-US" sz="4400"/>
          </a:p>
          <a:p>
            <a:pPr algn="l"/>
            <a:r>
              <a:rPr lang="en-IN" altLang="en-US" sz="4400"/>
              <a:t>Answer: b</a:t>
            </a:r>
            <a:endParaRPr lang="en-IN" altLang="en-US" sz="4400"/>
          </a:p>
          <a:p>
            <a:pPr algn="l"/>
            <a:r>
              <a:rPr lang="en-IN" altLang="en-US" sz="4400"/>
              <a:t>Explanation: Only 2 elements in the given array are not sorted, hence only 2 iterations are required to sort them.</a:t>
            </a:r>
            <a:endParaRPr lang="en-IN" altLang="en-US" sz="4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445" y="257810"/>
            <a:ext cx="11533505" cy="6264275"/>
          </a:xfrm>
        </p:spPr>
        <p:txBody>
          <a:bodyPr/>
          <a:p>
            <a:endParaRPr lang="en-US"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2300</Words>
  <Application>WPS Presentation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MT-101</dc:creator>
  <cp:lastModifiedBy>MT-101</cp:lastModifiedBy>
  <cp:revision>4</cp:revision>
  <dcterms:created xsi:type="dcterms:W3CDTF">2018-08-21T06:37:58Z</dcterms:created>
  <dcterms:modified xsi:type="dcterms:W3CDTF">2018-08-21T06:46:02Z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