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257" r:id="rId3"/>
    <p:sldId id="258" r:id="rId4"/>
    <p:sldId id="259" r:id="rId5"/>
    <p:sldId id="261" r:id="rId6"/>
    <p:sldId id="260" r:id="rId7"/>
    <p:sldId id="262" r:id="rId8"/>
    <p:sldId id="263" r:id="rId9"/>
    <p:sldId id="264" r:id="rId10"/>
    <p:sldId id="265" r:id="rId11"/>
    <p:sldId id="306" r:id="rId12"/>
    <p:sldId id="267" r:id="rId13"/>
    <p:sldId id="268"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300" r:id="rId31"/>
    <p:sldId id="301" r:id="rId32"/>
    <p:sldId id="302" r:id="rId33"/>
    <p:sldId id="303" r:id="rId34"/>
    <p:sldId id="304" r:id="rId35"/>
    <p:sldId id="305" r:id="rId36"/>
    <p:sldId id="494" r:id="rId37"/>
    <p:sldId id="493" r:id="rId38"/>
    <p:sldId id="492" r:id="rId39"/>
    <p:sldId id="491" r:id="rId40"/>
    <p:sldId id="295" r:id="rId41"/>
    <p:sldId id="296" r:id="rId42"/>
    <p:sldId id="297" r:id="rId43"/>
    <p:sldId id="298" r:id="rId44"/>
    <p:sldId id="314" r:id="rId45"/>
    <p:sldId id="320" r:id="rId46"/>
    <p:sldId id="322" r:id="rId47"/>
    <p:sldId id="323" r:id="rId48"/>
    <p:sldId id="324" r:id="rId49"/>
    <p:sldId id="326" r:id="rId50"/>
    <p:sldId id="327" r:id="rId51"/>
    <p:sldId id="328" r:id="rId52"/>
    <p:sldId id="329" r:id="rId53"/>
    <p:sldId id="330" r:id="rId54"/>
    <p:sldId id="331" r:id="rId55"/>
    <p:sldId id="332" r:id="rId56"/>
    <p:sldId id="333" r:id="rId57"/>
    <p:sldId id="334" r:id="rId58"/>
    <p:sldId id="335" r:id="rId59"/>
    <p:sldId id="336" r:id="rId60"/>
    <p:sldId id="337" r:id="rId61"/>
    <p:sldId id="486" r:id="rId62"/>
    <p:sldId id="487"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41" autoAdjust="0"/>
  </p:normalViewPr>
  <p:slideViewPr>
    <p:cSldViewPr>
      <p:cViewPr varScale="1">
        <p:scale>
          <a:sx n="78" d="100"/>
          <a:sy n="78" d="100"/>
        </p:scale>
        <p:origin x="1594" y="62"/>
      </p:cViewPr>
      <p:guideLst>
        <p:guide orient="horz" pos="2160"/>
        <p:guide pos="2880"/>
      </p:guideLst>
    </p:cSldViewPr>
  </p:slideViewPr>
  <p:outlineViewPr>
    <p:cViewPr>
      <p:scale>
        <a:sx n="33" d="100"/>
        <a:sy n="33" d="100"/>
      </p:scale>
      <p:origin x="0" y="-907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DDA541-09B3-4C8D-A482-708472FA8210}" type="datetimeFigureOut">
              <a:rPr lang="en-IN" smtClean="0"/>
              <a:t>30-05-2023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400BAD-507A-4829-80F2-2C467F38FBB0}" type="slidenum">
              <a:rPr lang="en-IN" smtClean="0"/>
              <a:t>‹#›</a:t>
            </a:fld>
            <a:endParaRPr lang="en-IN"/>
          </a:p>
        </p:txBody>
      </p:sp>
    </p:spTree>
    <p:extLst>
      <p:ext uri="{BB962C8B-B14F-4D97-AF65-F5344CB8AC3E}">
        <p14:creationId xmlns:p14="http://schemas.microsoft.com/office/powerpoint/2010/main" val="2880387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8400BAD-507A-4829-80F2-2C467F38FBB0}" type="slidenum">
              <a:rPr lang="en-IN" smtClean="0"/>
              <a:t>39</a:t>
            </a:fld>
            <a:endParaRPr lang="en-IN"/>
          </a:p>
        </p:txBody>
      </p:sp>
    </p:spTree>
    <p:extLst>
      <p:ext uri="{BB962C8B-B14F-4D97-AF65-F5344CB8AC3E}">
        <p14:creationId xmlns:p14="http://schemas.microsoft.com/office/powerpoint/2010/main" val="3361184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410F95B-5B36-40C6-BF6B-B9AC116B8E19}"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5B6D4E-20A9-40BF-8B50-EE2E8AD6BD8E}" type="slidenum">
              <a:rPr lang="en-US" smtClean="0"/>
              <a:t>‹#›</a:t>
            </a:fld>
            <a:endParaRPr lang="en-US"/>
          </a:p>
        </p:txBody>
      </p:sp>
    </p:spTree>
    <p:extLst>
      <p:ext uri="{BB962C8B-B14F-4D97-AF65-F5344CB8AC3E}">
        <p14:creationId xmlns:p14="http://schemas.microsoft.com/office/powerpoint/2010/main" val="2031701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0F95B-5B36-40C6-BF6B-B9AC116B8E19}"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5B6D4E-20A9-40BF-8B50-EE2E8AD6BD8E}" type="slidenum">
              <a:rPr lang="en-US" smtClean="0"/>
              <a:t>‹#›</a:t>
            </a:fld>
            <a:endParaRPr lang="en-US"/>
          </a:p>
        </p:txBody>
      </p:sp>
    </p:spTree>
    <p:extLst>
      <p:ext uri="{BB962C8B-B14F-4D97-AF65-F5344CB8AC3E}">
        <p14:creationId xmlns:p14="http://schemas.microsoft.com/office/powerpoint/2010/main" val="152057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0F95B-5B36-40C6-BF6B-B9AC116B8E19}"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5B6D4E-20A9-40BF-8B50-EE2E8AD6BD8E}" type="slidenum">
              <a:rPr lang="en-US" smtClean="0"/>
              <a:t>‹#›</a:t>
            </a:fld>
            <a:endParaRPr lang="en-US"/>
          </a:p>
        </p:txBody>
      </p:sp>
    </p:spTree>
    <p:extLst>
      <p:ext uri="{BB962C8B-B14F-4D97-AF65-F5344CB8AC3E}">
        <p14:creationId xmlns:p14="http://schemas.microsoft.com/office/powerpoint/2010/main" val="219160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0F95B-5B36-40C6-BF6B-B9AC116B8E19}"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5B6D4E-20A9-40BF-8B50-EE2E8AD6BD8E}" type="slidenum">
              <a:rPr lang="en-US" smtClean="0"/>
              <a:t>‹#›</a:t>
            </a:fld>
            <a:endParaRPr lang="en-US"/>
          </a:p>
        </p:txBody>
      </p:sp>
    </p:spTree>
    <p:extLst>
      <p:ext uri="{BB962C8B-B14F-4D97-AF65-F5344CB8AC3E}">
        <p14:creationId xmlns:p14="http://schemas.microsoft.com/office/powerpoint/2010/main" val="977705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10F95B-5B36-40C6-BF6B-B9AC116B8E19}"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5B6D4E-20A9-40BF-8B50-EE2E8AD6BD8E}" type="slidenum">
              <a:rPr lang="en-US" smtClean="0"/>
              <a:t>‹#›</a:t>
            </a:fld>
            <a:endParaRPr lang="en-US"/>
          </a:p>
        </p:txBody>
      </p:sp>
    </p:spTree>
    <p:extLst>
      <p:ext uri="{BB962C8B-B14F-4D97-AF65-F5344CB8AC3E}">
        <p14:creationId xmlns:p14="http://schemas.microsoft.com/office/powerpoint/2010/main" val="1233827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10F95B-5B36-40C6-BF6B-B9AC116B8E19}"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5B6D4E-20A9-40BF-8B50-EE2E8AD6BD8E}" type="slidenum">
              <a:rPr lang="en-US" smtClean="0"/>
              <a:t>‹#›</a:t>
            </a:fld>
            <a:endParaRPr lang="en-US"/>
          </a:p>
        </p:txBody>
      </p:sp>
    </p:spTree>
    <p:extLst>
      <p:ext uri="{BB962C8B-B14F-4D97-AF65-F5344CB8AC3E}">
        <p14:creationId xmlns:p14="http://schemas.microsoft.com/office/powerpoint/2010/main" val="3772845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10F95B-5B36-40C6-BF6B-B9AC116B8E19}" type="datetimeFigureOut">
              <a:rPr lang="en-US" smtClean="0"/>
              <a:t>5/30/2023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5B6D4E-20A9-40BF-8B50-EE2E8AD6BD8E}" type="slidenum">
              <a:rPr lang="en-US" smtClean="0"/>
              <a:t>‹#›</a:t>
            </a:fld>
            <a:endParaRPr lang="en-US"/>
          </a:p>
        </p:txBody>
      </p:sp>
    </p:spTree>
    <p:extLst>
      <p:ext uri="{BB962C8B-B14F-4D97-AF65-F5344CB8AC3E}">
        <p14:creationId xmlns:p14="http://schemas.microsoft.com/office/powerpoint/2010/main" val="2370448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10F95B-5B36-40C6-BF6B-B9AC116B8E19}" type="datetimeFigureOut">
              <a:rPr lang="en-US" smtClean="0"/>
              <a:t>5/30/2023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5B6D4E-20A9-40BF-8B50-EE2E8AD6BD8E}" type="slidenum">
              <a:rPr lang="en-US" smtClean="0"/>
              <a:t>‹#›</a:t>
            </a:fld>
            <a:endParaRPr lang="en-US"/>
          </a:p>
        </p:txBody>
      </p:sp>
    </p:spTree>
    <p:extLst>
      <p:ext uri="{BB962C8B-B14F-4D97-AF65-F5344CB8AC3E}">
        <p14:creationId xmlns:p14="http://schemas.microsoft.com/office/powerpoint/2010/main" val="2332246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10F95B-5B36-40C6-BF6B-B9AC116B8E19}" type="datetimeFigureOut">
              <a:rPr lang="en-US" smtClean="0"/>
              <a:t>5/30/2023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5B6D4E-20A9-40BF-8B50-EE2E8AD6BD8E}" type="slidenum">
              <a:rPr lang="en-US" smtClean="0"/>
              <a:t>‹#›</a:t>
            </a:fld>
            <a:endParaRPr lang="en-US"/>
          </a:p>
        </p:txBody>
      </p:sp>
    </p:spTree>
    <p:extLst>
      <p:ext uri="{BB962C8B-B14F-4D97-AF65-F5344CB8AC3E}">
        <p14:creationId xmlns:p14="http://schemas.microsoft.com/office/powerpoint/2010/main" val="294818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10F95B-5B36-40C6-BF6B-B9AC116B8E19}"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5B6D4E-20A9-40BF-8B50-EE2E8AD6BD8E}" type="slidenum">
              <a:rPr lang="en-US" smtClean="0"/>
              <a:t>‹#›</a:t>
            </a:fld>
            <a:endParaRPr lang="en-US"/>
          </a:p>
        </p:txBody>
      </p:sp>
    </p:spTree>
    <p:extLst>
      <p:ext uri="{BB962C8B-B14F-4D97-AF65-F5344CB8AC3E}">
        <p14:creationId xmlns:p14="http://schemas.microsoft.com/office/powerpoint/2010/main" val="3655711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10F95B-5B36-40C6-BF6B-B9AC116B8E19}"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5B6D4E-20A9-40BF-8B50-EE2E8AD6BD8E}" type="slidenum">
              <a:rPr lang="en-US" smtClean="0"/>
              <a:t>‹#›</a:t>
            </a:fld>
            <a:endParaRPr lang="en-US"/>
          </a:p>
        </p:txBody>
      </p:sp>
    </p:spTree>
    <p:extLst>
      <p:ext uri="{BB962C8B-B14F-4D97-AF65-F5344CB8AC3E}">
        <p14:creationId xmlns:p14="http://schemas.microsoft.com/office/powerpoint/2010/main" val="1120876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10F95B-5B36-40C6-BF6B-B9AC116B8E19}" type="datetimeFigureOut">
              <a:rPr lang="en-US" smtClean="0"/>
              <a:t>5/30/2023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B6D4E-20A9-40BF-8B50-EE2E8AD6BD8E}" type="slidenum">
              <a:rPr lang="en-US" smtClean="0"/>
              <a:t>‹#›</a:t>
            </a:fld>
            <a:endParaRPr lang="en-US"/>
          </a:p>
        </p:txBody>
      </p:sp>
    </p:spTree>
    <p:extLst>
      <p:ext uri="{BB962C8B-B14F-4D97-AF65-F5344CB8AC3E}">
        <p14:creationId xmlns:p14="http://schemas.microsoft.com/office/powerpoint/2010/main" val="3809629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Stacks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62468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A0127FD-7556-66CC-DC8A-ACC73F42BFA1}"/>
              </a:ext>
            </a:extLst>
          </p:cNvPr>
          <p:cNvSpPr txBox="1">
            <a:spLocks/>
          </p:cNvSpPr>
          <p:nvPr/>
        </p:nvSpPr>
        <p:spPr>
          <a:xfrm>
            <a:off x="304800" y="38100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t>Code</a:t>
            </a:r>
            <a:endParaRPr lang="en-US" dirty="0"/>
          </a:p>
        </p:txBody>
      </p:sp>
      <p:sp>
        <p:nvSpPr>
          <p:cNvPr id="5" name="TextBox 4">
            <a:extLst>
              <a:ext uri="{FF2B5EF4-FFF2-40B4-BE49-F238E27FC236}">
                <a16:creationId xmlns:a16="http://schemas.microsoft.com/office/drawing/2014/main" id="{3E0E4538-F01E-FD7D-F1DB-B65C4CDD05D6}"/>
              </a:ext>
            </a:extLst>
          </p:cNvPr>
          <p:cNvSpPr txBox="1"/>
          <p:nvPr/>
        </p:nvSpPr>
        <p:spPr>
          <a:xfrm>
            <a:off x="685800" y="1676400"/>
            <a:ext cx="4648200" cy="584775"/>
          </a:xfrm>
          <a:prstGeom prst="rect">
            <a:avLst/>
          </a:prstGeom>
          <a:noFill/>
        </p:spPr>
        <p:txBody>
          <a:bodyPr wrap="square" rtlCol="0">
            <a:spAutoFit/>
          </a:bodyPr>
          <a:lstStyle/>
          <a:p>
            <a:r>
              <a:rPr lang="en-US" sz="3200" u="sng" dirty="0"/>
              <a:t>Deleting Data from Stack:</a:t>
            </a:r>
            <a:endParaRPr lang="en-IN" sz="3200" u="sng" dirty="0"/>
          </a:p>
        </p:txBody>
      </p:sp>
      <p:sp>
        <p:nvSpPr>
          <p:cNvPr id="6" name="Subtitle 2">
            <a:extLst>
              <a:ext uri="{FF2B5EF4-FFF2-40B4-BE49-F238E27FC236}">
                <a16:creationId xmlns:a16="http://schemas.microsoft.com/office/drawing/2014/main" id="{7A5D65C6-8581-A6D9-05A3-3FA8361F5F67}"/>
              </a:ext>
            </a:extLst>
          </p:cNvPr>
          <p:cNvSpPr txBox="1">
            <a:spLocks/>
          </p:cNvSpPr>
          <p:nvPr/>
        </p:nvSpPr>
        <p:spPr>
          <a:xfrm>
            <a:off x="710381" y="2971800"/>
            <a:ext cx="6400800" cy="3124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IN" dirty="0"/>
          </a:p>
        </p:txBody>
      </p:sp>
      <p:sp>
        <p:nvSpPr>
          <p:cNvPr id="7" name="TextBox 6">
            <a:extLst>
              <a:ext uri="{FF2B5EF4-FFF2-40B4-BE49-F238E27FC236}">
                <a16:creationId xmlns:a16="http://schemas.microsoft.com/office/drawing/2014/main" id="{6A209BA9-94F6-E67F-1E75-6B60DD3DB19A}"/>
              </a:ext>
            </a:extLst>
          </p:cNvPr>
          <p:cNvSpPr txBox="1"/>
          <p:nvPr/>
        </p:nvSpPr>
        <p:spPr>
          <a:xfrm>
            <a:off x="685800" y="2580889"/>
            <a:ext cx="8711381" cy="4031873"/>
          </a:xfrm>
          <a:prstGeom prst="rect">
            <a:avLst/>
          </a:prstGeom>
          <a:noFill/>
        </p:spPr>
        <p:txBody>
          <a:bodyPr wrap="square" rtlCol="0">
            <a:spAutoFit/>
          </a:bodyPr>
          <a:lstStyle/>
          <a:p>
            <a:r>
              <a:rPr lang="en-US" sz="3200" b="0" i="0" dirty="0">
                <a:solidFill>
                  <a:srgbClr val="0714B7"/>
                </a:solidFill>
                <a:effectLst/>
                <a:latin typeface="Liberation Mono"/>
              </a:rPr>
              <a:t>def</a:t>
            </a:r>
            <a:r>
              <a:rPr lang="en-US" sz="3200" b="0" i="0" dirty="0">
                <a:solidFill>
                  <a:srgbClr val="000000"/>
                </a:solidFill>
                <a:effectLst/>
                <a:latin typeface="Liberation Mono"/>
              </a:rPr>
              <a:t> </a:t>
            </a:r>
            <a:r>
              <a:rPr lang="en-US" sz="3200" b="0" i="0" dirty="0">
                <a:solidFill>
                  <a:srgbClr val="DD4A68"/>
                </a:solidFill>
                <a:effectLst/>
                <a:latin typeface="Liberation Mono"/>
              </a:rPr>
              <a:t>remove</a:t>
            </a:r>
            <a:r>
              <a:rPr lang="en-US" sz="3200" b="0" i="0" dirty="0">
                <a:solidFill>
                  <a:srgbClr val="999999"/>
                </a:solidFill>
                <a:effectLst/>
                <a:latin typeface="Liberation Mono"/>
              </a:rPr>
              <a:t>(</a:t>
            </a:r>
            <a:r>
              <a:rPr lang="en-US" sz="3200" b="0" i="0" dirty="0">
                <a:solidFill>
                  <a:srgbClr val="000000"/>
                </a:solidFill>
                <a:effectLst/>
                <a:latin typeface="Liberation Mono"/>
              </a:rPr>
              <a:t>self</a:t>
            </a:r>
            <a:r>
              <a:rPr lang="en-US" sz="3200" b="0" i="0" dirty="0">
                <a:solidFill>
                  <a:srgbClr val="999999"/>
                </a:solidFill>
                <a:effectLst/>
                <a:latin typeface="Liberation Mono"/>
              </a:rPr>
              <a:t>):</a:t>
            </a:r>
            <a:r>
              <a:rPr lang="en-US" sz="3200" b="0" i="0" dirty="0">
                <a:solidFill>
                  <a:srgbClr val="000000"/>
                </a:solidFill>
                <a:effectLst/>
                <a:latin typeface="Liberation Mono"/>
              </a:rPr>
              <a:t> </a:t>
            </a:r>
          </a:p>
          <a:p>
            <a:r>
              <a:rPr lang="en-US" sz="3200" dirty="0">
                <a:solidFill>
                  <a:srgbClr val="000000"/>
                </a:solidFill>
                <a:latin typeface="Liberation Mono"/>
              </a:rPr>
              <a:t>	</a:t>
            </a:r>
            <a:r>
              <a:rPr lang="en-US" sz="3200" b="0" i="0" dirty="0">
                <a:solidFill>
                  <a:srgbClr val="0714B7"/>
                </a:solidFill>
                <a:effectLst/>
                <a:latin typeface="Liberation Mono"/>
              </a:rPr>
              <a:t>if</a:t>
            </a:r>
            <a:r>
              <a:rPr lang="en-US" sz="3200" b="0" i="0" dirty="0">
                <a:solidFill>
                  <a:srgbClr val="000000"/>
                </a:solidFill>
                <a:effectLst/>
                <a:latin typeface="Liberation Mono"/>
              </a:rPr>
              <a:t> </a:t>
            </a:r>
            <a:r>
              <a:rPr lang="en-US" sz="3200" b="0" i="0" dirty="0" err="1">
                <a:solidFill>
                  <a:srgbClr val="039624"/>
                </a:solidFill>
                <a:effectLst/>
                <a:latin typeface="Liberation Mono"/>
              </a:rPr>
              <a:t>len</a:t>
            </a:r>
            <a:r>
              <a:rPr lang="en-US" sz="3200" b="0" i="0" dirty="0">
                <a:solidFill>
                  <a:srgbClr val="999999"/>
                </a:solidFill>
                <a:effectLst/>
                <a:latin typeface="Liberation Mono"/>
              </a:rPr>
              <a:t>(</a:t>
            </a:r>
            <a:r>
              <a:rPr lang="en-US" sz="3200" b="0" i="0" dirty="0">
                <a:solidFill>
                  <a:srgbClr val="000000"/>
                </a:solidFill>
                <a:effectLst/>
                <a:latin typeface="Liberation Mono"/>
              </a:rPr>
              <a:t>self</a:t>
            </a:r>
            <a:r>
              <a:rPr lang="en-US" sz="3200" b="0" i="0" dirty="0">
                <a:solidFill>
                  <a:srgbClr val="999999"/>
                </a:solidFill>
                <a:effectLst/>
                <a:latin typeface="Liberation Mono"/>
              </a:rPr>
              <a:t>.</a:t>
            </a:r>
            <a:r>
              <a:rPr lang="en-US" sz="3200" b="0" i="0" dirty="0">
                <a:solidFill>
                  <a:srgbClr val="000000"/>
                </a:solidFill>
                <a:effectLst/>
                <a:latin typeface="Liberation Mono"/>
              </a:rPr>
              <a:t>stack</a:t>
            </a:r>
            <a:r>
              <a:rPr lang="en-US" sz="3200" b="0" i="0" dirty="0">
                <a:solidFill>
                  <a:srgbClr val="999999"/>
                </a:solidFill>
                <a:effectLst/>
                <a:latin typeface="Liberation Mono"/>
              </a:rPr>
              <a:t>)</a:t>
            </a:r>
            <a:r>
              <a:rPr lang="en-US" sz="3200" b="0" i="0" dirty="0">
                <a:solidFill>
                  <a:srgbClr val="000000"/>
                </a:solidFill>
                <a:effectLst/>
                <a:latin typeface="Liberation Mono"/>
              </a:rPr>
              <a:t> </a:t>
            </a:r>
            <a:r>
              <a:rPr lang="en-US" sz="3200" b="0" i="0" dirty="0">
                <a:solidFill>
                  <a:srgbClr val="9A6E3A"/>
                </a:solidFill>
                <a:effectLst/>
                <a:latin typeface="Liberation Mono"/>
              </a:rPr>
              <a:t>&lt;=</a:t>
            </a:r>
            <a:r>
              <a:rPr lang="en-US" sz="3200" b="0" i="0" dirty="0">
                <a:solidFill>
                  <a:srgbClr val="000000"/>
                </a:solidFill>
                <a:effectLst/>
                <a:latin typeface="Liberation Mono"/>
              </a:rPr>
              <a:t> </a:t>
            </a:r>
            <a:r>
              <a:rPr lang="en-US" sz="3200" b="0" i="0" dirty="0">
                <a:solidFill>
                  <a:srgbClr val="990055"/>
                </a:solidFill>
                <a:effectLst/>
                <a:latin typeface="Liberation Mono"/>
              </a:rPr>
              <a:t>0</a:t>
            </a:r>
            <a:r>
              <a:rPr lang="en-US" sz="3200" b="0" i="0" dirty="0">
                <a:solidFill>
                  <a:srgbClr val="999999"/>
                </a:solidFill>
                <a:effectLst/>
                <a:latin typeface="Liberation Mono"/>
              </a:rPr>
              <a:t>:</a:t>
            </a:r>
            <a:r>
              <a:rPr lang="en-US" sz="3200" b="0" i="0" dirty="0">
                <a:solidFill>
                  <a:srgbClr val="000000"/>
                </a:solidFill>
                <a:effectLst/>
                <a:latin typeface="Liberation Mono"/>
              </a:rPr>
              <a:t> </a:t>
            </a:r>
          </a:p>
          <a:p>
            <a:r>
              <a:rPr lang="en-US" sz="3200" dirty="0">
                <a:solidFill>
                  <a:srgbClr val="000000"/>
                </a:solidFill>
                <a:latin typeface="Liberation Mono"/>
              </a:rPr>
              <a:t>		</a:t>
            </a:r>
            <a:r>
              <a:rPr lang="en-US" sz="3200" b="0" i="0" dirty="0">
                <a:solidFill>
                  <a:srgbClr val="0714B7"/>
                </a:solidFill>
                <a:effectLst/>
                <a:latin typeface="Liberation Mono"/>
              </a:rPr>
              <a:t>return</a:t>
            </a:r>
            <a:r>
              <a:rPr lang="en-US" sz="3200" b="0" i="0" dirty="0">
                <a:solidFill>
                  <a:srgbClr val="000000"/>
                </a:solidFill>
                <a:effectLst/>
                <a:latin typeface="Liberation Mono"/>
              </a:rPr>
              <a:t> </a:t>
            </a:r>
            <a:r>
              <a:rPr lang="en-US" sz="3200" b="0" i="0" dirty="0">
                <a:solidFill>
                  <a:srgbClr val="999999"/>
                </a:solidFill>
                <a:effectLst/>
                <a:latin typeface="Liberation Mono"/>
              </a:rPr>
              <a:t>(</a:t>
            </a:r>
            <a:r>
              <a:rPr lang="en-US" sz="3200" b="0" i="0" dirty="0">
                <a:solidFill>
                  <a:srgbClr val="039624"/>
                </a:solidFill>
                <a:effectLst/>
                <a:latin typeface="Liberation Mono"/>
              </a:rPr>
              <a:t>"No element in the Stack"</a:t>
            </a:r>
            <a:r>
              <a:rPr lang="en-US" sz="3200" b="0" i="0" dirty="0">
                <a:solidFill>
                  <a:srgbClr val="999999"/>
                </a:solidFill>
                <a:effectLst/>
                <a:latin typeface="Liberation Mono"/>
              </a:rPr>
              <a:t>)</a:t>
            </a:r>
            <a:r>
              <a:rPr lang="en-US" sz="3200" b="0" i="0" dirty="0">
                <a:solidFill>
                  <a:srgbClr val="000000"/>
                </a:solidFill>
                <a:effectLst/>
                <a:latin typeface="Liberation Mono"/>
              </a:rPr>
              <a:t> 	</a:t>
            </a:r>
            <a:r>
              <a:rPr lang="en-US" sz="3200" b="0" i="0" dirty="0">
                <a:solidFill>
                  <a:srgbClr val="0714B7"/>
                </a:solidFill>
                <a:effectLst/>
                <a:latin typeface="Liberation Mono"/>
              </a:rPr>
              <a:t>else</a:t>
            </a:r>
            <a:r>
              <a:rPr lang="en-US" sz="3200" b="0" i="0" dirty="0">
                <a:solidFill>
                  <a:srgbClr val="999999"/>
                </a:solidFill>
                <a:effectLst/>
                <a:latin typeface="Liberation Mono"/>
              </a:rPr>
              <a:t>:</a:t>
            </a:r>
            <a:r>
              <a:rPr lang="en-US" sz="3200" b="0" i="0" dirty="0">
                <a:solidFill>
                  <a:srgbClr val="000000"/>
                </a:solidFill>
                <a:effectLst/>
                <a:latin typeface="Liberation Mono"/>
              </a:rPr>
              <a:t> </a:t>
            </a:r>
          </a:p>
          <a:p>
            <a:r>
              <a:rPr lang="en-US" sz="3200" dirty="0">
                <a:solidFill>
                  <a:srgbClr val="000000"/>
                </a:solidFill>
                <a:latin typeface="Liberation Mono"/>
              </a:rPr>
              <a:t>		</a:t>
            </a:r>
            <a:r>
              <a:rPr lang="en-US" sz="3200" b="0" i="0" dirty="0">
                <a:solidFill>
                  <a:srgbClr val="0714B7"/>
                </a:solidFill>
                <a:effectLst/>
                <a:latin typeface="Liberation Mono"/>
              </a:rPr>
              <a:t> print</a:t>
            </a:r>
            <a:r>
              <a:rPr lang="en-US" sz="3200" b="0" i="0" dirty="0">
                <a:effectLst/>
                <a:latin typeface="Liberation Mono"/>
              </a:rPr>
              <a:t>(“Deleted value:”,</a:t>
            </a:r>
            <a:r>
              <a:rPr lang="en-US" sz="3200" b="0" i="0" dirty="0">
                <a:solidFill>
                  <a:srgbClr val="000000"/>
                </a:solidFill>
                <a:effectLst/>
                <a:latin typeface="Liberation Mono"/>
              </a:rPr>
              <a:t> </a:t>
            </a:r>
            <a:r>
              <a:rPr lang="en-US" sz="3200" b="0" i="0" dirty="0" err="1">
                <a:solidFill>
                  <a:srgbClr val="000000"/>
                </a:solidFill>
                <a:effectLst/>
                <a:latin typeface="Liberation Mono"/>
              </a:rPr>
              <a:t>self</a:t>
            </a:r>
            <a:r>
              <a:rPr lang="en-US" sz="3200" b="0" i="0" dirty="0" err="1">
                <a:solidFill>
                  <a:srgbClr val="999999"/>
                </a:solidFill>
                <a:effectLst/>
                <a:latin typeface="Liberation Mono"/>
              </a:rPr>
              <a:t>.</a:t>
            </a:r>
            <a:r>
              <a:rPr lang="en-US" sz="3200" b="0" i="0" dirty="0" err="1">
                <a:solidFill>
                  <a:srgbClr val="000000"/>
                </a:solidFill>
                <a:effectLst/>
                <a:latin typeface="Liberation Mono"/>
              </a:rPr>
              <a:t>stack</a:t>
            </a:r>
            <a:r>
              <a:rPr lang="en-US" sz="3200" b="0" i="0" dirty="0" err="1">
                <a:solidFill>
                  <a:srgbClr val="999999"/>
                </a:solidFill>
                <a:effectLst/>
                <a:latin typeface="Liberation Mono"/>
              </a:rPr>
              <a:t>.</a:t>
            </a:r>
            <a:r>
              <a:rPr lang="en-US" sz="3200" b="0" i="0" dirty="0" err="1">
                <a:solidFill>
                  <a:srgbClr val="000000"/>
                </a:solidFill>
                <a:effectLst/>
                <a:latin typeface="Liberation Mono"/>
              </a:rPr>
              <a:t>pop</a:t>
            </a:r>
            <a:r>
              <a:rPr lang="en-US" sz="3200" b="0" i="0" dirty="0">
                <a:solidFill>
                  <a:srgbClr val="999999"/>
                </a:solidFill>
                <a:effectLst/>
                <a:latin typeface="Liberation Mono"/>
              </a:rPr>
              <a:t>()</a:t>
            </a:r>
            <a:r>
              <a:rPr lang="en-US" sz="3200" b="0" i="0" dirty="0">
                <a:effectLst/>
                <a:latin typeface="Liberation Mono"/>
              </a:rPr>
              <a:t>)</a:t>
            </a:r>
            <a:endParaRPr lang="en-US" sz="3200" b="0" i="0" dirty="0">
              <a:solidFill>
                <a:srgbClr val="000000"/>
              </a:solidFill>
              <a:effectLst/>
              <a:latin typeface="Liberation Mono"/>
            </a:endParaRPr>
          </a:p>
          <a:p>
            <a:r>
              <a:rPr lang="en-US" sz="3200" dirty="0">
                <a:solidFill>
                  <a:srgbClr val="000000"/>
                </a:solidFill>
                <a:latin typeface="Liberation Mono"/>
              </a:rPr>
              <a:t>		</a:t>
            </a:r>
            <a:r>
              <a:rPr lang="en-US" sz="3200" b="0" i="0" dirty="0">
                <a:solidFill>
                  <a:srgbClr val="0714B7"/>
                </a:solidFill>
                <a:effectLst/>
                <a:latin typeface="Liberation Mono"/>
              </a:rPr>
              <a:t>return</a:t>
            </a:r>
            <a:r>
              <a:rPr lang="en-US" sz="3200" b="0" i="0" dirty="0">
                <a:solidFill>
                  <a:srgbClr val="000000"/>
                </a:solidFill>
                <a:effectLst/>
                <a:latin typeface="Liberation Mono"/>
              </a:rPr>
              <a:t> </a:t>
            </a:r>
            <a:r>
              <a:rPr lang="en-US" sz="3200" b="0" i="0" dirty="0" err="1">
                <a:solidFill>
                  <a:srgbClr val="000000"/>
                </a:solidFill>
                <a:effectLst/>
                <a:latin typeface="Liberation Mono"/>
              </a:rPr>
              <a:t>self</a:t>
            </a:r>
            <a:r>
              <a:rPr lang="en-US" sz="3200" b="0" i="0" dirty="0" err="1">
                <a:solidFill>
                  <a:srgbClr val="999999"/>
                </a:solidFill>
                <a:effectLst/>
                <a:latin typeface="Liberation Mono"/>
              </a:rPr>
              <a:t>.</a:t>
            </a:r>
            <a:r>
              <a:rPr lang="en-US" sz="3200" b="0" i="0" dirty="0" err="1">
                <a:solidFill>
                  <a:srgbClr val="000000"/>
                </a:solidFill>
                <a:effectLst/>
                <a:latin typeface="Liberation Mono"/>
              </a:rPr>
              <a:t>stack</a:t>
            </a:r>
            <a:r>
              <a:rPr lang="en-US" sz="3200" b="0" i="0" dirty="0" err="1">
                <a:solidFill>
                  <a:srgbClr val="999999"/>
                </a:solidFill>
                <a:effectLst/>
                <a:latin typeface="Liberation Mono"/>
              </a:rPr>
              <a:t>.</a:t>
            </a:r>
            <a:r>
              <a:rPr lang="en-US" sz="3200" b="0" i="0" dirty="0" err="1">
                <a:solidFill>
                  <a:srgbClr val="000000"/>
                </a:solidFill>
                <a:effectLst/>
                <a:latin typeface="Liberation Mono"/>
              </a:rPr>
              <a:t>pop</a:t>
            </a:r>
            <a:r>
              <a:rPr lang="en-US" sz="3200" b="0" i="0" dirty="0">
                <a:solidFill>
                  <a:srgbClr val="999999"/>
                </a:solidFill>
                <a:effectLst/>
                <a:latin typeface="Liberation Mono"/>
              </a:rPr>
              <a:t>()</a:t>
            </a:r>
          </a:p>
          <a:p>
            <a:endParaRPr lang="en-US" sz="3200" dirty="0">
              <a:solidFill>
                <a:srgbClr val="999999"/>
              </a:solidFill>
              <a:latin typeface="Liberation Mono"/>
            </a:endParaRPr>
          </a:p>
          <a:p>
            <a:endParaRPr lang="en-IN" sz="3200" dirty="0"/>
          </a:p>
        </p:txBody>
      </p:sp>
    </p:spTree>
    <p:extLst>
      <p:ext uri="{BB962C8B-B14F-4D97-AF65-F5344CB8AC3E}">
        <p14:creationId xmlns:p14="http://schemas.microsoft.com/office/powerpoint/2010/main" val="1280576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903BD-CC2A-DE4B-99EE-DB7B16DFBE6C}"/>
              </a:ext>
            </a:extLst>
          </p:cNvPr>
          <p:cNvSpPr txBox="1">
            <a:spLocks/>
          </p:cNvSpPr>
          <p:nvPr/>
        </p:nvSpPr>
        <p:spPr>
          <a:xfrm>
            <a:off x="304800" y="38100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t>Code</a:t>
            </a:r>
            <a:endParaRPr lang="en-US" dirty="0"/>
          </a:p>
        </p:txBody>
      </p:sp>
      <p:sp>
        <p:nvSpPr>
          <p:cNvPr id="3" name="TextBox 2">
            <a:extLst>
              <a:ext uri="{FF2B5EF4-FFF2-40B4-BE49-F238E27FC236}">
                <a16:creationId xmlns:a16="http://schemas.microsoft.com/office/drawing/2014/main" id="{B65E3D92-3F4F-6DA8-019B-4926E496AAED}"/>
              </a:ext>
            </a:extLst>
          </p:cNvPr>
          <p:cNvSpPr txBox="1"/>
          <p:nvPr/>
        </p:nvSpPr>
        <p:spPr>
          <a:xfrm>
            <a:off x="685800" y="1676400"/>
            <a:ext cx="4648200" cy="584775"/>
          </a:xfrm>
          <a:prstGeom prst="rect">
            <a:avLst/>
          </a:prstGeom>
          <a:noFill/>
        </p:spPr>
        <p:txBody>
          <a:bodyPr wrap="square" rtlCol="0">
            <a:spAutoFit/>
          </a:bodyPr>
          <a:lstStyle/>
          <a:p>
            <a:r>
              <a:rPr lang="en-US" sz="3200" u="sng" dirty="0"/>
              <a:t>Deleting Data from Stack:</a:t>
            </a:r>
            <a:endParaRPr lang="en-IN" sz="3200" u="sng" dirty="0"/>
          </a:p>
        </p:txBody>
      </p:sp>
      <p:sp>
        <p:nvSpPr>
          <p:cNvPr id="4" name="Subtitle 2">
            <a:extLst>
              <a:ext uri="{FF2B5EF4-FFF2-40B4-BE49-F238E27FC236}">
                <a16:creationId xmlns:a16="http://schemas.microsoft.com/office/drawing/2014/main" id="{6C2DE464-1656-7B49-A8FD-E646F9D53815}"/>
              </a:ext>
            </a:extLst>
          </p:cNvPr>
          <p:cNvSpPr txBox="1">
            <a:spLocks/>
          </p:cNvSpPr>
          <p:nvPr/>
        </p:nvSpPr>
        <p:spPr>
          <a:xfrm>
            <a:off x="710381" y="2971800"/>
            <a:ext cx="6400800" cy="3124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IN" dirty="0"/>
          </a:p>
        </p:txBody>
      </p:sp>
      <p:sp>
        <p:nvSpPr>
          <p:cNvPr id="5" name="TextBox 4">
            <a:extLst>
              <a:ext uri="{FF2B5EF4-FFF2-40B4-BE49-F238E27FC236}">
                <a16:creationId xmlns:a16="http://schemas.microsoft.com/office/drawing/2014/main" id="{968D1C78-0206-B5F7-96D8-34ADBACC1C6C}"/>
              </a:ext>
            </a:extLst>
          </p:cNvPr>
          <p:cNvSpPr txBox="1"/>
          <p:nvPr/>
        </p:nvSpPr>
        <p:spPr>
          <a:xfrm>
            <a:off x="685800" y="2580889"/>
            <a:ext cx="8711381" cy="3046988"/>
          </a:xfrm>
          <a:prstGeom prst="rect">
            <a:avLst/>
          </a:prstGeom>
          <a:noFill/>
        </p:spPr>
        <p:txBody>
          <a:bodyPr wrap="square" rtlCol="0">
            <a:spAutoFit/>
          </a:bodyPr>
          <a:lstStyle/>
          <a:p>
            <a:r>
              <a:rPr lang="en-US" sz="3200" b="0" i="0" dirty="0">
                <a:solidFill>
                  <a:srgbClr val="0714B7"/>
                </a:solidFill>
                <a:effectLst/>
                <a:latin typeface="Liberation Mono"/>
              </a:rPr>
              <a:t>def</a:t>
            </a:r>
            <a:r>
              <a:rPr lang="en-US" sz="3200" b="0" i="0" dirty="0">
                <a:solidFill>
                  <a:srgbClr val="000000"/>
                </a:solidFill>
                <a:effectLst/>
                <a:latin typeface="Liberation Mono"/>
              </a:rPr>
              <a:t> </a:t>
            </a:r>
            <a:r>
              <a:rPr lang="en-US" sz="3200" b="0" i="0" dirty="0" err="1">
                <a:solidFill>
                  <a:srgbClr val="DD4A68"/>
                </a:solidFill>
                <a:effectLst/>
                <a:latin typeface="Liberation Mono"/>
              </a:rPr>
              <a:t>isFull</a:t>
            </a:r>
            <a:r>
              <a:rPr lang="en-US" sz="3200" b="0" i="0" dirty="0">
                <a:solidFill>
                  <a:srgbClr val="999999"/>
                </a:solidFill>
                <a:effectLst/>
                <a:latin typeface="Liberation Mono"/>
              </a:rPr>
              <a:t>(</a:t>
            </a:r>
            <a:r>
              <a:rPr lang="en-US" sz="3200" b="0" i="0" dirty="0">
                <a:solidFill>
                  <a:srgbClr val="000000"/>
                </a:solidFill>
                <a:effectLst/>
                <a:latin typeface="Liberation Mono"/>
              </a:rPr>
              <a:t>self</a:t>
            </a:r>
            <a:r>
              <a:rPr lang="en-US" sz="3200" b="0" i="0" dirty="0">
                <a:solidFill>
                  <a:srgbClr val="999999"/>
                </a:solidFill>
                <a:effectLst/>
                <a:latin typeface="Liberation Mono"/>
              </a:rPr>
              <a:t>):</a:t>
            </a:r>
            <a:r>
              <a:rPr lang="en-US" sz="3200" b="0" i="0" dirty="0">
                <a:solidFill>
                  <a:srgbClr val="000000"/>
                </a:solidFill>
                <a:effectLst/>
                <a:latin typeface="Liberation Mono"/>
              </a:rPr>
              <a:t> </a:t>
            </a:r>
          </a:p>
          <a:p>
            <a:r>
              <a:rPr lang="en-US" sz="3200" dirty="0">
                <a:solidFill>
                  <a:srgbClr val="000000"/>
                </a:solidFill>
                <a:latin typeface="Liberation Mono"/>
              </a:rPr>
              <a:t>	</a:t>
            </a:r>
            <a:r>
              <a:rPr lang="en-US" sz="3200" b="0" i="0" dirty="0">
                <a:solidFill>
                  <a:srgbClr val="0714B7"/>
                </a:solidFill>
                <a:effectLst/>
                <a:latin typeface="Liberation Mono"/>
              </a:rPr>
              <a:t>if</a:t>
            </a:r>
            <a:r>
              <a:rPr lang="en-US" sz="3200" b="0" i="0" dirty="0">
                <a:solidFill>
                  <a:srgbClr val="000000"/>
                </a:solidFill>
                <a:effectLst/>
                <a:latin typeface="Liberation Mono"/>
              </a:rPr>
              <a:t> self.values == self.MAX_SIZE</a:t>
            </a:r>
            <a:r>
              <a:rPr lang="en-US" sz="3200" b="0" i="0" dirty="0">
                <a:solidFill>
                  <a:srgbClr val="999999"/>
                </a:solidFill>
                <a:effectLst/>
                <a:latin typeface="Liberation Mono"/>
              </a:rPr>
              <a:t>:</a:t>
            </a:r>
            <a:r>
              <a:rPr lang="en-US" sz="3200" b="0" i="0" dirty="0">
                <a:solidFill>
                  <a:srgbClr val="000000"/>
                </a:solidFill>
                <a:effectLst/>
                <a:latin typeface="Liberation Mono"/>
              </a:rPr>
              <a:t> </a:t>
            </a:r>
          </a:p>
          <a:p>
            <a:r>
              <a:rPr lang="en-US" sz="3200" dirty="0">
                <a:solidFill>
                  <a:srgbClr val="000000"/>
                </a:solidFill>
                <a:latin typeface="Liberation Mono"/>
              </a:rPr>
              <a:t>		</a:t>
            </a:r>
            <a:r>
              <a:rPr lang="en-US" sz="3200" b="0" i="0" dirty="0">
                <a:solidFill>
                  <a:srgbClr val="0714B7"/>
                </a:solidFill>
                <a:effectLst/>
                <a:latin typeface="Liberation Mono"/>
              </a:rPr>
              <a:t>return</a:t>
            </a:r>
            <a:r>
              <a:rPr lang="en-US" sz="3200" b="0" i="0" dirty="0">
                <a:solidFill>
                  <a:srgbClr val="000000"/>
                </a:solidFill>
                <a:effectLst/>
                <a:latin typeface="Liberation Mono"/>
              </a:rPr>
              <a:t> </a:t>
            </a:r>
            <a:r>
              <a:rPr lang="en-US" sz="3200" dirty="0">
                <a:latin typeface="Liberation Mono"/>
              </a:rPr>
              <a:t>True</a:t>
            </a:r>
            <a:r>
              <a:rPr lang="en-US" sz="3200" b="0" i="0" dirty="0">
                <a:solidFill>
                  <a:srgbClr val="000000"/>
                </a:solidFill>
                <a:effectLst/>
                <a:latin typeface="Liberation Mono"/>
              </a:rPr>
              <a:t> </a:t>
            </a:r>
          </a:p>
          <a:p>
            <a:r>
              <a:rPr lang="en-US" sz="3200" b="0" i="0" dirty="0">
                <a:solidFill>
                  <a:srgbClr val="000000"/>
                </a:solidFill>
                <a:effectLst/>
                <a:latin typeface="Liberation Mono"/>
              </a:rPr>
              <a:t>	</a:t>
            </a:r>
            <a:r>
              <a:rPr lang="en-US" sz="3200" b="0" i="0" dirty="0">
                <a:solidFill>
                  <a:srgbClr val="0714B7"/>
                </a:solidFill>
                <a:effectLst/>
                <a:latin typeface="Liberation Mono"/>
              </a:rPr>
              <a:t>else</a:t>
            </a:r>
            <a:r>
              <a:rPr lang="en-US" sz="3200" b="0" i="0" dirty="0">
                <a:solidFill>
                  <a:srgbClr val="999999"/>
                </a:solidFill>
                <a:effectLst/>
                <a:latin typeface="Liberation Mono"/>
              </a:rPr>
              <a:t>:</a:t>
            </a:r>
            <a:r>
              <a:rPr lang="en-US" sz="3200" b="0" i="0" dirty="0">
                <a:solidFill>
                  <a:srgbClr val="000000"/>
                </a:solidFill>
                <a:effectLst/>
                <a:latin typeface="Liberation Mono"/>
              </a:rPr>
              <a:t> </a:t>
            </a:r>
          </a:p>
          <a:p>
            <a:r>
              <a:rPr lang="en-US" sz="3200" dirty="0">
                <a:solidFill>
                  <a:srgbClr val="000000"/>
                </a:solidFill>
                <a:latin typeface="Liberation Mono"/>
              </a:rPr>
              <a:t>		</a:t>
            </a:r>
            <a:r>
              <a:rPr lang="en-US" sz="3200" b="0" i="0" dirty="0">
                <a:solidFill>
                  <a:srgbClr val="0714B7"/>
                </a:solidFill>
                <a:effectLst/>
                <a:latin typeface="Liberation Mono"/>
              </a:rPr>
              <a:t> return </a:t>
            </a:r>
            <a:r>
              <a:rPr lang="en-US" sz="3200" b="0" i="0" dirty="0">
                <a:effectLst/>
                <a:latin typeface="Liberation Mono"/>
              </a:rPr>
              <a:t>False</a:t>
            </a:r>
            <a:endParaRPr lang="en-US" sz="3200" dirty="0">
              <a:solidFill>
                <a:srgbClr val="999999"/>
              </a:solidFill>
              <a:latin typeface="Liberation Mono"/>
            </a:endParaRPr>
          </a:p>
          <a:p>
            <a:endParaRPr lang="en-IN" sz="3200" dirty="0"/>
          </a:p>
        </p:txBody>
      </p:sp>
    </p:spTree>
    <p:extLst>
      <p:ext uri="{BB962C8B-B14F-4D97-AF65-F5344CB8AC3E}">
        <p14:creationId xmlns:p14="http://schemas.microsoft.com/office/powerpoint/2010/main" val="2627993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219200"/>
            <a:ext cx="7772400" cy="5362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412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828800"/>
            <a:ext cx="9017493"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3816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Algebraic Expressions</a:t>
            </a:r>
          </a:p>
        </p:txBody>
      </p:sp>
      <p:sp>
        <p:nvSpPr>
          <p:cNvPr id="3" name="Content Placeholder 2"/>
          <p:cNvSpPr>
            <a:spLocks noGrp="1"/>
          </p:cNvSpPr>
          <p:nvPr>
            <p:ph idx="1"/>
          </p:nvPr>
        </p:nvSpPr>
        <p:spPr/>
        <p:txBody>
          <a:bodyPr/>
          <a:lstStyle/>
          <a:p>
            <a:r>
              <a:rPr lang="en-US" dirty="0"/>
              <a:t>An algebraic expression is a legal combination of operators and operands. Operand is the quantity on which a mathematical operation is performed. Operand may be a variable like x, y, z or a constant like 5, 4, 6 etc. Operator is a symbol which signifies a mathematical or logical operation between the operands. Examples of familiar operators include +, -, *, /, ^ etc. </a:t>
            </a:r>
          </a:p>
        </p:txBody>
      </p:sp>
    </p:spTree>
    <p:extLst>
      <p:ext uri="{BB962C8B-B14F-4D97-AF65-F5344CB8AC3E}">
        <p14:creationId xmlns:p14="http://schemas.microsoft.com/office/powerpoint/2010/main" val="2458233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An algebraic expression can be represented using three different notations. They are infix, postfix and prefix notations:</a:t>
            </a:r>
          </a:p>
          <a:p>
            <a:r>
              <a:rPr lang="en-US" dirty="0"/>
              <a:t>Infix: It is the form of an arithmetic expression in which </a:t>
            </a:r>
            <a:r>
              <a:rPr lang="en-US" b="1" i="1" dirty="0">
                <a:solidFill>
                  <a:srgbClr val="FF0000"/>
                </a:solidFill>
              </a:rPr>
              <a:t>we fix (place) the arithmetic operator in between the two operands</a:t>
            </a:r>
            <a:r>
              <a:rPr lang="en-US" dirty="0"/>
              <a:t>. </a:t>
            </a:r>
          </a:p>
          <a:p>
            <a:r>
              <a:rPr lang="en-US" dirty="0"/>
              <a:t>Example: (A + B) * (C - D) </a:t>
            </a:r>
          </a:p>
        </p:txBody>
      </p:sp>
    </p:spTree>
    <p:extLst>
      <p:ext uri="{BB962C8B-B14F-4D97-AF65-F5344CB8AC3E}">
        <p14:creationId xmlns:p14="http://schemas.microsoft.com/office/powerpoint/2010/main" val="2568883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Prefix: It is the form of an arithmetic notation in which </a:t>
            </a:r>
            <a:r>
              <a:rPr lang="en-US" b="1" i="1" dirty="0">
                <a:solidFill>
                  <a:srgbClr val="FF0000"/>
                </a:solidFill>
              </a:rPr>
              <a:t>we fix (place) the arithmetic operator before (pre) its two operands. </a:t>
            </a:r>
            <a:r>
              <a:rPr lang="en-US" dirty="0"/>
              <a:t>The prefix notation is called as polish notation (due to the polish mathematician Jan </a:t>
            </a:r>
            <a:r>
              <a:rPr lang="en-US" dirty="0" err="1"/>
              <a:t>Lukasiewicz</a:t>
            </a:r>
            <a:r>
              <a:rPr lang="en-US" dirty="0"/>
              <a:t> in the year 1920). </a:t>
            </a:r>
          </a:p>
          <a:p>
            <a:r>
              <a:rPr lang="en-US" dirty="0"/>
              <a:t>Example: * + A B – C D </a:t>
            </a:r>
          </a:p>
        </p:txBody>
      </p:sp>
    </p:spTree>
    <p:extLst>
      <p:ext uri="{BB962C8B-B14F-4D97-AF65-F5344CB8AC3E}">
        <p14:creationId xmlns:p14="http://schemas.microsoft.com/office/powerpoint/2010/main" val="717941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Postfix: It is the form of an arithmetic expression in which </a:t>
            </a:r>
            <a:r>
              <a:rPr lang="en-US" b="1" i="1" dirty="0">
                <a:solidFill>
                  <a:srgbClr val="FF0000"/>
                </a:solidFill>
              </a:rPr>
              <a:t>we fix (place) the arithmetic operator after (post) its two operands. </a:t>
            </a:r>
            <a:r>
              <a:rPr lang="en-US" dirty="0"/>
              <a:t>The postfix notation is called as suffix notation and is also referred to reverse polish notation. Example: A B + C D - * </a:t>
            </a:r>
          </a:p>
        </p:txBody>
      </p:sp>
    </p:spTree>
    <p:extLst>
      <p:ext uri="{BB962C8B-B14F-4D97-AF65-F5344CB8AC3E}">
        <p14:creationId xmlns:p14="http://schemas.microsoft.com/office/powerpoint/2010/main" val="230209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three important features of postfix expression are: </a:t>
            </a:r>
          </a:p>
          <a:p>
            <a:r>
              <a:rPr lang="en-US" dirty="0"/>
              <a:t>1. The operands maintain the same order as in the equivalent infix expression. </a:t>
            </a:r>
          </a:p>
          <a:p>
            <a:r>
              <a:rPr lang="en-US" dirty="0"/>
              <a:t>2. The parentheses are not needed to designate the expression unambiguously. </a:t>
            </a:r>
          </a:p>
          <a:p>
            <a:r>
              <a:rPr lang="en-US" dirty="0"/>
              <a:t>3. While evaluating the postfix expression the priority of the operators is no longer relevant. </a:t>
            </a:r>
          </a:p>
        </p:txBody>
      </p:sp>
    </p:spTree>
    <p:extLst>
      <p:ext uri="{BB962C8B-B14F-4D97-AF65-F5344CB8AC3E}">
        <p14:creationId xmlns:p14="http://schemas.microsoft.com/office/powerpoint/2010/main" val="196907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We consider five binary operations: +, -, *, / and $ or ↑ (exponentiation). For these binary operations, the following in the order of pre</a:t>
            </a:r>
          </a:p>
          <a:p>
            <a:r>
              <a:rPr lang="en-US" dirty="0" err="1"/>
              <a:t>cedence</a:t>
            </a:r>
            <a:r>
              <a:rPr lang="en-US" dirty="0"/>
              <a:t> (highest to lowest):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962400"/>
            <a:ext cx="7926245"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864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a:t>
            </a:r>
          </a:p>
        </p:txBody>
      </p:sp>
      <p:sp>
        <p:nvSpPr>
          <p:cNvPr id="3" name="Content Placeholder 2"/>
          <p:cNvSpPr>
            <a:spLocks noGrp="1"/>
          </p:cNvSpPr>
          <p:nvPr>
            <p:ph idx="1"/>
          </p:nvPr>
        </p:nvSpPr>
        <p:spPr/>
        <p:txBody>
          <a:bodyPr/>
          <a:lstStyle/>
          <a:p>
            <a:r>
              <a:rPr lang="en-US" dirty="0"/>
              <a:t>A stack is a list of data elements which </a:t>
            </a:r>
            <a:r>
              <a:rPr lang="en-US" i="1" dirty="0">
                <a:solidFill>
                  <a:srgbClr val="FF0000"/>
                </a:solidFill>
              </a:rPr>
              <a:t>inserts an element at the end of the list</a:t>
            </a:r>
            <a:r>
              <a:rPr lang="en-US" dirty="0"/>
              <a:t>, and </a:t>
            </a:r>
            <a:r>
              <a:rPr lang="en-US" i="1" dirty="0">
                <a:solidFill>
                  <a:srgbClr val="FF0000"/>
                </a:solidFill>
              </a:rPr>
              <a:t>deletes an element from the same end. </a:t>
            </a:r>
          </a:p>
          <a:p>
            <a:pPr marL="0" indent="0">
              <a:buNone/>
            </a:pPr>
            <a:r>
              <a:rPr lang="en-US" dirty="0"/>
              <a:t>• No insertion or deletion from anywhere else is allowed.</a:t>
            </a:r>
          </a:p>
          <a:p>
            <a:pPr marL="0" indent="0">
              <a:buNone/>
            </a:pPr>
            <a:r>
              <a:rPr lang="en-US" dirty="0"/>
              <a:t>• It is also called a </a:t>
            </a:r>
            <a:r>
              <a:rPr lang="en-US" i="1" dirty="0">
                <a:solidFill>
                  <a:srgbClr val="FF0000"/>
                </a:solidFill>
              </a:rPr>
              <a:t>LIFO</a:t>
            </a:r>
            <a:r>
              <a:rPr lang="en-US" dirty="0"/>
              <a:t> (last in first out) list</a:t>
            </a:r>
          </a:p>
        </p:txBody>
      </p:sp>
    </p:spTree>
    <p:extLst>
      <p:ext uri="{BB962C8B-B14F-4D97-AF65-F5344CB8AC3E}">
        <p14:creationId xmlns:p14="http://schemas.microsoft.com/office/powerpoint/2010/main" val="1684664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Convert the following prefix expression + A * - * B C * / D ^ E F G H into its equivalent infix expression. </a:t>
            </a:r>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905000"/>
            <a:ext cx="8790834"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8608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600200"/>
            <a:ext cx="8783484"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36" y="3657600"/>
            <a:ext cx="8882743"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1143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Conversion from prefix to postfix</a:t>
            </a:r>
          </a:p>
        </p:txBody>
      </p:sp>
      <p:sp>
        <p:nvSpPr>
          <p:cNvPr id="3" name="Content Placeholder 2"/>
          <p:cNvSpPr>
            <a:spLocks noGrp="1"/>
          </p:cNvSpPr>
          <p:nvPr>
            <p:ph idx="1"/>
          </p:nvPr>
        </p:nvSpPr>
        <p:spPr/>
        <p:txBody>
          <a:bodyPr>
            <a:normAutofit fontScale="85000" lnSpcReduction="10000"/>
          </a:bodyPr>
          <a:lstStyle/>
          <a:p>
            <a:r>
              <a:rPr lang="en-US" dirty="0"/>
              <a:t>Procedure to convert prefix expression to postfix expression is as follows: </a:t>
            </a:r>
          </a:p>
          <a:p>
            <a:r>
              <a:rPr lang="en-US" dirty="0"/>
              <a:t>1. Scan the prefix expression from right to left (reverse order). </a:t>
            </a:r>
          </a:p>
          <a:p>
            <a:r>
              <a:rPr lang="en-US" dirty="0"/>
              <a:t>2. If the scanned symbol is an operand, then push it onto the stack. </a:t>
            </a:r>
          </a:p>
          <a:p>
            <a:r>
              <a:rPr lang="en-US" dirty="0"/>
              <a:t>3. If the scanned symbol is an operator, pop two symbols from the stack and create it as a string by placing the operator after the operands and push it onto the stack. </a:t>
            </a:r>
          </a:p>
          <a:p>
            <a:r>
              <a:rPr lang="en-US" dirty="0"/>
              <a:t>4. Repeat steps 2 and 3 till the end of the expression. </a:t>
            </a:r>
          </a:p>
        </p:txBody>
      </p:sp>
    </p:spTree>
    <p:extLst>
      <p:ext uri="{BB962C8B-B14F-4D97-AF65-F5344CB8AC3E}">
        <p14:creationId xmlns:p14="http://schemas.microsoft.com/office/powerpoint/2010/main" val="3242355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Convert the following prefix expression + A * - * B C * / D ^ E F G H into its equivalent postfix expression.</a:t>
            </a: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599" y="1981200"/>
            <a:ext cx="8754035"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7728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29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824619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4090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stacks:</a:t>
            </a:r>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799" y="1676400"/>
            <a:ext cx="8565931"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9050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Diffrence</a:t>
            </a:r>
            <a:r>
              <a:rPr lang="en-US" dirty="0"/>
              <a:t> Between Arrays and Linked list</a:t>
            </a: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399" y="1371600"/>
            <a:ext cx="8416297"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63240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a:t>
            </a:r>
          </a:p>
        </p:txBody>
      </p:sp>
      <p:sp>
        <p:nvSpPr>
          <p:cNvPr id="3" name="Content Placeholder 2"/>
          <p:cNvSpPr>
            <a:spLocks noGrp="1"/>
          </p:cNvSpPr>
          <p:nvPr>
            <p:ph idx="1"/>
          </p:nvPr>
        </p:nvSpPr>
        <p:spPr/>
        <p:txBody>
          <a:bodyPr/>
          <a:lstStyle/>
          <a:p>
            <a:r>
              <a:rPr lang="en-US" i="1" dirty="0">
                <a:solidFill>
                  <a:srgbClr val="FF0000"/>
                </a:solidFill>
              </a:rPr>
              <a:t>A queue is a list of data elements that inserts an element at the rear-end of the list, and deletes an element from the front-end. </a:t>
            </a:r>
          </a:p>
          <a:p>
            <a:pPr marL="0" indent="0">
              <a:buNone/>
            </a:pPr>
            <a:r>
              <a:rPr lang="en-US" dirty="0"/>
              <a:t>• No insertion or deletion from anywhere else is allowed. </a:t>
            </a:r>
          </a:p>
          <a:p>
            <a:pPr marL="0" indent="0">
              <a:buNone/>
            </a:pPr>
            <a:r>
              <a:rPr lang="en-US" dirty="0"/>
              <a:t>• It is also called a FIFO (first in first out) list</a:t>
            </a:r>
          </a:p>
        </p:txBody>
      </p:sp>
    </p:spTree>
    <p:extLst>
      <p:ext uri="{BB962C8B-B14F-4D97-AF65-F5344CB8AC3E}">
        <p14:creationId xmlns:p14="http://schemas.microsoft.com/office/powerpoint/2010/main" val="4267507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a:t>Operations on Queue</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The operations performed on queue are</a:t>
            </a:r>
          </a:p>
          <a:p>
            <a:pPr marL="0" indent="0">
              <a:buNone/>
            </a:pPr>
            <a:r>
              <a:rPr lang="en-US" dirty="0"/>
              <a:t>• Creates a new empty queue.</a:t>
            </a:r>
          </a:p>
          <a:p>
            <a:pPr marL="0" indent="0">
              <a:buNone/>
            </a:pPr>
            <a:r>
              <a:rPr lang="en-US" dirty="0"/>
              <a:t>• Add - also called </a:t>
            </a:r>
            <a:r>
              <a:rPr lang="en-US" dirty="0" err="1"/>
              <a:t>Enqueue</a:t>
            </a:r>
            <a:endParaRPr lang="en-US" dirty="0"/>
          </a:p>
          <a:p>
            <a:r>
              <a:rPr lang="en-US" dirty="0"/>
              <a:t>Inserts a new element at rear-end of the</a:t>
            </a:r>
          </a:p>
          <a:p>
            <a:pPr marL="0" indent="0">
              <a:buNone/>
            </a:pPr>
            <a:r>
              <a:rPr lang="en-US" dirty="0"/>
              <a:t>queue.</a:t>
            </a:r>
          </a:p>
          <a:p>
            <a:r>
              <a:rPr lang="en-US" dirty="0"/>
              <a:t>Rear points to the new added element.</a:t>
            </a:r>
          </a:p>
          <a:p>
            <a:r>
              <a:rPr lang="en-US" dirty="0"/>
              <a:t>Delete - also called </a:t>
            </a:r>
            <a:r>
              <a:rPr lang="en-US" dirty="0" err="1"/>
              <a:t>Dequeue</a:t>
            </a:r>
            <a:endParaRPr lang="en-US" dirty="0"/>
          </a:p>
          <a:p>
            <a:r>
              <a:rPr lang="en-US" dirty="0"/>
              <a:t>It removes the element from the front-end of</a:t>
            </a:r>
          </a:p>
          <a:p>
            <a:pPr marL="0" indent="0">
              <a:buNone/>
            </a:pPr>
            <a:r>
              <a:rPr lang="en-US" dirty="0"/>
              <a:t>the queue .</a:t>
            </a:r>
          </a:p>
          <a:p>
            <a:endParaRPr lang="en-US" dirty="0"/>
          </a:p>
        </p:txBody>
      </p:sp>
    </p:spTree>
    <p:extLst>
      <p:ext uri="{BB962C8B-B14F-4D97-AF65-F5344CB8AC3E}">
        <p14:creationId xmlns:p14="http://schemas.microsoft.com/office/powerpoint/2010/main" val="2424668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Queue</a:t>
            </a:r>
          </a:p>
        </p:txBody>
      </p:sp>
      <p:sp>
        <p:nvSpPr>
          <p:cNvPr id="3" name="Content Placeholder 2"/>
          <p:cNvSpPr>
            <a:spLocks noGrp="1"/>
          </p:cNvSpPr>
          <p:nvPr>
            <p:ph idx="1"/>
          </p:nvPr>
        </p:nvSpPr>
        <p:spPr/>
        <p:txBody>
          <a:bodyPr/>
          <a:lstStyle/>
          <a:p>
            <a:pPr marL="0" indent="0">
              <a:buNone/>
            </a:pPr>
            <a:r>
              <a:rPr lang="en-US" dirty="0"/>
              <a:t> Static queue (using arrays) </a:t>
            </a:r>
          </a:p>
          <a:p>
            <a:pPr marL="0" indent="0">
              <a:buNone/>
            </a:pPr>
            <a:r>
              <a:rPr lang="en-US" dirty="0"/>
              <a:t> Linear queue - Circular queue</a:t>
            </a:r>
          </a:p>
          <a:p>
            <a:pPr marL="0" indent="0">
              <a:buNone/>
            </a:pPr>
            <a:r>
              <a:rPr lang="en-US" dirty="0"/>
              <a:t> Dynamic queue (using linked list) </a:t>
            </a:r>
          </a:p>
        </p:txBody>
      </p:sp>
    </p:spTree>
    <p:extLst>
      <p:ext uri="{BB962C8B-B14F-4D97-AF65-F5344CB8AC3E}">
        <p14:creationId xmlns:p14="http://schemas.microsoft.com/office/powerpoint/2010/main" val="1071637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stack</a:t>
            </a:r>
          </a:p>
        </p:txBody>
      </p:sp>
      <p:sp>
        <p:nvSpPr>
          <p:cNvPr id="3" name="Content Placeholder 2"/>
          <p:cNvSpPr>
            <a:spLocks noGrp="1"/>
          </p:cNvSpPr>
          <p:nvPr>
            <p:ph idx="1"/>
          </p:nvPr>
        </p:nvSpPr>
        <p:spPr/>
        <p:txBody>
          <a:bodyPr/>
          <a:lstStyle/>
          <a:p>
            <a:pPr marL="0" indent="0">
              <a:buNone/>
            </a:pPr>
            <a:r>
              <a:rPr lang="en-US" dirty="0"/>
              <a:t>1. </a:t>
            </a:r>
            <a:r>
              <a:rPr lang="en-US" i="1" dirty="0">
                <a:solidFill>
                  <a:srgbClr val="FF0000"/>
                </a:solidFill>
              </a:rPr>
              <a:t>Create Creates a new empty stack. </a:t>
            </a:r>
          </a:p>
          <a:p>
            <a:pPr marL="0" indent="0">
              <a:buNone/>
            </a:pPr>
            <a:r>
              <a:rPr lang="en-US" dirty="0"/>
              <a:t>2. </a:t>
            </a:r>
            <a:r>
              <a:rPr lang="en-US" i="1" dirty="0">
                <a:solidFill>
                  <a:schemeClr val="tx2">
                    <a:lumMod val="75000"/>
                  </a:schemeClr>
                </a:solidFill>
              </a:rPr>
              <a:t>Push Inserts a new element at top of the stack. </a:t>
            </a:r>
            <a:r>
              <a:rPr lang="en-US" dirty="0"/>
              <a:t>Top points to the new added element. </a:t>
            </a:r>
          </a:p>
          <a:p>
            <a:pPr marL="0" indent="0">
              <a:buNone/>
            </a:pPr>
            <a:r>
              <a:rPr lang="en-US" dirty="0"/>
              <a:t>3. </a:t>
            </a:r>
            <a:r>
              <a:rPr lang="en-US" i="1" dirty="0">
                <a:solidFill>
                  <a:srgbClr val="FF0000"/>
                </a:solidFill>
              </a:rPr>
              <a:t>Pop It removes the topmost element from the stack </a:t>
            </a:r>
            <a:r>
              <a:rPr lang="en-US" i="1" dirty="0" err="1">
                <a:solidFill>
                  <a:srgbClr val="FF0000"/>
                </a:solidFill>
              </a:rPr>
              <a:t>Stack</a:t>
            </a:r>
            <a:r>
              <a:rPr lang="en-US" i="1" dirty="0">
                <a:solidFill>
                  <a:srgbClr val="FF0000"/>
                </a:solidFill>
              </a:rPr>
              <a:t> size reduced by one</a:t>
            </a:r>
          </a:p>
        </p:txBody>
      </p:sp>
    </p:spTree>
    <p:extLst>
      <p:ext uri="{BB962C8B-B14F-4D97-AF65-F5344CB8AC3E}">
        <p14:creationId xmlns:p14="http://schemas.microsoft.com/office/powerpoint/2010/main" val="35966364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 of Queue</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828800"/>
            <a:ext cx="9034622"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76969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66850"/>
            <a:ext cx="8227242" cy="493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17272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742" y="1752600"/>
            <a:ext cx="8664515"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24456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85022"/>
            <a:ext cx="8501061" cy="4482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74479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1371600"/>
            <a:ext cx="8724569"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20070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36" y="1600200"/>
            <a:ext cx="8990772"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04800" y="4953000"/>
            <a:ext cx="8534400" cy="1384995"/>
          </a:xfrm>
          <a:prstGeom prst="rect">
            <a:avLst/>
          </a:prstGeom>
          <a:noFill/>
        </p:spPr>
        <p:txBody>
          <a:bodyPr wrap="square" rtlCol="0">
            <a:spAutoFit/>
          </a:bodyPr>
          <a:lstStyle/>
          <a:p>
            <a:r>
              <a:rPr lang="en-US" sz="2800" dirty="0"/>
              <a:t>This difficulty can overcome if we treat queue position with index 0 as a position that comes after position with index 4 i.e., we treat the queue as a </a:t>
            </a:r>
            <a:r>
              <a:rPr lang="en-US" sz="2800" b="1" i="1" dirty="0">
                <a:solidFill>
                  <a:srgbClr val="FF0000"/>
                </a:solidFill>
              </a:rPr>
              <a:t>circular queue</a:t>
            </a:r>
            <a:r>
              <a:rPr lang="en-US" sz="2800" dirty="0"/>
              <a:t>. </a:t>
            </a:r>
          </a:p>
        </p:txBody>
      </p:sp>
    </p:spTree>
    <p:extLst>
      <p:ext uri="{BB962C8B-B14F-4D97-AF65-F5344CB8AC3E}">
        <p14:creationId xmlns:p14="http://schemas.microsoft.com/office/powerpoint/2010/main" val="19908381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89EFCB-4473-BB61-6E33-221816EB15C3}"/>
              </a:ext>
            </a:extLst>
          </p:cNvPr>
          <p:cNvSpPr txBox="1"/>
          <p:nvPr/>
        </p:nvSpPr>
        <p:spPr>
          <a:xfrm>
            <a:off x="1981200" y="1905506"/>
            <a:ext cx="5181600" cy="3046988"/>
          </a:xfrm>
          <a:prstGeom prst="rect">
            <a:avLst/>
          </a:prstGeom>
          <a:noFill/>
        </p:spPr>
        <p:txBody>
          <a:bodyPr wrap="square">
            <a:spAutoFit/>
          </a:bodyPr>
          <a:lstStyle/>
          <a:p>
            <a:r>
              <a:rPr lang="en-IN" sz="3200" dirty="0"/>
              <a:t>class Queue():</a:t>
            </a:r>
          </a:p>
          <a:p>
            <a:r>
              <a:rPr lang="en-IN" sz="3200" dirty="0"/>
              <a:t>    def __</a:t>
            </a:r>
            <a:r>
              <a:rPr lang="en-IN" sz="3200" dirty="0" err="1"/>
              <a:t>init</a:t>
            </a:r>
            <a:r>
              <a:rPr lang="en-IN" sz="3200" dirty="0"/>
              <a:t>__(self, s):</a:t>
            </a:r>
          </a:p>
          <a:p>
            <a:r>
              <a:rPr lang="en-IN" sz="3200" dirty="0"/>
              <a:t>        </a:t>
            </a:r>
            <a:r>
              <a:rPr lang="en-IN" sz="3200" dirty="0" err="1"/>
              <a:t>self.front</a:t>
            </a:r>
            <a:r>
              <a:rPr lang="en-IN" sz="3200" dirty="0"/>
              <a:t> = -1</a:t>
            </a:r>
          </a:p>
          <a:p>
            <a:r>
              <a:rPr lang="en-IN" sz="3200" dirty="0"/>
              <a:t>        </a:t>
            </a:r>
            <a:r>
              <a:rPr lang="en-IN" sz="3200" dirty="0" err="1"/>
              <a:t>self.rear</a:t>
            </a:r>
            <a:r>
              <a:rPr lang="en-IN" sz="3200" dirty="0"/>
              <a:t> = -1</a:t>
            </a:r>
          </a:p>
          <a:p>
            <a:r>
              <a:rPr lang="en-IN" sz="3200" dirty="0"/>
              <a:t>        </a:t>
            </a:r>
            <a:r>
              <a:rPr lang="en-IN" sz="3200" dirty="0" err="1"/>
              <a:t>self.size</a:t>
            </a:r>
            <a:r>
              <a:rPr lang="en-IN" sz="3200" dirty="0"/>
              <a:t> = s</a:t>
            </a:r>
          </a:p>
          <a:p>
            <a:r>
              <a:rPr lang="en-IN" sz="3200" dirty="0"/>
              <a:t>        </a:t>
            </a:r>
            <a:r>
              <a:rPr lang="en-IN" sz="3200" dirty="0" err="1"/>
              <a:t>self.queue</a:t>
            </a:r>
            <a:r>
              <a:rPr lang="en-IN" sz="3200" dirty="0"/>
              <a:t> = []</a:t>
            </a:r>
          </a:p>
        </p:txBody>
      </p:sp>
    </p:spTree>
    <p:extLst>
      <p:ext uri="{BB962C8B-B14F-4D97-AF65-F5344CB8AC3E}">
        <p14:creationId xmlns:p14="http://schemas.microsoft.com/office/powerpoint/2010/main" val="39979632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7DB8898-7730-D123-5441-D4AAB1734ABB}"/>
              </a:ext>
            </a:extLst>
          </p:cNvPr>
          <p:cNvSpPr txBox="1"/>
          <p:nvPr/>
        </p:nvSpPr>
        <p:spPr>
          <a:xfrm>
            <a:off x="1295400" y="1443841"/>
            <a:ext cx="6553200" cy="3970318"/>
          </a:xfrm>
          <a:prstGeom prst="rect">
            <a:avLst/>
          </a:prstGeom>
          <a:noFill/>
        </p:spPr>
        <p:txBody>
          <a:bodyPr wrap="square">
            <a:spAutoFit/>
          </a:bodyPr>
          <a:lstStyle/>
          <a:p>
            <a:r>
              <a:rPr lang="en-IN" sz="2800" dirty="0"/>
              <a:t>def </a:t>
            </a:r>
            <a:r>
              <a:rPr lang="en-IN" sz="2800" dirty="0" err="1"/>
              <a:t>enQueue</a:t>
            </a:r>
            <a:r>
              <a:rPr lang="en-IN" sz="2800" dirty="0"/>
              <a:t>(self, value):</a:t>
            </a:r>
          </a:p>
          <a:p>
            <a:r>
              <a:rPr lang="en-IN" sz="2800" dirty="0"/>
              <a:t>        if (</a:t>
            </a:r>
            <a:r>
              <a:rPr lang="en-IN" sz="2800" dirty="0" err="1"/>
              <a:t>self.rear</a:t>
            </a:r>
            <a:r>
              <a:rPr lang="en-IN" sz="2800" dirty="0"/>
              <a:t> == </a:t>
            </a:r>
            <a:r>
              <a:rPr lang="en-IN" sz="2800" dirty="0" err="1"/>
              <a:t>self.size</a:t>
            </a:r>
            <a:r>
              <a:rPr lang="en-IN" sz="2800" dirty="0"/>
              <a:t> - 1):</a:t>
            </a:r>
          </a:p>
          <a:p>
            <a:r>
              <a:rPr lang="en-IN" sz="2800" dirty="0"/>
              <a:t>            print("Queue is Full!!")</a:t>
            </a:r>
          </a:p>
          <a:p>
            <a:r>
              <a:rPr lang="en-IN" sz="2800" dirty="0"/>
              <a:t>        else:</a:t>
            </a:r>
          </a:p>
          <a:p>
            <a:r>
              <a:rPr lang="en-IN" sz="2800" dirty="0"/>
              <a:t>            if (</a:t>
            </a:r>
            <a:r>
              <a:rPr lang="en-IN" sz="2800" dirty="0" err="1"/>
              <a:t>self.front</a:t>
            </a:r>
            <a:r>
              <a:rPr lang="en-IN" sz="2800" dirty="0"/>
              <a:t> == -1):</a:t>
            </a:r>
          </a:p>
          <a:p>
            <a:r>
              <a:rPr lang="en-IN" sz="2800" dirty="0"/>
              <a:t>                </a:t>
            </a:r>
            <a:r>
              <a:rPr lang="en-IN" sz="2800" dirty="0" err="1"/>
              <a:t>self.front</a:t>
            </a:r>
            <a:r>
              <a:rPr lang="en-IN" sz="2800" dirty="0"/>
              <a:t> = 0</a:t>
            </a:r>
          </a:p>
          <a:p>
            <a:r>
              <a:rPr lang="en-IN" sz="2800" dirty="0"/>
              <a:t>            </a:t>
            </a:r>
            <a:r>
              <a:rPr lang="en-IN" sz="2800" dirty="0" err="1"/>
              <a:t>self.rear</a:t>
            </a:r>
            <a:r>
              <a:rPr lang="en-IN" sz="2800" dirty="0"/>
              <a:t> +=1</a:t>
            </a:r>
          </a:p>
          <a:p>
            <a:r>
              <a:rPr lang="en-IN" sz="2800" dirty="0"/>
              <a:t>            </a:t>
            </a:r>
            <a:r>
              <a:rPr lang="en-IN" sz="2800" dirty="0" err="1"/>
              <a:t>self.queue.insert</a:t>
            </a:r>
            <a:r>
              <a:rPr lang="en-IN" sz="2800" dirty="0"/>
              <a:t>(</a:t>
            </a:r>
            <a:r>
              <a:rPr lang="en-IN" sz="2800" dirty="0" err="1"/>
              <a:t>self.rear</a:t>
            </a:r>
            <a:r>
              <a:rPr lang="en-IN" sz="2800" dirty="0"/>
              <a:t>, value)</a:t>
            </a:r>
          </a:p>
          <a:p>
            <a:r>
              <a:rPr lang="en-IN" sz="2800" dirty="0"/>
              <a:t>            print("Inserted -&gt; ", value)</a:t>
            </a:r>
          </a:p>
        </p:txBody>
      </p:sp>
    </p:spTree>
    <p:extLst>
      <p:ext uri="{BB962C8B-B14F-4D97-AF65-F5344CB8AC3E}">
        <p14:creationId xmlns:p14="http://schemas.microsoft.com/office/powerpoint/2010/main" val="25506249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62276E-EB91-4A1A-8CE4-EAAEF90A143F}"/>
              </a:ext>
            </a:extLst>
          </p:cNvPr>
          <p:cNvSpPr txBox="1"/>
          <p:nvPr/>
        </p:nvSpPr>
        <p:spPr>
          <a:xfrm>
            <a:off x="1257300" y="1166842"/>
            <a:ext cx="6629400" cy="4524315"/>
          </a:xfrm>
          <a:prstGeom prst="rect">
            <a:avLst/>
          </a:prstGeom>
          <a:noFill/>
        </p:spPr>
        <p:txBody>
          <a:bodyPr wrap="square">
            <a:spAutoFit/>
          </a:bodyPr>
          <a:lstStyle/>
          <a:p>
            <a:r>
              <a:rPr lang="en-IN" sz="3200" dirty="0"/>
              <a:t>def </a:t>
            </a:r>
            <a:r>
              <a:rPr lang="en-IN" sz="3200" dirty="0" err="1"/>
              <a:t>deQueue</a:t>
            </a:r>
            <a:r>
              <a:rPr lang="en-IN" sz="3200" dirty="0"/>
              <a:t>(self):</a:t>
            </a:r>
          </a:p>
          <a:p>
            <a:r>
              <a:rPr lang="en-IN" sz="3200" dirty="0"/>
              <a:t>        if (</a:t>
            </a:r>
            <a:r>
              <a:rPr lang="en-IN" sz="3200" dirty="0" err="1"/>
              <a:t>self.front</a:t>
            </a:r>
            <a:r>
              <a:rPr lang="en-IN" sz="3200" dirty="0"/>
              <a:t> == -1):</a:t>
            </a:r>
          </a:p>
          <a:p>
            <a:r>
              <a:rPr lang="en-IN" sz="3200" dirty="0"/>
              <a:t>            print("Queue is Empty!!")</a:t>
            </a:r>
          </a:p>
          <a:p>
            <a:r>
              <a:rPr lang="en-IN" sz="3200" dirty="0"/>
              <a:t>        else:</a:t>
            </a:r>
          </a:p>
          <a:p>
            <a:r>
              <a:rPr lang="en-IN" sz="3200" dirty="0"/>
              <a:t>            print("Deleted :", </a:t>
            </a:r>
            <a:r>
              <a:rPr lang="en-IN" sz="3200" dirty="0" err="1"/>
              <a:t>self.queue</a:t>
            </a:r>
            <a:r>
              <a:rPr lang="en-IN" sz="3200" dirty="0"/>
              <a:t>[</a:t>
            </a:r>
            <a:r>
              <a:rPr lang="en-IN" sz="3200" dirty="0" err="1"/>
              <a:t>self.front</a:t>
            </a:r>
            <a:r>
              <a:rPr lang="en-IN" sz="3200" dirty="0"/>
              <a:t>])</a:t>
            </a:r>
          </a:p>
          <a:p>
            <a:r>
              <a:rPr lang="en-IN" sz="3200" dirty="0"/>
              <a:t>            </a:t>
            </a:r>
            <a:r>
              <a:rPr lang="en-IN" sz="3200" dirty="0" err="1"/>
              <a:t>self.front</a:t>
            </a:r>
            <a:r>
              <a:rPr lang="en-IN" sz="3200" dirty="0"/>
              <a:t> += 1</a:t>
            </a:r>
          </a:p>
          <a:p>
            <a:r>
              <a:rPr lang="en-IN" sz="3200" dirty="0"/>
              <a:t>            if (</a:t>
            </a:r>
            <a:r>
              <a:rPr lang="en-IN" sz="3200" dirty="0" err="1"/>
              <a:t>self.front</a:t>
            </a:r>
            <a:r>
              <a:rPr lang="en-IN" sz="3200" dirty="0"/>
              <a:t> &gt; </a:t>
            </a:r>
            <a:r>
              <a:rPr lang="en-IN" sz="3200" dirty="0" err="1"/>
              <a:t>self.rear</a:t>
            </a:r>
            <a:r>
              <a:rPr lang="en-IN" sz="3200" dirty="0"/>
              <a:t>):</a:t>
            </a:r>
          </a:p>
          <a:p>
            <a:r>
              <a:rPr lang="en-IN" sz="3200" dirty="0"/>
              <a:t>                </a:t>
            </a:r>
            <a:r>
              <a:rPr lang="en-IN" sz="3200" dirty="0" err="1"/>
              <a:t>self.front</a:t>
            </a:r>
            <a:r>
              <a:rPr lang="en-IN" sz="3200" dirty="0"/>
              <a:t> = </a:t>
            </a:r>
            <a:r>
              <a:rPr lang="en-IN" sz="3200" dirty="0" err="1"/>
              <a:t>self.rear</a:t>
            </a:r>
            <a:r>
              <a:rPr lang="en-IN" sz="3200" dirty="0"/>
              <a:t> = -1</a:t>
            </a:r>
          </a:p>
        </p:txBody>
      </p:sp>
    </p:spTree>
    <p:extLst>
      <p:ext uri="{BB962C8B-B14F-4D97-AF65-F5344CB8AC3E}">
        <p14:creationId xmlns:p14="http://schemas.microsoft.com/office/powerpoint/2010/main" val="9223074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8EF640-3670-B325-C004-823E233B3E92}"/>
              </a:ext>
            </a:extLst>
          </p:cNvPr>
          <p:cNvSpPr txBox="1"/>
          <p:nvPr/>
        </p:nvSpPr>
        <p:spPr>
          <a:xfrm>
            <a:off x="1524000" y="1443841"/>
            <a:ext cx="6781800" cy="3970318"/>
          </a:xfrm>
          <a:prstGeom prst="rect">
            <a:avLst/>
          </a:prstGeom>
          <a:noFill/>
        </p:spPr>
        <p:txBody>
          <a:bodyPr wrap="square">
            <a:spAutoFit/>
          </a:bodyPr>
          <a:lstStyle/>
          <a:p>
            <a:r>
              <a:rPr lang="en-IN" sz="2800" dirty="0"/>
              <a:t> def display(self):</a:t>
            </a:r>
          </a:p>
          <a:p>
            <a:r>
              <a:rPr lang="en-IN" sz="2800" dirty="0"/>
              <a:t>        if (</a:t>
            </a:r>
            <a:r>
              <a:rPr lang="en-IN" sz="2800" dirty="0" err="1"/>
              <a:t>self.rear</a:t>
            </a:r>
            <a:r>
              <a:rPr lang="en-IN" sz="2800" dirty="0"/>
              <a:t> == -1):</a:t>
            </a:r>
          </a:p>
          <a:p>
            <a:r>
              <a:rPr lang="en-IN" sz="2800" dirty="0"/>
              <a:t>            print("Queue is Empty!!!")</a:t>
            </a:r>
          </a:p>
          <a:p>
            <a:r>
              <a:rPr lang="en-IN" sz="2800" dirty="0"/>
              <a:t>        else:</a:t>
            </a:r>
          </a:p>
          <a:p>
            <a:r>
              <a:rPr lang="en-IN" sz="2800" dirty="0"/>
              <a:t>            print("Queue elements are:")</a:t>
            </a:r>
          </a:p>
          <a:p>
            <a:pPr lvl="1"/>
            <a:r>
              <a:rPr lang="en-IN" sz="2800" dirty="0"/>
              <a:t>       for </a:t>
            </a:r>
            <a:r>
              <a:rPr lang="en-IN" sz="2800" dirty="0" err="1"/>
              <a:t>i</a:t>
            </a:r>
            <a:r>
              <a:rPr lang="en-IN" sz="2800" dirty="0"/>
              <a:t> in range(</a:t>
            </a:r>
            <a:r>
              <a:rPr lang="en-IN" sz="2800" dirty="0" err="1"/>
              <a:t>self.front</a:t>
            </a:r>
            <a:r>
              <a:rPr lang="en-IN" sz="2800" dirty="0"/>
              <a:t>, self.rear+1):</a:t>
            </a:r>
          </a:p>
          <a:p>
            <a:pPr lvl="1"/>
            <a:r>
              <a:rPr lang="en-IN" sz="2800" dirty="0"/>
              <a:t>            print(</a:t>
            </a:r>
            <a:r>
              <a:rPr lang="en-IN" sz="2800" dirty="0" err="1"/>
              <a:t>self.queue</a:t>
            </a:r>
            <a:r>
              <a:rPr lang="en-IN" sz="2800" dirty="0"/>
              <a:t>[</a:t>
            </a:r>
            <a:r>
              <a:rPr lang="en-IN" sz="2800" dirty="0" err="1"/>
              <a:t>i</a:t>
            </a:r>
            <a:r>
              <a:rPr lang="en-IN" sz="2800" dirty="0"/>
              <a:t>])</a:t>
            </a:r>
          </a:p>
          <a:p>
            <a:pPr lvl="1"/>
            <a:r>
              <a:rPr lang="en-IN" sz="2800" dirty="0"/>
              <a:t>       print()</a:t>
            </a:r>
          </a:p>
          <a:p>
            <a:r>
              <a:rPr lang="en-IN" sz="2800" dirty="0"/>
              <a:t> </a:t>
            </a:r>
          </a:p>
        </p:txBody>
      </p:sp>
    </p:spTree>
    <p:extLst>
      <p:ext uri="{BB962C8B-B14F-4D97-AF65-F5344CB8AC3E}">
        <p14:creationId xmlns:p14="http://schemas.microsoft.com/office/powerpoint/2010/main" val="4051444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4. </a:t>
            </a:r>
            <a:r>
              <a:rPr lang="en-US" i="1" dirty="0" err="1">
                <a:solidFill>
                  <a:srgbClr val="00B050"/>
                </a:solidFill>
              </a:rPr>
              <a:t>Isempty</a:t>
            </a:r>
            <a:r>
              <a:rPr lang="en-US" i="1" dirty="0">
                <a:solidFill>
                  <a:srgbClr val="00B050"/>
                </a:solidFill>
              </a:rPr>
              <a:t> Checks whether the stack is empty. It returns true (1) if stack is empty else false (0). Used by pop operation. </a:t>
            </a:r>
          </a:p>
          <a:p>
            <a:pPr marL="0" indent="0">
              <a:buNone/>
            </a:pPr>
            <a:r>
              <a:rPr lang="en-US" dirty="0"/>
              <a:t>5. </a:t>
            </a:r>
            <a:r>
              <a:rPr lang="en-US" i="1" dirty="0" err="1">
                <a:solidFill>
                  <a:schemeClr val="accent6">
                    <a:lumMod val="75000"/>
                  </a:schemeClr>
                </a:solidFill>
              </a:rPr>
              <a:t>Isfull</a:t>
            </a:r>
            <a:r>
              <a:rPr lang="en-US" i="1" dirty="0">
                <a:solidFill>
                  <a:schemeClr val="accent6">
                    <a:lumMod val="75000"/>
                  </a:schemeClr>
                </a:solidFill>
              </a:rPr>
              <a:t> Checks whether the stack is full. It returns true(1) if stack is full else false(0). Used by push operation </a:t>
            </a:r>
          </a:p>
        </p:txBody>
      </p:sp>
    </p:spTree>
    <p:extLst>
      <p:ext uri="{BB962C8B-B14F-4D97-AF65-F5344CB8AC3E}">
        <p14:creationId xmlns:p14="http://schemas.microsoft.com/office/powerpoint/2010/main" val="42782031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Circular Queue</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The queue which we saw previously has a drawback. </a:t>
            </a:r>
          </a:p>
          <a:p>
            <a:pPr marL="0" indent="0">
              <a:buNone/>
            </a:pPr>
            <a:r>
              <a:rPr lang="en-US" dirty="0"/>
              <a:t>• Once the queue is full, even if we release some space by deleting the elements from the </a:t>
            </a:r>
            <a:r>
              <a:rPr lang="en-US" dirty="0" err="1"/>
              <a:t>frontend</a:t>
            </a:r>
            <a:r>
              <a:rPr lang="en-US" dirty="0"/>
              <a:t>, we still cannot add any more elements. </a:t>
            </a:r>
          </a:p>
          <a:p>
            <a:pPr marL="0" indent="0">
              <a:buNone/>
            </a:pPr>
            <a:r>
              <a:rPr lang="en-US" dirty="0"/>
              <a:t>• The solution is circular queue. </a:t>
            </a:r>
          </a:p>
          <a:p>
            <a:pPr marL="0" indent="0">
              <a:buNone/>
            </a:pPr>
            <a:r>
              <a:rPr lang="en-US" dirty="0"/>
              <a:t>• In circular queue the if there is space in the front side of the array caused due to deletion of elements, the new elements can be added to the front side of the array</a:t>
            </a:r>
          </a:p>
        </p:txBody>
      </p:sp>
    </p:spTree>
    <p:extLst>
      <p:ext uri="{BB962C8B-B14F-4D97-AF65-F5344CB8AC3E}">
        <p14:creationId xmlns:p14="http://schemas.microsoft.com/office/powerpoint/2010/main" val="42826430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Pictorial representation of circular queue</a:t>
            </a: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524000"/>
            <a:ext cx="795170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18275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Pictorial representation of circular queue</a:t>
            </a: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828800"/>
            <a:ext cx="8099304"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0215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Pictorial representation of circular queue </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371600"/>
            <a:ext cx="8197948"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66771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lists</a:t>
            </a:r>
          </a:p>
        </p:txBody>
      </p:sp>
      <p:sp>
        <p:nvSpPr>
          <p:cNvPr id="3" name="Content Placeholder 2"/>
          <p:cNvSpPr>
            <a:spLocks noGrp="1"/>
          </p:cNvSpPr>
          <p:nvPr>
            <p:ph idx="1"/>
          </p:nvPr>
        </p:nvSpPr>
        <p:spPr/>
        <p:txBody>
          <a:bodyPr/>
          <a:lstStyle/>
          <a:p>
            <a:r>
              <a:rPr lang="en-US" dirty="0"/>
              <a:t>Linked lists and arrays are similar since they both store collections of data. Array is the most common data structure used to store collections of elements. </a:t>
            </a:r>
          </a:p>
          <a:p>
            <a:endParaRPr lang="en-US" dirty="0"/>
          </a:p>
        </p:txBody>
      </p:sp>
    </p:spTree>
    <p:extLst>
      <p:ext uri="{BB962C8B-B14F-4D97-AF65-F5344CB8AC3E}">
        <p14:creationId xmlns:p14="http://schemas.microsoft.com/office/powerpoint/2010/main" val="32086497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Linked Lists</a:t>
            </a: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600200"/>
            <a:ext cx="82296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30022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Linked List:</a:t>
            </a:r>
          </a:p>
        </p:txBody>
      </p:sp>
      <p:sp>
        <p:nvSpPr>
          <p:cNvPr id="3" name="Content Placeholder 2"/>
          <p:cNvSpPr>
            <a:spLocks noGrp="1"/>
          </p:cNvSpPr>
          <p:nvPr>
            <p:ph idx="1"/>
          </p:nvPr>
        </p:nvSpPr>
        <p:spPr/>
        <p:txBody>
          <a:bodyPr>
            <a:normAutofit fontScale="92500" lnSpcReduction="10000"/>
          </a:bodyPr>
          <a:lstStyle/>
          <a:p>
            <a:r>
              <a:rPr lang="en-US" b="1" i="1" dirty="0">
                <a:solidFill>
                  <a:srgbClr val="FF0000"/>
                </a:solidFill>
              </a:rPr>
              <a:t>A linked list allocates space for each element separately in its own block of memory called a "node". </a:t>
            </a:r>
            <a:r>
              <a:rPr lang="en-US" b="1" i="1" dirty="0">
                <a:solidFill>
                  <a:schemeClr val="accent1">
                    <a:lumMod val="50000"/>
                  </a:schemeClr>
                </a:solidFill>
              </a:rPr>
              <a:t>The list gets an overall structure by using pointers to connect all its nodes together like the links in a chain. </a:t>
            </a:r>
            <a:r>
              <a:rPr lang="en-US" b="1" i="1" dirty="0">
                <a:solidFill>
                  <a:schemeClr val="accent6">
                    <a:lumMod val="75000"/>
                  </a:schemeClr>
                </a:solidFill>
              </a:rPr>
              <a:t>Each node contains two fields; a "data" field to store whatever element, and a "next" field which is a pointer used to link to the next node. </a:t>
            </a:r>
            <a:r>
              <a:rPr lang="en-US" b="1" i="1" dirty="0">
                <a:solidFill>
                  <a:schemeClr val="tx2">
                    <a:lumMod val="75000"/>
                  </a:schemeClr>
                </a:solidFill>
              </a:rPr>
              <a:t>Each node is allocated in the heap memory. </a:t>
            </a:r>
            <a:r>
              <a:rPr lang="en-US" b="1" i="1" dirty="0">
                <a:solidFill>
                  <a:schemeClr val="accent2">
                    <a:lumMod val="75000"/>
                  </a:schemeClr>
                </a:solidFill>
              </a:rPr>
              <a:t>The front of the list is a pointer to the “head” node.</a:t>
            </a:r>
          </a:p>
        </p:txBody>
      </p:sp>
    </p:spTree>
    <p:extLst>
      <p:ext uri="{BB962C8B-B14F-4D97-AF65-F5344CB8AC3E}">
        <p14:creationId xmlns:p14="http://schemas.microsoft.com/office/powerpoint/2010/main" val="26945731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linked list</a:t>
            </a:r>
          </a:p>
        </p:txBody>
      </p:sp>
      <p:sp>
        <p:nvSpPr>
          <p:cNvPr id="3" name="Content Placeholder 2"/>
          <p:cNvSpPr>
            <a:spLocks noGrp="1"/>
          </p:cNvSpPr>
          <p:nvPr>
            <p:ph idx="1"/>
          </p:nvPr>
        </p:nvSpPr>
        <p:spPr/>
        <p:txBody>
          <a:bodyPr/>
          <a:lstStyle/>
          <a:p>
            <a:r>
              <a:rPr lang="en-US" dirty="0"/>
              <a:t>The beginning of the linked list is stored in a “head" pointer which points to the first node. The first node contains a pointer to the second node. The second node contains a pointer to the third node, ... and so on.</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62" y="4038600"/>
            <a:ext cx="9121338"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480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Implementation of Single Linked List</a:t>
            </a:r>
          </a:p>
        </p:txBody>
      </p:sp>
      <p:sp>
        <p:nvSpPr>
          <p:cNvPr id="3" name="Content Placeholder 2"/>
          <p:cNvSpPr>
            <a:spLocks noGrp="1"/>
          </p:cNvSpPr>
          <p:nvPr>
            <p:ph idx="1"/>
          </p:nvPr>
        </p:nvSpPr>
        <p:spPr/>
        <p:txBody>
          <a:bodyPr/>
          <a:lstStyle/>
          <a:p>
            <a:r>
              <a:rPr lang="en-US" dirty="0"/>
              <a:t>Before writing the code to build the above list, we need to create a start node, used to create and access other nodes in the linked list.</a:t>
            </a:r>
          </a:p>
          <a:p>
            <a:r>
              <a:rPr lang="en-US" dirty="0"/>
              <a:t>Creating a structure with one data item and a next pointer, which will be pointing to next node of the list. </a:t>
            </a:r>
          </a:p>
          <a:p>
            <a:r>
              <a:rPr lang="en-US" dirty="0"/>
              <a:t>This is called as self-referential structure.</a:t>
            </a:r>
          </a:p>
          <a:p>
            <a:pPr marL="0" indent="0">
              <a:buNone/>
            </a:pPr>
            <a:r>
              <a:rPr lang="en-US" dirty="0"/>
              <a:t>• </a:t>
            </a:r>
            <a:r>
              <a:rPr lang="en-US" dirty="0" err="1"/>
              <a:t>Initialise</a:t>
            </a:r>
            <a:r>
              <a:rPr lang="en-US" dirty="0"/>
              <a:t> the start pointer to be NULL</a:t>
            </a:r>
          </a:p>
        </p:txBody>
      </p:sp>
    </p:spTree>
    <p:extLst>
      <p:ext uri="{BB962C8B-B14F-4D97-AF65-F5344CB8AC3E}">
        <p14:creationId xmlns:p14="http://schemas.microsoft.com/office/powerpoint/2010/main" val="3608373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basic operations in a single linked list are:</a:t>
            </a:r>
          </a:p>
          <a:p>
            <a:r>
              <a:rPr lang="en-US" dirty="0"/>
              <a:t>Creation. </a:t>
            </a:r>
          </a:p>
          <a:p>
            <a:pPr marL="0" indent="0">
              <a:buNone/>
            </a:pPr>
            <a:r>
              <a:rPr lang="en-US" dirty="0"/>
              <a:t>• Insertion. </a:t>
            </a:r>
          </a:p>
          <a:p>
            <a:pPr marL="0" indent="0">
              <a:buNone/>
            </a:pPr>
            <a:r>
              <a:rPr lang="en-US" dirty="0"/>
              <a:t>• Deletion. </a:t>
            </a:r>
          </a:p>
          <a:p>
            <a:pPr marL="0" indent="0">
              <a:buNone/>
            </a:pPr>
            <a:r>
              <a:rPr lang="en-US" dirty="0"/>
              <a:t>• Traversing.</a:t>
            </a:r>
          </a:p>
        </p:txBody>
      </p:sp>
    </p:spTree>
    <p:extLst>
      <p:ext uri="{BB962C8B-B14F-4D97-AF65-F5344CB8AC3E}">
        <p14:creationId xmlns:p14="http://schemas.microsoft.com/office/powerpoint/2010/main" val="1297520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Pictorial representation of static</a:t>
            </a:r>
            <a:br>
              <a:rPr lang="en-US" dirty="0"/>
            </a:br>
            <a:r>
              <a:rPr lang="en-US" dirty="0"/>
              <a:t>stack</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8650" y="1715294"/>
            <a:ext cx="7886700" cy="429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83454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a node for Single Linked List:</a:t>
            </a:r>
          </a:p>
        </p:txBody>
      </p:sp>
      <p:sp>
        <p:nvSpPr>
          <p:cNvPr id="3" name="Content Placeholder 2"/>
          <p:cNvSpPr>
            <a:spLocks noGrp="1"/>
          </p:cNvSpPr>
          <p:nvPr>
            <p:ph idx="1"/>
          </p:nvPr>
        </p:nvSpPr>
        <p:spPr/>
        <p:txBody>
          <a:bodyPr>
            <a:normAutofit lnSpcReduction="10000"/>
          </a:bodyPr>
          <a:lstStyle/>
          <a:p>
            <a:r>
              <a:rPr lang="en-US" dirty="0"/>
              <a:t>Creating a singly linked list starts with creating a node. Sufficient memory has to be allocated for creating a node. </a:t>
            </a:r>
          </a:p>
          <a:p>
            <a:r>
              <a:rPr lang="en-US" dirty="0"/>
              <a:t>The function node(), is used for creating a node, after allocating memory for the structure of type node, the information for the item (i.e., data) has to be read from the user, set next field to NULL and finally returns the address of the node.</a:t>
            </a:r>
          </a:p>
        </p:txBody>
      </p:sp>
    </p:spTree>
    <p:extLst>
      <p:ext uri="{BB962C8B-B14F-4D97-AF65-F5344CB8AC3E}">
        <p14:creationId xmlns:p14="http://schemas.microsoft.com/office/powerpoint/2010/main" val="36799917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new node with a value of 10</a:t>
            </a:r>
          </a:p>
        </p:txBody>
      </p:sp>
      <p:pic>
        <p:nvPicPr>
          <p:cNvPr id="7" name="Picture 6">
            <a:extLst>
              <a:ext uri="{FF2B5EF4-FFF2-40B4-BE49-F238E27FC236}">
                <a16:creationId xmlns:a16="http://schemas.microsoft.com/office/drawing/2014/main" id="{9578AC32-B231-F475-CDA5-0E3A5B3E7D26}"/>
              </a:ext>
            </a:extLst>
          </p:cNvPr>
          <p:cNvPicPr>
            <a:picLocks noChangeAspect="1"/>
          </p:cNvPicPr>
          <p:nvPr/>
        </p:nvPicPr>
        <p:blipFill>
          <a:blip r:embed="rId2"/>
          <a:stretch>
            <a:fillRect/>
          </a:stretch>
        </p:blipFill>
        <p:spPr>
          <a:xfrm>
            <a:off x="609600" y="2544097"/>
            <a:ext cx="2543175" cy="2114550"/>
          </a:xfrm>
          <a:prstGeom prst="rect">
            <a:avLst/>
          </a:prstGeom>
        </p:spPr>
      </p:pic>
      <p:sp>
        <p:nvSpPr>
          <p:cNvPr id="8" name="TextBox 7">
            <a:extLst>
              <a:ext uri="{FF2B5EF4-FFF2-40B4-BE49-F238E27FC236}">
                <a16:creationId xmlns:a16="http://schemas.microsoft.com/office/drawing/2014/main" id="{DF35AE5E-4C4A-D616-1876-33E8D16936C8}"/>
              </a:ext>
            </a:extLst>
          </p:cNvPr>
          <p:cNvSpPr txBox="1"/>
          <p:nvPr/>
        </p:nvSpPr>
        <p:spPr>
          <a:xfrm>
            <a:off x="4038600" y="2191434"/>
            <a:ext cx="4419600" cy="4616648"/>
          </a:xfrm>
          <a:prstGeom prst="rect">
            <a:avLst/>
          </a:prstGeom>
          <a:noFill/>
        </p:spPr>
        <p:txBody>
          <a:bodyPr wrap="square" rtlCol="0">
            <a:spAutoFit/>
          </a:bodyPr>
          <a:lstStyle/>
          <a:p>
            <a:r>
              <a:rPr lang="en-US" sz="2400" dirty="0"/>
              <a:t>class Node: </a:t>
            </a:r>
          </a:p>
          <a:p>
            <a:r>
              <a:rPr lang="en-US" sz="2400" dirty="0"/>
              <a:t>        def __</a:t>
            </a:r>
            <a:r>
              <a:rPr lang="en-US" sz="2400" dirty="0" err="1"/>
              <a:t>init</a:t>
            </a:r>
            <a:r>
              <a:rPr lang="en-US" sz="2400" dirty="0"/>
              <a:t>__(self, data): </a:t>
            </a:r>
          </a:p>
          <a:p>
            <a:r>
              <a:rPr lang="en-US" sz="2400" dirty="0"/>
              <a:t>                  </a:t>
            </a:r>
            <a:r>
              <a:rPr lang="en-US" sz="2400" dirty="0" err="1"/>
              <a:t>self.data</a:t>
            </a:r>
            <a:r>
              <a:rPr lang="en-US" sz="2400" dirty="0"/>
              <a:t> = data </a:t>
            </a:r>
          </a:p>
          <a:p>
            <a:r>
              <a:rPr lang="en-US" sz="2400" dirty="0"/>
              <a:t>                  </a:t>
            </a:r>
            <a:r>
              <a:rPr lang="en-US" sz="2400" dirty="0" err="1"/>
              <a:t>self.next</a:t>
            </a:r>
            <a:r>
              <a:rPr lang="en-US" sz="2400" dirty="0"/>
              <a:t> = None</a:t>
            </a:r>
          </a:p>
          <a:p>
            <a:endParaRPr lang="en-US" dirty="0"/>
          </a:p>
          <a:p>
            <a:endParaRPr lang="en-US" dirty="0"/>
          </a:p>
          <a:p>
            <a:endParaRPr lang="en-US" dirty="0"/>
          </a:p>
          <a:p>
            <a:endParaRPr lang="en-US" dirty="0"/>
          </a:p>
          <a:p>
            <a:r>
              <a:rPr lang="en-US" b="1" dirty="0"/>
              <a:t>n1</a:t>
            </a:r>
            <a:r>
              <a:rPr lang="en-US" dirty="0"/>
              <a:t> = </a:t>
            </a:r>
            <a:r>
              <a:rPr lang="en-US" i="1" dirty="0"/>
              <a:t>Node(</a:t>
            </a:r>
            <a:r>
              <a:rPr lang="en-US" b="1" i="1" dirty="0"/>
              <a:t>10</a:t>
            </a:r>
            <a:r>
              <a:rPr lang="en-US" i="1" dirty="0"/>
              <a:t>)</a:t>
            </a:r>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42495071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09600"/>
            <a:ext cx="8913482"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34128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Linked List with 4 nodes</a:t>
            </a:r>
          </a:p>
        </p:txBody>
      </p:sp>
      <p:sp>
        <p:nvSpPr>
          <p:cNvPr id="3" name="Content Placeholder 2"/>
          <p:cNvSpPr>
            <a:spLocks noGrp="1"/>
          </p:cNvSpPr>
          <p:nvPr>
            <p:ph idx="1"/>
          </p:nvPr>
        </p:nvSpPr>
        <p:spPr/>
        <p:txBody>
          <a:bodyPr/>
          <a:lstStyle/>
          <a:p>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57400"/>
            <a:ext cx="8828095"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35164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141"/>
            <a:ext cx="8229600" cy="593059"/>
          </a:xfrm>
        </p:spPr>
        <p:txBody>
          <a:bodyPr>
            <a:normAutofit fontScale="90000"/>
          </a:bodyPr>
          <a:lstStyle/>
          <a:p>
            <a:pPr algn="l"/>
            <a:r>
              <a:rPr lang="en-US" dirty="0"/>
              <a:t>Creating Multiple Nodes</a:t>
            </a:r>
          </a:p>
        </p:txBody>
      </p:sp>
      <p:sp>
        <p:nvSpPr>
          <p:cNvPr id="5" name="TextBox 4">
            <a:extLst>
              <a:ext uri="{FF2B5EF4-FFF2-40B4-BE49-F238E27FC236}">
                <a16:creationId xmlns:a16="http://schemas.microsoft.com/office/drawing/2014/main" id="{6C5EAD12-C426-B4F1-6C77-B3937E990BB7}"/>
              </a:ext>
            </a:extLst>
          </p:cNvPr>
          <p:cNvSpPr txBox="1"/>
          <p:nvPr/>
        </p:nvSpPr>
        <p:spPr>
          <a:xfrm>
            <a:off x="5181600" y="1676400"/>
            <a:ext cx="4419600" cy="4893647"/>
          </a:xfrm>
          <a:prstGeom prst="rect">
            <a:avLst/>
          </a:prstGeom>
          <a:noFill/>
        </p:spPr>
        <p:txBody>
          <a:bodyPr wrap="square" rtlCol="0">
            <a:spAutoFit/>
          </a:bodyPr>
          <a:lstStyle/>
          <a:p>
            <a:r>
              <a:rPr lang="en-US" sz="2400" dirty="0"/>
              <a:t>class Node: </a:t>
            </a:r>
          </a:p>
          <a:p>
            <a:r>
              <a:rPr lang="en-US" sz="2400" dirty="0"/>
              <a:t>        def __</a:t>
            </a:r>
            <a:r>
              <a:rPr lang="en-US" sz="2400" dirty="0" err="1"/>
              <a:t>init</a:t>
            </a:r>
            <a:r>
              <a:rPr lang="en-US" sz="2400" dirty="0"/>
              <a:t>__(self, data): </a:t>
            </a:r>
          </a:p>
          <a:p>
            <a:r>
              <a:rPr lang="en-US" sz="2400" dirty="0"/>
              <a:t>                  </a:t>
            </a:r>
            <a:r>
              <a:rPr lang="en-US" sz="2400" dirty="0" err="1"/>
              <a:t>self.data</a:t>
            </a:r>
            <a:r>
              <a:rPr lang="en-US" sz="2400" dirty="0"/>
              <a:t> = data </a:t>
            </a:r>
          </a:p>
          <a:p>
            <a:r>
              <a:rPr lang="en-US" sz="2400" dirty="0"/>
              <a:t>                  </a:t>
            </a:r>
            <a:r>
              <a:rPr lang="en-US" sz="2400" dirty="0" err="1"/>
              <a:t>self.next</a:t>
            </a:r>
            <a:r>
              <a:rPr lang="en-US" sz="2400" dirty="0"/>
              <a:t> = None</a:t>
            </a:r>
          </a:p>
          <a:p>
            <a:endParaRPr lang="en-US" dirty="0"/>
          </a:p>
          <a:p>
            <a:endParaRPr lang="en-US" dirty="0"/>
          </a:p>
          <a:p>
            <a:endParaRPr lang="en-US" dirty="0"/>
          </a:p>
          <a:p>
            <a:endParaRPr lang="en-US" dirty="0"/>
          </a:p>
          <a:p>
            <a:r>
              <a:rPr lang="en-US" b="1" dirty="0"/>
              <a:t>n1</a:t>
            </a:r>
            <a:r>
              <a:rPr lang="en-US" dirty="0"/>
              <a:t> = </a:t>
            </a:r>
            <a:r>
              <a:rPr lang="en-US" i="1" dirty="0"/>
              <a:t>Node(</a:t>
            </a:r>
            <a:r>
              <a:rPr lang="en-US" b="1" i="1" dirty="0"/>
              <a:t>10</a:t>
            </a:r>
            <a:r>
              <a:rPr lang="en-US" i="1" dirty="0"/>
              <a:t>)</a:t>
            </a:r>
          </a:p>
          <a:p>
            <a:r>
              <a:rPr lang="en-US" b="1" dirty="0"/>
              <a:t>n2</a:t>
            </a:r>
            <a:r>
              <a:rPr lang="en-US" dirty="0"/>
              <a:t> = </a:t>
            </a:r>
            <a:r>
              <a:rPr lang="en-US" i="1" dirty="0"/>
              <a:t>Node(</a:t>
            </a:r>
            <a:r>
              <a:rPr lang="en-US" b="1" i="1" dirty="0"/>
              <a:t>20</a:t>
            </a:r>
            <a:r>
              <a:rPr lang="en-US" i="1" dirty="0"/>
              <a:t>)</a:t>
            </a:r>
            <a:endParaRPr lang="en-US" dirty="0"/>
          </a:p>
          <a:p>
            <a:r>
              <a:rPr lang="en-US" b="1" dirty="0"/>
              <a:t>n3</a:t>
            </a:r>
            <a:r>
              <a:rPr lang="en-US" dirty="0"/>
              <a:t> = </a:t>
            </a:r>
            <a:r>
              <a:rPr lang="en-US" i="1" dirty="0"/>
              <a:t>Node(</a:t>
            </a:r>
            <a:r>
              <a:rPr lang="en-US" b="1" i="1" dirty="0"/>
              <a:t>30</a:t>
            </a:r>
            <a:r>
              <a:rPr lang="en-US" i="1" dirty="0"/>
              <a:t>)</a:t>
            </a:r>
          </a:p>
          <a:p>
            <a:endParaRPr lang="en-US" dirty="0"/>
          </a:p>
          <a:p>
            <a:endParaRPr lang="en-US" dirty="0"/>
          </a:p>
          <a:p>
            <a:endParaRPr lang="en-US" dirty="0"/>
          </a:p>
          <a:p>
            <a:endParaRPr lang="en-US" dirty="0"/>
          </a:p>
          <a:p>
            <a:endParaRPr lang="en-IN" dirty="0"/>
          </a:p>
        </p:txBody>
      </p:sp>
      <p:grpSp>
        <p:nvGrpSpPr>
          <p:cNvPr id="20" name="Group 19">
            <a:extLst>
              <a:ext uri="{FF2B5EF4-FFF2-40B4-BE49-F238E27FC236}">
                <a16:creationId xmlns:a16="http://schemas.microsoft.com/office/drawing/2014/main" id="{ADDBEAFE-45B4-A6E5-E518-4F9E1D573A27}"/>
              </a:ext>
            </a:extLst>
          </p:cNvPr>
          <p:cNvGrpSpPr/>
          <p:nvPr/>
        </p:nvGrpSpPr>
        <p:grpSpPr>
          <a:xfrm>
            <a:off x="202852" y="2057400"/>
            <a:ext cx="3250852" cy="957476"/>
            <a:chOff x="202852" y="2057400"/>
            <a:chExt cx="3250852" cy="957476"/>
          </a:xfrm>
        </p:grpSpPr>
        <p:grpSp>
          <p:nvGrpSpPr>
            <p:cNvPr id="18" name="Group 17">
              <a:extLst>
                <a:ext uri="{FF2B5EF4-FFF2-40B4-BE49-F238E27FC236}">
                  <a16:creationId xmlns:a16="http://schemas.microsoft.com/office/drawing/2014/main" id="{EC4B25ED-546B-AC4D-FB9F-66333ABEC1C0}"/>
                </a:ext>
              </a:extLst>
            </p:cNvPr>
            <p:cNvGrpSpPr/>
            <p:nvPr/>
          </p:nvGrpSpPr>
          <p:grpSpPr>
            <a:xfrm>
              <a:off x="1295400" y="2057400"/>
              <a:ext cx="2158304" cy="957476"/>
              <a:chOff x="457200" y="1654734"/>
              <a:chExt cx="2158304" cy="957476"/>
            </a:xfrm>
          </p:grpSpPr>
          <p:grpSp>
            <p:nvGrpSpPr>
              <p:cNvPr id="15" name="Group 14">
                <a:extLst>
                  <a:ext uri="{FF2B5EF4-FFF2-40B4-BE49-F238E27FC236}">
                    <a16:creationId xmlns:a16="http://schemas.microsoft.com/office/drawing/2014/main" id="{4CB11140-0778-E7B4-E7E7-D704FA93CA8E}"/>
                  </a:ext>
                </a:extLst>
              </p:cNvPr>
              <p:cNvGrpSpPr/>
              <p:nvPr/>
            </p:nvGrpSpPr>
            <p:grpSpPr>
              <a:xfrm>
                <a:off x="457200" y="2019150"/>
                <a:ext cx="2004059" cy="593060"/>
                <a:chOff x="457200" y="2019150"/>
                <a:chExt cx="2004059" cy="593060"/>
              </a:xfrm>
            </p:grpSpPr>
            <p:grpSp>
              <p:nvGrpSpPr>
                <p:cNvPr id="11" name="Group 10">
                  <a:extLst>
                    <a:ext uri="{FF2B5EF4-FFF2-40B4-BE49-F238E27FC236}">
                      <a16:creationId xmlns:a16="http://schemas.microsoft.com/office/drawing/2014/main" id="{187D4C88-D9C8-080D-7664-A75CF9DE43D5}"/>
                    </a:ext>
                  </a:extLst>
                </p:cNvPr>
                <p:cNvGrpSpPr/>
                <p:nvPr/>
              </p:nvGrpSpPr>
              <p:grpSpPr>
                <a:xfrm>
                  <a:off x="457200" y="2019150"/>
                  <a:ext cx="1981200" cy="593060"/>
                  <a:chOff x="609600" y="2226340"/>
                  <a:chExt cx="1981200" cy="593060"/>
                </a:xfrm>
              </p:grpSpPr>
              <p:sp>
                <p:nvSpPr>
                  <p:cNvPr id="6" name="Rectangle 5">
                    <a:extLst>
                      <a:ext uri="{FF2B5EF4-FFF2-40B4-BE49-F238E27FC236}">
                        <a16:creationId xmlns:a16="http://schemas.microsoft.com/office/drawing/2014/main" id="{49E182CC-5BAE-4AB0-041E-EC94F29DE0AF}"/>
                      </a:ext>
                    </a:extLst>
                  </p:cNvPr>
                  <p:cNvSpPr/>
                  <p:nvPr/>
                </p:nvSpPr>
                <p:spPr>
                  <a:xfrm>
                    <a:off x="1600200" y="2226340"/>
                    <a:ext cx="990600" cy="5930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09F7C96C-C526-6BA2-8799-C98AE7C2A488}"/>
                      </a:ext>
                    </a:extLst>
                  </p:cNvPr>
                  <p:cNvSpPr/>
                  <p:nvPr/>
                </p:nvSpPr>
                <p:spPr>
                  <a:xfrm>
                    <a:off x="609600" y="2226341"/>
                    <a:ext cx="990600" cy="5930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grpSp>
            <p:sp>
              <p:nvSpPr>
                <p:cNvPr id="13" name="TextBox 12">
                  <a:extLst>
                    <a:ext uri="{FF2B5EF4-FFF2-40B4-BE49-F238E27FC236}">
                      <a16:creationId xmlns:a16="http://schemas.microsoft.com/office/drawing/2014/main" id="{9C031B0C-E7F0-C900-B673-A87538011AB6}"/>
                    </a:ext>
                  </a:extLst>
                </p:cNvPr>
                <p:cNvSpPr txBox="1"/>
                <p:nvPr/>
              </p:nvSpPr>
              <p:spPr>
                <a:xfrm flipH="1">
                  <a:off x="685800" y="2145715"/>
                  <a:ext cx="533400" cy="369332"/>
                </a:xfrm>
                <a:prstGeom prst="rect">
                  <a:avLst/>
                </a:prstGeom>
                <a:noFill/>
              </p:spPr>
              <p:txBody>
                <a:bodyPr wrap="square" rtlCol="0">
                  <a:spAutoFit/>
                </a:bodyPr>
                <a:lstStyle/>
                <a:p>
                  <a:r>
                    <a:rPr lang="en-IN" dirty="0"/>
                    <a:t>10</a:t>
                  </a:r>
                </a:p>
              </p:txBody>
            </p:sp>
            <p:sp>
              <p:nvSpPr>
                <p:cNvPr id="14" name="TextBox 13">
                  <a:extLst>
                    <a:ext uri="{FF2B5EF4-FFF2-40B4-BE49-F238E27FC236}">
                      <a16:creationId xmlns:a16="http://schemas.microsoft.com/office/drawing/2014/main" id="{3E17D780-2C6A-87F9-9DA3-AACA54707B01}"/>
                    </a:ext>
                  </a:extLst>
                </p:cNvPr>
                <p:cNvSpPr txBox="1"/>
                <p:nvPr/>
              </p:nvSpPr>
              <p:spPr>
                <a:xfrm>
                  <a:off x="1577340" y="2131013"/>
                  <a:ext cx="883919" cy="369332"/>
                </a:xfrm>
                <a:prstGeom prst="rect">
                  <a:avLst/>
                </a:prstGeom>
                <a:noFill/>
              </p:spPr>
              <p:txBody>
                <a:bodyPr wrap="square" rtlCol="0">
                  <a:spAutoFit/>
                </a:bodyPr>
                <a:lstStyle/>
                <a:p>
                  <a:r>
                    <a:rPr lang="en-IN" dirty="0"/>
                    <a:t>None</a:t>
                  </a:r>
                </a:p>
              </p:txBody>
            </p:sp>
          </p:grpSp>
          <p:sp>
            <p:nvSpPr>
              <p:cNvPr id="16" name="TextBox 15">
                <a:extLst>
                  <a:ext uri="{FF2B5EF4-FFF2-40B4-BE49-F238E27FC236}">
                    <a16:creationId xmlns:a16="http://schemas.microsoft.com/office/drawing/2014/main" id="{136C1951-8116-FA4E-0ACD-AB5B9690E2DF}"/>
                  </a:ext>
                </a:extLst>
              </p:cNvPr>
              <p:cNvSpPr txBox="1"/>
              <p:nvPr/>
            </p:nvSpPr>
            <p:spPr>
              <a:xfrm flipH="1">
                <a:off x="629017" y="1659649"/>
                <a:ext cx="1097281" cy="369332"/>
              </a:xfrm>
              <a:prstGeom prst="rect">
                <a:avLst/>
              </a:prstGeom>
              <a:noFill/>
            </p:spPr>
            <p:txBody>
              <a:bodyPr wrap="square" rtlCol="0">
                <a:spAutoFit/>
              </a:bodyPr>
              <a:lstStyle/>
              <a:p>
                <a:r>
                  <a:rPr lang="en-IN" i="1" dirty="0">
                    <a:effectLst>
                      <a:outerShdw blurRad="38100" dist="38100" dir="2700000" algn="tl">
                        <a:srgbClr val="000000">
                          <a:alpha val="43137"/>
                        </a:srgbClr>
                      </a:outerShdw>
                    </a:effectLst>
                  </a:rPr>
                  <a:t>data</a:t>
                </a:r>
              </a:p>
            </p:txBody>
          </p:sp>
          <p:sp>
            <p:nvSpPr>
              <p:cNvPr id="17" name="TextBox 16">
                <a:extLst>
                  <a:ext uri="{FF2B5EF4-FFF2-40B4-BE49-F238E27FC236}">
                    <a16:creationId xmlns:a16="http://schemas.microsoft.com/office/drawing/2014/main" id="{A6E9DB3E-FF1F-B2E0-104D-33F40965C940}"/>
                  </a:ext>
                </a:extLst>
              </p:cNvPr>
              <p:cNvSpPr txBox="1"/>
              <p:nvPr/>
            </p:nvSpPr>
            <p:spPr>
              <a:xfrm flipH="1">
                <a:off x="1518223" y="1654734"/>
                <a:ext cx="1097281" cy="369332"/>
              </a:xfrm>
              <a:prstGeom prst="rect">
                <a:avLst/>
              </a:prstGeom>
              <a:noFill/>
            </p:spPr>
            <p:txBody>
              <a:bodyPr wrap="square" rtlCol="0">
                <a:spAutoFit/>
              </a:bodyPr>
              <a:lstStyle/>
              <a:p>
                <a:r>
                  <a:rPr lang="en-IN" i="1" dirty="0">
                    <a:effectLst>
                      <a:outerShdw blurRad="38100" dist="38100" dir="2700000" algn="tl">
                        <a:srgbClr val="000000">
                          <a:alpha val="43137"/>
                        </a:srgbClr>
                      </a:outerShdw>
                    </a:effectLst>
                  </a:rPr>
                  <a:t>next</a:t>
                </a:r>
              </a:p>
            </p:txBody>
          </p:sp>
        </p:grpSp>
        <p:sp>
          <p:nvSpPr>
            <p:cNvPr id="19" name="TextBox 18">
              <a:extLst>
                <a:ext uri="{FF2B5EF4-FFF2-40B4-BE49-F238E27FC236}">
                  <a16:creationId xmlns:a16="http://schemas.microsoft.com/office/drawing/2014/main" id="{29DB9465-2465-F8A1-4742-B519B6335972}"/>
                </a:ext>
              </a:extLst>
            </p:cNvPr>
            <p:cNvSpPr txBox="1"/>
            <p:nvPr/>
          </p:nvSpPr>
          <p:spPr>
            <a:xfrm>
              <a:off x="202852" y="2502214"/>
              <a:ext cx="533400" cy="461665"/>
            </a:xfrm>
            <a:prstGeom prst="rect">
              <a:avLst/>
            </a:prstGeom>
            <a:noFill/>
          </p:spPr>
          <p:txBody>
            <a:bodyPr wrap="square" rtlCol="0">
              <a:spAutoFit/>
            </a:bodyPr>
            <a:lstStyle/>
            <a:p>
              <a:r>
                <a:rPr lang="en-IN" sz="2400" b="1" dirty="0"/>
                <a:t>n1</a:t>
              </a:r>
            </a:p>
          </p:txBody>
        </p:sp>
      </p:grpSp>
      <p:grpSp>
        <p:nvGrpSpPr>
          <p:cNvPr id="21" name="Group 20">
            <a:extLst>
              <a:ext uri="{FF2B5EF4-FFF2-40B4-BE49-F238E27FC236}">
                <a16:creationId xmlns:a16="http://schemas.microsoft.com/office/drawing/2014/main" id="{42665450-C4B0-BCC2-63F9-6972E48C804E}"/>
              </a:ext>
            </a:extLst>
          </p:cNvPr>
          <p:cNvGrpSpPr/>
          <p:nvPr/>
        </p:nvGrpSpPr>
        <p:grpSpPr>
          <a:xfrm>
            <a:off x="165274" y="3604141"/>
            <a:ext cx="3250852" cy="957476"/>
            <a:chOff x="202852" y="2057400"/>
            <a:chExt cx="3250852" cy="957476"/>
          </a:xfrm>
        </p:grpSpPr>
        <p:grpSp>
          <p:nvGrpSpPr>
            <p:cNvPr id="22" name="Group 21">
              <a:extLst>
                <a:ext uri="{FF2B5EF4-FFF2-40B4-BE49-F238E27FC236}">
                  <a16:creationId xmlns:a16="http://schemas.microsoft.com/office/drawing/2014/main" id="{3DF23DBD-4922-37AC-DCDE-712664E44350}"/>
                </a:ext>
              </a:extLst>
            </p:cNvPr>
            <p:cNvGrpSpPr/>
            <p:nvPr/>
          </p:nvGrpSpPr>
          <p:grpSpPr>
            <a:xfrm>
              <a:off x="1295400" y="2057400"/>
              <a:ext cx="2158304" cy="957476"/>
              <a:chOff x="457200" y="1654734"/>
              <a:chExt cx="2158304" cy="957476"/>
            </a:xfrm>
          </p:grpSpPr>
          <p:grpSp>
            <p:nvGrpSpPr>
              <p:cNvPr id="24" name="Group 23">
                <a:extLst>
                  <a:ext uri="{FF2B5EF4-FFF2-40B4-BE49-F238E27FC236}">
                    <a16:creationId xmlns:a16="http://schemas.microsoft.com/office/drawing/2014/main" id="{E39053F9-B20B-5FEA-2A03-6C7978A08A11}"/>
                  </a:ext>
                </a:extLst>
              </p:cNvPr>
              <p:cNvGrpSpPr/>
              <p:nvPr/>
            </p:nvGrpSpPr>
            <p:grpSpPr>
              <a:xfrm>
                <a:off x="457200" y="2019150"/>
                <a:ext cx="2004059" cy="593060"/>
                <a:chOff x="457200" y="2019150"/>
                <a:chExt cx="2004059" cy="593060"/>
              </a:xfrm>
            </p:grpSpPr>
            <p:grpSp>
              <p:nvGrpSpPr>
                <p:cNvPr id="27" name="Group 26">
                  <a:extLst>
                    <a:ext uri="{FF2B5EF4-FFF2-40B4-BE49-F238E27FC236}">
                      <a16:creationId xmlns:a16="http://schemas.microsoft.com/office/drawing/2014/main" id="{957FEB65-F0E7-4A49-5B10-30CAB32F4E4D}"/>
                    </a:ext>
                  </a:extLst>
                </p:cNvPr>
                <p:cNvGrpSpPr/>
                <p:nvPr/>
              </p:nvGrpSpPr>
              <p:grpSpPr>
                <a:xfrm>
                  <a:off x="457200" y="2019150"/>
                  <a:ext cx="1981200" cy="593060"/>
                  <a:chOff x="609600" y="2226340"/>
                  <a:chExt cx="1981200" cy="593060"/>
                </a:xfrm>
              </p:grpSpPr>
              <p:sp>
                <p:nvSpPr>
                  <p:cNvPr id="30" name="Rectangle 29">
                    <a:extLst>
                      <a:ext uri="{FF2B5EF4-FFF2-40B4-BE49-F238E27FC236}">
                        <a16:creationId xmlns:a16="http://schemas.microsoft.com/office/drawing/2014/main" id="{175889C8-757F-B1E0-6EC2-3788868DDA6B}"/>
                      </a:ext>
                    </a:extLst>
                  </p:cNvPr>
                  <p:cNvSpPr/>
                  <p:nvPr/>
                </p:nvSpPr>
                <p:spPr>
                  <a:xfrm>
                    <a:off x="1600200" y="2226340"/>
                    <a:ext cx="990600" cy="5930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1" name="Rectangle 30">
                    <a:extLst>
                      <a:ext uri="{FF2B5EF4-FFF2-40B4-BE49-F238E27FC236}">
                        <a16:creationId xmlns:a16="http://schemas.microsoft.com/office/drawing/2014/main" id="{75602A23-FAA4-F63C-E441-71DBC1003F0E}"/>
                      </a:ext>
                    </a:extLst>
                  </p:cNvPr>
                  <p:cNvSpPr/>
                  <p:nvPr/>
                </p:nvSpPr>
                <p:spPr>
                  <a:xfrm>
                    <a:off x="609600" y="2226341"/>
                    <a:ext cx="990600" cy="5930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grpSp>
            <p:sp>
              <p:nvSpPr>
                <p:cNvPr id="28" name="TextBox 27">
                  <a:extLst>
                    <a:ext uri="{FF2B5EF4-FFF2-40B4-BE49-F238E27FC236}">
                      <a16:creationId xmlns:a16="http://schemas.microsoft.com/office/drawing/2014/main" id="{7E440414-FE1C-C11A-9483-687BCC17930E}"/>
                    </a:ext>
                  </a:extLst>
                </p:cNvPr>
                <p:cNvSpPr txBox="1"/>
                <p:nvPr/>
              </p:nvSpPr>
              <p:spPr>
                <a:xfrm flipH="1">
                  <a:off x="685800" y="2145715"/>
                  <a:ext cx="533400" cy="369332"/>
                </a:xfrm>
                <a:prstGeom prst="rect">
                  <a:avLst/>
                </a:prstGeom>
                <a:noFill/>
              </p:spPr>
              <p:txBody>
                <a:bodyPr wrap="square" rtlCol="0">
                  <a:spAutoFit/>
                </a:bodyPr>
                <a:lstStyle/>
                <a:p>
                  <a:r>
                    <a:rPr lang="en-IN" dirty="0"/>
                    <a:t>20</a:t>
                  </a:r>
                </a:p>
              </p:txBody>
            </p:sp>
            <p:sp>
              <p:nvSpPr>
                <p:cNvPr id="29" name="TextBox 28">
                  <a:extLst>
                    <a:ext uri="{FF2B5EF4-FFF2-40B4-BE49-F238E27FC236}">
                      <a16:creationId xmlns:a16="http://schemas.microsoft.com/office/drawing/2014/main" id="{4766082D-EA0D-E273-535C-502F995A1625}"/>
                    </a:ext>
                  </a:extLst>
                </p:cNvPr>
                <p:cNvSpPr txBox="1"/>
                <p:nvPr/>
              </p:nvSpPr>
              <p:spPr>
                <a:xfrm>
                  <a:off x="1577340" y="2131013"/>
                  <a:ext cx="883919" cy="369332"/>
                </a:xfrm>
                <a:prstGeom prst="rect">
                  <a:avLst/>
                </a:prstGeom>
                <a:noFill/>
              </p:spPr>
              <p:txBody>
                <a:bodyPr wrap="square" rtlCol="0">
                  <a:spAutoFit/>
                </a:bodyPr>
                <a:lstStyle/>
                <a:p>
                  <a:r>
                    <a:rPr lang="en-IN" dirty="0"/>
                    <a:t>None</a:t>
                  </a:r>
                </a:p>
              </p:txBody>
            </p:sp>
          </p:grpSp>
          <p:sp>
            <p:nvSpPr>
              <p:cNvPr id="25" name="TextBox 24">
                <a:extLst>
                  <a:ext uri="{FF2B5EF4-FFF2-40B4-BE49-F238E27FC236}">
                    <a16:creationId xmlns:a16="http://schemas.microsoft.com/office/drawing/2014/main" id="{DEAED92B-3B00-B947-4B3B-6F8EF7ECADA4}"/>
                  </a:ext>
                </a:extLst>
              </p:cNvPr>
              <p:cNvSpPr txBox="1"/>
              <p:nvPr/>
            </p:nvSpPr>
            <p:spPr>
              <a:xfrm flipH="1">
                <a:off x="629017" y="1659649"/>
                <a:ext cx="1097281" cy="369332"/>
              </a:xfrm>
              <a:prstGeom prst="rect">
                <a:avLst/>
              </a:prstGeom>
              <a:noFill/>
            </p:spPr>
            <p:txBody>
              <a:bodyPr wrap="square" rtlCol="0">
                <a:spAutoFit/>
              </a:bodyPr>
              <a:lstStyle/>
              <a:p>
                <a:r>
                  <a:rPr lang="en-IN" i="1" dirty="0">
                    <a:effectLst>
                      <a:outerShdw blurRad="38100" dist="38100" dir="2700000" algn="tl">
                        <a:srgbClr val="000000">
                          <a:alpha val="43137"/>
                        </a:srgbClr>
                      </a:outerShdw>
                    </a:effectLst>
                  </a:rPr>
                  <a:t>data</a:t>
                </a:r>
              </a:p>
            </p:txBody>
          </p:sp>
          <p:sp>
            <p:nvSpPr>
              <p:cNvPr id="26" name="TextBox 25">
                <a:extLst>
                  <a:ext uri="{FF2B5EF4-FFF2-40B4-BE49-F238E27FC236}">
                    <a16:creationId xmlns:a16="http://schemas.microsoft.com/office/drawing/2014/main" id="{60C72CC5-BB16-DF61-775F-B8F1D841C473}"/>
                  </a:ext>
                </a:extLst>
              </p:cNvPr>
              <p:cNvSpPr txBox="1"/>
              <p:nvPr/>
            </p:nvSpPr>
            <p:spPr>
              <a:xfrm flipH="1">
                <a:off x="1518223" y="1654734"/>
                <a:ext cx="1097281" cy="369332"/>
              </a:xfrm>
              <a:prstGeom prst="rect">
                <a:avLst/>
              </a:prstGeom>
              <a:noFill/>
            </p:spPr>
            <p:txBody>
              <a:bodyPr wrap="square" rtlCol="0">
                <a:spAutoFit/>
              </a:bodyPr>
              <a:lstStyle/>
              <a:p>
                <a:r>
                  <a:rPr lang="en-IN" i="1" dirty="0">
                    <a:effectLst>
                      <a:outerShdw blurRad="38100" dist="38100" dir="2700000" algn="tl">
                        <a:srgbClr val="000000">
                          <a:alpha val="43137"/>
                        </a:srgbClr>
                      </a:outerShdw>
                    </a:effectLst>
                  </a:rPr>
                  <a:t>next</a:t>
                </a:r>
              </a:p>
            </p:txBody>
          </p:sp>
        </p:grpSp>
        <p:sp>
          <p:nvSpPr>
            <p:cNvPr id="23" name="TextBox 22">
              <a:extLst>
                <a:ext uri="{FF2B5EF4-FFF2-40B4-BE49-F238E27FC236}">
                  <a16:creationId xmlns:a16="http://schemas.microsoft.com/office/drawing/2014/main" id="{29CBB054-C97F-257A-334F-694D9D3D47AC}"/>
                </a:ext>
              </a:extLst>
            </p:cNvPr>
            <p:cNvSpPr txBox="1"/>
            <p:nvPr/>
          </p:nvSpPr>
          <p:spPr>
            <a:xfrm>
              <a:off x="202852" y="2502214"/>
              <a:ext cx="533400" cy="461665"/>
            </a:xfrm>
            <a:prstGeom prst="rect">
              <a:avLst/>
            </a:prstGeom>
            <a:noFill/>
          </p:spPr>
          <p:txBody>
            <a:bodyPr wrap="square" rtlCol="0">
              <a:spAutoFit/>
            </a:bodyPr>
            <a:lstStyle/>
            <a:p>
              <a:r>
                <a:rPr lang="en-IN" sz="2400" b="1" dirty="0"/>
                <a:t>n2</a:t>
              </a:r>
            </a:p>
          </p:txBody>
        </p:sp>
      </p:grpSp>
      <p:grpSp>
        <p:nvGrpSpPr>
          <p:cNvPr id="32" name="Group 31">
            <a:extLst>
              <a:ext uri="{FF2B5EF4-FFF2-40B4-BE49-F238E27FC236}">
                <a16:creationId xmlns:a16="http://schemas.microsoft.com/office/drawing/2014/main" id="{374946F8-6CCD-4847-7FE7-77BCA02FD84B}"/>
              </a:ext>
            </a:extLst>
          </p:cNvPr>
          <p:cNvGrpSpPr/>
          <p:nvPr/>
        </p:nvGrpSpPr>
        <p:grpSpPr>
          <a:xfrm>
            <a:off x="317674" y="5105400"/>
            <a:ext cx="3250852" cy="957476"/>
            <a:chOff x="202852" y="2057400"/>
            <a:chExt cx="3250852" cy="957476"/>
          </a:xfrm>
        </p:grpSpPr>
        <p:grpSp>
          <p:nvGrpSpPr>
            <p:cNvPr id="33" name="Group 32">
              <a:extLst>
                <a:ext uri="{FF2B5EF4-FFF2-40B4-BE49-F238E27FC236}">
                  <a16:creationId xmlns:a16="http://schemas.microsoft.com/office/drawing/2014/main" id="{FBF79AE2-4140-B2AA-A8C5-9B22C7210B30}"/>
                </a:ext>
              </a:extLst>
            </p:cNvPr>
            <p:cNvGrpSpPr/>
            <p:nvPr/>
          </p:nvGrpSpPr>
          <p:grpSpPr>
            <a:xfrm>
              <a:off x="1295400" y="2057400"/>
              <a:ext cx="2158304" cy="957476"/>
              <a:chOff x="457200" y="1654734"/>
              <a:chExt cx="2158304" cy="957476"/>
            </a:xfrm>
          </p:grpSpPr>
          <p:grpSp>
            <p:nvGrpSpPr>
              <p:cNvPr id="35" name="Group 34">
                <a:extLst>
                  <a:ext uri="{FF2B5EF4-FFF2-40B4-BE49-F238E27FC236}">
                    <a16:creationId xmlns:a16="http://schemas.microsoft.com/office/drawing/2014/main" id="{BC9A0432-16B4-BB8B-6378-27C9697DB2BE}"/>
                  </a:ext>
                </a:extLst>
              </p:cNvPr>
              <p:cNvGrpSpPr/>
              <p:nvPr/>
            </p:nvGrpSpPr>
            <p:grpSpPr>
              <a:xfrm>
                <a:off x="457200" y="2019150"/>
                <a:ext cx="2004059" cy="593060"/>
                <a:chOff x="457200" y="2019150"/>
                <a:chExt cx="2004059" cy="593060"/>
              </a:xfrm>
            </p:grpSpPr>
            <p:grpSp>
              <p:nvGrpSpPr>
                <p:cNvPr id="38" name="Group 37">
                  <a:extLst>
                    <a:ext uri="{FF2B5EF4-FFF2-40B4-BE49-F238E27FC236}">
                      <a16:creationId xmlns:a16="http://schemas.microsoft.com/office/drawing/2014/main" id="{9CCA6F24-3998-F7C0-E22C-B358A83092EC}"/>
                    </a:ext>
                  </a:extLst>
                </p:cNvPr>
                <p:cNvGrpSpPr/>
                <p:nvPr/>
              </p:nvGrpSpPr>
              <p:grpSpPr>
                <a:xfrm>
                  <a:off x="457200" y="2019150"/>
                  <a:ext cx="1981200" cy="593060"/>
                  <a:chOff x="609600" y="2226340"/>
                  <a:chExt cx="1981200" cy="593060"/>
                </a:xfrm>
              </p:grpSpPr>
              <p:sp>
                <p:nvSpPr>
                  <p:cNvPr id="41" name="Rectangle 40">
                    <a:extLst>
                      <a:ext uri="{FF2B5EF4-FFF2-40B4-BE49-F238E27FC236}">
                        <a16:creationId xmlns:a16="http://schemas.microsoft.com/office/drawing/2014/main" id="{A0E51831-C750-E2C8-7FF9-778269A634E0}"/>
                      </a:ext>
                    </a:extLst>
                  </p:cNvPr>
                  <p:cNvSpPr/>
                  <p:nvPr/>
                </p:nvSpPr>
                <p:spPr>
                  <a:xfrm>
                    <a:off x="1600200" y="2226340"/>
                    <a:ext cx="990600" cy="5930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42" name="Rectangle 41">
                    <a:extLst>
                      <a:ext uri="{FF2B5EF4-FFF2-40B4-BE49-F238E27FC236}">
                        <a16:creationId xmlns:a16="http://schemas.microsoft.com/office/drawing/2014/main" id="{C5B6AC46-8489-B3C7-00F3-F66F18A8897F}"/>
                      </a:ext>
                    </a:extLst>
                  </p:cNvPr>
                  <p:cNvSpPr/>
                  <p:nvPr/>
                </p:nvSpPr>
                <p:spPr>
                  <a:xfrm>
                    <a:off x="609600" y="2226341"/>
                    <a:ext cx="990600" cy="5930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grpSp>
            <p:sp>
              <p:nvSpPr>
                <p:cNvPr id="39" name="TextBox 38">
                  <a:extLst>
                    <a:ext uri="{FF2B5EF4-FFF2-40B4-BE49-F238E27FC236}">
                      <a16:creationId xmlns:a16="http://schemas.microsoft.com/office/drawing/2014/main" id="{828080B6-5686-BE2D-B2D7-D1051AD3A04D}"/>
                    </a:ext>
                  </a:extLst>
                </p:cNvPr>
                <p:cNvSpPr txBox="1"/>
                <p:nvPr/>
              </p:nvSpPr>
              <p:spPr>
                <a:xfrm flipH="1">
                  <a:off x="685800" y="2145715"/>
                  <a:ext cx="533400" cy="369332"/>
                </a:xfrm>
                <a:prstGeom prst="rect">
                  <a:avLst/>
                </a:prstGeom>
                <a:noFill/>
              </p:spPr>
              <p:txBody>
                <a:bodyPr wrap="square" rtlCol="0">
                  <a:spAutoFit/>
                </a:bodyPr>
                <a:lstStyle/>
                <a:p>
                  <a:r>
                    <a:rPr lang="en-IN" dirty="0"/>
                    <a:t>30</a:t>
                  </a:r>
                </a:p>
              </p:txBody>
            </p:sp>
            <p:sp>
              <p:nvSpPr>
                <p:cNvPr id="40" name="TextBox 39">
                  <a:extLst>
                    <a:ext uri="{FF2B5EF4-FFF2-40B4-BE49-F238E27FC236}">
                      <a16:creationId xmlns:a16="http://schemas.microsoft.com/office/drawing/2014/main" id="{DF7334C3-2585-D20C-433A-0148D72B8135}"/>
                    </a:ext>
                  </a:extLst>
                </p:cNvPr>
                <p:cNvSpPr txBox="1"/>
                <p:nvPr/>
              </p:nvSpPr>
              <p:spPr>
                <a:xfrm>
                  <a:off x="1577340" y="2131013"/>
                  <a:ext cx="883919" cy="369332"/>
                </a:xfrm>
                <a:prstGeom prst="rect">
                  <a:avLst/>
                </a:prstGeom>
                <a:noFill/>
              </p:spPr>
              <p:txBody>
                <a:bodyPr wrap="square" rtlCol="0">
                  <a:spAutoFit/>
                </a:bodyPr>
                <a:lstStyle/>
                <a:p>
                  <a:r>
                    <a:rPr lang="en-IN" dirty="0"/>
                    <a:t>None</a:t>
                  </a:r>
                </a:p>
              </p:txBody>
            </p:sp>
          </p:grpSp>
          <p:sp>
            <p:nvSpPr>
              <p:cNvPr id="36" name="TextBox 35">
                <a:extLst>
                  <a:ext uri="{FF2B5EF4-FFF2-40B4-BE49-F238E27FC236}">
                    <a16:creationId xmlns:a16="http://schemas.microsoft.com/office/drawing/2014/main" id="{23FBA56D-E21E-24E7-F8CA-02060C3953BA}"/>
                  </a:ext>
                </a:extLst>
              </p:cNvPr>
              <p:cNvSpPr txBox="1"/>
              <p:nvPr/>
            </p:nvSpPr>
            <p:spPr>
              <a:xfrm flipH="1">
                <a:off x="629017" y="1659649"/>
                <a:ext cx="1097281" cy="369332"/>
              </a:xfrm>
              <a:prstGeom prst="rect">
                <a:avLst/>
              </a:prstGeom>
              <a:noFill/>
            </p:spPr>
            <p:txBody>
              <a:bodyPr wrap="square" rtlCol="0">
                <a:spAutoFit/>
              </a:bodyPr>
              <a:lstStyle/>
              <a:p>
                <a:r>
                  <a:rPr lang="en-IN" i="1" dirty="0">
                    <a:effectLst>
                      <a:outerShdw blurRad="38100" dist="38100" dir="2700000" algn="tl">
                        <a:srgbClr val="000000">
                          <a:alpha val="43137"/>
                        </a:srgbClr>
                      </a:outerShdw>
                    </a:effectLst>
                  </a:rPr>
                  <a:t>data</a:t>
                </a:r>
              </a:p>
            </p:txBody>
          </p:sp>
          <p:sp>
            <p:nvSpPr>
              <p:cNvPr id="37" name="TextBox 36">
                <a:extLst>
                  <a:ext uri="{FF2B5EF4-FFF2-40B4-BE49-F238E27FC236}">
                    <a16:creationId xmlns:a16="http://schemas.microsoft.com/office/drawing/2014/main" id="{373956F0-4DDF-04BE-6046-05C6E7CCF289}"/>
                  </a:ext>
                </a:extLst>
              </p:cNvPr>
              <p:cNvSpPr txBox="1"/>
              <p:nvPr/>
            </p:nvSpPr>
            <p:spPr>
              <a:xfrm flipH="1">
                <a:off x="1518223" y="1654734"/>
                <a:ext cx="1097281" cy="369332"/>
              </a:xfrm>
              <a:prstGeom prst="rect">
                <a:avLst/>
              </a:prstGeom>
              <a:noFill/>
            </p:spPr>
            <p:txBody>
              <a:bodyPr wrap="square" rtlCol="0">
                <a:spAutoFit/>
              </a:bodyPr>
              <a:lstStyle/>
              <a:p>
                <a:r>
                  <a:rPr lang="en-IN" i="1" dirty="0">
                    <a:effectLst>
                      <a:outerShdw blurRad="38100" dist="38100" dir="2700000" algn="tl">
                        <a:srgbClr val="000000">
                          <a:alpha val="43137"/>
                        </a:srgbClr>
                      </a:outerShdw>
                    </a:effectLst>
                  </a:rPr>
                  <a:t>next</a:t>
                </a:r>
              </a:p>
            </p:txBody>
          </p:sp>
        </p:grpSp>
        <p:sp>
          <p:nvSpPr>
            <p:cNvPr id="34" name="TextBox 33">
              <a:extLst>
                <a:ext uri="{FF2B5EF4-FFF2-40B4-BE49-F238E27FC236}">
                  <a16:creationId xmlns:a16="http://schemas.microsoft.com/office/drawing/2014/main" id="{C08C440A-677A-98BE-ACF5-F93903B00E06}"/>
                </a:ext>
              </a:extLst>
            </p:cNvPr>
            <p:cNvSpPr txBox="1"/>
            <p:nvPr/>
          </p:nvSpPr>
          <p:spPr>
            <a:xfrm>
              <a:off x="202852" y="2502214"/>
              <a:ext cx="533400" cy="461665"/>
            </a:xfrm>
            <a:prstGeom prst="rect">
              <a:avLst/>
            </a:prstGeom>
            <a:noFill/>
          </p:spPr>
          <p:txBody>
            <a:bodyPr wrap="square" rtlCol="0">
              <a:spAutoFit/>
            </a:bodyPr>
            <a:lstStyle/>
            <a:p>
              <a:r>
                <a:rPr lang="en-IN" sz="2400" b="1" dirty="0"/>
                <a:t>n3</a:t>
              </a:r>
            </a:p>
          </p:txBody>
        </p:sp>
      </p:grpSp>
    </p:spTree>
    <p:extLst>
      <p:ext uri="{BB962C8B-B14F-4D97-AF65-F5344CB8AC3E}">
        <p14:creationId xmlns:p14="http://schemas.microsoft.com/office/powerpoint/2010/main" val="33149067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new node can then be inserted at three different places namely </a:t>
            </a:r>
          </a:p>
          <a:p>
            <a:r>
              <a:rPr lang="en-US" dirty="0"/>
              <a:t>Inserting a node at the beginning.</a:t>
            </a:r>
          </a:p>
          <a:p>
            <a:r>
              <a:rPr lang="en-US" dirty="0"/>
              <a:t>Inserting a node at the end. </a:t>
            </a:r>
          </a:p>
          <a:p>
            <a:r>
              <a:rPr lang="en-US" dirty="0"/>
              <a:t>Inserting a node at intermediate position.</a:t>
            </a:r>
          </a:p>
        </p:txBody>
      </p:sp>
    </p:spTree>
    <p:extLst>
      <p:ext uri="{BB962C8B-B14F-4D97-AF65-F5344CB8AC3E}">
        <p14:creationId xmlns:p14="http://schemas.microsoft.com/office/powerpoint/2010/main" val="17666732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8600"/>
            <a:ext cx="8808884"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036" y="3200400"/>
            <a:ext cx="8989124"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11817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FCD5503-739F-4691-1F03-4A8DA560D24E}"/>
              </a:ext>
            </a:extLst>
          </p:cNvPr>
          <p:cNvSpPr>
            <a:spLocks noGrp="1"/>
          </p:cNvSpPr>
          <p:nvPr>
            <p:ph idx="1"/>
          </p:nvPr>
        </p:nvSpPr>
        <p:spPr>
          <a:xfrm>
            <a:off x="457200" y="304800"/>
            <a:ext cx="8229600" cy="5821363"/>
          </a:xfrm>
        </p:spPr>
        <p:txBody>
          <a:bodyPr>
            <a:normAutofit fontScale="92500" lnSpcReduction="20000"/>
          </a:bodyPr>
          <a:lstStyle/>
          <a:p>
            <a:pPr marL="0" indent="0">
              <a:buNone/>
            </a:pPr>
            <a:r>
              <a:rPr lang="en-IN" sz="2400" dirty="0"/>
              <a:t>class Node:</a:t>
            </a:r>
          </a:p>
          <a:p>
            <a:pPr marL="0" indent="0">
              <a:buNone/>
            </a:pPr>
            <a:r>
              <a:rPr lang="en-IN" sz="2400" dirty="0"/>
              <a:t>    def __</a:t>
            </a:r>
            <a:r>
              <a:rPr lang="en-IN" sz="2400" dirty="0" err="1"/>
              <a:t>init</a:t>
            </a:r>
            <a:r>
              <a:rPr lang="en-IN" sz="2400" dirty="0"/>
              <a:t>__(self, data): </a:t>
            </a:r>
          </a:p>
          <a:p>
            <a:pPr marL="0" indent="0">
              <a:buNone/>
            </a:pPr>
            <a:r>
              <a:rPr lang="en-IN" sz="2400" dirty="0"/>
              <a:t>       	</a:t>
            </a:r>
            <a:r>
              <a:rPr lang="en-IN" sz="2400" dirty="0" err="1"/>
              <a:t>self.data</a:t>
            </a:r>
            <a:r>
              <a:rPr lang="en-IN" sz="2400" dirty="0"/>
              <a:t> = data        </a:t>
            </a:r>
          </a:p>
          <a:p>
            <a:pPr marL="0" indent="0">
              <a:buNone/>
            </a:pPr>
            <a:r>
              <a:rPr lang="en-IN" sz="2400" dirty="0"/>
              <a:t>	</a:t>
            </a:r>
            <a:r>
              <a:rPr lang="en-IN" sz="2400" dirty="0" err="1"/>
              <a:t>self.next</a:t>
            </a:r>
            <a:r>
              <a:rPr lang="en-IN" sz="2400" dirty="0"/>
              <a:t> = None</a:t>
            </a:r>
          </a:p>
          <a:p>
            <a:pPr marL="0" indent="0">
              <a:buNone/>
            </a:pPr>
            <a:r>
              <a:rPr lang="en-IN" sz="2400" dirty="0"/>
              <a:t>class LinkedList:</a:t>
            </a:r>
          </a:p>
          <a:p>
            <a:pPr marL="0" indent="0">
              <a:buNone/>
            </a:pPr>
            <a:r>
              <a:rPr lang="en-IN" sz="2400" dirty="0"/>
              <a:t>    def __</a:t>
            </a:r>
            <a:r>
              <a:rPr lang="en-IN" sz="2400" dirty="0" err="1"/>
              <a:t>init</a:t>
            </a:r>
            <a:r>
              <a:rPr lang="en-IN" sz="2400" dirty="0"/>
              <a:t>__(self): </a:t>
            </a:r>
          </a:p>
          <a:p>
            <a:pPr marL="0" indent="0">
              <a:buNone/>
            </a:pPr>
            <a:r>
              <a:rPr lang="en-IN" sz="2400" dirty="0"/>
              <a:t>	</a:t>
            </a:r>
            <a:r>
              <a:rPr lang="en-IN" sz="2400" dirty="0" err="1"/>
              <a:t>self.head</a:t>
            </a:r>
            <a:r>
              <a:rPr lang="en-IN" sz="2400" dirty="0"/>
              <a:t> = None</a:t>
            </a:r>
          </a:p>
          <a:p>
            <a:pPr marL="0" indent="0">
              <a:buNone/>
            </a:pPr>
            <a:endParaRPr lang="en-IN" sz="2400" dirty="0"/>
          </a:p>
          <a:p>
            <a:pPr marL="0" indent="0">
              <a:buNone/>
            </a:pPr>
            <a:r>
              <a:rPr lang="en-IN" sz="2400" dirty="0"/>
              <a:t>    def </a:t>
            </a:r>
            <a:r>
              <a:rPr lang="en-IN" sz="2400" dirty="0" err="1"/>
              <a:t>addFirst</a:t>
            </a:r>
            <a:r>
              <a:rPr lang="en-IN" sz="2400" dirty="0"/>
              <a:t>(self, </a:t>
            </a:r>
            <a:r>
              <a:rPr lang="en-IN" sz="2400" dirty="0" err="1"/>
              <a:t>val</a:t>
            </a:r>
            <a:r>
              <a:rPr lang="en-IN" sz="2400" dirty="0"/>
              <a:t>): </a:t>
            </a:r>
          </a:p>
          <a:p>
            <a:pPr marL="0" indent="0">
              <a:buNone/>
            </a:pPr>
            <a:r>
              <a:rPr lang="en-IN" sz="2400" dirty="0"/>
              <a:t>              </a:t>
            </a:r>
            <a:r>
              <a:rPr lang="en-IN" sz="2400" dirty="0" err="1"/>
              <a:t>newNode</a:t>
            </a:r>
            <a:r>
              <a:rPr lang="en-IN" sz="2400" dirty="0"/>
              <a:t> = Node(</a:t>
            </a:r>
            <a:r>
              <a:rPr lang="en-IN" sz="2400" dirty="0" err="1"/>
              <a:t>val</a:t>
            </a:r>
            <a:r>
              <a:rPr lang="en-IN" sz="2400" dirty="0"/>
              <a:t>) </a:t>
            </a:r>
          </a:p>
          <a:p>
            <a:pPr marL="0" indent="0">
              <a:buNone/>
            </a:pPr>
            <a:r>
              <a:rPr lang="en-IN" sz="2400" dirty="0"/>
              <a:t>	</a:t>
            </a:r>
            <a:r>
              <a:rPr lang="en-IN" sz="2400" dirty="0" err="1"/>
              <a:t>newNode.next</a:t>
            </a:r>
            <a:r>
              <a:rPr lang="en-IN" sz="2400" dirty="0"/>
              <a:t> = </a:t>
            </a:r>
            <a:r>
              <a:rPr lang="en-IN" sz="2400" dirty="0" err="1"/>
              <a:t>self.head</a:t>
            </a:r>
            <a:endParaRPr lang="en-IN" sz="2400" dirty="0"/>
          </a:p>
          <a:p>
            <a:pPr marL="0" indent="0">
              <a:buNone/>
            </a:pPr>
            <a:r>
              <a:rPr lang="en-IN" sz="2400" dirty="0"/>
              <a:t>	</a:t>
            </a:r>
            <a:r>
              <a:rPr lang="en-IN" sz="2400" dirty="0" err="1"/>
              <a:t>self.head</a:t>
            </a:r>
            <a:r>
              <a:rPr lang="en-IN" sz="2400" dirty="0"/>
              <a:t> = </a:t>
            </a:r>
            <a:r>
              <a:rPr lang="en-IN" sz="2400" dirty="0" err="1"/>
              <a:t>newNode</a:t>
            </a:r>
            <a:r>
              <a:rPr lang="en-IN" sz="2400" dirty="0"/>
              <a:t> </a:t>
            </a:r>
          </a:p>
          <a:p>
            <a:pPr marL="0" indent="0">
              <a:buNone/>
            </a:pPr>
            <a:r>
              <a:rPr lang="en-IN" sz="2400" dirty="0" err="1"/>
              <a:t>llist</a:t>
            </a:r>
            <a:r>
              <a:rPr lang="en-IN" sz="2400" dirty="0"/>
              <a:t> = LinkedList()</a:t>
            </a:r>
          </a:p>
          <a:p>
            <a:pPr marL="0" indent="0">
              <a:buNone/>
            </a:pPr>
            <a:r>
              <a:rPr lang="en-IN" sz="2400" dirty="0" err="1"/>
              <a:t>llist.addFirst</a:t>
            </a:r>
            <a:r>
              <a:rPr lang="en-IN" sz="2400" dirty="0"/>
              <a:t>(10)</a:t>
            </a:r>
          </a:p>
          <a:p>
            <a:pPr marL="0" indent="0">
              <a:buNone/>
            </a:pPr>
            <a:r>
              <a:rPr lang="en-IN" sz="2400" dirty="0" err="1"/>
              <a:t>llist.addFirst</a:t>
            </a:r>
            <a:r>
              <a:rPr lang="en-IN" sz="2400" dirty="0"/>
              <a:t>(20)</a:t>
            </a:r>
          </a:p>
          <a:p>
            <a:pPr marL="0" indent="0">
              <a:buNone/>
            </a:pPr>
            <a:r>
              <a:rPr lang="en-IN" sz="2400" dirty="0" err="1"/>
              <a:t>llist.addFirst</a:t>
            </a:r>
            <a:r>
              <a:rPr lang="en-IN" sz="2400" dirty="0"/>
              <a:t>(30)</a:t>
            </a:r>
          </a:p>
        </p:txBody>
      </p:sp>
    </p:spTree>
    <p:extLst>
      <p:ext uri="{BB962C8B-B14F-4D97-AF65-F5344CB8AC3E}">
        <p14:creationId xmlns:p14="http://schemas.microsoft.com/office/powerpoint/2010/main" val="30474708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018" y="838200"/>
            <a:ext cx="8584259"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58129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 y="1600200"/>
            <a:ext cx="8810277"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5294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of stack</a:t>
            </a:r>
          </a:p>
        </p:txBody>
      </p:sp>
      <p:sp>
        <p:nvSpPr>
          <p:cNvPr id="3" name="Content Placeholder 2"/>
          <p:cNvSpPr>
            <a:spLocks noGrp="1"/>
          </p:cNvSpPr>
          <p:nvPr>
            <p:ph idx="1"/>
          </p:nvPr>
        </p:nvSpPr>
        <p:spPr/>
        <p:txBody>
          <a:bodyPr/>
          <a:lstStyle/>
          <a:p>
            <a:pPr marL="0" indent="0">
              <a:buNone/>
            </a:pPr>
            <a:r>
              <a:rPr lang="en-US" dirty="0"/>
              <a:t>Two ways of stack implementation are</a:t>
            </a:r>
          </a:p>
          <a:p>
            <a:pPr marL="0" indent="0">
              <a:buNone/>
            </a:pPr>
            <a:r>
              <a:rPr lang="en-US" dirty="0"/>
              <a:t>• Static stack using arrays</a:t>
            </a:r>
          </a:p>
          <a:p>
            <a:pPr marL="0" indent="0">
              <a:buNone/>
            </a:pPr>
            <a:r>
              <a:rPr lang="en-US" dirty="0"/>
              <a:t>• Dynamic stack using link list</a:t>
            </a:r>
          </a:p>
          <a:p>
            <a:endParaRPr lang="en-US" dirty="0"/>
          </a:p>
        </p:txBody>
      </p:sp>
    </p:spTree>
    <p:extLst>
      <p:ext uri="{BB962C8B-B14F-4D97-AF65-F5344CB8AC3E}">
        <p14:creationId xmlns:p14="http://schemas.microsoft.com/office/powerpoint/2010/main" val="27492789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158BB2-79EA-8735-6AEB-D6E9025E20FE}"/>
              </a:ext>
            </a:extLst>
          </p:cNvPr>
          <p:cNvSpPr txBox="1"/>
          <p:nvPr/>
        </p:nvSpPr>
        <p:spPr>
          <a:xfrm flipH="1">
            <a:off x="1874518" y="1295400"/>
            <a:ext cx="6278881" cy="6463308"/>
          </a:xfrm>
          <a:prstGeom prst="rect">
            <a:avLst/>
          </a:prstGeom>
          <a:noFill/>
        </p:spPr>
        <p:txBody>
          <a:bodyPr wrap="square" rtlCol="0">
            <a:spAutoFit/>
          </a:bodyPr>
          <a:lstStyle/>
          <a:p>
            <a:r>
              <a:rPr lang="en-IN" sz="2400" dirty="0"/>
              <a:t>def </a:t>
            </a:r>
            <a:r>
              <a:rPr lang="en-IN" sz="2400" dirty="0" err="1"/>
              <a:t>addLast</a:t>
            </a:r>
            <a:r>
              <a:rPr lang="en-IN" sz="2400" dirty="0"/>
              <a:t>(self, </a:t>
            </a:r>
            <a:r>
              <a:rPr lang="en-IN" sz="2400" dirty="0" err="1"/>
              <a:t>val</a:t>
            </a:r>
            <a:r>
              <a:rPr lang="en-IN" sz="2400" dirty="0"/>
              <a:t>): </a:t>
            </a:r>
          </a:p>
          <a:p>
            <a:r>
              <a:rPr lang="en-IN" sz="2400" dirty="0"/>
              <a:t>       </a:t>
            </a:r>
            <a:r>
              <a:rPr lang="en-IN" sz="2400" dirty="0" err="1"/>
              <a:t>newNode</a:t>
            </a:r>
            <a:r>
              <a:rPr lang="en-IN" sz="2400" dirty="0"/>
              <a:t> = Node(</a:t>
            </a:r>
            <a:r>
              <a:rPr lang="en-IN" sz="2400" dirty="0" err="1"/>
              <a:t>val</a:t>
            </a:r>
            <a:r>
              <a:rPr lang="en-IN" sz="2400" dirty="0"/>
              <a:t>) </a:t>
            </a:r>
          </a:p>
          <a:p>
            <a:endParaRPr lang="en-IN" sz="2400" dirty="0"/>
          </a:p>
          <a:p>
            <a:r>
              <a:rPr lang="en-IN" sz="2400" dirty="0"/>
              <a:t>       if </a:t>
            </a:r>
            <a:r>
              <a:rPr lang="en-IN" sz="2400" dirty="0" err="1"/>
              <a:t>self.head</a:t>
            </a:r>
            <a:r>
              <a:rPr lang="en-IN" sz="2400" dirty="0"/>
              <a:t> == None:</a:t>
            </a:r>
          </a:p>
          <a:p>
            <a:r>
              <a:rPr lang="en-IN" sz="2400" dirty="0"/>
              <a:t>            </a:t>
            </a:r>
            <a:r>
              <a:rPr lang="en-IN" sz="2400" dirty="0" err="1"/>
              <a:t>self.head</a:t>
            </a:r>
            <a:r>
              <a:rPr lang="en-IN" sz="2400" dirty="0"/>
              <a:t> = </a:t>
            </a:r>
            <a:r>
              <a:rPr lang="en-IN" sz="2400" dirty="0" err="1"/>
              <a:t>newNode</a:t>
            </a:r>
            <a:endParaRPr lang="en-IN" sz="2400" dirty="0"/>
          </a:p>
          <a:p>
            <a:endParaRPr lang="en-IN" sz="2400" dirty="0"/>
          </a:p>
          <a:p>
            <a:r>
              <a:rPr lang="en-IN" sz="2400" dirty="0"/>
              <a:t>       else:</a:t>
            </a:r>
          </a:p>
          <a:p>
            <a:r>
              <a:rPr lang="en-IN" sz="2400" dirty="0"/>
              <a:t>            </a:t>
            </a:r>
            <a:r>
              <a:rPr lang="en-IN" sz="2400" dirty="0" err="1"/>
              <a:t>lastNode</a:t>
            </a:r>
            <a:r>
              <a:rPr lang="en-IN" sz="2400" dirty="0"/>
              <a:t> = </a:t>
            </a:r>
            <a:r>
              <a:rPr lang="en-IN" sz="2400" dirty="0" err="1"/>
              <a:t>self.head</a:t>
            </a:r>
            <a:endParaRPr lang="en-IN" sz="2400" dirty="0"/>
          </a:p>
          <a:p>
            <a:endParaRPr lang="en-IN" sz="2400" dirty="0"/>
          </a:p>
          <a:p>
            <a:r>
              <a:rPr lang="en-IN" sz="2400" dirty="0"/>
              <a:t>            while (</a:t>
            </a:r>
            <a:r>
              <a:rPr lang="en-IN" sz="2400" dirty="0" err="1"/>
              <a:t>lastNode.next</a:t>
            </a:r>
            <a:r>
              <a:rPr lang="en-IN" sz="2400" dirty="0"/>
              <a:t> != None):</a:t>
            </a:r>
          </a:p>
          <a:p>
            <a:r>
              <a:rPr lang="en-IN" sz="2400" dirty="0"/>
              <a:t>                        </a:t>
            </a:r>
            <a:r>
              <a:rPr lang="en-IN" sz="2400" dirty="0" err="1"/>
              <a:t>lastNode</a:t>
            </a:r>
            <a:r>
              <a:rPr lang="en-IN" sz="2400" dirty="0"/>
              <a:t> = </a:t>
            </a:r>
            <a:r>
              <a:rPr lang="en-IN" sz="2400" dirty="0" err="1"/>
              <a:t>lastNode.next</a:t>
            </a:r>
            <a:endParaRPr lang="en-IN" sz="2400" dirty="0"/>
          </a:p>
          <a:p>
            <a:r>
              <a:rPr lang="en-IN" sz="2400" dirty="0"/>
              <a:t>                        </a:t>
            </a:r>
            <a:r>
              <a:rPr lang="en-IN" sz="2400" dirty="0" err="1"/>
              <a:t>lastNode.next</a:t>
            </a:r>
            <a:r>
              <a:rPr lang="en-IN" sz="2400" dirty="0"/>
              <a:t> = </a:t>
            </a:r>
            <a:r>
              <a:rPr lang="en-IN" sz="2400" dirty="0" err="1"/>
              <a:t>newNode</a:t>
            </a:r>
            <a:endParaRPr lang="en-IN" sz="2400"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3437394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9FC3BB-88EE-759F-2D9D-44ECCED1DA33}"/>
              </a:ext>
            </a:extLst>
          </p:cNvPr>
          <p:cNvSpPr txBox="1"/>
          <p:nvPr/>
        </p:nvSpPr>
        <p:spPr>
          <a:xfrm flipH="1">
            <a:off x="3627119" y="2590800"/>
            <a:ext cx="3688081" cy="2031325"/>
          </a:xfrm>
          <a:prstGeom prst="rect">
            <a:avLst/>
          </a:prstGeom>
          <a:noFill/>
        </p:spPr>
        <p:txBody>
          <a:bodyPr wrap="square" rtlCol="0">
            <a:spAutoFit/>
          </a:bodyPr>
          <a:lstStyle/>
          <a:p>
            <a:endParaRPr lang="en-IN" dirty="0"/>
          </a:p>
          <a:p>
            <a:endParaRPr lang="en-IN" dirty="0"/>
          </a:p>
          <a:p>
            <a:endParaRPr lang="en-IN" dirty="0"/>
          </a:p>
          <a:p>
            <a:endParaRPr lang="en-IN" dirty="0"/>
          </a:p>
          <a:p>
            <a:endParaRPr lang="en-IN" dirty="0"/>
          </a:p>
          <a:p>
            <a:endParaRPr lang="en-IN" dirty="0"/>
          </a:p>
          <a:p>
            <a:r>
              <a:rPr lang="en-IN" dirty="0"/>
              <a:t>                          </a:t>
            </a:r>
          </a:p>
        </p:txBody>
      </p:sp>
      <p:sp>
        <p:nvSpPr>
          <p:cNvPr id="3" name="TextBox 2">
            <a:extLst>
              <a:ext uri="{FF2B5EF4-FFF2-40B4-BE49-F238E27FC236}">
                <a16:creationId xmlns:a16="http://schemas.microsoft.com/office/drawing/2014/main" id="{049948E7-C31A-E1D0-3450-28B805CFAE96}"/>
              </a:ext>
            </a:extLst>
          </p:cNvPr>
          <p:cNvSpPr txBox="1"/>
          <p:nvPr/>
        </p:nvSpPr>
        <p:spPr>
          <a:xfrm flipH="1">
            <a:off x="1295400" y="1667470"/>
            <a:ext cx="6781800" cy="4154984"/>
          </a:xfrm>
          <a:prstGeom prst="rect">
            <a:avLst/>
          </a:prstGeom>
          <a:noFill/>
        </p:spPr>
        <p:txBody>
          <a:bodyPr wrap="square" rtlCol="0">
            <a:spAutoFit/>
          </a:bodyPr>
          <a:lstStyle/>
          <a:p>
            <a:r>
              <a:rPr lang="en-IN" sz="2400" b="1" dirty="0"/>
              <a:t> def </a:t>
            </a:r>
            <a:r>
              <a:rPr lang="en-IN" sz="2400" b="1" dirty="0" err="1"/>
              <a:t>printList</a:t>
            </a:r>
            <a:r>
              <a:rPr lang="en-IN" sz="2400" b="1" dirty="0"/>
              <a:t>(self): </a:t>
            </a:r>
          </a:p>
          <a:p>
            <a:r>
              <a:rPr lang="en-IN" sz="2400" b="1" dirty="0"/>
              <a:t>                 temp = </a:t>
            </a:r>
            <a:r>
              <a:rPr lang="en-IN" sz="2400" b="1" dirty="0" err="1"/>
              <a:t>self.head</a:t>
            </a:r>
            <a:r>
              <a:rPr lang="en-IN" sz="2400" b="1" dirty="0"/>
              <a:t> </a:t>
            </a:r>
          </a:p>
          <a:p>
            <a:r>
              <a:rPr lang="en-IN" sz="2400" b="1" dirty="0"/>
              <a:t>                 print("The LinkedList Elements Are:")                                                      	while(temp): </a:t>
            </a:r>
          </a:p>
          <a:p>
            <a:r>
              <a:rPr lang="en-IN" sz="2400" b="1" dirty="0"/>
              <a:t>           	         print(</a:t>
            </a:r>
            <a:r>
              <a:rPr lang="en-IN" sz="2400" b="1" dirty="0" err="1"/>
              <a:t>temp.data</a:t>
            </a:r>
            <a:r>
              <a:rPr lang="en-IN" sz="2400" b="1" dirty="0"/>
              <a:t>) </a:t>
            </a:r>
          </a:p>
          <a:p>
            <a:r>
              <a:rPr lang="en-IN" sz="2400" b="1" dirty="0"/>
              <a:t>                          temp = </a:t>
            </a:r>
            <a:r>
              <a:rPr lang="en-IN" sz="2400" b="1" dirty="0" err="1"/>
              <a:t>temp.next</a:t>
            </a:r>
            <a:endParaRPr lang="en-IN" sz="2400" b="1" dirty="0"/>
          </a:p>
          <a:p>
            <a:endParaRPr lang="en-IN" sz="2400" b="1" dirty="0"/>
          </a:p>
          <a:p>
            <a:endParaRPr lang="en-IN" sz="2400" b="1" dirty="0"/>
          </a:p>
          <a:p>
            <a:endParaRPr lang="en-IN" sz="2400" b="1" dirty="0"/>
          </a:p>
          <a:p>
            <a:endParaRPr lang="en-IN" sz="2400" b="1" dirty="0"/>
          </a:p>
          <a:p>
            <a:r>
              <a:rPr lang="en-IN" sz="2400" b="1" dirty="0" err="1"/>
              <a:t>llist.printList</a:t>
            </a:r>
            <a:r>
              <a:rPr lang="en-IN" sz="2400" b="1" dirty="0"/>
              <a:t>()</a:t>
            </a:r>
          </a:p>
        </p:txBody>
      </p:sp>
    </p:spTree>
    <p:extLst>
      <p:ext uri="{BB962C8B-B14F-4D97-AF65-F5344CB8AC3E}">
        <p14:creationId xmlns:p14="http://schemas.microsoft.com/office/powerpoint/2010/main" val="12899957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31516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81000"/>
            <a:ext cx="7772400" cy="1470025"/>
          </a:xfrm>
        </p:spPr>
        <p:txBody>
          <a:bodyPr/>
          <a:lstStyle/>
          <a:p>
            <a:r>
              <a:rPr lang="en-US" dirty="0"/>
              <a:t>Code</a:t>
            </a:r>
          </a:p>
        </p:txBody>
      </p:sp>
      <p:sp>
        <p:nvSpPr>
          <p:cNvPr id="5" name="TextBox 4">
            <a:extLst>
              <a:ext uri="{FF2B5EF4-FFF2-40B4-BE49-F238E27FC236}">
                <a16:creationId xmlns:a16="http://schemas.microsoft.com/office/drawing/2014/main" id="{875999E6-D0D7-C466-680B-D59190CC014A}"/>
              </a:ext>
            </a:extLst>
          </p:cNvPr>
          <p:cNvSpPr txBox="1"/>
          <p:nvPr/>
        </p:nvSpPr>
        <p:spPr>
          <a:xfrm>
            <a:off x="685800" y="1676400"/>
            <a:ext cx="4267200" cy="584775"/>
          </a:xfrm>
          <a:prstGeom prst="rect">
            <a:avLst/>
          </a:prstGeom>
          <a:noFill/>
        </p:spPr>
        <p:txBody>
          <a:bodyPr wrap="square" rtlCol="0">
            <a:spAutoFit/>
          </a:bodyPr>
          <a:lstStyle/>
          <a:p>
            <a:r>
              <a:rPr lang="en-US" sz="3200" u="sng" dirty="0"/>
              <a:t>Creates an Empty Stack:</a:t>
            </a:r>
            <a:endParaRPr lang="en-IN" sz="3200" u="sng" dirty="0"/>
          </a:p>
        </p:txBody>
      </p:sp>
      <p:sp>
        <p:nvSpPr>
          <p:cNvPr id="11" name="Subtitle 2">
            <a:extLst>
              <a:ext uri="{FF2B5EF4-FFF2-40B4-BE49-F238E27FC236}">
                <a16:creationId xmlns:a16="http://schemas.microsoft.com/office/drawing/2014/main" id="{77365F8A-ED63-9585-959B-049DBF67A4AD}"/>
              </a:ext>
            </a:extLst>
          </p:cNvPr>
          <p:cNvSpPr txBox="1">
            <a:spLocks/>
          </p:cNvSpPr>
          <p:nvPr/>
        </p:nvSpPr>
        <p:spPr>
          <a:xfrm>
            <a:off x="710380" y="2971800"/>
            <a:ext cx="8281220" cy="3124200"/>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rgbClr val="0714B7"/>
                </a:solidFill>
                <a:latin typeface="Liberation Mono"/>
              </a:rPr>
              <a:t>class</a:t>
            </a:r>
            <a:r>
              <a:rPr lang="en-US" dirty="0">
                <a:solidFill>
                  <a:srgbClr val="000000"/>
                </a:solidFill>
                <a:latin typeface="Liberation Mono"/>
              </a:rPr>
              <a:t> </a:t>
            </a:r>
            <a:r>
              <a:rPr lang="en-US" dirty="0">
                <a:solidFill>
                  <a:srgbClr val="DD4A68"/>
                </a:solidFill>
                <a:latin typeface="Liberation Mono"/>
              </a:rPr>
              <a:t>Stack</a:t>
            </a:r>
            <a:r>
              <a:rPr lang="en-US" dirty="0">
                <a:solidFill>
                  <a:srgbClr val="999999"/>
                </a:solidFill>
                <a:latin typeface="Liberation Mono"/>
              </a:rPr>
              <a:t>:</a:t>
            </a:r>
            <a:r>
              <a:rPr lang="en-US" dirty="0">
                <a:solidFill>
                  <a:srgbClr val="000000"/>
                </a:solidFill>
                <a:latin typeface="Liberation Mono"/>
              </a:rPr>
              <a:t> </a:t>
            </a:r>
          </a:p>
          <a:p>
            <a:r>
              <a:rPr lang="en-US" dirty="0">
                <a:solidFill>
                  <a:srgbClr val="0714B7"/>
                </a:solidFill>
                <a:latin typeface="Liberation Mono"/>
              </a:rPr>
              <a:t>	def</a:t>
            </a:r>
            <a:r>
              <a:rPr lang="en-US" dirty="0">
                <a:solidFill>
                  <a:srgbClr val="000000"/>
                </a:solidFill>
                <a:latin typeface="Liberation Mono"/>
              </a:rPr>
              <a:t> </a:t>
            </a:r>
            <a:r>
              <a:rPr lang="en-US" dirty="0">
                <a:solidFill>
                  <a:srgbClr val="DD4A68"/>
                </a:solidFill>
                <a:latin typeface="Liberation Mono"/>
              </a:rPr>
              <a:t>__</a:t>
            </a:r>
            <a:r>
              <a:rPr lang="en-US" dirty="0" err="1">
                <a:solidFill>
                  <a:srgbClr val="DD4A68"/>
                </a:solidFill>
                <a:latin typeface="Liberation Mono"/>
              </a:rPr>
              <a:t>init</a:t>
            </a:r>
            <a:r>
              <a:rPr lang="en-US" dirty="0">
                <a:solidFill>
                  <a:srgbClr val="DD4A68"/>
                </a:solidFill>
                <a:latin typeface="Liberation Mono"/>
              </a:rPr>
              <a:t>__</a:t>
            </a:r>
            <a:r>
              <a:rPr lang="en-US" dirty="0">
                <a:solidFill>
                  <a:srgbClr val="999999"/>
                </a:solidFill>
                <a:latin typeface="Liberation Mono"/>
              </a:rPr>
              <a:t>(</a:t>
            </a:r>
            <a:r>
              <a:rPr lang="en-US" dirty="0">
                <a:solidFill>
                  <a:srgbClr val="000000"/>
                </a:solidFill>
                <a:latin typeface="Liberation Mono"/>
              </a:rPr>
              <a:t>self, size</a:t>
            </a:r>
            <a:r>
              <a:rPr lang="en-US" dirty="0">
                <a:solidFill>
                  <a:srgbClr val="999999"/>
                </a:solidFill>
                <a:latin typeface="Liberation Mono"/>
              </a:rPr>
              <a:t>):</a:t>
            </a:r>
            <a:endParaRPr lang="en-US" dirty="0">
              <a:solidFill>
                <a:srgbClr val="000000"/>
              </a:solidFill>
              <a:latin typeface="Liberation Mono"/>
            </a:endParaRPr>
          </a:p>
          <a:p>
            <a:r>
              <a:rPr lang="en-US" dirty="0">
                <a:solidFill>
                  <a:srgbClr val="000000"/>
                </a:solidFill>
                <a:latin typeface="Liberation Mono"/>
              </a:rPr>
              <a:t>	        self</a:t>
            </a:r>
            <a:r>
              <a:rPr lang="en-US" dirty="0">
                <a:solidFill>
                  <a:srgbClr val="999999"/>
                </a:solidFill>
                <a:latin typeface="Liberation Mono"/>
              </a:rPr>
              <a:t>.</a:t>
            </a:r>
            <a:r>
              <a:rPr lang="en-US" dirty="0">
                <a:solidFill>
                  <a:srgbClr val="000000"/>
                </a:solidFill>
                <a:latin typeface="Liberation Mono"/>
              </a:rPr>
              <a:t>stack </a:t>
            </a:r>
            <a:r>
              <a:rPr lang="en-US" dirty="0">
                <a:solidFill>
                  <a:srgbClr val="9A6E3A"/>
                </a:solidFill>
                <a:latin typeface="Liberation Mono"/>
              </a:rPr>
              <a:t>=</a:t>
            </a:r>
            <a:r>
              <a:rPr lang="en-US" dirty="0">
                <a:solidFill>
                  <a:srgbClr val="000000"/>
                </a:solidFill>
                <a:latin typeface="Liberation Mono"/>
              </a:rPr>
              <a:t> </a:t>
            </a:r>
            <a:r>
              <a:rPr lang="en-US" dirty="0">
                <a:solidFill>
                  <a:srgbClr val="999999"/>
                </a:solidFill>
                <a:latin typeface="Liberation Mono"/>
              </a:rPr>
              <a:t>[]</a:t>
            </a:r>
          </a:p>
          <a:p>
            <a:r>
              <a:rPr lang="en-US" dirty="0">
                <a:solidFill>
                  <a:srgbClr val="999999"/>
                </a:solidFill>
                <a:latin typeface="Liberation Mono"/>
              </a:rPr>
              <a:t>               </a:t>
            </a:r>
            <a:r>
              <a:rPr lang="en-US" dirty="0">
                <a:solidFill>
                  <a:srgbClr val="000000"/>
                </a:solidFill>
                <a:latin typeface="Liberation Mono"/>
              </a:rPr>
              <a:t>self.MAX_SIZE = size</a:t>
            </a:r>
          </a:p>
          <a:p>
            <a:r>
              <a:rPr lang="en-US" dirty="0">
                <a:solidFill>
                  <a:srgbClr val="999999"/>
                </a:solidFill>
                <a:latin typeface="Liberation Mono"/>
              </a:rPr>
              <a:t>               </a:t>
            </a:r>
            <a:r>
              <a:rPr lang="en-US" dirty="0">
                <a:latin typeface="Liberation Mono"/>
              </a:rPr>
              <a:t>self.values  = -1</a:t>
            </a:r>
            <a:endParaRPr lang="en-US" dirty="0">
              <a:solidFill>
                <a:srgbClr val="999999"/>
              </a:solidFill>
              <a:latin typeface="Liberation Mono"/>
            </a:endParaRPr>
          </a:p>
          <a:p>
            <a:r>
              <a:rPr lang="en-IN" dirty="0"/>
              <a:t>               print(“Empty Stack is Created: ”,self.stack)</a:t>
            </a:r>
          </a:p>
          <a:p>
            <a:endParaRPr lang="en-IN" dirty="0"/>
          </a:p>
          <a:p>
            <a:r>
              <a:rPr lang="en-IN" dirty="0" err="1">
                <a:solidFill>
                  <a:srgbClr val="000000"/>
                </a:solidFill>
                <a:latin typeface="Liberation Mono"/>
              </a:rPr>
              <a:t>AStack</a:t>
            </a:r>
            <a:r>
              <a:rPr lang="en-IN" dirty="0">
                <a:solidFill>
                  <a:srgbClr val="000000"/>
                </a:solidFill>
                <a:latin typeface="Liberation Mono"/>
              </a:rPr>
              <a:t> </a:t>
            </a:r>
            <a:r>
              <a:rPr lang="en-IN" dirty="0">
                <a:solidFill>
                  <a:srgbClr val="9A6E3A"/>
                </a:solidFill>
                <a:latin typeface="Liberation Mono"/>
              </a:rPr>
              <a:t>=</a:t>
            </a:r>
            <a:r>
              <a:rPr lang="en-IN" dirty="0">
                <a:solidFill>
                  <a:srgbClr val="000000"/>
                </a:solidFill>
                <a:latin typeface="Liberation Mono"/>
              </a:rPr>
              <a:t> Stack</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696902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E7EF312-B612-84F0-6F5E-8693F8D67DEE}"/>
              </a:ext>
            </a:extLst>
          </p:cNvPr>
          <p:cNvSpPr txBox="1">
            <a:spLocks/>
          </p:cNvSpPr>
          <p:nvPr/>
        </p:nvSpPr>
        <p:spPr>
          <a:xfrm>
            <a:off x="304800" y="38100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t>Code</a:t>
            </a:r>
            <a:endParaRPr lang="en-US" dirty="0"/>
          </a:p>
        </p:txBody>
      </p:sp>
      <p:sp>
        <p:nvSpPr>
          <p:cNvPr id="6" name="Subtitle 2">
            <a:extLst>
              <a:ext uri="{FF2B5EF4-FFF2-40B4-BE49-F238E27FC236}">
                <a16:creationId xmlns:a16="http://schemas.microsoft.com/office/drawing/2014/main" id="{E4E9B1D5-CDC0-CB8C-3BD1-814B93856037}"/>
              </a:ext>
            </a:extLst>
          </p:cNvPr>
          <p:cNvSpPr txBox="1">
            <a:spLocks/>
          </p:cNvSpPr>
          <p:nvPr/>
        </p:nvSpPr>
        <p:spPr>
          <a:xfrm>
            <a:off x="710381" y="2261175"/>
            <a:ext cx="7595419" cy="45968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b="0" i="0" dirty="0">
                <a:solidFill>
                  <a:srgbClr val="0714B7"/>
                </a:solidFill>
                <a:effectLst/>
                <a:latin typeface="Liberation Mono"/>
              </a:rPr>
              <a:t>def</a:t>
            </a:r>
            <a:r>
              <a:rPr lang="en-IN" b="0" i="0" dirty="0">
                <a:solidFill>
                  <a:srgbClr val="000000"/>
                </a:solidFill>
                <a:effectLst/>
                <a:latin typeface="Liberation Mono"/>
              </a:rPr>
              <a:t> </a:t>
            </a:r>
            <a:r>
              <a:rPr lang="en-IN" b="0" i="0" dirty="0">
                <a:solidFill>
                  <a:srgbClr val="DD4A68"/>
                </a:solidFill>
                <a:effectLst/>
                <a:latin typeface="Liberation Mono"/>
              </a:rPr>
              <a:t>add</a:t>
            </a:r>
            <a:r>
              <a:rPr lang="en-IN" b="0" i="0" dirty="0">
                <a:solidFill>
                  <a:srgbClr val="999999"/>
                </a:solidFill>
                <a:effectLst/>
                <a:latin typeface="Liberation Mono"/>
              </a:rPr>
              <a:t>(</a:t>
            </a:r>
            <a:r>
              <a:rPr lang="en-IN" b="0" i="0" dirty="0">
                <a:solidFill>
                  <a:srgbClr val="000000"/>
                </a:solidFill>
                <a:effectLst/>
                <a:latin typeface="Liberation Mono"/>
              </a:rPr>
              <a:t>self</a:t>
            </a:r>
            <a:r>
              <a:rPr lang="en-IN" b="0" i="0" dirty="0">
                <a:solidFill>
                  <a:srgbClr val="999999"/>
                </a:solidFill>
                <a:effectLst/>
                <a:latin typeface="Liberation Mono"/>
              </a:rPr>
              <a:t>,</a:t>
            </a:r>
            <a:r>
              <a:rPr lang="en-IN" b="0" i="0" dirty="0">
                <a:solidFill>
                  <a:srgbClr val="000000"/>
                </a:solidFill>
                <a:effectLst/>
                <a:latin typeface="Liberation Mono"/>
              </a:rPr>
              <a:t> dataval</a:t>
            </a:r>
            <a:r>
              <a:rPr lang="en-IN" b="0" i="0" dirty="0">
                <a:solidFill>
                  <a:srgbClr val="999999"/>
                </a:solidFill>
                <a:effectLst/>
                <a:latin typeface="Liberation Mono"/>
              </a:rPr>
              <a:t>):</a:t>
            </a:r>
          </a:p>
          <a:p>
            <a:r>
              <a:rPr lang="en-IN" dirty="0">
                <a:solidFill>
                  <a:srgbClr val="999999"/>
                </a:solidFill>
                <a:latin typeface="Liberation Mono"/>
              </a:rPr>
              <a:t>    </a:t>
            </a:r>
            <a:r>
              <a:rPr lang="en-US" b="0" i="0" dirty="0">
                <a:solidFill>
                  <a:srgbClr val="0714B7"/>
                </a:solidFill>
                <a:effectLst/>
                <a:latin typeface="Liberation Mono"/>
              </a:rPr>
              <a:t>if</a:t>
            </a:r>
            <a:r>
              <a:rPr lang="en-US" b="0" i="0" dirty="0">
                <a:solidFill>
                  <a:srgbClr val="000000"/>
                </a:solidFill>
                <a:effectLst/>
                <a:latin typeface="Liberation Mono"/>
              </a:rPr>
              <a:t>  self.values </a:t>
            </a:r>
            <a:r>
              <a:rPr lang="en-US" dirty="0">
                <a:solidFill>
                  <a:srgbClr val="9A6E3A"/>
                </a:solidFill>
                <a:latin typeface="Liberation Mono"/>
              </a:rPr>
              <a:t>=</a:t>
            </a:r>
            <a:r>
              <a:rPr lang="en-US" b="0" i="0" dirty="0">
                <a:solidFill>
                  <a:srgbClr val="9A6E3A"/>
                </a:solidFill>
                <a:effectLst/>
                <a:latin typeface="Liberation Mono"/>
              </a:rPr>
              <a:t>=</a:t>
            </a:r>
            <a:r>
              <a:rPr lang="en-US" b="0" i="0" dirty="0">
                <a:solidFill>
                  <a:srgbClr val="000000"/>
                </a:solidFill>
                <a:effectLst/>
                <a:latin typeface="Liberation Mono"/>
              </a:rPr>
              <a:t> </a:t>
            </a:r>
            <a:r>
              <a:rPr lang="en-US" dirty="0">
                <a:solidFill>
                  <a:srgbClr val="000000"/>
                </a:solidFill>
                <a:latin typeface="Liberation Mono"/>
              </a:rPr>
              <a:t>MAX_SIZE </a:t>
            </a:r>
            <a:r>
              <a:rPr lang="en-US" b="0" i="0" dirty="0">
                <a:solidFill>
                  <a:srgbClr val="999999"/>
                </a:solidFill>
                <a:effectLst/>
                <a:latin typeface="Liberation Mono"/>
              </a:rPr>
              <a:t>:</a:t>
            </a:r>
            <a:r>
              <a:rPr lang="en-US" b="0" i="0" dirty="0">
                <a:solidFill>
                  <a:srgbClr val="000000"/>
                </a:solidFill>
                <a:effectLst/>
                <a:latin typeface="Liberation Mono"/>
              </a:rPr>
              <a:t> </a:t>
            </a:r>
          </a:p>
          <a:p>
            <a:r>
              <a:rPr lang="en-US" sz="3200" dirty="0">
                <a:solidFill>
                  <a:srgbClr val="000000"/>
                </a:solidFill>
                <a:latin typeface="Liberation Mono"/>
              </a:rPr>
              <a:t>	</a:t>
            </a:r>
            <a:r>
              <a:rPr lang="en-US" sz="3200" b="0" i="0" dirty="0">
                <a:solidFill>
                  <a:srgbClr val="0714B7"/>
                </a:solidFill>
                <a:effectLst/>
                <a:latin typeface="Liberation Mono"/>
              </a:rPr>
              <a:t>return</a:t>
            </a:r>
            <a:r>
              <a:rPr lang="en-US" sz="3200" b="0" i="0" dirty="0">
                <a:solidFill>
                  <a:srgbClr val="000000"/>
                </a:solidFill>
                <a:effectLst/>
                <a:latin typeface="Liberation Mono"/>
              </a:rPr>
              <a:t> </a:t>
            </a:r>
            <a:r>
              <a:rPr lang="en-US" sz="3200" b="0" i="0" dirty="0">
                <a:solidFill>
                  <a:srgbClr val="999999"/>
                </a:solidFill>
                <a:effectLst/>
                <a:latin typeface="Liberation Mono"/>
              </a:rPr>
              <a:t>(</a:t>
            </a:r>
            <a:r>
              <a:rPr lang="en-US" sz="3200" b="0" i="0" dirty="0">
                <a:solidFill>
                  <a:srgbClr val="039624"/>
                </a:solidFill>
                <a:effectLst/>
                <a:latin typeface="Liberation Mono"/>
              </a:rPr>
              <a:t>“Stack is Full"</a:t>
            </a:r>
            <a:r>
              <a:rPr lang="en-US" sz="3200" b="0" i="0" dirty="0">
                <a:solidFill>
                  <a:srgbClr val="999999"/>
                </a:solidFill>
                <a:effectLst/>
                <a:latin typeface="Liberation Mono"/>
              </a:rPr>
              <a:t>)</a:t>
            </a:r>
            <a:r>
              <a:rPr lang="en-US" sz="3200" b="0" i="0" dirty="0">
                <a:solidFill>
                  <a:srgbClr val="000000"/>
                </a:solidFill>
                <a:effectLst/>
                <a:latin typeface="Liberation Mono"/>
              </a:rPr>
              <a:t> 	</a:t>
            </a:r>
          </a:p>
          <a:p>
            <a:pPr marL="457200" lvl="1" indent="0">
              <a:buNone/>
            </a:pPr>
            <a:r>
              <a:rPr lang="en-US" b="0" i="0" dirty="0">
                <a:solidFill>
                  <a:srgbClr val="0714B7"/>
                </a:solidFill>
                <a:effectLst/>
                <a:latin typeface="Liberation Mono"/>
              </a:rPr>
              <a:t>   else</a:t>
            </a:r>
            <a:r>
              <a:rPr lang="en-US" b="0" i="0" dirty="0">
                <a:solidFill>
                  <a:srgbClr val="999999"/>
                </a:solidFill>
                <a:effectLst/>
                <a:latin typeface="Liberation Mono"/>
              </a:rPr>
              <a:t>:</a:t>
            </a:r>
            <a:r>
              <a:rPr lang="en-US" b="0" i="0" dirty="0">
                <a:solidFill>
                  <a:srgbClr val="000000"/>
                </a:solidFill>
                <a:effectLst/>
                <a:latin typeface="Liberation Mono"/>
              </a:rPr>
              <a:t> </a:t>
            </a:r>
            <a:endParaRPr lang="en-IN" dirty="0">
              <a:solidFill>
                <a:srgbClr val="000000"/>
              </a:solidFill>
              <a:latin typeface="Liberation Mono"/>
            </a:endParaRPr>
          </a:p>
          <a:p>
            <a:r>
              <a:rPr lang="en-IN" dirty="0">
                <a:solidFill>
                  <a:srgbClr val="000000"/>
                </a:solidFill>
                <a:latin typeface="Liberation Mono"/>
              </a:rPr>
              <a:t>      </a:t>
            </a:r>
            <a:r>
              <a:rPr lang="en-IN" b="0" i="0" dirty="0">
                <a:solidFill>
                  <a:srgbClr val="000000"/>
                </a:solidFill>
                <a:effectLst/>
                <a:latin typeface="Liberation Mono"/>
              </a:rPr>
              <a:t>self</a:t>
            </a:r>
            <a:r>
              <a:rPr lang="en-IN" b="0" i="0" dirty="0">
                <a:solidFill>
                  <a:srgbClr val="999999"/>
                </a:solidFill>
                <a:effectLst/>
                <a:latin typeface="Liberation Mono"/>
              </a:rPr>
              <a:t>.</a:t>
            </a:r>
            <a:r>
              <a:rPr lang="en-IN" b="0" i="0" dirty="0">
                <a:solidFill>
                  <a:srgbClr val="000000"/>
                </a:solidFill>
                <a:effectLst/>
                <a:latin typeface="Liberation Mono"/>
              </a:rPr>
              <a:t>stack</a:t>
            </a:r>
            <a:r>
              <a:rPr lang="en-IN" b="0" i="0" dirty="0">
                <a:solidFill>
                  <a:srgbClr val="999999"/>
                </a:solidFill>
                <a:effectLst/>
                <a:latin typeface="Liberation Mono"/>
              </a:rPr>
              <a:t>.</a:t>
            </a:r>
            <a:r>
              <a:rPr lang="en-IN" b="0" i="0" dirty="0">
                <a:solidFill>
                  <a:srgbClr val="000000"/>
                </a:solidFill>
                <a:effectLst/>
                <a:latin typeface="Liberation Mono"/>
              </a:rPr>
              <a:t>append</a:t>
            </a:r>
            <a:r>
              <a:rPr lang="en-IN" b="0" i="0" dirty="0">
                <a:solidFill>
                  <a:srgbClr val="999999"/>
                </a:solidFill>
                <a:effectLst/>
                <a:latin typeface="Liberation Mono"/>
              </a:rPr>
              <a:t>(</a:t>
            </a:r>
            <a:r>
              <a:rPr lang="en-IN" b="0" i="0" dirty="0">
                <a:solidFill>
                  <a:srgbClr val="000000"/>
                </a:solidFill>
                <a:effectLst/>
                <a:latin typeface="Liberation Mono"/>
              </a:rPr>
              <a:t>dataval</a:t>
            </a:r>
            <a:r>
              <a:rPr lang="en-IN" b="0" i="0" dirty="0">
                <a:solidFill>
                  <a:srgbClr val="999999"/>
                </a:solidFill>
                <a:effectLst/>
                <a:latin typeface="Liberation Mono"/>
              </a:rPr>
              <a:t>)</a:t>
            </a:r>
          </a:p>
          <a:p>
            <a:pPr marL="457200" lvl="1" indent="0">
              <a:buNone/>
            </a:pPr>
            <a:r>
              <a:rPr lang="en-IN" dirty="0">
                <a:solidFill>
                  <a:srgbClr val="999999"/>
                </a:solidFill>
                <a:latin typeface="Liberation Mono"/>
              </a:rPr>
              <a:t>     </a:t>
            </a:r>
            <a:r>
              <a:rPr lang="en-IN" dirty="0"/>
              <a:t>print(</a:t>
            </a:r>
            <a:r>
              <a:rPr lang="en-IN" dirty="0" err="1"/>
              <a:t>self.dataval</a:t>
            </a:r>
            <a:r>
              <a:rPr lang="en-IN" dirty="0"/>
              <a:t>, “Value added to Stack:”, self.)</a:t>
            </a:r>
          </a:p>
          <a:p>
            <a:pPr marL="457200" lvl="1" indent="0">
              <a:buNone/>
            </a:pPr>
            <a:endParaRPr lang="en-IN" dirty="0"/>
          </a:p>
        </p:txBody>
      </p:sp>
      <p:sp>
        <p:nvSpPr>
          <p:cNvPr id="7" name="TextBox 6">
            <a:extLst>
              <a:ext uri="{FF2B5EF4-FFF2-40B4-BE49-F238E27FC236}">
                <a16:creationId xmlns:a16="http://schemas.microsoft.com/office/drawing/2014/main" id="{FC692C7E-32C5-85C6-3C59-D0E4B6392400}"/>
              </a:ext>
            </a:extLst>
          </p:cNvPr>
          <p:cNvSpPr txBox="1"/>
          <p:nvPr/>
        </p:nvSpPr>
        <p:spPr>
          <a:xfrm>
            <a:off x="685800" y="1676400"/>
            <a:ext cx="4267200" cy="584775"/>
          </a:xfrm>
          <a:prstGeom prst="rect">
            <a:avLst/>
          </a:prstGeom>
          <a:noFill/>
        </p:spPr>
        <p:txBody>
          <a:bodyPr wrap="square" rtlCol="0">
            <a:spAutoFit/>
          </a:bodyPr>
          <a:lstStyle/>
          <a:p>
            <a:r>
              <a:rPr lang="en-US" sz="3200" u="sng" dirty="0"/>
              <a:t>Adding Data to Stack:</a:t>
            </a:r>
            <a:endParaRPr lang="en-IN" sz="3200" u="sng" dirty="0"/>
          </a:p>
        </p:txBody>
      </p:sp>
    </p:spTree>
    <p:extLst>
      <p:ext uri="{BB962C8B-B14F-4D97-AF65-F5344CB8AC3E}">
        <p14:creationId xmlns:p14="http://schemas.microsoft.com/office/powerpoint/2010/main" val="3878588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F539F2-97C1-C939-A52E-9BB6EAA3A41E}"/>
              </a:ext>
            </a:extLst>
          </p:cNvPr>
          <p:cNvSpPr txBox="1">
            <a:spLocks/>
          </p:cNvSpPr>
          <p:nvPr/>
        </p:nvSpPr>
        <p:spPr>
          <a:xfrm>
            <a:off x="304800" y="38100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t>Code</a:t>
            </a:r>
            <a:endParaRPr lang="en-US" dirty="0"/>
          </a:p>
        </p:txBody>
      </p:sp>
      <p:sp>
        <p:nvSpPr>
          <p:cNvPr id="5" name="TextBox 4">
            <a:extLst>
              <a:ext uri="{FF2B5EF4-FFF2-40B4-BE49-F238E27FC236}">
                <a16:creationId xmlns:a16="http://schemas.microsoft.com/office/drawing/2014/main" id="{AED17799-2A16-2C2A-413D-ED8A8B567C8A}"/>
              </a:ext>
            </a:extLst>
          </p:cNvPr>
          <p:cNvSpPr txBox="1"/>
          <p:nvPr/>
        </p:nvSpPr>
        <p:spPr>
          <a:xfrm>
            <a:off x="685800" y="1676400"/>
            <a:ext cx="4648200" cy="584775"/>
          </a:xfrm>
          <a:prstGeom prst="rect">
            <a:avLst/>
          </a:prstGeom>
          <a:noFill/>
        </p:spPr>
        <p:txBody>
          <a:bodyPr wrap="square" rtlCol="0">
            <a:spAutoFit/>
          </a:bodyPr>
          <a:lstStyle/>
          <a:p>
            <a:r>
              <a:rPr lang="en-US" sz="3200" u="sng" dirty="0"/>
              <a:t>Deleting Data from Stack:</a:t>
            </a:r>
            <a:endParaRPr lang="en-IN" sz="3200" u="sng" dirty="0"/>
          </a:p>
        </p:txBody>
      </p:sp>
      <p:sp>
        <p:nvSpPr>
          <p:cNvPr id="6" name="Subtitle 2">
            <a:extLst>
              <a:ext uri="{FF2B5EF4-FFF2-40B4-BE49-F238E27FC236}">
                <a16:creationId xmlns:a16="http://schemas.microsoft.com/office/drawing/2014/main" id="{BA1D8C13-3BCD-7030-55E9-F34E6F12661A}"/>
              </a:ext>
            </a:extLst>
          </p:cNvPr>
          <p:cNvSpPr txBox="1">
            <a:spLocks/>
          </p:cNvSpPr>
          <p:nvPr/>
        </p:nvSpPr>
        <p:spPr>
          <a:xfrm>
            <a:off x="710381" y="2971800"/>
            <a:ext cx="6400800" cy="3124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IN" dirty="0"/>
          </a:p>
        </p:txBody>
      </p:sp>
      <p:sp>
        <p:nvSpPr>
          <p:cNvPr id="7" name="TextBox 6">
            <a:extLst>
              <a:ext uri="{FF2B5EF4-FFF2-40B4-BE49-F238E27FC236}">
                <a16:creationId xmlns:a16="http://schemas.microsoft.com/office/drawing/2014/main" id="{C063A3F8-47F7-DACF-AA6F-D90BB929E0C5}"/>
              </a:ext>
            </a:extLst>
          </p:cNvPr>
          <p:cNvSpPr txBox="1"/>
          <p:nvPr/>
        </p:nvSpPr>
        <p:spPr>
          <a:xfrm>
            <a:off x="685800" y="2580889"/>
            <a:ext cx="8711381" cy="4031873"/>
          </a:xfrm>
          <a:prstGeom prst="rect">
            <a:avLst/>
          </a:prstGeom>
          <a:noFill/>
        </p:spPr>
        <p:txBody>
          <a:bodyPr wrap="square" rtlCol="0">
            <a:spAutoFit/>
          </a:bodyPr>
          <a:lstStyle/>
          <a:p>
            <a:r>
              <a:rPr lang="en-US" sz="3200" b="0" i="0" dirty="0">
                <a:solidFill>
                  <a:srgbClr val="0714B7"/>
                </a:solidFill>
                <a:effectLst/>
                <a:latin typeface="Liberation Mono"/>
              </a:rPr>
              <a:t>def</a:t>
            </a:r>
            <a:r>
              <a:rPr lang="en-US" sz="3200" b="0" i="0" dirty="0">
                <a:solidFill>
                  <a:srgbClr val="000000"/>
                </a:solidFill>
                <a:effectLst/>
                <a:latin typeface="Liberation Mono"/>
              </a:rPr>
              <a:t> </a:t>
            </a:r>
            <a:r>
              <a:rPr lang="en-US" sz="3200" b="0" i="0" dirty="0">
                <a:solidFill>
                  <a:srgbClr val="DD4A68"/>
                </a:solidFill>
                <a:effectLst/>
                <a:latin typeface="Liberation Mono"/>
              </a:rPr>
              <a:t>remove</a:t>
            </a:r>
            <a:r>
              <a:rPr lang="en-US" sz="3200" b="0" i="0" dirty="0">
                <a:solidFill>
                  <a:srgbClr val="999999"/>
                </a:solidFill>
                <a:effectLst/>
                <a:latin typeface="Liberation Mono"/>
              </a:rPr>
              <a:t>(</a:t>
            </a:r>
            <a:r>
              <a:rPr lang="en-US" sz="3200" b="0" i="0" dirty="0">
                <a:solidFill>
                  <a:srgbClr val="000000"/>
                </a:solidFill>
                <a:effectLst/>
                <a:latin typeface="Liberation Mono"/>
              </a:rPr>
              <a:t>self</a:t>
            </a:r>
            <a:r>
              <a:rPr lang="en-US" sz="3200" b="0" i="0" dirty="0">
                <a:solidFill>
                  <a:srgbClr val="999999"/>
                </a:solidFill>
                <a:effectLst/>
                <a:latin typeface="Liberation Mono"/>
              </a:rPr>
              <a:t>):</a:t>
            </a:r>
            <a:r>
              <a:rPr lang="en-US" sz="3200" b="0" i="0" dirty="0">
                <a:solidFill>
                  <a:srgbClr val="000000"/>
                </a:solidFill>
                <a:effectLst/>
                <a:latin typeface="Liberation Mono"/>
              </a:rPr>
              <a:t> </a:t>
            </a:r>
          </a:p>
          <a:p>
            <a:r>
              <a:rPr lang="en-US" sz="3200" dirty="0">
                <a:solidFill>
                  <a:srgbClr val="000000"/>
                </a:solidFill>
                <a:latin typeface="Liberation Mono"/>
              </a:rPr>
              <a:t>	</a:t>
            </a:r>
            <a:r>
              <a:rPr lang="en-US" sz="3200" b="0" i="0" dirty="0">
                <a:solidFill>
                  <a:srgbClr val="0714B7"/>
                </a:solidFill>
                <a:effectLst/>
                <a:latin typeface="Liberation Mono"/>
              </a:rPr>
              <a:t>if</a:t>
            </a:r>
            <a:r>
              <a:rPr lang="en-US" sz="3200" b="0" i="0" dirty="0">
                <a:solidFill>
                  <a:srgbClr val="000000"/>
                </a:solidFill>
                <a:effectLst/>
                <a:latin typeface="Liberation Mono"/>
              </a:rPr>
              <a:t> </a:t>
            </a:r>
            <a:r>
              <a:rPr lang="en-US" sz="3200" b="0" i="0" dirty="0" err="1">
                <a:solidFill>
                  <a:srgbClr val="039624"/>
                </a:solidFill>
                <a:effectLst/>
                <a:latin typeface="Liberation Mono"/>
              </a:rPr>
              <a:t>len</a:t>
            </a:r>
            <a:r>
              <a:rPr lang="en-US" sz="3200" b="0" i="0" dirty="0">
                <a:solidFill>
                  <a:srgbClr val="999999"/>
                </a:solidFill>
                <a:effectLst/>
                <a:latin typeface="Liberation Mono"/>
              </a:rPr>
              <a:t>(</a:t>
            </a:r>
            <a:r>
              <a:rPr lang="en-US" sz="3200" b="0" i="0" dirty="0">
                <a:solidFill>
                  <a:srgbClr val="000000"/>
                </a:solidFill>
                <a:effectLst/>
                <a:latin typeface="Liberation Mono"/>
              </a:rPr>
              <a:t>self</a:t>
            </a:r>
            <a:r>
              <a:rPr lang="en-US" sz="3200" b="0" i="0" dirty="0">
                <a:solidFill>
                  <a:srgbClr val="999999"/>
                </a:solidFill>
                <a:effectLst/>
                <a:latin typeface="Liberation Mono"/>
              </a:rPr>
              <a:t>.</a:t>
            </a:r>
            <a:r>
              <a:rPr lang="en-US" sz="3200" b="0" i="0" dirty="0">
                <a:solidFill>
                  <a:srgbClr val="000000"/>
                </a:solidFill>
                <a:effectLst/>
                <a:latin typeface="Liberation Mono"/>
              </a:rPr>
              <a:t>stack</a:t>
            </a:r>
            <a:r>
              <a:rPr lang="en-US" sz="3200" b="0" i="0" dirty="0">
                <a:solidFill>
                  <a:srgbClr val="999999"/>
                </a:solidFill>
                <a:effectLst/>
                <a:latin typeface="Liberation Mono"/>
              </a:rPr>
              <a:t>)</a:t>
            </a:r>
            <a:r>
              <a:rPr lang="en-US" sz="3200" b="0" i="0" dirty="0">
                <a:solidFill>
                  <a:srgbClr val="000000"/>
                </a:solidFill>
                <a:effectLst/>
                <a:latin typeface="Liberation Mono"/>
              </a:rPr>
              <a:t> </a:t>
            </a:r>
            <a:r>
              <a:rPr lang="en-US" sz="3200" b="0" i="0" dirty="0">
                <a:solidFill>
                  <a:srgbClr val="9A6E3A"/>
                </a:solidFill>
                <a:effectLst/>
                <a:latin typeface="Liberation Mono"/>
              </a:rPr>
              <a:t>&lt;=</a:t>
            </a:r>
            <a:r>
              <a:rPr lang="en-US" sz="3200" b="0" i="0" dirty="0">
                <a:solidFill>
                  <a:srgbClr val="000000"/>
                </a:solidFill>
                <a:effectLst/>
                <a:latin typeface="Liberation Mono"/>
              </a:rPr>
              <a:t> </a:t>
            </a:r>
            <a:r>
              <a:rPr lang="en-US" sz="3200" b="0" i="0" dirty="0">
                <a:solidFill>
                  <a:srgbClr val="990055"/>
                </a:solidFill>
                <a:effectLst/>
                <a:latin typeface="Liberation Mono"/>
              </a:rPr>
              <a:t>0</a:t>
            </a:r>
            <a:r>
              <a:rPr lang="en-US" sz="3200" b="0" i="0" dirty="0">
                <a:solidFill>
                  <a:srgbClr val="999999"/>
                </a:solidFill>
                <a:effectLst/>
                <a:latin typeface="Liberation Mono"/>
              </a:rPr>
              <a:t>:</a:t>
            </a:r>
            <a:r>
              <a:rPr lang="en-US" sz="3200" b="0" i="0" dirty="0">
                <a:solidFill>
                  <a:srgbClr val="000000"/>
                </a:solidFill>
                <a:effectLst/>
                <a:latin typeface="Liberation Mono"/>
              </a:rPr>
              <a:t> </a:t>
            </a:r>
          </a:p>
          <a:p>
            <a:r>
              <a:rPr lang="en-US" sz="3200" dirty="0">
                <a:solidFill>
                  <a:srgbClr val="000000"/>
                </a:solidFill>
                <a:latin typeface="Liberation Mono"/>
              </a:rPr>
              <a:t>		</a:t>
            </a:r>
            <a:r>
              <a:rPr lang="en-US" sz="3200" b="0" i="0" dirty="0">
                <a:solidFill>
                  <a:srgbClr val="0714B7"/>
                </a:solidFill>
                <a:effectLst/>
                <a:latin typeface="Liberation Mono"/>
              </a:rPr>
              <a:t>return</a:t>
            </a:r>
            <a:r>
              <a:rPr lang="en-US" sz="3200" b="0" i="0" dirty="0">
                <a:solidFill>
                  <a:srgbClr val="000000"/>
                </a:solidFill>
                <a:effectLst/>
                <a:latin typeface="Liberation Mono"/>
              </a:rPr>
              <a:t> </a:t>
            </a:r>
            <a:r>
              <a:rPr lang="en-US" sz="3200" b="0" i="0" dirty="0">
                <a:solidFill>
                  <a:srgbClr val="999999"/>
                </a:solidFill>
                <a:effectLst/>
                <a:latin typeface="Liberation Mono"/>
              </a:rPr>
              <a:t>(</a:t>
            </a:r>
            <a:r>
              <a:rPr lang="en-US" sz="3200" b="0" i="0" dirty="0">
                <a:solidFill>
                  <a:srgbClr val="039624"/>
                </a:solidFill>
                <a:effectLst/>
                <a:latin typeface="Liberation Mono"/>
              </a:rPr>
              <a:t>"No element in the Stack"</a:t>
            </a:r>
            <a:r>
              <a:rPr lang="en-US" sz="3200" b="0" i="0" dirty="0">
                <a:solidFill>
                  <a:srgbClr val="999999"/>
                </a:solidFill>
                <a:effectLst/>
                <a:latin typeface="Liberation Mono"/>
              </a:rPr>
              <a:t>)</a:t>
            </a:r>
            <a:r>
              <a:rPr lang="en-US" sz="3200" b="0" i="0" dirty="0">
                <a:solidFill>
                  <a:srgbClr val="000000"/>
                </a:solidFill>
                <a:effectLst/>
                <a:latin typeface="Liberation Mono"/>
              </a:rPr>
              <a:t> 	</a:t>
            </a:r>
            <a:r>
              <a:rPr lang="en-US" sz="3200" b="0" i="0" dirty="0">
                <a:solidFill>
                  <a:srgbClr val="0714B7"/>
                </a:solidFill>
                <a:effectLst/>
                <a:latin typeface="Liberation Mono"/>
              </a:rPr>
              <a:t>else</a:t>
            </a:r>
            <a:r>
              <a:rPr lang="en-US" sz="3200" b="0" i="0" dirty="0">
                <a:solidFill>
                  <a:srgbClr val="999999"/>
                </a:solidFill>
                <a:effectLst/>
                <a:latin typeface="Liberation Mono"/>
              </a:rPr>
              <a:t>:</a:t>
            </a:r>
            <a:r>
              <a:rPr lang="en-US" sz="3200" b="0" i="0" dirty="0">
                <a:solidFill>
                  <a:srgbClr val="000000"/>
                </a:solidFill>
                <a:effectLst/>
                <a:latin typeface="Liberation Mono"/>
              </a:rPr>
              <a:t> </a:t>
            </a:r>
          </a:p>
          <a:p>
            <a:r>
              <a:rPr lang="en-US" sz="3200" dirty="0">
                <a:solidFill>
                  <a:srgbClr val="000000"/>
                </a:solidFill>
                <a:latin typeface="Liberation Mono"/>
              </a:rPr>
              <a:t>		</a:t>
            </a:r>
            <a:r>
              <a:rPr lang="en-US" sz="3200" b="0" i="0" dirty="0">
                <a:solidFill>
                  <a:srgbClr val="0714B7"/>
                </a:solidFill>
                <a:effectLst/>
                <a:latin typeface="Liberation Mono"/>
              </a:rPr>
              <a:t> print</a:t>
            </a:r>
            <a:r>
              <a:rPr lang="en-US" sz="3200" b="0" i="0" dirty="0">
                <a:effectLst/>
                <a:latin typeface="Liberation Mono"/>
              </a:rPr>
              <a:t>(“Deleted value:”,</a:t>
            </a:r>
            <a:r>
              <a:rPr lang="en-US" sz="3200" b="0" i="0" dirty="0">
                <a:solidFill>
                  <a:srgbClr val="000000"/>
                </a:solidFill>
                <a:effectLst/>
                <a:latin typeface="Liberation Mono"/>
              </a:rPr>
              <a:t> </a:t>
            </a:r>
            <a:r>
              <a:rPr lang="en-US" sz="3200" b="0" i="0" dirty="0" err="1">
                <a:solidFill>
                  <a:srgbClr val="000000"/>
                </a:solidFill>
                <a:effectLst/>
                <a:latin typeface="Liberation Mono"/>
              </a:rPr>
              <a:t>self</a:t>
            </a:r>
            <a:r>
              <a:rPr lang="en-US" sz="3200" b="0" i="0" dirty="0" err="1">
                <a:solidFill>
                  <a:srgbClr val="999999"/>
                </a:solidFill>
                <a:effectLst/>
                <a:latin typeface="Liberation Mono"/>
              </a:rPr>
              <a:t>.</a:t>
            </a:r>
            <a:r>
              <a:rPr lang="en-US" sz="3200" b="0" i="0" dirty="0" err="1">
                <a:solidFill>
                  <a:srgbClr val="000000"/>
                </a:solidFill>
                <a:effectLst/>
                <a:latin typeface="Liberation Mono"/>
              </a:rPr>
              <a:t>stack</a:t>
            </a:r>
            <a:r>
              <a:rPr lang="en-US" sz="3200" b="0" i="0" dirty="0" err="1">
                <a:solidFill>
                  <a:srgbClr val="999999"/>
                </a:solidFill>
                <a:effectLst/>
                <a:latin typeface="Liberation Mono"/>
              </a:rPr>
              <a:t>.</a:t>
            </a:r>
            <a:r>
              <a:rPr lang="en-US" sz="3200" b="0" i="0" dirty="0" err="1">
                <a:solidFill>
                  <a:srgbClr val="000000"/>
                </a:solidFill>
                <a:effectLst/>
                <a:latin typeface="Liberation Mono"/>
              </a:rPr>
              <a:t>pop</a:t>
            </a:r>
            <a:r>
              <a:rPr lang="en-US" sz="3200" b="0" i="0" dirty="0">
                <a:solidFill>
                  <a:srgbClr val="999999"/>
                </a:solidFill>
                <a:effectLst/>
                <a:latin typeface="Liberation Mono"/>
              </a:rPr>
              <a:t>()</a:t>
            </a:r>
            <a:r>
              <a:rPr lang="en-US" sz="3200" b="0" i="0" dirty="0">
                <a:effectLst/>
                <a:latin typeface="Liberation Mono"/>
              </a:rPr>
              <a:t>)</a:t>
            </a:r>
            <a:endParaRPr lang="en-US" sz="3200" b="0" i="0" dirty="0">
              <a:solidFill>
                <a:srgbClr val="000000"/>
              </a:solidFill>
              <a:effectLst/>
              <a:latin typeface="Liberation Mono"/>
            </a:endParaRPr>
          </a:p>
          <a:p>
            <a:r>
              <a:rPr lang="en-US" sz="3200" dirty="0">
                <a:solidFill>
                  <a:srgbClr val="000000"/>
                </a:solidFill>
                <a:latin typeface="Liberation Mono"/>
              </a:rPr>
              <a:t>		</a:t>
            </a:r>
            <a:r>
              <a:rPr lang="en-US" sz="3200" b="0" i="0" dirty="0">
                <a:solidFill>
                  <a:srgbClr val="0714B7"/>
                </a:solidFill>
                <a:effectLst/>
                <a:latin typeface="Liberation Mono"/>
              </a:rPr>
              <a:t>return</a:t>
            </a:r>
            <a:r>
              <a:rPr lang="en-US" sz="3200" b="0" i="0" dirty="0">
                <a:solidFill>
                  <a:srgbClr val="000000"/>
                </a:solidFill>
                <a:effectLst/>
                <a:latin typeface="Liberation Mono"/>
              </a:rPr>
              <a:t> </a:t>
            </a:r>
            <a:r>
              <a:rPr lang="en-US" sz="3200" b="0" i="0" dirty="0" err="1">
                <a:solidFill>
                  <a:srgbClr val="000000"/>
                </a:solidFill>
                <a:effectLst/>
                <a:latin typeface="Liberation Mono"/>
              </a:rPr>
              <a:t>self</a:t>
            </a:r>
            <a:r>
              <a:rPr lang="en-US" sz="3200" b="0" i="0" dirty="0" err="1">
                <a:solidFill>
                  <a:srgbClr val="999999"/>
                </a:solidFill>
                <a:effectLst/>
                <a:latin typeface="Liberation Mono"/>
              </a:rPr>
              <a:t>.</a:t>
            </a:r>
            <a:r>
              <a:rPr lang="en-US" sz="3200" b="0" i="0" dirty="0" err="1">
                <a:solidFill>
                  <a:srgbClr val="000000"/>
                </a:solidFill>
                <a:effectLst/>
                <a:latin typeface="Liberation Mono"/>
              </a:rPr>
              <a:t>stack</a:t>
            </a:r>
            <a:r>
              <a:rPr lang="en-US" sz="3200" b="0" i="0" dirty="0" err="1">
                <a:solidFill>
                  <a:srgbClr val="999999"/>
                </a:solidFill>
                <a:effectLst/>
                <a:latin typeface="Liberation Mono"/>
              </a:rPr>
              <a:t>.</a:t>
            </a:r>
            <a:r>
              <a:rPr lang="en-US" sz="3200" b="0" i="0" dirty="0" err="1">
                <a:solidFill>
                  <a:srgbClr val="000000"/>
                </a:solidFill>
                <a:effectLst/>
                <a:latin typeface="Liberation Mono"/>
              </a:rPr>
              <a:t>pop</a:t>
            </a:r>
            <a:r>
              <a:rPr lang="en-US" sz="3200" b="0" i="0" dirty="0">
                <a:solidFill>
                  <a:srgbClr val="999999"/>
                </a:solidFill>
                <a:effectLst/>
                <a:latin typeface="Liberation Mono"/>
              </a:rPr>
              <a:t>()</a:t>
            </a:r>
          </a:p>
          <a:p>
            <a:endParaRPr lang="en-US" sz="3200" dirty="0">
              <a:solidFill>
                <a:srgbClr val="999999"/>
              </a:solidFill>
              <a:latin typeface="Liberation Mono"/>
            </a:endParaRPr>
          </a:p>
          <a:p>
            <a:endParaRPr lang="en-IN" sz="3200" dirty="0"/>
          </a:p>
        </p:txBody>
      </p:sp>
    </p:spTree>
    <p:extLst>
      <p:ext uri="{BB962C8B-B14F-4D97-AF65-F5344CB8AC3E}">
        <p14:creationId xmlns:p14="http://schemas.microsoft.com/office/powerpoint/2010/main" val="2887124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1085</TotalTime>
  <Words>2164</Words>
  <Application>Microsoft Office PowerPoint</Application>
  <PresentationFormat>On-screen Show (4:3)</PresentationFormat>
  <Paragraphs>260</Paragraphs>
  <Slides>62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62</vt:i4>
      </vt:variant>
    </vt:vector>
  </HeadingPairs>
  <TitlesOfParts>
    <vt:vector size="66" baseType="lpstr">
      <vt:lpstr>Arial</vt:lpstr>
      <vt:lpstr>Calibri</vt:lpstr>
      <vt:lpstr>Liberation Mono</vt:lpstr>
      <vt:lpstr>Office Theme</vt:lpstr>
      <vt:lpstr>Stacks</vt:lpstr>
      <vt:lpstr>Stack </vt:lpstr>
      <vt:lpstr>Operations on stack</vt:lpstr>
      <vt:lpstr>PowerPoint Presentation</vt:lpstr>
      <vt:lpstr>Pictorial representation of static stack</vt:lpstr>
      <vt:lpstr>Implementation of stack</vt:lpstr>
      <vt:lpstr>Code</vt:lpstr>
      <vt:lpstr>PowerPoint Presentation</vt:lpstr>
      <vt:lpstr>PowerPoint Presentation</vt:lpstr>
      <vt:lpstr>PowerPoint Presentation</vt:lpstr>
      <vt:lpstr>PowerPoint Presentation</vt:lpstr>
      <vt:lpstr>PowerPoint Presentation</vt:lpstr>
      <vt:lpstr>PowerPoint Presentation</vt:lpstr>
      <vt:lpstr>Algebraic Expressions</vt:lpstr>
      <vt:lpstr>PowerPoint Presentation</vt:lpstr>
      <vt:lpstr>PowerPoint Presentation</vt:lpstr>
      <vt:lpstr>PowerPoint Presentation</vt:lpstr>
      <vt:lpstr>PowerPoint Presentation</vt:lpstr>
      <vt:lpstr>PowerPoint Presentation</vt:lpstr>
      <vt:lpstr>Example: Convert the following prefix expression + A * - * B C * / D ^ E F G H into its equivalent infix expression. </vt:lpstr>
      <vt:lpstr>PowerPoint Presentation</vt:lpstr>
      <vt:lpstr>Conversion from prefix to postfix</vt:lpstr>
      <vt:lpstr>Example: Convert the following prefix expression + A * - * B C * / D ^ E F G H into its equivalent postfix expression.</vt:lpstr>
      <vt:lpstr>PowerPoint Presentation</vt:lpstr>
      <vt:lpstr>Applications of stacks:</vt:lpstr>
      <vt:lpstr>Diffrence Between Arrays and Linked list</vt:lpstr>
      <vt:lpstr>QUEUE</vt:lpstr>
      <vt:lpstr>Operations on Queue</vt:lpstr>
      <vt:lpstr>Types of Queue</vt:lpstr>
      <vt:lpstr>Representation of Queue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Circular Queue</vt:lpstr>
      <vt:lpstr>Pictorial representation of circular queue</vt:lpstr>
      <vt:lpstr>Pictorial representation of circular queue</vt:lpstr>
      <vt:lpstr>Pictorial representation of circular queue </vt:lpstr>
      <vt:lpstr>Linked lists</vt:lpstr>
      <vt:lpstr>Types of Linked Lists</vt:lpstr>
      <vt:lpstr>Single Linked List:</vt:lpstr>
      <vt:lpstr>A single linked list</vt:lpstr>
      <vt:lpstr>Implementation of Single Linked List</vt:lpstr>
      <vt:lpstr>PowerPoint Presentation</vt:lpstr>
      <vt:lpstr>Creating a node for Single Linked List:</vt:lpstr>
      <vt:lpstr>new node with a value of 10</vt:lpstr>
      <vt:lpstr>PowerPoint Presentation</vt:lpstr>
      <vt:lpstr>Single Linked List with 4 nodes</vt:lpstr>
      <vt:lpstr>Creating Multiple Nodes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user</dc:creator>
  <cp:lastModifiedBy>Kanaparthi</cp:lastModifiedBy>
  <cp:revision>58</cp:revision>
  <dcterms:created xsi:type="dcterms:W3CDTF">2023-03-30T09:25:04Z</dcterms:created>
  <dcterms:modified xsi:type="dcterms:W3CDTF">2023-05-30T19:07:29Z</dcterms:modified>
</cp:coreProperties>
</file>