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385445" y="370840"/>
            <a:ext cx="11588750" cy="5968365"/>
          </a:xfrm>
        </p:spPr>
        <p:txBody>
          <a:bodyPr>
            <a:normAutofit fontScale="50000"/>
          </a:bodyPr>
          <a:p>
            <a:pPr algn="l"/>
            <a:r>
              <a:rPr lang="en-IN" altLang="en-US" sz="4400"/>
              <a:t>LINEAR SEARCH</a:t>
            </a:r>
            <a:endParaRPr lang="en-IN" altLang="en-US" sz="4400"/>
          </a:p>
          <a:p>
            <a:pPr algn="l"/>
            <a:r>
              <a:rPr lang="en-US" sz="4400"/>
              <a:t>1. Where is linear searching used?</a:t>
            </a:r>
            <a:endParaRPr lang="en-US" sz="4400"/>
          </a:p>
          <a:p>
            <a:pPr algn="l"/>
            <a:r>
              <a:rPr lang="en-US" sz="4400"/>
              <a:t>a) When the list has only a few elements</a:t>
            </a:r>
            <a:endParaRPr lang="en-US" sz="4400"/>
          </a:p>
          <a:p>
            <a:pPr algn="l"/>
            <a:r>
              <a:rPr lang="en-US" sz="4400"/>
              <a:t>b) When performing a single search in an unordered list</a:t>
            </a:r>
            <a:endParaRPr lang="en-US" sz="4400"/>
          </a:p>
          <a:p>
            <a:pPr algn="l"/>
            <a:r>
              <a:rPr lang="en-US" sz="4400"/>
              <a:t>c) Used all the time</a:t>
            </a:r>
            <a:endParaRPr lang="en-US" sz="4400"/>
          </a:p>
          <a:p>
            <a:pPr algn="l"/>
            <a:r>
              <a:rPr lang="en-US" sz="4400"/>
              <a:t>d) When the list has only a few elements and When performing a single search in an unordered list</a:t>
            </a:r>
            <a:endParaRPr lang="en-US" sz="4400"/>
          </a:p>
          <a:p>
            <a:pPr algn="l"/>
            <a:endParaRPr lang="en-US" sz="4400"/>
          </a:p>
          <a:p>
            <a:pPr algn="l"/>
            <a:endParaRPr lang="en-US" sz="4400"/>
          </a:p>
          <a:p>
            <a:pPr algn="l"/>
            <a:r>
              <a:rPr lang="en-US" sz="4400"/>
              <a:t>Answer: d</a:t>
            </a:r>
            <a:endParaRPr lang="en-US" sz="4400"/>
          </a:p>
          <a:p>
            <a:pPr algn="l"/>
            <a:r>
              <a:rPr lang="en-US" sz="4400"/>
              <a:t>Explanation: It is practical to implement linear search in the situations mentioned in When the list has only a few elements and When performing a single search in an unordered list, but for larger elements the complexity becomes larger and it makes sense to sort the list and employ binary search or hashing.</a:t>
            </a:r>
            <a:endParaRPr lang="en-US"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385445" y="370840"/>
            <a:ext cx="11588750" cy="5968365"/>
          </a:xfrm>
        </p:spPr>
        <p:txBody>
          <a:bodyPr>
            <a:normAutofit/>
          </a:bodyPr>
          <a:p>
            <a:endParaRPr lang="en-US"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385445" y="370840"/>
            <a:ext cx="11588750" cy="5968365"/>
          </a:xfrm>
        </p:spPr>
        <p:txBody>
          <a:bodyPr>
            <a:normAutofit fontScale="40000"/>
          </a:bodyPr>
          <a:p>
            <a:pPr algn="l"/>
            <a:r>
              <a:rPr lang="en-US" sz="4400"/>
              <a:t>2. Select the code snippet which performs unordered linear search iteratively?</a:t>
            </a:r>
            <a:endParaRPr lang="en-US" sz="4400"/>
          </a:p>
          <a:p>
            <a:pPr algn="l"/>
            <a:r>
              <a:rPr lang="en-US" sz="4400"/>
              <a:t>a)</a:t>
            </a:r>
            <a:endParaRPr lang="en-US" sz="4400"/>
          </a:p>
          <a:p>
            <a:pPr algn="l"/>
            <a:endParaRPr lang="en-US" sz="4400"/>
          </a:p>
          <a:p>
            <a:pPr algn="l"/>
            <a:r>
              <a:rPr lang="en-US" sz="4400"/>
              <a:t>int unorderedLinearSearch(int arr[], int size, int data)</a:t>
            </a:r>
            <a:endParaRPr lang="en-US" sz="4400"/>
          </a:p>
          <a:p>
            <a:pPr algn="l"/>
            <a:r>
              <a:rPr lang="en-US" sz="4400"/>
              <a:t>{</a:t>
            </a:r>
            <a:endParaRPr lang="en-US" sz="4400"/>
          </a:p>
          <a:p>
            <a:pPr algn="l"/>
            <a:r>
              <a:rPr lang="en-US" sz="4400"/>
              <a:t>    int index;</a:t>
            </a:r>
            <a:endParaRPr lang="en-US" sz="4400"/>
          </a:p>
          <a:p>
            <a:pPr algn="l"/>
            <a:r>
              <a:rPr lang="en-US" sz="4400"/>
              <a:t>    for(int i = 0; i &lt; size; i++)</a:t>
            </a:r>
            <a:endParaRPr lang="en-US" sz="4400"/>
          </a:p>
          <a:p>
            <a:pPr algn="l"/>
            <a:r>
              <a:rPr lang="en-US" sz="4400"/>
              <a:t>    {</a:t>
            </a:r>
            <a:endParaRPr lang="en-US" sz="4400"/>
          </a:p>
          <a:p>
            <a:pPr algn="l"/>
            <a:r>
              <a:rPr lang="en-US" sz="4400"/>
              <a:t>        if(arr[i] == data)</a:t>
            </a:r>
            <a:endParaRPr lang="en-US" sz="4400"/>
          </a:p>
          <a:p>
            <a:pPr algn="l"/>
            <a:r>
              <a:rPr lang="en-US" sz="4400"/>
              <a:t>        {</a:t>
            </a:r>
            <a:endParaRPr lang="en-US" sz="4400"/>
          </a:p>
          <a:p>
            <a:pPr algn="l"/>
            <a:r>
              <a:rPr lang="en-US" sz="4400"/>
              <a:t>            index = i;</a:t>
            </a:r>
            <a:endParaRPr lang="en-US" sz="4400"/>
          </a:p>
          <a:p>
            <a:pPr algn="l"/>
            <a:r>
              <a:rPr lang="en-US" sz="4400"/>
              <a:t>            break;</a:t>
            </a:r>
            <a:endParaRPr lang="en-US" sz="4400"/>
          </a:p>
          <a:p>
            <a:pPr algn="l"/>
            <a:r>
              <a:rPr lang="en-US" sz="4400"/>
              <a:t>        }</a:t>
            </a:r>
            <a:endParaRPr lang="en-US" sz="4400"/>
          </a:p>
          <a:p>
            <a:pPr algn="l"/>
            <a:r>
              <a:rPr lang="en-US" sz="4400"/>
              <a:t>    }</a:t>
            </a:r>
            <a:endParaRPr lang="en-US" sz="4400"/>
          </a:p>
          <a:p>
            <a:pPr algn="l"/>
            <a:r>
              <a:rPr lang="en-US" sz="4400"/>
              <a:t>    return index;</a:t>
            </a:r>
            <a:endParaRPr lang="en-US" sz="4400"/>
          </a:p>
          <a:p>
            <a:pPr algn="l"/>
            <a:r>
              <a:rPr lang="en-US" sz="4400"/>
              <a:t>}</a:t>
            </a:r>
            <a:endParaRPr lang="en-US"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385445" y="370840"/>
            <a:ext cx="11588750" cy="5968365"/>
          </a:xfrm>
        </p:spPr>
        <p:txBody>
          <a:bodyPr>
            <a:normAutofit fontScale="40000"/>
          </a:bodyPr>
          <a:p>
            <a:pPr algn="l"/>
            <a:r>
              <a:rPr lang="en-US" sz="4400"/>
              <a:t>b)</a:t>
            </a:r>
            <a:endParaRPr lang="en-US" sz="4400"/>
          </a:p>
          <a:p>
            <a:pPr algn="l"/>
            <a:endParaRPr lang="en-US" sz="4400"/>
          </a:p>
          <a:p>
            <a:pPr algn="l"/>
            <a:r>
              <a:rPr lang="en-US" sz="4400"/>
              <a:t>int unorderedLinearSearch(int arr[], int size, int data)</a:t>
            </a:r>
            <a:endParaRPr lang="en-US" sz="4400"/>
          </a:p>
          <a:p>
            <a:pPr algn="l"/>
            <a:r>
              <a:rPr lang="en-US" sz="4400"/>
              <a:t>{</a:t>
            </a:r>
            <a:endParaRPr lang="en-US" sz="4400"/>
          </a:p>
          <a:p>
            <a:pPr algn="l"/>
            <a:r>
              <a:rPr lang="en-US" sz="4400"/>
              <a:t>    int index;</a:t>
            </a:r>
            <a:endParaRPr lang="en-US" sz="4400"/>
          </a:p>
          <a:p>
            <a:pPr algn="l"/>
            <a:r>
              <a:rPr lang="en-US" sz="4400"/>
              <a:t>    for(int i = 0; i &lt; size; i++)</a:t>
            </a:r>
            <a:endParaRPr lang="en-US" sz="4400"/>
          </a:p>
          <a:p>
            <a:pPr algn="l"/>
            <a:r>
              <a:rPr lang="en-US" sz="4400"/>
              <a:t>    {</a:t>
            </a:r>
            <a:endParaRPr lang="en-US" sz="4400"/>
          </a:p>
          <a:p>
            <a:pPr algn="l"/>
            <a:r>
              <a:rPr lang="en-US" sz="4400"/>
              <a:t>        if(arr[i] == data)</a:t>
            </a:r>
            <a:endParaRPr lang="en-US" sz="4400"/>
          </a:p>
          <a:p>
            <a:pPr algn="l"/>
            <a:r>
              <a:rPr lang="en-US" sz="4400"/>
              <a:t>        {</a:t>
            </a:r>
            <a:endParaRPr lang="en-US" sz="4400"/>
          </a:p>
          <a:p>
            <a:pPr algn="l"/>
            <a:r>
              <a:rPr lang="en-US" sz="4400"/>
              <a:t>            break;</a:t>
            </a:r>
            <a:endParaRPr lang="en-US" sz="4400"/>
          </a:p>
          <a:p>
            <a:pPr algn="l"/>
            <a:r>
              <a:rPr lang="en-US" sz="4400"/>
              <a:t>        }</a:t>
            </a:r>
            <a:endParaRPr lang="en-US" sz="4400"/>
          </a:p>
          <a:p>
            <a:pPr algn="l"/>
            <a:r>
              <a:rPr lang="en-US" sz="4400"/>
              <a:t>    }</a:t>
            </a:r>
            <a:endParaRPr lang="en-US" sz="4400"/>
          </a:p>
          <a:p>
            <a:pPr algn="l"/>
            <a:r>
              <a:rPr lang="en-US" sz="4400"/>
              <a:t>    return index;</a:t>
            </a:r>
            <a:endParaRPr lang="en-US" sz="4400"/>
          </a:p>
          <a:p>
            <a:pPr algn="l"/>
            <a:r>
              <a:rPr lang="en-US" sz="4400"/>
              <a:t>}</a:t>
            </a:r>
            <a:endParaRPr lang="en-US" sz="4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385445" y="370840"/>
            <a:ext cx="11588750" cy="5968365"/>
          </a:xfrm>
        </p:spPr>
        <p:txBody>
          <a:bodyPr>
            <a:normAutofit fontScale="40000"/>
          </a:bodyPr>
          <a:p>
            <a:pPr algn="l"/>
            <a:r>
              <a:rPr lang="en-US" sz="4400"/>
              <a:t>c)</a:t>
            </a:r>
            <a:endParaRPr lang="en-US" sz="4400"/>
          </a:p>
          <a:p>
            <a:pPr algn="l"/>
            <a:endParaRPr lang="en-US" sz="4400"/>
          </a:p>
          <a:p>
            <a:pPr algn="l"/>
            <a:r>
              <a:rPr lang="en-US" sz="4400"/>
              <a:t>int unorderedLinearSearch(int arr[], int size, int data)</a:t>
            </a:r>
            <a:endParaRPr lang="en-US" sz="4400"/>
          </a:p>
          <a:p>
            <a:pPr algn="l"/>
            <a:r>
              <a:rPr lang="en-US" sz="4400"/>
              <a:t>{</a:t>
            </a:r>
            <a:endParaRPr lang="en-US" sz="4400"/>
          </a:p>
          <a:p>
            <a:pPr algn="l"/>
            <a:r>
              <a:rPr lang="en-US" sz="4400"/>
              <a:t>    int index;</a:t>
            </a:r>
            <a:endParaRPr lang="en-US" sz="4400"/>
          </a:p>
          <a:p>
            <a:pPr algn="l"/>
            <a:r>
              <a:rPr lang="en-US" sz="4400"/>
              <a:t>    for(int i = 0; i &lt;= size; i++)</a:t>
            </a:r>
            <a:endParaRPr lang="en-US" sz="4400"/>
          </a:p>
          <a:p>
            <a:pPr algn="l"/>
            <a:r>
              <a:rPr lang="en-US" sz="4400"/>
              <a:t>    {</a:t>
            </a:r>
            <a:endParaRPr lang="en-US" sz="4400"/>
          </a:p>
          <a:p>
            <a:pPr algn="l"/>
            <a:r>
              <a:rPr lang="en-US" sz="4400"/>
              <a:t>        if(arr[i] == data)</a:t>
            </a:r>
            <a:endParaRPr lang="en-US" sz="4400"/>
          </a:p>
          <a:p>
            <a:pPr algn="l"/>
            <a:r>
              <a:rPr lang="en-US" sz="4400"/>
              <a:t>        {</a:t>
            </a:r>
            <a:endParaRPr lang="en-US" sz="4400"/>
          </a:p>
          <a:p>
            <a:pPr algn="l"/>
            <a:r>
              <a:rPr lang="en-US" sz="4400"/>
              <a:t>            index = i;</a:t>
            </a:r>
            <a:endParaRPr lang="en-US" sz="4400"/>
          </a:p>
          <a:p>
            <a:pPr algn="l"/>
            <a:r>
              <a:rPr lang="en-US" sz="4400"/>
              <a:t>            break;</a:t>
            </a:r>
            <a:endParaRPr lang="en-US" sz="4400"/>
          </a:p>
          <a:p>
            <a:pPr algn="l"/>
            <a:r>
              <a:rPr lang="en-US" sz="4400"/>
              <a:t>        }</a:t>
            </a:r>
            <a:endParaRPr lang="en-US" sz="4400"/>
          </a:p>
          <a:p>
            <a:pPr algn="l"/>
            <a:r>
              <a:rPr lang="en-US" sz="4400"/>
              <a:t>    }</a:t>
            </a:r>
            <a:endParaRPr lang="en-US" sz="4400"/>
          </a:p>
          <a:p>
            <a:pPr algn="l"/>
            <a:r>
              <a:rPr lang="en-US" sz="4400"/>
              <a:t>    return index;</a:t>
            </a:r>
            <a:endParaRPr lang="en-US" sz="4400"/>
          </a:p>
          <a:p>
            <a:pPr algn="l"/>
            <a:r>
              <a:rPr lang="en-US" sz="4400"/>
              <a:t>}</a:t>
            </a:r>
            <a:endParaRPr lang="en-US" sz="4400"/>
          </a:p>
          <a:p>
            <a:pPr algn="l"/>
            <a:r>
              <a:rPr lang="en-US" sz="4400"/>
              <a:t>d) None of the mentioned</a:t>
            </a:r>
            <a:endParaRPr lang="en-US" sz="4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385445" y="370840"/>
            <a:ext cx="11588750" cy="5968365"/>
          </a:xfrm>
        </p:spPr>
        <p:txBody>
          <a:bodyPr>
            <a:normAutofit/>
          </a:bodyPr>
          <a:p>
            <a:pPr algn="l"/>
            <a:r>
              <a:rPr lang="en-IN" altLang="en-US" sz="4400"/>
              <a:t>2 Answer: a</a:t>
            </a:r>
            <a:endParaRPr lang="en-IN" altLang="en-US" sz="4400"/>
          </a:p>
          <a:p>
            <a:pPr algn="l"/>
            <a:r>
              <a:rPr lang="en-IN" altLang="en-US" sz="4400"/>
              <a:t>Explanation: Unordered term refers to the given array, that is, the elements need not be ordered. To search for an element in such an array, we need to loop through the elements until the desired element is found.</a:t>
            </a:r>
            <a:endParaRPr lang="en-IN" altLang="en-US" sz="4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385445" y="370840"/>
            <a:ext cx="11588750" cy="5968365"/>
          </a:xfrm>
        </p:spPr>
        <p:txBody>
          <a:bodyPr>
            <a:normAutofit fontScale="90000" lnSpcReduction="20000"/>
          </a:bodyPr>
          <a:p>
            <a:pPr algn="l"/>
            <a:r>
              <a:rPr lang="en-US" sz="4400"/>
              <a:t>3. What is the best case for linear search?</a:t>
            </a:r>
            <a:endParaRPr lang="en-US" sz="4400"/>
          </a:p>
          <a:p>
            <a:pPr algn="l"/>
            <a:r>
              <a:rPr lang="en-US" sz="4400"/>
              <a:t>a) O(nlogn)</a:t>
            </a:r>
            <a:endParaRPr lang="en-US" sz="4400"/>
          </a:p>
          <a:p>
            <a:pPr algn="l"/>
            <a:r>
              <a:rPr lang="en-US" sz="4400"/>
              <a:t>b) O(logn)</a:t>
            </a:r>
            <a:endParaRPr lang="en-US" sz="4400"/>
          </a:p>
          <a:p>
            <a:pPr algn="l"/>
            <a:r>
              <a:rPr lang="en-US" sz="4400"/>
              <a:t>c) O(n)</a:t>
            </a:r>
            <a:endParaRPr lang="en-US" sz="4400"/>
          </a:p>
          <a:p>
            <a:pPr algn="l"/>
            <a:r>
              <a:rPr lang="en-US" sz="4400"/>
              <a:t>d) O(1)</a:t>
            </a:r>
            <a:endParaRPr lang="en-US" sz="4400"/>
          </a:p>
          <a:p>
            <a:pPr algn="l"/>
            <a:endParaRPr lang="en-US" sz="4400"/>
          </a:p>
          <a:p>
            <a:pPr algn="l"/>
            <a:endParaRPr lang="en-US" sz="4400"/>
          </a:p>
          <a:p>
            <a:pPr algn="l"/>
            <a:r>
              <a:rPr lang="en-US" sz="4400"/>
              <a:t>Answer: d</a:t>
            </a:r>
            <a:endParaRPr lang="en-US" sz="4400"/>
          </a:p>
          <a:p>
            <a:pPr algn="l"/>
            <a:r>
              <a:rPr lang="en-US" sz="4400"/>
              <a:t>Explanation: The element is at the head of the array, hence O(1).</a:t>
            </a:r>
            <a:endParaRPr lang="en-US" sz="4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385445" y="370840"/>
            <a:ext cx="11588750" cy="5968365"/>
          </a:xfrm>
        </p:spPr>
        <p:txBody>
          <a:bodyPr>
            <a:normAutofit fontScale="70000"/>
          </a:bodyPr>
          <a:p>
            <a:pPr algn="l"/>
            <a:r>
              <a:rPr lang="en-US" sz="4400"/>
              <a:t>4. What is the worst case for linear search?</a:t>
            </a:r>
            <a:endParaRPr lang="en-US" sz="4400"/>
          </a:p>
          <a:p>
            <a:pPr algn="l"/>
            <a:r>
              <a:rPr lang="en-US" sz="4400"/>
              <a:t>a) O(nlogn)</a:t>
            </a:r>
            <a:endParaRPr lang="en-US" sz="4400"/>
          </a:p>
          <a:p>
            <a:pPr algn="l"/>
            <a:r>
              <a:rPr lang="en-US" sz="4400"/>
              <a:t>b) O(logn)</a:t>
            </a:r>
            <a:endParaRPr lang="en-US" sz="4400"/>
          </a:p>
          <a:p>
            <a:pPr algn="l"/>
            <a:r>
              <a:rPr lang="en-US" sz="4400"/>
              <a:t>c) O(n)</a:t>
            </a:r>
            <a:endParaRPr lang="en-US" sz="4400"/>
          </a:p>
          <a:p>
            <a:pPr algn="l"/>
            <a:r>
              <a:rPr lang="en-US" sz="4400"/>
              <a:t>d) O(1)</a:t>
            </a:r>
            <a:endParaRPr lang="en-US" sz="4400"/>
          </a:p>
          <a:p>
            <a:pPr algn="l"/>
            <a:endParaRPr lang="en-US" sz="4400"/>
          </a:p>
          <a:p>
            <a:pPr algn="l"/>
            <a:endParaRPr lang="en-US" sz="4400"/>
          </a:p>
          <a:p>
            <a:pPr algn="l"/>
            <a:r>
              <a:rPr lang="en-US" sz="4400"/>
              <a:t>Answer: c</a:t>
            </a:r>
            <a:endParaRPr lang="en-US" sz="4400"/>
          </a:p>
          <a:p>
            <a:pPr algn="l"/>
            <a:r>
              <a:rPr lang="en-US" sz="4400"/>
              <a:t>Explanation: Worst case is when the desired element is at the tail of the array or not present at all, in this case you have to traverse till the end of the array, hence the complexity is O(n).</a:t>
            </a:r>
            <a:endParaRPr lang="en-US"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385445" y="370840"/>
            <a:ext cx="11588750" cy="5968365"/>
          </a:xfrm>
        </p:spPr>
        <p:txBody>
          <a:bodyPr>
            <a:normAutofit fontScale="60000"/>
          </a:bodyPr>
          <a:p>
            <a:pPr algn="l"/>
            <a:r>
              <a:rPr lang="en-IN" altLang="en-US" sz="4400"/>
              <a:t>5What is the best case and worst case complexity of ordered linear search?</a:t>
            </a:r>
            <a:endParaRPr lang="en-IN" altLang="en-US" sz="4400"/>
          </a:p>
          <a:p>
            <a:pPr algn="l"/>
            <a:r>
              <a:rPr lang="en-IN" altLang="en-US" sz="4400"/>
              <a:t>a) O(nlogn), O(logn)</a:t>
            </a:r>
            <a:endParaRPr lang="en-IN" altLang="en-US" sz="4400"/>
          </a:p>
          <a:p>
            <a:pPr algn="l"/>
            <a:r>
              <a:rPr lang="en-IN" altLang="en-US" sz="4400"/>
              <a:t>b) O(logn), O(nlogn)</a:t>
            </a:r>
            <a:endParaRPr lang="en-IN" altLang="en-US" sz="4400"/>
          </a:p>
          <a:p>
            <a:pPr algn="l"/>
            <a:r>
              <a:rPr lang="en-IN" altLang="en-US" sz="4400"/>
              <a:t>c) O(n), O(1)</a:t>
            </a:r>
            <a:endParaRPr lang="en-IN" altLang="en-US" sz="4400"/>
          </a:p>
          <a:p>
            <a:pPr algn="l"/>
            <a:r>
              <a:rPr lang="en-IN" altLang="en-US" sz="4400"/>
              <a:t>d) O(1), O(n)</a:t>
            </a:r>
            <a:endParaRPr lang="en-IN" altLang="en-US" sz="4400"/>
          </a:p>
          <a:p>
            <a:pPr algn="l"/>
            <a:endParaRPr lang="en-IN" altLang="en-US" sz="4400"/>
          </a:p>
          <a:p>
            <a:pPr algn="l"/>
            <a:r>
              <a:rPr lang="en-IN" altLang="en-US" sz="4400"/>
              <a:t>Answer: d</a:t>
            </a:r>
            <a:endParaRPr lang="en-IN" altLang="en-US" sz="4400"/>
          </a:p>
          <a:p>
            <a:pPr algn="l"/>
            <a:r>
              <a:rPr lang="en-IN" altLang="en-US" sz="4400"/>
              <a:t>Explanation: Although ordered linear search is better than unordered when the element is not present in the array, the best and worst cases still remain the same, with the key element being found at first position or at last position.</a:t>
            </a:r>
            <a:endParaRPr lang="en-IN" altLang="en-US" sz="4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385445" y="370840"/>
            <a:ext cx="11588750" cy="5968365"/>
          </a:xfrm>
        </p:spPr>
        <p:txBody>
          <a:bodyPr>
            <a:normAutofit fontScale="70000"/>
          </a:bodyPr>
          <a:p>
            <a:pPr algn="l"/>
            <a:r>
              <a:rPr lang="en-IN" altLang="en-US" sz="4400"/>
              <a:t>6</a:t>
            </a:r>
            <a:endParaRPr lang="en-IN" altLang="en-US" sz="4400"/>
          </a:p>
          <a:p>
            <a:pPr algn="l"/>
            <a:r>
              <a:rPr lang="en-IN" altLang="en-US" sz="4400"/>
              <a:t>Which of the following is a disadvantage of linear search?</a:t>
            </a:r>
            <a:endParaRPr lang="en-IN" altLang="en-US" sz="4400"/>
          </a:p>
          <a:p>
            <a:pPr algn="l"/>
            <a:r>
              <a:rPr lang="en-IN" altLang="en-US" sz="4400"/>
              <a:t>a) Requires more space</a:t>
            </a:r>
            <a:endParaRPr lang="en-IN" altLang="en-US" sz="4400"/>
          </a:p>
          <a:p>
            <a:pPr algn="l"/>
            <a:r>
              <a:rPr lang="en-IN" altLang="en-US" sz="4400"/>
              <a:t>b) Greater time complexities compared to other searching algorithms</a:t>
            </a:r>
            <a:endParaRPr lang="en-IN" altLang="en-US" sz="4400"/>
          </a:p>
          <a:p>
            <a:pPr algn="l"/>
            <a:r>
              <a:rPr lang="en-IN" altLang="en-US" sz="4400"/>
              <a:t>c) Not easy to understand</a:t>
            </a:r>
            <a:endParaRPr lang="en-IN" altLang="en-US" sz="4400"/>
          </a:p>
          <a:p>
            <a:pPr algn="l"/>
            <a:r>
              <a:rPr lang="en-IN" altLang="en-US" sz="4400"/>
              <a:t>d) All of the mentioned</a:t>
            </a:r>
            <a:endParaRPr lang="en-IN" altLang="en-US" sz="4400"/>
          </a:p>
          <a:p>
            <a:pPr algn="l"/>
            <a:endParaRPr lang="en-IN" altLang="en-US" sz="4400"/>
          </a:p>
          <a:p>
            <a:pPr algn="l"/>
            <a:r>
              <a:rPr lang="en-IN" altLang="en-US" sz="4400"/>
              <a:t>Answer: b</a:t>
            </a:r>
            <a:endParaRPr lang="en-IN" altLang="en-US" sz="4400"/>
          </a:p>
          <a:p>
            <a:pPr algn="l"/>
            <a:r>
              <a:rPr lang="en-IN" altLang="en-US" sz="4400"/>
              <a:t>Explanation: The complexity of linear search as the name suggests is O(n) which is much greater than other searching techniques like binary search(O(logn)).</a:t>
            </a:r>
            <a:endParaRPr lang="en-IN" altLang="en-US" sz="4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2713</Words>
  <Application>WPS Presentation</Application>
  <PresentationFormat>Widescreen</PresentationFormat>
  <Paragraphs>102</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MT-101</dc:creator>
  <cp:lastModifiedBy>MT-101</cp:lastModifiedBy>
  <cp:revision>7</cp:revision>
  <dcterms:created xsi:type="dcterms:W3CDTF">2018-08-23T04:31:45Z</dcterms:created>
  <dcterms:modified xsi:type="dcterms:W3CDTF">2018-08-23T04:39:10Z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