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20000"/>
          </a:bodyPr>
          <a:p>
            <a:pPr algn="l"/>
            <a:r>
              <a:rPr lang="en-US" sz="4400"/>
              <a:t>1. QuickSort can be categorized into which of the following?</a:t>
            </a:r>
            <a:endParaRPr lang="en-US" sz="4400"/>
          </a:p>
          <a:p>
            <a:pPr algn="l"/>
            <a:r>
              <a:rPr lang="en-US" sz="4400"/>
              <a:t>a) Brute Force technique</a:t>
            </a:r>
            <a:endParaRPr lang="en-US" sz="4400"/>
          </a:p>
          <a:p>
            <a:pPr algn="l"/>
            <a:r>
              <a:rPr lang="en-US" sz="4400"/>
              <a:t>b) Divide and conquer</a:t>
            </a:r>
            <a:endParaRPr lang="en-US" sz="4400"/>
          </a:p>
          <a:p>
            <a:pPr algn="l"/>
            <a:r>
              <a:rPr lang="en-US" sz="4400"/>
              <a:t>c) Greedy algorithm</a:t>
            </a:r>
            <a:endParaRPr lang="en-US" sz="4400"/>
          </a:p>
          <a:p>
            <a:pPr algn="l"/>
            <a:r>
              <a:rPr lang="en-US" sz="4400"/>
              <a:t>d) Dynamic programming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b</a:t>
            </a:r>
            <a:endParaRPr lang="en-US" sz="4400"/>
          </a:p>
          <a:p>
            <a:pPr algn="l"/>
            <a:r>
              <a:rPr lang="en-US" sz="4400"/>
              <a:t>Explanation: First you divide(partition) the array based on the pivot element and sort accordingly.</a:t>
            </a:r>
            <a:endParaRPr 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10000"/>
          </a:bodyPr>
          <a:p>
            <a:pPr algn="l"/>
            <a:r>
              <a:rPr lang="en-US" sz="4400"/>
              <a:t>10. Which of the following is not true about QuickSort?</a:t>
            </a:r>
            <a:endParaRPr lang="en-US" sz="4400"/>
          </a:p>
          <a:p>
            <a:pPr algn="l"/>
            <a:r>
              <a:rPr lang="en-US" sz="4400"/>
              <a:t>a) in-place algorithm</a:t>
            </a:r>
            <a:endParaRPr lang="en-US" sz="4400"/>
          </a:p>
          <a:p>
            <a:pPr algn="l"/>
            <a:r>
              <a:rPr lang="en-US" sz="4400"/>
              <a:t>b) pivot position can be changed</a:t>
            </a:r>
            <a:endParaRPr lang="en-US" sz="4400"/>
          </a:p>
          <a:p>
            <a:pPr algn="l"/>
            <a:r>
              <a:rPr lang="en-US" sz="4400"/>
              <a:t>c) adaptive sorting algorithm</a:t>
            </a:r>
            <a:endParaRPr lang="en-US" sz="4400"/>
          </a:p>
          <a:p>
            <a:pPr algn="l"/>
            <a:r>
              <a:rPr lang="en-US" sz="4400"/>
              <a:t>d) can be implemented as a stable sort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b</a:t>
            </a:r>
            <a:endParaRPr lang="en-US" sz="4400"/>
          </a:p>
          <a:p>
            <a:pPr algn="l"/>
            <a:r>
              <a:rPr lang="en-US" sz="4400"/>
              <a:t>Explanation: Once a pivot is chosen, its position is finalized in the sorted array, it cannot be modified.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/>
          </a:bodyPr>
          <a:p>
            <a:pPr algn="l"/>
            <a:r>
              <a:rPr lang="en-IN" altLang="en-US" sz="4400"/>
              <a:t>2</a:t>
            </a:r>
            <a:endParaRPr lang="en-IN" altLang="en-US" sz="4400"/>
          </a:p>
          <a:p>
            <a:pPr algn="l"/>
            <a:r>
              <a:rPr lang="en-IN" altLang="en-US" sz="4400"/>
              <a:t> Quick sort is also known as ……..</a:t>
            </a:r>
            <a:endParaRPr lang="en-IN" altLang="en-US" sz="4400"/>
          </a:p>
          <a:p>
            <a:pPr algn="l"/>
            <a:r>
              <a:rPr lang="en-IN" altLang="en-US" sz="4400"/>
              <a:t>A. merge sort</a:t>
            </a:r>
            <a:endParaRPr lang="en-IN" altLang="en-US" sz="4400"/>
          </a:p>
          <a:p>
            <a:pPr algn="l"/>
            <a:r>
              <a:rPr lang="en-IN" altLang="en-US" sz="4400"/>
              <a:t>B. tree sort</a:t>
            </a:r>
            <a:endParaRPr lang="en-IN" altLang="en-US" sz="4400"/>
          </a:p>
          <a:p>
            <a:pPr algn="l"/>
            <a:r>
              <a:rPr lang="en-IN" altLang="en-US" sz="4400"/>
              <a:t>C. shell sort</a:t>
            </a:r>
            <a:endParaRPr lang="en-IN" altLang="en-US" sz="4400"/>
          </a:p>
          <a:p>
            <a:pPr algn="l"/>
            <a:r>
              <a:rPr lang="en-IN" altLang="en-US" sz="4400"/>
              <a:t>D. partition and exchange sort</a:t>
            </a:r>
            <a:endParaRPr lang="en-IN" altLang="en-US" sz="4400"/>
          </a:p>
          <a:p>
            <a:pPr algn="l"/>
            <a:r>
              <a:rPr lang="en-IN" altLang="en-US" sz="4400"/>
              <a:t>2 Answer D</a:t>
            </a:r>
            <a:endParaRPr lang="en-I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lnSpcReduction="20000"/>
          </a:bodyPr>
          <a:p>
            <a:pPr algn="l"/>
            <a:r>
              <a:rPr lang="en-US" sz="4400"/>
              <a:t>3. What is the worst case complexity of QuickSort?</a:t>
            </a:r>
            <a:endParaRPr lang="en-US" sz="4400"/>
          </a:p>
          <a:p>
            <a:pPr algn="l"/>
            <a:r>
              <a:rPr lang="en-US" sz="4400"/>
              <a:t>a) O(nlogn)</a:t>
            </a:r>
            <a:endParaRPr lang="en-US" sz="4400"/>
          </a:p>
          <a:p>
            <a:pPr algn="l"/>
            <a:r>
              <a:rPr lang="en-US" sz="4400"/>
              <a:t>b) O(logn)</a:t>
            </a:r>
            <a:endParaRPr lang="en-US" sz="4400"/>
          </a:p>
          <a:p>
            <a:pPr algn="l"/>
            <a:r>
              <a:rPr lang="en-US" sz="4400"/>
              <a:t>c) O(n)</a:t>
            </a:r>
            <a:endParaRPr lang="en-US" sz="4400"/>
          </a:p>
          <a:p>
            <a:pPr algn="l"/>
            <a:r>
              <a:rPr lang="en-US" sz="4400"/>
              <a:t>d) O(n2)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d</a:t>
            </a:r>
            <a:endParaRPr lang="en-US" sz="4400"/>
          </a:p>
          <a:p>
            <a:pPr algn="l"/>
            <a:r>
              <a:rPr lang="en-US" sz="4400"/>
              <a:t>Explanation: When the input array is already sorted.</a:t>
            </a:r>
            <a:endParaRPr 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4. What is a randomized QuickSort?</a:t>
            </a:r>
            <a:endParaRPr lang="en-US" sz="4400"/>
          </a:p>
          <a:p>
            <a:pPr algn="l"/>
            <a:r>
              <a:rPr lang="en-US" sz="4400"/>
              <a:t>a) The leftmost element is chosen as the pivot</a:t>
            </a:r>
            <a:endParaRPr lang="en-US" sz="4400"/>
          </a:p>
          <a:p>
            <a:pPr algn="l"/>
            <a:r>
              <a:rPr lang="en-US" sz="4400"/>
              <a:t>b) The rightmost element is chosen as the pivot</a:t>
            </a:r>
            <a:endParaRPr lang="en-US" sz="4400"/>
          </a:p>
          <a:p>
            <a:pPr algn="l"/>
            <a:r>
              <a:rPr lang="en-US" sz="4400"/>
              <a:t>c) Any element in the array is chosen as the pivot</a:t>
            </a:r>
            <a:endParaRPr lang="en-US" sz="4400"/>
          </a:p>
          <a:p>
            <a:pPr algn="l"/>
            <a:r>
              <a:rPr lang="en-US" sz="4400"/>
              <a:t>d) A random number is generated which is used as the pivot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c</a:t>
            </a:r>
            <a:endParaRPr lang="en-US" sz="4400"/>
          </a:p>
          <a:p>
            <a:pPr algn="l"/>
            <a:r>
              <a:rPr lang="en-US" sz="4400"/>
              <a:t>Explanation: QuickSort is randomized by placing the input data in the randomized fashion in the array or by choosing a random element in the array as a pivot.</a:t>
            </a:r>
            <a:endParaRPr 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/>
          </a:bodyPr>
          <a:p>
            <a:pPr algn="l"/>
            <a:r>
              <a:rPr lang="en-IN" altLang="en-US" sz="4400">
                <a:sym typeface="+mn-ea"/>
              </a:rPr>
              <a:t>5Which of the following sorting algorithm is of divide and conquer type?</a:t>
            </a:r>
            <a:endParaRPr lang="en-IN" altLang="en-US" sz="4400"/>
          </a:p>
          <a:p>
            <a:pPr algn="l"/>
            <a:r>
              <a:rPr lang="en-IN" altLang="en-US" sz="4400">
                <a:sym typeface="+mn-ea"/>
              </a:rPr>
              <a:t>A. Bubble sort</a:t>
            </a:r>
            <a:endParaRPr lang="en-IN" altLang="en-US" sz="4400"/>
          </a:p>
          <a:p>
            <a:pPr algn="l"/>
            <a:r>
              <a:rPr lang="en-IN" altLang="en-US" sz="4400">
                <a:sym typeface="+mn-ea"/>
              </a:rPr>
              <a:t>B. Insertion sort</a:t>
            </a:r>
            <a:endParaRPr lang="en-IN" altLang="en-US" sz="4400"/>
          </a:p>
          <a:p>
            <a:pPr algn="l"/>
            <a:r>
              <a:rPr lang="en-IN" altLang="en-US" sz="4400">
                <a:sym typeface="+mn-ea"/>
              </a:rPr>
              <a:t>C. Quick sort</a:t>
            </a:r>
            <a:endParaRPr lang="en-IN" altLang="en-US" sz="4400"/>
          </a:p>
          <a:p>
            <a:pPr algn="l"/>
            <a:r>
              <a:rPr lang="en-IN" altLang="en-US" sz="4400">
                <a:sym typeface="+mn-ea"/>
              </a:rPr>
              <a:t>D. Merge sort</a:t>
            </a:r>
            <a:endParaRPr lang="en-IN" altLang="en-US" sz="4400"/>
          </a:p>
          <a:p>
            <a:pPr algn="l"/>
            <a:r>
              <a:rPr lang="en-IN" altLang="en-US" sz="4400">
                <a:sym typeface="+mn-ea"/>
              </a:rPr>
              <a:t>5  answer   C. Quick sort   </a:t>
            </a:r>
            <a:endParaRPr lang="en-IN" altLang="en-US" sz="4400"/>
          </a:p>
          <a:p>
            <a:pPr algn="l"/>
            <a:endParaRPr lang="en-I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20000"/>
          </a:bodyPr>
          <a:p>
            <a:pPr algn="l"/>
            <a:r>
              <a:rPr lang="en-US" sz="4400"/>
              <a:t>6. What is the best case complexity of QuickSort?</a:t>
            </a:r>
            <a:endParaRPr lang="en-US" sz="4400"/>
          </a:p>
          <a:p>
            <a:pPr algn="l"/>
            <a:r>
              <a:rPr lang="en-US" sz="4400"/>
              <a:t>a) O(nlogn)</a:t>
            </a:r>
            <a:endParaRPr lang="en-US" sz="4400"/>
          </a:p>
          <a:p>
            <a:pPr algn="l"/>
            <a:r>
              <a:rPr lang="en-US" sz="4400"/>
              <a:t>b) O(logn)</a:t>
            </a:r>
            <a:endParaRPr lang="en-US" sz="4400"/>
          </a:p>
          <a:p>
            <a:pPr algn="l"/>
            <a:r>
              <a:rPr lang="en-US" sz="4400"/>
              <a:t>c) O(n)</a:t>
            </a:r>
            <a:endParaRPr lang="en-US" sz="4400"/>
          </a:p>
          <a:p>
            <a:pPr algn="l"/>
            <a:r>
              <a:rPr lang="en-US" sz="4400"/>
              <a:t>d) O(n2)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a</a:t>
            </a:r>
            <a:endParaRPr lang="en-US" sz="4400"/>
          </a:p>
          <a:p>
            <a:pPr algn="l"/>
            <a:r>
              <a:rPr lang="en-US" sz="4400"/>
              <a:t>Explanation: The array is partitioned into equal halves, using the Divide and Conquer master theorem, the complexity is found to be O(nlogn).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7. The given array is arr = {2,3,4,1,6}. What are the pivots that are returned as a result of subsequent partitioning?</a:t>
            </a:r>
            <a:endParaRPr lang="en-US" sz="4400"/>
          </a:p>
          <a:p>
            <a:pPr algn="l"/>
            <a:r>
              <a:rPr lang="en-US" sz="4400"/>
              <a:t>a) 1 and 3</a:t>
            </a:r>
            <a:endParaRPr lang="en-US" sz="4400"/>
          </a:p>
          <a:p>
            <a:pPr algn="l"/>
            <a:r>
              <a:rPr lang="en-US" sz="4400"/>
              <a:t>b) 3 and 1</a:t>
            </a:r>
            <a:endParaRPr lang="en-US" sz="4400"/>
          </a:p>
          <a:p>
            <a:pPr algn="l"/>
            <a:r>
              <a:rPr lang="en-US" sz="4400"/>
              <a:t>c) 2 and 6</a:t>
            </a:r>
            <a:endParaRPr lang="en-US" sz="4400"/>
          </a:p>
          <a:p>
            <a:pPr algn="l"/>
            <a:r>
              <a:rPr lang="en-US" sz="4400"/>
              <a:t>d) 6 and 2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a</a:t>
            </a:r>
            <a:endParaRPr lang="en-US" sz="4400"/>
          </a:p>
          <a:p>
            <a:pPr algn="l"/>
            <a:r>
              <a:rPr lang="en-US" sz="4400"/>
              <a:t>Explanation: The call to partition returns 1 and 3 as the pivot elements.</a:t>
            </a:r>
            <a:endParaRPr 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20000"/>
          </a:bodyPr>
          <a:p>
            <a:pPr algn="l"/>
            <a:r>
              <a:rPr lang="en-US" sz="4400"/>
              <a:t>8. What is the average case complexity of QuickSort?</a:t>
            </a:r>
            <a:endParaRPr lang="en-US" sz="4400"/>
          </a:p>
          <a:p>
            <a:pPr algn="l"/>
            <a:r>
              <a:rPr lang="en-US" sz="4400"/>
              <a:t>a) O(nlogn)</a:t>
            </a:r>
            <a:endParaRPr lang="en-US" sz="4400"/>
          </a:p>
          <a:p>
            <a:pPr algn="l"/>
            <a:r>
              <a:rPr lang="en-US" sz="4400"/>
              <a:t>b) O(logn)</a:t>
            </a:r>
            <a:endParaRPr lang="en-US" sz="4400"/>
          </a:p>
          <a:p>
            <a:pPr algn="l"/>
            <a:r>
              <a:rPr lang="en-US" sz="4400"/>
              <a:t>c) O(n)</a:t>
            </a:r>
            <a:endParaRPr lang="en-US" sz="4400"/>
          </a:p>
          <a:p>
            <a:pPr algn="l"/>
            <a:r>
              <a:rPr lang="en-US" sz="4400"/>
              <a:t>d) O(n2)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a</a:t>
            </a:r>
            <a:endParaRPr lang="en-US" sz="4400"/>
          </a:p>
          <a:p>
            <a:pPr algn="l"/>
            <a:r>
              <a:rPr lang="en-US" sz="4400"/>
              <a:t>Explanation: The position of partition(split) is unknown, hence all(n) possibilities are considered, the average is found by adding all and dividing by n.</a:t>
            </a:r>
            <a:endParaRPr 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9. The given array is arr = {2,6,1}. What are the pivots that are returned as a result of subsequent partitioning?</a:t>
            </a:r>
            <a:endParaRPr lang="en-US" sz="4400"/>
          </a:p>
          <a:p>
            <a:pPr algn="l"/>
            <a:r>
              <a:rPr lang="en-US" sz="4400"/>
              <a:t>a) 1 and 6</a:t>
            </a:r>
            <a:endParaRPr lang="en-US" sz="4400"/>
          </a:p>
          <a:p>
            <a:pPr algn="l"/>
            <a:r>
              <a:rPr lang="en-US" sz="4400"/>
              <a:t>b) 6 and 1</a:t>
            </a:r>
            <a:endParaRPr lang="en-US" sz="4400"/>
          </a:p>
          <a:p>
            <a:pPr algn="l"/>
            <a:r>
              <a:rPr lang="en-US" sz="4400"/>
              <a:t>c) 2 and 6</a:t>
            </a:r>
            <a:endParaRPr lang="en-US" sz="4400"/>
          </a:p>
          <a:p>
            <a:pPr algn="l"/>
            <a:r>
              <a:rPr lang="en-US" sz="4400"/>
              <a:t>d) None of the mentioned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d</a:t>
            </a:r>
            <a:endParaRPr lang="en-US" sz="4400"/>
          </a:p>
          <a:p>
            <a:pPr algn="l"/>
            <a:r>
              <a:rPr lang="en-US" sz="4400"/>
              <a:t>Explanation: There is only one pivot with which the array will be sorted, the pivot is 1.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2354</Words>
  <Application>WPS Presentation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MT-101</dc:creator>
  <cp:lastModifiedBy>MT-101</cp:lastModifiedBy>
  <cp:revision>16</cp:revision>
  <dcterms:created xsi:type="dcterms:W3CDTF">2018-08-21T05:42:00Z</dcterms:created>
  <dcterms:modified xsi:type="dcterms:W3CDTF">2018-08-21T06:34:06Z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