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E065-B293-7DB6-452F-E63CC1D7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0EF4E-9915-0378-1135-731AB534E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8D2C-2313-BB1B-FBC4-24605A46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BC53-24C9-CA00-322A-70CD6B8C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1F4B-7DE2-F8FB-2801-C121F4D5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6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87E8-B368-ABD8-CC5C-7F9F7867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DDDFE-346A-91FA-A3CE-08E5DAA7D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F57F-8D40-12C5-C2F2-42F3DD7C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BFDF3-A473-626B-4C57-42030974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BFA3-2265-964C-A75B-128191AE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8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04727-EE1F-5F07-24D2-3BBF1C370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FD7D4-335A-B12F-79BA-DC6FBA9E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F2F7-7839-E27D-25BF-7BED64C1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21F6-C8B2-86EB-EB94-CF957FED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DF45-4EC2-4F82-DB60-EBED0BB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6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4E4E-1F29-8B3C-E652-45CF457A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F09A-534C-3A0A-6B21-1134DD85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3F7A-FBEB-3B6E-2C4A-BE94683B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BECD-D31A-78EB-9FDA-176455DD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AAC2-8A7D-7642-469C-385868C9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54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6FC3-C1B3-EC0B-4511-C1F3AE8A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1AB71-A5BA-B2CF-50B9-F7AB104D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81C2-EA65-6A9E-2271-6F4C5252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7918-AFD5-7010-E539-313485C2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6D581-AACB-1E39-2559-1964B04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0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481E-9FCB-74C5-A9C8-16FA264A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5B9D-2C9F-2164-C569-B8852E77D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5E1A6-ABBA-5284-70EA-EF5C2300A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18FD9-24F5-E1C6-4E77-B450779F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B0122-7919-AFD0-A2A3-71594764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CB021-7FBF-E828-19B5-12494705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4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E032-E591-F7E2-205D-A5D122B4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6D97-9964-43CD-10AE-76EAE9C33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989A-237E-5999-5C25-35B5B2C22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8C7A3-AE3A-4B78-A915-98BA54934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B12A4-9223-BCC2-109B-34F388D76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465E2-F287-8D35-0FC1-2B7787C5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DDB3C-34C6-EED9-5701-2FD983E2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B77BB-3034-94B0-1DBE-ABD90CD9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9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0EB3-4459-2BF8-42C9-2D92FAAE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B1511-FA3D-4FF4-DE9F-00F9FE0E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8D9C5-F827-38A4-55D9-2FDD487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DD0F9-3EA8-F262-2946-3F646C1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5B278-F370-AEA6-B5F9-60BB0F1D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AC3A8-9F93-2720-75D3-F35CACDF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B868-04D7-AC44-80C2-5974B41D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0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893-B7BD-E53C-6012-47094F93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78B2-3C49-F594-B91F-3F987A16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7DF3-CA10-DBC9-6039-417BD0F29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9CFB-3C53-48A3-7034-A513256E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24974-B1AD-A2DE-9B5F-999F1814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B353A-5446-00D7-1AD6-42EEA581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3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C80F-A08E-892B-3EBF-8415A490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6FC4C-58A7-1D58-8BC3-35766313C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9987-C32F-0691-EEDD-132CAF843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FE84A-7A5D-15C7-C4F3-EF8CDC3D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78BB7-FCE6-DC40-83D0-27C2044E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9D17-F14F-0E63-2664-D30853D4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54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C9EAE-C630-E14A-1CE5-0E34DB7B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BD22-97E9-7504-C529-5BD7FD79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1067-6CC2-AE2E-9CEB-7C1466A42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E33B9-F869-4148-B04C-8B5F8140B80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1B2C-AF4E-B55B-1C04-AE2DED254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F292-C9A1-E827-0722-DEEF3333D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9F90-4184-4FEF-A2B0-8DC985A3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4429-DBD4-1329-3EA4-708C033B2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1287"/>
            <a:ext cx="9144000" cy="68777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Searching Algorithms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BB8EC-E0B1-0998-BBD4-004D2B2C4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87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4FAC-75D8-86A1-F4CA-60B5E90631B0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solidFill>
                  <a:srgbClr val="25265E"/>
                </a:solidFill>
                <a:latin typeface="euclid_circular_a"/>
              </a:rPr>
              <a:t>Linear Search</a:t>
            </a:r>
            <a:br>
              <a:rPr lang="en-IN" b="1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667D-B4A7-A934-8B11-909A05F42508}"/>
              </a:ext>
            </a:extLst>
          </p:cNvPr>
          <p:cNvSpPr txBox="1">
            <a:spLocks/>
          </p:cNvSpPr>
          <p:nvPr/>
        </p:nvSpPr>
        <p:spPr>
          <a:xfrm>
            <a:off x="1118118" y="1937593"/>
            <a:ext cx="10515600" cy="61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Algorithm:</a:t>
            </a:r>
            <a:endParaRPr lang="en-IN" b="1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36D10C-BFFE-ADC9-CB9A-71D56B152EEB}"/>
              </a:ext>
            </a:extLst>
          </p:cNvPr>
          <p:cNvSpPr txBox="1">
            <a:spLocks/>
          </p:cNvSpPr>
          <p:nvPr/>
        </p:nvSpPr>
        <p:spPr>
          <a:xfrm>
            <a:off x="2135155" y="3409011"/>
            <a:ext cx="10515600" cy="1741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11769-A521-C750-47D3-E208995BDD7F}"/>
              </a:ext>
            </a:extLst>
          </p:cNvPr>
          <p:cNvSpPr txBox="1"/>
          <p:nvPr/>
        </p:nvSpPr>
        <p:spPr>
          <a:xfrm flipH="1">
            <a:off x="4787224" y="6710721"/>
            <a:ext cx="148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91C837-7D64-59DF-9F80-A4F42B72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405" y="3025113"/>
            <a:ext cx="7155025" cy="3057215"/>
          </a:xfrm>
          <a:prstGeom prst="rect">
            <a:avLst/>
          </a:prstGeom>
          <a:solidFill>
            <a:srgbClr val="383B4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LinearSearch(array, key)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	for each item in the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		if item ==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			return its index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DF4-46E5-4C06-06AE-9573708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672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Linear Search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1A21-5DDB-AB78-0BCA-8E7D985E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881" y="2306509"/>
            <a:ext cx="4928119" cy="3506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u="sng" dirty="0"/>
              <a:t> Linear Search in Python</a:t>
            </a:r>
          </a:p>
          <a:p>
            <a:pPr marL="0" indent="0">
              <a:buNone/>
            </a:pPr>
            <a:r>
              <a:rPr lang="en-US" sz="2000" b="1" dirty="0"/>
              <a:t>def linearSearch(array, n, x):</a:t>
            </a:r>
          </a:p>
          <a:p>
            <a:pPr marL="0" indent="0">
              <a:buNone/>
            </a:pPr>
            <a:r>
              <a:rPr lang="en-US" sz="2000" b="1" dirty="0"/>
              <a:t>        for </a:t>
            </a:r>
            <a:r>
              <a:rPr lang="en-US" sz="2000" b="1" dirty="0" err="1"/>
              <a:t>i</a:t>
            </a:r>
            <a:r>
              <a:rPr lang="en-US" sz="2000" b="1" dirty="0"/>
              <a:t> in range(0, n):</a:t>
            </a:r>
          </a:p>
          <a:p>
            <a:pPr marL="0" indent="0">
              <a:buNone/>
            </a:pPr>
            <a:r>
              <a:rPr lang="en-US" sz="2000" b="1" dirty="0"/>
              <a:t>              if (array[</a:t>
            </a:r>
            <a:r>
              <a:rPr lang="en-US" sz="2000" b="1" dirty="0" err="1"/>
              <a:t>i</a:t>
            </a:r>
            <a:r>
              <a:rPr lang="en-US" sz="2000" b="1" dirty="0"/>
              <a:t>] == x):</a:t>
            </a:r>
          </a:p>
          <a:p>
            <a:pPr marL="0" indent="0">
              <a:buNone/>
            </a:pPr>
            <a:r>
              <a:rPr lang="en-US" sz="2000" b="1" dirty="0"/>
              <a:t>                     return </a:t>
            </a:r>
            <a:r>
              <a:rPr lang="en-US" sz="2000" b="1" dirty="0" err="1"/>
              <a:t>i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return -1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BF53F-7EB5-B198-6CA7-763703D471FB}"/>
              </a:ext>
            </a:extLst>
          </p:cNvPr>
          <p:cNvSpPr txBox="1"/>
          <p:nvPr/>
        </p:nvSpPr>
        <p:spPr>
          <a:xfrm flipH="1">
            <a:off x="7099819" y="2905578"/>
            <a:ext cx="4572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array = [2, 4, 0, 1, 9]</a:t>
            </a:r>
          </a:p>
          <a:p>
            <a:endParaRPr lang="en-US" sz="1800" b="1" dirty="0"/>
          </a:p>
          <a:p>
            <a:r>
              <a:rPr lang="en-US" sz="1800" b="1" dirty="0"/>
              <a:t>x = 1</a:t>
            </a:r>
          </a:p>
          <a:p>
            <a:r>
              <a:rPr lang="en-US" sz="1800" b="1" dirty="0"/>
              <a:t>n =  </a:t>
            </a:r>
            <a:r>
              <a:rPr lang="en-US" sz="1800" b="1" dirty="0" err="1"/>
              <a:t>len</a:t>
            </a:r>
            <a:r>
              <a:rPr lang="en-US" sz="1800" b="1" dirty="0"/>
              <a:t>(array)</a:t>
            </a:r>
          </a:p>
          <a:p>
            <a:endParaRPr lang="en-US" sz="1800" b="1" dirty="0"/>
          </a:p>
          <a:p>
            <a:r>
              <a:rPr lang="en-US" sz="1800" b="1" dirty="0"/>
              <a:t>result =  linearSearch(array, n, x)</a:t>
            </a:r>
          </a:p>
          <a:p>
            <a:endParaRPr lang="en-US" sz="1800" b="1" dirty="0"/>
          </a:p>
          <a:p>
            <a:r>
              <a:rPr lang="en-US" sz="1800" b="1" dirty="0"/>
              <a:t>if(result == -1):</a:t>
            </a:r>
          </a:p>
          <a:p>
            <a:r>
              <a:rPr lang="en-US" sz="1800" b="1" dirty="0"/>
              <a:t>    print("Element not found")</a:t>
            </a:r>
          </a:p>
          <a:p>
            <a:r>
              <a:rPr lang="en-US" sz="1800" b="1" dirty="0"/>
              <a:t>else:</a:t>
            </a:r>
          </a:p>
          <a:p>
            <a:r>
              <a:rPr lang="en-US" sz="1800" b="1" dirty="0"/>
              <a:t>    print("Element found at index: ", result)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51564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D52D-FFBC-ACA9-AAD8-E20530215C73}"/>
              </a:ext>
            </a:extLst>
          </p:cNvPr>
          <p:cNvSpPr txBox="1">
            <a:spLocks/>
          </p:cNvSpPr>
          <p:nvPr/>
        </p:nvSpPr>
        <p:spPr>
          <a:xfrm>
            <a:off x="1085461" y="1474659"/>
            <a:ext cx="9144000" cy="68777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solidFill>
                  <a:srgbClr val="25265E"/>
                </a:solidFill>
                <a:latin typeface="euclid_circular_a"/>
              </a:rPr>
              <a:t>Searching Algorithms:</a:t>
            </a:r>
            <a:br>
              <a:rPr lang="en-IN" b="1" u="sng" dirty="0">
                <a:solidFill>
                  <a:srgbClr val="25265E"/>
                </a:solidFill>
                <a:latin typeface="euclid_circular_a"/>
              </a:rPr>
            </a:br>
            <a:endParaRPr lang="en-IN" u="s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AEBD10-51C3-95A6-78B2-FEB4CA4D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645" y="2286422"/>
            <a:ext cx="9144000" cy="3694500"/>
          </a:xfrm>
        </p:spPr>
        <p:txBody>
          <a:bodyPr/>
          <a:lstStyle/>
          <a:p>
            <a:pPr algn="l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Searching Algorithms are designed to check for an element or retrieve an element from any data structure where it is stored.</a:t>
            </a:r>
          </a:p>
          <a:p>
            <a:pPr algn="l"/>
            <a:endParaRPr lang="en-US" i="1" dirty="0">
              <a:solidFill>
                <a:srgbClr val="273239"/>
              </a:solidFill>
              <a:latin typeface="urw-din"/>
            </a:endParaRPr>
          </a:p>
          <a:p>
            <a:pPr algn="l" fontAlgn="base"/>
            <a:r>
              <a:rPr lang="en-US" b="0" i="0" dirty="0">
                <a:effectLst/>
                <a:latin typeface="var(--font-din)"/>
              </a:rPr>
              <a:t>Based on the type of search operation, these algorithms are generally classified into two categories: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var(--font-din)"/>
              </a:rPr>
              <a:t>Sequential Search</a:t>
            </a:r>
            <a:r>
              <a:rPr lang="en-US" b="0" i="0" dirty="0">
                <a:effectLst/>
                <a:latin typeface="var(--font-din)"/>
              </a:rPr>
              <a:t>: In this, the list or array is traversed sequentially and every element is checked. 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latin typeface="var(--font-din)"/>
            </a:endParaRPr>
          </a:p>
          <a:p>
            <a:pPr algn="l" fontAlgn="base"/>
            <a:r>
              <a:rPr lang="en-US" b="0" i="0" dirty="0">
                <a:effectLst/>
                <a:latin typeface="var(--font-din)"/>
              </a:rPr>
              <a:t>	For example: </a:t>
            </a:r>
            <a:r>
              <a:rPr lang="en-US" b="0" i="0" u="none" strike="noStrike" dirty="0">
                <a:effectLst/>
                <a:latin typeface="var(--font-din)"/>
              </a:rPr>
              <a:t>Linear Search</a:t>
            </a:r>
            <a:r>
              <a:rPr lang="en-US" b="0" i="0" dirty="0">
                <a:effectLst/>
                <a:latin typeface="var(--font-din)"/>
              </a:rPr>
              <a:t>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18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4E10-2AE8-0F8A-6E6E-F0A094BF85CF}"/>
              </a:ext>
            </a:extLst>
          </p:cNvPr>
          <p:cNvSpPr txBox="1">
            <a:spLocks/>
          </p:cNvSpPr>
          <p:nvPr/>
        </p:nvSpPr>
        <p:spPr>
          <a:xfrm>
            <a:off x="1085461" y="1176089"/>
            <a:ext cx="9144000" cy="68777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solidFill>
                  <a:srgbClr val="25265E"/>
                </a:solidFill>
                <a:latin typeface="euclid_circular_a"/>
              </a:rPr>
              <a:t>Searching Algorithms:</a:t>
            </a:r>
            <a:br>
              <a:rPr lang="en-IN" b="1" u="sng" dirty="0">
                <a:solidFill>
                  <a:srgbClr val="25265E"/>
                </a:solidFill>
                <a:latin typeface="euclid_circular_a"/>
              </a:rPr>
            </a:br>
            <a:endParaRPr lang="en-IN" u="sng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B3C4B410-2C3E-496A-235F-38882A84D934}"/>
              </a:ext>
            </a:extLst>
          </p:cNvPr>
          <p:cNvSpPr txBox="1">
            <a:spLocks/>
          </p:cNvSpPr>
          <p:nvPr/>
        </p:nvSpPr>
        <p:spPr>
          <a:xfrm>
            <a:off x="1598645" y="1735915"/>
            <a:ext cx="9144000" cy="45902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1D54907-F952-1690-8A79-552D005B1766}"/>
              </a:ext>
            </a:extLst>
          </p:cNvPr>
          <p:cNvSpPr txBox="1">
            <a:spLocks/>
          </p:cNvSpPr>
          <p:nvPr/>
        </p:nvSpPr>
        <p:spPr>
          <a:xfrm>
            <a:off x="1598645" y="2286421"/>
            <a:ext cx="9144000" cy="44036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2.Interval Search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 These algorithms are specifically designed for searching in sorted data-structures.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These type of searching algorithms are much more efficient than Linear Search as they repeatedly target the center of the search structure and divide the search space in half. 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	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Example: </a:t>
            </a:r>
            <a:r>
              <a:rPr lang="en-US" b="0" i="0" u="none" strike="noStrike" dirty="0">
                <a:effectLst/>
                <a:latin typeface="urw-din"/>
              </a:rPr>
              <a:t>Binary Search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66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4429-DBD4-1329-3EA4-708C033B2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1287"/>
            <a:ext cx="9144000" cy="68777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Linear Search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BB8EC-E0B1-0998-BBD4-004D2B2C4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2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2DF4-46E5-4C06-06AE-9573708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672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Linear Search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1A21-5DDB-AB78-0BCA-8E7D985E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94" y="2432115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Linear search is a sequential searching algorithm where we start from one end and check every element of the list until the desired element is found. </a:t>
            </a:r>
          </a:p>
          <a:p>
            <a:endParaRPr lang="en-US" b="0" i="0" dirty="0">
              <a:effectLst/>
              <a:latin typeface="euclid_circular_a"/>
            </a:endParaRPr>
          </a:p>
          <a:p>
            <a:r>
              <a:rPr lang="en-US" b="0" i="0" dirty="0">
                <a:effectLst/>
                <a:latin typeface="euclid_circular_a"/>
              </a:rPr>
              <a:t>It is the simplest searching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13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36BDD-7D6E-A8D8-4B88-42CDC394C01B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25265E"/>
                </a:solidFill>
                <a:latin typeface="euclid_circular_a"/>
              </a:rPr>
              <a:t>Linear Search</a:t>
            </a:r>
            <a:br>
              <a:rPr lang="en-IN" b="1" dirty="0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8E7C88-9381-04F6-1E06-25A69E5DD9A0}"/>
              </a:ext>
            </a:extLst>
          </p:cNvPr>
          <p:cNvSpPr txBox="1">
            <a:spLocks/>
          </p:cNvSpPr>
          <p:nvPr/>
        </p:nvSpPr>
        <p:spPr>
          <a:xfrm>
            <a:off x="1202094" y="24321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B50B1A-A2A9-B503-1E94-F961B0F78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0914" y="1880148"/>
            <a:ext cx="10062555" cy="1785104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How Linear Search Works?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following steps are followed to search for an element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k =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 the list below.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Initial array">
            <a:extLst>
              <a:ext uri="{FF2B5EF4-FFF2-40B4-BE49-F238E27FC236}">
                <a16:creationId xmlns:a16="http://schemas.microsoft.com/office/drawing/2014/main" id="{96733603-5FB8-F09B-3C99-0343C871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3703548"/>
            <a:ext cx="71818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807672-E813-B372-DC60-A4D9A161531B}"/>
              </a:ext>
            </a:extLst>
          </p:cNvPr>
          <p:cNvSpPr txBox="1"/>
          <p:nvPr/>
        </p:nvSpPr>
        <p:spPr>
          <a:xfrm flipH="1">
            <a:off x="4813662" y="5855010"/>
            <a:ext cx="36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Array to be searched for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07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2BA7-72E0-C4C3-E084-6883411F7E3B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solidFill>
                  <a:srgbClr val="25265E"/>
                </a:solidFill>
                <a:latin typeface="euclid_circular_a"/>
              </a:rPr>
              <a:t>Linear Search</a:t>
            </a:r>
            <a:br>
              <a:rPr lang="en-IN" b="1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EC24-F0DE-0F54-DB18-F41D93FBB9E8}"/>
              </a:ext>
            </a:extLst>
          </p:cNvPr>
          <p:cNvSpPr txBox="1">
            <a:spLocks/>
          </p:cNvSpPr>
          <p:nvPr/>
        </p:nvSpPr>
        <p:spPr>
          <a:xfrm>
            <a:off x="1118118" y="1937593"/>
            <a:ext cx="10515600" cy="61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1.Start from the first element, compare </a:t>
            </a:r>
            <a:r>
              <a:rPr lang="en-US" b="0" i="0" dirty="0">
                <a:effectLst/>
                <a:latin typeface="Droid Sans Mono"/>
              </a:rPr>
              <a:t>k</a:t>
            </a:r>
            <a:r>
              <a:rPr lang="en-US" b="0" i="0" dirty="0">
                <a:effectLst/>
                <a:latin typeface="euclid_circular_a"/>
              </a:rPr>
              <a:t> with each element </a:t>
            </a:r>
            <a:r>
              <a:rPr lang="en-US" b="0" i="0" dirty="0">
                <a:effectLst/>
                <a:latin typeface="Droid Sans Mono"/>
              </a:rPr>
              <a:t>x</a:t>
            </a:r>
            <a:r>
              <a:rPr lang="en-US" b="0" i="0" dirty="0">
                <a:effectLst/>
                <a:latin typeface="euclid_circular_a"/>
              </a:rPr>
              <a:t>.</a:t>
            </a:r>
            <a:endParaRPr lang="en-IN" dirty="0"/>
          </a:p>
        </p:txBody>
      </p:sp>
      <p:pic>
        <p:nvPicPr>
          <p:cNvPr id="2050" name="Picture 2" descr="Element not found">
            <a:extLst>
              <a:ext uri="{FF2B5EF4-FFF2-40B4-BE49-F238E27FC236}">
                <a16:creationId xmlns:a16="http://schemas.microsoft.com/office/drawing/2014/main" id="{29D7A551-574E-FB78-7FB1-C7821797C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416627"/>
            <a:ext cx="5810250" cy="446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5AFC69-CAB4-17FA-6533-2DCBEADADAB6}"/>
              </a:ext>
            </a:extLst>
          </p:cNvPr>
          <p:cNvSpPr txBox="1"/>
          <p:nvPr/>
        </p:nvSpPr>
        <p:spPr>
          <a:xfrm flipH="1">
            <a:off x="9608662" y="4142792"/>
            <a:ext cx="1745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effectLst/>
                <a:latin typeface="euclid_circular_a"/>
              </a:rPr>
              <a:t>Compare with each element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961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917-5671-A944-E45C-BC3EB6D33377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solidFill>
                  <a:srgbClr val="25265E"/>
                </a:solidFill>
                <a:latin typeface="euclid_circular_a"/>
              </a:rPr>
              <a:t>Linear Search</a:t>
            </a:r>
            <a:br>
              <a:rPr lang="en-IN" b="1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B2CA-66C7-C9E4-394D-8D5CABDE7948}"/>
              </a:ext>
            </a:extLst>
          </p:cNvPr>
          <p:cNvSpPr txBox="1">
            <a:spLocks/>
          </p:cNvSpPr>
          <p:nvPr/>
        </p:nvSpPr>
        <p:spPr>
          <a:xfrm>
            <a:off x="1118118" y="1937593"/>
            <a:ext cx="10515600" cy="61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</a:t>
            </a:r>
            <a:r>
              <a:rPr lang="en-IN" b="0" i="0" dirty="0">
                <a:effectLst/>
                <a:latin typeface="euclid_circular_a"/>
              </a:rPr>
              <a:t> If  (x == k),  return the index.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983DB-DEC1-7E89-B100-51E211BF99CE}"/>
              </a:ext>
            </a:extLst>
          </p:cNvPr>
          <p:cNvSpPr txBox="1"/>
          <p:nvPr/>
        </p:nvSpPr>
        <p:spPr>
          <a:xfrm flipH="1">
            <a:off x="4332513" y="5547603"/>
            <a:ext cx="352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euclid_circular_a"/>
              </a:rPr>
              <a:t>E</a:t>
            </a:r>
            <a:r>
              <a:rPr lang="en-IN" sz="2000" b="0" i="0" dirty="0">
                <a:effectLst/>
                <a:latin typeface="euclid_circular_a"/>
              </a:rPr>
              <a:t>lement Found</a:t>
            </a:r>
            <a:endParaRPr lang="en-IN" sz="2000" dirty="0"/>
          </a:p>
        </p:txBody>
      </p:sp>
      <p:pic>
        <p:nvPicPr>
          <p:cNvPr id="3076" name="Picture 4" descr="Element found">
            <a:extLst>
              <a:ext uri="{FF2B5EF4-FFF2-40B4-BE49-F238E27FC236}">
                <a16:creationId xmlns:a16="http://schemas.microsoft.com/office/drawing/2014/main" id="{2CACE47E-65CF-2936-77ED-A6E7C2EB9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33" y="2713848"/>
            <a:ext cx="71818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1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E800-EB97-9657-E673-AE253C807898}"/>
              </a:ext>
            </a:extLst>
          </p:cNvPr>
          <p:cNvSpPr txBox="1">
            <a:spLocks/>
          </p:cNvSpPr>
          <p:nvPr/>
        </p:nvSpPr>
        <p:spPr>
          <a:xfrm>
            <a:off x="838200" y="7756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solidFill>
                  <a:srgbClr val="25265E"/>
                </a:solidFill>
                <a:latin typeface="euclid_circular_a"/>
              </a:rPr>
              <a:t>Linear Search</a:t>
            </a:r>
            <a:br>
              <a:rPr lang="en-IN" b="1">
                <a:solidFill>
                  <a:srgbClr val="25265E"/>
                </a:solidFill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14A7-1108-A6D9-573C-D9805D057431}"/>
              </a:ext>
            </a:extLst>
          </p:cNvPr>
          <p:cNvSpPr txBox="1">
            <a:spLocks/>
          </p:cNvSpPr>
          <p:nvPr/>
        </p:nvSpPr>
        <p:spPr>
          <a:xfrm>
            <a:off x="1118118" y="1937593"/>
            <a:ext cx="10515600" cy="61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</a:t>
            </a:r>
            <a:r>
              <a:rPr lang="en-IN" b="0" i="0" dirty="0">
                <a:effectLst/>
                <a:latin typeface="euclid_circular_a"/>
              </a:rPr>
              <a:t> If  (x == k),  return the index.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E88F9-A10B-3DC5-6D27-DB62B3E5B44F}"/>
              </a:ext>
            </a:extLst>
          </p:cNvPr>
          <p:cNvSpPr txBox="1"/>
          <p:nvPr/>
        </p:nvSpPr>
        <p:spPr>
          <a:xfrm flipH="1">
            <a:off x="9184431" y="3196161"/>
            <a:ext cx="352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euclid_circular_a"/>
              </a:rPr>
              <a:t>E</a:t>
            </a:r>
            <a:r>
              <a:rPr lang="en-IN" sz="2000" b="0" i="0" dirty="0">
                <a:effectLst/>
                <a:latin typeface="euclid_circular_a"/>
              </a:rPr>
              <a:t>lement Found</a:t>
            </a:r>
            <a:endParaRPr lang="en-IN" sz="2000" dirty="0"/>
          </a:p>
        </p:txBody>
      </p:sp>
      <p:pic>
        <p:nvPicPr>
          <p:cNvPr id="5" name="Picture 4" descr="Element found">
            <a:extLst>
              <a:ext uri="{FF2B5EF4-FFF2-40B4-BE49-F238E27FC236}">
                <a16:creationId xmlns:a16="http://schemas.microsoft.com/office/drawing/2014/main" id="{FB97E76C-A902-C455-ADE5-667A357D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33" y="2713848"/>
            <a:ext cx="7181850" cy="17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3622BC-39EA-A80F-B786-F05F60FD587F}"/>
              </a:ext>
            </a:extLst>
          </p:cNvPr>
          <p:cNvSpPr txBox="1">
            <a:spLocks/>
          </p:cNvSpPr>
          <p:nvPr/>
        </p:nvSpPr>
        <p:spPr>
          <a:xfrm>
            <a:off x="1118118" y="5374368"/>
            <a:ext cx="10515600" cy="618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</a:t>
            </a:r>
            <a:r>
              <a:rPr lang="en-IN" b="0" i="0" dirty="0">
                <a:effectLst/>
                <a:latin typeface="euclid_circular_a"/>
              </a:rPr>
              <a:t> Else  return  Not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76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Droid Sans Mono</vt:lpstr>
      <vt:lpstr>euclid_circular_a</vt:lpstr>
      <vt:lpstr>urw-din</vt:lpstr>
      <vt:lpstr>var(--font-din)</vt:lpstr>
      <vt:lpstr>Office Theme</vt:lpstr>
      <vt:lpstr>Searching Algorithms </vt:lpstr>
      <vt:lpstr>PowerPoint Presentation</vt:lpstr>
      <vt:lpstr>PowerPoint Presentation</vt:lpstr>
      <vt:lpstr>Linear Search </vt:lpstr>
      <vt:lpstr>Linear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Algorithms </dc:title>
  <dc:creator>Kanaparthi</dc:creator>
  <cp:lastModifiedBy>Kanaparthi</cp:lastModifiedBy>
  <cp:revision>29</cp:revision>
  <dcterms:created xsi:type="dcterms:W3CDTF">2023-04-03T00:41:19Z</dcterms:created>
  <dcterms:modified xsi:type="dcterms:W3CDTF">2023-04-03T01:59:26Z</dcterms:modified>
</cp:coreProperties>
</file>