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 Selection Sort</a:t>
            </a:r>
            <a:endParaRPr lang="en-US" sz="4400"/>
          </a:p>
          <a:p>
            <a:pPr algn="l"/>
            <a:r>
              <a:rPr lang="en-US" sz="4400"/>
              <a:t>1. What is an in-place sorting algorithm?</a:t>
            </a:r>
            <a:endParaRPr lang="en-US" sz="4400"/>
          </a:p>
          <a:p>
            <a:pPr algn="l"/>
            <a:r>
              <a:rPr lang="en-US" sz="4400"/>
              <a:t>a) It needs O(1) or O(logn) memory to create auxiliary locations</a:t>
            </a:r>
            <a:endParaRPr lang="en-US" sz="4400"/>
          </a:p>
          <a:p>
            <a:pPr algn="l"/>
            <a:r>
              <a:rPr lang="en-US" sz="4400"/>
              <a:t>b) The input is already sorted and in-place</a:t>
            </a:r>
            <a:endParaRPr lang="en-US" sz="4400"/>
          </a:p>
          <a:p>
            <a:pPr algn="l"/>
            <a:r>
              <a:rPr lang="en-US" sz="4400"/>
              <a:t>c) It requires additional storage</a:t>
            </a:r>
            <a:endParaRPr lang="en-US" sz="4400"/>
          </a:p>
          <a:p>
            <a:pPr algn="l"/>
            <a:r>
              <a:rPr lang="en-US" sz="4400"/>
              <a:t>d) None of the mentioned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a</a:t>
            </a:r>
            <a:endParaRPr lang="en-US" sz="4400"/>
          </a:p>
          <a:p>
            <a:pPr algn="l"/>
            <a:r>
              <a:rPr lang="en-US" sz="4400"/>
              <a:t>Explanation: Auxiliary memory is required for storing the data temporarily.</a:t>
            </a:r>
            <a:endParaRPr 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90000" lnSpcReduction="20000"/>
          </a:bodyPr>
          <a:p>
            <a:pPr algn="l"/>
            <a:r>
              <a:rPr lang="en-US" sz="4400"/>
              <a:t>10. What is the best case complexity of selection sort?</a:t>
            </a:r>
            <a:endParaRPr lang="en-US" sz="4400"/>
          </a:p>
          <a:p>
            <a:pPr algn="l"/>
            <a:r>
              <a:rPr lang="en-US" sz="4400"/>
              <a:t>a) O(nlogn)</a:t>
            </a:r>
            <a:endParaRPr lang="en-US" sz="4400"/>
          </a:p>
          <a:p>
            <a:pPr algn="l"/>
            <a:r>
              <a:rPr lang="en-US" sz="4400"/>
              <a:t>b) O(logn)</a:t>
            </a:r>
            <a:endParaRPr lang="en-US" sz="4400"/>
          </a:p>
          <a:p>
            <a:pPr algn="l"/>
            <a:r>
              <a:rPr lang="en-US" sz="4400"/>
              <a:t>c) O(n)</a:t>
            </a:r>
            <a:endParaRPr lang="en-US" sz="4400"/>
          </a:p>
          <a:p>
            <a:pPr algn="l"/>
            <a:r>
              <a:rPr lang="en-US" sz="4400"/>
              <a:t>d) O(n2)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d</a:t>
            </a:r>
            <a:endParaRPr lang="en-US" sz="4400"/>
          </a:p>
          <a:p>
            <a:pPr algn="l"/>
            <a:r>
              <a:rPr lang="en-US" sz="4400"/>
              <a:t>Explanation: The best, average and worst case complexities of selection sort is O(n2).</a:t>
            </a:r>
            <a:endParaRPr lang="en-US" sz="4400"/>
          </a:p>
          <a:p>
            <a:pPr algn="l"/>
            <a:r>
              <a:rPr lang="en-US" sz="4400"/>
              <a:t>(n-1) + (n-2) + (n-3) + …. + 1 = (n(n-1))/2 ~ (n2)/2.</a:t>
            </a:r>
            <a:endParaRPr lang="en-US"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/>
          <a:p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2. In the following scenarios, when will you use selection sort?</a:t>
            </a:r>
            <a:endParaRPr lang="en-US" sz="4400"/>
          </a:p>
          <a:p>
            <a:pPr algn="l"/>
            <a:r>
              <a:rPr lang="en-US" sz="4400"/>
              <a:t>a) The input is already sorted</a:t>
            </a:r>
            <a:endParaRPr lang="en-US" sz="4400"/>
          </a:p>
          <a:p>
            <a:pPr algn="l"/>
            <a:r>
              <a:rPr lang="en-US" sz="4400"/>
              <a:t>b) A large file has to be sorted</a:t>
            </a:r>
            <a:endParaRPr lang="en-US" sz="4400"/>
          </a:p>
          <a:p>
            <a:pPr algn="l"/>
            <a:r>
              <a:rPr lang="en-US" sz="4400"/>
              <a:t>c) Large values need to be sorted with small keys</a:t>
            </a:r>
            <a:endParaRPr lang="en-US" sz="4400"/>
          </a:p>
          <a:p>
            <a:pPr algn="l"/>
            <a:r>
              <a:rPr lang="en-US" sz="4400"/>
              <a:t>d) Small values need to be sorted with large keys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c</a:t>
            </a:r>
            <a:endParaRPr lang="en-US" sz="4400"/>
          </a:p>
          <a:p>
            <a:pPr algn="l"/>
            <a:r>
              <a:rPr lang="en-US" sz="4400"/>
              <a:t>Explanation: Selection is based on keys, hence a file with large values and small keys can be efficiently sorted with selection sort.</a:t>
            </a:r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3. What is the worst case complexity of selection sort?</a:t>
            </a:r>
            <a:endParaRPr lang="en-US" sz="4400"/>
          </a:p>
          <a:p>
            <a:pPr algn="l"/>
            <a:r>
              <a:rPr lang="en-US" sz="4400"/>
              <a:t>a) O(nlogn)</a:t>
            </a:r>
            <a:endParaRPr lang="en-US" sz="4400"/>
          </a:p>
          <a:p>
            <a:pPr algn="l"/>
            <a:r>
              <a:rPr lang="en-US" sz="4400"/>
              <a:t>b) O(logn)</a:t>
            </a:r>
            <a:endParaRPr lang="en-US" sz="4400"/>
          </a:p>
          <a:p>
            <a:pPr algn="l"/>
            <a:r>
              <a:rPr lang="en-US" sz="4400"/>
              <a:t>c) O(n)</a:t>
            </a:r>
            <a:endParaRPr lang="en-US" sz="4400"/>
          </a:p>
          <a:p>
            <a:pPr algn="l"/>
            <a:r>
              <a:rPr lang="en-US" sz="4400"/>
              <a:t>d) O(n2)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d</a:t>
            </a:r>
            <a:endParaRPr lang="en-US" sz="4400"/>
          </a:p>
          <a:p>
            <a:pPr algn="l"/>
            <a:r>
              <a:rPr lang="en-US" sz="4400"/>
              <a:t>Explanation: Selection sort creates a sub-list, LHS of the ‘min’ element is already sorted and RHS is yet to be sorted. Starting with the first element the ‘min’ element moves towards the final element.</a:t>
            </a:r>
            <a:endParaRPr 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/>
          <a:p>
            <a:pPr algn="l"/>
            <a:r>
              <a:rPr lang="en-IN" altLang="en-US" sz="4400"/>
              <a:t>4</a:t>
            </a:r>
            <a:endParaRPr lang="en-IN" altLang="en-US" sz="4400"/>
          </a:p>
          <a:p>
            <a:pPr algn="l"/>
            <a:r>
              <a:rPr lang="en-IN" altLang="en-US" sz="4400"/>
              <a:t> How many passes/scans will go through a list of 10 elements?</a:t>
            </a:r>
            <a:endParaRPr lang="en-IN" altLang="en-US" sz="4400"/>
          </a:p>
          <a:p>
            <a:pPr algn="l"/>
            <a:r>
              <a:rPr lang="en-IN" altLang="en-US" sz="4400"/>
              <a:t>a) 11</a:t>
            </a:r>
            <a:endParaRPr lang="en-IN" altLang="en-US" sz="4400"/>
          </a:p>
          <a:p>
            <a:pPr algn="l"/>
            <a:r>
              <a:rPr lang="en-IN" altLang="en-US" sz="4400"/>
              <a:t>b) 9</a:t>
            </a:r>
            <a:endParaRPr lang="en-IN" altLang="en-US" sz="4400"/>
          </a:p>
          <a:p>
            <a:pPr algn="l"/>
            <a:r>
              <a:rPr lang="en-IN" altLang="en-US" sz="4400"/>
              <a:t>c) 10</a:t>
            </a:r>
            <a:endParaRPr lang="en-IN" altLang="en-US" sz="4400"/>
          </a:p>
          <a:p>
            <a:pPr algn="l"/>
            <a:r>
              <a:rPr lang="en-IN" altLang="en-US" sz="4400"/>
              <a:t>d)12</a:t>
            </a:r>
            <a:endParaRPr lang="en-IN" altLang="en-US" sz="4400"/>
          </a:p>
          <a:p>
            <a:pPr algn="l"/>
            <a:r>
              <a:rPr lang="en-IN" altLang="en-US" sz="4400"/>
              <a:t>4 Answer   b</a:t>
            </a:r>
            <a:endParaRPr lang="en-IN" alt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60000"/>
          </a:bodyPr>
          <a:p>
            <a:pPr algn="l"/>
            <a:r>
              <a:rPr lang="en-IN" altLang="en-US" sz="4400"/>
              <a:t>5</a:t>
            </a:r>
            <a:endParaRPr lang="en-IN" altLang="en-US" sz="4400"/>
          </a:p>
          <a:p>
            <a:pPr algn="l"/>
            <a:r>
              <a:rPr lang="en-IN" altLang="en-US" sz="4400"/>
              <a:t>5. What is the advantage of selection sort over other sorting techniques?</a:t>
            </a:r>
            <a:endParaRPr lang="en-IN" altLang="en-US" sz="4400"/>
          </a:p>
          <a:p>
            <a:pPr algn="l"/>
            <a:r>
              <a:rPr lang="en-IN" altLang="en-US" sz="4400"/>
              <a:t>a) It requires no additional storage space</a:t>
            </a:r>
            <a:endParaRPr lang="en-IN" altLang="en-US" sz="4400"/>
          </a:p>
          <a:p>
            <a:pPr algn="l"/>
            <a:r>
              <a:rPr lang="en-IN" altLang="en-US" sz="4400"/>
              <a:t>b) It is scalable</a:t>
            </a:r>
            <a:endParaRPr lang="en-IN" altLang="en-US" sz="4400"/>
          </a:p>
          <a:p>
            <a:pPr algn="l"/>
            <a:r>
              <a:rPr lang="en-IN" altLang="en-US" sz="4400"/>
              <a:t>c) It works best for inputs which are already sorted</a:t>
            </a:r>
            <a:endParaRPr lang="en-IN" altLang="en-US" sz="4400"/>
          </a:p>
          <a:p>
            <a:pPr algn="l"/>
            <a:r>
              <a:rPr lang="en-IN" altLang="en-US" sz="4400"/>
              <a:t>d) It is faster than any other sorting technique</a:t>
            </a:r>
            <a:endParaRPr lang="en-IN" altLang="en-US" sz="4400"/>
          </a:p>
          <a:p>
            <a:pPr algn="l"/>
            <a:endParaRPr lang="en-IN" altLang="en-US" sz="4400"/>
          </a:p>
          <a:p>
            <a:pPr algn="l"/>
            <a:endParaRPr lang="en-IN" altLang="en-US" sz="4400"/>
          </a:p>
          <a:p>
            <a:pPr algn="l"/>
            <a:r>
              <a:rPr lang="en-IN" altLang="en-US" sz="4400"/>
              <a:t>Answer: a</a:t>
            </a:r>
            <a:endParaRPr lang="en-IN" altLang="en-US" sz="4400"/>
          </a:p>
          <a:p>
            <a:pPr algn="l"/>
            <a:r>
              <a:rPr lang="en-IN" altLang="en-US" sz="4400"/>
              <a:t>Explanation: Since selection sort is an in-place sorting algorithm, it does not require additional storage.</a:t>
            </a:r>
            <a:endParaRPr lang="en-I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6. What is the average case complexity of selection sort?</a:t>
            </a:r>
            <a:endParaRPr lang="en-US" sz="4400"/>
          </a:p>
          <a:p>
            <a:pPr algn="l"/>
            <a:r>
              <a:rPr lang="en-US" sz="4400"/>
              <a:t>a) O(nlogn)</a:t>
            </a:r>
            <a:endParaRPr lang="en-US" sz="4400"/>
          </a:p>
          <a:p>
            <a:pPr algn="l"/>
            <a:r>
              <a:rPr lang="en-US" sz="4400"/>
              <a:t>b) O(logn)</a:t>
            </a:r>
            <a:endParaRPr lang="en-US" sz="4400"/>
          </a:p>
          <a:p>
            <a:pPr algn="l"/>
            <a:r>
              <a:rPr lang="en-US" sz="4400"/>
              <a:t>c) O(n)</a:t>
            </a:r>
            <a:endParaRPr lang="en-US" sz="4400"/>
          </a:p>
          <a:p>
            <a:pPr algn="l"/>
            <a:r>
              <a:rPr lang="en-US" sz="4400"/>
              <a:t>d) O(n2)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d</a:t>
            </a:r>
            <a:endParaRPr lang="en-US" sz="4400"/>
          </a:p>
          <a:p>
            <a:pPr algn="l"/>
            <a:r>
              <a:rPr lang="en-US" sz="4400"/>
              <a:t>Explanation: In the average case, even if the input is partially sorted, selection sort behaves as if the entire array is not sorted. Selection sort is insensitive to input.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lnSpcReduction="20000"/>
          </a:bodyPr>
          <a:p>
            <a:pPr algn="l"/>
            <a:r>
              <a:rPr lang="en-US" sz="4400"/>
              <a:t>7. What is the disadvantage of selection sort?</a:t>
            </a:r>
            <a:endParaRPr lang="en-US" sz="4400"/>
          </a:p>
          <a:p>
            <a:pPr algn="l"/>
            <a:r>
              <a:rPr lang="en-US" sz="4400"/>
              <a:t>a) It requires auxiliary memory</a:t>
            </a:r>
            <a:endParaRPr lang="en-US" sz="4400"/>
          </a:p>
          <a:p>
            <a:pPr algn="l"/>
            <a:r>
              <a:rPr lang="en-US" sz="4400"/>
              <a:t>b) It is not scalable</a:t>
            </a:r>
            <a:endParaRPr lang="en-US" sz="4400"/>
          </a:p>
          <a:p>
            <a:pPr algn="l"/>
            <a:r>
              <a:rPr lang="en-US" sz="4400"/>
              <a:t>c) It can be used for small keys</a:t>
            </a:r>
            <a:endParaRPr lang="en-US" sz="4400"/>
          </a:p>
          <a:p>
            <a:pPr algn="l"/>
            <a:r>
              <a:rPr lang="en-US" sz="4400"/>
              <a:t>d) None of the mentioned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b</a:t>
            </a:r>
            <a:endParaRPr lang="en-US" sz="4400"/>
          </a:p>
          <a:p>
            <a:pPr algn="l"/>
            <a:r>
              <a:rPr lang="en-US" sz="4400"/>
              <a:t>Explanation: As the input size increases, the performance of selection sort decreases.</a:t>
            </a:r>
            <a:endParaRPr 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70000"/>
          </a:bodyPr>
          <a:p>
            <a:pPr algn="l"/>
            <a:r>
              <a:rPr lang="en-US" sz="4400"/>
              <a:t>8. The given array is arr = {3,4,5,2,1}. The number of iterations in bubble sort and selection sort respectively are,</a:t>
            </a:r>
            <a:endParaRPr lang="en-US" sz="4400"/>
          </a:p>
          <a:p>
            <a:pPr algn="l"/>
            <a:r>
              <a:rPr lang="en-US" sz="4400"/>
              <a:t>a) 5 and 4</a:t>
            </a:r>
            <a:endParaRPr lang="en-US" sz="4400"/>
          </a:p>
          <a:p>
            <a:pPr algn="l"/>
            <a:r>
              <a:rPr lang="en-US" sz="4400"/>
              <a:t>b) 4 and 5</a:t>
            </a:r>
            <a:endParaRPr lang="en-US" sz="4400"/>
          </a:p>
          <a:p>
            <a:pPr algn="l"/>
            <a:r>
              <a:rPr lang="en-US" sz="4400"/>
              <a:t>c) 2 and 4</a:t>
            </a:r>
            <a:endParaRPr lang="en-US" sz="4400"/>
          </a:p>
          <a:p>
            <a:pPr algn="l"/>
            <a:r>
              <a:rPr lang="en-US" sz="4400"/>
              <a:t>d) 2 and 5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a</a:t>
            </a:r>
            <a:endParaRPr lang="en-US" sz="4400"/>
          </a:p>
          <a:p>
            <a:pPr algn="l"/>
            <a:r>
              <a:rPr lang="en-US" sz="4400"/>
              <a:t>Explanation: Since the input array is not sorted, bubble sort takes 5 iterations and selection sort takes 4(n-1) iterations.</a:t>
            </a:r>
            <a:endParaRPr 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45" y="257810"/>
            <a:ext cx="11533505" cy="6264275"/>
          </a:xfrm>
        </p:spPr>
        <p:txBody>
          <a:bodyPr>
            <a:normAutofit fontScale="60000"/>
          </a:bodyPr>
          <a:p>
            <a:pPr algn="l"/>
            <a:r>
              <a:rPr lang="en-US" sz="4400"/>
              <a:t>9. The given array is arr = {1,2,3,4,5}. (bubble sort is implemented with a flag variable)The number of iterations in selection sort and bubble sort respectively are,</a:t>
            </a:r>
            <a:endParaRPr lang="en-US" sz="4400"/>
          </a:p>
          <a:p>
            <a:pPr algn="l"/>
            <a:r>
              <a:rPr lang="en-US" sz="4400"/>
              <a:t>a) 5 and 4</a:t>
            </a:r>
            <a:endParaRPr lang="en-US" sz="4400"/>
          </a:p>
          <a:p>
            <a:pPr algn="l"/>
            <a:r>
              <a:rPr lang="en-US" sz="4400"/>
              <a:t>b) 1 and 4</a:t>
            </a:r>
            <a:endParaRPr lang="en-US" sz="4400"/>
          </a:p>
          <a:p>
            <a:pPr algn="l"/>
            <a:r>
              <a:rPr lang="en-US" sz="4400"/>
              <a:t>c) 0 and 4</a:t>
            </a:r>
            <a:endParaRPr lang="en-US" sz="4400"/>
          </a:p>
          <a:p>
            <a:pPr algn="l"/>
            <a:r>
              <a:rPr lang="en-US" sz="4400"/>
              <a:t>d) 4 and 1</a:t>
            </a:r>
            <a:endParaRPr lang="en-US" sz="4400"/>
          </a:p>
          <a:p>
            <a:pPr algn="l"/>
            <a:endParaRPr lang="en-US" sz="4400"/>
          </a:p>
          <a:p>
            <a:pPr algn="l"/>
            <a:endParaRPr lang="en-US" sz="4400"/>
          </a:p>
          <a:p>
            <a:pPr algn="l"/>
            <a:r>
              <a:rPr lang="en-US" sz="4400"/>
              <a:t>Answer: b</a:t>
            </a:r>
            <a:endParaRPr lang="en-US" sz="4400"/>
          </a:p>
          <a:p>
            <a:pPr algn="l"/>
            <a:r>
              <a:rPr lang="en-US" sz="4400"/>
              <a:t>Explanation: Selection sort is insensitive to input, hence 4(n-1) iterations. Whereas bubble sort iterates only once to set the flag to 0 as the input is already sorted.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Presentation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MT-101</dc:creator>
  <cp:lastModifiedBy>MT-101</cp:lastModifiedBy>
  <cp:revision>16</cp:revision>
  <dcterms:created xsi:type="dcterms:W3CDTF">2018-08-21T05:24:00Z</dcterms:created>
  <dcterms:modified xsi:type="dcterms:W3CDTF">2018-08-21T06:33:04Z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