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0" r:id="rId4"/>
    <p:sldId id="259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AE4F-A7B0-0122-59FB-407A88D4B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46E07-2638-7009-5DA2-9008E8AE6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3DF82-CE8B-503E-EF13-B0D42A21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EBDE-08B6-49CC-8116-1E041F5EACDD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9B3E-7BA0-A800-4BD6-C50B4027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7E06-A989-B7A9-9A6E-171688E6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B2D-EAE9-425C-BD45-D93E19ACB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2274-01E8-6A62-0B2B-63BFBFD9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8838A-FFD0-7370-96CA-707D3B21D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D45C-BAB2-6A31-6519-01B2F168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EBDE-08B6-49CC-8116-1E041F5EACDD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108E-B8CC-845B-5D88-DF617B55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0FC8F-F244-B3A9-E5ED-80503882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B2D-EAE9-425C-BD45-D93E19ACB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65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412CF-D803-578A-06B4-3B4490D95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12D0F-4D40-ACD8-2376-A2A1F4B11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7EB1-4138-A363-9BAF-A44FD478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EBDE-08B6-49CC-8116-1E041F5EACDD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19BF-1C1E-5E6A-62B6-0913A8BE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69147-7027-7360-D0AB-EB87F1A2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B2D-EAE9-425C-BD45-D93E19ACB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08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1BE4-2EDA-C9A2-9E7F-EB430311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1369-3A1A-D5B8-EFCF-9C1F5086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B0E99-54AF-66E6-D204-A0C1046F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EBDE-08B6-49CC-8116-1E041F5EACDD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2BEE1-2C3C-1620-3930-157BCB11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0924-9B93-F422-ACB4-E9DD7530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B2D-EAE9-425C-BD45-D93E19ACB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70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4480-92FB-CE27-2659-C41C594D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EAA0-EA4A-67EA-7911-9BFEBBF38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73A64-CDDD-3774-B06C-FD52208F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EBDE-08B6-49CC-8116-1E041F5EACDD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9DB45-CDE4-8BA6-22F0-720A4397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F92D-6030-450D-2D80-9F5E6E36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B2D-EAE9-425C-BD45-D93E19ACB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7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FCA9-21D7-D001-7BD9-F820CC58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284E4-8956-ADD2-83F9-9FE13F3DE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3F66-886C-2C27-4754-E2D277CD2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D1F26-5D42-0D4B-239B-F0A6346F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EBDE-08B6-49CC-8116-1E041F5EACDD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ACEC9-679D-6FBA-ABC5-4EC9153E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96057-EF30-D573-EC23-32A132B2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B2D-EAE9-425C-BD45-D93E19ACB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8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967C-6BFF-E3C9-9814-7B3B08E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DF7D5-285F-A399-5DEB-FBD29F5CC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7699F-1619-8E3B-0F98-2D225BA78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16FF4-E28B-4AFF-68F6-2892ACDE2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B9934-D220-F51D-F495-1C5508326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9EED-470C-3B51-A47E-B499BFB2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EBDE-08B6-49CC-8116-1E041F5EACDD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B5CBF-EB7A-BFE8-87BF-5B2977FF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36EC5-131C-795D-6E53-6458958E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B2D-EAE9-425C-BD45-D93E19ACB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2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09EA-3CDD-DE6F-62A4-98937A8D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67A28-C5F0-79E2-7D0B-57254641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EBDE-08B6-49CC-8116-1E041F5EACDD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2C346-CE18-B4F1-9AE3-94FCB388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6FEB5-1DC9-0439-02DA-51966B61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B2D-EAE9-425C-BD45-D93E19ACB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93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89C79-7E9F-BFFF-7CA2-AB9DD2F6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EBDE-08B6-49CC-8116-1E041F5EACDD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5D746-444F-B1CB-9D5B-3CD16686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EB79F-EC94-AD55-21B4-793B7813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B2D-EAE9-425C-BD45-D93E19ACB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44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9BC5-4E0D-DFFE-64C0-BAB3AACF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02D8-637F-6279-983F-741109AA1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6A788-1FDD-4C23-A4AB-9548C5F4C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4CDCA-2176-4468-6CD9-B00A28E3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EBDE-08B6-49CC-8116-1E041F5EACDD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05CDF-F732-0159-C503-A2943274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86869-F918-043D-24F4-B5FB33CD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B2D-EAE9-425C-BD45-D93E19ACB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08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DE67-E7CD-F56D-5357-DD6D5277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24ACB-CE5D-990D-86FC-4F65DCE98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548B-99C6-24F4-D630-DB3D4C27A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4E543-085F-AD97-8A04-0C03B11F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EBDE-08B6-49CC-8116-1E041F5EACDD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420D2-90D8-D821-CEB0-BA7C5842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32B2B-80B4-6518-CCB2-DDC660F6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6B2D-EAE9-425C-BD45-D93E19ACB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62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7DA73-6DDE-965B-FC2B-1571C320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800B0-BACF-23FF-1CB7-2BE4506D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C6100-6838-3E44-32F6-742C5F5D7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EBDE-08B6-49CC-8116-1E041F5EACDD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CE0F2-C83F-8AC6-212F-8FCF7E2D2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CF09A-D765-3758-488C-F796AABA9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6B2D-EAE9-425C-BD45-D93E19ACB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5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132CEE-A937-73CF-95CB-7AE5934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079"/>
            <a:ext cx="10515600" cy="70789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IDENTIFIERS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D752B9-A255-6F82-E906-5462E494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62899"/>
            <a:ext cx="10515599" cy="5689827"/>
          </a:xfrm>
        </p:spPr>
        <p:txBody>
          <a:bodyPr anchor="t"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euclid_circular_a"/>
              </a:rPr>
              <a:t>An identifier is a name given to entities. </a:t>
            </a:r>
            <a:r>
              <a:rPr lang="en-US" b="1" dirty="0">
                <a:latin typeface="euclid_circular_a"/>
              </a:rPr>
              <a:t>E</a:t>
            </a:r>
            <a:r>
              <a:rPr lang="en-US" b="1" i="0" dirty="0">
                <a:effectLst/>
                <a:latin typeface="euclid_circular_a"/>
              </a:rPr>
              <a:t>ntities are like class, functions, variables, etc.</a:t>
            </a:r>
            <a:endParaRPr lang="en-IN" b="1" dirty="0"/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euclid_circular_a"/>
              </a:rPr>
              <a:t>It helps to identify entities uniquely in python.</a:t>
            </a:r>
          </a:p>
          <a:p>
            <a:pPr marL="0" indent="0">
              <a:buSzPct val="80000"/>
              <a:buNone/>
            </a:pPr>
            <a:r>
              <a:rPr lang="en-IN" b="1" dirty="0">
                <a:solidFill>
                  <a:srgbClr val="00B050"/>
                </a:solidFill>
              </a:rPr>
              <a:t>	</a:t>
            </a:r>
            <a:r>
              <a:rPr lang="en-IN" b="1" u="sng" dirty="0">
                <a:solidFill>
                  <a:srgbClr val="00B050"/>
                </a:solidFill>
              </a:rPr>
              <a:t>EX:</a:t>
            </a:r>
            <a:r>
              <a:rPr lang="en-IN" b="1" dirty="0">
                <a:solidFill>
                  <a:srgbClr val="00B050"/>
                </a:solidFill>
              </a:rPr>
              <a:t>    </a:t>
            </a:r>
            <a:r>
              <a:rPr lang="en-IN" b="1" dirty="0"/>
              <a:t>a = 10		</a:t>
            </a:r>
            <a:r>
              <a:rPr lang="en-IN" b="1" dirty="0">
                <a:solidFill>
                  <a:schemeClr val="accent2"/>
                </a:solidFill>
              </a:rPr>
              <a:t>a -</a:t>
            </a:r>
            <a:r>
              <a:rPr lang="en-IN" b="1" dirty="0">
                <a:solidFill>
                  <a:schemeClr val="accent2"/>
                </a:solidFill>
                <a:sym typeface="Wingdings" panose="05000000000000000000" pitchFamily="2" charset="2"/>
              </a:rPr>
              <a:t>--&gt;  Identifier</a:t>
            </a:r>
          </a:p>
          <a:p>
            <a:pPr marL="0" indent="0">
              <a:buSzPct val="80000"/>
              <a:buNone/>
            </a:pPr>
            <a:endParaRPr lang="en-IN" b="1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0" indent="0" algn="ctr">
              <a:buSzPct val="80000"/>
              <a:buNone/>
            </a:pPr>
            <a:r>
              <a:rPr lang="en-IN" b="1" u="sng" dirty="0">
                <a:solidFill>
                  <a:srgbClr val="00B050"/>
                </a:solidFill>
                <a:latin typeface="euclid_circular_a"/>
                <a:sym typeface="Wingdings" panose="05000000000000000000" pitchFamily="2" charset="2"/>
              </a:rPr>
              <a:t>Rules for Defining Identifier’s in Python:</a:t>
            </a:r>
          </a:p>
          <a:p>
            <a:pPr marL="0" indent="0">
              <a:buSzPct val="80000"/>
              <a:buNone/>
            </a:pPr>
            <a:r>
              <a:rPr lang="en-IN" b="1" dirty="0">
                <a:latin typeface="euclid_circular_a"/>
                <a:sym typeface="Wingdings" panose="05000000000000000000" pitchFamily="2" charset="2"/>
              </a:rPr>
              <a:t>Allowed characters:-</a:t>
            </a:r>
          </a:p>
          <a:p>
            <a:pPr lvl="6">
              <a:buSzPct val="80000"/>
              <a:buFont typeface="Wingdings" panose="05000000000000000000" pitchFamily="2" charset="2"/>
              <a:buChar char="ü"/>
            </a:pPr>
            <a:r>
              <a:rPr lang="en-IN" sz="2600" b="1" dirty="0">
                <a:latin typeface="euclid_circular_a"/>
                <a:sym typeface="Wingdings" panose="05000000000000000000" pitchFamily="2" charset="2"/>
              </a:rPr>
              <a:t>Alphabet Chars	(lower case)   or  (upper case)</a:t>
            </a:r>
          </a:p>
          <a:p>
            <a:pPr lvl="6">
              <a:buSzPct val="80000"/>
              <a:buFont typeface="Wingdings" panose="05000000000000000000" pitchFamily="2" charset="2"/>
              <a:buChar char="ü"/>
            </a:pPr>
            <a:r>
              <a:rPr lang="en-IN" sz="2600" b="1" dirty="0">
                <a:latin typeface="euclid_circular_a"/>
                <a:sym typeface="Wingdings" panose="05000000000000000000" pitchFamily="2" charset="2"/>
              </a:rPr>
              <a:t>Digits (0 - 9)</a:t>
            </a:r>
          </a:p>
          <a:p>
            <a:pPr lvl="6">
              <a:buSzPct val="80000"/>
              <a:buFont typeface="Wingdings" panose="05000000000000000000" pitchFamily="2" charset="2"/>
              <a:buChar char="ü"/>
            </a:pPr>
            <a:r>
              <a:rPr lang="en-IN" sz="2600" b="1" dirty="0">
                <a:latin typeface="euclid_circular_a"/>
                <a:sym typeface="Wingdings" panose="05000000000000000000" pitchFamily="2" charset="2"/>
              </a:rPr>
              <a:t>Underscore (_)</a:t>
            </a:r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IN" b="1" dirty="0">
                <a:latin typeface="euclid_circular_a"/>
                <a:sym typeface="Wingdings" panose="05000000000000000000" pitchFamily="2" charset="2"/>
              </a:rPr>
              <a:t>Do not use any special character for defining identifier except 	underscore</a:t>
            </a:r>
          </a:p>
          <a:p>
            <a:pPr marL="0" indent="0">
              <a:buSzPct val="80000"/>
              <a:buNone/>
            </a:pPr>
            <a:endParaRPr lang="en-IN" sz="2400" b="1" dirty="0">
              <a:latin typeface="euclid_circular_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6133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27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684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43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9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25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79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517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3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34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E9A1E-B085-B6B9-F058-0D5C03755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85" y="1096049"/>
            <a:ext cx="5181600" cy="106268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abc  = 10</a:t>
            </a:r>
          </a:p>
          <a:p>
            <a:pPr marL="0" indent="0" algn="ctr">
              <a:buNone/>
            </a:pPr>
            <a:r>
              <a:rPr lang="en-US" b="1" dirty="0"/>
              <a:t>@bc = 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029BC-F622-D3E9-96D1-3F65AAD37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096049"/>
            <a:ext cx="5181600" cy="106268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--&gt;	Valid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</a:rPr>
              <a:t>--&gt;    Invalid</a:t>
            </a:r>
            <a:endParaRPr lang="en-IN" b="1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1BDB427D-5153-F770-55A1-D3C45A259D85}"/>
              </a:ext>
            </a:extLst>
          </p:cNvPr>
          <p:cNvSpPr txBox="1">
            <a:spLocks/>
          </p:cNvSpPr>
          <p:nvPr/>
        </p:nvSpPr>
        <p:spPr>
          <a:xfrm>
            <a:off x="838200" y="108079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>
                <a:solidFill>
                  <a:srgbClr val="FF0000"/>
                </a:solidFill>
              </a:rPr>
              <a:t>IDENTIFIERS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3DD0798-C37F-49C9-8BFB-AEE2E9E181AE}"/>
              </a:ext>
            </a:extLst>
          </p:cNvPr>
          <p:cNvSpPr txBox="1">
            <a:spLocks/>
          </p:cNvSpPr>
          <p:nvPr/>
        </p:nvSpPr>
        <p:spPr>
          <a:xfrm>
            <a:off x="838201" y="2378095"/>
            <a:ext cx="10515599" cy="5433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b="1" dirty="0">
                <a:latin typeface="euclid_circular_a"/>
                <a:sym typeface="Wingdings" panose="05000000000000000000" pitchFamily="2" charset="2"/>
              </a:rPr>
              <a:t>Identifiers should not starts with digits</a:t>
            </a:r>
          </a:p>
          <a:p>
            <a:pPr>
              <a:buSzPct val="80000"/>
              <a:buFont typeface="Wingdings" panose="05000000000000000000" pitchFamily="2" charset="2"/>
              <a:buChar char="Ø"/>
            </a:pPr>
            <a:endParaRPr lang="en-IN" b="1" dirty="0">
              <a:latin typeface="euclid_circular_a"/>
              <a:sym typeface="Wingdings" panose="05000000000000000000" pitchFamily="2" charset="2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1FBB043-507A-6924-C4D4-9068BF185BA0}"/>
              </a:ext>
            </a:extLst>
          </p:cNvPr>
          <p:cNvSpPr txBox="1">
            <a:spLocks/>
          </p:cNvSpPr>
          <p:nvPr/>
        </p:nvSpPr>
        <p:spPr>
          <a:xfrm>
            <a:off x="692285" y="2921404"/>
            <a:ext cx="5181600" cy="106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abc12  = 10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12abc = 10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F577FC7-D1CB-141A-BB45-BBC23017381F}"/>
              </a:ext>
            </a:extLst>
          </p:cNvPr>
          <p:cNvSpPr txBox="1">
            <a:spLocks/>
          </p:cNvSpPr>
          <p:nvPr/>
        </p:nvSpPr>
        <p:spPr>
          <a:xfrm>
            <a:off x="6096000" y="2921404"/>
            <a:ext cx="5181600" cy="106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--&gt;	Valid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2"/>
                </a:solidFill>
              </a:rPr>
              <a:t>--&gt;    Invalid   </a:t>
            </a:r>
            <a:endParaRPr lang="en-IN" b="1" dirty="0">
              <a:solidFill>
                <a:schemeClr val="accent2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AA8C9CF4-98E4-EC5B-4C12-AC059CAD75AD}"/>
              </a:ext>
            </a:extLst>
          </p:cNvPr>
          <p:cNvSpPr txBox="1">
            <a:spLocks/>
          </p:cNvSpPr>
          <p:nvPr/>
        </p:nvSpPr>
        <p:spPr>
          <a:xfrm>
            <a:off x="838201" y="4155953"/>
            <a:ext cx="10515599" cy="5433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b="1" dirty="0">
                <a:latin typeface="euclid_circular_a"/>
                <a:sym typeface="Wingdings" panose="05000000000000000000" pitchFamily="2" charset="2"/>
              </a:rPr>
              <a:t>Identifiers are case sensitive</a:t>
            </a:r>
            <a:endParaRPr lang="en-IN" b="1" dirty="0">
              <a:latin typeface="euclid_circular_a"/>
              <a:sym typeface="Wingdings" panose="05000000000000000000" pitchFamily="2" charset="2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F8703EF-4B58-5F18-1B14-6D7FF3E14698}"/>
              </a:ext>
            </a:extLst>
          </p:cNvPr>
          <p:cNvSpPr txBox="1">
            <a:spLocks/>
          </p:cNvSpPr>
          <p:nvPr/>
        </p:nvSpPr>
        <p:spPr>
          <a:xfrm>
            <a:off x="692285" y="4699262"/>
            <a:ext cx="5181600" cy="2050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abc12  = 10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ABC12 = 20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print(abc12)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print(ABC12)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A0BBC3F-D263-C877-583C-7FF1A17071CA}"/>
              </a:ext>
            </a:extLst>
          </p:cNvPr>
          <p:cNvSpPr txBox="1">
            <a:spLocks/>
          </p:cNvSpPr>
          <p:nvPr/>
        </p:nvSpPr>
        <p:spPr>
          <a:xfrm>
            <a:off x="6096000" y="4699262"/>
            <a:ext cx="5181600" cy="2050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--&gt;	10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--&gt;	20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3" grpId="0" uiExpand="1" build="p"/>
      <p:bldP spid="1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621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354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60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180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135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274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56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132CEE-A937-73CF-95CB-7AE5934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079"/>
            <a:ext cx="10515600" cy="70789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IDENTIFIERS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857B2FC0-B9EE-2977-E905-A147D30E8933}"/>
              </a:ext>
            </a:extLst>
          </p:cNvPr>
          <p:cNvSpPr txBox="1">
            <a:spLocks/>
          </p:cNvSpPr>
          <p:nvPr/>
        </p:nvSpPr>
        <p:spPr>
          <a:xfrm>
            <a:off x="838200" y="108079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>
                <a:solidFill>
                  <a:srgbClr val="FF0000"/>
                </a:solidFill>
              </a:rPr>
              <a:t>IDENTIFIERS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1EEEDD82-387E-939A-8F22-956FFA8A7DC6}"/>
              </a:ext>
            </a:extLst>
          </p:cNvPr>
          <p:cNvSpPr txBox="1">
            <a:spLocks/>
          </p:cNvSpPr>
          <p:nvPr/>
        </p:nvSpPr>
        <p:spPr>
          <a:xfrm>
            <a:off x="911158" y="1263463"/>
            <a:ext cx="10515599" cy="5433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b="1" dirty="0">
                <a:latin typeface="euclid_circular_a"/>
                <a:sym typeface="Wingdings" panose="05000000000000000000" pitchFamily="2" charset="2"/>
              </a:rPr>
              <a:t>Don’t use any keyword or reserved word as Identifier</a:t>
            </a:r>
            <a:endParaRPr lang="en-IN" b="1" dirty="0">
              <a:latin typeface="euclid_circular_a"/>
              <a:sym typeface="Wingdings" panose="05000000000000000000" pitchFamily="2" charset="2"/>
            </a:endParaRP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AF512677-F415-F0E9-D5C4-8EC84C7C966D}"/>
              </a:ext>
            </a:extLst>
          </p:cNvPr>
          <p:cNvSpPr txBox="1">
            <a:spLocks/>
          </p:cNvSpPr>
          <p:nvPr/>
        </p:nvSpPr>
        <p:spPr>
          <a:xfrm>
            <a:off x="765242" y="1806772"/>
            <a:ext cx="5181600" cy="2050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True </a:t>
            </a:r>
            <a:r>
              <a:rPr lang="en-US" b="1" dirty="0"/>
              <a:t>= 10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true = 10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59F53265-7FDA-CB9D-641D-7B3CDA50F712}"/>
              </a:ext>
            </a:extLst>
          </p:cNvPr>
          <p:cNvSpPr txBox="1">
            <a:spLocks/>
          </p:cNvSpPr>
          <p:nvPr/>
        </p:nvSpPr>
        <p:spPr>
          <a:xfrm>
            <a:off x="6172200" y="1806772"/>
            <a:ext cx="5181600" cy="2050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--&gt;	Invalid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--&gt;	   Valid   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4C84DA36-E109-B1BB-E025-420DEF07E123}"/>
              </a:ext>
            </a:extLst>
          </p:cNvPr>
          <p:cNvSpPr txBox="1">
            <a:spLocks/>
          </p:cNvSpPr>
          <p:nvPr/>
        </p:nvSpPr>
        <p:spPr>
          <a:xfrm>
            <a:off x="911158" y="3463932"/>
            <a:ext cx="10515599" cy="5433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b="1" dirty="0">
                <a:latin typeface="euclid_circular_a"/>
                <a:sym typeface="Wingdings" panose="05000000000000000000" pitchFamily="2" charset="2"/>
              </a:rPr>
              <a:t>There is no length limit for defining identifiers</a:t>
            </a:r>
            <a:endParaRPr lang="en-IN" b="1" dirty="0">
              <a:latin typeface="euclid_circular_a"/>
              <a:sym typeface="Wingdings" panose="05000000000000000000" pitchFamily="2" charset="2"/>
            </a:endParaRP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824E9A67-79FC-9F99-A218-10BB71E7E45C}"/>
              </a:ext>
            </a:extLst>
          </p:cNvPr>
          <p:cNvSpPr txBox="1">
            <a:spLocks/>
          </p:cNvSpPr>
          <p:nvPr/>
        </p:nvSpPr>
        <p:spPr>
          <a:xfrm>
            <a:off x="765241" y="4007241"/>
            <a:ext cx="7081804" cy="2050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no_length_limit_for_defining_identifiers = 10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417E9E1E-66E2-F945-A934-1F484AF026F0}"/>
              </a:ext>
            </a:extLst>
          </p:cNvPr>
          <p:cNvSpPr txBox="1">
            <a:spLocks/>
          </p:cNvSpPr>
          <p:nvPr/>
        </p:nvSpPr>
        <p:spPr>
          <a:xfrm>
            <a:off x="6096000" y="4007240"/>
            <a:ext cx="5257800" cy="2050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--&gt;	   Valid   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9" name="Content Placeholder 10">
            <a:extLst>
              <a:ext uri="{FF2B5EF4-FFF2-40B4-BE49-F238E27FC236}">
                <a16:creationId xmlns:a16="http://schemas.microsoft.com/office/drawing/2014/main" id="{F239BE82-D168-DE3A-FE75-D04F74835EC4}"/>
              </a:ext>
            </a:extLst>
          </p:cNvPr>
          <p:cNvSpPr txBox="1">
            <a:spLocks/>
          </p:cNvSpPr>
          <p:nvPr/>
        </p:nvSpPr>
        <p:spPr>
          <a:xfrm>
            <a:off x="911158" y="4931198"/>
            <a:ext cx="10515599" cy="1126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b="1" dirty="0">
                <a:latin typeface="euclid_circular_a"/>
                <a:sym typeface="Wingdings" panose="05000000000000000000" pitchFamily="2" charset="2"/>
              </a:rPr>
              <a:t>Using meaningful and shortest form of identifiers is the best practice.</a:t>
            </a:r>
            <a:endParaRPr lang="en-IN" b="1" dirty="0">
              <a:latin typeface="euclid_circular_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035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2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30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72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05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9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51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198</Words>
  <Application>Microsoft Office PowerPoint</Application>
  <PresentationFormat>Widescreen</PresentationFormat>
  <Paragraphs>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euclid_circular_a</vt:lpstr>
      <vt:lpstr>Wingdings</vt:lpstr>
      <vt:lpstr>Office Theme</vt:lpstr>
      <vt:lpstr>IDENTIFIERS</vt:lpstr>
      <vt:lpstr>PowerPoint Presentation</vt:lpstr>
      <vt:lpstr>IDENTIFIERS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Kanaparthi Venkata Sai Manikanta</dc:creator>
  <cp:lastModifiedBy>Kanaparthi Venkata Sai Manikanta</cp:lastModifiedBy>
  <cp:revision>36</cp:revision>
  <dcterms:created xsi:type="dcterms:W3CDTF">2022-08-20T03:10:51Z</dcterms:created>
  <dcterms:modified xsi:type="dcterms:W3CDTF">2022-08-20T07:28:43Z</dcterms:modified>
</cp:coreProperties>
</file>