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2"/>
  </p:notesMasterIdLst>
  <p:sldIdLst>
    <p:sldId id="256" r:id="rId2"/>
    <p:sldId id="273" r:id="rId3"/>
    <p:sldId id="274" r:id="rId4"/>
    <p:sldId id="257" r:id="rId5"/>
    <p:sldId id="258" r:id="rId6"/>
    <p:sldId id="259" r:id="rId7"/>
    <p:sldId id="260" r:id="rId8"/>
    <p:sldId id="261" r:id="rId9"/>
    <p:sldId id="275" r:id="rId10"/>
    <p:sldId id="276" r:id="rId11"/>
    <p:sldId id="277" r:id="rId12"/>
    <p:sldId id="278" r:id="rId13"/>
    <p:sldId id="279" r:id="rId14"/>
    <p:sldId id="280" r:id="rId15"/>
    <p:sldId id="281" r:id="rId16"/>
    <p:sldId id="282" r:id="rId17"/>
    <p:sldId id="283" r:id="rId18"/>
    <p:sldId id="284" r:id="rId19"/>
    <p:sldId id="264" r:id="rId20"/>
    <p:sldId id="285" r:id="rId21"/>
    <p:sldId id="262" r:id="rId22"/>
    <p:sldId id="263" r:id="rId23"/>
    <p:sldId id="286" r:id="rId24"/>
    <p:sldId id="287" r:id="rId25"/>
    <p:sldId id="288" r:id="rId26"/>
    <p:sldId id="266"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99"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5"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6" r:id="rId133"/>
    <p:sldId id="397" r:id="rId134"/>
    <p:sldId id="398" r:id="rId135"/>
    <p:sldId id="400" r:id="rId136"/>
    <p:sldId id="406" r:id="rId137"/>
    <p:sldId id="401" r:id="rId138"/>
    <p:sldId id="402" r:id="rId139"/>
    <p:sldId id="403" r:id="rId140"/>
    <p:sldId id="404" r:id="rId141"/>
    <p:sldId id="405"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30" r:id="rId163"/>
    <p:sldId id="427" r:id="rId164"/>
    <p:sldId id="428" r:id="rId165"/>
    <p:sldId id="429" r:id="rId166"/>
    <p:sldId id="431" r:id="rId167"/>
    <p:sldId id="432"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447" r:id="rId183"/>
    <p:sldId id="448" r:id="rId184"/>
    <p:sldId id="449" r:id="rId185"/>
    <p:sldId id="450" r:id="rId186"/>
    <p:sldId id="451" r:id="rId187"/>
    <p:sldId id="454" r:id="rId188"/>
    <p:sldId id="455" r:id="rId189"/>
    <p:sldId id="456" r:id="rId190"/>
    <p:sldId id="457" r:id="rId191"/>
    <p:sldId id="458" r:id="rId192"/>
    <p:sldId id="452" r:id="rId193"/>
    <p:sldId id="453" r:id="rId194"/>
    <p:sldId id="459" r:id="rId195"/>
    <p:sldId id="460" r:id="rId196"/>
    <p:sldId id="461" r:id="rId197"/>
    <p:sldId id="462" r:id="rId198"/>
    <p:sldId id="463" r:id="rId199"/>
    <p:sldId id="464" r:id="rId200"/>
    <p:sldId id="465" r:id="rId201"/>
    <p:sldId id="466" r:id="rId202"/>
    <p:sldId id="467" r:id="rId203"/>
    <p:sldId id="468" r:id="rId204"/>
    <p:sldId id="469" r:id="rId205"/>
    <p:sldId id="470" r:id="rId206"/>
    <p:sldId id="471" r:id="rId207"/>
    <p:sldId id="472" r:id="rId208"/>
    <p:sldId id="473" r:id="rId209"/>
    <p:sldId id="474" r:id="rId210"/>
    <p:sldId id="475" r:id="rId211"/>
    <p:sldId id="476" r:id="rId212"/>
    <p:sldId id="477" r:id="rId213"/>
    <p:sldId id="478" r:id="rId214"/>
    <p:sldId id="479" r:id="rId215"/>
    <p:sldId id="480" r:id="rId216"/>
    <p:sldId id="481" r:id="rId217"/>
    <p:sldId id="482" r:id="rId218"/>
    <p:sldId id="483" r:id="rId219"/>
    <p:sldId id="487" r:id="rId220"/>
    <p:sldId id="486" r:id="rId221"/>
    <p:sldId id="488" r:id="rId222"/>
    <p:sldId id="489" r:id="rId223"/>
    <p:sldId id="490" r:id="rId224"/>
    <p:sldId id="491" r:id="rId225"/>
    <p:sldId id="267" r:id="rId226"/>
    <p:sldId id="268" r:id="rId227"/>
    <p:sldId id="269" r:id="rId228"/>
    <p:sldId id="270" r:id="rId229"/>
    <p:sldId id="271" r:id="rId230"/>
    <p:sldId id="272" r:id="rId2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199AEB-8503-4696-8064-76E2610F30D3}" type="datetimeFigureOut">
              <a:rPr lang="en-US" smtClean="0"/>
              <a:pPr/>
              <a:t>8/31/2023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63E0E8-8F16-4AC9-A4D1-F1AB16D8808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263E0E8-8F16-4AC9-A4D1-F1AB16D88081}" type="slidenum">
              <a:rPr lang="en-IN" smtClean="0"/>
              <a:pPr/>
              <a:t>58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a:spLocks noGrp="1" noChangeArrowheads="1"/>
          </p:cNvSpPr>
          <p:nvPr>
            <p:ph type="sldNum" sz="quarter" idx="5"/>
          </p:nvPr>
        </p:nvSpPr>
        <p:spPr>
          <a:noFill/>
        </p:spPr>
        <p:txBody>
          <a:bodyPr/>
          <a:lstStyle/>
          <a:p>
            <a:fld id="{57858BF5-A31D-4C99-93EC-FB8A8DBDE2DA}" type="slidenum">
              <a:rPr lang="en-US"/>
              <a:pPr/>
              <a:t>93</a:t>
            </a:fld>
            <a:endParaRPr lang="en-US"/>
          </a:p>
        </p:txBody>
      </p:sp>
      <p:sp>
        <p:nvSpPr>
          <p:cNvPr id="576515" name="Rectangle 2"/>
          <p:cNvSpPr>
            <a:spLocks noGrp="1" noRot="1" noChangeAspect="1" noChangeArrowheads="1" noTextEdit="1"/>
          </p:cNvSpPr>
          <p:nvPr>
            <p:ph type="sldImg"/>
          </p:nvPr>
        </p:nvSpPr>
        <p:spPr>
          <a:ln/>
        </p:spPr>
      </p:sp>
      <p:sp>
        <p:nvSpPr>
          <p:cNvPr id="576516" name="Rectangle 3"/>
          <p:cNvSpPr>
            <a:spLocks noGrp="1" noChangeArrowheads="1"/>
          </p:cNvSpPr>
          <p:nvPr>
            <p:ph type="body" idx="1"/>
          </p:nvPr>
        </p:nvSpPr>
        <p:spPr>
          <a:noFill/>
          <a:ln/>
        </p:spPr>
        <p:txBody>
          <a:bodyPr/>
          <a:lstStyle/>
          <a:p>
            <a:r>
              <a:rPr lang="en-US" b="1"/>
              <a:t> While inheriting, the derived class can share properties from</a:t>
            </a:r>
          </a:p>
          <a:p>
            <a:r>
              <a:rPr lang="en-US"/>
              <a:t>Only one class, more than one class, or more than one level.</a:t>
            </a:r>
          </a:p>
          <a:p>
            <a:r>
              <a:rPr lang="en-US"/>
              <a:t>Based on this relationship inheritance can be classified as:</a:t>
            </a:r>
          </a:p>
          <a:p>
            <a:endParaRPr lang="en-US"/>
          </a:p>
          <a:p>
            <a:r>
              <a:rPr lang="en-US" b="1"/>
              <a:t>Single inheritance:</a:t>
            </a:r>
            <a:r>
              <a:rPr lang="en-US"/>
              <a:t>New class is derived from single base class.</a:t>
            </a:r>
          </a:p>
          <a:p>
            <a:r>
              <a:rPr lang="en-US" b="1"/>
              <a:t>Multilevel inheritance: </a:t>
            </a:r>
            <a:r>
              <a:rPr lang="en-US"/>
              <a:t>New class id derived or inherited from another derived class.</a:t>
            </a:r>
            <a:endParaRPr lang="en-US" b="1"/>
          </a:p>
          <a:p>
            <a:r>
              <a:rPr lang="en-US" b="1"/>
              <a:t>Multiple inheritance: </a:t>
            </a:r>
            <a:r>
              <a:rPr lang="en-US"/>
              <a:t>New class is derived from several base classes.</a:t>
            </a:r>
          </a:p>
          <a:p>
            <a:r>
              <a:rPr lang="en-US" b="1"/>
              <a:t>Multilevel inheritance: </a:t>
            </a:r>
            <a:r>
              <a:rPr lang="en-US"/>
              <a:t>New class id derived or inherited from another derived class.</a:t>
            </a:r>
          </a:p>
          <a:p>
            <a:r>
              <a:rPr lang="en-US" b="1"/>
              <a:t>Hierarchical inheritance: </a:t>
            </a:r>
            <a:r>
              <a:rPr lang="en-US"/>
              <a:t>Features of one  class may be inherited by more than one class.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p:cNvSpPr>
            <a:spLocks noGrp="1" noChangeArrowheads="1"/>
          </p:cNvSpPr>
          <p:nvPr>
            <p:ph type="sldNum" sz="quarter" idx="5"/>
          </p:nvPr>
        </p:nvSpPr>
        <p:spPr>
          <a:noFill/>
        </p:spPr>
        <p:txBody>
          <a:bodyPr/>
          <a:lstStyle/>
          <a:p>
            <a:fld id="{93391D2F-4F3F-40FB-856D-B774FEF0F431}" type="slidenum">
              <a:rPr lang="en-US"/>
              <a:pPr/>
              <a:t>94</a:t>
            </a:fld>
            <a:endParaRPr lang="en-US"/>
          </a:p>
        </p:txBody>
      </p:sp>
      <p:sp>
        <p:nvSpPr>
          <p:cNvPr id="577539" name="Rectangle 2"/>
          <p:cNvSpPr>
            <a:spLocks noGrp="1" noRot="1" noChangeAspect="1" noChangeArrowheads="1" noTextEdit="1"/>
          </p:cNvSpPr>
          <p:nvPr>
            <p:ph type="sldImg"/>
          </p:nvPr>
        </p:nvSpPr>
        <p:spPr>
          <a:ln/>
        </p:spPr>
      </p:sp>
      <p:sp>
        <p:nvSpPr>
          <p:cNvPr id="577540" name="Rectangle 3"/>
          <p:cNvSpPr>
            <a:spLocks noGrp="1" noChangeArrowheads="1"/>
          </p:cNvSpPr>
          <p:nvPr>
            <p:ph type="body" idx="1"/>
          </p:nvPr>
        </p:nvSpPr>
        <p:spPr>
          <a:noFill/>
          <a:ln/>
        </p:spPr>
        <p:txBody>
          <a:bodyPr/>
          <a:lstStyle/>
          <a:p>
            <a:pPr algn="just"/>
            <a:r>
              <a:rPr lang="en-US" b="1"/>
              <a:t> </a:t>
            </a:r>
            <a:r>
              <a:rPr lang="en-US"/>
              <a:t>Here all the public and private members of the base class</a:t>
            </a:r>
            <a:r>
              <a:rPr lang="en-US" b="1"/>
              <a:t> </a:t>
            </a:r>
            <a:r>
              <a:rPr lang="en-US"/>
              <a:t> A  are inherited twice in the derived class </a:t>
            </a:r>
            <a:r>
              <a:rPr lang="en-US" b="1"/>
              <a:t>C, </a:t>
            </a:r>
            <a:r>
              <a:rPr lang="en-US"/>
              <a:t>once through base class</a:t>
            </a:r>
            <a:r>
              <a:rPr lang="en-US" b="1"/>
              <a:t> B1, </a:t>
            </a:r>
            <a:r>
              <a:rPr lang="en-US"/>
              <a:t>and again through base class</a:t>
            </a:r>
            <a:r>
              <a:rPr lang="en-US" b="1"/>
              <a:t> B2. </a:t>
            </a:r>
            <a:r>
              <a:rPr lang="en-US"/>
              <a:t>This means class</a:t>
            </a:r>
            <a:r>
              <a:rPr lang="en-US" b="1"/>
              <a:t> C </a:t>
            </a:r>
            <a:r>
              <a:rPr lang="en-US"/>
              <a:t>will have a duplicate set of members inherited from class</a:t>
            </a:r>
            <a:r>
              <a:rPr lang="en-US" b="1"/>
              <a:t> A. </a:t>
            </a:r>
            <a:r>
              <a:rPr lang="en-US"/>
              <a:t>This introduces ambiguity, and should be avoided</a:t>
            </a:r>
            <a:r>
              <a:rPr lang="en-US" b="1"/>
              <a:t>.</a:t>
            </a:r>
          </a:p>
          <a:p>
            <a:pPr algn="just"/>
            <a:endParaRPr lang="en-US" b="1"/>
          </a:p>
          <a:p>
            <a:pPr algn="just"/>
            <a:r>
              <a:rPr lang="en-US"/>
              <a:t>The solution is achieved using</a:t>
            </a:r>
            <a:r>
              <a:rPr lang="en-US" b="1"/>
              <a:t> virtual base classes.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7"/>
          <p:cNvSpPr>
            <a:spLocks noGrp="1" noChangeArrowheads="1"/>
          </p:cNvSpPr>
          <p:nvPr>
            <p:ph type="sldNum" sz="quarter" idx="5"/>
          </p:nvPr>
        </p:nvSpPr>
        <p:spPr>
          <a:noFill/>
        </p:spPr>
        <p:txBody>
          <a:bodyPr/>
          <a:lstStyle/>
          <a:p>
            <a:fld id="{787605C3-E706-406B-9516-8A197A57094C}" type="slidenum">
              <a:rPr lang="en-US"/>
              <a:pPr/>
              <a:t>221</a:t>
            </a:fld>
            <a:endParaRPr lang="en-US"/>
          </a:p>
        </p:txBody>
      </p:sp>
      <p:sp>
        <p:nvSpPr>
          <p:cNvPr id="795651" name="Rectangle 2"/>
          <p:cNvSpPr>
            <a:spLocks noGrp="1" noRot="1" noChangeAspect="1" noChangeArrowheads="1" noTextEdit="1"/>
          </p:cNvSpPr>
          <p:nvPr>
            <p:ph type="sldImg"/>
          </p:nvPr>
        </p:nvSpPr>
        <p:spPr>
          <a:ln/>
        </p:spPr>
      </p:sp>
      <p:sp>
        <p:nvSpPr>
          <p:cNvPr id="795652" name="Rectangle 3"/>
          <p:cNvSpPr>
            <a:spLocks noGrp="1" noChangeArrowheads="1"/>
          </p:cNvSpPr>
          <p:nvPr>
            <p:ph type="body" idx="1"/>
          </p:nvPr>
        </p:nvSpPr>
        <p:spPr>
          <a:noFill/>
          <a:ln/>
        </p:spPr>
        <p:txBody>
          <a:bodyPr/>
          <a:lstStyle/>
          <a:p>
            <a:pPr>
              <a:lnSpc>
                <a:spcPct val="90000"/>
              </a:lnSpc>
            </a:pPr>
            <a:r>
              <a:rPr lang="en-US"/>
              <a:t>In the above example both base and derived classes are template class. specified </a:t>
            </a:r>
            <a:r>
              <a:rPr lang="en-US" b="1"/>
              <a:t>DataType</a:t>
            </a:r>
            <a:r>
              <a:rPr lang="en-US"/>
              <a:t> during the creation of  derived class object is also applicable to base class members</a:t>
            </a:r>
          </a:p>
          <a:p>
            <a:pPr>
              <a:lnSpc>
                <a:spcPct val="90000"/>
              </a:lnSpc>
            </a:pPr>
            <a:r>
              <a:rPr lang="en-US"/>
              <a:t>Ex:  Der&lt;char&gt; obj;  both base and derived class memers are of type </a:t>
            </a:r>
            <a:r>
              <a:rPr lang="en-US" b="1"/>
              <a:t>char</a:t>
            </a:r>
          </a:p>
          <a:p>
            <a:pPr>
              <a:lnSpc>
                <a:spcPct val="90000"/>
              </a:lnSpc>
            </a:pPr>
            <a:r>
              <a:rPr lang="en-US" b="1"/>
              <a:t>Note:</a:t>
            </a:r>
          </a:p>
          <a:p>
            <a:pPr>
              <a:lnSpc>
                <a:spcPct val="90000"/>
              </a:lnSpc>
            </a:pPr>
            <a:r>
              <a:rPr lang="en-US" b="1"/>
              <a:t>We can also derive a new class with specific baseclass datatype </a:t>
            </a:r>
          </a:p>
          <a:p>
            <a:pPr>
              <a:lnSpc>
                <a:spcPct val="90000"/>
              </a:lnSpc>
            </a:pPr>
            <a:r>
              <a:rPr lang="en-US" b="1"/>
              <a:t>Example:</a:t>
            </a:r>
          </a:p>
          <a:p>
            <a:pPr>
              <a:lnSpc>
                <a:spcPct val="90000"/>
              </a:lnSpc>
            </a:pPr>
            <a:r>
              <a:rPr lang="en-US" b="1"/>
              <a:t>template&lt;class type&gt;</a:t>
            </a:r>
          </a:p>
          <a:p>
            <a:pPr>
              <a:lnSpc>
                <a:spcPct val="90000"/>
              </a:lnSpc>
            </a:pPr>
            <a:r>
              <a:rPr lang="en-US" b="1"/>
              <a:t>class a</a:t>
            </a:r>
          </a:p>
          <a:p>
            <a:pPr>
              <a:lnSpc>
                <a:spcPct val="90000"/>
              </a:lnSpc>
            </a:pPr>
            <a:r>
              <a:rPr lang="en-US" b="1"/>
              <a:t>{</a:t>
            </a:r>
          </a:p>
          <a:p>
            <a:pPr>
              <a:lnSpc>
                <a:spcPct val="90000"/>
              </a:lnSpc>
            </a:pPr>
            <a:r>
              <a:rPr lang="en-US" b="1"/>
              <a:t>……</a:t>
            </a:r>
          </a:p>
          <a:p>
            <a:pPr>
              <a:lnSpc>
                <a:spcPct val="90000"/>
              </a:lnSpc>
            </a:pPr>
            <a:r>
              <a:rPr lang="en-US" b="1"/>
              <a:t>};</a:t>
            </a:r>
          </a:p>
          <a:p>
            <a:pPr>
              <a:lnSpc>
                <a:spcPct val="90000"/>
              </a:lnSpc>
            </a:pPr>
            <a:r>
              <a:rPr lang="en-US" b="1"/>
              <a:t>Template&lt;class type&gt;</a:t>
            </a:r>
          </a:p>
          <a:p>
            <a:pPr>
              <a:lnSpc>
                <a:spcPct val="90000"/>
              </a:lnSpc>
            </a:pPr>
            <a:r>
              <a:rPr lang="en-US" b="1"/>
              <a:t>class B :public A&lt;int&gt;</a:t>
            </a:r>
          </a:p>
          <a:p>
            <a:pPr>
              <a:lnSpc>
                <a:spcPct val="90000"/>
              </a:lnSpc>
            </a:pPr>
            <a:r>
              <a:rPr lang="en-US" b="1"/>
              <a:t>{</a:t>
            </a:r>
          </a:p>
          <a:p>
            <a:pPr>
              <a:lnSpc>
                <a:spcPct val="90000"/>
              </a:lnSpc>
            </a:pPr>
            <a:r>
              <a:rPr lang="en-US" b="1"/>
              <a:t>……….</a:t>
            </a:r>
          </a:p>
          <a:p>
            <a:pPr>
              <a:lnSpc>
                <a:spcPct val="90000"/>
              </a:lnSpc>
            </a:pPr>
            <a:r>
              <a:rPr lang="en-US" b="1"/>
              <a:t>};</a:t>
            </a:r>
          </a:p>
          <a:p>
            <a:pPr>
              <a:lnSpc>
                <a:spcPct val="90000"/>
              </a:lnSpc>
            </a:pPr>
            <a:r>
              <a:rPr lang="en-US" b="1"/>
              <a:t>Here base class members are always of integer type w.r.t derived class object</a:t>
            </a:r>
          </a:p>
          <a:p>
            <a:pPr>
              <a:lnSpc>
                <a:spcPct val="90000"/>
              </a:lnSpc>
            </a:pPr>
            <a:endParaRPr lang="en-US" b="1"/>
          </a:p>
          <a:p>
            <a:pPr>
              <a:lnSpc>
                <a:spcPct val="90000"/>
              </a:lnSpc>
            </a:pPr>
            <a:endParaRPr lang="en-US" b="1"/>
          </a:p>
          <a:p>
            <a:pPr>
              <a:lnSpc>
                <a:spcPct val="90000"/>
              </a:lnSpc>
            </a:pPr>
            <a:endParaRPr 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7"/>
          <p:cNvSpPr>
            <a:spLocks noGrp="1" noChangeArrowheads="1"/>
          </p:cNvSpPr>
          <p:nvPr>
            <p:ph type="sldNum" sz="quarter" idx="5"/>
          </p:nvPr>
        </p:nvSpPr>
        <p:spPr>
          <a:noFill/>
        </p:spPr>
        <p:txBody>
          <a:bodyPr/>
          <a:lstStyle/>
          <a:p>
            <a:fld id="{6914BFB9-2FE7-4449-8602-8B18E361E8B6}" type="slidenum">
              <a:rPr lang="en-US"/>
              <a:pPr/>
              <a:t>222</a:t>
            </a:fld>
            <a:endParaRPr lang="en-US"/>
          </a:p>
        </p:txBody>
      </p:sp>
      <p:sp>
        <p:nvSpPr>
          <p:cNvPr id="796675" name="Rectangle 2"/>
          <p:cNvSpPr>
            <a:spLocks noGrp="1" noRot="1" noChangeAspect="1" noChangeArrowheads="1" noTextEdit="1"/>
          </p:cNvSpPr>
          <p:nvPr>
            <p:ph type="sldImg"/>
          </p:nvPr>
        </p:nvSpPr>
        <p:spPr>
          <a:ln/>
        </p:spPr>
      </p:sp>
      <p:sp>
        <p:nvSpPr>
          <p:cNvPr id="796676" name="Rectangle 3"/>
          <p:cNvSpPr>
            <a:spLocks noGrp="1" noChangeArrowheads="1"/>
          </p:cNvSpPr>
          <p:nvPr>
            <p:ph type="body" idx="1"/>
          </p:nvPr>
        </p:nvSpPr>
        <p:spPr>
          <a:noFill/>
          <a:ln/>
        </p:spPr>
        <p:txBody>
          <a:bodyPr/>
          <a:lstStyle/>
          <a:p>
            <a:r>
              <a:rPr lang="en-US"/>
              <a:t>In the above example , derived class is not a template class so no need to specify data type while creating derived class object. Base class members are always of integer type w.r.t derived class object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7"/>
          <p:cNvSpPr>
            <a:spLocks noGrp="1" noChangeArrowheads="1"/>
          </p:cNvSpPr>
          <p:nvPr>
            <p:ph type="sldNum" sz="quarter" idx="5"/>
          </p:nvPr>
        </p:nvSpPr>
        <p:spPr>
          <a:noFill/>
        </p:spPr>
        <p:txBody>
          <a:bodyPr/>
          <a:lstStyle/>
          <a:p>
            <a:fld id="{674A0864-FE81-4E99-A2DD-0CD681099882}" type="slidenum">
              <a:rPr lang="en-US"/>
              <a:pPr/>
              <a:t>223</a:t>
            </a:fld>
            <a:endParaRPr lang="en-US"/>
          </a:p>
        </p:txBody>
      </p:sp>
      <p:sp>
        <p:nvSpPr>
          <p:cNvPr id="797699" name="Rectangle 2"/>
          <p:cNvSpPr>
            <a:spLocks noGrp="1" noRot="1" noChangeAspect="1" noChangeArrowheads="1" noTextEdit="1"/>
          </p:cNvSpPr>
          <p:nvPr>
            <p:ph type="sldImg"/>
          </p:nvPr>
        </p:nvSpPr>
        <p:spPr>
          <a:ln/>
        </p:spPr>
      </p:sp>
      <p:sp>
        <p:nvSpPr>
          <p:cNvPr id="797700" name="Rectangle 3"/>
          <p:cNvSpPr>
            <a:spLocks noGrp="1" noChangeArrowheads="1"/>
          </p:cNvSpPr>
          <p:nvPr>
            <p:ph type="body" idx="1"/>
          </p:nvPr>
        </p:nvSpPr>
        <p:spPr>
          <a:noFill/>
          <a:ln/>
        </p:spPr>
        <p:txBody>
          <a:bodyPr/>
          <a:lstStyle/>
          <a:p>
            <a:r>
              <a:rPr lang="en-US"/>
              <a:t>In the above example , derived class is a template class and base is normal class.generic type is applicable to only derived class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08382C4-4C84-4709-8EB4-24B3030F8544}" type="datetimeFigureOut">
              <a:rPr lang="en-US" smtClean="0"/>
              <a:pPr/>
              <a:t>8/31/2023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8382C4-4C84-4709-8EB4-24B3030F8544}" type="datetimeFigureOut">
              <a:rPr lang="en-US" smtClean="0"/>
              <a:pPr/>
              <a:t>8/31/2023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8382C4-4C84-4709-8EB4-24B3030F8544}" type="datetimeFigureOut">
              <a:rPr lang="en-US" smtClean="0"/>
              <a:pPr/>
              <a:t>8/31/2023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8382C4-4C84-4709-8EB4-24B3030F8544}" type="datetimeFigureOut">
              <a:rPr lang="en-US" smtClean="0"/>
              <a:pPr/>
              <a:t>8/31/2023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382C4-4C84-4709-8EB4-24B3030F8544}" type="datetimeFigureOut">
              <a:rPr lang="en-US" smtClean="0"/>
              <a:pPr/>
              <a:t>8/31/2023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08382C4-4C84-4709-8EB4-24B3030F8544}" type="datetimeFigureOut">
              <a:rPr lang="en-US" smtClean="0"/>
              <a:pPr/>
              <a:t>8/31/2023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08382C4-4C84-4709-8EB4-24B3030F8544}" type="datetimeFigureOut">
              <a:rPr lang="en-US" smtClean="0"/>
              <a:pPr/>
              <a:t>8/31/2023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08382C4-4C84-4709-8EB4-24B3030F8544}" type="datetimeFigureOut">
              <a:rPr lang="en-US" smtClean="0"/>
              <a:pPr/>
              <a:t>8/31/2023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382C4-4C84-4709-8EB4-24B3030F8544}" type="datetimeFigureOut">
              <a:rPr lang="en-US" smtClean="0"/>
              <a:pPr/>
              <a:t>8/31/2023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8382C4-4C84-4709-8EB4-24B3030F8544}" type="datetimeFigureOut">
              <a:rPr lang="en-US" smtClean="0"/>
              <a:pPr/>
              <a:t>8/31/2023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8382C4-4C84-4709-8EB4-24B3030F8544}" type="datetimeFigureOut">
              <a:rPr lang="en-US" smtClean="0"/>
              <a:pPr/>
              <a:t>8/31/2023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382C4-4C84-4709-8EB4-24B3030F8544}" type="datetimeFigureOut">
              <a:rPr lang="en-US" smtClean="0"/>
              <a:pPr/>
              <a:t>8/31/2023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3D944-3738-47B9-AD06-E23D7602882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772400" cy="1470025"/>
          </a:xfrm>
        </p:spPr>
        <p:txBody>
          <a:bodyPr>
            <a:normAutofit/>
          </a:bodyPr>
          <a:lstStyle/>
          <a:p>
            <a:r>
              <a:rPr lang="en-US" sz="4000" b="1" dirty="0"/>
              <a:t>PROPERTIES OF OOP</a:t>
            </a:r>
            <a:endParaRPr lang="en-IN" sz="4000" b="1" dirty="0"/>
          </a:p>
        </p:txBody>
      </p:sp>
      <p:sp>
        <p:nvSpPr>
          <p:cNvPr id="3" name="Subtitle 2"/>
          <p:cNvSpPr>
            <a:spLocks noGrp="1"/>
          </p:cNvSpPr>
          <p:nvPr>
            <p:ph type="subTitle" idx="1"/>
          </p:nvPr>
        </p:nvSpPr>
        <p:spPr>
          <a:xfrm>
            <a:off x="642910" y="2071678"/>
            <a:ext cx="7786742" cy="4286280"/>
          </a:xfrm>
        </p:spPr>
        <p:txBody>
          <a:bodyPr>
            <a:normAutofit/>
          </a:bodyPr>
          <a:lstStyle/>
          <a:p>
            <a:pPr algn="l">
              <a:buFont typeface="Arial" pitchFamily="34" charset="0"/>
              <a:buChar char="•"/>
            </a:pPr>
            <a:r>
              <a:rPr lang="en-US" sz="2800" dirty="0">
                <a:solidFill>
                  <a:schemeClr val="tx1"/>
                </a:solidFill>
              </a:rPr>
              <a:t> The observer should be able to recognize the purpose of the solution without necessarily knowing the problem in advance.</a:t>
            </a:r>
          </a:p>
          <a:p>
            <a:pPr algn="l">
              <a:buFont typeface="Arial" pitchFamily="34" charset="0"/>
              <a:buChar char="•"/>
            </a:pPr>
            <a:r>
              <a:rPr lang="en-US" sz="2800" dirty="0">
                <a:solidFill>
                  <a:schemeClr val="tx1"/>
                </a:solidFill>
              </a:rPr>
              <a:t> ABSTRACTION allows the programmer to look into the module/entity without being concerned with it’s internal details.</a:t>
            </a:r>
          </a:p>
          <a:p>
            <a:pPr algn="l">
              <a:buFont typeface="Arial" pitchFamily="34" charset="0"/>
              <a:buChar char="•"/>
            </a:pPr>
            <a:r>
              <a:rPr lang="en-US" sz="2800" dirty="0">
                <a:solidFill>
                  <a:schemeClr val="tx1"/>
                </a:solidFill>
              </a:rPr>
              <a:t> In procedural programming paradigm, reusability is achieved but changing the code, makes it a new piece of code.</a:t>
            </a:r>
            <a:endParaRPr lang="en-IN"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endParaRPr lang="en-IN" dirty="0"/>
          </a:p>
        </p:txBody>
      </p:sp>
      <p:sp>
        <p:nvSpPr>
          <p:cNvPr id="3" name="Content Placeholder 2"/>
          <p:cNvSpPr>
            <a:spLocks noGrp="1"/>
          </p:cNvSpPr>
          <p:nvPr>
            <p:ph idx="1"/>
          </p:nvPr>
        </p:nvSpPr>
        <p:spPr/>
        <p:txBody>
          <a:bodyPr/>
          <a:lstStyle/>
          <a:p>
            <a:r>
              <a:rPr lang="en-US" dirty="0"/>
              <a:t>Polymorphism in OO environments is typically associated with overridden behaviors across subclasses in a class hierarchy, each of which has the same name as that in </a:t>
            </a:r>
            <a:r>
              <a:rPr lang="en-US"/>
              <a:t>its super-class</a:t>
            </a:r>
            <a:r>
              <a:rPr lang="en-US" dirty="0"/>
              <a:t>, but chooses to keep its implementation specific to its own needs.</a:t>
            </a:r>
          </a:p>
          <a:p>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With One Parameter</a:t>
            </a:r>
            <a:endParaRPr lang="en-IN" b="1" dirty="0"/>
          </a:p>
        </p:txBody>
      </p:sp>
      <p:sp>
        <p:nvSpPr>
          <p:cNvPr id="3" name="Content Placeholder 2"/>
          <p:cNvSpPr>
            <a:spLocks noGrp="1"/>
          </p:cNvSpPr>
          <p:nvPr>
            <p:ph idx="1"/>
          </p:nvPr>
        </p:nvSpPr>
        <p:spPr>
          <a:xfrm>
            <a:off x="457200" y="1600200"/>
            <a:ext cx="8229600" cy="4757758"/>
          </a:xfrm>
        </p:spPr>
        <p:txBody>
          <a:bodyPr>
            <a:normAutofit fontScale="70000" lnSpcReduction="20000"/>
          </a:bodyPr>
          <a:lstStyle/>
          <a:p>
            <a:r>
              <a:rPr lang="en-US" sz="2800" dirty="0" err="1"/>
              <a:t>int</a:t>
            </a:r>
            <a:r>
              <a:rPr lang="en-US" sz="2800" dirty="0"/>
              <a:t> </a:t>
            </a:r>
            <a:r>
              <a:rPr lang="en-US" sz="2800" dirty="0" err="1"/>
              <a:t>geta</a:t>
            </a:r>
            <a:r>
              <a:rPr lang="en-US" sz="2800" dirty="0"/>
              <a:t> ( )</a:t>
            </a:r>
          </a:p>
          <a:p>
            <a:r>
              <a:rPr lang="en-US" sz="2800" dirty="0"/>
              <a:t>  {  return a;  } };</a:t>
            </a:r>
          </a:p>
          <a:p>
            <a:r>
              <a:rPr lang="en-US" sz="2800" dirty="0" err="1"/>
              <a:t>int</a:t>
            </a:r>
            <a:r>
              <a:rPr lang="en-US" sz="2800" dirty="0"/>
              <a:t> main( )</a:t>
            </a:r>
          </a:p>
          <a:p>
            <a:r>
              <a:rPr lang="en-US" sz="2800" dirty="0"/>
              <a:t> {  x ob = 99; // passes 99 to j;</a:t>
            </a:r>
          </a:p>
          <a:p>
            <a:r>
              <a:rPr lang="en-US" sz="2800" dirty="0"/>
              <a:t>   </a:t>
            </a:r>
            <a:r>
              <a:rPr lang="en-US" sz="2800" dirty="0" err="1"/>
              <a:t>cout</a:t>
            </a:r>
            <a:r>
              <a:rPr lang="en-US" sz="2800" dirty="0"/>
              <a:t> &lt;&lt; </a:t>
            </a:r>
            <a:r>
              <a:rPr lang="en-US" sz="2800" dirty="0" err="1"/>
              <a:t>ob.geta</a:t>
            </a:r>
            <a:r>
              <a:rPr lang="en-US" sz="2800" dirty="0"/>
              <a:t>( ); // outputs 99</a:t>
            </a:r>
          </a:p>
          <a:p>
            <a:r>
              <a:rPr lang="en-US" sz="2800" dirty="0"/>
              <a:t>   return 0;  }</a:t>
            </a:r>
          </a:p>
          <a:p>
            <a:endParaRPr lang="en-US" sz="2800" dirty="0"/>
          </a:p>
          <a:p>
            <a:r>
              <a:rPr lang="en-US" dirty="0"/>
              <a:t>In general, whenever you have a constructor that requires only one argument, you can use either </a:t>
            </a:r>
            <a:r>
              <a:rPr lang="en-US" b="1" dirty="0"/>
              <a:t>ob(</a:t>
            </a:r>
            <a:r>
              <a:rPr lang="en-US" b="1" dirty="0" err="1"/>
              <a:t>i</a:t>
            </a:r>
            <a:r>
              <a:rPr lang="en-US" b="1" dirty="0"/>
              <a:t>)</a:t>
            </a:r>
            <a:r>
              <a:rPr lang="en-US" dirty="0"/>
              <a:t> or </a:t>
            </a:r>
            <a:r>
              <a:rPr lang="en-US" b="1" dirty="0"/>
              <a:t>ob =</a:t>
            </a:r>
            <a:r>
              <a:rPr lang="en-US" dirty="0"/>
              <a:t> </a:t>
            </a:r>
            <a:r>
              <a:rPr lang="en-US" b="1" dirty="0" err="1"/>
              <a:t>i</a:t>
            </a:r>
            <a:r>
              <a:rPr lang="en-US" dirty="0"/>
              <a:t> to initialize an object.</a:t>
            </a:r>
          </a:p>
          <a:p>
            <a:endParaRPr lang="en-US" dirty="0"/>
          </a:p>
          <a:p>
            <a:r>
              <a:rPr lang="en-US" b="1" dirty="0"/>
              <a:t>The reason for this is that whenever you create a constructor that takes one argument, you are implicitly creating a conversion from the type of that argument to the type of the class.</a:t>
            </a:r>
          </a:p>
          <a:p>
            <a:r>
              <a:rPr lang="en-US" dirty="0"/>
              <a:t>the declaration statement is handled by the compiler as if it were like this: </a:t>
            </a:r>
            <a:r>
              <a:rPr lang="en-US" b="1" dirty="0"/>
              <a:t>X ob = X ob(99);</a:t>
            </a:r>
            <a:endParaRPr lang="en-US" dirty="0"/>
          </a:p>
          <a:p>
            <a:endParaRPr lang="en-US" dirty="0"/>
          </a:p>
          <a:p>
            <a:endParaRPr lang="en-US" b="1" dirty="0"/>
          </a:p>
          <a:p>
            <a:pPr>
              <a:buNone/>
            </a:pPr>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Whenever one object is used to initialize another, C++ performs a bitwise copy. That is, an identical copy of the initializing object is created in the target object.</a:t>
            </a:r>
          </a:p>
          <a:p>
            <a:endParaRPr lang="en-US" dirty="0"/>
          </a:p>
          <a:p>
            <a:r>
              <a:rPr lang="en-US" dirty="0"/>
              <a:t>Although this is particularly adequate in most cases, there are situations in which a bitwise copy should not be used. </a:t>
            </a:r>
          </a:p>
          <a:p>
            <a:endParaRPr lang="en-US" dirty="0"/>
          </a:p>
          <a:p>
            <a:r>
              <a:rPr lang="en-US" dirty="0"/>
              <a:t>One of the most common situations is when an object allocates memory when it is created.</a:t>
            </a:r>
          </a:p>
          <a:p>
            <a:pPr>
              <a:buNone/>
            </a:pPr>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b="1" dirty="0"/>
          </a:p>
        </p:txBody>
      </p:sp>
      <p:sp>
        <p:nvSpPr>
          <p:cNvPr id="3" name="Content Placeholder 2"/>
          <p:cNvSpPr>
            <a:spLocks noGrp="1"/>
          </p:cNvSpPr>
          <p:nvPr>
            <p:ph idx="1"/>
          </p:nvPr>
        </p:nvSpPr>
        <p:spPr>
          <a:xfrm>
            <a:off x="457200" y="1600200"/>
            <a:ext cx="8229600" cy="4757758"/>
          </a:xfrm>
        </p:spPr>
        <p:txBody>
          <a:bodyPr>
            <a:normAutofit fontScale="85000" lnSpcReduction="10000"/>
          </a:bodyPr>
          <a:lstStyle/>
          <a:p>
            <a:r>
              <a:rPr lang="en-US" dirty="0"/>
              <a:t>The same type of problem can occur in two additional ways: </a:t>
            </a:r>
          </a:p>
          <a:p>
            <a:pPr>
              <a:buFontTx/>
              <a:buNone/>
            </a:pPr>
            <a:r>
              <a:rPr lang="en-US" dirty="0"/>
              <a:t>   - </a:t>
            </a:r>
            <a:r>
              <a:rPr lang="en-US" sz="2400" dirty="0"/>
              <a:t>when a copy of an object is made when it is passed as an argument to a        function</a:t>
            </a:r>
          </a:p>
          <a:p>
            <a:pPr>
              <a:buFontTx/>
              <a:buNone/>
            </a:pPr>
            <a:r>
              <a:rPr lang="en-US" dirty="0"/>
              <a:t>    -  </a:t>
            </a:r>
            <a:r>
              <a:rPr lang="en-US" sz="2400" dirty="0"/>
              <a:t>when a temporary object is created as a return value from a function</a:t>
            </a:r>
            <a:r>
              <a:rPr lang="en-US" dirty="0"/>
              <a:t>.</a:t>
            </a:r>
          </a:p>
          <a:p>
            <a:endParaRPr lang="en-US" dirty="0"/>
          </a:p>
          <a:p>
            <a:r>
              <a:rPr lang="en-US" dirty="0"/>
              <a:t>C++ allows you to create a copy constructor, which the compiler invokes when one object initializes another.</a:t>
            </a:r>
          </a:p>
          <a:p>
            <a:endParaRPr lang="en-US" dirty="0"/>
          </a:p>
          <a:p>
            <a:r>
              <a:rPr lang="en-US" dirty="0"/>
              <a:t>When a copy constructor exists, the default bitwise copy is bypassed.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b="1" dirty="0"/>
          </a:p>
        </p:txBody>
      </p:sp>
      <p:sp>
        <p:nvSpPr>
          <p:cNvPr id="3" name="Content Placeholder 2"/>
          <p:cNvSpPr>
            <a:spLocks noGrp="1"/>
          </p:cNvSpPr>
          <p:nvPr>
            <p:ph idx="1"/>
          </p:nvPr>
        </p:nvSpPr>
        <p:spPr/>
        <p:txBody>
          <a:bodyPr/>
          <a:lstStyle/>
          <a:p>
            <a:pPr marL="457200" indent="-457200"/>
            <a:r>
              <a:rPr lang="en-US" dirty="0"/>
              <a:t> The common form of a copy constructor is:</a:t>
            </a:r>
          </a:p>
          <a:p>
            <a:pPr marL="457200" indent="-457200">
              <a:buFontTx/>
              <a:buNone/>
            </a:pPr>
            <a:r>
              <a:rPr lang="en-US" dirty="0"/>
              <a:t>    </a:t>
            </a:r>
            <a:r>
              <a:rPr lang="en-US" dirty="0" err="1"/>
              <a:t>classname</a:t>
            </a:r>
            <a:r>
              <a:rPr lang="en-US" dirty="0"/>
              <a:t> (const </a:t>
            </a:r>
            <a:r>
              <a:rPr lang="en-US" dirty="0" err="1"/>
              <a:t>classname</a:t>
            </a:r>
            <a:r>
              <a:rPr lang="en-US" dirty="0"/>
              <a:t> &amp;o)</a:t>
            </a:r>
          </a:p>
          <a:p>
            <a:pPr marL="457200" indent="-457200">
              <a:buFontTx/>
              <a:buNone/>
            </a:pPr>
            <a:r>
              <a:rPr lang="en-US" dirty="0"/>
              <a:t>     {     // body of constructor }</a:t>
            </a:r>
          </a:p>
          <a:p>
            <a:pPr marL="457200" indent="-457200">
              <a:buFontTx/>
              <a:buNone/>
            </a:pPr>
            <a:endParaRPr lang="en-US" dirty="0"/>
          </a:p>
          <a:p>
            <a:pPr marL="457200" indent="-457200"/>
            <a:r>
              <a:rPr lang="en-US" dirty="0"/>
              <a:t>There are two distinct situations in which the value of one object is assigned to another. </a:t>
            </a:r>
          </a:p>
          <a:p>
            <a:pPr marL="457200" indent="-457200">
              <a:buFontTx/>
              <a:buNone/>
            </a:pPr>
            <a:r>
              <a:rPr lang="en-US" dirty="0"/>
              <a:t>       -</a:t>
            </a:r>
            <a:r>
              <a:rPr lang="en-US" sz="2400" dirty="0"/>
              <a:t> assignment.</a:t>
            </a:r>
          </a:p>
          <a:p>
            <a:pPr marL="457200" indent="-457200">
              <a:buFontTx/>
              <a:buNone/>
            </a:pPr>
            <a:r>
              <a:rPr lang="en-US" sz="2400" dirty="0"/>
              <a:t> 	 - initialization</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a:xfrm>
            <a:off x="457200" y="1142984"/>
            <a:ext cx="8229600" cy="5214974"/>
          </a:xfrm>
        </p:spPr>
        <p:txBody>
          <a:bodyPr>
            <a:normAutofit fontScale="85000" lnSpcReduction="10000"/>
          </a:bodyPr>
          <a:lstStyle/>
          <a:p>
            <a:pPr marL="457200" indent="-457200"/>
            <a:endParaRPr lang="en-US" sz="2200" dirty="0"/>
          </a:p>
          <a:p>
            <a:pPr marL="457200" indent="-457200"/>
            <a:r>
              <a:rPr lang="en-US" sz="2200" dirty="0"/>
              <a:t>Initialization, which can occur in any one of the following three ways:</a:t>
            </a:r>
          </a:p>
          <a:p>
            <a:pPr marL="457200" indent="-457200">
              <a:buFontTx/>
              <a:buNone/>
            </a:pPr>
            <a:r>
              <a:rPr lang="en-US" sz="2200" dirty="0"/>
              <a:t> </a:t>
            </a:r>
          </a:p>
          <a:p>
            <a:pPr marL="457200" indent="-457200">
              <a:buFontTx/>
              <a:buNone/>
            </a:pPr>
            <a:r>
              <a:rPr lang="en-US" sz="2200" dirty="0"/>
              <a:t>       -When one object explicitly initializes another, such as in a declaration.</a:t>
            </a:r>
          </a:p>
          <a:p>
            <a:pPr marL="457200" indent="-457200">
              <a:buFontTx/>
              <a:buNone/>
            </a:pPr>
            <a:r>
              <a:rPr lang="en-US" sz="2200" dirty="0"/>
              <a:t>	-When a copy of an object is made to be passed to a function.</a:t>
            </a:r>
          </a:p>
          <a:p>
            <a:pPr marL="457200" indent="-457200">
              <a:buFontTx/>
              <a:buNone/>
            </a:pPr>
            <a:r>
              <a:rPr lang="en-US" sz="2200" dirty="0"/>
              <a:t>	-When a temporary object is generated (most commonly as a return value of a function).</a:t>
            </a:r>
          </a:p>
          <a:p>
            <a:pPr marL="457200" indent="-457200"/>
            <a:endParaRPr lang="en-US" sz="2200" dirty="0"/>
          </a:p>
          <a:p>
            <a:pPr marL="457200" indent="-457200"/>
            <a:r>
              <a:rPr lang="en-US" sz="2200" b="1" dirty="0"/>
              <a:t>The copy constructor applies only to initializations.</a:t>
            </a:r>
          </a:p>
          <a:p>
            <a:endParaRPr lang="en-US" sz="2400" dirty="0"/>
          </a:p>
          <a:p>
            <a:r>
              <a:rPr lang="en-US" sz="2400" dirty="0"/>
              <a:t>For example, assuming a class called </a:t>
            </a:r>
            <a:r>
              <a:rPr lang="en-US" sz="2400" dirty="0" err="1"/>
              <a:t>myclass</a:t>
            </a:r>
            <a:r>
              <a:rPr lang="en-US" sz="2400" dirty="0"/>
              <a:t>, and that y is an object of type </a:t>
            </a:r>
            <a:r>
              <a:rPr lang="en-US" sz="2400" dirty="0" err="1"/>
              <a:t>myclass</a:t>
            </a:r>
            <a:r>
              <a:rPr lang="en-US" sz="2400" dirty="0"/>
              <a:t>, each of the following statements involves initialization:</a:t>
            </a:r>
          </a:p>
          <a:p>
            <a:endParaRPr lang="en-US" sz="2400" dirty="0"/>
          </a:p>
          <a:p>
            <a:r>
              <a:rPr lang="en-US" sz="2400" dirty="0" err="1"/>
              <a:t>myclass</a:t>
            </a:r>
            <a:r>
              <a:rPr lang="en-US" sz="2400" dirty="0"/>
              <a:t> x = y; // explicit initialization</a:t>
            </a:r>
          </a:p>
          <a:p>
            <a:r>
              <a:rPr lang="en-US" sz="2400" dirty="0" err="1"/>
              <a:t>func</a:t>
            </a:r>
            <a:r>
              <a:rPr lang="en-US" sz="2400" dirty="0"/>
              <a:t>( y); // object passed as a parameter</a:t>
            </a:r>
          </a:p>
          <a:p>
            <a:r>
              <a:rPr lang="en-US" sz="2400" dirty="0"/>
              <a:t>y  = </a:t>
            </a:r>
            <a:r>
              <a:rPr lang="en-US" sz="2400" dirty="0" err="1"/>
              <a:t>func</a:t>
            </a:r>
            <a:r>
              <a:rPr lang="en-US" sz="2400" dirty="0"/>
              <a:t>( ); // y receiving a temporary return object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a:t>#include&lt;</a:t>
            </a:r>
            <a:r>
              <a:rPr lang="en-US" dirty="0" err="1"/>
              <a:t>iostream</a:t>
            </a:r>
            <a:r>
              <a:rPr lang="en-US" dirty="0"/>
              <a:t>&gt;</a:t>
            </a:r>
          </a:p>
          <a:p>
            <a:pPr>
              <a:lnSpc>
                <a:spcPct val="80000"/>
              </a:lnSpc>
            </a:pPr>
            <a:r>
              <a:rPr lang="en-US" dirty="0"/>
              <a:t>#include&lt;</a:t>
            </a:r>
            <a:r>
              <a:rPr lang="en-US" dirty="0" err="1"/>
              <a:t>stdlib</a:t>
            </a:r>
            <a:r>
              <a:rPr lang="en-US" dirty="0"/>
              <a:t>&gt;</a:t>
            </a:r>
          </a:p>
          <a:p>
            <a:pPr>
              <a:lnSpc>
                <a:spcPct val="80000"/>
              </a:lnSpc>
            </a:pPr>
            <a:r>
              <a:rPr lang="en-US" dirty="0"/>
              <a:t>Using namespace std;</a:t>
            </a:r>
          </a:p>
          <a:p>
            <a:pPr>
              <a:lnSpc>
                <a:spcPct val="80000"/>
              </a:lnSpc>
            </a:pPr>
            <a:r>
              <a:rPr lang="en-US" dirty="0"/>
              <a:t>Class array</a:t>
            </a:r>
          </a:p>
          <a:p>
            <a:pPr>
              <a:lnSpc>
                <a:spcPct val="80000"/>
              </a:lnSpc>
            </a:pPr>
            <a:r>
              <a:rPr lang="en-US" dirty="0"/>
              <a:t> {</a:t>
            </a:r>
          </a:p>
          <a:p>
            <a:pPr>
              <a:lnSpc>
                <a:spcPct val="80000"/>
              </a:lnSpc>
            </a:pPr>
            <a:r>
              <a:rPr lang="en-US" dirty="0"/>
              <a:t>   </a:t>
            </a:r>
            <a:r>
              <a:rPr lang="en-US" dirty="0" err="1"/>
              <a:t>int</a:t>
            </a:r>
            <a:r>
              <a:rPr lang="en-US" dirty="0"/>
              <a:t> *p;</a:t>
            </a:r>
          </a:p>
          <a:p>
            <a:pPr>
              <a:lnSpc>
                <a:spcPct val="80000"/>
              </a:lnSpc>
            </a:pPr>
            <a:r>
              <a:rPr lang="en-US" dirty="0"/>
              <a:t>   </a:t>
            </a:r>
            <a:r>
              <a:rPr lang="en-US" dirty="0" err="1"/>
              <a:t>int</a:t>
            </a:r>
            <a:r>
              <a:rPr lang="en-US" dirty="0"/>
              <a:t> size;</a:t>
            </a:r>
          </a:p>
          <a:p>
            <a:pPr>
              <a:lnSpc>
                <a:spcPct val="80000"/>
              </a:lnSpc>
            </a:pPr>
            <a:r>
              <a:rPr lang="en-US" dirty="0"/>
              <a:t>   public:</a:t>
            </a:r>
          </a:p>
          <a:p>
            <a:pPr>
              <a:lnSpc>
                <a:spcPct val="80000"/>
              </a:lnSpc>
            </a:pPr>
            <a:r>
              <a:rPr lang="en-US" dirty="0"/>
              <a:t>    array (</a:t>
            </a:r>
            <a:r>
              <a:rPr lang="en-US" dirty="0" err="1"/>
              <a:t>int</a:t>
            </a:r>
            <a:r>
              <a:rPr lang="en-US" dirty="0"/>
              <a:t> </a:t>
            </a:r>
            <a:r>
              <a:rPr lang="en-US" dirty="0" err="1"/>
              <a:t>sz</a:t>
            </a:r>
            <a:r>
              <a:rPr lang="en-US" dirty="0"/>
              <a:t>)</a:t>
            </a:r>
          </a:p>
          <a:p>
            <a:pPr>
              <a:lnSpc>
                <a:spcPct val="80000"/>
              </a:lnSpc>
            </a:pPr>
            <a:r>
              <a:rPr lang="en-US" dirty="0"/>
              <a:t>     { try {</a:t>
            </a:r>
          </a:p>
          <a:p>
            <a:pPr>
              <a:lnSpc>
                <a:spcPct val="80000"/>
              </a:lnSpc>
            </a:pPr>
            <a:r>
              <a:rPr lang="en-US" dirty="0"/>
              <a:t>              p = new </a:t>
            </a:r>
            <a:r>
              <a:rPr lang="en-US" dirty="0" err="1"/>
              <a:t>int</a:t>
            </a:r>
            <a:r>
              <a:rPr lang="en-US" dirty="0"/>
              <a:t> [</a:t>
            </a:r>
            <a:r>
              <a:rPr lang="en-US" dirty="0" err="1"/>
              <a:t>sz</a:t>
            </a:r>
            <a:r>
              <a:rPr lang="en-US" dirty="0"/>
              <a:t>];</a:t>
            </a:r>
          </a:p>
          <a:p>
            <a:pPr>
              <a:lnSpc>
                <a:spcPct val="80000"/>
              </a:lnSpc>
            </a:pPr>
            <a:r>
              <a:rPr lang="en-US" dirty="0"/>
              <a:t>             } </a:t>
            </a:r>
          </a:p>
          <a:p>
            <a:pPr>
              <a:lnSpc>
                <a:spcPct val="80000"/>
              </a:lnSpc>
            </a:pPr>
            <a:r>
              <a:rPr lang="en-US" dirty="0"/>
              <a:t>         catch (</a:t>
            </a:r>
            <a:r>
              <a:rPr lang="en-US" dirty="0" err="1"/>
              <a:t>bad_alloc</a:t>
            </a:r>
            <a:r>
              <a:rPr lang="en-US" dirty="0"/>
              <a:t> </a:t>
            </a:r>
            <a:r>
              <a:rPr lang="en-US" dirty="0" err="1"/>
              <a:t>xa</a:t>
            </a:r>
            <a:r>
              <a:rPr lang="en-US" dirty="0"/>
              <a:t>) </a:t>
            </a:r>
          </a:p>
          <a:p>
            <a:pPr>
              <a:lnSpc>
                <a:spcPct val="80000"/>
              </a:lnSpc>
            </a:pPr>
            <a:r>
              <a:rPr lang="en-US" dirty="0"/>
              <a:t>          { </a:t>
            </a:r>
            <a:r>
              <a:rPr lang="en-US" dirty="0" err="1"/>
              <a:t>cout</a:t>
            </a:r>
            <a:r>
              <a:rPr lang="en-US" dirty="0"/>
              <a:t> &lt;&lt; “allocation failure\n”;</a:t>
            </a:r>
          </a:p>
          <a:p>
            <a:pPr>
              <a:lnSpc>
                <a:spcPct val="80000"/>
              </a:lnSpc>
            </a:pPr>
            <a:r>
              <a:rPr lang="en-US" dirty="0"/>
              <a:t>             exit(EXIT_FAILURE); }</a:t>
            </a:r>
          </a:p>
          <a:p>
            <a:pPr>
              <a:lnSpc>
                <a:spcPct val="80000"/>
              </a:lnSpc>
            </a:pPr>
            <a:r>
              <a:rPr lang="en-US" dirty="0"/>
              <a:t>      size = </a:t>
            </a:r>
            <a:r>
              <a:rPr lang="en-US" dirty="0" err="1"/>
              <a:t>sz</a:t>
            </a:r>
            <a:r>
              <a:rPr lang="en-US" dirty="0"/>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a:xfrm>
            <a:off x="457200" y="1600200"/>
            <a:ext cx="8229600" cy="4686320"/>
          </a:xfrm>
        </p:spPr>
        <p:txBody>
          <a:bodyPr>
            <a:normAutofit fontScale="70000" lnSpcReduction="20000"/>
          </a:bodyPr>
          <a:lstStyle/>
          <a:p>
            <a:pPr>
              <a:lnSpc>
                <a:spcPct val="80000"/>
              </a:lnSpc>
            </a:pPr>
            <a:r>
              <a:rPr lang="en-US" dirty="0"/>
              <a:t>~array ( )</a:t>
            </a:r>
          </a:p>
          <a:p>
            <a:pPr>
              <a:lnSpc>
                <a:spcPct val="80000"/>
              </a:lnSpc>
            </a:pPr>
            <a:r>
              <a:rPr lang="en-US" dirty="0"/>
              <a:t> { delete [ ] p; }</a:t>
            </a:r>
          </a:p>
          <a:p>
            <a:pPr>
              <a:lnSpc>
                <a:spcPct val="80000"/>
              </a:lnSpc>
            </a:pPr>
            <a:r>
              <a:rPr lang="en-US" dirty="0"/>
              <a:t>array (const array &amp;a); // copy constructor</a:t>
            </a:r>
          </a:p>
          <a:p>
            <a:pPr>
              <a:lnSpc>
                <a:spcPct val="80000"/>
              </a:lnSpc>
            </a:pPr>
            <a:r>
              <a:rPr lang="en-US" dirty="0"/>
              <a:t>void put (</a:t>
            </a:r>
            <a:r>
              <a:rPr lang="en-US" dirty="0" err="1"/>
              <a:t>int</a:t>
            </a:r>
            <a:r>
              <a:rPr lang="en-US" dirty="0"/>
              <a:t> </a:t>
            </a:r>
            <a:r>
              <a:rPr lang="en-US" dirty="0" err="1"/>
              <a:t>i</a:t>
            </a:r>
            <a:r>
              <a:rPr lang="en-US" dirty="0"/>
              <a:t>, </a:t>
            </a:r>
            <a:r>
              <a:rPr lang="en-US" dirty="0" err="1"/>
              <a:t>int</a:t>
            </a:r>
            <a:r>
              <a:rPr lang="en-US" dirty="0"/>
              <a:t> j)</a:t>
            </a:r>
          </a:p>
          <a:p>
            <a:pPr>
              <a:lnSpc>
                <a:spcPct val="80000"/>
              </a:lnSpc>
            </a:pPr>
            <a:r>
              <a:rPr lang="en-US" dirty="0"/>
              <a:t> { if (</a:t>
            </a:r>
            <a:r>
              <a:rPr lang="en-US" dirty="0" err="1"/>
              <a:t>i</a:t>
            </a:r>
            <a:r>
              <a:rPr lang="en-US" dirty="0"/>
              <a:t> &gt;= 0 &amp;&amp; </a:t>
            </a:r>
            <a:r>
              <a:rPr lang="en-US" dirty="0" err="1"/>
              <a:t>i</a:t>
            </a:r>
            <a:r>
              <a:rPr lang="en-US" dirty="0"/>
              <a:t> &lt; size)</a:t>
            </a:r>
          </a:p>
          <a:p>
            <a:pPr>
              <a:lnSpc>
                <a:spcPct val="80000"/>
              </a:lnSpc>
            </a:pPr>
            <a:r>
              <a:rPr lang="en-US" dirty="0"/>
              <a:t>    p[</a:t>
            </a:r>
            <a:r>
              <a:rPr lang="en-US" dirty="0" err="1"/>
              <a:t>i</a:t>
            </a:r>
            <a:r>
              <a:rPr lang="en-US" dirty="0"/>
              <a:t>] = j; }</a:t>
            </a:r>
          </a:p>
          <a:p>
            <a:pPr>
              <a:lnSpc>
                <a:spcPct val="80000"/>
              </a:lnSpc>
            </a:pPr>
            <a:r>
              <a:rPr lang="en-US" dirty="0" err="1"/>
              <a:t>int</a:t>
            </a:r>
            <a:r>
              <a:rPr lang="en-US" dirty="0"/>
              <a:t> get (</a:t>
            </a:r>
            <a:r>
              <a:rPr lang="en-US" dirty="0" err="1"/>
              <a:t>int</a:t>
            </a:r>
            <a:r>
              <a:rPr lang="en-US" dirty="0"/>
              <a:t> </a:t>
            </a:r>
            <a:r>
              <a:rPr lang="en-US" dirty="0" err="1"/>
              <a:t>i</a:t>
            </a:r>
            <a:r>
              <a:rPr lang="en-US" dirty="0"/>
              <a:t>)</a:t>
            </a:r>
          </a:p>
          <a:p>
            <a:pPr>
              <a:lnSpc>
                <a:spcPct val="80000"/>
              </a:lnSpc>
            </a:pPr>
            <a:r>
              <a:rPr lang="en-US" dirty="0"/>
              <a:t> {  return p[</a:t>
            </a:r>
            <a:r>
              <a:rPr lang="en-US" dirty="0" err="1"/>
              <a:t>i</a:t>
            </a:r>
            <a:r>
              <a:rPr lang="en-US" dirty="0"/>
              <a:t>]; } };</a:t>
            </a:r>
          </a:p>
          <a:p>
            <a:pPr>
              <a:lnSpc>
                <a:spcPct val="80000"/>
              </a:lnSpc>
            </a:pPr>
            <a:r>
              <a:rPr lang="en-US" dirty="0"/>
              <a:t>array</a:t>
            </a:r>
            <a:r>
              <a:rPr lang="en-US" b="1" dirty="0"/>
              <a:t>:: </a:t>
            </a:r>
            <a:r>
              <a:rPr lang="en-US" dirty="0"/>
              <a:t>array (const array &amp;a) //Copy constructor</a:t>
            </a:r>
          </a:p>
          <a:p>
            <a:pPr>
              <a:lnSpc>
                <a:spcPct val="80000"/>
              </a:lnSpc>
            </a:pPr>
            <a:r>
              <a:rPr lang="en-US" dirty="0"/>
              <a:t> { </a:t>
            </a:r>
            <a:r>
              <a:rPr lang="en-US" dirty="0" err="1"/>
              <a:t>int</a:t>
            </a:r>
            <a:r>
              <a:rPr lang="en-US" dirty="0"/>
              <a:t> </a:t>
            </a:r>
            <a:r>
              <a:rPr lang="en-US" dirty="0" err="1"/>
              <a:t>i</a:t>
            </a:r>
            <a:r>
              <a:rPr lang="en-US" dirty="0"/>
              <a:t>;</a:t>
            </a:r>
          </a:p>
          <a:p>
            <a:pPr>
              <a:lnSpc>
                <a:spcPct val="80000"/>
              </a:lnSpc>
            </a:pPr>
            <a:r>
              <a:rPr lang="en-US" dirty="0"/>
              <a:t>   try {</a:t>
            </a:r>
          </a:p>
          <a:p>
            <a:pPr>
              <a:lnSpc>
                <a:spcPct val="80000"/>
              </a:lnSpc>
            </a:pPr>
            <a:r>
              <a:rPr lang="en-US" dirty="0"/>
              <a:t>      p = new </a:t>
            </a:r>
            <a:r>
              <a:rPr lang="en-US" dirty="0" err="1"/>
              <a:t>int</a:t>
            </a:r>
            <a:r>
              <a:rPr lang="en-US" dirty="0"/>
              <a:t>[ </a:t>
            </a:r>
            <a:r>
              <a:rPr lang="en-US" dirty="0" err="1"/>
              <a:t>a.size</a:t>
            </a:r>
            <a:r>
              <a:rPr lang="en-US" dirty="0"/>
              <a:t>];</a:t>
            </a:r>
          </a:p>
          <a:p>
            <a:pPr>
              <a:lnSpc>
                <a:spcPct val="80000"/>
              </a:lnSpc>
            </a:pPr>
            <a:r>
              <a:rPr lang="en-US" dirty="0"/>
              <a:t>      }catch (</a:t>
            </a:r>
            <a:r>
              <a:rPr lang="en-US" dirty="0" err="1"/>
              <a:t>bad_alloc</a:t>
            </a:r>
            <a:r>
              <a:rPr lang="en-US" dirty="0"/>
              <a:t> </a:t>
            </a:r>
            <a:r>
              <a:rPr lang="en-US" dirty="0" err="1"/>
              <a:t>xa</a:t>
            </a:r>
            <a:r>
              <a:rPr lang="en-US" dirty="0"/>
              <a:t>)</a:t>
            </a:r>
          </a:p>
          <a:p>
            <a:pPr>
              <a:lnSpc>
                <a:spcPct val="80000"/>
              </a:lnSpc>
            </a:pPr>
            <a:r>
              <a:rPr lang="en-US" dirty="0"/>
              <a:t>       {</a:t>
            </a:r>
            <a:r>
              <a:rPr lang="en-US" dirty="0" err="1"/>
              <a:t>cout</a:t>
            </a:r>
            <a:r>
              <a:rPr lang="en-US" dirty="0"/>
              <a:t> &lt;&lt; “Allocation Failure\n”;</a:t>
            </a:r>
          </a:p>
          <a:p>
            <a:pPr>
              <a:lnSpc>
                <a:spcPct val="80000"/>
              </a:lnSpc>
            </a:pPr>
            <a:r>
              <a:rPr lang="en-US" dirty="0"/>
              <a:t>         exit (EXIT_FAILURE); }</a:t>
            </a:r>
          </a:p>
          <a:p>
            <a:pPr>
              <a:lnSpc>
                <a:spcPct val="80000"/>
              </a:lnSpc>
            </a:pPr>
            <a:r>
              <a:rPr lang="en-US" dirty="0"/>
              <a:t>     for (</a:t>
            </a:r>
            <a:r>
              <a:rPr lang="en-US" dirty="0" err="1"/>
              <a:t>i</a:t>
            </a:r>
            <a:r>
              <a:rPr lang="en-US" dirty="0"/>
              <a:t>=0; </a:t>
            </a:r>
            <a:r>
              <a:rPr lang="en-US" dirty="0" err="1"/>
              <a:t>i</a:t>
            </a:r>
            <a:r>
              <a:rPr lang="en-US" dirty="0"/>
              <a:t> &lt; </a:t>
            </a:r>
            <a:r>
              <a:rPr lang="en-US" dirty="0" err="1"/>
              <a:t>a.size</a:t>
            </a:r>
            <a:r>
              <a:rPr lang="en-US" dirty="0"/>
              <a:t>; </a:t>
            </a:r>
            <a:r>
              <a:rPr lang="en-US" dirty="0" err="1"/>
              <a:t>i</a:t>
            </a:r>
            <a:r>
              <a:rPr lang="en-US" dirty="0"/>
              <a:t>++)</a:t>
            </a:r>
          </a:p>
          <a:p>
            <a:pPr>
              <a:lnSpc>
                <a:spcPct val="80000"/>
              </a:lnSpc>
            </a:pPr>
            <a:r>
              <a:rPr lang="en-US" dirty="0"/>
              <a:t>       p[</a:t>
            </a:r>
            <a:r>
              <a:rPr lang="en-US" dirty="0" err="1"/>
              <a:t>i</a:t>
            </a:r>
            <a:r>
              <a:rPr lang="en-US" dirty="0"/>
              <a:t>] = </a:t>
            </a:r>
            <a:r>
              <a:rPr lang="en-US" dirty="0" err="1"/>
              <a:t>a.p</a:t>
            </a:r>
            <a:r>
              <a:rPr lang="en-US" dirty="0"/>
              <a:t>[</a:t>
            </a:r>
            <a:r>
              <a:rPr lang="en-US" dirty="0" err="1"/>
              <a:t>i</a:t>
            </a:r>
            <a:r>
              <a:rPr lang="en-US" dirty="0"/>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p:txBody>
          <a:bodyPr>
            <a:normAutofit fontScale="70000" lnSpcReduction="20000"/>
          </a:bodyPr>
          <a:lstStyle/>
          <a:p>
            <a:pPr>
              <a:lnSpc>
                <a:spcPct val="90000"/>
              </a:lnSpc>
            </a:pPr>
            <a:r>
              <a:rPr lang="en-US" dirty="0" err="1"/>
              <a:t>int</a:t>
            </a:r>
            <a:r>
              <a:rPr lang="en-US" dirty="0"/>
              <a:t> main( )</a:t>
            </a:r>
          </a:p>
          <a:p>
            <a:pPr>
              <a:lnSpc>
                <a:spcPct val="90000"/>
              </a:lnSpc>
            </a:pPr>
            <a:r>
              <a:rPr lang="en-US" dirty="0"/>
              <a:t> {</a:t>
            </a:r>
          </a:p>
          <a:p>
            <a:pPr>
              <a:lnSpc>
                <a:spcPct val="90000"/>
              </a:lnSpc>
            </a:pPr>
            <a:r>
              <a:rPr lang="en-US" dirty="0"/>
              <a:t>   array num(10);</a:t>
            </a:r>
          </a:p>
          <a:p>
            <a:pPr>
              <a:lnSpc>
                <a:spcPct val="90000"/>
              </a:lnSpc>
            </a:pPr>
            <a:r>
              <a:rPr lang="en-US" dirty="0"/>
              <a:t>   </a:t>
            </a:r>
            <a:r>
              <a:rPr lang="en-US" dirty="0" err="1"/>
              <a:t>int</a:t>
            </a:r>
            <a:r>
              <a:rPr lang="en-US" dirty="0"/>
              <a:t> </a:t>
            </a:r>
            <a:r>
              <a:rPr lang="en-US" dirty="0" err="1"/>
              <a:t>i</a:t>
            </a:r>
            <a:r>
              <a:rPr lang="en-US" dirty="0"/>
              <a:t>;</a:t>
            </a:r>
          </a:p>
          <a:p>
            <a:pPr>
              <a:lnSpc>
                <a:spcPct val="90000"/>
              </a:lnSpc>
            </a:pPr>
            <a:r>
              <a:rPr lang="en-US" dirty="0"/>
              <a:t>   for (</a:t>
            </a:r>
            <a:r>
              <a:rPr lang="en-US" dirty="0" err="1"/>
              <a:t>i</a:t>
            </a:r>
            <a:r>
              <a:rPr lang="en-US" dirty="0"/>
              <a:t> = 0; </a:t>
            </a:r>
            <a:r>
              <a:rPr lang="en-US" dirty="0" err="1"/>
              <a:t>i</a:t>
            </a:r>
            <a:r>
              <a:rPr lang="en-US" dirty="0"/>
              <a:t> &lt; 10; </a:t>
            </a:r>
            <a:r>
              <a:rPr lang="en-US" dirty="0" err="1"/>
              <a:t>i</a:t>
            </a:r>
            <a:r>
              <a:rPr lang="en-US" dirty="0"/>
              <a:t>++)</a:t>
            </a:r>
          </a:p>
          <a:p>
            <a:pPr>
              <a:lnSpc>
                <a:spcPct val="90000"/>
              </a:lnSpc>
            </a:pPr>
            <a:r>
              <a:rPr lang="en-US" dirty="0"/>
              <a:t>     </a:t>
            </a:r>
            <a:r>
              <a:rPr lang="en-US" dirty="0" err="1"/>
              <a:t>num.put</a:t>
            </a:r>
            <a:r>
              <a:rPr lang="en-US" dirty="0"/>
              <a:t> (</a:t>
            </a:r>
            <a:r>
              <a:rPr lang="en-US" dirty="0" err="1"/>
              <a:t>i</a:t>
            </a:r>
            <a:r>
              <a:rPr lang="en-US" dirty="0"/>
              <a:t> ,</a:t>
            </a:r>
            <a:r>
              <a:rPr lang="en-US" dirty="0" err="1"/>
              <a:t>i</a:t>
            </a:r>
            <a:r>
              <a:rPr lang="en-US" dirty="0"/>
              <a:t>);</a:t>
            </a:r>
          </a:p>
          <a:p>
            <a:pPr>
              <a:lnSpc>
                <a:spcPct val="90000"/>
              </a:lnSpc>
            </a:pPr>
            <a:r>
              <a:rPr lang="en-US" dirty="0"/>
              <a:t>   for (</a:t>
            </a:r>
            <a:r>
              <a:rPr lang="en-US" dirty="0" err="1"/>
              <a:t>i</a:t>
            </a:r>
            <a:r>
              <a:rPr lang="en-US" dirty="0"/>
              <a:t> = 9; </a:t>
            </a:r>
            <a:r>
              <a:rPr lang="en-US" dirty="0" err="1"/>
              <a:t>i</a:t>
            </a:r>
            <a:r>
              <a:rPr lang="en-US" dirty="0"/>
              <a:t> &gt;= 0; </a:t>
            </a:r>
            <a:r>
              <a:rPr lang="en-US" dirty="0" err="1"/>
              <a:t>i</a:t>
            </a:r>
            <a:r>
              <a:rPr lang="en-US" dirty="0"/>
              <a:t>--)</a:t>
            </a:r>
          </a:p>
          <a:p>
            <a:pPr>
              <a:lnSpc>
                <a:spcPct val="90000"/>
              </a:lnSpc>
            </a:pPr>
            <a:r>
              <a:rPr lang="en-US" dirty="0"/>
              <a:t>     </a:t>
            </a:r>
            <a:r>
              <a:rPr lang="en-US" dirty="0" err="1"/>
              <a:t>cout</a:t>
            </a:r>
            <a:r>
              <a:rPr lang="en-US" dirty="0"/>
              <a:t> &lt;&lt; </a:t>
            </a:r>
            <a:r>
              <a:rPr lang="en-US" dirty="0" err="1"/>
              <a:t>num.get</a:t>
            </a:r>
            <a:r>
              <a:rPr lang="en-US" dirty="0"/>
              <a:t>(</a:t>
            </a:r>
            <a:r>
              <a:rPr lang="en-US" dirty="0" err="1"/>
              <a:t>i</a:t>
            </a:r>
            <a:r>
              <a:rPr lang="en-US" dirty="0"/>
              <a:t>);</a:t>
            </a:r>
          </a:p>
          <a:p>
            <a:pPr>
              <a:lnSpc>
                <a:spcPct val="90000"/>
              </a:lnSpc>
            </a:pPr>
            <a:r>
              <a:rPr lang="en-US" dirty="0"/>
              <a:t>   //create another array and initialize with num</a:t>
            </a:r>
          </a:p>
          <a:p>
            <a:pPr>
              <a:lnSpc>
                <a:spcPct val="90000"/>
              </a:lnSpc>
            </a:pPr>
            <a:r>
              <a:rPr lang="en-US" dirty="0"/>
              <a:t>   array x(num); // invoke copy constructor</a:t>
            </a:r>
          </a:p>
          <a:p>
            <a:pPr>
              <a:lnSpc>
                <a:spcPct val="90000"/>
              </a:lnSpc>
            </a:pPr>
            <a:r>
              <a:rPr lang="en-US" dirty="0"/>
              <a:t>   for (</a:t>
            </a:r>
            <a:r>
              <a:rPr lang="en-US" dirty="0" err="1"/>
              <a:t>i</a:t>
            </a:r>
            <a:r>
              <a:rPr lang="en-US" dirty="0"/>
              <a:t> = 0, </a:t>
            </a:r>
            <a:r>
              <a:rPr lang="en-US" dirty="0" err="1"/>
              <a:t>i</a:t>
            </a:r>
            <a:r>
              <a:rPr lang="en-US" dirty="0"/>
              <a:t> &lt; 10; </a:t>
            </a:r>
            <a:r>
              <a:rPr lang="en-US" dirty="0" err="1"/>
              <a:t>i</a:t>
            </a:r>
            <a:r>
              <a:rPr lang="en-US" dirty="0"/>
              <a:t>++)</a:t>
            </a:r>
          </a:p>
          <a:p>
            <a:pPr>
              <a:lnSpc>
                <a:spcPct val="90000"/>
              </a:lnSpc>
            </a:pPr>
            <a:r>
              <a:rPr lang="en-US" dirty="0"/>
              <a:t>    </a:t>
            </a:r>
            <a:r>
              <a:rPr lang="en-US" dirty="0" err="1"/>
              <a:t>cout</a:t>
            </a:r>
            <a:r>
              <a:rPr lang="en-US" dirty="0"/>
              <a:t> &lt;&lt; </a:t>
            </a:r>
            <a:r>
              <a:rPr lang="en-US" dirty="0" err="1"/>
              <a:t>x.get</a:t>
            </a:r>
            <a:r>
              <a:rPr lang="en-US" dirty="0"/>
              <a:t>( </a:t>
            </a:r>
            <a:r>
              <a:rPr lang="en-US" dirty="0" err="1"/>
              <a:t>i</a:t>
            </a:r>
            <a:r>
              <a:rPr lang="en-US" dirty="0"/>
              <a:t>);</a:t>
            </a:r>
          </a:p>
          <a:p>
            <a:pPr>
              <a:lnSpc>
                <a:spcPct val="90000"/>
              </a:lnSpc>
            </a:pPr>
            <a:r>
              <a:rPr lang="en-US" dirty="0"/>
              <a:t>    return 0; </a:t>
            </a:r>
          </a:p>
          <a:p>
            <a:pPr>
              <a:lnSpc>
                <a:spcPct val="90000"/>
              </a:lnSpc>
            </a:pPr>
            <a:r>
              <a:rPr lang="en-US" dirty="0"/>
              <a:t>  }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a:xfrm>
            <a:off x="457200" y="1600200"/>
            <a:ext cx="8229600" cy="4900634"/>
          </a:xfrm>
        </p:spPr>
        <p:txBody>
          <a:bodyPr>
            <a:normAutofit fontScale="77500" lnSpcReduction="20000"/>
          </a:bodyPr>
          <a:lstStyle/>
          <a:p>
            <a:r>
              <a:rPr lang="en-US" dirty="0"/>
              <a:t>Let’s look closely at what happens when </a:t>
            </a:r>
            <a:r>
              <a:rPr lang="en-US" b="1" dirty="0"/>
              <a:t>num</a:t>
            </a:r>
            <a:r>
              <a:rPr lang="en-US" dirty="0"/>
              <a:t> is used to initialize</a:t>
            </a:r>
            <a:r>
              <a:rPr lang="en-US" b="1" dirty="0"/>
              <a:t> x</a:t>
            </a:r>
            <a:r>
              <a:rPr lang="en-US" dirty="0"/>
              <a:t> in the statement</a:t>
            </a:r>
          </a:p>
          <a:p>
            <a:r>
              <a:rPr lang="en-US" dirty="0"/>
              <a:t>array x(num); </a:t>
            </a:r>
          </a:p>
          <a:p>
            <a:endParaRPr lang="en-US" dirty="0"/>
          </a:p>
          <a:p>
            <a:r>
              <a:rPr lang="en-US" dirty="0"/>
              <a:t>The copy constructor is called, memory for the new array is allocated and stored in </a:t>
            </a:r>
            <a:r>
              <a:rPr lang="en-US" b="1" dirty="0" err="1"/>
              <a:t>x.p</a:t>
            </a:r>
            <a:r>
              <a:rPr lang="en-US" dirty="0"/>
              <a:t>, and the contents of </a:t>
            </a:r>
            <a:r>
              <a:rPr lang="en-US" b="1" dirty="0"/>
              <a:t>num</a:t>
            </a:r>
            <a:r>
              <a:rPr lang="en-US" dirty="0"/>
              <a:t> are copied to </a:t>
            </a:r>
            <a:r>
              <a:rPr lang="en-US" b="1" dirty="0" err="1"/>
              <a:t>x’s</a:t>
            </a:r>
            <a:r>
              <a:rPr lang="en-US" dirty="0"/>
              <a:t> array. In this way,</a:t>
            </a:r>
            <a:r>
              <a:rPr lang="en-US" b="1" dirty="0"/>
              <a:t> x</a:t>
            </a:r>
            <a:r>
              <a:rPr lang="en-US" dirty="0"/>
              <a:t> and </a:t>
            </a:r>
            <a:r>
              <a:rPr lang="en-US" b="1" dirty="0"/>
              <a:t>num</a:t>
            </a:r>
            <a:r>
              <a:rPr lang="en-US" dirty="0"/>
              <a:t> have arrays that contain the same values, but each array is separate and distinct. That is </a:t>
            </a:r>
            <a:r>
              <a:rPr lang="en-US" b="1" dirty="0" err="1"/>
              <a:t>num.p</a:t>
            </a:r>
            <a:r>
              <a:rPr lang="en-US" dirty="0"/>
              <a:t> and</a:t>
            </a:r>
            <a:r>
              <a:rPr lang="en-US" b="1" dirty="0"/>
              <a:t> </a:t>
            </a:r>
            <a:r>
              <a:rPr lang="en-US" b="1" dirty="0" err="1"/>
              <a:t>x.p</a:t>
            </a:r>
            <a:r>
              <a:rPr lang="en-US" dirty="0"/>
              <a:t> do not point to the same location in memory. If the copy constructor had not been created, the default bitwise initialization would have resulted in </a:t>
            </a:r>
            <a:r>
              <a:rPr lang="en-US" b="1" dirty="0"/>
              <a:t>x</a:t>
            </a:r>
            <a:r>
              <a:rPr lang="en-US" dirty="0"/>
              <a:t> and </a:t>
            </a:r>
            <a:r>
              <a:rPr lang="en-US" b="1" dirty="0"/>
              <a:t>num</a:t>
            </a:r>
            <a:r>
              <a:rPr lang="en-US" dirty="0"/>
              <a:t>  sharing the same memory for their arrays. That is, </a:t>
            </a:r>
            <a:r>
              <a:rPr lang="en-US" b="1" dirty="0" err="1"/>
              <a:t>num.p</a:t>
            </a:r>
            <a:r>
              <a:rPr lang="en-US" dirty="0"/>
              <a:t> and </a:t>
            </a:r>
            <a:r>
              <a:rPr lang="en-US" b="1" dirty="0" err="1"/>
              <a:t>x.p</a:t>
            </a:r>
            <a:r>
              <a:rPr lang="en-US" dirty="0"/>
              <a:t> would have indeed pointed to the same location.</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b="1" dirty="0"/>
          </a:p>
        </p:txBody>
      </p:sp>
      <p:sp>
        <p:nvSpPr>
          <p:cNvPr id="3" name="Content Placeholder 2"/>
          <p:cNvSpPr>
            <a:spLocks noGrp="1"/>
          </p:cNvSpPr>
          <p:nvPr>
            <p:ph idx="1"/>
          </p:nvPr>
        </p:nvSpPr>
        <p:spPr/>
        <p:txBody>
          <a:bodyPr>
            <a:normAutofit fontScale="85000" lnSpcReduction="10000"/>
          </a:bodyPr>
          <a:lstStyle/>
          <a:p>
            <a:pPr>
              <a:lnSpc>
                <a:spcPct val="90000"/>
              </a:lnSpc>
            </a:pPr>
            <a:r>
              <a:rPr lang="en-US" dirty="0"/>
              <a:t>If a class defines a parameterized constructor, you may initialize each object in an array by specifying an initialization list, just like you do for arrays of primitive data types.</a:t>
            </a:r>
          </a:p>
          <a:p>
            <a:pPr>
              <a:lnSpc>
                <a:spcPct val="90000"/>
              </a:lnSpc>
            </a:pPr>
            <a:endParaRPr lang="en-US" dirty="0"/>
          </a:p>
          <a:p>
            <a:pPr>
              <a:lnSpc>
                <a:spcPct val="90000"/>
              </a:lnSpc>
            </a:pPr>
            <a:r>
              <a:rPr lang="en-US" dirty="0"/>
              <a:t>However, the exact form of the initialization list will be decided by the number of parameters required by the object’s constructor function.</a:t>
            </a:r>
          </a:p>
          <a:p>
            <a:pPr>
              <a:lnSpc>
                <a:spcPct val="90000"/>
              </a:lnSpc>
            </a:pPr>
            <a:endParaRPr lang="en-US" dirty="0"/>
          </a:p>
          <a:p>
            <a:pPr>
              <a:lnSpc>
                <a:spcPct val="90000"/>
              </a:lnSpc>
            </a:pPr>
            <a:r>
              <a:rPr lang="en-US" dirty="0"/>
              <a:t>For objects, whose constructor functions have only one parameter, you can simply specify a list of initial values, using the normal array initialization syntax.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a:t>Encapsulation</a:t>
            </a:r>
            <a:endParaRPr lang="en-IN" b="1" dirty="0"/>
          </a:p>
        </p:txBody>
      </p:sp>
      <p:sp>
        <p:nvSpPr>
          <p:cNvPr id="3" name="Content Placeholder 2"/>
          <p:cNvSpPr>
            <a:spLocks noGrp="1"/>
          </p:cNvSpPr>
          <p:nvPr>
            <p:ph idx="1"/>
          </p:nvPr>
        </p:nvSpPr>
        <p:spPr>
          <a:xfrm>
            <a:off x="457200" y="1357298"/>
            <a:ext cx="8229600" cy="5143536"/>
          </a:xfrm>
        </p:spPr>
        <p:txBody>
          <a:bodyPr/>
          <a:lstStyle/>
          <a:p>
            <a:r>
              <a:rPr lang="en-US" dirty="0"/>
              <a:t>Encapsulation is the process of hiding the implementation-level details of an object.</a:t>
            </a:r>
          </a:p>
          <a:p>
            <a:pPr>
              <a:buNone/>
            </a:pPr>
            <a:endParaRPr lang="en-US" dirty="0"/>
          </a:p>
          <a:p>
            <a:pPr marL="365760" indent="-256032">
              <a:lnSpc>
                <a:spcPct val="90000"/>
              </a:lnSpc>
              <a:defRPr/>
            </a:pPr>
            <a:r>
              <a:rPr lang="en-US" dirty="0"/>
              <a:t>The internal implementation can only be accessed through the object’s public interfaces.</a:t>
            </a:r>
          </a:p>
          <a:p>
            <a:pPr marL="365760" indent="-256032">
              <a:lnSpc>
                <a:spcPct val="90000"/>
              </a:lnSpc>
              <a:buNone/>
              <a:defRPr/>
            </a:pPr>
            <a:endParaRPr lang="en-US" dirty="0"/>
          </a:p>
          <a:p>
            <a:pPr marL="365760" indent="-256032">
              <a:lnSpc>
                <a:spcPct val="90000"/>
              </a:lnSpc>
              <a:defRPr/>
            </a:pPr>
            <a:r>
              <a:rPr lang="en-US" dirty="0"/>
              <a:t>Keeping attributes and related </a:t>
            </a:r>
            <a:r>
              <a:rPr lang="en-US" dirty="0" err="1"/>
              <a:t>behaviours</a:t>
            </a:r>
            <a:r>
              <a:rPr lang="en-US" dirty="0"/>
              <a:t> together is another way of implementing encapsulation.</a:t>
            </a:r>
          </a:p>
          <a:p>
            <a:endParaRPr lang="en-I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dirty="0"/>
          </a:p>
        </p:txBody>
      </p:sp>
      <p:sp>
        <p:nvSpPr>
          <p:cNvPr id="3" name="Content Placeholder 2"/>
          <p:cNvSpPr>
            <a:spLocks noGrp="1"/>
          </p:cNvSpPr>
          <p:nvPr>
            <p:ph idx="1"/>
          </p:nvPr>
        </p:nvSpPr>
        <p:spPr/>
        <p:txBody>
          <a:bodyPr>
            <a:normAutofit fontScale="92500" lnSpcReduction="20000"/>
          </a:bodyPr>
          <a:lstStyle/>
          <a:p>
            <a:r>
              <a:rPr lang="en-US" dirty="0"/>
              <a:t>As each element in the array is created, a value from the list is passed to the constructor’s parameter. The following example illustrates this point:</a:t>
            </a:r>
          </a:p>
          <a:p>
            <a:r>
              <a:rPr lang="en-US" sz="2000" dirty="0"/>
              <a:t>#include&lt;</a:t>
            </a:r>
            <a:r>
              <a:rPr lang="en-US" sz="2000" dirty="0" err="1"/>
              <a:t>iostream</a:t>
            </a:r>
            <a:r>
              <a:rPr lang="en-US" sz="2000" dirty="0"/>
              <a:t>&gt;</a:t>
            </a:r>
          </a:p>
          <a:p>
            <a:r>
              <a:rPr lang="en-US" sz="2000" dirty="0"/>
              <a:t>using namespace std;</a:t>
            </a:r>
          </a:p>
          <a:p>
            <a:r>
              <a:rPr lang="en-US" sz="2000" dirty="0"/>
              <a:t>class c1</a:t>
            </a:r>
          </a:p>
          <a:p>
            <a:r>
              <a:rPr lang="en-US" sz="2000" dirty="0"/>
              <a:t> {</a:t>
            </a:r>
          </a:p>
          <a:p>
            <a:r>
              <a:rPr lang="en-US" sz="2000" dirty="0"/>
              <a:t>   private:</a:t>
            </a:r>
          </a:p>
          <a:p>
            <a:r>
              <a:rPr lang="en-US" sz="2000" dirty="0"/>
              <a:t>    </a:t>
            </a:r>
            <a:r>
              <a:rPr lang="en-US" sz="2000" dirty="0" err="1"/>
              <a:t>int</a:t>
            </a:r>
            <a:r>
              <a:rPr lang="en-US" sz="2000" dirty="0"/>
              <a:t> </a:t>
            </a:r>
            <a:r>
              <a:rPr lang="en-US" sz="2000" dirty="0" err="1"/>
              <a:t>i</a:t>
            </a:r>
            <a:r>
              <a:rPr lang="en-US" sz="2000" dirty="0"/>
              <a:t>;</a:t>
            </a:r>
          </a:p>
          <a:p>
            <a:r>
              <a:rPr lang="en-US" sz="2000" dirty="0"/>
              <a:t>   public:</a:t>
            </a:r>
          </a:p>
          <a:p>
            <a:r>
              <a:rPr lang="en-US" sz="2000" dirty="0"/>
              <a:t>    c1( </a:t>
            </a:r>
            <a:r>
              <a:rPr lang="en-US" sz="2000" dirty="0" err="1"/>
              <a:t>int</a:t>
            </a:r>
            <a:r>
              <a:rPr lang="en-US" sz="2000" dirty="0"/>
              <a:t> j)</a:t>
            </a:r>
          </a:p>
          <a:p>
            <a:r>
              <a:rPr lang="en-US" sz="2000" dirty="0"/>
              <a:t>     { </a:t>
            </a:r>
            <a:r>
              <a:rPr lang="en-US" sz="2000" dirty="0" err="1"/>
              <a:t>i</a:t>
            </a:r>
            <a:r>
              <a:rPr lang="en-US" sz="2000" dirty="0"/>
              <a:t> = j;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dirty="0"/>
          </a:p>
        </p:txBody>
      </p:sp>
      <p:sp>
        <p:nvSpPr>
          <p:cNvPr id="3" name="Content Placeholder 2"/>
          <p:cNvSpPr>
            <a:spLocks noGrp="1"/>
          </p:cNvSpPr>
          <p:nvPr>
            <p:ph idx="1"/>
          </p:nvPr>
        </p:nvSpPr>
        <p:spPr>
          <a:xfrm>
            <a:off x="457200" y="1357298"/>
            <a:ext cx="8229600" cy="5214974"/>
          </a:xfrm>
        </p:spPr>
        <p:txBody>
          <a:bodyPr>
            <a:normAutofit fontScale="92500" lnSpcReduction="20000"/>
          </a:bodyPr>
          <a:lstStyle/>
          <a:p>
            <a:r>
              <a:rPr lang="en-US" sz="2000" dirty="0" err="1"/>
              <a:t>int</a:t>
            </a:r>
            <a:r>
              <a:rPr lang="en-US" sz="2000" dirty="0"/>
              <a:t> </a:t>
            </a:r>
            <a:r>
              <a:rPr lang="en-US" sz="2000" dirty="0" err="1"/>
              <a:t>get_i</a:t>
            </a:r>
            <a:r>
              <a:rPr lang="en-US" sz="2000" dirty="0"/>
              <a:t>( )</a:t>
            </a:r>
          </a:p>
          <a:p>
            <a:r>
              <a:rPr lang="en-US" sz="2000" dirty="0"/>
              <a:t>  { return </a:t>
            </a:r>
            <a:r>
              <a:rPr lang="en-US" sz="2000" dirty="0" err="1"/>
              <a:t>i</a:t>
            </a:r>
            <a:r>
              <a:rPr lang="en-US" sz="2000" dirty="0"/>
              <a:t>; } };</a:t>
            </a:r>
          </a:p>
          <a:p>
            <a:endParaRPr lang="en-US" sz="2000" dirty="0"/>
          </a:p>
          <a:p>
            <a:r>
              <a:rPr lang="en-US" sz="2000" dirty="0" err="1"/>
              <a:t>int</a:t>
            </a:r>
            <a:r>
              <a:rPr lang="en-US" sz="2000" dirty="0"/>
              <a:t> main( ) {</a:t>
            </a:r>
          </a:p>
          <a:p>
            <a:r>
              <a:rPr lang="en-US" sz="2000" dirty="0"/>
              <a:t>   c1 ob[3] = {1, 2, 3};</a:t>
            </a:r>
          </a:p>
          <a:p>
            <a:r>
              <a:rPr lang="en-US" sz="2000" dirty="0"/>
              <a:t>   </a:t>
            </a:r>
            <a:r>
              <a:rPr lang="en-US" sz="2000" dirty="0" err="1"/>
              <a:t>int</a:t>
            </a:r>
            <a:r>
              <a:rPr lang="en-US" sz="2000" dirty="0"/>
              <a:t> </a:t>
            </a:r>
            <a:r>
              <a:rPr lang="en-US" sz="2000" dirty="0" err="1"/>
              <a:t>i</a:t>
            </a:r>
            <a:r>
              <a:rPr lang="en-US" sz="2000" dirty="0"/>
              <a:t>;</a:t>
            </a:r>
          </a:p>
          <a:p>
            <a:r>
              <a:rPr lang="en-US" sz="2000" dirty="0"/>
              <a:t>   for ( </a:t>
            </a:r>
            <a:r>
              <a:rPr lang="en-US" sz="2000" dirty="0" err="1"/>
              <a:t>i</a:t>
            </a:r>
            <a:r>
              <a:rPr lang="en-US" sz="2000" dirty="0"/>
              <a:t> = 0, </a:t>
            </a:r>
            <a:r>
              <a:rPr lang="en-US" sz="2000" dirty="0" err="1"/>
              <a:t>i</a:t>
            </a:r>
            <a:r>
              <a:rPr lang="en-US" sz="2000" dirty="0"/>
              <a:t> &lt; 2, </a:t>
            </a:r>
            <a:r>
              <a:rPr lang="en-US" sz="2000" dirty="0" err="1"/>
              <a:t>i</a:t>
            </a:r>
            <a:r>
              <a:rPr lang="en-US" sz="2000" dirty="0"/>
              <a:t>++)   </a:t>
            </a:r>
          </a:p>
          <a:p>
            <a:r>
              <a:rPr lang="en-US" sz="2000" dirty="0"/>
              <a:t>    </a:t>
            </a:r>
            <a:r>
              <a:rPr lang="en-US" sz="2000" dirty="0" err="1"/>
              <a:t>cout</a:t>
            </a:r>
            <a:r>
              <a:rPr lang="en-US" sz="2000" dirty="0"/>
              <a:t> &lt;&lt; ob[</a:t>
            </a:r>
            <a:r>
              <a:rPr lang="en-US" sz="2000" dirty="0" err="1"/>
              <a:t>i</a:t>
            </a:r>
            <a:r>
              <a:rPr lang="en-US" sz="2000" dirty="0"/>
              <a:t>].</a:t>
            </a:r>
            <a:r>
              <a:rPr lang="en-US" sz="2000" dirty="0" err="1"/>
              <a:t>get_i</a:t>
            </a:r>
            <a:r>
              <a:rPr lang="en-US" sz="2000" dirty="0"/>
              <a:t>( ) &lt;&lt; “\n”;</a:t>
            </a:r>
          </a:p>
          <a:p>
            <a:r>
              <a:rPr lang="en-US" sz="2000" dirty="0"/>
              <a:t>   return 0; }</a:t>
            </a:r>
          </a:p>
          <a:p>
            <a:endParaRPr lang="en-US" sz="2000" dirty="0"/>
          </a:p>
          <a:p>
            <a:r>
              <a:rPr lang="en-US" sz="2000" dirty="0"/>
              <a:t>As before, this program displays the numbers 1, 2 and 3 on the screen.  Actually, the initialization syntax shown in the preceding program is a shorthand for this longer form:</a:t>
            </a:r>
          </a:p>
          <a:p>
            <a:r>
              <a:rPr lang="en-US" sz="2000" dirty="0"/>
              <a:t>C1 ob[3] = { c1(1), c1(2), c1(3) };</a:t>
            </a:r>
          </a:p>
          <a:p>
            <a:r>
              <a:rPr lang="en-US" sz="2000" dirty="0"/>
              <a:t>Here, the constructor for c1 is invoked explicitly. Of course, the short form used in the program is more common. The short form works because of the automatic conversion that applies to constructors taking only one argument. If an object’s constructor requires two or more arguments, you will have to use the longer initialization form.</a:t>
            </a:r>
          </a:p>
          <a:p>
            <a:endParaRPr lang="en-IN" sz="20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dirty="0"/>
          </a:p>
        </p:txBody>
      </p:sp>
      <p:sp>
        <p:nvSpPr>
          <p:cNvPr id="3" name="Content Placeholder 2"/>
          <p:cNvSpPr>
            <a:spLocks noGrp="1"/>
          </p:cNvSpPr>
          <p:nvPr>
            <p:ph idx="1"/>
          </p:nvPr>
        </p:nvSpPr>
        <p:spPr/>
        <p:txBody>
          <a:bodyPr>
            <a:normAutofit fontScale="70000" lnSpcReduction="20000"/>
          </a:bodyPr>
          <a:lstStyle/>
          <a:p>
            <a:pPr>
              <a:lnSpc>
                <a:spcPct val="90000"/>
              </a:lnSpc>
            </a:pPr>
            <a:r>
              <a:rPr lang="en-US" dirty="0"/>
              <a:t>The following example illustrates passing list to a two parameter constructor</a:t>
            </a:r>
          </a:p>
          <a:p>
            <a:pPr>
              <a:lnSpc>
                <a:spcPct val="90000"/>
              </a:lnSpc>
              <a:buFontTx/>
              <a:buNone/>
            </a:pPr>
            <a:r>
              <a:rPr lang="en-US" dirty="0"/>
              <a:t>#include&lt;</a:t>
            </a:r>
            <a:r>
              <a:rPr lang="en-US" dirty="0" err="1"/>
              <a:t>iostream</a:t>
            </a:r>
            <a:r>
              <a:rPr lang="en-US" dirty="0"/>
              <a:t>&gt;</a:t>
            </a:r>
          </a:p>
          <a:p>
            <a:pPr>
              <a:lnSpc>
                <a:spcPct val="90000"/>
              </a:lnSpc>
            </a:pPr>
            <a:r>
              <a:rPr lang="en-US" dirty="0"/>
              <a:t>using namespace std;</a:t>
            </a:r>
          </a:p>
          <a:p>
            <a:pPr>
              <a:lnSpc>
                <a:spcPct val="90000"/>
              </a:lnSpc>
            </a:pPr>
            <a:r>
              <a:rPr lang="en-US" dirty="0"/>
              <a:t>class c1</a:t>
            </a:r>
          </a:p>
          <a:p>
            <a:pPr>
              <a:lnSpc>
                <a:spcPct val="90000"/>
              </a:lnSpc>
            </a:pPr>
            <a:r>
              <a:rPr lang="en-US" dirty="0"/>
              <a:t> {</a:t>
            </a:r>
          </a:p>
          <a:p>
            <a:pPr>
              <a:lnSpc>
                <a:spcPct val="90000"/>
              </a:lnSpc>
            </a:pPr>
            <a:r>
              <a:rPr lang="en-US" dirty="0"/>
              <a:t>   private:</a:t>
            </a:r>
          </a:p>
          <a:p>
            <a:pPr>
              <a:lnSpc>
                <a:spcPct val="90000"/>
              </a:lnSpc>
            </a:pPr>
            <a:r>
              <a:rPr lang="en-US" dirty="0"/>
              <a:t>    </a:t>
            </a:r>
            <a:r>
              <a:rPr lang="en-US" dirty="0" err="1"/>
              <a:t>int</a:t>
            </a:r>
            <a:r>
              <a:rPr lang="en-US" dirty="0"/>
              <a:t> h, </a:t>
            </a:r>
            <a:r>
              <a:rPr lang="en-US" dirty="0" err="1"/>
              <a:t>i</a:t>
            </a:r>
            <a:r>
              <a:rPr lang="en-US" dirty="0"/>
              <a:t>;</a:t>
            </a:r>
          </a:p>
          <a:p>
            <a:pPr>
              <a:lnSpc>
                <a:spcPct val="90000"/>
              </a:lnSpc>
            </a:pPr>
            <a:r>
              <a:rPr lang="en-US" dirty="0"/>
              <a:t>   public:</a:t>
            </a:r>
          </a:p>
          <a:p>
            <a:pPr>
              <a:lnSpc>
                <a:spcPct val="90000"/>
              </a:lnSpc>
            </a:pPr>
            <a:r>
              <a:rPr lang="en-US" dirty="0"/>
              <a:t>    c1( </a:t>
            </a:r>
            <a:r>
              <a:rPr lang="en-US" dirty="0" err="1"/>
              <a:t>int</a:t>
            </a:r>
            <a:r>
              <a:rPr lang="en-US" dirty="0"/>
              <a:t> j, </a:t>
            </a:r>
            <a:r>
              <a:rPr lang="en-US" dirty="0" err="1"/>
              <a:t>int</a:t>
            </a:r>
            <a:r>
              <a:rPr lang="en-US" dirty="0"/>
              <a:t> k)</a:t>
            </a:r>
          </a:p>
          <a:p>
            <a:pPr>
              <a:lnSpc>
                <a:spcPct val="90000"/>
              </a:lnSpc>
            </a:pPr>
            <a:r>
              <a:rPr lang="en-US" dirty="0"/>
              <a:t>     { h = j; </a:t>
            </a:r>
          </a:p>
          <a:p>
            <a:pPr>
              <a:lnSpc>
                <a:spcPct val="90000"/>
              </a:lnSpc>
            </a:pPr>
            <a:r>
              <a:rPr lang="en-US" dirty="0"/>
              <a:t>        </a:t>
            </a:r>
            <a:r>
              <a:rPr lang="en-US" dirty="0" err="1"/>
              <a:t>i</a:t>
            </a:r>
            <a:r>
              <a:rPr lang="en-US" dirty="0"/>
              <a:t> = k; }</a:t>
            </a:r>
          </a:p>
          <a:p>
            <a:pPr>
              <a:lnSpc>
                <a:spcPct val="90000"/>
              </a:lnSpc>
            </a:pPr>
            <a:r>
              <a:rPr lang="en-US" dirty="0"/>
              <a:t>     </a:t>
            </a:r>
            <a:r>
              <a:rPr lang="en-US" dirty="0" err="1"/>
              <a:t>int</a:t>
            </a:r>
            <a:r>
              <a:rPr lang="en-US" dirty="0"/>
              <a:t> </a:t>
            </a:r>
            <a:r>
              <a:rPr lang="en-US" dirty="0" err="1"/>
              <a:t>get_i</a:t>
            </a:r>
            <a:r>
              <a:rPr lang="en-US" dirty="0"/>
              <a:t>( )</a:t>
            </a:r>
          </a:p>
          <a:p>
            <a:pPr>
              <a:lnSpc>
                <a:spcPct val="90000"/>
              </a:lnSpc>
            </a:pPr>
            <a:r>
              <a:rPr lang="en-US" dirty="0"/>
              <a:t>      { return </a:t>
            </a:r>
            <a:r>
              <a:rPr lang="en-US" dirty="0" err="1"/>
              <a:t>i</a:t>
            </a:r>
            <a:r>
              <a:rPr lang="en-US" dirty="0"/>
              <a:t>;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dirty="0"/>
          </a:p>
        </p:txBody>
      </p:sp>
      <p:sp>
        <p:nvSpPr>
          <p:cNvPr id="3" name="Content Placeholder 2"/>
          <p:cNvSpPr>
            <a:spLocks noGrp="1"/>
          </p:cNvSpPr>
          <p:nvPr>
            <p:ph idx="1"/>
          </p:nvPr>
        </p:nvSpPr>
        <p:spPr/>
        <p:txBody>
          <a:bodyPr>
            <a:noAutofit/>
          </a:bodyPr>
          <a:lstStyle/>
          <a:p>
            <a:r>
              <a:rPr lang="en-US" sz="2000" dirty="0" err="1"/>
              <a:t>int</a:t>
            </a:r>
            <a:r>
              <a:rPr lang="en-US" sz="2000" dirty="0"/>
              <a:t> </a:t>
            </a:r>
            <a:r>
              <a:rPr lang="en-US" sz="2000" dirty="0" err="1"/>
              <a:t>get_h</a:t>
            </a:r>
            <a:r>
              <a:rPr lang="en-US" sz="2000" dirty="0"/>
              <a:t>( )</a:t>
            </a:r>
          </a:p>
          <a:p>
            <a:r>
              <a:rPr lang="en-US" sz="2000" dirty="0"/>
              <a:t>  { return h; }</a:t>
            </a:r>
          </a:p>
          <a:p>
            <a:endParaRPr lang="en-US" sz="2000" dirty="0"/>
          </a:p>
          <a:p>
            <a:r>
              <a:rPr lang="en-US" sz="2000" dirty="0" err="1"/>
              <a:t>int</a:t>
            </a:r>
            <a:r>
              <a:rPr lang="en-US" sz="2000" dirty="0"/>
              <a:t> main ( ) {</a:t>
            </a:r>
          </a:p>
          <a:p>
            <a:r>
              <a:rPr lang="en-US" sz="2000" dirty="0"/>
              <a:t>   c1 ob[3] = {c1(1, 2), c1(3, 4), c1(5, 6)} // initialize</a:t>
            </a:r>
          </a:p>
          <a:p>
            <a:r>
              <a:rPr lang="en-US" sz="2000" dirty="0"/>
              <a:t>   </a:t>
            </a:r>
            <a:r>
              <a:rPr lang="en-US" sz="2000" dirty="0" err="1"/>
              <a:t>int</a:t>
            </a:r>
            <a:r>
              <a:rPr lang="en-US" sz="2000" dirty="0"/>
              <a:t> </a:t>
            </a:r>
            <a:r>
              <a:rPr lang="en-US" sz="2000" dirty="0" err="1"/>
              <a:t>i</a:t>
            </a:r>
            <a:r>
              <a:rPr lang="en-US" sz="2000" dirty="0"/>
              <a:t>;</a:t>
            </a:r>
          </a:p>
          <a:p>
            <a:r>
              <a:rPr lang="en-US" sz="2000" dirty="0"/>
              <a:t>   for ( </a:t>
            </a:r>
            <a:r>
              <a:rPr lang="en-US" sz="2000" dirty="0" err="1"/>
              <a:t>i</a:t>
            </a:r>
            <a:r>
              <a:rPr lang="en-US" sz="2000" dirty="0"/>
              <a:t> = 0; </a:t>
            </a:r>
            <a:r>
              <a:rPr lang="en-US" sz="2000" dirty="0" err="1"/>
              <a:t>i</a:t>
            </a:r>
            <a:r>
              <a:rPr lang="en-US" sz="2000" dirty="0"/>
              <a:t> &lt; 3; </a:t>
            </a:r>
            <a:r>
              <a:rPr lang="en-US" sz="2000" dirty="0" err="1"/>
              <a:t>i</a:t>
            </a:r>
            <a:r>
              <a:rPr lang="en-US" sz="2000" dirty="0"/>
              <a:t> ++)</a:t>
            </a:r>
          </a:p>
          <a:p>
            <a:r>
              <a:rPr lang="en-US" sz="2000" dirty="0"/>
              <a:t>    {</a:t>
            </a:r>
          </a:p>
          <a:p>
            <a:r>
              <a:rPr lang="en-US" sz="2000" dirty="0"/>
              <a:t>      </a:t>
            </a:r>
            <a:r>
              <a:rPr lang="en-US" sz="2000" dirty="0" err="1"/>
              <a:t>cout</a:t>
            </a:r>
            <a:r>
              <a:rPr lang="en-US" sz="2000" dirty="0"/>
              <a:t> &lt;&lt; ob[</a:t>
            </a:r>
            <a:r>
              <a:rPr lang="en-US" sz="2000" dirty="0" err="1"/>
              <a:t>i</a:t>
            </a:r>
            <a:r>
              <a:rPr lang="en-US" sz="2000" dirty="0"/>
              <a:t>].</a:t>
            </a:r>
            <a:r>
              <a:rPr lang="en-US" sz="2000" dirty="0" err="1"/>
              <a:t>get_h</a:t>
            </a:r>
            <a:r>
              <a:rPr lang="en-US" sz="2000" dirty="0"/>
              <a:t>( ) &lt;&lt; “, “&lt;&lt; ob[</a:t>
            </a:r>
            <a:r>
              <a:rPr lang="en-US" sz="2000" dirty="0" err="1"/>
              <a:t>i</a:t>
            </a:r>
            <a:r>
              <a:rPr lang="en-US" sz="2000" dirty="0"/>
              <a:t>].</a:t>
            </a:r>
            <a:r>
              <a:rPr lang="en-US" sz="2000" dirty="0" err="1"/>
              <a:t>get_i</a:t>
            </a:r>
            <a:r>
              <a:rPr lang="en-US" sz="2000" dirty="0"/>
              <a:t>( ) &lt;&lt; “\n”;</a:t>
            </a:r>
          </a:p>
          <a:p>
            <a:r>
              <a:rPr lang="en-US" sz="2000" dirty="0"/>
              <a:t>    } </a:t>
            </a:r>
          </a:p>
          <a:p>
            <a:r>
              <a:rPr lang="en-US" sz="2000" dirty="0"/>
              <a:t>   return 0 ; } </a:t>
            </a:r>
          </a:p>
          <a:p>
            <a:r>
              <a:rPr lang="en-US" sz="2000" dirty="0"/>
              <a:t>Here, c1’s constructor has two parameters, and therefore, requires two arguments. This means that the shorthand initialization format cannot be used, and the long form, shown above, must be employed</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Initialized &amp; Non-Initialized Arrays</a:t>
            </a:r>
            <a:endParaRPr lang="en-IN" dirty="0"/>
          </a:p>
        </p:txBody>
      </p:sp>
      <p:sp>
        <p:nvSpPr>
          <p:cNvPr id="3" name="Content Placeholder 2"/>
          <p:cNvSpPr>
            <a:spLocks noGrp="1"/>
          </p:cNvSpPr>
          <p:nvPr>
            <p:ph idx="1"/>
          </p:nvPr>
        </p:nvSpPr>
        <p:spPr/>
        <p:txBody>
          <a:bodyPr>
            <a:normAutofit lnSpcReduction="10000"/>
          </a:bodyPr>
          <a:lstStyle/>
          <a:p>
            <a:pPr>
              <a:lnSpc>
                <a:spcPct val="90000"/>
              </a:lnSpc>
            </a:pPr>
            <a:r>
              <a:rPr lang="en-US" dirty="0"/>
              <a:t>A special case situation occurs if you intend to create both initialized and non-initialized arrays of objects. Consider the following case:</a:t>
            </a:r>
          </a:p>
          <a:p>
            <a:pPr>
              <a:lnSpc>
                <a:spcPct val="90000"/>
              </a:lnSpc>
            </a:pPr>
            <a:r>
              <a:rPr lang="en-US" sz="2000" dirty="0"/>
              <a:t>class c1</a:t>
            </a:r>
          </a:p>
          <a:p>
            <a:pPr>
              <a:lnSpc>
                <a:spcPct val="90000"/>
              </a:lnSpc>
            </a:pPr>
            <a:r>
              <a:rPr lang="en-US" sz="2000" dirty="0"/>
              <a:t> {</a:t>
            </a:r>
          </a:p>
          <a:p>
            <a:pPr>
              <a:lnSpc>
                <a:spcPct val="90000"/>
              </a:lnSpc>
            </a:pPr>
            <a:r>
              <a:rPr lang="en-US" sz="2000" dirty="0"/>
              <a:t>   private:</a:t>
            </a:r>
          </a:p>
          <a:p>
            <a:pPr>
              <a:lnSpc>
                <a:spcPct val="90000"/>
              </a:lnSpc>
            </a:pPr>
            <a:r>
              <a:rPr lang="en-US" sz="2000" dirty="0"/>
              <a:t>    </a:t>
            </a:r>
            <a:r>
              <a:rPr lang="en-US" sz="2000" dirty="0" err="1"/>
              <a:t>int</a:t>
            </a:r>
            <a:r>
              <a:rPr lang="en-US" sz="2000" dirty="0"/>
              <a:t> </a:t>
            </a:r>
            <a:r>
              <a:rPr lang="en-US" sz="2000" dirty="0" err="1"/>
              <a:t>i</a:t>
            </a:r>
            <a:r>
              <a:rPr lang="en-US" sz="2000" dirty="0"/>
              <a:t>;</a:t>
            </a:r>
          </a:p>
          <a:p>
            <a:pPr>
              <a:lnSpc>
                <a:spcPct val="90000"/>
              </a:lnSpc>
            </a:pPr>
            <a:r>
              <a:rPr lang="en-US" sz="2000" dirty="0"/>
              <a:t>   public:</a:t>
            </a:r>
          </a:p>
          <a:p>
            <a:pPr>
              <a:lnSpc>
                <a:spcPct val="90000"/>
              </a:lnSpc>
            </a:pPr>
            <a:r>
              <a:rPr lang="en-US" sz="2000" dirty="0"/>
              <a:t>     c1( </a:t>
            </a:r>
            <a:r>
              <a:rPr lang="en-US" sz="2000" dirty="0" err="1"/>
              <a:t>int</a:t>
            </a:r>
            <a:r>
              <a:rPr lang="en-US" sz="2000" dirty="0"/>
              <a:t> j)</a:t>
            </a:r>
          </a:p>
          <a:p>
            <a:pPr>
              <a:lnSpc>
                <a:spcPct val="90000"/>
              </a:lnSpc>
            </a:pPr>
            <a:r>
              <a:rPr lang="en-US" sz="2000" dirty="0"/>
              <a:t>      { </a:t>
            </a:r>
            <a:r>
              <a:rPr lang="en-US" sz="2000" dirty="0" err="1"/>
              <a:t>i</a:t>
            </a:r>
            <a:r>
              <a:rPr lang="en-US" sz="2000" dirty="0"/>
              <a:t> = j; }</a:t>
            </a:r>
          </a:p>
          <a:p>
            <a:pPr>
              <a:lnSpc>
                <a:spcPct val="90000"/>
              </a:lnSpc>
            </a:pPr>
            <a:r>
              <a:rPr lang="en-US" sz="2000" dirty="0"/>
              <a:t>     </a:t>
            </a:r>
            <a:r>
              <a:rPr lang="en-US" sz="2000" dirty="0" err="1"/>
              <a:t>int</a:t>
            </a:r>
            <a:r>
              <a:rPr lang="en-US" sz="2000" dirty="0"/>
              <a:t> </a:t>
            </a:r>
            <a:r>
              <a:rPr lang="en-US" sz="2000" dirty="0" err="1"/>
              <a:t>get_i</a:t>
            </a:r>
            <a:r>
              <a:rPr lang="en-US" sz="2000" dirty="0"/>
              <a:t>( )</a:t>
            </a:r>
          </a:p>
          <a:p>
            <a:pPr>
              <a:lnSpc>
                <a:spcPct val="90000"/>
              </a:lnSpc>
            </a:pPr>
            <a:r>
              <a:rPr lang="en-US" sz="2000" dirty="0"/>
              <a:t>      { return </a:t>
            </a:r>
            <a:r>
              <a:rPr lang="en-US" sz="2000" dirty="0" err="1"/>
              <a:t>i</a:t>
            </a:r>
            <a:r>
              <a:rPr lang="en-US" sz="2000" dirty="0"/>
              <a:t>; }</a:t>
            </a:r>
          </a:p>
          <a:p>
            <a:pPr>
              <a:lnSpc>
                <a:spcPct val="90000"/>
              </a:lnSpc>
            </a:pPr>
            <a:r>
              <a:rPr lang="en-US" sz="2000" dirty="0"/>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Initialized &amp; Non-Initialized Arrays</a:t>
            </a:r>
            <a:endParaRPr lang="en-IN" dirty="0"/>
          </a:p>
        </p:txBody>
      </p:sp>
      <p:sp>
        <p:nvSpPr>
          <p:cNvPr id="3" name="Content Placeholder 2"/>
          <p:cNvSpPr>
            <a:spLocks noGrp="1"/>
          </p:cNvSpPr>
          <p:nvPr>
            <p:ph idx="1"/>
          </p:nvPr>
        </p:nvSpPr>
        <p:spPr>
          <a:xfrm>
            <a:off x="457200" y="1500174"/>
            <a:ext cx="8229600" cy="5357826"/>
          </a:xfrm>
        </p:spPr>
        <p:txBody>
          <a:bodyPr>
            <a:normAutofit fontScale="77500" lnSpcReduction="20000"/>
          </a:bodyPr>
          <a:lstStyle/>
          <a:p>
            <a:r>
              <a:rPr lang="en-US" dirty="0"/>
              <a:t>Here, the constructor function defined by c1 requires one parameter. This implies that any array declared of this type must be initialized. For example, the following array declaration based on the aforesaid class is invalid:</a:t>
            </a:r>
          </a:p>
          <a:p>
            <a:pPr>
              <a:buNone/>
            </a:pPr>
            <a:endParaRPr lang="en-US" dirty="0"/>
          </a:p>
          <a:p>
            <a:r>
              <a:rPr lang="en-US" dirty="0"/>
              <a:t> c1 a[9]; // error, constructor requires </a:t>
            </a:r>
            <a:r>
              <a:rPr lang="en-US" dirty="0" err="1"/>
              <a:t>initializers</a:t>
            </a:r>
            <a:r>
              <a:rPr lang="en-US" dirty="0"/>
              <a:t>. The reason that the aforesaid array declaration is invalid is that it implies that c1 has a </a:t>
            </a:r>
            <a:r>
              <a:rPr lang="en-US" dirty="0" err="1"/>
              <a:t>parameterless</a:t>
            </a:r>
            <a:r>
              <a:rPr lang="en-US" dirty="0"/>
              <a:t> constructor because no </a:t>
            </a:r>
            <a:r>
              <a:rPr lang="en-US" dirty="0" err="1"/>
              <a:t>initializers</a:t>
            </a:r>
            <a:r>
              <a:rPr lang="en-US" dirty="0"/>
              <a:t> are specified. However, c1 does not have a </a:t>
            </a:r>
            <a:r>
              <a:rPr lang="en-US" dirty="0" err="1"/>
              <a:t>parameterless</a:t>
            </a:r>
            <a:r>
              <a:rPr lang="en-US" dirty="0"/>
              <a:t> constructor. Because there is no valid constructor that corresponds to this declaration, the compiler will report an error. To solve this problem, you need to overload the constructor function, adding one that takes no parameters. In this way, arrays that are initialized, and those that are not are both allowed. The following slide illustrates this point. </a:t>
            </a:r>
          </a:p>
          <a:p>
            <a:pPr>
              <a:buNone/>
            </a:pPr>
            <a:endParaRPr lang="en-I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Initialized &amp; Non-Initialized Arrays</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a:t>class c1</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a:t>
            </a:r>
            <a:r>
              <a:rPr lang="en-US" dirty="0" err="1"/>
              <a:t>i</a:t>
            </a:r>
            <a:r>
              <a:rPr lang="en-US" dirty="0"/>
              <a:t>;</a:t>
            </a:r>
          </a:p>
          <a:p>
            <a:pPr>
              <a:lnSpc>
                <a:spcPct val="80000"/>
              </a:lnSpc>
            </a:pPr>
            <a:r>
              <a:rPr lang="en-US" dirty="0"/>
              <a:t>   public:</a:t>
            </a:r>
          </a:p>
          <a:p>
            <a:pPr>
              <a:lnSpc>
                <a:spcPct val="80000"/>
              </a:lnSpc>
            </a:pPr>
            <a:r>
              <a:rPr lang="en-US" dirty="0"/>
              <a:t>     c1(  )</a:t>
            </a:r>
          </a:p>
          <a:p>
            <a:pPr>
              <a:lnSpc>
                <a:spcPct val="80000"/>
              </a:lnSpc>
            </a:pPr>
            <a:r>
              <a:rPr lang="en-US" dirty="0"/>
              <a:t>      { </a:t>
            </a:r>
            <a:r>
              <a:rPr lang="en-US" dirty="0" err="1"/>
              <a:t>i</a:t>
            </a:r>
            <a:r>
              <a:rPr lang="en-US" dirty="0"/>
              <a:t> = 0; } //called for non-initialized arrays</a:t>
            </a:r>
          </a:p>
          <a:p>
            <a:pPr>
              <a:lnSpc>
                <a:spcPct val="80000"/>
              </a:lnSpc>
            </a:pPr>
            <a:r>
              <a:rPr lang="en-US" dirty="0"/>
              <a:t>     c1( </a:t>
            </a:r>
            <a:r>
              <a:rPr lang="en-US" dirty="0" err="1"/>
              <a:t>int</a:t>
            </a:r>
            <a:r>
              <a:rPr lang="en-US" dirty="0"/>
              <a:t> j)</a:t>
            </a:r>
          </a:p>
          <a:p>
            <a:pPr>
              <a:lnSpc>
                <a:spcPct val="80000"/>
              </a:lnSpc>
            </a:pPr>
            <a:r>
              <a:rPr lang="en-US" dirty="0"/>
              <a:t>       { </a:t>
            </a:r>
            <a:r>
              <a:rPr lang="en-US" dirty="0" err="1"/>
              <a:t>i</a:t>
            </a:r>
            <a:r>
              <a:rPr lang="en-US" dirty="0"/>
              <a:t> = j; }// called for initialized arrays</a:t>
            </a:r>
          </a:p>
          <a:p>
            <a:pPr>
              <a:lnSpc>
                <a:spcPct val="80000"/>
              </a:lnSpc>
            </a:pPr>
            <a:r>
              <a:rPr lang="en-US" dirty="0"/>
              <a:t>     </a:t>
            </a:r>
            <a:r>
              <a:rPr lang="en-US" dirty="0" err="1"/>
              <a:t>int</a:t>
            </a:r>
            <a:r>
              <a:rPr lang="en-US" dirty="0"/>
              <a:t> </a:t>
            </a:r>
            <a:r>
              <a:rPr lang="en-US" dirty="0" err="1"/>
              <a:t>get_i</a:t>
            </a:r>
            <a:r>
              <a:rPr lang="en-US" dirty="0"/>
              <a:t>( )</a:t>
            </a:r>
          </a:p>
          <a:p>
            <a:pPr>
              <a:lnSpc>
                <a:spcPct val="80000"/>
              </a:lnSpc>
              <a:buFontTx/>
              <a:buNone/>
            </a:pPr>
            <a:r>
              <a:rPr lang="en-US" dirty="0"/>
              <a:t>             { return </a:t>
            </a:r>
            <a:r>
              <a:rPr lang="en-US" dirty="0" err="1"/>
              <a:t>i</a:t>
            </a:r>
            <a:r>
              <a:rPr lang="en-US" dirty="0"/>
              <a:t>; } };</a:t>
            </a:r>
          </a:p>
          <a:p>
            <a:pPr>
              <a:lnSpc>
                <a:spcPct val="80000"/>
              </a:lnSpc>
            </a:pPr>
            <a:endParaRPr lang="en-US" dirty="0"/>
          </a:p>
          <a:p>
            <a:pPr>
              <a:lnSpc>
                <a:spcPct val="80000"/>
              </a:lnSpc>
            </a:pPr>
            <a:r>
              <a:rPr lang="en-US" dirty="0"/>
              <a:t>Given the preceding class declaration, both of the following statements are permissible:</a:t>
            </a:r>
          </a:p>
          <a:p>
            <a:pPr>
              <a:lnSpc>
                <a:spcPct val="80000"/>
              </a:lnSpc>
            </a:pPr>
            <a:r>
              <a:rPr lang="en-US" dirty="0"/>
              <a:t>c1 a1[3] = {3, 5, 6}; //initialized</a:t>
            </a:r>
          </a:p>
          <a:p>
            <a:pPr>
              <a:lnSpc>
                <a:spcPct val="80000"/>
              </a:lnSpc>
            </a:pPr>
            <a:r>
              <a:rPr lang="en-US" dirty="0"/>
              <a:t>c1 a2[34]; //un-initialized</a:t>
            </a:r>
          </a:p>
          <a:p>
            <a:pPr>
              <a:lnSpc>
                <a:spcPct val="80000"/>
              </a:lnSpc>
              <a:buFontTx/>
              <a:buNone/>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Objects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a:t>Just as you can pointers to primitive data types, you can have pointers to objects as well. When accessing members of a class given a pointer to an object, use the arrow operator ( -&gt; )</a:t>
            </a:r>
          </a:p>
          <a:p>
            <a:endParaRPr lang="en-US" dirty="0"/>
          </a:p>
          <a:p>
            <a:r>
              <a:rPr lang="en-US" dirty="0"/>
              <a:t>When a pointer is incremented, it points to the next element of its type in an array. All pointer arithmetic is relative to the base type of the pointer, i.e., it is relative to the type of data that the pointer is declared as pointing to.</a:t>
            </a:r>
          </a:p>
          <a:p>
            <a:endParaRPr lang="en-US" dirty="0"/>
          </a:p>
          <a:p>
            <a:r>
              <a:rPr lang="en-US" dirty="0"/>
              <a:t>The same is true of pointers to objects.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Objects</a:t>
            </a:r>
            <a:endParaRPr lang="en-IN" dirty="0"/>
          </a:p>
        </p:txBody>
      </p:sp>
      <p:sp>
        <p:nvSpPr>
          <p:cNvPr id="3" name="Content Placeholder 2"/>
          <p:cNvSpPr>
            <a:spLocks noGrp="1"/>
          </p:cNvSpPr>
          <p:nvPr>
            <p:ph idx="1"/>
          </p:nvPr>
        </p:nvSpPr>
        <p:spPr/>
        <p:txBody>
          <a:bodyPr>
            <a:normAutofit fontScale="70000" lnSpcReduction="20000"/>
          </a:bodyPr>
          <a:lstStyle/>
          <a:p>
            <a:pPr marL="0" indent="0">
              <a:lnSpc>
                <a:spcPct val="90000"/>
              </a:lnSpc>
              <a:buNone/>
            </a:pPr>
            <a:r>
              <a:rPr lang="en-US" dirty="0"/>
              <a:t>#include&lt;</a:t>
            </a:r>
            <a:r>
              <a:rPr lang="en-US" dirty="0" err="1"/>
              <a:t>iostream</a:t>
            </a:r>
            <a:r>
              <a:rPr lang="en-US" dirty="0"/>
              <a:t>&gt;</a:t>
            </a:r>
          </a:p>
          <a:p>
            <a:pPr marL="0" indent="0">
              <a:lnSpc>
                <a:spcPct val="90000"/>
              </a:lnSpc>
              <a:buNone/>
            </a:pPr>
            <a:r>
              <a:rPr lang="en-US" dirty="0"/>
              <a:t>using namespace std;</a:t>
            </a:r>
          </a:p>
          <a:p>
            <a:pPr marL="0" indent="0">
              <a:lnSpc>
                <a:spcPct val="90000"/>
              </a:lnSpc>
              <a:buNone/>
            </a:pPr>
            <a:r>
              <a:rPr lang="en-US" dirty="0"/>
              <a:t>class c1</a:t>
            </a:r>
          </a:p>
          <a:p>
            <a:pPr marL="0" indent="0">
              <a:lnSpc>
                <a:spcPct val="90000"/>
              </a:lnSpc>
              <a:buNone/>
            </a:pPr>
            <a:r>
              <a:rPr lang="en-US" dirty="0"/>
              <a:t> {</a:t>
            </a:r>
          </a:p>
          <a:p>
            <a:pPr marL="0" indent="0">
              <a:lnSpc>
                <a:spcPct val="90000"/>
              </a:lnSpc>
              <a:buNone/>
            </a:pPr>
            <a:r>
              <a:rPr lang="en-US" dirty="0"/>
              <a:t>   private:</a:t>
            </a:r>
          </a:p>
          <a:p>
            <a:pPr marL="0" indent="0">
              <a:lnSpc>
                <a:spcPct val="90000"/>
              </a:lnSpc>
              <a:buNone/>
            </a:pPr>
            <a:r>
              <a:rPr lang="en-US" dirty="0"/>
              <a:t>    </a:t>
            </a:r>
            <a:r>
              <a:rPr lang="en-US" dirty="0" err="1"/>
              <a:t>int</a:t>
            </a:r>
            <a:r>
              <a:rPr lang="en-US" dirty="0"/>
              <a:t> </a:t>
            </a:r>
            <a:r>
              <a:rPr lang="en-US" dirty="0" err="1"/>
              <a:t>i</a:t>
            </a:r>
            <a:r>
              <a:rPr lang="en-US" dirty="0"/>
              <a:t>;</a:t>
            </a:r>
          </a:p>
          <a:p>
            <a:pPr marL="0" indent="0">
              <a:lnSpc>
                <a:spcPct val="90000"/>
              </a:lnSpc>
              <a:buNone/>
            </a:pPr>
            <a:r>
              <a:rPr lang="en-US" dirty="0"/>
              <a:t>   public:</a:t>
            </a:r>
          </a:p>
          <a:p>
            <a:pPr marL="0" indent="0">
              <a:lnSpc>
                <a:spcPct val="90000"/>
              </a:lnSpc>
              <a:buNone/>
            </a:pPr>
            <a:r>
              <a:rPr lang="en-US" dirty="0"/>
              <a:t>    c1 ( )</a:t>
            </a:r>
          </a:p>
          <a:p>
            <a:pPr marL="0" indent="0">
              <a:lnSpc>
                <a:spcPct val="90000"/>
              </a:lnSpc>
              <a:buNone/>
            </a:pPr>
            <a:r>
              <a:rPr lang="en-US" dirty="0"/>
              <a:t>     { </a:t>
            </a:r>
            <a:r>
              <a:rPr lang="en-US" dirty="0" err="1"/>
              <a:t>i</a:t>
            </a:r>
            <a:r>
              <a:rPr lang="en-US" dirty="0"/>
              <a:t> = 0; }</a:t>
            </a:r>
          </a:p>
          <a:p>
            <a:pPr marL="0" indent="0">
              <a:lnSpc>
                <a:spcPct val="90000"/>
              </a:lnSpc>
              <a:buNone/>
            </a:pPr>
            <a:r>
              <a:rPr lang="en-US" dirty="0"/>
              <a:t>    c1 (</a:t>
            </a:r>
            <a:r>
              <a:rPr lang="en-US" dirty="0" err="1"/>
              <a:t>int</a:t>
            </a:r>
            <a:r>
              <a:rPr lang="en-US" dirty="0"/>
              <a:t> j)</a:t>
            </a:r>
          </a:p>
          <a:p>
            <a:pPr marL="0" indent="0">
              <a:lnSpc>
                <a:spcPct val="90000"/>
              </a:lnSpc>
              <a:buNone/>
            </a:pPr>
            <a:r>
              <a:rPr lang="en-US" dirty="0"/>
              <a:t>     { </a:t>
            </a:r>
            <a:r>
              <a:rPr lang="en-US" dirty="0" err="1"/>
              <a:t>i</a:t>
            </a:r>
            <a:r>
              <a:rPr lang="en-US" dirty="0"/>
              <a:t> = j; }</a:t>
            </a:r>
          </a:p>
          <a:p>
            <a:pPr marL="0" indent="0">
              <a:lnSpc>
                <a:spcPct val="90000"/>
              </a:lnSpc>
              <a:buNone/>
            </a:pPr>
            <a:r>
              <a:rPr lang="en-US" dirty="0"/>
              <a:t>    </a:t>
            </a:r>
            <a:r>
              <a:rPr lang="en-US" dirty="0" err="1"/>
              <a:t>int</a:t>
            </a:r>
            <a:r>
              <a:rPr lang="en-US" dirty="0"/>
              <a:t> </a:t>
            </a:r>
            <a:r>
              <a:rPr lang="en-US" dirty="0" err="1"/>
              <a:t>get_i</a:t>
            </a:r>
            <a:r>
              <a:rPr lang="en-US" dirty="0"/>
              <a:t>( )</a:t>
            </a:r>
          </a:p>
          <a:p>
            <a:pPr marL="0" indent="0">
              <a:lnSpc>
                <a:spcPct val="90000"/>
              </a:lnSpc>
              <a:buNone/>
            </a:pPr>
            <a:r>
              <a:rPr lang="en-US" dirty="0"/>
              <a:t>      { return </a:t>
            </a:r>
            <a:r>
              <a:rPr lang="en-US" dirty="0" err="1"/>
              <a:t>i</a:t>
            </a:r>
            <a:r>
              <a:rPr lang="en-US" dirty="0"/>
              <a:t>; }</a:t>
            </a:r>
          </a:p>
          <a:p>
            <a:pPr marL="0" indent="0">
              <a:lnSpc>
                <a:spcPct val="90000"/>
              </a:lnSpc>
              <a:buNone/>
            </a:pPr>
            <a:r>
              <a:rPr lang="en-US" dirty="0"/>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Objects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int</a:t>
            </a:r>
            <a:r>
              <a:rPr lang="en-US" dirty="0"/>
              <a:t> main( )</a:t>
            </a:r>
          </a:p>
          <a:p>
            <a:pPr marL="0" indent="0">
              <a:buNone/>
            </a:pPr>
            <a:r>
              <a:rPr lang="en-US" dirty="0"/>
              <a:t> {</a:t>
            </a:r>
          </a:p>
          <a:p>
            <a:pPr marL="0" indent="0">
              <a:buNone/>
            </a:pPr>
            <a:r>
              <a:rPr lang="en-US" dirty="0"/>
              <a:t>   c1 ob[3] = {1, 2, 3 };</a:t>
            </a:r>
          </a:p>
          <a:p>
            <a:pPr marL="0" indent="0">
              <a:buNone/>
            </a:pPr>
            <a:r>
              <a:rPr lang="en-US" dirty="0"/>
              <a:t>   c1 *p; // pointer p of class type c1</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p = ob; // get starting offset of array</a:t>
            </a:r>
          </a:p>
          <a:p>
            <a:pPr marL="0" indent="0">
              <a:buNone/>
            </a:pPr>
            <a:r>
              <a:rPr lang="en-US" dirty="0"/>
              <a:t>  for ( </a:t>
            </a:r>
            <a:r>
              <a:rPr lang="en-US" dirty="0" err="1"/>
              <a:t>i</a:t>
            </a:r>
            <a:r>
              <a:rPr lang="en-US" dirty="0"/>
              <a:t> = 0; </a:t>
            </a:r>
            <a:r>
              <a:rPr lang="en-US" dirty="0" err="1"/>
              <a:t>i</a:t>
            </a:r>
            <a:r>
              <a:rPr lang="en-US" dirty="0"/>
              <a:t> &lt; 3; </a:t>
            </a:r>
            <a:r>
              <a:rPr lang="en-US" dirty="0" err="1"/>
              <a:t>i</a:t>
            </a:r>
            <a:r>
              <a:rPr lang="en-US" dirty="0"/>
              <a:t>++)</a:t>
            </a:r>
          </a:p>
          <a:p>
            <a:pPr marL="0" indent="0">
              <a:buNone/>
            </a:pPr>
            <a:r>
              <a:rPr lang="en-US" dirty="0"/>
              <a:t>   {</a:t>
            </a:r>
          </a:p>
          <a:p>
            <a:pPr marL="0" indent="0">
              <a:buNone/>
            </a:pPr>
            <a:r>
              <a:rPr lang="en-US" dirty="0"/>
              <a:t>     </a:t>
            </a:r>
            <a:r>
              <a:rPr lang="en-US" dirty="0" err="1"/>
              <a:t>cout</a:t>
            </a:r>
            <a:r>
              <a:rPr lang="en-US" dirty="0"/>
              <a:t> &lt;&lt; p-&gt;</a:t>
            </a:r>
            <a:r>
              <a:rPr lang="en-US" dirty="0" err="1"/>
              <a:t>get_i</a:t>
            </a:r>
            <a:r>
              <a:rPr lang="en-US" dirty="0"/>
              <a:t>( ) &lt;&lt; “\n”;</a:t>
            </a:r>
          </a:p>
          <a:p>
            <a:pPr marL="0" indent="0">
              <a:buNone/>
            </a:pPr>
            <a:r>
              <a:rPr lang="en-US" dirty="0"/>
              <a:t>     p++; // point to the next object in the array    </a:t>
            </a:r>
          </a:p>
          <a:p>
            <a:pPr marL="0" indent="0">
              <a:buNone/>
            </a:pPr>
            <a:r>
              <a:rPr lang="en-US" dirty="0"/>
              <a:t>    }</a:t>
            </a:r>
          </a:p>
          <a:p>
            <a:pPr marL="0" indent="0">
              <a:buNone/>
            </a:pPr>
            <a:r>
              <a:rPr lang="en-US" dirty="0"/>
              <a:t>   return 0;</a:t>
            </a:r>
          </a:p>
          <a:p>
            <a:pPr marL="0" indent="0">
              <a:buNone/>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a:t>
            </a:r>
            <a:endParaRPr lang="en-IN" b="1" dirty="0"/>
          </a:p>
        </p:txBody>
      </p:sp>
      <p:sp>
        <p:nvSpPr>
          <p:cNvPr id="3" name="Content Placeholder 2"/>
          <p:cNvSpPr>
            <a:spLocks noGrp="1"/>
          </p:cNvSpPr>
          <p:nvPr>
            <p:ph idx="1"/>
          </p:nvPr>
        </p:nvSpPr>
        <p:spPr/>
        <p:txBody>
          <a:bodyPr>
            <a:normAutofit fontScale="92500" lnSpcReduction="10000"/>
          </a:bodyPr>
          <a:lstStyle/>
          <a:p>
            <a:pPr>
              <a:buClr>
                <a:schemeClr val="tx2"/>
              </a:buClr>
            </a:pPr>
            <a:endParaRPr lang="en-US" dirty="0"/>
          </a:p>
          <a:p>
            <a:pPr algn="just">
              <a:buClr>
                <a:schemeClr val="tx2"/>
              </a:buClr>
              <a:buSzPct val="120000"/>
            </a:pPr>
            <a:r>
              <a:rPr lang="en-US" dirty="0"/>
              <a:t>Class is a way to bind the data and the associated functions together.</a:t>
            </a:r>
          </a:p>
          <a:p>
            <a:pPr algn="just">
              <a:buClr>
                <a:schemeClr val="tx2"/>
              </a:buClr>
              <a:buSzPct val="120000"/>
            </a:pPr>
            <a:endParaRPr lang="en-US" dirty="0"/>
          </a:p>
          <a:p>
            <a:pPr algn="just">
              <a:buClr>
                <a:schemeClr val="tx2"/>
              </a:buClr>
              <a:buSzPct val="120000"/>
            </a:pPr>
            <a:r>
              <a:rPr lang="en-US" dirty="0"/>
              <a:t>Class declaration is similar to structure declaration.</a:t>
            </a:r>
          </a:p>
          <a:p>
            <a:pPr algn="just">
              <a:buClr>
                <a:schemeClr val="tx2"/>
              </a:buClr>
              <a:buSzPct val="120000"/>
            </a:pPr>
            <a:endParaRPr lang="en-US" dirty="0"/>
          </a:p>
          <a:p>
            <a:pPr algn="just">
              <a:buClr>
                <a:schemeClr val="tx2"/>
              </a:buClr>
              <a:buSzPct val="120000"/>
            </a:pPr>
            <a:r>
              <a:rPr lang="en-US" dirty="0"/>
              <a:t>Creates a new data type that can be treated as any other built-in data type. </a:t>
            </a:r>
          </a:p>
          <a:p>
            <a:pPr algn="just"/>
            <a:endParaRPr lang="en-US" sz="4000" dirty="0"/>
          </a:p>
          <a:p>
            <a:endParaRPr lang="en-I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Derived Types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a:t>Assume two classes B and D. Further, assume that D is derived from the base class B. In this situation, a pointer of type B may also point to an object of type D.</a:t>
            </a:r>
          </a:p>
          <a:p>
            <a:endParaRPr lang="en-US" dirty="0"/>
          </a:p>
          <a:p>
            <a:r>
              <a:rPr lang="en-US" b="1" dirty="0"/>
              <a:t>To generalize, a base class pointer can also be used as a pointer to an object of any class derived from that base.</a:t>
            </a:r>
            <a:r>
              <a:rPr lang="en-US" dirty="0"/>
              <a:t> </a:t>
            </a:r>
            <a:r>
              <a:rPr lang="en-US" b="1" dirty="0"/>
              <a:t>The reverse, however, does not hold true.</a:t>
            </a:r>
          </a:p>
          <a:p>
            <a:endParaRPr lang="en-US" b="1" dirty="0"/>
          </a:p>
          <a:p>
            <a:r>
              <a:rPr lang="en-US" dirty="0"/>
              <a:t>Using a base class pointer, you can access only the members of the derived type that were inherited from the base. But, using a base class pointer, you cannot access members added by the derived class.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Derived Types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Consider the following program:</a:t>
            </a:r>
          </a:p>
          <a:p>
            <a:pPr marL="0" indent="0">
              <a:buNone/>
            </a:pPr>
            <a:r>
              <a:rPr lang="en-US" dirty="0"/>
              <a:t>#include&lt;</a:t>
            </a:r>
            <a:r>
              <a:rPr lang="en-US" dirty="0" err="1"/>
              <a:t>iostream</a:t>
            </a:r>
            <a:r>
              <a:rPr lang="en-US" dirty="0"/>
              <a:t>&gt;</a:t>
            </a:r>
          </a:p>
          <a:p>
            <a:pPr marL="0" indent="0">
              <a:buNone/>
            </a:pPr>
            <a:r>
              <a:rPr lang="en-US" dirty="0"/>
              <a:t>using namespace std;</a:t>
            </a:r>
          </a:p>
          <a:p>
            <a:pPr marL="0" indent="0">
              <a:buNone/>
            </a:pPr>
            <a:r>
              <a:rPr lang="en-US" dirty="0"/>
              <a:t>class base</a:t>
            </a:r>
          </a:p>
          <a:p>
            <a:pPr marL="0" indent="0">
              <a:buNone/>
            </a:pPr>
            <a:r>
              <a:rPr lang="en-US" dirty="0"/>
              <a:t> {</a:t>
            </a:r>
          </a:p>
          <a:p>
            <a:pPr marL="0" indent="0">
              <a:buNone/>
            </a:pPr>
            <a:r>
              <a:rPr lang="en-US" dirty="0"/>
              <a:t>   private:</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public:</a:t>
            </a:r>
          </a:p>
          <a:p>
            <a:pPr marL="0" indent="0">
              <a:buNone/>
            </a:pPr>
            <a:r>
              <a:rPr lang="en-US" dirty="0"/>
              <a:t>    void </a:t>
            </a:r>
            <a:r>
              <a:rPr lang="en-US" dirty="0" err="1"/>
              <a:t>set_i</a:t>
            </a:r>
            <a:r>
              <a:rPr lang="en-US" dirty="0"/>
              <a:t>( </a:t>
            </a:r>
            <a:r>
              <a:rPr lang="en-US" dirty="0" err="1"/>
              <a:t>int</a:t>
            </a:r>
            <a:r>
              <a:rPr lang="en-US" dirty="0"/>
              <a:t> num)</a:t>
            </a:r>
          </a:p>
          <a:p>
            <a:pPr marL="0" indent="0">
              <a:buNone/>
            </a:pPr>
            <a:r>
              <a:rPr lang="en-US" dirty="0"/>
              <a:t>     { </a:t>
            </a:r>
            <a:r>
              <a:rPr lang="en-US" dirty="0" err="1"/>
              <a:t>i</a:t>
            </a:r>
            <a:r>
              <a:rPr lang="en-US" dirty="0"/>
              <a:t> = num; }</a:t>
            </a:r>
          </a:p>
          <a:p>
            <a:pPr marL="0" indent="0">
              <a:buNone/>
            </a:pPr>
            <a:r>
              <a:rPr lang="en-US" dirty="0"/>
              <a:t>    </a:t>
            </a:r>
            <a:r>
              <a:rPr lang="en-US" dirty="0" err="1"/>
              <a:t>int</a:t>
            </a:r>
            <a:r>
              <a:rPr lang="en-US" dirty="0"/>
              <a:t> </a:t>
            </a:r>
            <a:r>
              <a:rPr lang="en-US" dirty="0" err="1"/>
              <a:t>get_i</a:t>
            </a:r>
            <a:r>
              <a:rPr lang="en-US" dirty="0"/>
              <a:t>( )</a:t>
            </a:r>
          </a:p>
          <a:p>
            <a:pPr marL="0" indent="0">
              <a:buNone/>
            </a:pPr>
            <a:r>
              <a:rPr lang="en-US" dirty="0"/>
              <a:t>     { return </a:t>
            </a:r>
            <a:r>
              <a:rPr lang="en-US" dirty="0" err="1"/>
              <a:t>i</a:t>
            </a:r>
            <a:r>
              <a:rPr lang="en-US" dirty="0"/>
              <a:t>; }</a:t>
            </a:r>
          </a:p>
          <a:p>
            <a:pPr marL="0" indent="0">
              <a:buNone/>
            </a:pPr>
            <a:r>
              <a:rPr lang="en-US" dirty="0"/>
              <a:t>};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Derived Types</a:t>
            </a:r>
            <a:endParaRPr lang="en-IN" dirty="0"/>
          </a:p>
        </p:txBody>
      </p:sp>
      <p:sp>
        <p:nvSpPr>
          <p:cNvPr id="3" name="Content Placeholder 2"/>
          <p:cNvSpPr>
            <a:spLocks noGrp="1"/>
          </p:cNvSpPr>
          <p:nvPr>
            <p:ph idx="1"/>
          </p:nvPr>
        </p:nvSpPr>
        <p:spPr>
          <a:xfrm>
            <a:off x="457200" y="1428736"/>
            <a:ext cx="8229600" cy="4929222"/>
          </a:xfrm>
        </p:spPr>
        <p:txBody>
          <a:bodyPr>
            <a:normAutofit fontScale="70000" lnSpcReduction="20000"/>
          </a:bodyPr>
          <a:lstStyle/>
          <a:p>
            <a:pPr marL="0" indent="0">
              <a:lnSpc>
                <a:spcPct val="80000"/>
              </a:lnSpc>
              <a:buNone/>
            </a:pPr>
            <a:r>
              <a:rPr lang="en-US" dirty="0"/>
              <a:t>class derived : public base</a:t>
            </a:r>
          </a:p>
          <a:p>
            <a:pPr marL="0" indent="0">
              <a:lnSpc>
                <a:spcPct val="80000"/>
              </a:lnSpc>
              <a:buNone/>
            </a:pPr>
            <a:r>
              <a:rPr lang="en-US" dirty="0"/>
              <a:t> {private:</a:t>
            </a:r>
          </a:p>
          <a:p>
            <a:pPr marL="0" indent="0">
              <a:lnSpc>
                <a:spcPct val="80000"/>
              </a:lnSpc>
              <a:buNone/>
            </a:pPr>
            <a:r>
              <a:rPr lang="en-US" dirty="0"/>
              <a:t>     </a:t>
            </a:r>
            <a:r>
              <a:rPr lang="en-US" dirty="0" err="1"/>
              <a:t>int</a:t>
            </a:r>
            <a:r>
              <a:rPr lang="en-US" dirty="0"/>
              <a:t> j;</a:t>
            </a:r>
          </a:p>
          <a:p>
            <a:pPr marL="0" indent="0">
              <a:lnSpc>
                <a:spcPct val="80000"/>
              </a:lnSpc>
              <a:buNone/>
            </a:pPr>
            <a:r>
              <a:rPr lang="en-US" dirty="0"/>
              <a:t>   public:</a:t>
            </a:r>
          </a:p>
          <a:p>
            <a:pPr marL="0" indent="0">
              <a:lnSpc>
                <a:spcPct val="80000"/>
              </a:lnSpc>
              <a:buNone/>
            </a:pPr>
            <a:r>
              <a:rPr lang="en-US" dirty="0"/>
              <a:t>     void </a:t>
            </a:r>
            <a:r>
              <a:rPr lang="en-US" dirty="0" err="1"/>
              <a:t>set_j</a:t>
            </a:r>
            <a:r>
              <a:rPr lang="en-US" dirty="0"/>
              <a:t>( </a:t>
            </a:r>
            <a:r>
              <a:rPr lang="en-US" dirty="0" err="1"/>
              <a:t>int</a:t>
            </a:r>
            <a:r>
              <a:rPr lang="en-US" dirty="0"/>
              <a:t> num)</a:t>
            </a:r>
          </a:p>
          <a:p>
            <a:pPr marL="0" indent="0">
              <a:lnSpc>
                <a:spcPct val="80000"/>
              </a:lnSpc>
              <a:buNone/>
            </a:pPr>
            <a:r>
              <a:rPr lang="en-US" dirty="0"/>
              <a:t>      { j = num; }</a:t>
            </a:r>
          </a:p>
          <a:p>
            <a:pPr marL="0" indent="0">
              <a:lnSpc>
                <a:spcPct val="80000"/>
              </a:lnSpc>
              <a:buNone/>
            </a:pPr>
            <a:r>
              <a:rPr lang="en-US" dirty="0"/>
              <a:t>     </a:t>
            </a:r>
            <a:r>
              <a:rPr lang="en-US" dirty="0" err="1"/>
              <a:t>int</a:t>
            </a:r>
            <a:r>
              <a:rPr lang="en-US" dirty="0"/>
              <a:t> </a:t>
            </a:r>
            <a:r>
              <a:rPr lang="en-US" dirty="0" err="1"/>
              <a:t>get_j</a:t>
            </a:r>
            <a:r>
              <a:rPr lang="en-US" dirty="0"/>
              <a:t>( )</a:t>
            </a:r>
          </a:p>
          <a:p>
            <a:pPr marL="0" indent="0">
              <a:lnSpc>
                <a:spcPct val="80000"/>
              </a:lnSpc>
              <a:buNone/>
            </a:pPr>
            <a:r>
              <a:rPr lang="en-US" dirty="0"/>
              <a:t>      { return j; }  }; </a:t>
            </a:r>
          </a:p>
          <a:p>
            <a:pPr marL="0" indent="0">
              <a:lnSpc>
                <a:spcPct val="80000"/>
              </a:lnSpc>
              <a:buNone/>
            </a:pPr>
            <a:endParaRPr lang="en-US" dirty="0"/>
          </a:p>
          <a:p>
            <a:pPr marL="0" indent="0">
              <a:lnSpc>
                <a:spcPct val="80000"/>
              </a:lnSpc>
              <a:buNone/>
            </a:pPr>
            <a:r>
              <a:rPr lang="en-US" dirty="0" err="1"/>
              <a:t>int</a:t>
            </a:r>
            <a:r>
              <a:rPr lang="en-US" dirty="0"/>
              <a:t> main( )</a:t>
            </a:r>
          </a:p>
          <a:p>
            <a:pPr marL="0" indent="0">
              <a:lnSpc>
                <a:spcPct val="80000"/>
              </a:lnSpc>
              <a:buNone/>
            </a:pPr>
            <a:r>
              <a:rPr lang="en-US" dirty="0"/>
              <a:t> { base *</a:t>
            </a:r>
            <a:r>
              <a:rPr lang="en-US" dirty="0" err="1"/>
              <a:t>bp</a:t>
            </a:r>
            <a:r>
              <a:rPr lang="en-US" dirty="0"/>
              <a:t>;</a:t>
            </a:r>
          </a:p>
          <a:p>
            <a:pPr marL="0" indent="0">
              <a:lnSpc>
                <a:spcPct val="80000"/>
              </a:lnSpc>
              <a:buNone/>
            </a:pPr>
            <a:r>
              <a:rPr lang="en-US" dirty="0"/>
              <a:t>   derived d;</a:t>
            </a:r>
          </a:p>
          <a:p>
            <a:pPr marL="0" indent="0">
              <a:lnSpc>
                <a:spcPct val="80000"/>
              </a:lnSpc>
              <a:buNone/>
            </a:pPr>
            <a:r>
              <a:rPr lang="en-US" dirty="0"/>
              <a:t>   </a:t>
            </a:r>
            <a:r>
              <a:rPr lang="en-US" dirty="0" err="1"/>
              <a:t>bp</a:t>
            </a:r>
            <a:r>
              <a:rPr lang="en-US" dirty="0"/>
              <a:t> = &amp;d; // base pointer points to derived object</a:t>
            </a:r>
          </a:p>
          <a:p>
            <a:pPr marL="0" indent="0">
              <a:lnSpc>
                <a:spcPct val="80000"/>
              </a:lnSpc>
              <a:buNone/>
            </a:pPr>
            <a:r>
              <a:rPr lang="en-US" dirty="0"/>
              <a:t>   </a:t>
            </a:r>
            <a:r>
              <a:rPr lang="en-US" dirty="0" err="1"/>
              <a:t>bp</a:t>
            </a:r>
            <a:r>
              <a:rPr lang="en-US" dirty="0"/>
              <a:t>-&gt;</a:t>
            </a:r>
            <a:r>
              <a:rPr lang="en-US" dirty="0" err="1"/>
              <a:t>set_i</a:t>
            </a:r>
            <a:r>
              <a:rPr lang="en-US" dirty="0"/>
              <a:t>( 10); //access inherited members from derived object </a:t>
            </a:r>
          </a:p>
          <a:p>
            <a:pPr marL="0" indent="0">
              <a:lnSpc>
                <a:spcPct val="80000"/>
              </a:lnSpc>
              <a:buNone/>
            </a:pPr>
            <a:r>
              <a:rPr lang="en-US" dirty="0"/>
              <a:t>   </a:t>
            </a:r>
            <a:r>
              <a:rPr lang="en-US" dirty="0" err="1"/>
              <a:t>cout</a:t>
            </a:r>
            <a:r>
              <a:rPr lang="en-US" dirty="0"/>
              <a:t> &lt;&lt; </a:t>
            </a:r>
            <a:r>
              <a:rPr lang="en-US" dirty="0" err="1"/>
              <a:t>bp</a:t>
            </a:r>
            <a:r>
              <a:rPr lang="en-US" dirty="0"/>
              <a:t>-&gt;</a:t>
            </a:r>
            <a:r>
              <a:rPr lang="en-US" dirty="0" err="1"/>
              <a:t>get_i</a:t>
            </a:r>
            <a:r>
              <a:rPr lang="en-US" dirty="0"/>
              <a:t>( ) &lt;&lt; “ “;</a:t>
            </a:r>
          </a:p>
          <a:p>
            <a:pPr marL="0" indent="0">
              <a:lnSpc>
                <a:spcPct val="80000"/>
              </a:lnSpc>
              <a:buNone/>
            </a:pPr>
            <a:r>
              <a:rPr lang="en-US" dirty="0"/>
              <a:t>   </a:t>
            </a:r>
            <a:r>
              <a:rPr lang="en-US" dirty="0" err="1"/>
              <a:t>bp</a:t>
            </a:r>
            <a:r>
              <a:rPr lang="en-US" dirty="0"/>
              <a:t>-&gt;</a:t>
            </a:r>
            <a:r>
              <a:rPr lang="en-US" dirty="0" err="1"/>
              <a:t>set_j</a:t>
            </a:r>
            <a:r>
              <a:rPr lang="en-US" dirty="0"/>
              <a:t>(22); //ERROR</a:t>
            </a:r>
          </a:p>
          <a:p>
            <a:pPr marL="0" indent="0">
              <a:lnSpc>
                <a:spcPct val="80000"/>
              </a:lnSpc>
              <a:buNone/>
            </a:pPr>
            <a:r>
              <a:rPr lang="en-US" dirty="0"/>
              <a:t>  </a:t>
            </a:r>
            <a:r>
              <a:rPr lang="en-US" dirty="0" err="1"/>
              <a:t>cout</a:t>
            </a:r>
            <a:r>
              <a:rPr lang="en-US" dirty="0"/>
              <a:t> &lt;&lt; </a:t>
            </a:r>
            <a:r>
              <a:rPr lang="en-US" dirty="0" err="1"/>
              <a:t>bp</a:t>
            </a:r>
            <a:r>
              <a:rPr lang="en-US" dirty="0"/>
              <a:t>-&gt;</a:t>
            </a:r>
            <a:r>
              <a:rPr lang="en-US" dirty="0" err="1"/>
              <a:t>get_j</a:t>
            </a:r>
            <a:r>
              <a:rPr lang="en-US" dirty="0"/>
              <a:t>( ); // ERROR </a:t>
            </a:r>
          </a:p>
          <a:p>
            <a:pPr marL="0" indent="0">
              <a:lnSpc>
                <a:spcPct val="80000"/>
              </a:lnSpc>
              <a:buNone/>
            </a:pPr>
            <a:r>
              <a:rPr lang="en-US" dirty="0"/>
              <a:t>  return 0; }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Object References </a:t>
            </a:r>
            <a:endParaRPr lang="en-IN" b="1" dirty="0"/>
          </a:p>
        </p:txBody>
      </p:sp>
      <p:sp>
        <p:nvSpPr>
          <p:cNvPr id="3" name="Content Placeholder 2"/>
          <p:cNvSpPr>
            <a:spLocks noGrp="1"/>
          </p:cNvSpPr>
          <p:nvPr>
            <p:ph idx="1"/>
          </p:nvPr>
        </p:nvSpPr>
        <p:spPr/>
        <p:txBody>
          <a:bodyPr>
            <a:normAutofit fontScale="85000" lnSpcReduction="10000"/>
          </a:bodyPr>
          <a:lstStyle/>
          <a:p>
            <a:r>
              <a:rPr lang="en-US" dirty="0"/>
              <a:t>When an object is passed as an argument to a function,  a copy of that object is made. When the function terminates, the copy’s destructor is called. </a:t>
            </a:r>
          </a:p>
          <a:p>
            <a:endParaRPr lang="en-US" dirty="0"/>
          </a:p>
          <a:p>
            <a:r>
              <a:rPr lang="en-US" dirty="0"/>
              <a:t>If you do not want the destructor function to be called, simply pass the object by reference. When you pass by reference, no copy of the object is made.</a:t>
            </a:r>
          </a:p>
          <a:p>
            <a:endParaRPr lang="en-US" dirty="0"/>
          </a:p>
          <a:p>
            <a:r>
              <a:rPr lang="en-US" dirty="0"/>
              <a:t>This means that no object used as a parameter is destroyed when the function terminates, and the parameter’s (object’s ) destructor is not called.</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Object References </a:t>
            </a:r>
            <a:endParaRPr lang="en-IN" dirty="0"/>
          </a:p>
        </p:txBody>
      </p:sp>
      <p:sp>
        <p:nvSpPr>
          <p:cNvPr id="3" name="Content Placeholder 2"/>
          <p:cNvSpPr>
            <a:spLocks noGrp="1"/>
          </p:cNvSpPr>
          <p:nvPr>
            <p:ph idx="1"/>
          </p:nvPr>
        </p:nvSpPr>
        <p:spPr/>
        <p:txBody>
          <a:bodyPr>
            <a:normAutofit fontScale="70000" lnSpcReduction="20000"/>
          </a:bodyPr>
          <a:lstStyle/>
          <a:p>
            <a:pPr marL="0" indent="0">
              <a:lnSpc>
                <a:spcPct val="80000"/>
              </a:lnSpc>
              <a:buNone/>
            </a:pPr>
            <a:r>
              <a:rPr lang="en-US" dirty="0"/>
              <a:t>#include&lt;</a:t>
            </a:r>
            <a:r>
              <a:rPr lang="en-US" dirty="0" err="1"/>
              <a:t>iostream</a:t>
            </a:r>
            <a:r>
              <a:rPr lang="en-US" dirty="0"/>
              <a:t>&gt;</a:t>
            </a:r>
          </a:p>
          <a:p>
            <a:pPr marL="0" indent="0">
              <a:lnSpc>
                <a:spcPct val="80000"/>
              </a:lnSpc>
              <a:buNone/>
            </a:pPr>
            <a:r>
              <a:rPr lang="en-US" dirty="0"/>
              <a:t>using namespace std;</a:t>
            </a:r>
          </a:p>
          <a:p>
            <a:pPr marL="0" indent="0">
              <a:lnSpc>
                <a:spcPct val="80000"/>
              </a:lnSpc>
              <a:buNone/>
            </a:pPr>
            <a:r>
              <a:rPr lang="en-US" dirty="0"/>
              <a:t>class c1</a:t>
            </a:r>
          </a:p>
          <a:p>
            <a:pPr marL="0" indent="0">
              <a:lnSpc>
                <a:spcPct val="80000"/>
              </a:lnSpc>
              <a:buNone/>
            </a:pPr>
            <a:r>
              <a:rPr lang="en-US" dirty="0"/>
              <a:t> {</a:t>
            </a:r>
          </a:p>
          <a:p>
            <a:pPr marL="0" indent="0">
              <a:lnSpc>
                <a:spcPct val="80000"/>
              </a:lnSpc>
              <a:buNone/>
            </a:pPr>
            <a:r>
              <a:rPr lang="en-US" dirty="0"/>
              <a:t>   </a:t>
            </a:r>
            <a:r>
              <a:rPr lang="en-US" dirty="0" err="1"/>
              <a:t>int</a:t>
            </a:r>
            <a:r>
              <a:rPr lang="en-US" dirty="0"/>
              <a:t> id;</a:t>
            </a:r>
          </a:p>
          <a:p>
            <a:pPr marL="0" indent="0">
              <a:lnSpc>
                <a:spcPct val="80000"/>
              </a:lnSpc>
              <a:buNone/>
            </a:pPr>
            <a:r>
              <a:rPr lang="en-US" dirty="0"/>
              <a:t>   public:</a:t>
            </a:r>
          </a:p>
          <a:p>
            <a:pPr marL="0" indent="0">
              <a:lnSpc>
                <a:spcPct val="80000"/>
              </a:lnSpc>
              <a:buNone/>
            </a:pPr>
            <a:r>
              <a:rPr lang="en-US" dirty="0"/>
              <a:t>    </a:t>
            </a:r>
            <a:r>
              <a:rPr lang="en-US" dirty="0" err="1"/>
              <a:t>int</a:t>
            </a:r>
            <a:r>
              <a:rPr lang="en-US" dirty="0"/>
              <a:t> </a:t>
            </a:r>
            <a:r>
              <a:rPr lang="en-US" dirty="0" err="1"/>
              <a:t>i</a:t>
            </a:r>
            <a:r>
              <a:rPr lang="en-US" dirty="0"/>
              <a:t>;</a:t>
            </a:r>
          </a:p>
          <a:p>
            <a:pPr marL="0" indent="0">
              <a:lnSpc>
                <a:spcPct val="80000"/>
              </a:lnSpc>
              <a:buNone/>
            </a:pPr>
            <a:r>
              <a:rPr lang="en-US" dirty="0"/>
              <a:t>    c1( </a:t>
            </a:r>
            <a:r>
              <a:rPr lang="en-US" dirty="0" err="1"/>
              <a:t>int</a:t>
            </a:r>
            <a:r>
              <a:rPr lang="en-US" dirty="0"/>
              <a:t> num)</a:t>
            </a:r>
          </a:p>
          <a:p>
            <a:pPr marL="0" indent="0">
              <a:lnSpc>
                <a:spcPct val="80000"/>
              </a:lnSpc>
              <a:buNone/>
            </a:pPr>
            <a:r>
              <a:rPr lang="en-US" dirty="0"/>
              <a:t>    ~c1( );</a:t>
            </a:r>
          </a:p>
          <a:p>
            <a:pPr marL="0" indent="0">
              <a:lnSpc>
                <a:spcPct val="80000"/>
              </a:lnSpc>
              <a:buNone/>
            </a:pPr>
            <a:r>
              <a:rPr lang="en-US" dirty="0"/>
              <a:t>    void negate(c1 &amp;ob)</a:t>
            </a:r>
          </a:p>
          <a:p>
            <a:pPr marL="0" indent="0">
              <a:lnSpc>
                <a:spcPct val="80000"/>
              </a:lnSpc>
              <a:buNone/>
            </a:pPr>
            <a:r>
              <a:rPr lang="en-US" dirty="0"/>
              <a:t>      {</a:t>
            </a:r>
            <a:r>
              <a:rPr lang="en-US" dirty="0" err="1"/>
              <a:t>ob.i</a:t>
            </a:r>
            <a:r>
              <a:rPr lang="en-US" dirty="0"/>
              <a:t> = -</a:t>
            </a:r>
            <a:r>
              <a:rPr lang="en-US" dirty="0" err="1"/>
              <a:t>ob.i</a:t>
            </a:r>
            <a:r>
              <a:rPr lang="en-US" dirty="0"/>
              <a:t>; } };</a:t>
            </a:r>
          </a:p>
          <a:p>
            <a:pPr marL="0" indent="0">
              <a:lnSpc>
                <a:spcPct val="80000"/>
              </a:lnSpc>
              <a:buNone/>
            </a:pPr>
            <a:r>
              <a:rPr lang="en-US" dirty="0"/>
              <a:t>c1::c1(</a:t>
            </a:r>
            <a:r>
              <a:rPr lang="en-US" dirty="0" err="1"/>
              <a:t>int</a:t>
            </a:r>
            <a:r>
              <a:rPr lang="en-US" dirty="0"/>
              <a:t> num)</a:t>
            </a:r>
          </a:p>
          <a:p>
            <a:pPr marL="0" indent="0">
              <a:lnSpc>
                <a:spcPct val="80000"/>
              </a:lnSpc>
              <a:buNone/>
            </a:pPr>
            <a:r>
              <a:rPr lang="en-US" dirty="0"/>
              <a:t>  {</a:t>
            </a:r>
          </a:p>
          <a:p>
            <a:pPr marL="0" indent="0">
              <a:lnSpc>
                <a:spcPct val="80000"/>
              </a:lnSpc>
              <a:buNone/>
            </a:pPr>
            <a:r>
              <a:rPr lang="en-US" dirty="0"/>
              <a:t>    </a:t>
            </a:r>
            <a:r>
              <a:rPr lang="en-US" dirty="0" err="1"/>
              <a:t>cout</a:t>
            </a:r>
            <a:r>
              <a:rPr lang="en-US" dirty="0"/>
              <a:t> &lt;&lt; “constructing “ &lt;&lt; num &lt;&lt; “\n”;</a:t>
            </a:r>
          </a:p>
          <a:p>
            <a:pPr marL="0" indent="0">
              <a:lnSpc>
                <a:spcPct val="80000"/>
              </a:lnSpc>
              <a:buNone/>
            </a:pPr>
            <a:r>
              <a:rPr lang="en-US" dirty="0"/>
              <a:t>    id = num;</a:t>
            </a:r>
          </a:p>
          <a:p>
            <a:pPr marL="0" indent="0">
              <a:lnSpc>
                <a:spcPct val="80000"/>
              </a:lnSpc>
              <a:buNone/>
            </a:pPr>
            <a:r>
              <a:rPr lang="en-US" dirty="0"/>
              <a:t>   }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Object References </a:t>
            </a:r>
            <a:endParaRPr lang="en-IN" dirty="0"/>
          </a:p>
        </p:txBody>
      </p:sp>
      <p:sp>
        <p:nvSpPr>
          <p:cNvPr id="3" name="Content Placeholder 2"/>
          <p:cNvSpPr>
            <a:spLocks noGrp="1"/>
          </p:cNvSpPr>
          <p:nvPr>
            <p:ph idx="1"/>
          </p:nvPr>
        </p:nvSpPr>
        <p:spPr>
          <a:xfrm>
            <a:off x="457200" y="1428736"/>
            <a:ext cx="8229600" cy="5000660"/>
          </a:xfrm>
        </p:spPr>
        <p:txBody>
          <a:bodyPr>
            <a:normAutofit lnSpcReduction="10000"/>
          </a:bodyPr>
          <a:lstStyle/>
          <a:p>
            <a:pPr marL="0" indent="0">
              <a:buNone/>
            </a:pPr>
            <a:r>
              <a:rPr lang="en-US" sz="2000" dirty="0"/>
              <a:t>c1::~c1( )</a:t>
            </a:r>
          </a:p>
          <a:p>
            <a:pPr marL="0" indent="0">
              <a:buNone/>
            </a:pPr>
            <a:r>
              <a:rPr lang="en-US" sz="2000" dirty="0"/>
              <a:t> { </a:t>
            </a:r>
            <a:r>
              <a:rPr lang="en-US" sz="2000" dirty="0" err="1"/>
              <a:t>cout</a:t>
            </a:r>
            <a:r>
              <a:rPr lang="en-US" sz="2000" dirty="0"/>
              <a:t> &lt;&lt; “destructing “ &lt;&lt; id &lt;&lt; “\n”;  }</a:t>
            </a:r>
          </a:p>
          <a:p>
            <a:pPr marL="0" indent="0">
              <a:buNone/>
            </a:pPr>
            <a:r>
              <a:rPr lang="en-US" sz="2000" dirty="0" err="1"/>
              <a:t>int</a:t>
            </a:r>
            <a:r>
              <a:rPr lang="en-US" sz="2000" dirty="0"/>
              <a:t> main( )</a:t>
            </a:r>
          </a:p>
          <a:p>
            <a:pPr marL="0" indent="0">
              <a:buNone/>
            </a:pPr>
            <a:r>
              <a:rPr lang="en-US" sz="2000" dirty="0"/>
              <a:t> {c1 o(1);</a:t>
            </a:r>
          </a:p>
          <a:p>
            <a:pPr marL="0" indent="0">
              <a:buNone/>
            </a:pPr>
            <a:r>
              <a:rPr lang="en-US" sz="2000" dirty="0"/>
              <a:t>   </a:t>
            </a:r>
            <a:r>
              <a:rPr lang="en-US" sz="2000" dirty="0" err="1"/>
              <a:t>o.i</a:t>
            </a:r>
            <a:r>
              <a:rPr lang="en-US" sz="2000" dirty="0"/>
              <a:t> = 10;</a:t>
            </a:r>
          </a:p>
          <a:p>
            <a:pPr marL="0" indent="0">
              <a:buNone/>
            </a:pPr>
            <a:r>
              <a:rPr lang="en-US" sz="2000" dirty="0"/>
              <a:t>   </a:t>
            </a:r>
            <a:r>
              <a:rPr lang="en-US" sz="2000" dirty="0" err="1"/>
              <a:t>o.negate</a:t>
            </a:r>
            <a:r>
              <a:rPr lang="en-US" sz="2000" dirty="0"/>
              <a:t>(o);</a:t>
            </a:r>
          </a:p>
          <a:p>
            <a:pPr marL="0" indent="0">
              <a:buNone/>
            </a:pPr>
            <a:r>
              <a:rPr lang="en-US" sz="2000" dirty="0"/>
              <a:t>   </a:t>
            </a:r>
            <a:r>
              <a:rPr lang="en-US" sz="2000" dirty="0" err="1"/>
              <a:t>cout</a:t>
            </a:r>
            <a:r>
              <a:rPr lang="en-US" sz="2000" dirty="0"/>
              <a:t> &lt;&lt; </a:t>
            </a:r>
            <a:r>
              <a:rPr lang="en-US" sz="2000" dirty="0" err="1"/>
              <a:t>o.i</a:t>
            </a:r>
            <a:r>
              <a:rPr lang="en-US" sz="2000" dirty="0"/>
              <a:t> &lt;&lt; “\n”;</a:t>
            </a:r>
          </a:p>
          <a:p>
            <a:pPr marL="0" indent="0">
              <a:buNone/>
            </a:pPr>
            <a:r>
              <a:rPr lang="en-US" sz="2000" dirty="0"/>
              <a:t>   return 0; };</a:t>
            </a:r>
          </a:p>
          <a:p>
            <a:r>
              <a:rPr lang="en-US" sz="2000" dirty="0"/>
              <a:t>Here is the output of the program</a:t>
            </a:r>
          </a:p>
          <a:p>
            <a:r>
              <a:rPr lang="en-US" sz="2000" dirty="0"/>
              <a:t>Constructing 1         -10             Destructing1</a:t>
            </a:r>
          </a:p>
          <a:p>
            <a:pPr>
              <a:buNone/>
            </a:pPr>
            <a:endParaRPr lang="en-US" sz="2000" dirty="0"/>
          </a:p>
          <a:p>
            <a:r>
              <a:rPr lang="en-US" sz="2000" dirty="0"/>
              <a:t>Only one call is made to </a:t>
            </a:r>
            <a:r>
              <a:rPr lang="en-US" sz="2000" b="1" dirty="0"/>
              <a:t>c1’s</a:t>
            </a:r>
            <a:r>
              <a:rPr lang="en-US" sz="2000" dirty="0"/>
              <a:t> destructor function. Had </a:t>
            </a:r>
            <a:r>
              <a:rPr lang="en-US" sz="2000" b="1" dirty="0"/>
              <a:t>o</a:t>
            </a:r>
            <a:r>
              <a:rPr lang="en-US" sz="2000" dirty="0"/>
              <a:t> been passed by value, a second object would have been created inside </a:t>
            </a:r>
            <a:r>
              <a:rPr lang="en-US" sz="2000" b="1" dirty="0"/>
              <a:t>negate(),</a:t>
            </a:r>
            <a:r>
              <a:rPr lang="en-US" sz="2000" dirty="0"/>
              <a:t> and the destructor would have been called a second time when that object was destroyed at the time </a:t>
            </a:r>
            <a:r>
              <a:rPr lang="en-US" sz="2000" b="1" dirty="0"/>
              <a:t>negate( )</a:t>
            </a:r>
            <a:r>
              <a:rPr lang="en-US" sz="2000" dirty="0"/>
              <a:t> terminated.</a:t>
            </a:r>
          </a:p>
          <a:p>
            <a:endParaRPr lang="en-US" sz="2000" dirty="0"/>
          </a:p>
          <a:p>
            <a:endParaRPr lang="en-US" sz="2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Dot . Operator</a:t>
            </a:r>
            <a:endParaRPr lang="en-IN" b="1" dirty="0"/>
          </a:p>
        </p:txBody>
      </p:sp>
      <p:sp>
        <p:nvSpPr>
          <p:cNvPr id="3" name="Content Placeholder 2"/>
          <p:cNvSpPr>
            <a:spLocks noGrp="1"/>
          </p:cNvSpPr>
          <p:nvPr>
            <p:ph idx="1"/>
          </p:nvPr>
        </p:nvSpPr>
        <p:spPr/>
        <p:txBody>
          <a:bodyPr>
            <a:normAutofit fontScale="77500" lnSpcReduction="20000"/>
          </a:bodyPr>
          <a:lstStyle/>
          <a:p>
            <a:r>
              <a:rPr lang="en-US" b="1" dirty="0"/>
              <a:t>When you access a member of a class through a reference, you use the dot operator. </a:t>
            </a:r>
          </a:p>
          <a:p>
            <a:endParaRPr lang="en-US" b="1" dirty="0"/>
          </a:p>
          <a:p>
            <a:r>
              <a:rPr lang="en-US" dirty="0"/>
              <a:t>The arrow operator is reserved for use with pointers only.</a:t>
            </a:r>
          </a:p>
          <a:p>
            <a:endParaRPr lang="en-US" dirty="0"/>
          </a:p>
          <a:p>
            <a:r>
              <a:rPr lang="en-US" dirty="0"/>
              <a:t>Passing all but the smallest objects by reference is faster than passing them by value. Arguments are usually pushed onto the stack. </a:t>
            </a:r>
          </a:p>
          <a:p>
            <a:endParaRPr lang="en-US" dirty="0"/>
          </a:p>
          <a:p>
            <a:r>
              <a:rPr lang="en-US" dirty="0"/>
              <a:t>Thus, large objects take a considerable amount of CPU cycles to push onto, and pop from the stack.</a:t>
            </a:r>
          </a:p>
          <a:p>
            <a:endParaRPr lang="en-I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Returning References</a:t>
            </a:r>
            <a:endParaRPr lang="en-IN" b="1" dirty="0"/>
          </a:p>
        </p:txBody>
      </p:sp>
      <p:sp>
        <p:nvSpPr>
          <p:cNvPr id="3" name="Content Placeholder 2"/>
          <p:cNvSpPr>
            <a:spLocks noGrp="1"/>
          </p:cNvSpPr>
          <p:nvPr>
            <p:ph idx="1"/>
          </p:nvPr>
        </p:nvSpPr>
        <p:spPr/>
        <p:txBody>
          <a:bodyPr>
            <a:normAutofit fontScale="70000" lnSpcReduction="20000"/>
          </a:bodyPr>
          <a:lstStyle/>
          <a:p>
            <a:r>
              <a:rPr lang="en-US" dirty="0"/>
              <a:t>A function may return a reference. This has the startling effect of allowing a function to be used on the left hand side of an assignment statement. Consider the following program:</a:t>
            </a:r>
          </a:p>
          <a:p>
            <a:pPr marL="0" indent="0">
              <a:buNone/>
            </a:pPr>
            <a:r>
              <a:rPr lang="en-US" dirty="0"/>
              <a:t>#include&lt;</a:t>
            </a:r>
            <a:r>
              <a:rPr lang="en-US" dirty="0" err="1"/>
              <a:t>iostream</a:t>
            </a:r>
            <a:r>
              <a:rPr lang="en-US" dirty="0"/>
              <a:t>&gt;</a:t>
            </a:r>
          </a:p>
          <a:p>
            <a:pPr marL="0" indent="0">
              <a:buNone/>
            </a:pPr>
            <a:r>
              <a:rPr lang="en-US" dirty="0"/>
              <a:t>using namespace std;</a:t>
            </a:r>
          </a:p>
          <a:p>
            <a:pPr marL="0" indent="0">
              <a:buNone/>
            </a:pPr>
            <a:r>
              <a:rPr lang="en-US" dirty="0"/>
              <a:t>char&amp; replace (</a:t>
            </a:r>
            <a:r>
              <a:rPr lang="en-US" dirty="0" err="1"/>
              <a:t>int</a:t>
            </a:r>
            <a:r>
              <a:rPr lang="en-US" dirty="0"/>
              <a:t> </a:t>
            </a:r>
            <a:r>
              <a:rPr lang="en-US" dirty="0" err="1"/>
              <a:t>i</a:t>
            </a:r>
            <a:r>
              <a:rPr lang="en-US" dirty="0"/>
              <a:t>); //returns a reference to a character</a:t>
            </a:r>
          </a:p>
          <a:p>
            <a:pPr marL="0" indent="0">
              <a:buNone/>
            </a:pPr>
            <a:r>
              <a:rPr lang="en-US" dirty="0"/>
              <a:t>char s[80] = “hello there”;</a:t>
            </a:r>
          </a:p>
          <a:p>
            <a:pPr marL="0" indent="0">
              <a:buNone/>
            </a:pPr>
            <a:r>
              <a:rPr lang="en-US" dirty="0" err="1"/>
              <a:t>int</a:t>
            </a:r>
            <a:r>
              <a:rPr lang="en-US" dirty="0"/>
              <a:t> main( )</a:t>
            </a:r>
          </a:p>
          <a:p>
            <a:pPr marL="0" indent="0">
              <a:buNone/>
            </a:pPr>
            <a:r>
              <a:rPr lang="en-US" dirty="0"/>
              <a:t> {replace(5) = ‘x’ //assign x to space after hello</a:t>
            </a:r>
          </a:p>
          <a:p>
            <a:pPr marL="0" indent="0">
              <a:buNone/>
            </a:pPr>
            <a:r>
              <a:rPr lang="en-US" dirty="0"/>
              <a:t>   </a:t>
            </a:r>
            <a:r>
              <a:rPr lang="en-US" dirty="0" err="1"/>
              <a:t>cout</a:t>
            </a:r>
            <a:r>
              <a:rPr lang="en-US" dirty="0"/>
              <a:t> &lt;&lt; s;</a:t>
            </a:r>
          </a:p>
          <a:p>
            <a:pPr marL="0" indent="0">
              <a:buNone/>
            </a:pPr>
            <a:r>
              <a:rPr lang="en-US" dirty="0"/>
              <a:t>   return 0; }</a:t>
            </a:r>
          </a:p>
          <a:p>
            <a:pPr marL="0" indent="0">
              <a:buNone/>
            </a:pPr>
            <a:r>
              <a:rPr lang="en-US" dirty="0"/>
              <a:t>char&amp; replace( </a:t>
            </a:r>
            <a:r>
              <a:rPr lang="en-US" dirty="0" err="1"/>
              <a:t>int</a:t>
            </a:r>
            <a:r>
              <a:rPr lang="en-US" dirty="0"/>
              <a:t> </a:t>
            </a:r>
            <a:r>
              <a:rPr lang="en-US" dirty="0" err="1"/>
              <a:t>i</a:t>
            </a:r>
            <a:r>
              <a:rPr lang="en-US" dirty="0"/>
              <a:t>)</a:t>
            </a:r>
          </a:p>
          <a:p>
            <a:pPr marL="0" indent="0">
              <a:buNone/>
            </a:pPr>
            <a:r>
              <a:rPr lang="en-US" dirty="0"/>
              <a:t> { return s[</a:t>
            </a:r>
            <a:r>
              <a:rPr lang="en-US" dirty="0" err="1"/>
              <a:t>i</a:t>
            </a:r>
            <a:r>
              <a:rPr lang="en-US" dirty="0"/>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Returning References</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This program replaces the space between </a:t>
            </a:r>
            <a:r>
              <a:rPr lang="en-US" b="1" dirty="0"/>
              <a:t>Hello</a:t>
            </a:r>
            <a:r>
              <a:rPr lang="en-US" dirty="0"/>
              <a:t> and </a:t>
            </a:r>
            <a:r>
              <a:rPr lang="en-US" b="1" dirty="0"/>
              <a:t>There</a:t>
            </a:r>
            <a:r>
              <a:rPr lang="en-US" dirty="0"/>
              <a:t> with an </a:t>
            </a:r>
            <a:r>
              <a:rPr lang="en-US" b="1" dirty="0"/>
              <a:t>X. </a:t>
            </a:r>
            <a:r>
              <a:rPr lang="en-US" dirty="0"/>
              <a:t>That is, the program displays</a:t>
            </a:r>
            <a:r>
              <a:rPr lang="en-US" b="1" dirty="0"/>
              <a:t> </a:t>
            </a:r>
            <a:r>
              <a:rPr lang="en-US" b="1" dirty="0" err="1"/>
              <a:t>HelloXThere</a:t>
            </a:r>
            <a:r>
              <a:rPr lang="en-US" b="1" dirty="0"/>
              <a:t>. </a:t>
            </a:r>
            <a:r>
              <a:rPr lang="en-US" dirty="0"/>
              <a:t>First, replace is declared as returning as a reference to a character. As </a:t>
            </a:r>
            <a:r>
              <a:rPr lang="en-US" b="1" dirty="0"/>
              <a:t>replace( )</a:t>
            </a:r>
            <a:r>
              <a:rPr lang="en-US" dirty="0"/>
              <a:t> is coded, it returns a reference to the element of </a:t>
            </a:r>
            <a:r>
              <a:rPr lang="en-US" b="1" dirty="0"/>
              <a:t>s</a:t>
            </a:r>
            <a:r>
              <a:rPr lang="en-US" dirty="0"/>
              <a:t> that is specified by its argument </a:t>
            </a:r>
            <a:r>
              <a:rPr lang="en-US" b="1" dirty="0" err="1"/>
              <a:t>i</a:t>
            </a:r>
            <a:r>
              <a:rPr lang="en-US" dirty="0"/>
              <a:t>. The reference returned by </a:t>
            </a:r>
            <a:r>
              <a:rPr lang="en-US" b="1" dirty="0"/>
              <a:t>replace( ) </a:t>
            </a:r>
            <a:r>
              <a:rPr lang="en-US" dirty="0"/>
              <a:t>is then used in </a:t>
            </a:r>
            <a:r>
              <a:rPr lang="en-US" b="1" dirty="0"/>
              <a:t>main( ) </a:t>
            </a:r>
            <a:r>
              <a:rPr lang="en-US" dirty="0"/>
              <a:t>to</a:t>
            </a:r>
            <a:r>
              <a:rPr lang="en-US" b="1" dirty="0"/>
              <a:t> </a:t>
            </a:r>
            <a:r>
              <a:rPr lang="en-US" dirty="0"/>
              <a:t>assign to that element the character</a:t>
            </a:r>
            <a:r>
              <a:rPr lang="en-US" b="1" dirty="0"/>
              <a:t> X</a:t>
            </a:r>
            <a:r>
              <a:rPr lang="en-US" dirty="0"/>
              <a:t>.  </a:t>
            </a:r>
          </a:p>
          <a:p>
            <a:endParaRPr lang="en-US" dirty="0"/>
          </a:p>
          <a:p>
            <a:r>
              <a:rPr lang="en-US" dirty="0"/>
              <a:t>An important fact to note when returning references is that objects being referred to does not go out of scope when the function terminates.</a:t>
            </a:r>
            <a:endParaRPr lang="en-US"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References</a:t>
            </a:r>
            <a:endParaRPr lang="en-IN" b="1" dirty="0"/>
          </a:p>
        </p:txBody>
      </p:sp>
      <p:sp>
        <p:nvSpPr>
          <p:cNvPr id="3" name="Content Placeholder 2"/>
          <p:cNvSpPr>
            <a:spLocks noGrp="1"/>
          </p:cNvSpPr>
          <p:nvPr>
            <p:ph idx="1"/>
          </p:nvPr>
        </p:nvSpPr>
        <p:spPr/>
        <p:txBody>
          <a:bodyPr>
            <a:normAutofit fontScale="92500"/>
          </a:bodyPr>
          <a:lstStyle/>
          <a:p>
            <a:r>
              <a:rPr lang="en-US" dirty="0"/>
              <a:t>You can declare a reference that is simply a variable. This type of reference is called an independent reference. An independent reference is another name for an object variable. </a:t>
            </a:r>
          </a:p>
          <a:p>
            <a:endParaRPr lang="en-US" dirty="0"/>
          </a:p>
          <a:p>
            <a:r>
              <a:rPr lang="en-US" dirty="0"/>
              <a:t>All independent variables must be initialized when they are created. Apart from initialization, you cannot change what object a reference variable points to.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and Objects</a:t>
            </a:r>
            <a:endParaRPr lang="en-IN" b="1" dirty="0"/>
          </a:p>
        </p:txBody>
      </p:sp>
      <p:sp>
        <p:nvSpPr>
          <p:cNvPr id="3" name="Content Placeholder 2"/>
          <p:cNvSpPr>
            <a:spLocks noGrp="1"/>
          </p:cNvSpPr>
          <p:nvPr>
            <p:ph idx="1"/>
          </p:nvPr>
        </p:nvSpPr>
        <p:spPr/>
        <p:txBody>
          <a:bodyPr/>
          <a:lstStyle/>
          <a:p>
            <a:r>
              <a:rPr lang="en-US" dirty="0"/>
              <a:t>An object is a physical implementation of a class created in memory by a program.</a:t>
            </a:r>
          </a:p>
          <a:p>
            <a:endParaRPr lang="en-US" dirty="0"/>
          </a:p>
          <a:p>
            <a:r>
              <a:rPr lang="en-US" dirty="0"/>
              <a:t>An object therefore, represents class instantiation.</a:t>
            </a:r>
          </a:p>
          <a:p>
            <a:endParaRPr lang="en-US" dirty="0"/>
          </a:p>
          <a:p>
            <a:r>
              <a:rPr lang="en-US" dirty="0"/>
              <a:t>An object is therefore, called as an instance of a class.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a:t>Independent References</a:t>
            </a:r>
            <a:endParaRPr lang="en-IN" dirty="0"/>
          </a:p>
        </p:txBody>
      </p:sp>
      <p:sp>
        <p:nvSpPr>
          <p:cNvPr id="3" name="Content Placeholder 2"/>
          <p:cNvSpPr>
            <a:spLocks noGrp="1"/>
          </p:cNvSpPr>
          <p:nvPr>
            <p:ph idx="1"/>
          </p:nvPr>
        </p:nvSpPr>
        <p:spPr/>
        <p:txBody>
          <a:bodyPr>
            <a:normAutofit fontScale="70000" lnSpcReduction="20000"/>
          </a:bodyPr>
          <a:lstStyle/>
          <a:p>
            <a:pPr marL="0" indent="0">
              <a:lnSpc>
                <a:spcPct val="80000"/>
              </a:lnSpc>
              <a:buNone/>
            </a:pPr>
            <a:r>
              <a:rPr lang="en-US" dirty="0"/>
              <a:t>#include&lt;</a:t>
            </a:r>
            <a:r>
              <a:rPr lang="en-US" dirty="0" err="1"/>
              <a:t>iostream</a:t>
            </a:r>
            <a:r>
              <a:rPr lang="en-US" dirty="0"/>
              <a:t>&gt;</a:t>
            </a:r>
          </a:p>
          <a:p>
            <a:pPr marL="0" indent="0">
              <a:lnSpc>
                <a:spcPct val="80000"/>
              </a:lnSpc>
              <a:buNone/>
            </a:pPr>
            <a:r>
              <a:rPr lang="en-US" dirty="0"/>
              <a:t>using namespace std;</a:t>
            </a:r>
          </a:p>
          <a:p>
            <a:pPr marL="0" indent="0">
              <a:lnSpc>
                <a:spcPct val="80000"/>
              </a:lnSpc>
              <a:buNone/>
            </a:pPr>
            <a:r>
              <a:rPr lang="en-US" dirty="0"/>
              <a:t>int main( )</a:t>
            </a:r>
          </a:p>
          <a:p>
            <a:pPr marL="0" indent="0">
              <a:lnSpc>
                <a:spcPct val="80000"/>
              </a:lnSpc>
              <a:buNone/>
            </a:pPr>
            <a:r>
              <a:rPr lang="en-US" dirty="0"/>
              <a:t>{</a:t>
            </a:r>
          </a:p>
          <a:p>
            <a:pPr marL="400050" lvl="1" indent="0">
              <a:lnSpc>
                <a:spcPct val="80000"/>
              </a:lnSpc>
              <a:buNone/>
            </a:pPr>
            <a:r>
              <a:rPr lang="en-GB" dirty="0"/>
              <a:t>int a;</a:t>
            </a:r>
          </a:p>
          <a:p>
            <a:pPr marL="400050" lvl="1" indent="0">
              <a:lnSpc>
                <a:spcPct val="80000"/>
              </a:lnSpc>
              <a:buNone/>
            </a:pPr>
            <a:r>
              <a:rPr lang="en-GB" dirty="0"/>
              <a:t> int &amp;ref = a; // independent reference</a:t>
            </a:r>
          </a:p>
          <a:p>
            <a:pPr marL="400050" lvl="1" indent="0">
              <a:lnSpc>
                <a:spcPct val="80000"/>
              </a:lnSpc>
              <a:buNone/>
            </a:pPr>
            <a:r>
              <a:rPr lang="en-GB" dirty="0"/>
              <a:t> a = 10;</a:t>
            </a:r>
          </a:p>
          <a:p>
            <a:pPr marL="400050" lvl="1" indent="0">
              <a:lnSpc>
                <a:spcPct val="80000"/>
              </a:lnSpc>
              <a:buNone/>
            </a:pPr>
            <a:r>
              <a:rPr lang="en-GB" dirty="0"/>
              <a:t> </a:t>
            </a:r>
            <a:r>
              <a:rPr lang="en-GB" dirty="0" err="1"/>
              <a:t>cout</a:t>
            </a:r>
            <a:r>
              <a:rPr lang="en-GB" dirty="0"/>
              <a:t> &lt;&lt; a &lt;&lt; " " &lt;&lt; ref &lt;&lt; </a:t>
            </a:r>
            <a:r>
              <a:rPr lang="en-GB" dirty="0" err="1"/>
              <a:t>endl</a:t>
            </a:r>
            <a:r>
              <a:rPr lang="en-GB" dirty="0"/>
              <a:t>;</a:t>
            </a:r>
          </a:p>
          <a:p>
            <a:pPr marL="400050" lvl="1" indent="0">
              <a:lnSpc>
                <a:spcPct val="80000"/>
              </a:lnSpc>
              <a:buNone/>
            </a:pPr>
            <a:r>
              <a:rPr lang="en-GB" dirty="0"/>
              <a:t> ref = 100;</a:t>
            </a:r>
          </a:p>
          <a:p>
            <a:pPr marL="400050" lvl="1" indent="0">
              <a:lnSpc>
                <a:spcPct val="80000"/>
              </a:lnSpc>
              <a:buNone/>
            </a:pPr>
            <a:r>
              <a:rPr lang="en-GB" dirty="0"/>
              <a:t> </a:t>
            </a:r>
            <a:r>
              <a:rPr lang="en-GB" dirty="0" err="1"/>
              <a:t>cout</a:t>
            </a:r>
            <a:r>
              <a:rPr lang="en-GB" dirty="0"/>
              <a:t> &lt;&lt; a &lt;&lt;" " &lt;&lt; ref &lt;&lt; </a:t>
            </a:r>
            <a:r>
              <a:rPr lang="en-GB" dirty="0" err="1"/>
              <a:t>endl</a:t>
            </a:r>
            <a:r>
              <a:rPr lang="en-GB" dirty="0"/>
              <a:t>;</a:t>
            </a:r>
          </a:p>
          <a:p>
            <a:pPr marL="400050" lvl="1" indent="0">
              <a:lnSpc>
                <a:spcPct val="80000"/>
              </a:lnSpc>
              <a:buNone/>
            </a:pPr>
            <a:r>
              <a:rPr lang="en-GB" dirty="0"/>
              <a:t> int b = 19;</a:t>
            </a:r>
          </a:p>
          <a:p>
            <a:pPr marL="400050" lvl="1" indent="0">
              <a:lnSpc>
                <a:spcPct val="80000"/>
              </a:lnSpc>
              <a:buNone/>
            </a:pPr>
            <a:r>
              <a:rPr lang="en-GB" dirty="0"/>
              <a:t> ref = b; // this puts b’s value into a</a:t>
            </a:r>
          </a:p>
          <a:p>
            <a:pPr marL="400050" lvl="1" indent="0">
              <a:lnSpc>
                <a:spcPct val="80000"/>
              </a:lnSpc>
              <a:buNone/>
            </a:pPr>
            <a:r>
              <a:rPr lang="en-GB" dirty="0" err="1"/>
              <a:t>cout</a:t>
            </a:r>
            <a:r>
              <a:rPr lang="en-GB" dirty="0"/>
              <a:t> &lt;&lt; a &lt;&lt; " " &lt;&lt; ref &lt;&lt; </a:t>
            </a:r>
            <a:r>
              <a:rPr lang="en-GB" dirty="0" err="1"/>
              <a:t>endl</a:t>
            </a:r>
            <a:r>
              <a:rPr lang="en-GB" dirty="0"/>
              <a:t>;</a:t>
            </a:r>
          </a:p>
          <a:p>
            <a:pPr marL="400050" lvl="1" indent="0">
              <a:lnSpc>
                <a:spcPct val="80000"/>
              </a:lnSpc>
              <a:buNone/>
            </a:pPr>
            <a:r>
              <a:rPr lang="en-GB" dirty="0"/>
              <a:t>ref --;</a:t>
            </a:r>
          </a:p>
          <a:p>
            <a:pPr marL="400050" lvl="1" indent="0">
              <a:lnSpc>
                <a:spcPct val="80000"/>
              </a:lnSpc>
              <a:buNone/>
            </a:pPr>
            <a:r>
              <a:rPr lang="en-GB" dirty="0" err="1"/>
              <a:t>cout</a:t>
            </a:r>
            <a:r>
              <a:rPr lang="en-GB" dirty="0"/>
              <a:t> &lt;&lt; a &lt;&lt; " " &lt;&lt; ref &lt;&lt; </a:t>
            </a:r>
            <a:r>
              <a:rPr lang="en-GB" dirty="0" err="1"/>
              <a:t>endl</a:t>
            </a:r>
            <a:r>
              <a:rPr lang="en-GB" dirty="0"/>
              <a:t>;</a:t>
            </a:r>
          </a:p>
          <a:p>
            <a:pPr marL="400050" lvl="1" indent="0">
              <a:lnSpc>
                <a:spcPct val="80000"/>
              </a:lnSpc>
              <a:buNone/>
            </a:pPr>
            <a:r>
              <a:rPr lang="en-GB" dirty="0"/>
              <a:t> return 0;</a:t>
            </a:r>
          </a:p>
          <a:p>
            <a:pPr marL="400050" lvl="1" indent="0">
              <a:lnSpc>
                <a:spcPct val="80000"/>
              </a:lnSpc>
              <a:buNone/>
            </a:pPr>
            <a:r>
              <a:rPr lang="en-US" sz="3100" dirty="0"/>
              <a:t>}</a:t>
            </a:r>
            <a:endParaRPr lang="en-GB" sz="31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 to Derived Types</a:t>
            </a:r>
            <a:endParaRPr lang="en-IN" b="1" dirty="0"/>
          </a:p>
        </p:txBody>
      </p:sp>
      <p:sp>
        <p:nvSpPr>
          <p:cNvPr id="3" name="Content Placeholder 2"/>
          <p:cNvSpPr>
            <a:spLocks noGrp="1"/>
          </p:cNvSpPr>
          <p:nvPr>
            <p:ph idx="1"/>
          </p:nvPr>
        </p:nvSpPr>
        <p:spPr/>
        <p:txBody>
          <a:bodyPr>
            <a:normAutofit lnSpcReduction="10000"/>
          </a:bodyPr>
          <a:lstStyle/>
          <a:p>
            <a:r>
              <a:rPr lang="en-US" b="1" dirty="0"/>
              <a:t>A base class reference can be used to refer to an object of a derived class of that base class.</a:t>
            </a:r>
            <a:r>
              <a:rPr lang="en-US" dirty="0"/>
              <a:t> </a:t>
            </a:r>
          </a:p>
          <a:p>
            <a:endParaRPr lang="en-US" dirty="0"/>
          </a:p>
          <a:p>
            <a:r>
              <a:rPr lang="en-US" dirty="0"/>
              <a:t>The most common application of this is found in function parameters.</a:t>
            </a:r>
          </a:p>
          <a:p>
            <a:endParaRPr lang="en-US" dirty="0"/>
          </a:p>
          <a:p>
            <a:r>
              <a:rPr lang="en-US" dirty="0"/>
              <a:t>A base class reference parameter can receive objects of the base class as well as any other type derived from that base.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lstStyle/>
          <a:p>
            <a:pPr>
              <a:buFontTx/>
              <a:buNone/>
            </a:pPr>
            <a:r>
              <a:rPr lang="en-US" dirty="0"/>
              <a:t>In this lesson, you learnt to:</a:t>
            </a:r>
          </a:p>
          <a:p>
            <a:r>
              <a:rPr lang="en-US" dirty="0"/>
              <a:t>Use two special forms of constructors</a:t>
            </a:r>
          </a:p>
          <a:p>
            <a:r>
              <a:rPr lang="en-US" dirty="0"/>
              <a:t>Create arrays of objects</a:t>
            </a:r>
          </a:p>
          <a:p>
            <a:r>
              <a:rPr lang="en-US" dirty="0"/>
              <a:t>Access an object through a pointer</a:t>
            </a:r>
          </a:p>
          <a:p>
            <a:r>
              <a:rPr lang="en-US" dirty="0"/>
              <a:t>Access an object through a reference</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ctr">
              <a:buNone/>
            </a:pPr>
            <a:endParaRPr lang="en-US" sz="4400" b="1" dirty="0">
              <a:solidFill>
                <a:schemeClr val="tx2"/>
              </a:solidFill>
            </a:endParaRPr>
          </a:p>
          <a:p>
            <a:pPr algn="ctr">
              <a:buNone/>
            </a:pPr>
            <a:r>
              <a:rPr lang="en-US" sz="4400" b="1" dirty="0">
                <a:solidFill>
                  <a:schemeClr val="tx2"/>
                </a:solidFill>
              </a:rPr>
              <a:t> Virtual Functions and Polymorphism</a:t>
            </a:r>
            <a:endParaRPr lang="en-US" sz="4400" b="1"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normAutofit fontScale="92500"/>
          </a:bodyPr>
          <a:lstStyle/>
          <a:p>
            <a:pPr>
              <a:buFontTx/>
              <a:buNone/>
            </a:pPr>
            <a:r>
              <a:rPr lang="en-US" dirty="0"/>
              <a:t>In this lesson, you will learn to:</a:t>
            </a:r>
          </a:p>
          <a:p>
            <a:r>
              <a:rPr lang="en-US" dirty="0"/>
              <a:t>Describe static, or early, or compile-time binding</a:t>
            </a:r>
          </a:p>
          <a:p>
            <a:r>
              <a:rPr lang="en-US" dirty="0"/>
              <a:t>Describe dynamic, or runtime, or late binding</a:t>
            </a:r>
          </a:p>
          <a:p>
            <a:r>
              <a:rPr lang="en-US" dirty="0"/>
              <a:t>Describe a virtual function</a:t>
            </a:r>
          </a:p>
          <a:p>
            <a:r>
              <a:rPr lang="en-US" dirty="0"/>
              <a:t>Employ a virtual function to implement dynamic binding</a:t>
            </a:r>
          </a:p>
          <a:p>
            <a:r>
              <a:rPr lang="en-US" dirty="0"/>
              <a:t>Achieve runtime polymorphism through dynamic binding, a base class pointer, and virtual functions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Functions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A virtual function is a member function that is declared within a base class, and is redefined by a derived class.</a:t>
            </a:r>
          </a:p>
          <a:p>
            <a:endParaRPr lang="en-US" dirty="0"/>
          </a:p>
          <a:p>
            <a:r>
              <a:rPr lang="en-US" dirty="0"/>
              <a:t>To create a virtual function, precede the function’s declaration in the base class with the keyword </a:t>
            </a:r>
            <a:r>
              <a:rPr lang="en-US" b="1" dirty="0"/>
              <a:t>virtual</a:t>
            </a:r>
            <a:r>
              <a:rPr lang="en-US" dirty="0"/>
              <a:t>.</a:t>
            </a:r>
          </a:p>
          <a:p>
            <a:endParaRPr lang="en-US" dirty="0"/>
          </a:p>
          <a:p>
            <a:r>
              <a:rPr lang="en-US" dirty="0"/>
              <a:t>When a class containing a virtual function is inherited, the derived class redefines or overrides the virtual function to fit its own needs.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Functions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a:t>Virtual functions implement the “</a:t>
            </a:r>
            <a:r>
              <a:rPr lang="en-US" b="1" dirty="0"/>
              <a:t>single method; multiple implementations</a:t>
            </a:r>
            <a:r>
              <a:rPr lang="en-US" dirty="0"/>
              <a:t>” paradigm intrinsic to polymorphism.</a:t>
            </a:r>
          </a:p>
          <a:p>
            <a:endParaRPr lang="en-US" dirty="0"/>
          </a:p>
          <a:p>
            <a:r>
              <a:rPr lang="en-US" dirty="0"/>
              <a:t>The virtual function within the base class defines the form of the interface to the function.</a:t>
            </a:r>
          </a:p>
          <a:p>
            <a:endParaRPr lang="en-US" dirty="0"/>
          </a:p>
          <a:p>
            <a:r>
              <a:rPr lang="en-US" dirty="0"/>
              <a:t>Each redefinition of the virtual function by a derived class implements its operation as it relates specifically to the derived class. That is, the redefinition creates a specific method.</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t>Virtual Functions</a:t>
            </a:r>
            <a:endParaRPr lang="en-IN" dirty="0"/>
          </a:p>
        </p:txBody>
      </p:sp>
      <p:sp>
        <p:nvSpPr>
          <p:cNvPr id="3" name="Content Placeholder 2"/>
          <p:cNvSpPr>
            <a:spLocks noGrp="1"/>
          </p:cNvSpPr>
          <p:nvPr>
            <p:ph idx="1"/>
          </p:nvPr>
        </p:nvSpPr>
        <p:spPr>
          <a:xfrm>
            <a:off x="428596" y="1071546"/>
            <a:ext cx="8229600" cy="5786454"/>
          </a:xfrm>
        </p:spPr>
        <p:txBody>
          <a:bodyPr>
            <a:normAutofit lnSpcReduction="10000"/>
          </a:bodyPr>
          <a:lstStyle/>
          <a:p>
            <a:r>
              <a:rPr lang="en-US" sz="2400" dirty="0"/>
              <a:t>When a base class pointer points to a derived class object that contains a virtual function, C++ determines which version of that function to call based upon the type of the object pointed to by the pointer. </a:t>
            </a:r>
            <a:r>
              <a:rPr lang="en-US" sz="2400" b="1" dirty="0"/>
              <a:t>And this determination is made at runtime.</a:t>
            </a:r>
          </a:p>
          <a:p>
            <a:endParaRPr lang="en-US" sz="2400" dirty="0"/>
          </a:p>
          <a:p>
            <a:r>
              <a:rPr lang="en-US" sz="2400" dirty="0"/>
              <a:t>Thus, when different derived class objects are pointed to by the base class pointer at different points of time, different versions of the virtual function are executed.</a:t>
            </a:r>
          </a:p>
          <a:p>
            <a:pPr>
              <a:buNone/>
            </a:pPr>
            <a:endParaRPr lang="en-US" sz="2400" dirty="0"/>
          </a:p>
          <a:p>
            <a:r>
              <a:rPr lang="en-US" sz="2400" dirty="0"/>
              <a:t>What makes virtual functions important and capable of supporting runtime polymorphism is how they behave when accessed via a pointer. To recapitulate, a base class pointer can be used to point to an object of any class derived from that base.</a:t>
            </a:r>
          </a:p>
          <a:p>
            <a:endParaRPr lang="en-US" sz="2400" dirty="0"/>
          </a:p>
          <a:p>
            <a:endParaRPr lang="en-US" sz="2400" dirty="0"/>
          </a:p>
          <a:p>
            <a:endParaRPr lang="en-US" sz="2400" dirty="0"/>
          </a:p>
          <a:p>
            <a:endParaRPr lang="en-IN" sz="24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Functions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#include&lt;</a:t>
            </a:r>
            <a:r>
              <a:rPr lang="en-US" dirty="0" err="1"/>
              <a:t>iostream</a:t>
            </a:r>
            <a:r>
              <a:rPr lang="en-US" dirty="0"/>
              <a:t>&gt;</a:t>
            </a:r>
          </a:p>
          <a:p>
            <a:pPr marL="0" indent="0">
              <a:buNone/>
            </a:pPr>
            <a:r>
              <a:rPr lang="en-US" dirty="0"/>
              <a:t>using namespace std;</a:t>
            </a:r>
          </a:p>
          <a:p>
            <a:pPr marL="0" indent="0">
              <a:buNone/>
            </a:pPr>
            <a:r>
              <a:rPr lang="en-US" dirty="0"/>
              <a:t>class base</a:t>
            </a:r>
          </a:p>
          <a:p>
            <a:pPr marL="0" indent="0">
              <a:buNone/>
            </a:pPr>
            <a:r>
              <a:rPr lang="en-US" dirty="0"/>
              <a:t> {</a:t>
            </a:r>
          </a:p>
          <a:p>
            <a:pPr marL="0" indent="0">
              <a:buNone/>
            </a:pPr>
            <a:r>
              <a:rPr lang="en-US" dirty="0"/>
              <a:t>   public:</a:t>
            </a:r>
          </a:p>
          <a:p>
            <a:pPr marL="0" indent="0">
              <a:buNone/>
            </a:pPr>
            <a:r>
              <a:rPr lang="en-US" dirty="0"/>
              <a:t>    virtual void </a:t>
            </a:r>
            <a:r>
              <a:rPr lang="en-US" dirty="0" err="1"/>
              <a:t>vfunc</a:t>
            </a:r>
            <a:r>
              <a:rPr lang="en-US" dirty="0"/>
              <a:t>( )</a:t>
            </a:r>
          </a:p>
          <a:p>
            <a:pPr marL="0" indent="0">
              <a:buNone/>
            </a:pPr>
            <a:r>
              <a:rPr lang="en-US" dirty="0"/>
              <a:t>      { </a:t>
            </a:r>
            <a:r>
              <a:rPr lang="en-US" dirty="0" err="1"/>
              <a:t>cout</a:t>
            </a:r>
            <a:r>
              <a:rPr lang="en-US" dirty="0"/>
              <a:t> &lt;&lt; “this is base’s </a:t>
            </a:r>
            <a:r>
              <a:rPr lang="en-US" dirty="0" err="1"/>
              <a:t>vfunc</a:t>
            </a:r>
            <a:r>
              <a:rPr lang="en-US" dirty="0"/>
              <a:t>( )\n”; } };</a:t>
            </a:r>
          </a:p>
          <a:p>
            <a:pPr marL="0" indent="0">
              <a:buNone/>
            </a:pPr>
            <a:endParaRPr lang="en-US" dirty="0"/>
          </a:p>
          <a:p>
            <a:pPr marL="0" indent="0">
              <a:buNone/>
            </a:pPr>
            <a:r>
              <a:rPr lang="en-US" dirty="0"/>
              <a:t>class derived1: public base</a:t>
            </a:r>
          </a:p>
          <a:p>
            <a:pPr marL="0" indent="0">
              <a:buNone/>
            </a:pPr>
            <a:r>
              <a:rPr lang="en-US" dirty="0"/>
              <a:t> {</a:t>
            </a:r>
          </a:p>
          <a:p>
            <a:pPr marL="0" indent="0">
              <a:buNone/>
            </a:pPr>
            <a:r>
              <a:rPr lang="en-US" dirty="0"/>
              <a:t>   public:</a:t>
            </a:r>
          </a:p>
          <a:p>
            <a:pPr marL="0" indent="0">
              <a:buNone/>
            </a:pPr>
            <a:r>
              <a:rPr lang="en-US" dirty="0"/>
              <a:t>    void </a:t>
            </a:r>
            <a:r>
              <a:rPr lang="en-US" dirty="0" err="1"/>
              <a:t>vfunc</a:t>
            </a:r>
            <a:r>
              <a:rPr lang="en-US" dirty="0"/>
              <a:t>( )</a:t>
            </a:r>
          </a:p>
          <a:p>
            <a:pPr marL="0" indent="0">
              <a:buNone/>
            </a:pPr>
            <a:r>
              <a:rPr lang="en-US" dirty="0"/>
              <a:t>      {  </a:t>
            </a:r>
            <a:r>
              <a:rPr lang="en-US" dirty="0" err="1"/>
              <a:t>cout</a:t>
            </a:r>
            <a:r>
              <a:rPr lang="en-US" dirty="0"/>
              <a:t> &lt;&lt; “this is derived1’s </a:t>
            </a:r>
            <a:r>
              <a:rPr lang="en-US" dirty="0" err="1"/>
              <a:t>vfunc</a:t>
            </a:r>
            <a:r>
              <a:rPr lang="en-US" dirty="0"/>
              <a:t>( )\n”; }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Functions</a:t>
            </a:r>
            <a:endParaRPr lang="en-IN" dirty="0"/>
          </a:p>
        </p:txBody>
      </p:sp>
      <p:sp>
        <p:nvSpPr>
          <p:cNvPr id="3" name="Content Placeholder 2"/>
          <p:cNvSpPr>
            <a:spLocks noGrp="1"/>
          </p:cNvSpPr>
          <p:nvPr>
            <p:ph idx="1"/>
          </p:nvPr>
        </p:nvSpPr>
        <p:spPr/>
        <p:txBody>
          <a:bodyPr>
            <a:normAutofit fontScale="62500" lnSpcReduction="20000"/>
          </a:bodyPr>
          <a:lstStyle/>
          <a:p>
            <a:pPr marL="0" indent="0">
              <a:lnSpc>
                <a:spcPct val="80000"/>
              </a:lnSpc>
              <a:buNone/>
            </a:pPr>
            <a:r>
              <a:rPr lang="en-US" dirty="0"/>
              <a:t>class derived2 : public base</a:t>
            </a:r>
          </a:p>
          <a:p>
            <a:pPr marL="0" indent="0">
              <a:lnSpc>
                <a:spcPct val="80000"/>
              </a:lnSpc>
              <a:buNone/>
            </a:pPr>
            <a:r>
              <a:rPr lang="en-US" dirty="0"/>
              <a:t> {</a:t>
            </a:r>
          </a:p>
          <a:p>
            <a:pPr marL="0" indent="0">
              <a:lnSpc>
                <a:spcPct val="80000"/>
              </a:lnSpc>
              <a:buNone/>
            </a:pPr>
            <a:r>
              <a:rPr lang="en-US" dirty="0"/>
              <a:t>   public:</a:t>
            </a:r>
          </a:p>
          <a:p>
            <a:pPr marL="0" indent="0">
              <a:lnSpc>
                <a:spcPct val="80000"/>
              </a:lnSpc>
              <a:buNone/>
            </a:pPr>
            <a:r>
              <a:rPr lang="en-US" dirty="0"/>
              <a:t>    void </a:t>
            </a:r>
            <a:r>
              <a:rPr lang="en-US" dirty="0" err="1"/>
              <a:t>vfunc</a:t>
            </a:r>
            <a:r>
              <a:rPr lang="en-US" dirty="0"/>
              <a:t>( )</a:t>
            </a:r>
          </a:p>
          <a:p>
            <a:pPr marL="0" indent="0">
              <a:lnSpc>
                <a:spcPct val="80000"/>
              </a:lnSpc>
              <a:buNone/>
            </a:pPr>
            <a:r>
              <a:rPr lang="en-US" dirty="0"/>
              <a:t>      { </a:t>
            </a:r>
            <a:r>
              <a:rPr lang="en-US" dirty="0" err="1"/>
              <a:t>cout</a:t>
            </a:r>
            <a:r>
              <a:rPr lang="en-US" dirty="0"/>
              <a:t> &lt;&lt; “this is derived2’s </a:t>
            </a:r>
            <a:r>
              <a:rPr lang="en-US" dirty="0" err="1"/>
              <a:t>vfunc</a:t>
            </a:r>
            <a:r>
              <a:rPr lang="en-US" dirty="0"/>
              <a:t>( )\n”; } };</a:t>
            </a:r>
          </a:p>
          <a:p>
            <a:pPr marL="0" indent="0">
              <a:lnSpc>
                <a:spcPct val="80000"/>
              </a:lnSpc>
              <a:buNone/>
            </a:pPr>
            <a:endParaRPr lang="en-US" dirty="0"/>
          </a:p>
          <a:p>
            <a:pPr marL="0" indent="0">
              <a:lnSpc>
                <a:spcPct val="80000"/>
              </a:lnSpc>
              <a:buNone/>
            </a:pPr>
            <a:r>
              <a:rPr lang="en-US" dirty="0" err="1"/>
              <a:t>int</a:t>
            </a:r>
            <a:r>
              <a:rPr lang="en-US" dirty="0"/>
              <a:t> main( )</a:t>
            </a:r>
          </a:p>
          <a:p>
            <a:pPr marL="0" indent="0">
              <a:lnSpc>
                <a:spcPct val="80000"/>
              </a:lnSpc>
              <a:buNone/>
            </a:pPr>
            <a:r>
              <a:rPr lang="en-US" dirty="0"/>
              <a:t> { base *p, b;</a:t>
            </a:r>
          </a:p>
          <a:p>
            <a:pPr marL="0" indent="0">
              <a:lnSpc>
                <a:spcPct val="80000"/>
              </a:lnSpc>
              <a:buNone/>
            </a:pPr>
            <a:r>
              <a:rPr lang="en-US" dirty="0"/>
              <a:t>   derived1 d1;</a:t>
            </a:r>
          </a:p>
          <a:p>
            <a:pPr marL="0" indent="0">
              <a:lnSpc>
                <a:spcPct val="80000"/>
              </a:lnSpc>
              <a:buNone/>
            </a:pPr>
            <a:r>
              <a:rPr lang="en-US" dirty="0"/>
              <a:t>   derived2 d2;</a:t>
            </a:r>
          </a:p>
          <a:p>
            <a:pPr marL="0" indent="0">
              <a:lnSpc>
                <a:spcPct val="80000"/>
              </a:lnSpc>
              <a:buNone/>
            </a:pPr>
            <a:r>
              <a:rPr lang="en-US" dirty="0"/>
              <a:t>   p = &amp;b;</a:t>
            </a:r>
          </a:p>
          <a:p>
            <a:pPr marL="0" indent="0">
              <a:lnSpc>
                <a:spcPct val="80000"/>
              </a:lnSpc>
              <a:buNone/>
            </a:pPr>
            <a:r>
              <a:rPr lang="en-US" dirty="0"/>
              <a:t>   p-&gt;</a:t>
            </a:r>
            <a:r>
              <a:rPr lang="en-US" dirty="0" err="1"/>
              <a:t>vfunc</a:t>
            </a:r>
            <a:r>
              <a:rPr lang="en-US" dirty="0"/>
              <a:t>( ); //access to base’s </a:t>
            </a:r>
            <a:r>
              <a:rPr lang="en-US" dirty="0" err="1"/>
              <a:t>vfunc</a:t>
            </a:r>
            <a:r>
              <a:rPr lang="en-US" dirty="0"/>
              <a:t>( )</a:t>
            </a:r>
          </a:p>
          <a:p>
            <a:pPr marL="0" indent="0">
              <a:lnSpc>
                <a:spcPct val="80000"/>
              </a:lnSpc>
              <a:buNone/>
            </a:pPr>
            <a:r>
              <a:rPr lang="en-US" dirty="0"/>
              <a:t>   p = &amp;d1;</a:t>
            </a:r>
          </a:p>
          <a:p>
            <a:pPr marL="0" indent="0">
              <a:lnSpc>
                <a:spcPct val="80000"/>
              </a:lnSpc>
              <a:buNone/>
            </a:pPr>
            <a:r>
              <a:rPr lang="en-US" dirty="0"/>
              <a:t>   p-&gt;</a:t>
            </a:r>
            <a:r>
              <a:rPr lang="en-US" dirty="0" err="1"/>
              <a:t>vfunc</a:t>
            </a:r>
            <a:r>
              <a:rPr lang="en-US" dirty="0"/>
              <a:t>( ); // access derived1’s </a:t>
            </a:r>
            <a:r>
              <a:rPr lang="en-US" dirty="0" err="1"/>
              <a:t>vfunc</a:t>
            </a:r>
            <a:r>
              <a:rPr lang="en-US" dirty="0"/>
              <a:t>( )</a:t>
            </a:r>
          </a:p>
          <a:p>
            <a:pPr marL="0" indent="0">
              <a:lnSpc>
                <a:spcPct val="80000"/>
              </a:lnSpc>
              <a:buNone/>
            </a:pPr>
            <a:r>
              <a:rPr lang="en-US" dirty="0"/>
              <a:t>   p = &amp;d2;</a:t>
            </a:r>
          </a:p>
          <a:p>
            <a:pPr marL="0" indent="0">
              <a:lnSpc>
                <a:spcPct val="80000"/>
              </a:lnSpc>
              <a:buNone/>
            </a:pPr>
            <a:r>
              <a:rPr lang="en-US" dirty="0"/>
              <a:t>   p-&gt;</a:t>
            </a:r>
            <a:r>
              <a:rPr lang="en-US" dirty="0" err="1"/>
              <a:t>vfunc</a:t>
            </a:r>
            <a:r>
              <a:rPr lang="en-US" dirty="0"/>
              <a:t>( ); // access derived2’s </a:t>
            </a:r>
            <a:r>
              <a:rPr lang="en-US" dirty="0" err="1"/>
              <a:t>vfunc</a:t>
            </a:r>
            <a:r>
              <a:rPr lang="en-US" dirty="0"/>
              <a:t>( )</a:t>
            </a:r>
          </a:p>
          <a:p>
            <a:pPr marL="0" indent="0">
              <a:lnSpc>
                <a:spcPct val="80000"/>
              </a:lnSpc>
              <a:buNone/>
            </a:pPr>
            <a:r>
              <a:rPr lang="en-US" dirty="0"/>
              <a:t>   return 0;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Procedural </a:t>
            </a:r>
            <a:r>
              <a:rPr lang="en-US" b="1" dirty="0" err="1"/>
              <a:t>vs</a:t>
            </a:r>
            <a:r>
              <a:rPr lang="en-US" b="1" dirty="0"/>
              <a:t> OOP</a:t>
            </a:r>
            <a:endParaRPr lang="en-IN" b="1" dirty="0"/>
          </a:p>
        </p:txBody>
      </p:sp>
      <p:sp>
        <p:nvSpPr>
          <p:cNvPr id="3" name="Content Placeholder 2"/>
          <p:cNvSpPr>
            <a:spLocks noGrp="1"/>
          </p:cNvSpPr>
          <p:nvPr>
            <p:ph sz="half" idx="1"/>
          </p:nvPr>
        </p:nvSpPr>
        <p:spPr/>
        <p:txBody>
          <a:bodyPr/>
          <a:lstStyle/>
          <a:p>
            <a:pPr>
              <a:buClr>
                <a:schemeClr val="tx2"/>
              </a:buClr>
            </a:pPr>
            <a:endParaRPr lang="en-US" sz="2400" b="1" i="1" dirty="0"/>
          </a:p>
          <a:p>
            <a:pPr>
              <a:buClr>
                <a:schemeClr val="tx2"/>
              </a:buClr>
              <a:buNone/>
            </a:pPr>
            <a:r>
              <a:rPr lang="en-US" sz="2400" b="1" i="1" dirty="0"/>
              <a:t>Procedure oriented </a:t>
            </a:r>
          </a:p>
          <a:p>
            <a:pPr>
              <a:buClr>
                <a:schemeClr val="tx2"/>
              </a:buClr>
              <a:buNone/>
            </a:pPr>
            <a:r>
              <a:rPr lang="en-US" sz="2400" b="1" i="1" dirty="0"/>
              <a:t>programming</a:t>
            </a:r>
            <a:endParaRPr lang="en-US" sz="2400" i="1" dirty="0"/>
          </a:p>
          <a:p>
            <a:pPr lvl="1">
              <a:buClr>
                <a:schemeClr val="tx2"/>
              </a:buClr>
              <a:buNone/>
            </a:pPr>
            <a:endParaRPr lang="en-US" b="1" dirty="0"/>
          </a:p>
          <a:p>
            <a:pPr lvl="1">
              <a:buClr>
                <a:schemeClr val="tx2"/>
              </a:buClr>
            </a:pPr>
            <a:r>
              <a:rPr lang="en-US" dirty="0"/>
              <a:t>Emphasis on algorithms</a:t>
            </a:r>
          </a:p>
          <a:p>
            <a:pPr lvl="1">
              <a:buClr>
                <a:schemeClr val="tx2"/>
              </a:buClr>
              <a:buNone/>
            </a:pPr>
            <a:endParaRPr lang="en-US" dirty="0"/>
          </a:p>
          <a:p>
            <a:pPr lvl="1">
              <a:buClr>
                <a:schemeClr val="tx2"/>
              </a:buClr>
            </a:pPr>
            <a:r>
              <a:rPr lang="en-US" dirty="0"/>
              <a:t>Functions </a:t>
            </a:r>
          </a:p>
          <a:p>
            <a:pPr lvl="1">
              <a:buClr>
                <a:schemeClr val="tx2"/>
              </a:buClr>
            </a:pPr>
            <a:r>
              <a:rPr lang="en-US" dirty="0"/>
              <a:t>Global data</a:t>
            </a:r>
          </a:p>
          <a:p>
            <a:pPr lvl="1">
              <a:buClr>
                <a:schemeClr val="tx2"/>
              </a:buClr>
            </a:pPr>
            <a:endParaRPr lang="en-US" dirty="0"/>
          </a:p>
          <a:p>
            <a:pPr lvl="1">
              <a:buClr>
                <a:schemeClr val="tx2"/>
              </a:buClr>
            </a:pPr>
            <a:r>
              <a:rPr lang="en-US" dirty="0"/>
              <a:t>Top down approach</a:t>
            </a:r>
          </a:p>
          <a:p>
            <a:endParaRPr lang="en-IN" dirty="0"/>
          </a:p>
        </p:txBody>
      </p:sp>
      <p:sp>
        <p:nvSpPr>
          <p:cNvPr id="4" name="Content Placeholder 3"/>
          <p:cNvSpPr>
            <a:spLocks noGrp="1"/>
          </p:cNvSpPr>
          <p:nvPr>
            <p:ph sz="half" idx="2"/>
          </p:nvPr>
        </p:nvSpPr>
        <p:spPr/>
        <p:txBody>
          <a:bodyPr/>
          <a:lstStyle/>
          <a:p>
            <a:pPr>
              <a:buClr>
                <a:schemeClr val="tx2"/>
              </a:buClr>
              <a:buFontTx/>
              <a:buNone/>
            </a:pPr>
            <a:endParaRPr lang="en-US" sz="2400" b="1" i="1" dirty="0"/>
          </a:p>
          <a:p>
            <a:pPr>
              <a:buClr>
                <a:schemeClr val="tx2"/>
              </a:buClr>
              <a:buFontTx/>
              <a:buNone/>
            </a:pPr>
            <a:r>
              <a:rPr lang="en-US" sz="2400" b="1" i="1" dirty="0"/>
              <a:t>Object oriented        programming</a:t>
            </a:r>
          </a:p>
          <a:p>
            <a:pPr lvl="1">
              <a:buClr>
                <a:schemeClr val="tx2"/>
              </a:buClr>
              <a:buNone/>
            </a:pPr>
            <a:endParaRPr lang="en-US" b="1" dirty="0"/>
          </a:p>
          <a:p>
            <a:pPr lvl="1">
              <a:buClr>
                <a:schemeClr val="tx2"/>
              </a:buClr>
            </a:pPr>
            <a:r>
              <a:rPr lang="en-US" dirty="0"/>
              <a:t>  emphasis on data   </a:t>
            </a:r>
          </a:p>
          <a:p>
            <a:pPr lvl="1">
              <a:buClr>
                <a:schemeClr val="tx2"/>
              </a:buClr>
              <a:buNone/>
            </a:pPr>
            <a:r>
              <a:rPr lang="en-US" dirty="0"/>
              <a:t>    abstraction</a:t>
            </a:r>
          </a:p>
          <a:p>
            <a:pPr lvl="1">
              <a:buClr>
                <a:schemeClr val="tx2"/>
              </a:buClr>
            </a:pPr>
            <a:r>
              <a:rPr lang="en-US" dirty="0"/>
              <a:t>  objects</a:t>
            </a:r>
          </a:p>
          <a:p>
            <a:pPr lvl="1">
              <a:buClr>
                <a:schemeClr val="tx2"/>
              </a:buClr>
            </a:pPr>
            <a:r>
              <a:rPr lang="en-US" dirty="0"/>
              <a:t>  Functions and data are</a:t>
            </a:r>
          </a:p>
          <a:p>
            <a:pPr lvl="1">
              <a:buClr>
                <a:schemeClr val="tx2"/>
              </a:buClr>
              <a:buNone/>
            </a:pPr>
            <a:r>
              <a:rPr lang="en-US" dirty="0"/>
              <a:t>   grouped into structures</a:t>
            </a:r>
          </a:p>
          <a:p>
            <a:pPr lvl="1">
              <a:buClr>
                <a:schemeClr val="tx2"/>
              </a:buClr>
            </a:pPr>
            <a:r>
              <a:rPr lang="en-US" dirty="0"/>
              <a:t>  Bottom up approach</a:t>
            </a:r>
            <a:endParaRPr lang="en-US" b="1" dirty="0"/>
          </a:p>
          <a:p>
            <a:pPr lvl="1">
              <a:buClr>
                <a:schemeClr val="tx2"/>
              </a:buClr>
              <a:buNone/>
            </a:pPr>
            <a:endParaRPr lang="en-US" b="1" dirty="0"/>
          </a:p>
          <a:p>
            <a:endParaRPr lang="en-I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Functions</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 key point here is that the kind of object to which p points to determines which version of </a:t>
            </a:r>
            <a:r>
              <a:rPr lang="en-US" dirty="0" err="1"/>
              <a:t>vfunc</a:t>
            </a:r>
            <a:r>
              <a:rPr lang="en-US" dirty="0"/>
              <a:t>( ) is executed.</a:t>
            </a:r>
          </a:p>
          <a:p>
            <a:endParaRPr lang="en-US" dirty="0"/>
          </a:p>
          <a:p>
            <a:r>
              <a:rPr lang="en-US" dirty="0"/>
              <a:t>Further, this determination is made at runtime, and this process forms the basis of runtime polymorphism.</a:t>
            </a:r>
          </a:p>
          <a:p>
            <a:endParaRPr lang="en-US" dirty="0"/>
          </a:p>
          <a:p>
            <a:r>
              <a:rPr lang="en-US" dirty="0"/>
              <a:t>Although you can call a virtual function in the normal manner by using a object’s name and the dot operator, </a:t>
            </a:r>
            <a:r>
              <a:rPr lang="en-US" i="1" dirty="0"/>
              <a:t>it is only when access is through a base-class pointer (or reference) that runtime polymorphism is achieved.</a:t>
            </a:r>
          </a:p>
          <a:p>
            <a:endParaRPr lang="en-I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Functions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a:t>A function declared as virtual in the base class, and redefined in the derived classes is the implementation of overridden functions.</a:t>
            </a:r>
          </a:p>
          <a:p>
            <a:pPr>
              <a:buFontTx/>
              <a:buNone/>
            </a:pPr>
            <a:endParaRPr lang="en-US" dirty="0"/>
          </a:p>
          <a:p>
            <a:r>
              <a:rPr lang="en-US" dirty="0"/>
              <a:t>The prototype for a redefined or overridden virtual function must exactly match the prototype specified in the base class. </a:t>
            </a:r>
          </a:p>
          <a:p>
            <a:endParaRPr lang="en-US" dirty="0"/>
          </a:p>
          <a:p>
            <a:r>
              <a:rPr lang="en-US" dirty="0"/>
              <a:t>Prototype encompasses not only signature, but also the return data type of a function.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a:t>Virtual Functions</a:t>
            </a:r>
            <a:endParaRPr lang="en-IN" dirty="0"/>
          </a:p>
        </p:txBody>
      </p:sp>
      <p:sp>
        <p:nvSpPr>
          <p:cNvPr id="3" name="Content Placeholder 2"/>
          <p:cNvSpPr>
            <a:spLocks noGrp="1"/>
          </p:cNvSpPr>
          <p:nvPr>
            <p:ph idx="1"/>
          </p:nvPr>
        </p:nvSpPr>
        <p:spPr>
          <a:xfrm>
            <a:off x="457200" y="1357298"/>
            <a:ext cx="8229600" cy="5143536"/>
          </a:xfrm>
        </p:spPr>
        <p:txBody>
          <a:bodyPr>
            <a:normAutofit fontScale="70000" lnSpcReduction="20000"/>
          </a:bodyPr>
          <a:lstStyle/>
          <a:p>
            <a:r>
              <a:rPr lang="en-US" dirty="0"/>
              <a:t>At first glance, the redefinition of a virtual function by a derived class appears similar to function overloading. However, this is not the case, and the term overloading is not applied to virtual function redefinition because several differences exist. The most important difference is that the prototype for a redefined or overridden virtual function must exactly match the prototype specified in the base class. This differs from overloading a normal function, in which the number and types of parameters may differ. In fact, when you overload a function, either the number of type of parameters must differ. It is through these differences that C++ can select the correct version of an overloaded function.</a:t>
            </a:r>
          </a:p>
          <a:p>
            <a:r>
              <a:rPr lang="en-US" dirty="0"/>
              <a:t>However, when a virtual function is redefined, all aspects of its prototype must be the same. If you change the prototype when you attempt to redefine a virtual function, the function will simply be considered overloaded, and its virtual nature will be lost.</a:t>
            </a:r>
          </a:p>
          <a:p>
            <a:r>
              <a:rPr lang="en-US" b="1" dirty="0"/>
              <a:t>Another important restriction is that virtual functions must be non-static members of a class.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Calling a Virtual Function Through </a:t>
            </a:r>
            <a:br>
              <a:rPr lang="en-US" dirty="0"/>
            </a:br>
            <a:r>
              <a:rPr lang="en-US" dirty="0"/>
              <a:t>a Base Class Reference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The polymorphic nature of a virtual function is also available when called through a base class reference.</a:t>
            </a:r>
          </a:p>
          <a:p>
            <a:endParaRPr lang="en-US" dirty="0"/>
          </a:p>
          <a:p>
            <a:r>
              <a:rPr lang="en-US" dirty="0"/>
              <a:t>Thus a base class reference can be used to refer to an object of the base class, or any object derived from that base.</a:t>
            </a:r>
          </a:p>
          <a:p>
            <a:endParaRPr lang="en-US" dirty="0"/>
          </a:p>
          <a:p>
            <a:r>
              <a:rPr lang="en-US" dirty="0"/>
              <a:t>When a virtual function is called through a base class reference, the version of the function executed is determined by the object being referred to at the time of call.</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Calling a Virtual Function Through </a:t>
            </a:r>
            <a:br>
              <a:rPr lang="en-US" dirty="0"/>
            </a:br>
            <a:r>
              <a:rPr lang="en-US" dirty="0"/>
              <a:t>a Base Class Reference</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a:t>The most common situation in which a virtual function is invoked through a base class reference is when the reference is defined as a function parameter. Consider the following program:</a:t>
            </a:r>
          </a:p>
          <a:p>
            <a:pPr>
              <a:lnSpc>
                <a:spcPct val="80000"/>
              </a:lnSpc>
            </a:pPr>
            <a:endParaRPr lang="en-US" dirty="0"/>
          </a:p>
          <a:p>
            <a:pPr marL="0" indent="0">
              <a:lnSpc>
                <a:spcPct val="80000"/>
              </a:lnSpc>
              <a:buNone/>
            </a:pPr>
            <a:r>
              <a:rPr lang="en-US" dirty="0"/>
              <a:t>#include&lt;</a:t>
            </a:r>
            <a:r>
              <a:rPr lang="en-US" dirty="0" err="1"/>
              <a:t>iostream</a:t>
            </a:r>
            <a:r>
              <a:rPr lang="en-US" dirty="0"/>
              <a:t>&gt;</a:t>
            </a:r>
          </a:p>
          <a:p>
            <a:pPr marL="0" indent="0">
              <a:lnSpc>
                <a:spcPct val="80000"/>
              </a:lnSpc>
              <a:buNone/>
            </a:pPr>
            <a:r>
              <a:rPr lang="en-US" dirty="0"/>
              <a:t>using namespace std;</a:t>
            </a:r>
          </a:p>
          <a:p>
            <a:pPr marL="0" indent="0">
              <a:lnSpc>
                <a:spcPct val="80000"/>
              </a:lnSpc>
              <a:buNone/>
            </a:pPr>
            <a:r>
              <a:rPr lang="en-US" dirty="0"/>
              <a:t>class base</a:t>
            </a:r>
          </a:p>
          <a:p>
            <a:pPr marL="0" indent="0">
              <a:lnSpc>
                <a:spcPct val="80000"/>
              </a:lnSpc>
              <a:buNone/>
            </a:pPr>
            <a:r>
              <a:rPr lang="en-US" dirty="0"/>
              <a:t> {</a:t>
            </a:r>
          </a:p>
          <a:p>
            <a:pPr marL="0" indent="0">
              <a:lnSpc>
                <a:spcPct val="80000"/>
              </a:lnSpc>
              <a:buNone/>
            </a:pPr>
            <a:r>
              <a:rPr lang="en-US" dirty="0"/>
              <a:t>   public:</a:t>
            </a:r>
          </a:p>
          <a:p>
            <a:pPr marL="0" indent="0">
              <a:lnSpc>
                <a:spcPct val="80000"/>
              </a:lnSpc>
              <a:buNone/>
            </a:pPr>
            <a:r>
              <a:rPr lang="en-US" dirty="0"/>
              <a:t>    virtual void </a:t>
            </a:r>
            <a:r>
              <a:rPr lang="en-US" dirty="0" err="1"/>
              <a:t>vfunc</a:t>
            </a:r>
            <a:r>
              <a:rPr lang="en-US" dirty="0"/>
              <a:t>( )</a:t>
            </a:r>
          </a:p>
          <a:p>
            <a:pPr marL="0" indent="0">
              <a:lnSpc>
                <a:spcPct val="80000"/>
              </a:lnSpc>
              <a:buNone/>
            </a:pPr>
            <a:r>
              <a:rPr lang="en-US" dirty="0"/>
              <a:t>      {  </a:t>
            </a:r>
            <a:r>
              <a:rPr lang="en-US" dirty="0" err="1"/>
              <a:t>cout</a:t>
            </a:r>
            <a:r>
              <a:rPr lang="en-US" dirty="0"/>
              <a:t> &lt;&lt; “this is base’s </a:t>
            </a:r>
            <a:r>
              <a:rPr lang="en-US" dirty="0" err="1"/>
              <a:t>vfunc</a:t>
            </a:r>
            <a:r>
              <a:rPr lang="en-US" dirty="0"/>
              <a:t>( )\n”; } };</a:t>
            </a:r>
          </a:p>
          <a:p>
            <a:pPr marL="0" indent="0">
              <a:lnSpc>
                <a:spcPct val="80000"/>
              </a:lnSpc>
              <a:buNone/>
            </a:pPr>
            <a:endParaRPr lang="en-US" dirty="0"/>
          </a:p>
          <a:p>
            <a:pPr marL="0" indent="0">
              <a:lnSpc>
                <a:spcPct val="80000"/>
              </a:lnSpc>
              <a:buNone/>
            </a:pPr>
            <a:r>
              <a:rPr lang="en-US" dirty="0"/>
              <a:t>class derived1: public base</a:t>
            </a:r>
          </a:p>
          <a:p>
            <a:pPr marL="0" indent="0">
              <a:lnSpc>
                <a:spcPct val="80000"/>
              </a:lnSpc>
              <a:buNone/>
            </a:pPr>
            <a:r>
              <a:rPr lang="en-US" dirty="0"/>
              <a:t> {</a:t>
            </a:r>
          </a:p>
          <a:p>
            <a:pPr marL="0" indent="0">
              <a:lnSpc>
                <a:spcPct val="80000"/>
              </a:lnSpc>
              <a:buNone/>
            </a:pPr>
            <a:r>
              <a:rPr lang="en-US" dirty="0"/>
              <a:t>   public:</a:t>
            </a:r>
          </a:p>
          <a:p>
            <a:pPr marL="0" indent="0">
              <a:lnSpc>
                <a:spcPct val="80000"/>
              </a:lnSpc>
              <a:buNone/>
            </a:pPr>
            <a:r>
              <a:rPr lang="en-US" dirty="0"/>
              <a:t>    void </a:t>
            </a:r>
            <a:r>
              <a:rPr lang="en-US" dirty="0" err="1"/>
              <a:t>vfunc</a:t>
            </a:r>
            <a:r>
              <a:rPr lang="en-US" dirty="0"/>
              <a:t>( )</a:t>
            </a:r>
          </a:p>
          <a:p>
            <a:pPr marL="0" indent="0">
              <a:lnSpc>
                <a:spcPct val="80000"/>
              </a:lnSpc>
              <a:buNone/>
            </a:pPr>
            <a:r>
              <a:rPr lang="en-US" sz="2800" dirty="0"/>
              <a:t>      </a:t>
            </a:r>
            <a:r>
              <a:rPr lang="en-US" dirty="0"/>
              <a:t>{ </a:t>
            </a:r>
            <a:r>
              <a:rPr lang="en-US" dirty="0" err="1"/>
              <a:t>cout</a:t>
            </a:r>
            <a:r>
              <a:rPr lang="en-US" dirty="0"/>
              <a:t> &lt;&lt; “this is derived1’s </a:t>
            </a:r>
            <a:r>
              <a:rPr lang="en-US" dirty="0" err="1"/>
              <a:t>vfunc</a:t>
            </a:r>
            <a:r>
              <a:rPr lang="en-US" dirty="0"/>
              <a:t>( )\n”; } };</a:t>
            </a:r>
            <a:endParaRPr lang="en-US" sz="2800" dirty="0"/>
          </a:p>
          <a:p>
            <a:endParaRPr lang="en-IN"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Calling a Virtual Function Through </a:t>
            </a:r>
            <a:br>
              <a:rPr lang="en-US" dirty="0"/>
            </a:br>
            <a:r>
              <a:rPr lang="en-US" dirty="0"/>
              <a:t>a Base Class Reference</a:t>
            </a:r>
            <a:endParaRPr lang="en-IN" dirty="0"/>
          </a:p>
        </p:txBody>
      </p:sp>
      <p:sp>
        <p:nvSpPr>
          <p:cNvPr id="3" name="Content Placeholder 2"/>
          <p:cNvSpPr>
            <a:spLocks noGrp="1"/>
          </p:cNvSpPr>
          <p:nvPr>
            <p:ph idx="1"/>
          </p:nvPr>
        </p:nvSpPr>
        <p:spPr/>
        <p:txBody>
          <a:bodyPr>
            <a:normAutofit fontScale="62500" lnSpcReduction="20000"/>
          </a:bodyPr>
          <a:lstStyle/>
          <a:p>
            <a:pPr marL="0" indent="0">
              <a:lnSpc>
                <a:spcPct val="90000"/>
              </a:lnSpc>
              <a:buNone/>
            </a:pPr>
            <a:r>
              <a:rPr lang="en-US" dirty="0"/>
              <a:t>class derived2 : public base</a:t>
            </a:r>
          </a:p>
          <a:p>
            <a:pPr marL="0" indent="0">
              <a:lnSpc>
                <a:spcPct val="90000"/>
              </a:lnSpc>
              <a:buNone/>
            </a:pPr>
            <a:r>
              <a:rPr lang="en-US" dirty="0"/>
              <a:t> {</a:t>
            </a:r>
          </a:p>
          <a:p>
            <a:pPr marL="0" indent="0">
              <a:lnSpc>
                <a:spcPct val="90000"/>
              </a:lnSpc>
              <a:buNone/>
            </a:pPr>
            <a:r>
              <a:rPr lang="en-US" dirty="0"/>
              <a:t>   public:</a:t>
            </a:r>
          </a:p>
          <a:p>
            <a:pPr marL="0" indent="0">
              <a:lnSpc>
                <a:spcPct val="90000"/>
              </a:lnSpc>
              <a:buNone/>
            </a:pPr>
            <a:r>
              <a:rPr lang="en-US" dirty="0"/>
              <a:t>    void </a:t>
            </a:r>
            <a:r>
              <a:rPr lang="en-US" dirty="0" err="1"/>
              <a:t>vfunc</a:t>
            </a:r>
            <a:r>
              <a:rPr lang="en-US" dirty="0"/>
              <a:t>( )</a:t>
            </a:r>
          </a:p>
          <a:p>
            <a:pPr marL="0" indent="0">
              <a:lnSpc>
                <a:spcPct val="90000"/>
              </a:lnSpc>
              <a:buNone/>
            </a:pPr>
            <a:r>
              <a:rPr lang="en-US" dirty="0"/>
              <a:t>      { </a:t>
            </a:r>
            <a:r>
              <a:rPr lang="en-US" dirty="0" err="1"/>
              <a:t>cout</a:t>
            </a:r>
            <a:r>
              <a:rPr lang="en-US" dirty="0"/>
              <a:t> &lt;&lt; “this is derived2’s </a:t>
            </a:r>
            <a:r>
              <a:rPr lang="en-US" dirty="0" err="1"/>
              <a:t>vfunc</a:t>
            </a:r>
            <a:r>
              <a:rPr lang="en-US" dirty="0"/>
              <a:t>( )\n”; } };</a:t>
            </a:r>
          </a:p>
          <a:p>
            <a:pPr marL="0" indent="0">
              <a:lnSpc>
                <a:spcPct val="90000"/>
              </a:lnSpc>
              <a:buNone/>
            </a:pPr>
            <a:r>
              <a:rPr lang="en-US" dirty="0"/>
              <a:t>void f(base &amp;r)</a:t>
            </a:r>
          </a:p>
          <a:p>
            <a:pPr marL="0" indent="0">
              <a:lnSpc>
                <a:spcPct val="90000"/>
              </a:lnSpc>
              <a:buNone/>
            </a:pPr>
            <a:r>
              <a:rPr lang="en-US" dirty="0"/>
              <a:t> {  </a:t>
            </a:r>
            <a:r>
              <a:rPr lang="en-US" dirty="0" err="1"/>
              <a:t>r.vfunc</a:t>
            </a:r>
            <a:r>
              <a:rPr lang="en-US" dirty="0"/>
              <a:t>( ); }</a:t>
            </a:r>
          </a:p>
          <a:p>
            <a:pPr marL="0" indent="0">
              <a:lnSpc>
                <a:spcPct val="90000"/>
              </a:lnSpc>
              <a:buNone/>
            </a:pPr>
            <a:r>
              <a:rPr lang="en-US" dirty="0" err="1"/>
              <a:t>int</a:t>
            </a:r>
            <a:r>
              <a:rPr lang="en-US" dirty="0"/>
              <a:t> main( )</a:t>
            </a:r>
          </a:p>
          <a:p>
            <a:pPr marL="0" indent="0">
              <a:lnSpc>
                <a:spcPct val="90000"/>
              </a:lnSpc>
              <a:buNone/>
            </a:pPr>
            <a:r>
              <a:rPr lang="en-US" dirty="0"/>
              <a:t> { base b;</a:t>
            </a:r>
          </a:p>
          <a:p>
            <a:pPr marL="0" indent="0">
              <a:lnSpc>
                <a:spcPct val="90000"/>
              </a:lnSpc>
              <a:buNone/>
            </a:pPr>
            <a:r>
              <a:rPr lang="en-US" dirty="0"/>
              <a:t>   derived d1; </a:t>
            </a:r>
          </a:p>
          <a:p>
            <a:pPr marL="0" indent="0">
              <a:lnSpc>
                <a:spcPct val="90000"/>
              </a:lnSpc>
              <a:buNone/>
            </a:pPr>
            <a:r>
              <a:rPr lang="en-US" dirty="0"/>
              <a:t>   derived d2;</a:t>
            </a:r>
          </a:p>
          <a:p>
            <a:pPr marL="0" indent="0">
              <a:lnSpc>
                <a:spcPct val="90000"/>
              </a:lnSpc>
              <a:buNone/>
            </a:pPr>
            <a:r>
              <a:rPr lang="en-US" dirty="0"/>
              <a:t>   f(b); // pass a base object to f( )</a:t>
            </a:r>
          </a:p>
          <a:p>
            <a:pPr marL="0" indent="0">
              <a:lnSpc>
                <a:spcPct val="90000"/>
              </a:lnSpc>
              <a:buNone/>
            </a:pPr>
            <a:r>
              <a:rPr lang="en-US" dirty="0"/>
              <a:t>   f(d1); // pass a derived object to f( )</a:t>
            </a:r>
          </a:p>
          <a:p>
            <a:pPr marL="0" indent="0">
              <a:lnSpc>
                <a:spcPct val="90000"/>
              </a:lnSpc>
              <a:buNone/>
            </a:pPr>
            <a:r>
              <a:rPr lang="en-US" dirty="0"/>
              <a:t>   f(d2); // pass a derived object to f( )</a:t>
            </a:r>
          </a:p>
          <a:p>
            <a:pPr marL="0" indent="0">
              <a:lnSpc>
                <a:spcPct val="90000"/>
              </a:lnSpc>
              <a:buNone/>
            </a:pPr>
            <a:r>
              <a:rPr lang="en-US" dirty="0"/>
              <a:t>   return 0; } </a:t>
            </a:r>
          </a:p>
          <a:p>
            <a:pPr>
              <a:lnSpc>
                <a:spcPct val="90000"/>
              </a:lnSpc>
            </a:pPr>
            <a:endParaRPr lang="en-US" dirty="0"/>
          </a:p>
          <a:p>
            <a:pPr>
              <a:lnSpc>
                <a:spcPct val="90000"/>
              </a:lnSpc>
            </a:pPr>
            <a:endParaRPr lang="en-US" dirty="0"/>
          </a:p>
          <a:p>
            <a:pPr>
              <a:lnSpc>
                <a:spcPct val="90000"/>
              </a:lnSpc>
            </a:pP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Attribute is Inherited</a:t>
            </a:r>
            <a:endParaRPr lang="en-IN" dirty="0"/>
          </a:p>
        </p:txBody>
      </p:sp>
      <p:sp>
        <p:nvSpPr>
          <p:cNvPr id="3" name="Content Placeholder 2"/>
          <p:cNvSpPr>
            <a:spLocks noGrp="1"/>
          </p:cNvSpPr>
          <p:nvPr>
            <p:ph idx="1"/>
          </p:nvPr>
        </p:nvSpPr>
        <p:spPr/>
        <p:txBody>
          <a:bodyPr>
            <a:normAutofit fontScale="92500" lnSpcReduction="20000"/>
          </a:bodyPr>
          <a:lstStyle/>
          <a:p>
            <a:r>
              <a:rPr lang="en-US" dirty="0"/>
              <a:t>When a virtual function is inherited, its virtual nature is also inherited.</a:t>
            </a:r>
          </a:p>
          <a:p>
            <a:endParaRPr lang="en-US" dirty="0"/>
          </a:p>
          <a:p>
            <a:r>
              <a:rPr lang="en-US" dirty="0"/>
              <a:t>This means that when a derived class that has inherited a virtual function is itself used as a base class for another derived class, the virtual function can still be overridden.</a:t>
            </a:r>
          </a:p>
          <a:p>
            <a:endParaRPr lang="en-US" dirty="0"/>
          </a:p>
          <a:p>
            <a:r>
              <a:rPr lang="en-US" i="1" dirty="0"/>
              <a:t>No matter how many times a virtual function is inherited, it remains virtual.</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Attribute is Inherited</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#include&lt;</a:t>
            </a:r>
            <a:r>
              <a:rPr lang="en-US" dirty="0" err="1"/>
              <a:t>iostream</a:t>
            </a:r>
            <a:r>
              <a:rPr lang="en-US" dirty="0"/>
              <a:t>&gt;</a:t>
            </a:r>
          </a:p>
          <a:p>
            <a:pPr marL="0" indent="0">
              <a:buNone/>
            </a:pPr>
            <a:r>
              <a:rPr lang="en-US" dirty="0"/>
              <a:t>using namespace std;</a:t>
            </a:r>
          </a:p>
          <a:p>
            <a:pPr marL="0" indent="0">
              <a:buNone/>
            </a:pPr>
            <a:r>
              <a:rPr lang="en-US" dirty="0"/>
              <a:t>class base</a:t>
            </a:r>
          </a:p>
          <a:p>
            <a:pPr marL="0" indent="0">
              <a:buNone/>
            </a:pPr>
            <a:r>
              <a:rPr lang="en-US" dirty="0"/>
              <a:t> {</a:t>
            </a:r>
          </a:p>
          <a:p>
            <a:pPr marL="0" indent="0">
              <a:buNone/>
            </a:pPr>
            <a:r>
              <a:rPr lang="en-US" dirty="0"/>
              <a:t>   public:</a:t>
            </a:r>
          </a:p>
          <a:p>
            <a:pPr marL="0" indent="0">
              <a:buNone/>
            </a:pPr>
            <a:r>
              <a:rPr lang="en-US" dirty="0"/>
              <a:t>    virtual void </a:t>
            </a:r>
            <a:r>
              <a:rPr lang="en-US" dirty="0" err="1"/>
              <a:t>vfunc</a:t>
            </a:r>
            <a:r>
              <a:rPr lang="en-US" dirty="0"/>
              <a:t>( )</a:t>
            </a:r>
          </a:p>
          <a:p>
            <a:pPr marL="0" indent="0">
              <a:buNone/>
            </a:pPr>
            <a:r>
              <a:rPr lang="en-US" dirty="0"/>
              <a:t>      { </a:t>
            </a:r>
            <a:r>
              <a:rPr lang="en-US" dirty="0" err="1"/>
              <a:t>cout</a:t>
            </a:r>
            <a:r>
              <a:rPr lang="en-US" dirty="0"/>
              <a:t> &lt;&lt; “this is base’s </a:t>
            </a:r>
            <a:r>
              <a:rPr lang="en-US" dirty="0" err="1"/>
              <a:t>vfunc</a:t>
            </a:r>
            <a:r>
              <a:rPr lang="en-US" dirty="0"/>
              <a:t>( )\n”; } };</a:t>
            </a:r>
          </a:p>
          <a:p>
            <a:pPr marL="0" indent="0">
              <a:buNone/>
            </a:pPr>
            <a:endParaRPr lang="en-US" dirty="0"/>
          </a:p>
          <a:p>
            <a:pPr marL="0" indent="0">
              <a:buNone/>
            </a:pPr>
            <a:r>
              <a:rPr lang="en-US" dirty="0"/>
              <a:t>class derived1: public base</a:t>
            </a:r>
          </a:p>
          <a:p>
            <a:pPr marL="0" indent="0">
              <a:buNone/>
            </a:pPr>
            <a:r>
              <a:rPr lang="en-US" dirty="0"/>
              <a:t> {</a:t>
            </a:r>
          </a:p>
          <a:p>
            <a:pPr marL="0" indent="0">
              <a:buNone/>
            </a:pPr>
            <a:r>
              <a:rPr lang="en-US" dirty="0"/>
              <a:t>   public:</a:t>
            </a:r>
          </a:p>
          <a:p>
            <a:pPr marL="0" indent="0">
              <a:buNone/>
            </a:pPr>
            <a:r>
              <a:rPr lang="en-US" dirty="0"/>
              <a:t>    void </a:t>
            </a:r>
            <a:r>
              <a:rPr lang="en-US" dirty="0" err="1"/>
              <a:t>vfunc</a:t>
            </a:r>
            <a:r>
              <a:rPr lang="en-US" dirty="0"/>
              <a:t>( )</a:t>
            </a:r>
          </a:p>
          <a:p>
            <a:pPr marL="0" indent="0">
              <a:buNone/>
            </a:pPr>
            <a:r>
              <a:rPr lang="en-US" dirty="0"/>
              <a:t>      { </a:t>
            </a:r>
            <a:r>
              <a:rPr lang="en-US" dirty="0" err="1"/>
              <a:t>cout</a:t>
            </a:r>
            <a:r>
              <a:rPr lang="en-US" dirty="0"/>
              <a:t> &lt;&lt; “this is derived1’s </a:t>
            </a:r>
            <a:r>
              <a:rPr lang="en-US" dirty="0" err="1"/>
              <a:t>vfunc</a:t>
            </a:r>
            <a:r>
              <a:rPr lang="en-US" dirty="0"/>
              <a:t>( )\n”; } };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Attribute is Inherited</a:t>
            </a:r>
            <a:endParaRPr lang="en-IN" dirty="0"/>
          </a:p>
        </p:txBody>
      </p:sp>
      <p:sp>
        <p:nvSpPr>
          <p:cNvPr id="3" name="Content Placeholder 2"/>
          <p:cNvSpPr>
            <a:spLocks noGrp="1"/>
          </p:cNvSpPr>
          <p:nvPr>
            <p:ph idx="1"/>
          </p:nvPr>
        </p:nvSpPr>
        <p:spPr/>
        <p:txBody>
          <a:bodyPr>
            <a:normAutofit fontScale="62500" lnSpcReduction="20000"/>
          </a:bodyPr>
          <a:lstStyle/>
          <a:p>
            <a:pPr marL="0" indent="0">
              <a:lnSpc>
                <a:spcPct val="80000"/>
              </a:lnSpc>
              <a:buNone/>
            </a:pPr>
            <a:endParaRPr lang="en-US" dirty="0"/>
          </a:p>
          <a:p>
            <a:pPr marL="0" indent="0">
              <a:lnSpc>
                <a:spcPct val="80000"/>
              </a:lnSpc>
              <a:buNone/>
            </a:pPr>
            <a:r>
              <a:rPr lang="en-US" dirty="0"/>
              <a:t>class derived2 : public derived1</a:t>
            </a:r>
          </a:p>
          <a:p>
            <a:pPr marL="0" indent="0">
              <a:lnSpc>
                <a:spcPct val="80000"/>
              </a:lnSpc>
              <a:buNone/>
            </a:pPr>
            <a:r>
              <a:rPr lang="en-US" dirty="0"/>
              <a:t> {</a:t>
            </a:r>
          </a:p>
          <a:p>
            <a:pPr marL="0" indent="0">
              <a:lnSpc>
                <a:spcPct val="80000"/>
              </a:lnSpc>
              <a:buNone/>
            </a:pPr>
            <a:r>
              <a:rPr lang="en-US" dirty="0"/>
              <a:t>   public:</a:t>
            </a:r>
          </a:p>
          <a:p>
            <a:pPr marL="0" indent="0">
              <a:lnSpc>
                <a:spcPct val="80000"/>
              </a:lnSpc>
              <a:buNone/>
            </a:pPr>
            <a:r>
              <a:rPr lang="en-US" dirty="0"/>
              <a:t>    void </a:t>
            </a:r>
            <a:r>
              <a:rPr lang="en-US" dirty="0" err="1"/>
              <a:t>vfunc</a:t>
            </a:r>
            <a:r>
              <a:rPr lang="en-US" dirty="0"/>
              <a:t>( )</a:t>
            </a:r>
          </a:p>
          <a:p>
            <a:pPr marL="0" indent="0">
              <a:lnSpc>
                <a:spcPct val="80000"/>
              </a:lnSpc>
              <a:buNone/>
            </a:pPr>
            <a:r>
              <a:rPr lang="en-US" dirty="0"/>
              <a:t>      { </a:t>
            </a:r>
            <a:r>
              <a:rPr lang="en-US" dirty="0" err="1"/>
              <a:t>cout</a:t>
            </a:r>
            <a:r>
              <a:rPr lang="en-US" dirty="0"/>
              <a:t> &lt;&lt; “this is derived2’s </a:t>
            </a:r>
            <a:r>
              <a:rPr lang="en-US" dirty="0" err="1"/>
              <a:t>vfunc</a:t>
            </a:r>
            <a:r>
              <a:rPr lang="en-US" dirty="0"/>
              <a:t>( )\n”; } };</a:t>
            </a:r>
          </a:p>
          <a:p>
            <a:pPr marL="0" indent="0">
              <a:lnSpc>
                <a:spcPct val="80000"/>
              </a:lnSpc>
              <a:buNone/>
            </a:pPr>
            <a:r>
              <a:rPr lang="en-US" dirty="0" err="1"/>
              <a:t>int</a:t>
            </a:r>
            <a:r>
              <a:rPr lang="en-US" dirty="0"/>
              <a:t> main( )</a:t>
            </a:r>
          </a:p>
          <a:p>
            <a:pPr marL="0" indent="0">
              <a:lnSpc>
                <a:spcPct val="80000"/>
              </a:lnSpc>
              <a:buNone/>
            </a:pPr>
            <a:r>
              <a:rPr lang="en-US" dirty="0"/>
              <a:t> { base *p, b;</a:t>
            </a:r>
          </a:p>
          <a:p>
            <a:pPr marL="0" indent="0">
              <a:lnSpc>
                <a:spcPct val="80000"/>
              </a:lnSpc>
              <a:buNone/>
            </a:pPr>
            <a:r>
              <a:rPr lang="en-US" dirty="0"/>
              <a:t>   derived1 d1;</a:t>
            </a:r>
          </a:p>
          <a:p>
            <a:pPr marL="0" indent="0">
              <a:lnSpc>
                <a:spcPct val="80000"/>
              </a:lnSpc>
              <a:buNone/>
            </a:pPr>
            <a:r>
              <a:rPr lang="en-US" dirty="0"/>
              <a:t>   derived2 d2;</a:t>
            </a:r>
          </a:p>
          <a:p>
            <a:pPr marL="0" indent="0">
              <a:lnSpc>
                <a:spcPct val="80000"/>
              </a:lnSpc>
              <a:buNone/>
            </a:pPr>
            <a:r>
              <a:rPr lang="en-US" dirty="0"/>
              <a:t>   p = &amp;b;</a:t>
            </a:r>
          </a:p>
          <a:p>
            <a:pPr marL="0" indent="0">
              <a:lnSpc>
                <a:spcPct val="80000"/>
              </a:lnSpc>
              <a:buNone/>
            </a:pPr>
            <a:r>
              <a:rPr lang="en-US" dirty="0"/>
              <a:t>   p-&gt;</a:t>
            </a:r>
            <a:r>
              <a:rPr lang="en-US" dirty="0" err="1"/>
              <a:t>vfunc</a:t>
            </a:r>
            <a:r>
              <a:rPr lang="en-US" dirty="0"/>
              <a:t>( ); //access to base’s </a:t>
            </a:r>
            <a:r>
              <a:rPr lang="en-US" dirty="0" err="1"/>
              <a:t>vfunc</a:t>
            </a:r>
            <a:r>
              <a:rPr lang="en-US" dirty="0"/>
              <a:t>( )</a:t>
            </a:r>
          </a:p>
          <a:p>
            <a:pPr marL="0" indent="0">
              <a:lnSpc>
                <a:spcPct val="80000"/>
              </a:lnSpc>
              <a:buNone/>
            </a:pPr>
            <a:r>
              <a:rPr lang="en-US" dirty="0"/>
              <a:t>   p = &amp;d1;</a:t>
            </a:r>
          </a:p>
          <a:p>
            <a:pPr marL="0" indent="0">
              <a:lnSpc>
                <a:spcPct val="80000"/>
              </a:lnSpc>
              <a:buNone/>
            </a:pPr>
            <a:r>
              <a:rPr lang="en-US" dirty="0"/>
              <a:t>   p-&gt;</a:t>
            </a:r>
            <a:r>
              <a:rPr lang="en-US" dirty="0" err="1"/>
              <a:t>vfunc</a:t>
            </a:r>
            <a:r>
              <a:rPr lang="en-US" dirty="0"/>
              <a:t>( ); // access derived1’s </a:t>
            </a:r>
            <a:r>
              <a:rPr lang="en-US" dirty="0" err="1"/>
              <a:t>vfunc</a:t>
            </a:r>
            <a:r>
              <a:rPr lang="en-US" dirty="0"/>
              <a:t>( )</a:t>
            </a:r>
          </a:p>
          <a:p>
            <a:pPr marL="0" indent="0">
              <a:lnSpc>
                <a:spcPct val="80000"/>
              </a:lnSpc>
              <a:buNone/>
            </a:pPr>
            <a:r>
              <a:rPr lang="en-US" dirty="0"/>
              <a:t>   p = &amp;d2;</a:t>
            </a:r>
          </a:p>
          <a:p>
            <a:pPr marL="0" indent="0">
              <a:lnSpc>
                <a:spcPct val="80000"/>
              </a:lnSpc>
              <a:buNone/>
            </a:pPr>
            <a:r>
              <a:rPr lang="en-US" dirty="0"/>
              <a:t>   p-&gt;</a:t>
            </a:r>
            <a:r>
              <a:rPr lang="en-US" dirty="0" err="1"/>
              <a:t>vfunc</a:t>
            </a:r>
            <a:r>
              <a:rPr lang="en-US" dirty="0"/>
              <a:t>( ); // access derived2’s </a:t>
            </a:r>
            <a:r>
              <a:rPr lang="en-US" dirty="0" err="1"/>
              <a:t>vfunc</a:t>
            </a:r>
            <a:r>
              <a:rPr lang="en-US" dirty="0"/>
              <a:t>( )</a:t>
            </a:r>
          </a:p>
          <a:p>
            <a:pPr marL="0" indent="0">
              <a:lnSpc>
                <a:spcPct val="80000"/>
              </a:lnSpc>
              <a:buNone/>
            </a:pPr>
            <a:r>
              <a:rPr lang="en-US" dirty="0"/>
              <a:t>   return 0;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Functions are Hierarchical </a:t>
            </a:r>
            <a:endParaRPr lang="en-IN" dirty="0"/>
          </a:p>
        </p:txBody>
      </p:sp>
      <p:sp>
        <p:nvSpPr>
          <p:cNvPr id="3" name="Content Placeholder 2"/>
          <p:cNvSpPr>
            <a:spLocks noGrp="1"/>
          </p:cNvSpPr>
          <p:nvPr>
            <p:ph idx="1"/>
          </p:nvPr>
        </p:nvSpPr>
        <p:spPr>
          <a:xfrm>
            <a:off x="457200" y="1357298"/>
            <a:ext cx="8229600" cy="5072098"/>
          </a:xfrm>
        </p:spPr>
        <p:txBody>
          <a:bodyPr>
            <a:normAutofit fontScale="92500" lnSpcReduction="20000"/>
          </a:bodyPr>
          <a:lstStyle/>
          <a:p>
            <a:r>
              <a:rPr lang="en-US" dirty="0"/>
              <a:t>When a function is declared as virtual by a base class, it may be overridden by a derived class. However, the function does not have to be overridden.</a:t>
            </a:r>
          </a:p>
          <a:p>
            <a:endParaRPr lang="en-US" dirty="0"/>
          </a:p>
          <a:p>
            <a:r>
              <a:rPr lang="en-US" i="1" dirty="0"/>
              <a:t>When a derived class fails to override a virtual function, then, when an object of the derived class accesses that function, the function defined by the base class is used.</a:t>
            </a:r>
          </a:p>
          <a:p>
            <a:endParaRPr lang="en-US" i="1" dirty="0"/>
          </a:p>
          <a:p>
            <a:r>
              <a:rPr lang="en-US" dirty="0"/>
              <a:t>Consider this program in which class derived2 does not override </a:t>
            </a:r>
            <a:r>
              <a:rPr lang="en-US" dirty="0" err="1"/>
              <a:t>vfunc</a:t>
            </a: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lstStyle/>
          <a:p>
            <a:pPr>
              <a:buFontTx/>
              <a:buNone/>
            </a:pPr>
            <a:r>
              <a:rPr lang="en-US" dirty="0"/>
              <a:t>In this section, you  learnt to:</a:t>
            </a:r>
          </a:p>
          <a:p>
            <a:r>
              <a:rPr lang="en-US" dirty="0"/>
              <a:t>Describe the limitations of the structured methodology</a:t>
            </a:r>
          </a:p>
          <a:p>
            <a:r>
              <a:rPr lang="en-US" dirty="0"/>
              <a:t>Describe the evolution of the object-oriented methodology</a:t>
            </a:r>
          </a:p>
          <a:p>
            <a:r>
              <a:rPr lang="en-US" dirty="0"/>
              <a:t>Define and describe the principles of Object-Orientation</a:t>
            </a:r>
          </a:p>
          <a:p>
            <a:r>
              <a:rPr lang="en-US" dirty="0"/>
              <a:t>Describe the features of Abstract Data Types</a:t>
            </a:r>
          </a:p>
          <a:p>
            <a:endParaRPr lang="en-I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Functions are Hierarchical </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#include&lt;</a:t>
            </a:r>
            <a:r>
              <a:rPr lang="en-US" dirty="0" err="1"/>
              <a:t>iostream</a:t>
            </a:r>
            <a:r>
              <a:rPr lang="en-US" dirty="0"/>
              <a:t>&gt;</a:t>
            </a:r>
          </a:p>
          <a:p>
            <a:pPr marL="0" indent="0">
              <a:buNone/>
            </a:pPr>
            <a:r>
              <a:rPr lang="en-US" dirty="0"/>
              <a:t>using namespace std;</a:t>
            </a:r>
          </a:p>
          <a:p>
            <a:pPr marL="0" indent="0">
              <a:buNone/>
            </a:pPr>
            <a:r>
              <a:rPr lang="en-US" dirty="0"/>
              <a:t>class base</a:t>
            </a:r>
          </a:p>
          <a:p>
            <a:pPr marL="0" indent="0">
              <a:buNone/>
            </a:pPr>
            <a:r>
              <a:rPr lang="en-US" dirty="0"/>
              <a:t> {</a:t>
            </a:r>
          </a:p>
          <a:p>
            <a:pPr marL="0" indent="0">
              <a:buNone/>
            </a:pPr>
            <a:r>
              <a:rPr lang="en-US" dirty="0"/>
              <a:t>   public:</a:t>
            </a:r>
          </a:p>
          <a:p>
            <a:pPr marL="0" indent="0">
              <a:buNone/>
            </a:pPr>
            <a:r>
              <a:rPr lang="en-US" dirty="0"/>
              <a:t>    virtual void </a:t>
            </a:r>
            <a:r>
              <a:rPr lang="en-US" dirty="0" err="1"/>
              <a:t>vfunc</a:t>
            </a:r>
            <a:r>
              <a:rPr lang="en-US" dirty="0"/>
              <a:t>( )</a:t>
            </a:r>
          </a:p>
          <a:p>
            <a:pPr marL="0" indent="0">
              <a:buNone/>
            </a:pPr>
            <a:r>
              <a:rPr lang="en-US" dirty="0"/>
              <a:t>      { </a:t>
            </a:r>
            <a:r>
              <a:rPr lang="en-US" dirty="0" err="1"/>
              <a:t>cout</a:t>
            </a:r>
            <a:r>
              <a:rPr lang="en-US" dirty="0"/>
              <a:t> &lt;&lt; “this is base’s </a:t>
            </a:r>
            <a:r>
              <a:rPr lang="en-US" dirty="0" err="1"/>
              <a:t>vfunc</a:t>
            </a:r>
            <a:r>
              <a:rPr lang="en-US" dirty="0"/>
              <a:t>( )\n”; } };</a:t>
            </a:r>
          </a:p>
          <a:p>
            <a:pPr marL="0" indent="0">
              <a:buNone/>
            </a:pPr>
            <a:endParaRPr lang="en-US" dirty="0"/>
          </a:p>
          <a:p>
            <a:pPr marL="0" indent="0">
              <a:buNone/>
            </a:pPr>
            <a:r>
              <a:rPr lang="en-US" dirty="0"/>
              <a:t>class derived1: public base</a:t>
            </a:r>
          </a:p>
          <a:p>
            <a:pPr marL="0" indent="0">
              <a:buNone/>
            </a:pPr>
            <a:r>
              <a:rPr lang="en-US" dirty="0"/>
              <a:t> {</a:t>
            </a:r>
          </a:p>
          <a:p>
            <a:pPr marL="0" indent="0">
              <a:buNone/>
            </a:pPr>
            <a:r>
              <a:rPr lang="en-US" dirty="0"/>
              <a:t>   public:</a:t>
            </a:r>
          </a:p>
          <a:p>
            <a:pPr marL="0" indent="0">
              <a:buNone/>
            </a:pPr>
            <a:r>
              <a:rPr lang="en-US" dirty="0"/>
              <a:t>    void </a:t>
            </a:r>
            <a:r>
              <a:rPr lang="en-US" dirty="0" err="1"/>
              <a:t>vfunc</a:t>
            </a:r>
            <a:r>
              <a:rPr lang="en-US" dirty="0"/>
              <a:t>( )</a:t>
            </a:r>
          </a:p>
          <a:p>
            <a:pPr marL="0" indent="0">
              <a:buNone/>
            </a:pPr>
            <a:r>
              <a:rPr lang="en-US" dirty="0"/>
              <a:t>      {  </a:t>
            </a:r>
            <a:r>
              <a:rPr lang="en-US" dirty="0" err="1"/>
              <a:t>cout</a:t>
            </a:r>
            <a:r>
              <a:rPr lang="en-US" dirty="0"/>
              <a:t> &lt;&lt; “this is derived1’s </a:t>
            </a:r>
            <a:r>
              <a:rPr lang="en-US" dirty="0" err="1"/>
              <a:t>vfunc</a:t>
            </a:r>
            <a:r>
              <a:rPr lang="en-US" dirty="0"/>
              <a:t>( )\n”; }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Functions are Hierarchical </a:t>
            </a:r>
            <a:endParaRPr lang="en-IN" dirty="0"/>
          </a:p>
        </p:txBody>
      </p:sp>
      <p:sp>
        <p:nvSpPr>
          <p:cNvPr id="3" name="Content Placeholder 2"/>
          <p:cNvSpPr>
            <a:spLocks noGrp="1"/>
          </p:cNvSpPr>
          <p:nvPr>
            <p:ph idx="1"/>
          </p:nvPr>
        </p:nvSpPr>
        <p:spPr/>
        <p:txBody>
          <a:bodyPr>
            <a:normAutofit fontScale="62500" lnSpcReduction="20000"/>
          </a:bodyPr>
          <a:lstStyle/>
          <a:p>
            <a:pPr marL="0" indent="0">
              <a:lnSpc>
                <a:spcPct val="90000"/>
              </a:lnSpc>
              <a:buNone/>
            </a:pPr>
            <a:r>
              <a:rPr lang="en-US" dirty="0"/>
              <a:t>//derived2 inherits virtual function from derived1</a:t>
            </a:r>
          </a:p>
          <a:p>
            <a:pPr marL="0" indent="0">
              <a:lnSpc>
                <a:spcPct val="90000"/>
              </a:lnSpc>
              <a:buNone/>
            </a:pPr>
            <a:r>
              <a:rPr lang="en-US" dirty="0"/>
              <a:t>class derived2 : public derived1</a:t>
            </a:r>
          </a:p>
          <a:p>
            <a:pPr marL="0" indent="0">
              <a:lnSpc>
                <a:spcPct val="90000"/>
              </a:lnSpc>
              <a:buNone/>
            </a:pPr>
            <a:r>
              <a:rPr lang="en-US" dirty="0"/>
              <a:t> {  // </a:t>
            </a:r>
            <a:r>
              <a:rPr lang="en-US" dirty="0" err="1"/>
              <a:t>vfunc</a:t>
            </a:r>
            <a:r>
              <a:rPr lang="en-US" dirty="0"/>
              <a:t>( ) not overridden by derived2; base’s is used  };</a:t>
            </a:r>
          </a:p>
          <a:p>
            <a:pPr marL="0" indent="0">
              <a:lnSpc>
                <a:spcPct val="90000"/>
              </a:lnSpc>
              <a:buNone/>
            </a:pPr>
            <a:endParaRPr lang="en-US" dirty="0"/>
          </a:p>
          <a:p>
            <a:pPr marL="0" indent="0">
              <a:lnSpc>
                <a:spcPct val="90000"/>
              </a:lnSpc>
              <a:buNone/>
            </a:pPr>
            <a:r>
              <a:rPr lang="en-US" dirty="0" err="1"/>
              <a:t>int</a:t>
            </a:r>
            <a:r>
              <a:rPr lang="en-US" dirty="0"/>
              <a:t> main( )</a:t>
            </a:r>
          </a:p>
          <a:p>
            <a:pPr marL="0" indent="0">
              <a:lnSpc>
                <a:spcPct val="90000"/>
              </a:lnSpc>
              <a:buNone/>
            </a:pPr>
            <a:r>
              <a:rPr lang="en-US" dirty="0"/>
              <a:t> { base *p, b;</a:t>
            </a:r>
          </a:p>
          <a:p>
            <a:pPr marL="0" indent="0">
              <a:lnSpc>
                <a:spcPct val="90000"/>
              </a:lnSpc>
              <a:buNone/>
            </a:pPr>
            <a:r>
              <a:rPr lang="en-US" dirty="0"/>
              <a:t>   derived1 d1;</a:t>
            </a:r>
          </a:p>
          <a:p>
            <a:pPr marL="0" indent="0">
              <a:lnSpc>
                <a:spcPct val="90000"/>
              </a:lnSpc>
              <a:buNone/>
            </a:pPr>
            <a:r>
              <a:rPr lang="en-US" dirty="0"/>
              <a:t>   derived2 d2;</a:t>
            </a:r>
          </a:p>
          <a:p>
            <a:pPr marL="0" indent="0">
              <a:lnSpc>
                <a:spcPct val="90000"/>
              </a:lnSpc>
              <a:buNone/>
            </a:pPr>
            <a:r>
              <a:rPr lang="en-US" dirty="0"/>
              <a:t>   p = &amp;b;</a:t>
            </a:r>
          </a:p>
          <a:p>
            <a:pPr marL="0" indent="0">
              <a:lnSpc>
                <a:spcPct val="90000"/>
              </a:lnSpc>
              <a:buNone/>
            </a:pPr>
            <a:r>
              <a:rPr lang="en-US" dirty="0"/>
              <a:t>   p-&gt;</a:t>
            </a:r>
            <a:r>
              <a:rPr lang="en-US" dirty="0" err="1"/>
              <a:t>vfunc</a:t>
            </a:r>
            <a:r>
              <a:rPr lang="en-US" dirty="0"/>
              <a:t>( ); //access to base’s </a:t>
            </a:r>
            <a:r>
              <a:rPr lang="en-US" dirty="0" err="1"/>
              <a:t>vfunc</a:t>
            </a:r>
            <a:r>
              <a:rPr lang="en-US" dirty="0"/>
              <a:t>( )</a:t>
            </a:r>
          </a:p>
          <a:p>
            <a:pPr marL="0" indent="0">
              <a:lnSpc>
                <a:spcPct val="90000"/>
              </a:lnSpc>
              <a:buNone/>
            </a:pPr>
            <a:r>
              <a:rPr lang="en-US" dirty="0"/>
              <a:t>   p = &amp;d1;</a:t>
            </a:r>
          </a:p>
          <a:p>
            <a:pPr marL="0" indent="0">
              <a:lnSpc>
                <a:spcPct val="90000"/>
              </a:lnSpc>
              <a:buNone/>
            </a:pPr>
            <a:r>
              <a:rPr lang="en-US" dirty="0"/>
              <a:t>   p-&gt;</a:t>
            </a:r>
            <a:r>
              <a:rPr lang="en-US" dirty="0" err="1"/>
              <a:t>vfunc</a:t>
            </a:r>
            <a:r>
              <a:rPr lang="en-US" dirty="0"/>
              <a:t>( ); // access derived1’s </a:t>
            </a:r>
            <a:r>
              <a:rPr lang="en-US" dirty="0" err="1"/>
              <a:t>vfunc</a:t>
            </a:r>
            <a:r>
              <a:rPr lang="en-US" dirty="0"/>
              <a:t>( )</a:t>
            </a:r>
          </a:p>
          <a:p>
            <a:pPr marL="0" indent="0">
              <a:lnSpc>
                <a:spcPct val="90000"/>
              </a:lnSpc>
              <a:buNone/>
            </a:pPr>
            <a:r>
              <a:rPr lang="en-US" dirty="0"/>
              <a:t>   p = &amp;d2;</a:t>
            </a:r>
          </a:p>
          <a:p>
            <a:pPr marL="0" indent="0">
              <a:lnSpc>
                <a:spcPct val="90000"/>
              </a:lnSpc>
              <a:buNone/>
            </a:pPr>
            <a:r>
              <a:rPr lang="en-US" dirty="0"/>
              <a:t>   p-&gt;</a:t>
            </a:r>
            <a:r>
              <a:rPr lang="en-US" dirty="0" err="1"/>
              <a:t>vfunc</a:t>
            </a:r>
            <a:r>
              <a:rPr lang="en-US" dirty="0"/>
              <a:t>( ); // access base’s </a:t>
            </a:r>
            <a:r>
              <a:rPr lang="en-US" dirty="0" err="1"/>
              <a:t>vfunc</a:t>
            </a:r>
            <a:r>
              <a:rPr lang="en-US" dirty="0"/>
              <a:t>( ) since derived2 does not override </a:t>
            </a:r>
            <a:r>
              <a:rPr lang="en-US" dirty="0" err="1"/>
              <a:t>vfunc</a:t>
            </a:r>
            <a:r>
              <a:rPr lang="en-US" dirty="0"/>
              <a:t>( )</a:t>
            </a:r>
          </a:p>
          <a:p>
            <a:pPr marL="0" indent="0">
              <a:lnSpc>
                <a:spcPct val="90000"/>
              </a:lnSpc>
              <a:buNone/>
            </a:pPr>
            <a:r>
              <a:rPr lang="en-US" dirty="0"/>
              <a:t>   return 0;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Functions are Hierarchical </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 preceding program displays the following output:</a:t>
            </a:r>
          </a:p>
          <a:p>
            <a:r>
              <a:rPr lang="en-US" dirty="0"/>
              <a:t>This is base’s </a:t>
            </a:r>
            <a:r>
              <a:rPr lang="en-US" dirty="0" err="1"/>
              <a:t>vfunc</a:t>
            </a:r>
            <a:r>
              <a:rPr lang="en-US" dirty="0"/>
              <a:t>( )</a:t>
            </a:r>
          </a:p>
          <a:p>
            <a:r>
              <a:rPr lang="en-US" dirty="0"/>
              <a:t>This is derived1’s </a:t>
            </a:r>
            <a:r>
              <a:rPr lang="en-US" dirty="0" err="1"/>
              <a:t>vfunc</a:t>
            </a:r>
            <a:r>
              <a:rPr lang="en-US" dirty="0"/>
              <a:t>( )</a:t>
            </a:r>
          </a:p>
          <a:p>
            <a:r>
              <a:rPr lang="en-US" dirty="0"/>
              <a:t>This is derived1’s </a:t>
            </a:r>
            <a:r>
              <a:rPr lang="en-US" dirty="0" err="1"/>
              <a:t>vfunc</a:t>
            </a:r>
            <a:r>
              <a:rPr lang="en-US" dirty="0"/>
              <a:t>( )</a:t>
            </a:r>
          </a:p>
          <a:p>
            <a:endParaRPr lang="en-US" dirty="0"/>
          </a:p>
          <a:p>
            <a:r>
              <a:rPr lang="en-US" dirty="0"/>
              <a:t>Because inheritance is hierarchical in C++, it makes sense that virtual functions are also hierarchical. This means that when a derived class fails to override a virtual function, the first redefinition found in reverse order of derivation is used.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Pure Virtual Functions</a:t>
            </a:r>
            <a:endParaRPr lang="en-IN" b="1" dirty="0"/>
          </a:p>
        </p:txBody>
      </p:sp>
      <p:sp>
        <p:nvSpPr>
          <p:cNvPr id="3" name="Content Placeholder 2"/>
          <p:cNvSpPr>
            <a:spLocks noGrp="1"/>
          </p:cNvSpPr>
          <p:nvPr>
            <p:ph idx="1"/>
          </p:nvPr>
        </p:nvSpPr>
        <p:spPr>
          <a:xfrm>
            <a:off x="457200" y="1600200"/>
            <a:ext cx="8229600" cy="4829196"/>
          </a:xfrm>
        </p:spPr>
        <p:txBody>
          <a:bodyPr>
            <a:normAutofit fontScale="85000" lnSpcReduction="20000"/>
          </a:bodyPr>
          <a:lstStyle/>
          <a:p>
            <a:r>
              <a:rPr lang="en-US" dirty="0"/>
              <a:t>When a virtual function is not redefined by the derived class, the version defined in the base class will be used. However, in many situations, there cannot be any meaningful definition of a virtual function within a base class.</a:t>
            </a:r>
          </a:p>
          <a:p>
            <a:endParaRPr lang="en-US" dirty="0"/>
          </a:p>
          <a:p>
            <a:r>
              <a:rPr lang="en-US" dirty="0"/>
              <a:t>For example, a base class may not be able to define an object sufficiently to allow a base class virtual function to be created. </a:t>
            </a:r>
          </a:p>
          <a:p>
            <a:endParaRPr lang="en-US" dirty="0"/>
          </a:p>
          <a:p>
            <a:r>
              <a:rPr lang="en-US" dirty="0"/>
              <a:t>Further, in some situations, you will want to ensure that all derived classes compulsorily override a virtual function.</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Pure Virtual Functions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a:t>To handle these two situations, C++ supports the </a:t>
            </a:r>
            <a:r>
              <a:rPr lang="en-US" b="1" dirty="0">
                <a:solidFill>
                  <a:srgbClr val="009900"/>
                </a:solidFill>
              </a:rPr>
              <a:t>Pure Virtual Function. </a:t>
            </a:r>
            <a:r>
              <a:rPr lang="en-US" dirty="0"/>
              <a:t>A pure virtual function is a virtual function that has no definition in the base class.</a:t>
            </a:r>
          </a:p>
          <a:p>
            <a:endParaRPr lang="en-US" dirty="0"/>
          </a:p>
          <a:p>
            <a:r>
              <a:rPr lang="en-US" dirty="0"/>
              <a:t>To declare a pure virtual function, use this general form:</a:t>
            </a:r>
          </a:p>
          <a:p>
            <a:r>
              <a:rPr lang="en-US" dirty="0">
                <a:solidFill>
                  <a:srgbClr val="009900"/>
                </a:solidFill>
              </a:rPr>
              <a:t>virtual type </a:t>
            </a:r>
            <a:r>
              <a:rPr lang="en-US" dirty="0" err="1">
                <a:solidFill>
                  <a:srgbClr val="009900"/>
                </a:solidFill>
              </a:rPr>
              <a:t>func_name</a:t>
            </a:r>
            <a:r>
              <a:rPr lang="en-US" dirty="0">
                <a:solidFill>
                  <a:srgbClr val="009900"/>
                </a:solidFill>
              </a:rPr>
              <a:t> (</a:t>
            </a:r>
            <a:r>
              <a:rPr lang="en-US" dirty="0" err="1">
                <a:solidFill>
                  <a:srgbClr val="009900"/>
                </a:solidFill>
              </a:rPr>
              <a:t>parameter_list</a:t>
            </a:r>
            <a:r>
              <a:rPr lang="en-US" dirty="0">
                <a:solidFill>
                  <a:srgbClr val="009900"/>
                </a:solidFill>
              </a:rPr>
              <a:t>) = 0;</a:t>
            </a:r>
          </a:p>
          <a:p>
            <a:endParaRPr lang="en-US" dirty="0">
              <a:solidFill>
                <a:srgbClr val="009900"/>
              </a:solidFill>
            </a:endParaRPr>
          </a:p>
          <a:p>
            <a:r>
              <a:rPr lang="en-US" dirty="0"/>
              <a:t>When a virtual function is declared pure, any derived class </a:t>
            </a:r>
            <a:r>
              <a:rPr lang="en-US" b="1" dirty="0">
                <a:solidFill>
                  <a:srgbClr val="009900"/>
                </a:solidFill>
              </a:rPr>
              <a:t>must</a:t>
            </a:r>
            <a:r>
              <a:rPr lang="en-US" dirty="0"/>
              <a:t> provide its own definition of the virtual function. If the derived class fails to override the pure virtual function, a compile-time error will ensue.</a:t>
            </a:r>
            <a:endParaRPr lang="en-US" b="1"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Pure Virtual Functions</a:t>
            </a:r>
            <a:endParaRPr lang="en-IN"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a:t>The base class </a:t>
            </a:r>
            <a:r>
              <a:rPr lang="en-US" b="1" dirty="0">
                <a:solidFill>
                  <a:srgbClr val="009900"/>
                </a:solidFill>
              </a:rPr>
              <a:t>number </a:t>
            </a:r>
            <a:r>
              <a:rPr lang="en-US" dirty="0"/>
              <a:t>contains an integer called </a:t>
            </a:r>
            <a:r>
              <a:rPr lang="en-US" b="1" dirty="0" err="1">
                <a:solidFill>
                  <a:srgbClr val="009900"/>
                </a:solidFill>
              </a:rPr>
              <a:t>val</a:t>
            </a:r>
            <a:r>
              <a:rPr lang="en-US" b="1" dirty="0">
                <a:solidFill>
                  <a:srgbClr val="009900"/>
                </a:solidFill>
              </a:rPr>
              <a:t>, </a:t>
            </a:r>
            <a:r>
              <a:rPr lang="en-US" dirty="0"/>
              <a:t>the function </a:t>
            </a:r>
            <a:r>
              <a:rPr lang="en-US" dirty="0" err="1">
                <a:solidFill>
                  <a:srgbClr val="009900"/>
                </a:solidFill>
              </a:rPr>
              <a:t>setval</a:t>
            </a:r>
            <a:r>
              <a:rPr lang="en-US" dirty="0">
                <a:solidFill>
                  <a:srgbClr val="009900"/>
                </a:solidFill>
              </a:rPr>
              <a:t>( )</a:t>
            </a:r>
            <a:r>
              <a:rPr lang="en-US" dirty="0"/>
              <a:t> and the pure virtual function </a:t>
            </a:r>
            <a:r>
              <a:rPr lang="en-US" dirty="0">
                <a:solidFill>
                  <a:srgbClr val="009900"/>
                </a:solidFill>
              </a:rPr>
              <a:t>show( )</a:t>
            </a:r>
          </a:p>
          <a:p>
            <a:pPr>
              <a:lnSpc>
                <a:spcPct val="90000"/>
              </a:lnSpc>
            </a:pPr>
            <a:endParaRPr lang="en-US" dirty="0">
              <a:solidFill>
                <a:srgbClr val="009900"/>
              </a:solidFill>
            </a:endParaRPr>
          </a:p>
          <a:p>
            <a:pPr>
              <a:lnSpc>
                <a:spcPct val="90000"/>
              </a:lnSpc>
            </a:pPr>
            <a:r>
              <a:rPr lang="en-US" dirty="0"/>
              <a:t>The derived class </a:t>
            </a:r>
            <a:r>
              <a:rPr lang="en-US" dirty="0" err="1">
                <a:solidFill>
                  <a:srgbClr val="009900"/>
                </a:solidFill>
              </a:rPr>
              <a:t>hextype</a:t>
            </a:r>
            <a:r>
              <a:rPr lang="en-US" dirty="0">
                <a:solidFill>
                  <a:srgbClr val="009900"/>
                </a:solidFill>
              </a:rPr>
              <a:t>, </a:t>
            </a:r>
            <a:r>
              <a:rPr lang="en-US" dirty="0" err="1">
                <a:solidFill>
                  <a:srgbClr val="009900"/>
                </a:solidFill>
              </a:rPr>
              <a:t>dectype</a:t>
            </a:r>
            <a:r>
              <a:rPr lang="en-US" dirty="0">
                <a:solidFill>
                  <a:srgbClr val="009900"/>
                </a:solidFill>
              </a:rPr>
              <a:t>, and </a:t>
            </a:r>
            <a:r>
              <a:rPr lang="en-US" dirty="0" err="1">
                <a:solidFill>
                  <a:srgbClr val="009900"/>
                </a:solidFill>
              </a:rPr>
              <a:t>octtype</a:t>
            </a:r>
            <a:r>
              <a:rPr lang="en-US" dirty="0"/>
              <a:t> inherit number, and redefine </a:t>
            </a:r>
            <a:r>
              <a:rPr lang="en-US" dirty="0">
                <a:solidFill>
                  <a:srgbClr val="009900"/>
                </a:solidFill>
              </a:rPr>
              <a:t>show( )</a:t>
            </a:r>
            <a:r>
              <a:rPr lang="en-US" dirty="0"/>
              <a:t> so that it outputs the value of </a:t>
            </a:r>
            <a:r>
              <a:rPr lang="en-US" dirty="0" err="1"/>
              <a:t>val</a:t>
            </a:r>
            <a:r>
              <a:rPr lang="en-US" dirty="0"/>
              <a:t> in each number base (i.e., hexadecimal, decimal or octal).</a:t>
            </a:r>
          </a:p>
          <a:p>
            <a:pPr>
              <a:lnSpc>
                <a:spcPct val="90000"/>
              </a:lnSpc>
            </a:pPr>
            <a:r>
              <a:rPr lang="en-US" dirty="0"/>
              <a:t>#include&lt;</a:t>
            </a:r>
            <a:r>
              <a:rPr lang="en-US" dirty="0" err="1"/>
              <a:t>iostream</a:t>
            </a:r>
            <a:r>
              <a:rPr lang="en-US" dirty="0"/>
              <a:t>&gt;</a:t>
            </a:r>
          </a:p>
          <a:p>
            <a:pPr>
              <a:lnSpc>
                <a:spcPct val="90000"/>
              </a:lnSpc>
            </a:pPr>
            <a:r>
              <a:rPr lang="en-US" dirty="0"/>
              <a:t>using namespace std;</a:t>
            </a:r>
          </a:p>
          <a:p>
            <a:pPr>
              <a:lnSpc>
                <a:spcPct val="90000"/>
              </a:lnSpc>
            </a:pPr>
            <a:r>
              <a:rPr lang="en-US" dirty="0"/>
              <a:t>class number</a:t>
            </a:r>
          </a:p>
          <a:p>
            <a:pPr>
              <a:lnSpc>
                <a:spcPct val="90000"/>
              </a:lnSpc>
            </a:pPr>
            <a:r>
              <a:rPr lang="en-US" dirty="0"/>
              <a:t> {</a:t>
            </a:r>
          </a:p>
          <a:p>
            <a:pPr>
              <a:lnSpc>
                <a:spcPct val="90000"/>
              </a:lnSpc>
            </a:pPr>
            <a:r>
              <a:rPr lang="en-US" dirty="0"/>
              <a:t>   protected:</a:t>
            </a:r>
          </a:p>
          <a:p>
            <a:pPr>
              <a:lnSpc>
                <a:spcPct val="90000"/>
              </a:lnSpc>
            </a:pPr>
            <a:r>
              <a:rPr lang="en-US" dirty="0"/>
              <a:t>    </a:t>
            </a:r>
            <a:r>
              <a:rPr lang="en-US" dirty="0" err="1"/>
              <a:t>int</a:t>
            </a:r>
            <a:r>
              <a:rPr lang="en-US" dirty="0"/>
              <a:t> </a:t>
            </a:r>
            <a:r>
              <a:rPr lang="en-US" dirty="0" err="1"/>
              <a:t>val</a:t>
            </a:r>
            <a:r>
              <a:rPr lang="en-US" dirty="0"/>
              <a:t>;</a:t>
            </a:r>
          </a:p>
          <a:p>
            <a:pPr>
              <a:lnSpc>
                <a:spcPct val="90000"/>
              </a:lnSpc>
            </a:pPr>
            <a:r>
              <a:rPr lang="en-US" dirty="0"/>
              <a:t>   public:</a:t>
            </a:r>
          </a:p>
          <a:p>
            <a:pPr>
              <a:lnSpc>
                <a:spcPct val="90000"/>
              </a:lnSpc>
            </a:pPr>
            <a:r>
              <a:rPr lang="en-US" dirty="0"/>
              <a:t>    void </a:t>
            </a:r>
            <a:r>
              <a:rPr lang="en-US" dirty="0" err="1"/>
              <a:t>setval</a:t>
            </a:r>
            <a:r>
              <a:rPr lang="en-US" dirty="0"/>
              <a:t>( </a:t>
            </a:r>
            <a:r>
              <a:rPr lang="en-US" dirty="0" err="1"/>
              <a:t>int</a:t>
            </a:r>
            <a:r>
              <a:rPr lang="en-US" dirty="0"/>
              <a:t> </a:t>
            </a:r>
            <a:r>
              <a:rPr lang="en-US" dirty="0" err="1"/>
              <a:t>i</a:t>
            </a:r>
            <a:r>
              <a:rPr lang="en-US" dirty="0"/>
              <a:t>)</a:t>
            </a:r>
          </a:p>
          <a:p>
            <a:pPr>
              <a:lnSpc>
                <a:spcPct val="90000"/>
              </a:lnSpc>
            </a:pPr>
            <a:r>
              <a:rPr lang="en-US" dirty="0"/>
              <a:t>     { </a:t>
            </a:r>
            <a:r>
              <a:rPr lang="en-US" dirty="0" err="1"/>
              <a:t>val</a:t>
            </a:r>
            <a:r>
              <a:rPr lang="en-US" dirty="0"/>
              <a:t> = </a:t>
            </a:r>
            <a:r>
              <a:rPr lang="en-US" dirty="0" err="1"/>
              <a:t>i</a:t>
            </a:r>
            <a:r>
              <a:rPr lang="en-US" dirty="0"/>
              <a:t>;}</a:t>
            </a:r>
          </a:p>
          <a:p>
            <a:pPr>
              <a:lnSpc>
                <a:spcPct val="90000"/>
              </a:lnSpc>
            </a:pPr>
            <a:r>
              <a:rPr lang="en-US" dirty="0"/>
              <a:t>    virtual void show( ) = 0;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Pure Virtual Functions</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a:t>class </a:t>
            </a:r>
            <a:r>
              <a:rPr lang="en-US" dirty="0" err="1"/>
              <a:t>hextype</a:t>
            </a:r>
            <a:r>
              <a:rPr lang="en-US" dirty="0"/>
              <a:t> : number</a:t>
            </a:r>
          </a:p>
          <a:p>
            <a:pPr>
              <a:lnSpc>
                <a:spcPct val="80000"/>
              </a:lnSpc>
            </a:pPr>
            <a:r>
              <a:rPr lang="en-US" dirty="0"/>
              <a:t> {</a:t>
            </a:r>
          </a:p>
          <a:p>
            <a:pPr>
              <a:lnSpc>
                <a:spcPct val="80000"/>
              </a:lnSpc>
            </a:pPr>
            <a:r>
              <a:rPr lang="en-US" dirty="0"/>
              <a:t>   public:</a:t>
            </a:r>
          </a:p>
          <a:p>
            <a:pPr>
              <a:lnSpc>
                <a:spcPct val="80000"/>
              </a:lnSpc>
            </a:pPr>
            <a:r>
              <a:rPr lang="en-US" dirty="0"/>
              <a:t>    void show( )</a:t>
            </a:r>
          </a:p>
          <a:p>
            <a:pPr>
              <a:lnSpc>
                <a:spcPct val="80000"/>
              </a:lnSpc>
            </a:pPr>
            <a:r>
              <a:rPr lang="en-US" dirty="0"/>
              <a:t>     { </a:t>
            </a:r>
            <a:r>
              <a:rPr lang="en-US" dirty="0" err="1"/>
              <a:t>cout</a:t>
            </a:r>
            <a:r>
              <a:rPr lang="en-US" dirty="0"/>
              <a:t> &lt;&lt; hex &lt;&lt; </a:t>
            </a:r>
            <a:r>
              <a:rPr lang="en-US" dirty="0" err="1"/>
              <a:t>val</a:t>
            </a:r>
            <a:r>
              <a:rPr lang="en-US" dirty="0"/>
              <a:t> &lt;&lt; “\n”; } };</a:t>
            </a:r>
          </a:p>
          <a:p>
            <a:pPr>
              <a:lnSpc>
                <a:spcPct val="80000"/>
              </a:lnSpc>
            </a:pPr>
            <a:endParaRPr lang="en-US" dirty="0"/>
          </a:p>
          <a:p>
            <a:pPr>
              <a:lnSpc>
                <a:spcPct val="80000"/>
              </a:lnSpc>
            </a:pPr>
            <a:r>
              <a:rPr lang="en-US" dirty="0"/>
              <a:t>class </a:t>
            </a:r>
            <a:r>
              <a:rPr lang="en-US" dirty="0" err="1"/>
              <a:t>dectype</a:t>
            </a:r>
            <a:r>
              <a:rPr lang="en-US" dirty="0"/>
              <a:t> : number</a:t>
            </a:r>
          </a:p>
          <a:p>
            <a:pPr>
              <a:lnSpc>
                <a:spcPct val="80000"/>
              </a:lnSpc>
            </a:pPr>
            <a:r>
              <a:rPr lang="en-US" dirty="0"/>
              <a:t> { public:</a:t>
            </a:r>
          </a:p>
          <a:p>
            <a:pPr>
              <a:lnSpc>
                <a:spcPct val="80000"/>
              </a:lnSpc>
            </a:pPr>
            <a:r>
              <a:rPr lang="en-US" dirty="0"/>
              <a:t>    void show( )</a:t>
            </a:r>
          </a:p>
          <a:p>
            <a:pPr>
              <a:lnSpc>
                <a:spcPct val="80000"/>
              </a:lnSpc>
            </a:pPr>
            <a:r>
              <a:rPr lang="en-US" dirty="0"/>
              <a:t>     { </a:t>
            </a:r>
            <a:r>
              <a:rPr lang="en-US" dirty="0" err="1"/>
              <a:t>cout</a:t>
            </a:r>
            <a:r>
              <a:rPr lang="en-US" dirty="0"/>
              <a:t> &lt;&lt; </a:t>
            </a:r>
            <a:r>
              <a:rPr lang="en-US" dirty="0" err="1"/>
              <a:t>val</a:t>
            </a:r>
            <a:r>
              <a:rPr lang="en-US" dirty="0"/>
              <a:t> &lt;&lt; “\n”; } };</a:t>
            </a:r>
          </a:p>
          <a:p>
            <a:pPr>
              <a:lnSpc>
                <a:spcPct val="80000"/>
              </a:lnSpc>
            </a:pPr>
            <a:endParaRPr lang="en-US" dirty="0"/>
          </a:p>
          <a:p>
            <a:pPr>
              <a:lnSpc>
                <a:spcPct val="80000"/>
              </a:lnSpc>
            </a:pPr>
            <a:r>
              <a:rPr lang="en-US" dirty="0"/>
              <a:t>class </a:t>
            </a:r>
            <a:r>
              <a:rPr lang="en-US" dirty="0" err="1"/>
              <a:t>octtype</a:t>
            </a:r>
            <a:r>
              <a:rPr lang="en-US" dirty="0"/>
              <a:t> : number</a:t>
            </a:r>
          </a:p>
          <a:p>
            <a:pPr>
              <a:lnSpc>
                <a:spcPct val="80000"/>
              </a:lnSpc>
            </a:pPr>
            <a:r>
              <a:rPr lang="en-US" dirty="0"/>
              <a:t> { public:</a:t>
            </a:r>
          </a:p>
          <a:p>
            <a:pPr>
              <a:lnSpc>
                <a:spcPct val="80000"/>
              </a:lnSpc>
            </a:pPr>
            <a:r>
              <a:rPr lang="en-US" dirty="0"/>
              <a:t>    void show( )</a:t>
            </a:r>
          </a:p>
          <a:p>
            <a:pPr>
              <a:lnSpc>
                <a:spcPct val="80000"/>
              </a:lnSpc>
            </a:pPr>
            <a:r>
              <a:rPr lang="en-US" dirty="0"/>
              <a:t>     { </a:t>
            </a:r>
            <a:r>
              <a:rPr lang="en-US" dirty="0" err="1"/>
              <a:t>cout</a:t>
            </a:r>
            <a:r>
              <a:rPr lang="en-US" dirty="0"/>
              <a:t> &lt;&lt; </a:t>
            </a:r>
            <a:r>
              <a:rPr lang="en-US" dirty="0" err="1"/>
              <a:t>oct</a:t>
            </a:r>
            <a:r>
              <a:rPr lang="en-US" dirty="0"/>
              <a:t> &lt;&lt; </a:t>
            </a:r>
            <a:r>
              <a:rPr lang="en-US" dirty="0" err="1"/>
              <a:t>val</a:t>
            </a:r>
            <a:r>
              <a:rPr lang="en-US" dirty="0"/>
              <a:t> &lt;&lt; “\n”; }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Pure Virtual Functions</a:t>
            </a:r>
            <a:endParaRPr lang="en-IN" dirty="0"/>
          </a:p>
        </p:txBody>
      </p:sp>
      <p:sp>
        <p:nvSpPr>
          <p:cNvPr id="3" name="Content Placeholder 2"/>
          <p:cNvSpPr>
            <a:spLocks noGrp="1"/>
          </p:cNvSpPr>
          <p:nvPr>
            <p:ph idx="1"/>
          </p:nvPr>
        </p:nvSpPr>
        <p:spPr/>
        <p:txBody>
          <a:bodyPr>
            <a:normAutofit fontScale="55000" lnSpcReduction="20000"/>
          </a:bodyPr>
          <a:lstStyle/>
          <a:p>
            <a:r>
              <a:rPr lang="en-US" dirty="0" err="1"/>
              <a:t>int</a:t>
            </a:r>
            <a:r>
              <a:rPr lang="en-US" dirty="0"/>
              <a:t> main( )</a:t>
            </a:r>
          </a:p>
          <a:p>
            <a:r>
              <a:rPr lang="en-US" dirty="0"/>
              <a:t> {</a:t>
            </a:r>
          </a:p>
          <a:p>
            <a:r>
              <a:rPr lang="en-US" dirty="0"/>
              <a:t>  number *p;</a:t>
            </a:r>
          </a:p>
          <a:p>
            <a:r>
              <a:rPr lang="en-US" dirty="0"/>
              <a:t>  </a:t>
            </a:r>
            <a:r>
              <a:rPr lang="en-US" dirty="0" err="1"/>
              <a:t>dectype</a:t>
            </a:r>
            <a:r>
              <a:rPr lang="en-US" dirty="0"/>
              <a:t> d;</a:t>
            </a:r>
          </a:p>
          <a:p>
            <a:r>
              <a:rPr lang="en-US" dirty="0"/>
              <a:t>  </a:t>
            </a:r>
            <a:r>
              <a:rPr lang="en-US" dirty="0" err="1"/>
              <a:t>hextype</a:t>
            </a:r>
            <a:r>
              <a:rPr lang="en-US" dirty="0"/>
              <a:t> h;</a:t>
            </a:r>
          </a:p>
          <a:p>
            <a:r>
              <a:rPr lang="en-US" dirty="0"/>
              <a:t>  </a:t>
            </a:r>
            <a:r>
              <a:rPr lang="en-US" dirty="0" err="1"/>
              <a:t>octtype</a:t>
            </a:r>
            <a:r>
              <a:rPr lang="en-US" dirty="0"/>
              <a:t> o;</a:t>
            </a:r>
          </a:p>
          <a:p>
            <a:r>
              <a:rPr lang="en-US" dirty="0"/>
              <a:t>  p = &amp;d;</a:t>
            </a:r>
          </a:p>
          <a:p>
            <a:r>
              <a:rPr lang="en-US" dirty="0"/>
              <a:t>  </a:t>
            </a:r>
            <a:r>
              <a:rPr lang="en-US" dirty="0" err="1"/>
              <a:t>d.setval</a:t>
            </a:r>
            <a:r>
              <a:rPr lang="en-US" dirty="0"/>
              <a:t>(20);</a:t>
            </a:r>
          </a:p>
          <a:p>
            <a:r>
              <a:rPr lang="en-US" dirty="0"/>
              <a:t>  p-&gt;show( ); // displays 20 – decimal </a:t>
            </a:r>
          </a:p>
          <a:p>
            <a:r>
              <a:rPr lang="en-US" dirty="0"/>
              <a:t>  p = &amp;h;</a:t>
            </a:r>
          </a:p>
          <a:p>
            <a:r>
              <a:rPr lang="en-US" dirty="0"/>
              <a:t>  </a:t>
            </a:r>
            <a:r>
              <a:rPr lang="en-US" dirty="0" err="1"/>
              <a:t>h.setval</a:t>
            </a:r>
            <a:r>
              <a:rPr lang="en-US" dirty="0"/>
              <a:t>(20);</a:t>
            </a:r>
          </a:p>
          <a:p>
            <a:r>
              <a:rPr lang="en-US" dirty="0"/>
              <a:t>  p-&gt;show( ); // displays 14 – hexadecimal</a:t>
            </a:r>
          </a:p>
          <a:p>
            <a:r>
              <a:rPr lang="en-US" dirty="0"/>
              <a:t>  p = &amp;o;</a:t>
            </a:r>
          </a:p>
          <a:p>
            <a:r>
              <a:rPr lang="en-US" dirty="0"/>
              <a:t> </a:t>
            </a:r>
            <a:r>
              <a:rPr lang="en-US" dirty="0" err="1"/>
              <a:t>o.setval</a:t>
            </a:r>
            <a:r>
              <a:rPr lang="en-US" dirty="0"/>
              <a:t>(20);</a:t>
            </a:r>
          </a:p>
          <a:p>
            <a:r>
              <a:rPr lang="en-US" dirty="0"/>
              <a:t> p-&gt;show( ); // displays 24 –octal</a:t>
            </a:r>
          </a:p>
          <a:p>
            <a:r>
              <a:rPr lang="en-US" dirty="0"/>
              <a:t> return 0; }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 Function Mechanics – The Virtual Table</a:t>
            </a:r>
          </a:p>
        </p:txBody>
      </p:sp>
      <p:sp>
        <p:nvSpPr>
          <p:cNvPr id="3" name="Content Placeholder 2"/>
          <p:cNvSpPr>
            <a:spLocks noGrp="1"/>
          </p:cNvSpPr>
          <p:nvPr>
            <p:ph idx="1"/>
          </p:nvPr>
        </p:nvSpPr>
        <p:spPr/>
        <p:txBody>
          <a:bodyPr>
            <a:normAutofit fontScale="77500" lnSpcReduction="20000"/>
          </a:bodyPr>
          <a:lstStyle/>
          <a:p>
            <a:pPr>
              <a:spcBef>
                <a:spcPct val="0"/>
              </a:spcBef>
            </a:pPr>
            <a:r>
              <a:rPr lang="en-US" dirty="0"/>
              <a:t>C++ implements late binding by setting up a </a:t>
            </a:r>
            <a:r>
              <a:rPr lang="en-US" b="1" dirty="0" err="1"/>
              <a:t>vtable</a:t>
            </a:r>
            <a:r>
              <a:rPr lang="en-US" b="1" dirty="0"/>
              <a:t>. </a:t>
            </a:r>
            <a:r>
              <a:rPr lang="en-US" dirty="0"/>
              <a:t>The keyword </a:t>
            </a:r>
            <a:r>
              <a:rPr lang="en-US" b="1" dirty="0"/>
              <a:t>virtual</a:t>
            </a:r>
            <a:r>
              <a:rPr lang="en-US" dirty="0"/>
              <a:t> tells the compiler it should not perform early binding. </a:t>
            </a:r>
          </a:p>
          <a:p>
            <a:pPr>
              <a:spcBef>
                <a:spcPct val="0"/>
              </a:spcBef>
            </a:pPr>
            <a:endParaRPr lang="en-US" dirty="0"/>
          </a:p>
          <a:p>
            <a:r>
              <a:rPr lang="en-US" dirty="0"/>
              <a:t>Instead, it should automatically install all the mechanisms necessary to perform late binding. The compiler creates a single table called VTABLE for each class that contains virtual functions.</a:t>
            </a:r>
          </a:p>
          <a:p>
            <a:endParaRPr lang="en-US" dirty="0"/>
          </a:p>
          <a:p>
            <a:r>
              <a:rPr lang="en-US" dirty="0"/>
              <a:t>The compiler places the addresses of the virtual functions for that particular class in the VTABLE. A virtual table is therefore an array of virtual function pointers stored by the compiler as a table called as VTABLE. </a:t>
            </a:r>
          </a:p>
          <a:p>
            <a:endParaRPr lang="en-US" dirty="0"/>
          </a:p>
          <a:p>
            <a:pPr>
              <a:buNone/>
            </a:pPr>
            <a:endParaRPr lang="en-US" dirty="0"/>
          </a:p>
          <a:p>
            <a:endParaRPr lang="en-IN"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 Function Mechanics – The Virtual Table</a:t>
            </a:r>
            <a:br>
              <a:rPr lang="en-US" b="1"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Each instance of the class has a pointer to its class wide VTABLE. Using this, the  compiler can achieve dynamic binding.</a:t>
            </a:r>
          </a:p>
          <a:p>
            <a:endParaRPr lang="en-US" dirty="0"/>
          </a:p>
          <a:p>
            <a:pPr algn="just">
              <a:spcAft>
                <a:spcPts val="600"/>
              </a:spcAft>
            </a:pPr>
            <a:r>
              <a:rPr lang="en-US" dirty="0"/>
              <a:t>When you make a virtual function call through a base-class pointer, the compiler quietly inserts code to fetch the VPTR and look up the function address in the VTABLE, thus calling the right function and causing late binding to take place.</a:t>
            </a:r>
          </a:p>
          <a:p>
            <a:pPr algn="just">
              <a:spcAft>
                <a:spcPts val="600"/>
              </a:spcAft>
            </a:pPr>
            <a:endParaRPr lang="en-US" dirty="0"/>
          </a:p>
          <a:p>
            <a:pPr algn="just">
              <a:spcAft>
                <a:spcPts val="600"/>
              </a:spcAft>
            </a:pPr>
            <a:r>
              <a:rPr lang="en-US" dirty="0"/>
              <a:t>With virtual functions, the proper function gets called for an object, even if the compiler cannot know the specific type of the object.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br>
              <a:rPr lang="en-US" b="1" dirty="0">
                <a:solidFill>
                  <a:schemeClr val="tx2"/>
                </a:solidFill>
              </a:rPr>
            </a:br>
            <a:br>
              <a:rPr lang="en-US" b="1" dirty="0">
                <a:solidFill>
                  <a:schemeClr val="tx2"/>
                </a:solidFill>
              </a:rPr>
            </a:br>
            <a:r>
              <a:rPr lang="en-US" b="1" dirty="0">
                <a:solidFill>
                  <a:schemeClr val="tx2"/>
                </a:solidFill>
              </a:rPr>
              <a:t>A tour of C++</a:t>
            </a:r>
            <a:br>
              <a:rPr lang="en-US" b="1" dirty="0">
                <a:solidFill>
                  <a:schemeClr val="tx2"/>
                </a:solidFill>
              </a:rPr>
            </a:br>
            <a:br>
              <a:rPr lang="en-US" sz="2000" b="1" dirty="0"/>
            </a:br>
            <a:endParaRPr lang="en-IN" b="1" dirty="0"/>
          </a:p>
        </p:txBody>
      </p:sp>
      <p:pic>
        <p:nvPicPr>
          <p:cNvPr id="4" name="Content Placeholder 3" descr="Bjarne.jpg"/>
          <p:cNvPicPr>
            <a:picLocks noGrp="1" noChangeAspect="1"/>
          </p:cNvPicPr>
          <p:nvPr>
            <p:ph idx="1"/>
          </p:nvPr>
        </p:nvPicPr>
        <p:blipFill>
          <a:blip r:embed="rId2"/>
          <a:stretch>
            <a:fillRect/>
          </a:stretch>
        </p:blipFill>
        <p:spPr>
          <a:xfrm>
            <a:off x="1464931" y="1600200"/>
            <a:ext cx="6214137" cy="4525963"/>
          </a:xfr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Classes</a:t>
            </a:r>
            <a:endParaRPr lang="en-IN" b="1"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US" dirty="0"/>
              <a:t>A class that contains at least one pure virtual function is said to be abstract. An abstract class cannot be instantiated since it has one or more pure virtual functions.</a:t>
            </a:r>
          </a:p>
          <a:p>
            <a:pPr>
              <a:lnSpc>
                <a:spcPct val="90000"/>
              </a:lnSpc>
            </a:pPr>
            <a:endParaRPr lang="en-US" dirty="0"/>
          </a:p>
          <a:p>
            <a:pPr>
              <a:lnSpc>
                <a:spcPct val="90000"/>
              </a:lnSpc>
            </a:pPr>
            <a:r>
              <a:rPr lang="en-US" dirty="0"/>
              <a:t>Instead, an abstract class constitutes an incomplete type that is used as a foundation for derived classes. Although you cannot create objects of an abstract class, you can create pointers and references to an abstract class.</a:t>
            </a:r>
          </a:p>
          <a:p>
            <a:pPr>
              <a:lnSpc>
                <a:spcPct val="90000"/>
              </a:lnSpc>
            </a:pPr>
            <a:endParaRPr lang="en-US" dirty="0"/>
          </a:p>
          <a:p>
            <a:pPr>
              <a:lnSpc>
                <a:spcPct val="90000"/>
              </a:lnSpc>
            </a:pPr>
            <a:r>
              <a:rPr lang="en-US" dirty="0"/>
              <a:t>This allows abstract classes to support runtime polymorphism, which relies upon base class pointers or references to select the proper virtual function.</a:t>
            </a:r>
          </a:p>
          <a:p>
            <a:endParaRPr lang="en-IN"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Virtual Functions</a:t>
            </a:r>
            <a:endParaRPr lang="en-IN" b="1" dirty="0"/>
          </a:p>
        </p:txBody>
      </p:sp>
      <p:sp>
        <p:nvSpPr>
          <p:cNvPr id="3" name="Content Placeholder 2"/>
          <p:cNvSpPr>
            <a:spLocks noGrp="1"/>
          </p:cNvSpPr>
          <p:nvPr>
            <p:ph idx="1"/>
          </p:nvPr>
        </p:nvSpPr>
        <p:spPr/>
        <p:txBody>
          <a:bodyPr>
            <a:normAutofit fontScale="85000" lnSpcReduction="10000"/>
          </a:bodyPr>
          <a:lstStyle/>
          <a:p>
            <a:r>
              <a:rPr lang="en-US" dirty="0"/>
              <a:t>One of the central aspects of Object-Oriented Programming is the principle of “one interface, multiple methods”.</a:t>
            </a:r>
          </a:p>
          <a:p>
            <a:endParaRPr lang="en-US" dirty="0"/>
          </a:p>
          <a:p>
            <a:r>
              <a:rPr lang="en-US" dirty="0"/>
              <a:t>This means that a general class of actions can be defined, the interface to which is constant, with each derivation defining its own specific operations.</a:t>
            </a:r>
          </a:p>
          <a:p>
            <a:endParaRPr lang="en-US" dirty="0"/>
          </a:p>
          <a:p>
            <a:r>
              <a:rPr lang="en-US" dirty="0"/>
              <a:t>In concrete C++ terms, the base class can be used to define the nature of the interface to a general class.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Virtual Functions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a:t>Each derived class then implements the specific operations as they relate to the type of data used by the derived type.</a:t>
            </a:r>
          </a:p>
          <a:p>
            <a:endParaRPr lang="en-US" dirty="0"/>
          </a:p>
          <a:p>
            <a:r>
              <a:rPr lang="en-US" dirty="0"/>
              <a:t>One of the most powerful and flexible ways to implement the “one interface, multiple methods” approach is to use abstract base classes, pure virtual functions, and base class references or pointers.</a:t>
            </a:r>
          </a:p>
          <a:p>
            <a:endParaRPr lang="en-US" dirty="0"/>
          </a:p>
          <a:p>
            <a:r>
              <a:rPr lang="en-US" dirty="0"/>
              <a:t>Using these features, you can define a class hierarchy that moves from general to the specific ( base to derived).</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Virtual Functions</a:t>
            </a:r>
            <a:endParaRPr lang="en-IN" dirty="0"/>
          </a:p>
        </p:txBody>
      </p:sp>
      <p:sp>
        <p:nvSpPr>
          <p:cNvPr id="3" name="Content Placeholder 2"/>
          <p:cNvSpPr>
            <a:spLocks noGrp="1"/>
          </p:cNvSpPr>
          <p:nvPr>
            <p:ph idx="1"/>
          </p:nvPr>
        </p:nvSpPr>
        <p:spPr/>
        <p:txBody>
          <a:bodyPr>
            <a:normAutofit lnSpcReduction="10000"/>
          </a:bodyPr>
          <a:lstStyle/>
          <a:p>
            <a:r>
              <a:rPr lang="en-US" dirty="0"/>
              <a:t> define all common features and interfaces in a base class. In cases where certain actions can be implemented only by the derived class, use a virtual function.</a:t>
            </a:r>
          </a:p>
          <a:p>
            <a:endParaRPr lang="en-US" dirty="0"/>
          </a:p>
          <a:p>
            <a:r>
              <a:rPr lang="en-US" dirty="0"/>
              <a:t>Therefore, in the base class, you create and define everything you can that relates to the general class. The derived class fills in the specific details.</a:t>
            </a:r>
          </a:p>
          <a:p>
            <a:endParaRPr lang="en-US" dirty="0"/>
          </a:p>
          <a:p>
            <a:pPr>
              <a:buFontTx/>
              <a:buNone/>
            </a:pPr>
            <a:endParaRPr lang="en-US" dirty="0"/>
          </a:p>
          <a:p>
            <a:endParaRPr lang="en-IN"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Virtual Functions</a:t>
            </a:r>
            <a:endParaRPr lang="en-IN" dirty="0"/>
          </a:p>
        </p:txBody>
      </p:sp>
      <p:sp>
        <p:nvSpPr>
          <p:cNvPr id="3" name="Content Placeholder 2"/>
          <p:cNvSpPr>
            <a:spLocks noGrp="1"/>
          </p:cNvSpPr>
          <p:nvPr>
            <p:ph idx="1"/>
          </p:nvPr>
        </p:nvSpPr>
        <p:spPr>
          <a:xfrm>
            <a:off x="457200" y="1600200"/>
            <a:ext cx="8229600" cy="4757758"/>
          </a:xfrm>
        </p:spPr>
        <p:txBody>
          <a:bodyPr>
            <a:normAutofit fontScale="62500" lnSpcReduction="20000"/>
          </a:bodyPr>
          <a:lstStyle/>
          <a:p>
            <a:pPr>
              <a:lnSpc>
                <a:spcPct val="80000"/>
              </a:lnSpc>
            </a:pPr>
            <a:r>
              <a:rPr lang="en-US" dirty="0"/>
              <a:t>Consider the following example. A class hierarchy is created that performs conversions from one system of units to another (for example, </a:t>
            </a:r>
            <a:r>
              <a:rPr lang="en-US" dirty="0" err="1"/>
              <a:t>litres</a:t>
            </a:r>
            <a:r>
              <a:rPr lang="en-US" dirty="0"/>
              <a:t> to gallons).</a:t>
            </a:r>
          </a:p>
          <a:p>
            <a:pPr>
              <a:lnSpc>
                <a:spcPct val="80000"/>
              </a:lnSpc>
              <a:buFontTx/>
              <a:buNone/>
            </a:pPr>
            <a:endParaRPr lang="en-US" dirty="0"/>
          </a:p>
          <a:p>
            <a:pPr>
              <a:lnSpc>
                <a:spcPct val="80000"/>
              </a:lnSpc>
            </a:pPr>
            <a:r>
              <a:rPr lang="en-US" dirty="0"/>
              <a:t>#include&lt;</a:t>
            </a:r>
            <a:r>
              <a:rPr lang="en-US" dirty="0" err="1"/>
              <a:t>iostream</a:t>
            </a:r>
            <a:r>
              <a:rPr lang="en-US" dirty="0"/>
              <a:t>&gt;</a:t>
            </a:r>
          </a:p>
          <a:p>
            <a:pPr>
              <a:lnSpc>
                <a:spcPct val="80000"/>
              </a:lnSpc>
            </a:pPr>
            <a:r>
              <a:rPr lang="en-US" dirty="0"/>
              <a:t>using namespace std;</a:t>
            </a:r>
          </a:p>
          <a:p>
            <a:pPr>
              <a:lnSpc>
                <a:spcPct val="80000"/>
              </a:lnSpc>
            </a:pPr>
            <a:r>
              <a:rPr lang="en-US" dirty="0"/>
              <a:t>class convert</a:t>
            </a:r>
          </a:p>
          <a:p>
            <a:pPr>
              <a:lnSpc>
                <a:spcPct val="80000"/>
              </a:lnSpc>
            </a:pPr>
            <a:r>
              <a:rPr lang="en-US" dirty="0"/>
              <a:t> {</a:t>
            </a:r>
          </a:p>
          <a:p>
            <a:pPr>
              <a:lnSpc>
                <a:spcPct val="80000"/>
              </a:lnSpc>
            </a:pPr>
            <a:r>
              <a:rPr lang="en-US" dirty="0"/>
              <a:t>  protected:</a:t>
            </a:r>
          </a:p>
          <a:p>
            <a:pPr>
              <a:lnSpc>
                <a:spcPct val="80000"/>
              </a:lnSpc>
            </a:pPr>
            <a:r>
              <a:rPr lang="en-US" dirty="0"/>
              <a:t>   double val1;</a:t>
            </a:r>
          </a:p>
          <a:p>
            <a:pPr>
              <a:lnSpc>
                <a:spcPct val="80000"/>
              </a:lnSpc>
            </a:pPr>
            <a:r>
              <a:rPr lang="en-US" dirty="0"/>
              <a:t>   double val2;</a:t>
            </a:r>
          </a:p>
          <a:p>
            <a:pPr>
              <a:lnSpc>
                <a:spcPct val="80000"/>
              </a:lnSpc>
            </a:pPr>
            <a:r>
              <a:rPr lang="en-US" dirty="0"/>
              <a:t>  public:</a:t>
            </a:r>
          </a:p>
          <a:p>
            <a:pPr>
              <a:lnSpc>
                <a:spcPct val="80000"/>
              </a:lnSpc>
            </a:pPr>
            <a:r>
              <a:rPr lang="en-US" dirty="0"/>
              <a:t>   convert (double </a:t>
            </a:r>
            <a:r>
              <a:rPr lang="en-US" dirty="0" err="1"/>
              <a:t>i</a:t>
            </a:r>
            <a:r>
              <a:rPr lang="en-US" dirty="0"/>
              <a:t>)</a:t>
            </a:r>
          </a:p>
          <a:p>
            <a:pPr>
              <a:lnSpc>
                <a:spcPct val="80000"/>
              </a:lnSpc>
            </a:pPr>
            <a:r>
              <a:rPr lang="en-US" dirty="0"/>
              <a:t>   { val1 = </a:t>
            </a:r>
            <a:r>
              <a:rPr lang="en-US" dirty="0" err="1"/>
              <a:t>i</a:t>
            </a:r>
            <a:r>
              <a:rPr lang="en-US" dirty="0"/>
              <a:t>; }</a:t>
            </a:r>
          </a:p>
          <a:p>
            <a:pPr>
              <a:lnSpc>
                <a:spcPct val="80000"/>
              </a:lnSpc>
            </a:pPr>
            <a:r>
              <a:rPr lang="en-US" dirty="0"/>
              <a:t>   double </a:t>
            </a:r>
            <a:r>
              <a:rPr lang="en-US" dirty="0" err="1"/>
              <a:t>getconv</a:t>
            </a:r>
            <a:r>
              <a:rPr lang="en-US" dirty="0"/>
              <a:t>( )</a:t>
            </a:r>
          </a:p>
          <a:p>
            <a:pPr>
              <a:lnSpc>
                <a:spcPct val="80000"/>
              </a:lnSpc>
            </a:pPr>
            <a:r>
              <a:rPr lang="en-US" dirty="0"/>
              <a:t>    { return val2; }</a:t>
            </a:r>
          </a:p>
          <a:p>
            <a:pPr>
              <a:lnSpc>
                <a:spcPct val="80000"/>
              </a:lnSpc>
            </a:pPr>
            <a:r>
              <a:rPr lang="en-US" dirty="0"/>
              <a:t>   double </a:t>
            </a:r>
            <a:r>
              <a:rPr lang="en-US" dirty="0" err="1"/>
              <a:t>getinit</a:t>
            </a:r>
            <a:r>
              <a:rPr lang="en-US" dirty="0"/>
              <a:t>( )</a:t>
            </a:r>
          </a:p>
          <a:p>
            <a:pPr>
              <a:lnSpc>
                <a:spcPct val="80000"/>
              </a:lnSpc>
            </a:pPr>
            <a:r>
              <a:rPr lang="en-US" dirty="0"/>
              <a:t>     { return val1; }</a:t>
            </a:r>
          </a:p>
          <a:p>
            <a:pPr>
              <a:lnSpc>
                <a:spcPct val="80000"/>
              </a:lnSpc>
            </a:pPr>
            <a:r>
              <a:rPr lang="en-US" dirty="0"/>
              <a:t>   virtual void compute( ) = 0;};</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Virtual Functions</a:t>
            </a:r>
            <a:endParaRPr lang="en-IN" dirty="0"/>
          </a:p>
        </p:txBody>
      </p:sp>
      <p:sp>
        <p:nvSpPr>
          <p:cNvPr id="3" name="Content Placeholder 2"/>
          <p:cNvSpPr>
            <a:spLocks noGrp="1"/>
          </p:cNvSpPr>
          <p:nvPr>
            <p:ph idx="1"/>
          </p:nvPr>
        </p:nvSpPr>
        <p:spPr/>
        <p:txBody>
          <a:bodyPr>
            <a:normAutofit fontScale="85000" lnSpcReduction="20000"/>
          </a:bodyPr>
          <a:lstStyle/>
          <a:p>
            <a:pPr>
              <a:lnSpc>
                <a:spcPct val="80000"/>
              </a:lnSpc>
            </a:pPr>
            <a:r>
              <a:rPr lang="en-US" dirty="0"/>
              <a:t>//</a:t>
            </a:r>
            <a:r>
              <a:rPr lang="en-US" dirty="0" err="1"/>
              <a:t>litres</a:t>
            </a:r>
            <a:r>
              <a:rPr lang="en-US" dirty="0"/>
              <a:t> to gallons</a:t>
            </a:r>
          </a:p>
          <a:p>
            <a:pPr>
              <a:lnSpc>
                <a:spcPct val="80000"/>
              </a:lnSpc>
            </a:pPr>
            <a:r>
              <a:rPr lang="en-US" dirty="0"/>
              <a:t>class </a:t>
            </a:r>
            <a:r>
              <a:rPr lang="en-US" dirty="0" err="1"/>
              <a:t>l_to_g</a:t>
            </a:r>
            <a:r>
              <a:rPr lang="en-US" dirty="0"/>
              <a:t> : public convert</a:t>
            </a:r>
          </a:p>
          <a:p>
            <a:pPr>
              <a:lnSpc>
                <a:spcPct val="80000"/>
              </a:lnSpc>
            </a:pPr>
            <a:r>
              <a:rPr lang="en-US" dirty="0"/>
              <a:t> {  </a:t>
            </a:r>
            <a:r>
              <a:rPr lang="en-US" dirty="0" err="1"/>
              <a:t>l_to_g</a:t>
            </a:r>
            <a:r>
              <a:rPr lang="en-US" dirty="0"/>
              <a:t>( double </a:t>
            </a:r>
            <a:r>
              <a:rPr lang="en-US" dirty="0" err="1"/>
              <a:t>i</a:t>
            </a:r>
            <a:r>
              <a:rPr lang="en-US" dirty="0"/>
              <a:t>) : convert( </a:t>
            </a:r>
            <a:r>
              <a:rPr lang="en-US" dirty="0" err="1"/>
              <a:t>i</a:t>
            </a:r>
            <a:r>
              <a:rPr lang="en-US" dirty="0"/>
              <a:t> ) {    }</a:t>
            </a:r>
          </a:p>
          <a:p>
            <a:pPr>
              <a:lnSpc>
                <a:spcPct val="80000"/>
              </a:lnSpc>
            </a:pPr>
            <a:r>
              <a:rPr lang="en-US" dirty="0"/>
              <a:t>   void compute( )</a:t>
            </a:r>
          </a:p>
          <a:p>
            <a:pPr>
              <a:lnSpc>
                <a:spcPct val="80000"/>
              </a:lnSpc>
            </a:pPr>
            <a:r>
              <a:rPr lang="en-US" dirty="0"/>
              <a:t>    { val2 = val1 / 3.7854;  } };</a:t>
            </a:r>
          </a:p>
          <a:p>
            <a:pPr>
              <a:lnSpc>
                <a:spcPct val="80000"/>
              </a:lnSpc>
            </a:pPr>
            <a:endParaRPr lang="en-US" dirty="0"/>
          </a:p>
          <a:p>
            <a:pPr>
              <a:lnSpc>
                <a:spcPct val="80000"/>
              </a:lnSpc>
            </a:pPr>
            <a:r>
              <a:rPr lang="en-US" dirty="0"/>
              <a:t>// </a:t>
            </a:r>
            <a:r>
              <a:rPr lang="en-US" dirty="0" err="1"/>
              <a:t>fahrenheit</a:t>
            </a:r>
            <a:r>
              <a:rPr lang="en-US" dirty="0"/>
              <a:t> to </a:t>
            </a:r>
            <a:r>
              <a:rPr lang="en-US" dirty="0" err="1"/>
              <a:t>celsius</a:t>
            </a:r>
            <a:endParaRPr lang="en-US" dirty="0"/>
          </a:p>
          <a:p>
            <a:pPr>
              <a:lnSpc>
                <a:spcPct val="80000"/>
              </a:lnSpc>
            </a:pPr>
            <a:r>
              <a:rPr lang="en-US" dirty="0"/>
              <a:t>class </a:t>
            </a:r>
            <a:r>
              <a:rPr lang="en-US" dirty="0" err="1"/>
              <a:t>f_to_c</a:t>
            </a:r>
            <a:r>
              <a:rPr lang="en-US" dirty="0"/>
              <a:t> : public convert</a:t>
            </a:r>
          </a:p>
          <a:p>
            <a:pPr>
              <a:lnSpc>
                <a:spcPct val="80000"/>
              </a:lnSpc>
            </a:pPr>
            <a:r>
              <a:rPr lang="en-US" dirty="0"/>
              <a:t> {</a:t>
            </a:r>
          </a:p>
          <a:p>
            <a:pPr>
              <a:lnSpc>
                <a:spcPct val="80000"/>
              </a:lnSpc>
            </a:pPr>
            <a:r>
              <a:rPr lang="en-US" dirty="0"/>
              <a:t>   public:</a:t>
            </a:r>
          </a:p>
          <a:p>
            <a:pPr>
              <a:lnSpc>
                <a:spcPct val="80000"/>
              </a:lnSpc>
            </a:pPr>
            <a:r>
              <a:rPr lang="en-US" dirty="0"/>
              <a:t>    </a:t>
            </a:r>
            <a:r>
              <a:rPr lang="en-US" dirty="0" err="1"/>
              <a:t>f_to_c</a:t>
            </a:r>
            <a:r>
              <a:rPr lang="en-US" dirty="0"/>
              <a:t>( double </a:t>
            </a:r>
            <a:r>
              <a:rPr lang="en-US" dirty="0" err="1"/>
              <a:t>i</a:t>
            </a:r>
            <a:r>
              <a:rPr lang="en-US" dirty="0"/>
              <a:t>) : convert( </a:t>
            </a:r>
            <a:r>
              <a:rPr lang="en-US" dirty="0" err="1"/>
              <a:t>i</a:t>
            </a:r>
            <a:r>
              <a:rPr lang="en-US" dirty="0"/>
              <a:t>)  {     }</a:t>
            </a:r>
          </a:p>
          <a:p>
            <a:pPr>
              <a:lnSpc>
                <a:spcPct val="80000"/>
              </a:lnSpc>
            </a:pPr>
            <a:r>
              <a:rPr lang="en-US" dirty="0"/>
              <a:t>    void compute</a:t>
            </a:r>
          </a:p>
          <a:p>
            <a:pPr>
              <a:lnSpc>
                <a:spcPct val="80000"/>
              </a:lnSpc>
            </a:pPr>
            <a:r>
              <a:rPr lang="en-US" dirty="0"/>
              <a:t>      { val2 = (val1 -32) / 1.8; } };</a:t>
            </a:r>
          </a:p>
          <a:p>
            <a:pPr>
              <a:lnSpc>
                <a:spcPct val="80000"/>
              </a:lnSpc>
            </a:pP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Virtual Functions</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err="1"/>
              <a:t>int</a:t>
            </a:r>
            <a:r>
              <a:rPr lang="en-US" dirty="0"/>
              <a:t> main( )</a:t>
            </a:r>
          </a:p>
          <a:p>
            <a:pPr>
              <a:lnSpc>
                <a:spcPct val="80000"/>
              </a:lnSpc>
            </a:pPr>
            <a:r>
              <a:rPr lang="en-US" dirty="0"/>
              <a:t> {</a:t>
            </a:r>
          </a:p>
          <a:p>
            <a:pPr>
              <a:lnSpc>
                <a:spcPct val="80000"/>
              </a:lnSpc>
            </a:pPr>
            <a:r>
              <a:rPr lang="en-US" dirty="0"/>
              <a:t>   convert *p // pointer to abstract base class</a:t>
            </a:r>
          </a:p>
          <a:p>
            <a:pPr>
              <a:lnSpc>
                <a:spcPct val="80000"/>
              </a:lnSpc>
            </a:pPr>
            <a:r>
              <a:rPr lang="en-US" dirty="0"/>
              <a:t>  </a:t>
            </a:r>
            <a:r>
              <a:rPr lang="en-US" dirty="0" err="1"/>
              <a:t>l_to_g</a:t>
            </a:r>
            <a:r>
              <a:rPr lang="en-US" dirty="0"/>
              <a:t> </a:t>
            </a:r>
            <a:r>
              <a:rPr lang="en-US" dirty="0" err="1"/>
              <a:t>lgob</a:t>
            </a:r>
            <a:r>
              <a:rPr lang="en-US" dirty="0"/>
              <a:t>(4);</a:t>
            </a:r>
          </a:p>
          <a:p>
            <a:pPr>
              <a:lnSpc>
                <a:spcPct val="80000"/>
              </a:lnSpc>
            </a:pPr>
            <a:r>
              <a:rPr lang="en-US" dirty="0"/>
              <a:t>  </a:t>
            </a:r>
            <a:r>
              <a:rPr lang="en-US" dirty="0" err="1"/>
              <a:t>f_to_c</a:t>
            </a:r>
            <a:r>
              <a:rPr lang="en-US" dirty="0"/>
              <a:t> </a:t>
            </a:r>
            <a:r>
              <a:rPr lang="en-US" dirty="0" err="1"/>
              <a:t>fcob</a:t>
            </a:r>
            <a:r>
              <a:rPr lang="en-US" dirty="0"/>
              <a:t>(70);</a:t>
            </a:r>
          </a:p>
          <a:p>
            <a:pPr>
              <a:lnSpc>
                <a:spcPct val="80000"/>
              </a:lnSpc>
            </a:pPr>
            <a:r>
              <a:rPr lang="en-US" dirty="0"/>
              <a:t> // use virtual function mechanism to convert</a:t>
            </a:r>
          </a:p>
          <a:p>
            <a:pPr>
              <a:lnSpc>
                <a:spcPct val="80000"/>
              </a:lnSpc>
            </a:pPr>
            <a:r>
              <a:rPr lang="en-US" dirty="0"/>
              <a:t> p = &amp;</a:t>
            </a:r>
            <a:r>
              <a:rPr lang="en-US" dirty="0" err="1"/>
              <a:t>lgob</a:t>
            </a:r>
            <a:r>
              <a:rPr lang="en-US" dirty="0"/>
              <a:t>;</a:t>
            </a:r>
          </a:p>
          <a:p>
            <a:pPr>
              <a:lnSpc>
                <a:spcPct val="80000"/>
              </a:lnSpc>
            </a:pPr>
            <a:r>
              <a:rPr lang="en-US" dirty="0"/>
              <a:t> </a:t>
            </a:r>
            <a:r>
              <a:rPr lang="en-US" dirty="0" err="1"/>
              <a:t>cout</a:t>
            </a:r>
            <a:r>
              <a:rPr lang="en-US" dirty="0"/>
              <a:t> &lt;&lt; p-&gt;</a:t>
            </a:r>
            <a:r>
              <a:rPr lang="en-US" dirty="0" err="1"/>
              <a:t>getinit</a:t>
            </a:r>
            <a:r>
              <a:rPr lang="en-US" dirty="0"/>
              <a:t>( ) &lt;&lt; </a:t>
            </a:r>
            <a:r>
              <a:rPr lang="en-US" dirty="0" err="1"/>
              <a:t>litres</a:t>
            </a:r>
            <a:r>
              <a:rPr lang="en-US" dirty="0"/>
              <a:t> is “;</a:t>
            </a:r>
          </a:p>
          <a:p>
            <a:pPr>
              <a:lnSpc>
                <a:spcPct val="80000"/>
              </a:lnSpc>
            </a:pPr>
            <a:r>
              <a:rPr lang="en-US" dirty="0"/>
              <a:t> p-&gt;compute( );</a:t>
            </a:r>
          </a:p>
          <a:p>
            <a:pPr>
              <a:lnSpc>
                <a:spcPct val="80000"/>
              </a:lnSpc>
            </a:pPr>
            <a:r>
              <a:rPr lang="en-US" dirty="0" err="1"/>
              <a:t>cout</a:t>
            </a:r>
            <a:r>
              <a:rPr lang="en-US" dirty="0"/>
              <a:t> &lt;&lt; p-&gt;</a:t>
            </a:r>
            <a:r>
              <a:rPr lang="en-US" dirty="0" err="1"/>
              <a:t>getconv</a:t>
            </a:r>
            <a:r>
              <a:rPr lang="en-US" dirty="0"/>
              <a:t>( ) &lt;&lt; “gallons\n”;</a:t>
            </a:r>
            <a:br>
              <a:rPr lang="en-US" dirty="0"/>
            </a:br>
            <a:r>
              <a:rPr lang="en-US" dirty="0"/>
              <a:t>p = &amp;</a:t>
            </a:r>
            <a:r>
              <a:rPr lang="en-US" dirty="0" err="1"/>
              <a:t>fcob</a:t>
            </a:r>
            <a:r>
              <a:rPr lang="en-US" dirty="0"/>
              <a:t>;</a:t>
            </a:r>
          </a:p>
          <a:p>
            <a:pPr>
              <a:lnSpc>
                <a:spcPct val="80000"/>
              </a:lnSpc>
            </a:pPr>
            <a:r>
              <a:rPr lang="en-US" dirty="0" err="1"/>
              <a:t>cout</a:t>
            </a:r>
            <a:r>
              <a:rPr lang="en-US" dirty="0"/>
              <a:t> &lt;&lt; p-&gt;</a:t>
            </a:r>
            <a:r>
              <a:rPr lang="en-US" dirty="0" err="1"/>
              <a:t>getinit</a:t>
            </a:r>
            <a:r>
              <a:rPr lang="en-US" dirty="0"/>
              <a:t>( ) &lt;&lt; in </a:t>
            </a:r>
            <a:r>
              <a:rPr lang="en-US" dirty="0" err="1"/>
              <a:t>fahrenheit</a:t>
            </a:r>
            <a:r>
              <a:rPr lang="en-US" dirty="0"/>
              <a:t> is “;</a:t>
            </a:r>
          </a:p>
          <a:p>
            <a:pPr>
              <a:lnSpc>
                <a:spcPct val="80000"/>
              </a:lnSpc>
            </a:pPr>
            <a:r>
              <a:rPr lang="en-US" dirty="0"/>
              <a:t>p-&gt;compute( );</a:t>
            </a:r>
          </a:p>
          <a:p>
            <a:pPr>
              <a:lnSpc>
                <a:spcPct val="80000"/>
              </a:lnSpc>
            </a:pPr>
            <a:r>
              <a:rPr lang="en-US" dirty="0" err="1"/>
              <a:t>cout</a:t>
            </a:r>
            <a:r>
              <a:rPr lang="en-US" dirty="0"/>
              <a:t> &lt;&lt; p-&gt;</a:t>
            </a:r>
            <a:r>
              <a:rPr lang="en-US" dirty="0" err="1"/>
              <a:t>getconv</a:t>
            </a:r>
            <a:r>
              <a:rPr lang="en-US" dirty="0"/>
              <a:t>( ) &lt;&lt; “</a:t>
            </a:r>
            <a:r>
              <a:rPr lang="en-US" dirty="0" err="1"/>
              <a:t>celsius</a:t>
            </a:r>
            <a:r>
              <a:rPr lang="en-US" dirty="0"/>
              <a:t>\n”;</a:t>
            </a:r>
          </a:p>
          <a:p>
            <a:pPr>
              <a:lnSpc>
                <a:spcPct val="80000"/>
              </a:lnSpc>
            </a:pPr>
            <a:r>
              <a:rPr lang="en-US" dirty="0"/>
              <a:t>return 0;</a:t>
            </a:r>
          </a:p>
          <a:p>
            <a:pPr>
              <a:lnSpc>
                <a:spcPct val="80000"/>
              </a:lnSpc>
            </a:pPr>
            <a:r>
              <a:rPr lang="en-US" dirty="0"/>
              <a:t>}</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Early Vs. Late Binding</a:t>
            </a:r>
            <a:endParaRPr lang="en-IN" b="1" dirty="0"/>
          </a:p>
        </p:txBody>
      </p:sp>
      <p:sp>
        <p:nvSpPr>
          <p:cNvPr id="3" name="Content Placeholder 2"/>
          <p:cNvSpPr>
            <a:spLocks noGrp="1"/>
          </p:cNvSpPr>
          <p:nvPr>
            <p:ph idx="1"/>
          </p:nvPr>
        </p:nvSpPr>
        <p:spPr/>
        <p:txBody>
          <a:bodyPr>
            <a:normAutofit fontScale="85000" lnSpcReduction="10000"/>
          </a:bodyPr>
          <a:lstStyle/>
          <a:p>
            <a:r>
              <a:rPr lang="en-US" dirty="0"/>
              <a:t>Early binding refers to events that occur at compile time. In essence, early binding occurs when all information needed to call a function is know at compile time.</a:t>
            </a:r>
          </a:p>
          <a:p>
            <a:endParaRPr lang="en-US" dirty="0"/>
          </a:p>
          <a:p>
            <a:r>
              <a:rPr lang="en-US" dirty="0"/>
              <a:t>In other words, early binding means that an object and a function call are bound during compilation.</a:t>
            </a:r>
          </a:p>
          <a:p>
            <a:endParaRPr lang="en-US" dirty="0"/>
          </a:p>
          <a:p>
            <a:r>
              <a:rPr lang="en-US" dirty="0"/>
              <a:t>Examples of early binding includes normal function calls (including standard library functions), overloaded function calls, and overloaded operators.</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Early Vs. Late Binding</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advantage of early binding is efficiency. Because all information necessary to call a function is determined at compile time, these types of function calls are very fast.</a:t>
            </a:r>
          </a:p>
          <a:p>
            <a:endParaRPr lang="en-US" dirty="0"/>
          </a:p>
          <a:p>
            <a:r>
              <a:rPr lang="en-US" dirty="0"/>
              <a:t>The opposite of early binding is late binding. As it relates to C++, late binding refers to function calls that are not resolved until runtime.</a:t>
            </a:r>
          </a:p>
          <a:p>
            <a:endParaRPr lang="en-US" dirty="0"/>
          </a:p>
          <a:p>
            <a:r>
              <a:rPr lang="en-US" b="1" dirty="0"/>
              <a:t>Virtual functions are used to achieve late binding.</a:t>
            </a:r>
            <a:r>
              <a:rPr lang="en-US" dirty="0"/>
              <a:t>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Early Vs. Late Binding</a:t>
            </a:r>
            <a:endParaRPr lang="en-IN" dirty="0"/>
          </a:p>
        </p:txBody>
      </p:sp>
      <p:sp>
        <p:nvSpPr>
          <p:cNvPr id="3" name="Content Placeholder 2"/>
          <p:cNvSpPr>
            <a:spLocks noGrp="1"/>
          </p:cNvSpPr>
          <p:nvPr>
            <p:ph idx="1"/>
          </p:nvPr>
        </p:nvSpPr>
        <p:spPr/>
        <p:txBody>
          <a:bodyPr>
            <a:normAutofit fontScale="92500" lnSpcReduction="20000"/>
          </a:bodyPr>
          <a:lstStyle/>
          <a:p>
            <a:r>
              <a:rPr lang="en-US" dirty="0"/>
              <a:t>When access is via a base class pointer or reference, the virtual function actually called is determined by the type of object pointed to by the pointer.</a:t>
            </a:r>
          </a:p>
          <a:p>
            <a:endParaRPr lang="en-US" dirty="0"/>
          </a:p>
          <a:p>
            <a:r>
              <a:rPr lang="en-US" dirty="0"/>
              <a:t>Because in most cases, this cannot be determined at compile time, the object and the function are not linked until runtime. </a:t>
            </a:r>
          </a:p>
          <a:p>
            <a:endParaRPr lang="en-US" dirty="0"/>
          </a:p>
          <a:p>
            <a:r>
              <a:rPr lang="en-US" dirty="0"/>
              <a:t>The main advantage to late binding is flexibility.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noAutofit/>
          </a:bodyPr>
          <a:lstStyle/>
          <a:p>
            <a:pPr>
              <a:buClr>
                <a:schemeClr val="tx2"/>
              </a:buClr>
              <a:buNone/>
            </a:pPr>
            <a:r>
              <a:rPr lang="en-US" sz="2600" dirty="0"/>
              <a:t>In this section, you will learn to:</a:t>
            </a:r>
          </a:p>
          <a:p>
            <a:pPr lvl="2">
              <a:buClr>
                <a:schemeClr val="tx2"/>
              </a:buClr>
              <a:buSzPct val="120000"/>
            </a:pPr>
            <a:r>
              <a:rPr lang="en-US" sz="2600" dirty="0"/>
              <a:t>   Describe the basics  of a C++ Program</a:t>
            </a:r>
          </a:p>
          <a:p>
            <a:pPr lvl="2">
              <a:buClr>
                <a:schemeClr val="tx2"/>
              </a:buClr>
              <a:buSzPct val="120000"/>
            </a:pPr>
            <a:r>
              <a:rPr lang="en-US" sz="2600" dirty="0"/>
              <a:t>   Describe data types, variables and control  structures</a:t>
            </a:r>
          </a:p>
          <a:p>
            <a:pPr lvl="2">
              <a:buClr>
                <a:schemeClr val="tx2"/>
              </a:buClr>
              <a:buSzPct val="120000"/>
            </a:pPr>
            <a:r>
              <a:rPr lang="en-US" sz="2600" dirty="0"/>
              <a:t>   Define default arguments</a:t>
            </a:r>
          </a:p>
          <a:p>
            <a:pPr lvl="2">
              <a:buClr>
                <a:schemeClr val="tx2"/>
              </a:buClr>
              <a:buSzPct val="120000"/>
            </a:pPr>
            <a:r>
              <a:rPr lang="en-US" sz="2600" dirty="0"/>
              <a:t>   Define strong typing</a:t>
            </a:r>
          </a:p>
          <a:p>
            <a:pPr lvl="2">
              <a:buClr>
                <a:schemeClr val="tx2"/>
              </a:buClr>
              <a:buSzPct val="120000"/>
            </a:pPr>
            <a:r>
              <a:rPr lang="en-US" sz="2600" dirty="0"/>
              <a:t>   Define function overloading</a:t>
            </a:r>
          </a:p>
          <a:p>
            <a:pPr lvl="2">
              <a:buClr>
                <a:schemeClr val="tx2"/>
              </a:buClr>
              <a:buSzPct val="120000"/>
            </a:pPr>
            <a:r>
              <a:rPr lang="en-US" sz="2600" dirty="0"/>
              <a:t>   Define Inline function</a:t>
            </a:r>
          </a:p>
          <a:p>
            <a:pPr lvl="2">
              <a:buClr>
                <a:schemeClr val="tx2"/>
              </a:buClr>
              <a:buSzPct val="120000"/>
            </a:pPr>
            <a:r>
              <a:rPr lang="en-US" sz="2600" dirty="0"/>
              <a:t>   Describe the new and the delete operator </a:t>
            </a:r>
          </a:p>
          <a:p>
            <a:pPr lvl="2">
              <a:buClr>
                <a:schemeClr val="tx2"/>
              </a:buClr>
              <a:buSzPct val="120000"/>
            </a:pPr>
            <a:r>
              <a:rPr lang="en-US" sz="2600" dirty="0"/>
              <a:t>   Define references </a:t>
            </a:r>
          </a:p>
          <a:p>
            <a:pPr lvl="2">
              <a:buClr>
                <a:schemeClr val="tx2"/>
              </a:buClr>
              <a:buSzPct val="120000"/>
              <a:buNone/>
            </a:pPr>
            <a:endParaRPr lang="en-US" sz="2600" dirty="0"/>
          </a:p>
          <a:p>
            <a:endParaRPr lang="en-IN" sz="2600"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Early Vs. Late Binding</a:t>
            </a:r>
            <a:endParaRPr lang="en-IN" dirty="0"/>
          </a:p>
        </p:txBody>
      </p:sp>
      <p:sp>
        <p:nvSpPr>
          <p:cNvPr id="3" name="Content Placeholder 2"/>
          <p:cNvSpPr>
            <a:spLocks noGrp="1"/>
          </p:cNvSpPr>
          <p:nvPr>
            <p:ph idx="1"/>
          </p:nvPr>
        </p:nvSpPr>
        <p:spPr/>
        <p:txBody>
          <a:bodyPr>
            <a:normAutofit lnSpcReduction="10000"/>
          </a:bodyPr>
          <a:lstStyle/>
          <a:p>
            <a:r>
              <a:rPr lang="en-US" dirty="0"/>
              <a:t>Unlike early binding, late binding allows you to create programs that can respond to events occurring while the program executes, without having to create contingency or conditional code.</a:t>
            </a:r>
          </a:p>
          <a:p>
            <a:endParaRPr lang="en-US" dirty="0"/>
          </a:p>
          <a:p>
            <a:r>
              <a:rPr lang="en-US" dirty="0"/>
              <a:t>Because a function is not resolved until runtime, late binding can make for somewhat slower execution times.</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Virtual Destructor</a:t>
            </a:r>
            <a:endParaRPr lang="en-IN" b="1" dirty="0"/>
          </a:p>
        </p:txBody>
      </p:sp>
      <p:sp>
        <p:nvSpPr>
          <p:cNvPr id="3" name="Content Placeholder 2"/>
          <p:cNvSpPr>
            <a:spLocks noGrp="1"/>
          </p:cNvSpPr>
          <p:nvPr>
            <p:ph idx="1"/>
          </p:nvPr>
        </p:nvSpPr>
        <p:spPr/>
        <p:txBody>
          <a:bodyPr/>
          <a:lstStyle/>
          <a:p>
            <a:pPr>
              <a:spcBef>
                <a:spcPct val="0"/>
              </a:spcBef>
            </a:pPr>
            <a:endParaRPr lang="en-US" b="1" dirty="0"/>
          </a:p>
          <a:p>
            <a:pPr algn="just">
              <a:spcBef>
                <a:spcPct val="0"/>
              </a:spcBef>
              <a:buSzPct val="120000"/>
            </a:pPr>
            <a:r>
              <a:rPr lang="en-US" dirty="0"/>
              <a:t>When using dynamic binding all the instances of a class may not be properly disposed off. As delete to a pointer to a base class will call the destructor of the base class only.</a:t>
            </a:r>
          </a:p>
          <a:p>
            <a:pPr algn="just">
              <a:spcBef>
                <a:spcPct val="0"/>
              </a:spcBef>
              <a:buSzPct val="120000"/>
            </a:pPr>
            <a:endParaRPr lang="en-US" dirty="0"/>
          </a:p>
          <a:p>
            <a:pPr algn="just">
              <a:spcBef>
                <a:spcPct val="0"/>
              </a:spcBef>
              <a:buSzPct val="120000"/>
            </a:pPr>
            <a:r>
              <a:rPr lang="en-US" dirty="0"/>
              <a:t>But if destructor is declared virtual it will call the inherited class destructor as well, thus properly disposing the class instances.  </a:t>
            </a:r>
          </a:p>
          <a:p>
            <a:pPr algn="just">
              <a:spcBef>
                <a:spcPct val="0"/>
              </a:spcBef>
              <a:buSzPct val="120000"/>
            </a:pPr>
            <a:endParaRPr lang="en-US" dirty="0"/>
          </a:p>
          <a:p>
            <a:endParaRPr lang="en-IN"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normAutofit fontScale="92500"/>
          </a:bodyPr>
          <a:lstStyle/>
          <a:p>
            <a:pPr>
              <a:buFontTx/>
              <a:buNone/>
            </a:pPr>
            <a:r>
              <a:rPr lang="en-US" dirty="0"/>
              <a:t>In this lesson, you learnt to:</a:t>
            </a:r>
          </a:p>
          <a:p>
            <a:r>
              <a:rPr lang="en-US" dirty="0"/>
              <a:t>Describe static, or early, or compile-time binding</a:t>
            </a:r>
          </a:p>
          <a:p>
            <a:r>
              <a:rPr lang="en-US" dirty="0"/>
              <a:t>Describe dynamic, or runtime, or late binding</a:t>
            </a:r>
          </a:p>
          <a:p>
            <a:r>
              <a:rPr lang="en-US" dirty="0"/>
              <a:t>Describe a virtual function</a:t>
            </a:r>
          </a:p>
          <a:p>
            <a:r>
              <a:rPr lang="en-US" dirty="0"/>
              <a:t>Employ a virtual function to implement dynamic binding</a:t>
            </a:r>
          </a:p>
          <a:p>
            <a:r>
              <a:rPr lang="en-US" dirty="0"/>
              <a:t>Achieve runtime polymorphism through dynamic binding, a base class pointer, and virtual functions</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endParaRPr lang="en-US" sz="4400" b="1" dirty="0"/>
          </a:p>
          <a:p>
            <a:pPr algn="ctr">
              <a:buNone/>
            </a:pPr>
            <a:endParaRPr lang="en-US" sz="4400" b="1" dirty="0"/>
          </a:p>
          <a:p>
            <a:pPr algn="ctr">
              <a:buNone/>
            </a:pPr>
            <a:r>
              <a:rPr lang="en-US" sz="4400" b="1" dirty="0"/>
              <a:t>Friend Functions</a:t>
            </a:r>
          </a:p>
          <a:p>
            <a:pPr algn="ctr">
              <a:buNone/>
            </a:pPr>
            <a:endParaRPr lang="en-IN" sz="4400" b="1"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lstStyle/>
          <a:p>
            <a:pPr marL="457200" indent="-457200">
              <a:buFontTx/>
              <a:buNone/>
            </a:pPr>
            <a:endParaRPr lang="en-US" dirty="0"/>
          </a:p>
          <a:p>
            <a:pPr marL="457200" indent="-457200">
              <a:buFontTx/>
              <a:buNone/>
            </a:pPr>
            <a:r>
              <a:rPr lang="en-US" dirty="0"/>
              <a:t>At the end of this Lesson, you will learn to: </a:t>
            </a:r>
          </a:p>
          <a:p>
            <a:pPr marL="457200" indent="-457200"/>
            <a:r>
              <a:rPr lang="en-US" dirty="0"/>
              <a:t> Define friend function</a:t>
            </a:r>
          </a:p>
          <a:p>
            <a:pPr marL="457200" indent="-457200"/>
            <a:r>
              <a:rPr lang="en-US" dirty="0"/>
              <a:t> Implementing friend function</a:t>
            </a:r>
          </a:p>
          <a:p>
            <a:pPr marL="457200" indent="-457200"/>
            <a:r>
              <a:rPr lang="en-US" dirty="0"/>
              <a:t> Define friend class</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Friend Functions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An external function cannot access the non-public members of an object.</a:t>
            </a:r>
          </a:p>
          <a:p>
            <a:endParaRPr lang="en-US" dirty="0"/>
          </a:p>
          <a:p>
            <a:r>
              <a:rPr lang="en-US" dirty="0"/>
              <a:t>The only way to access the data within objects is through messages, which involve a call to a public member function that in turn accesses the non-public data.</a:t>
            </a:r>
          </a:p>
          <a:p>
            <a:endParaRPr lang="en-US" dirty="0"/>
          </a:p>
          <a:p>
            <a:r>
              <a:rPr lang="en-US" dirty="0"/>
              <a:t>These function calls to access the non-public data slows down the execution of code owing to the overhead of additional function calls.</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Functions</a:t>
            </a:r>
            <a:endParaRPr lang="en-IN" dirty="0"/>
          </a:p>
        </p:txBody>
      </p:sp>
      <p:sp>
        <p:nvSpPr>
          <p:cNvPr id="3" name="Content Placeholder 2"/>
          <p:cNvSpPr>
            <a:spLocks noGrp="1"/>
          </p:cNvSpPr>
          <p:nvPr>
            <p:ph idx="1"/>
          </p:nvPr>
        </p:nvSpPr>
        <p:spPr/>
        <p:txBody>
          <a:bodyPr>
            <a:normAutofit fontScale="92500" lnSpcReduction="10000"/>
          </a:bodyPr>
          <a:lstStyle/>
          <a:p>
            <a:r>
              <a:rPr lang="en-US" dirty="0"/>
              <a:t>To enable the programmer to avoid the overhead of using function calls, C++ provides the </a:t>
            </a:r>
            <a:r>
              <a:rPr lang="en-US" b="1" dirty="0"/>
              <a:t>friend</a:t>
            </a:r>
            <a:r>
              <a:rPr lang="en-US" dirty="0"/>
              <a:t> facility.</a:t>
            </a:r>
          </a:p>
          <a:p>
            <a:endParaRPr lang="en-US" dirty="0"/>
          </a:p>
          <a:p>
            <a:r>
              <a:rPr lang="en-US" dirty="0"/>
              <a:t>Syntax:</a:t>
            </a:r>
          </a:p>
          <a:p>
            <a:pPr>
              <a:buFontTx/>
              <a:buNone/>
            </a:pPr>
            <a:r>
              <a:rPr lang="en-US" dirty="0"/>
              <a:t>             </a:t>
            </a:r>
            <a:r>
              <a:rPr lang="en-US" b="1" dirty="0"/>
              <a:t>friend</a:t>
            </a:r>
            <a:r>
              <a:rPr lang="en-US" dirty="0"/>
              <a:t> return type Function Name()</a:t>
            </a:r>
          </a:p>
          <a:p>
            <a:pPr>
              <a:buFontTx/>
              <a:buNone/>
            </a:pPr>
            <a:r>
              <a:rPr lang="en-US" dirty="0"/>
              <a:t>			{ statements}</a:t>
            </a:r>
          </a:p>
          <a:p>
            <a:r>
              <a:rPr lang="en-US" dirty="0"/>
              <a:t>  Using friend function we can access all the members of a class from outside the class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Functions</a:t>
            </a:r>
            <a:endParaRPr lang="en-IN" dirty="0"/>
          </a:p>
        </p:txBody>
      </p:sp>
      <p:sp>
        <p:nvSpPr>
          <p:cNvPr id="3" name="Content Placeholder 2"/>
          <p:cNvSpPr>
            <a:spLocks noGrp="1"/>
          </p:cNvSpPr>
          <p:nvPr>
            <p:ph idx="1"/>
          </p:nvPr>
        </p:nvSpPr>
        <p:spPr>
          <a:xfrm>
            <a:off x="457200" y="1285860"/>
            <a:ext cx="8229600" cy="5143536"/>
          </a:xfrm>
        </p:spPr>
        <p:txBody>
          <a:bodyPr>
            <a:normAutofit fontScale="77500" lnSpcReduction="20000"/>
          </a:bodyPr>
          <a:lstStyle/>
          <a:p>
            <a:r>
              <a:rPr lang="en-US" dirty="0"/>
              <a:t>Example:</a:t>
            </a:r>
          </a:p>
          <a:p>
            <a:pPr marL="0" indent="0">
              <a:buNone/>
            </a:pPr>
            <a:r>
              <a:rPr lang="en-US" dirty="0"/>
              <a:t>class </a:t>
            </a:r>
            <a:r>
              <a:rPr lang="en-US" dirty="0" err="1"/>
              <a:t>mks_distance</a:t>
            </a:r>
            <a:endParaRPr lang="en-US" dirty="0"/>
          </a:p>
          <a:p>
            <a:pPr marL="0" indent="0">
              <a:buNone/>
            </a:pPr>
            <a:r>
              <a:rPr lang="en-US" dirty="0"/>
              <a:t>  {private:</a:t>
            </a:r>
          </a:p>
          <a:p>
            <a:pPr marL="0" indent="0">
              <a:buNone/>
            </a:pPr>
            <a:r>
              <a:rPr lang="en-US" dirty="0"/>
              <a:t>     </a:t>
            </a:r>
            <a:r>
              <a:rPr lang="en-US" dirty="0" err="1"/>
              <a:t>int</a:t>
            </a:r>
            <a:r>
              <a:rPr lang="en-US" dirty="0"/>
              <a:t> meter;</a:t>
            </a:r>
          </a:p>
          <a:p>
            <a:pPr marL="0" indent="0">
              <a:buNone/>
            </a:pPr>
            <a:r>
              <a:rPr lang="en-US" dirty="0"/>
              <a:t>     </a:t>
            </a:r>
            <a:r>
              <a:rPr lang="en-US" dirty="0" err="1"/>
              <a:t>int</a:t>
            </a:r>
            <a:r>
              <a:rPr lang="en-US" dirty="0"/>
              <a:t> cm; </a:t>
            </a:r>
          </a:p>
          <a:p>
            <a:pPr marL="0" indent="0">
              <a:buNone/>
            </a:pPr>
            <a:r>
              <a:rPr lang="en-US" dirty="0"/>
              <a:t>public:</a:t>
            </a:r>
          </a:p>
          <a:p>
            <a:pPr marL="0" indent="0">
              <a:buNone/>
            </a:pPr>
            <a:r>
              <a:rPr lang="en-US" dirty="0"/>
              <a:t>  </a:t>
            </a:r>
            <a:r>
              <a:rPr lang="en-US" dirty="0" err="1"/>
              <a:t>mks_distance</a:t>
            </a:r>
            <a:r>
              <a:rPr lang="en-US" dirty="0"/>
              <a:t>( </a:t>
            </a:r>
            <a:r>
              <a:rPr lang="en-US" dirty="0" err="1"/>
              <a:t>int</a:t>
            </a:r>
            <a:r>
              <a:rPr lang="en-US" dirty="0"/>
              <a:t>, </a:t>
            </a:r>
            <a:r>
              <a:rPr lang="en-US" dirty="0" err="1"/>
              <a:t>int</a:t>
            </a:r>
            <a:r>
              <a:rPr lang="en-US" dirty="0"/>
              <a:t>);</a:t>
            </a:r>
          </a:p>
          <a:p>
            <a:pPr marL="0" indent="0">
              <a:buNone/>
            </a:pPr>
            <a:r>
              <a:rPr lang="en-US" dirty="0"/>
              <a:t>  void </a:t>
            </a:r>
            <a:r>
              <a:rPr lang="en-US" dirty="0" err="1"/>
              <a:t>disp_distance</a:t>
            </a:r>
            <a:r>
              <a:rPr lang="en-US" dirty="0"/>
              <a:t>( void);</a:t>
            </a:r>
          </a:p>
          <a:p>
            <a:pPr marL="0" indent="0">
              <a:buNone/>
            </a:pPr>
            <a:r>
              <a:rPr lang="en-US" dirty="0"/>
              <a:t> friend </a:t>
            </a:r>
            <a:r>
              <a:rPr lang="en-US" dirty="0" err="1"/>
              <a:t>int</a:t>
            </a:r>
            <a:r>
              <a:rPr lang="en-US" dirty="0"/>
              <a:t> compare( </a:t>
            </a:r>
            <a:r>
              <a:rPr lang="en-US" dirty="0" err="1"/>
              <a:t>mks_distance</a:t>
            </a:r>
            <a:r>
              <a:rPr lang="en-US" dirty="0"/>
              <a:t> &amp;, </a:t>
            </a:r>
            <a:r>
              <a:rPr lang="en-US" dirty="0" err="1"/>
              <a:t>mks_distance</a:t>
            </a:r>
            <a:r>
              <a:rPr lang="en-US" dirty="0"/>
              <a:t> &amp;); };</a:t>
            </a:r>
          </a:p>
          <a:p>
            <a:pPr marL="0" indent="0">
              <a:buNone/>
            </a:pPr>
            <a:r>
              <a:rPr lang="en-US" dirty="0" err="1"/>
              <a:t>mks_distance</a:t>
            </a:r>
            <a:r>
              <a:rPr lang="en-US" dirty="0"/>
              <a:t>:: </a:t>
            </a:r>
            <a:r>
              <a:rPr lang="en-US" dirty="0" err="1"/>
              <a:t>mks_distance</a:t>
            </a:r>
            <a:r>
              <a:rPr lang="en-US" dirty="0"/>
              <a:t>( const </a:t>
            </a:r>
            <a:r>
              <a:rPr lang="en-US" dirty="0" err="1"/>
              <a:t>int</a:t>
            </a:r>
            <a:r>
              <a:rPr lang="en-US" dirty="0"/>
              <a:t> </a:t>
            </a:r>
            <a:r>
              <a:rPr lang="en-US" dirty="0" err="1"/>
              <a:t>mt</a:t>
            </a:r>
            <a:r>
              <a:rPr lang="en-US" dirty="0"/>
              <a:t> = 0, const </a:t>
            </a:r>
            <a:r>
              <a:rPr lang="en-US" dirty="0" err="1"/>
              <a:t>int</a:t>
            </a:r>
            <a:r>
              <a:rPr lang="en-US" dirty="0"/>
              <a:t> </a:t>
            </a:r>
            <a:r>
              <a:rPr lang="en-US" dirty="0" err="1"/>
              <a:t>cmt</a:t>
            </a:r>
            <a:r>
              <a:rPr lang="en-US" dirty="0"/>
              <a:t> = 0)</a:t>
            </a:r>
          </a:p>
          <a:p>
            <a:pPr marL="0" indent="0">
              <a:buNone/>
            </a:pPr>
            <a:r>
              <a:rPr lang="en-US" dirty="0"/>
              <a:t> {meter = </a:t>
            </a:r>
            <a:r>
              <a:rPr lang="en-US" dirty="0" err="1"/>
              <a:t>mt</a:t>
            </a:r>
            <a:r>
              <a:rPr lang="en-US" dirty="0"/>
              <a:t>;</a:t>
            </a:r>
          </a:p>
          <a:p>
            <a:pPr marL="0" indent="0">
              <a:buNone/>
            </a:pPr>
            <a:r>
              <a:rPr lang="en-US" dirty="0"/>
              <a:t>  cm = </a:t>
            </a:r>
            <a:r>
              <a:rPr lang="en-US" dirty="0" err="1"/>
              <a:t>cmt</a:t>
            </a:r>
            <a:r>
              <a:rPr lang="en-US" dirty="0"/>
              <a:t>;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Functions</a:t>
            </a:r>
            <a:endParaRPr lang="en-IN" dirty="0"/>
          </a:p>
        </p:txBody>
      </p:sp>
      <p:sp>
        <p:nvSpPr>
          <p:cNvPr id="3" name="Content Placeholder 2"/>
          <p:cNvSpPr>
            <a:spLocks noGrp="1"/>
          </p:cNvSpPr>
          <p:nvPr>
            <p:ph idx="1"/>
          </p:nvPr>
        </p:nvSpPr>
        <p:spPr>
          <a:xfrm>
            <a:off x="457200" y="1357298"/>
            <a:ext cx="8229600" cy="5072098"/>
          </a:xfrm>
        </p:spPr>
        <p:txBody>
          <a:bodyPr>
            <a:normAutofit fontScale="70000" lnSpcReduction="20000"/>
          </a:bodyPr>
          <a:lstStyle/>
          <a:p>
            <a:r>
              <a:rPr lang="en-US" dirty="0"/>
              <a:t>Example:</a:t>
            </a:r>
          </a:p>
          <a:p>
            <a:r>
              <a:rPr lang="en-US" dirty="0"/>
              <a:t>class </a:t>
            </a:r>
            <a:r>
              <a:rPr lang="en-US" dirty="0" err="1"/>
              <a:t>mks_distance</a:t>
            </a:r>
            <a:endParaRPr lang="en-US" dirty="0"/>
          </a:p>
          <a:p>
            <a:r>
              <a:rPr lang="en-US" dirty="0"/>
              <a:t>  {private:</a:t>
            </a:r>
          </a:p>
          <a:p>
            <a:r>
              <a:rPr lang="en-US" dirty="0"/>
              <a:t>     </a:t>
            </a:r>
            <a:r>
              <a:rPr lang="en-US" dirty="0" err="1"/>
              <a:t>int</a:t>
            </a:r>
            <a:r>
              <a:rPr lang="en-US" dirty="0"/>
              <a:t> meter;</a:t>
            </a:r>
          </a:p>
          <a:p>
            <a:r>
              <a:rPr lang="en-US" dirty="0"/>
              <a:t>     </a:t>
            </a:r>
            <a:r>
              <a:rPr lang="en-US" dirty="0" err="1"/>
              <a:t>int</a:t>
            </a:r>
            <a:r>
              <a:rPr lang="en-US" dirty="0"/>
              <a:t> cm; </a:t>
            </a:r>
          </a:p>
          <a:p>
            <a:r>
              <a:rPr lang="en-US" dirty="0"/>
              <a:t>public:</a:t>
            </a:r>
          </a:p>
          <a:p>
            <a:r>
              <a:rPr lang="en-US" dirty="0"/>
              <a:t>  </a:t>
            </a:r>
            <a:r>
              <a:rPr lang="en-US" dirty="0" err="1"/>
              <a:t>mks_distance</a:t>
            </a:r>
            <a:r>
              <a:rPr lang="en-US" dirty="0"/>
              <a:t>( </a:t>
            </a:r>
            <a:r>
              <a:rPr lang="en-US" dirty="0" err="1"/>
              <a:t>int</a:t>
            </a:r>
            <a:r>
              <a:rPr lang="en-US" dirty="0"/>
              <a:t>, </a:t>
            </a:r>
            <a:r>
              <a:rPr lang="en-US" dirty="0" err="1"/>
              <a:t>int</a:t>
            </a:r>
            <a:r>
              <a:rPr lang="en-US" dirty="0"/>
              <a:t>);</a:t>
            </a:r>
          </a:p>
          <a:p>
            <a:r>
              <a:rPr lang="en-US" dirty="0"/>
              <a:t>  void </a:t>
            </a:r>
            <a:r>
              <a:rPr lang="en-US" dirty="0" err="1"/>
              <a:t>disp_distance</a:t>
            </a:r>
            <a:r>
              <a:rPr lang="en-US" dirty="0"/>
              <a:t>( void);</a:t>
            </a:r>
          </a:p>
          <a:p>
            <a:r>
              <a:rPr lang="en-US" dirty="0"/>
              <a:t> friend </a:t>
            </a:r>
            <a:r>
              <a:rPr lang="en-US" dirty="0" err="1"/>
              <a:t>int</a:t>
            </a:r>
            <a:r>
              <a:rPr lang="en-US" dirty="0"/>
              <a:t> compare( </a:t>
            </a:r>
            <a:r>
              <a:rPr lang="en-US" dirty="0" err="1"/>
              <a:t>mks_distance</a:t>
            </a:r>
            <a:r>
              <a:rPr lang="en-US" dirty="0"/>
              <a:t> &amp;, </a:t>
            </a:r>
            <a:r>
              <a:rPr lang="en-US" dirty="0" err="1"/>
              <a:t>mks_distance</a:t>
            </a:r>
            <a:r>
              <a:rPr lang="en-US" dirty="0"/>
              <a:t> &amp;); };</a:t>
            </a:r>
          </a:p>
          <a:p>
            <a:r>
              <a:rPr lang="en-US" dirty="0" err="1"/>
              <a:t>mks_distance</a:t>
            </a:r>
            <a:r>
              <a:rPr lang="en-US" dirty="0"/>
              <a:t>:: </a:t>
            </a:r>
            <a:r>
              <a:rPr lang="en-US" dirty="0" err="1"/>
              <a:t>mks_distance</a:t>
            </a:r>
            <a:r>
              <a:rPr lang="en-US" dirty="0"/>
              <a:t>( const </a:t>
            </a:r>
            <a:r>
              <a:rPr lang="en-US" dirty="0" err="1"/>
              <a:t>int</a:t>
            </a:r>
            <a:r>
              <a:rPr lang="en-US" dirty="0"/>
              <a:t> </a:t>
            </a:r>
            <a:r>
              <a:rPr lang="en-US" dirty="0" err="1"/>
              <a:t>mt</a:t>
            </a:r>
            <a:r>
              <a:rPr lang="en-US" dirty="0"/>
              <a:t> = 0, const </a:t>
            </a:r>
            <a:r>
              <a:rPr lang="en-US" dirty="0" err="1"/>
              <a:t>int</a:t>
            </a:r>
            <a:r>
              <a:rPr lang="en-US" dirty="0"/>
              <a:t> </a:t>
            </a:r>
            <a:r>
              <a:rPr lang="en-US" dirty="0" err="1"/>
              <a:t>cmt</a:t>
            </a:r>
            <a:r>
              <a:rPr lang="en-US" dirty="0"/>
              <a:t> = 0)</a:t>
            </a:r>
          </a:p>
          <a:p>
            <a:r>
              <a:rPr lang="en-US" dirty="0"/>
              <a:t> {meter = </a:t>
            </a:r>
            <a:r>
              <a:rPr lang="en-US" dirty="0" err="1"/>
              <a:t>mt</a:t>
            </a:r>
            <a:r>
              <a:rPr lang="en-US" dirty="0"/>
              <a:t>;</a:t>
            </a:r>
          </a:p>
          <a:p>
            <a:r>
              <a:rPr lang="en-US" dirty="0"/>
              <a:t>  cm = </a:t>
            </a:r>
            <a:r>
              <a:rPr lang="en-US" dirty="0" err="1"/>
              <a:t>cmt</a:t>
            </a:r>
            <a:r>
              <a:rPr lang="en-US" dirty="0"/>
              <a:t>; }</a:t>
            </a:r>
          </a:p>
          <a:p>
            <a:endParaRPr lang="en-US" dirty="0"/>
          </a:p>
          <a:p>
            <a:r>
              <a:rPr lang="en-US" b="1" dirty="0"/>
              <a:t>The declaration of the friend function must be declared within the class of which it is a friend.</a:t>
            </a:r>
            <a:endParaRPr lang="en-IN"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Functions</a:t>
            </a:r>
            <a:endParaRPr lang="en-IN" dirty="0"/>
          </a:p>
        </p:txBody>
      </p:sp>
      <p:sp>
        <p:nvSpPr>
          <p:cNvPr id="3" name="Content Placeholder 2"/>
          <p:cNvSpPr>
            <a:spLocks noGrp="1"/>
          </p:cNvSpPr>
          <p:nvPr>
            <p:ph idx="1"/>
          </p:nvPr>
        </p:nvSpPr>
        <p:spPr/>
        <p:txBody>
          <a:bodyPr>
            <a:normAutofit fontScale="77500" lnSpcReduction="20000"/>
          </a:bodyPr>
          <a:lstStyle/>
          <a:p>
            <a:r>
              <a:rPr lang="en-US" dirty="0"/>
              <a:t>void </a:t>
            </a:r>
            <a:r>
              <a:rPr lang="en-US" dirty="0" err="1"/>
              <a:t>mks_distance</a:t>
            </a:r>
            <a:r>
              <a:rPr lang="en-US" dirty="0"/>
              <a:t>::</a:t>
            </a:r>
            <a:r>
              <a:rPr lang="en-US" dirty="0" err="1"/>
              <a:t>disp_distance</a:t>
            </a:r>
            <a:r>
              <a:rPr lang="en-US" dirty="0"/>
              <a:t>( void)</a:t>
            </a:r>
          </a:p>
          <a:p>
            <a:r>
              <a:rPr lang="en-US" dirty="0"/>
              <a:t> {  </a:t>
            </a:r>
            <a:r>
              <a:rPr lang="en-US" dirty="0" err="1"/>
              <a:t>cout</a:t>
            </a:r>
            <a:r>
              <a:rPr lang="en-US" dirty="0"/>
              <a:t> &lt;&lt; “the distance = “ &lt;&lt; meter &lt;&lt; ‘.’ &lt;&lt; cm  &lt;&lt; “</a:t>
            </a:r>
            <a:r>
              <a:rPr lang="en-US" dirty="0" err="1"/>
              <a:t>metres</a:t>
            </a:r>
            <a:r>
              <a:rPr lang="en-US" dirty="0"/>
              <a:t>\n”; }</a:t>
            </a:r>
          </a:p>
          <a:p>
            <a:endParaRPr lang="en-US" dirty="0"/>
          </a:p>
          <a:p>
            <a:r>
              <a:rPr lang="en-US" dirty="0" err="1"/>
              <a:t>int</a:t>
            </a:r>
            <a:r>
              <a:rPr lang="en-US" dirty="0"/>
              <a:t> compare( </a:t>
            </a:r>
            <a:r>
              <a:rPr lang="en-US" dirty="0" err="1"/>
              <a:t>mks_distance</a:t>
            </a:r>
            <a:r>
              <a:rPr lang="en-US" dirty="0"/>
              <a:t> &amp;m1, </a:t>
            </a:r>
            <a:r>
              <a:rPr lang="en-US" dirty="0" err="1"/>
              <a:t>mks_distance</a:t>
            </a:r>
            <a:r>
              <a:rPr lang="en-US" dirty="0"/>
              <a:t> &amp;m2)</a:t>
            </a:r>
          </a:p>
          <a:p>
            <a:r>
              <a:rPr lang="en-US" dirty="0"/>
              <a:t> {</a:t>
            </a:r>
          </a:p>
          <a:p>
            <a:r>
              <a:rPr lang="en-US" dirty="0"/>
              <a:t>   // Accessing private members of objects of </a:t>
            </a:r>
            <a:r>
              <a:rPr lang="en-US" dirty="0" err="1"/>
              <a:t>mks_distance</a:t>
            </a:r>
            <a:endParaRPr lang="en-US" dirty="0"/>
          </a:p>
          <a:p>
            <a:r>
              <a:rPr lang="en-US" dirty="0"/>
              <a:t>  </a:t>
            </a:r>
            <a:r>
              <a:rPr lang="en-US" dirty="0" err="1"/>
              <a:t>int</a:t>
            </a:r>
            <a:r>
              <a:rPr lang="en-US" dirty="0"/>
              <a:t> </a:t>
            </a:r>
            <a:r>
              <a:rPr lang="en-US" dirty="0" err="1"/>
              <a:t>m_diff</a:t>
            </a:r>
            <a:r>
              <a:rPr lang="en-US" dirty="0"/>
              <a:t> = m1.meter – m2.meter;</a:t>
            </a:r>
          </a:p>
          <a:p>
            <a:r>
              <a:rPr lang="en-US" dirty="0"/>
              <a:t>  </a:t>
            </a:r>
            <a:r>
              <a:rPr lang="en-US" dirty="0" err="1"/>
              <a:t>int</a:t>
            </a:r>
            <a:r>
              <a:rPr lang="en-US" dirty="0"/>
              <a:t> cm-diff = m1.cm – m2.cm;</a:t>
            </a:r>
          </a:p>
          <a:p>
            <a:r>
              <a:rPr lang="en-US" dirty="0"/>
              <a:t>  return( </a:t>
            </a:r>
            <a:r>
              <a:rPr lang="en-US" dirty="0" err="1"/>
              <a:t>m_diff</a:t>
            </a:r>
            <a:r>
              <a:rPr lang="en-US" dirty="0"/>
              <a:t> * 100 + </a:t>
            </a:r>
            <a:r>
              <a:rPr lang="en-US" dirty="0" err="1"/>
              <a:t>cm_diff</a:t>
            </a:r>
            <a:r>
              <a:rPr lang="en-US" dirty="0"/>
              <a:t>);</a:t>
            </a:r>
          </a:p>
          <a:p>
            <a:r>
              <a:rPr lang="en-US" dirty="0"/>
              <a:t> }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Default Arguments</a:t>
            </a:r>
            <a:endParaRPr lang="en-IN" b="1" dirty="0"/>
          </a:p>
        </p:txBody>
      </p:sp>
      <p:sp>
        <p:nvSpPr>
          <p:cNvPr id="3" name="Content Placeholder 2"/>
          <p:cNvSpPr>
            <a:spLocks noGrp="1"/>
          </p:cNvSpPr>
          <p:nvPr>
            <p:ph idx="1"/>
          </p:nvPr>
        </p:nvSpPr>
        <p:spPr/>
        <p:txBody>
          <a:bodyPr>
            <a:normAutofit/>
          </a:bodyPr>
          <a:lstStyle/>
          <a:p>
            <a:pPr>
              <a:spcBef>
                <a:spcPct val="0"/>
              </a:spcBef>
            </a:pPr>
            <a:r>
              <a:rPr lang="en-US" sz="2400" dirty="0"/>
              <a:t>An argument value that is specified at the time of defining the function prototype. This value will be automatically passed to a function when no explicit argument is specified in the function call.</a:t>
            </a:r>
          </a:p>
          <a:p>
            <a:pPr>
              <a:spcBef>
                <a:spcPct val="0"/>
              </a:spcBef>
              <a:buNone/>
            </a:pPr>
            <a:endParaRPr lang="en-US" sz="2400" dirty="0"/>
          </a:p>
          <a:p>
            <a:pPr>
              <a:spcBef>
                <a:spcPct val="0"/>
              </a:spcBef>
            </a:pPr>
            <a:r>
              <a:rPr lang="en-US" sz="2400" dirty="0"/>
              <a:t>Allows calling a function without specifying all its arguments.</a:t>
            </a:r>
          </a:p>
          <a:p>
            <a:pPr>
              <a:spcBef>
                <a:spcPct val="0"/>
              </a:spcBef>
            </a:pPr>
            <a:endParaRPr lang="en-US" sz="2400" dirty="0"/>
          </a:p>
          <a:p>
            <a:pPr lvl="1">
              <a:spcBef>
                <a:spcPct val="0"/>
              </a:spcBef>
              <a:buNone/>
            </a:pPr>
            <a:r>
              <a:rPr lang="en-US" sz="2400" dirty="0"/>
              <a:t>float discount( </a:t>
            </a:r>
            <a:r>
              <a:rPr lang="en-US" sz="2400" dirty="0" err="1"/>
              <a:t>int</a:t>
            </a:r>
            <a:r>
              <a:rPr lang="en-US" sz="2400" dirty="0"/>
              <a:t> size, </a:t>
            </a:r>
            <a:r>
              <a:rPr lang="en-US" sz="2400" dirty="0" err="1"/>
              <a:t>int</a:t>
            </a:r>
            <a:r>
              <a:rPr lang="en-US" sz="2400" dirty="0"/>
              <a:t> quantity=0); //function prototype </a:t>
            </a:r>
          </a:p>
          <a:p>
            <a:pPr lvl="1">
              <a:spcBef>
                <a:spcPct val="0"/>
              </a:spcBef>
              <a:buNone/>
            </a:pPr>
            <a:r>
              <a:rPr lang="en-US" sz="2400" dirty="0"/>
              <a:t>discount(10); // quantity=0 default argument assumed</a:t>
            </a:r>
          </a:p>
          <a:p>
            <a:pPr lvl="1">
              <a:spcBef>
                <a:spcPct val="0"/>
              </a:spcBef>
              <a:buNone/>
            </a:pPr>
            <a:r>
              <a:rPr lang="en-US" sz="2400" dirty="0"/>
              <a:t>discount(10,4); //quantity=4 actual argument overrides default</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a:t>Delaring</a:t>
            </a:r>
            <a:r>
              <a:rPr lang="en-US" dirty="0"/>
              <a:t> a function as a friend within a class  does not make it a member of the class.</a:t>
            </a:r>
          </a:p>
          <a:p>
            <a:endParaRPr lang="en-US" dirty="0"/>
          </a:p>
          <a:p>
            <a:r>
              <a:rPr lang="en-US" dirty="0"/>
              <a:t>Since a friend function is not a member of the class, it can be declared in the public, private, or protected section of the class without affecting its visibility.</a:t>
            </a:r>
          </a:p>
          <a:p>
            <a:endParaRPr lang="en-US" dirty="0"/>
          </a:p>
          <a:p>
            <a:r>
              <a:rPr lang="en-US" dirty="0"/>
              <a:t>A function that is a friend of a particular class could be either a global function, or a member function of another class.</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Bridges of Friendship</a:t>
            </a:r>
            <a:endParaRPr lang="en-IN" b="1" dirty="0"/>
          </a:p>
        </p:txBody>
      </p:sp>
      <p:sp>
        <p:nvSpPr>
          <p:cNvPr id="3" name="Content Placeholder 2"/>
          <p:cNvSpPr>
            <a:spLocks noGrp="1"/>
          </p:cNvSpPr>
          <p:nvPr>
            <p:ph idx="1"/>
          </p:nvPr>
        </p:nvSpPr>
        <p:spPr/>
        <p:txBody>
          <a:bodyPr/>
          <a:lstStyle/>
          <a:p>
            <a:r>
              <a:rPr lang="en-US" dirty="0"/>
              <a:t> Friend  function can  access the non-public members of more than one class.</a:t>
            </a:r>
          </a:p>
          <a:p>
            <a:endParaRPr lang="en-US" b="1" dirty="0"/>
          </a:p>
          <a:p>
            <a:r>
              <a:rPr lang="en-US" b="1" dirty="0"/>
              <a:t>A friend function can act as a bridge between unrelated classes</a:t>
            </a:r>
          </a:p>
          <a:p>
            <a:pPr>
              <a:buFontTx/>
              <a:buNone/>
            </a:pPr>
            <a:r>
              <a:rPr lang="en-US" dirty="0"/>
              <a:t>       </a:t>
            </a:r>
            <a:r>
              <a:rPr lang="en-US" sz="2400" dirty="0"/>
              <a:t>-    By declaring a function as a friend in more than one      class, it   can be made to access their non-public members.</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a:t>Building Bridges of Friendship</a:t>
            </a:r>
            <a:endParaRPr lang="en-IN" dirty="0"/>
          </a:p>
        </p:txBody>
      </p:sp>
      <p:sp>
        <p:nvSpPr>
          <p:cNvPr id="3" name="Content Placeholder 2"/>
          <p:cNvSpPr>
            <a:spLocks noGrp="1"/>
          </p:cNvSpPr>
          <p:nvPr>
            <p:ph idx="1"/>
          </p:nvPr>
        </p:nvSpPr>
        <p:spPr>
          <a:xfrm>
            <a:off x="457200" y="1214422"/>
            <a:ext cx="8229600" cy="5357850"/>
          </a:xfrm>
        </p:spPr>
        <p:txBody>
          <a:bodyPr>
            <a:normAutofit fontScale="77500" lnSpcReduction="20000"/>
          </a:bodyPr>
          <a:lstStyle/>
          <a:p>
            <a:pPr>
              <a:lnSpc>
                <a:spcPct val="80000"/>
              </a:lnSpc>
            </a:pPr>
            <a:r>
              <a:rPr lang="en-US" dirty="0"/>
              <a:t>Friend function can be a member function of another class.</a:t>
            </a:r>
          </a:p>
          <a:p>
            <a:pPr>
              <a:lnSpc>
                <a:spcPct val="80000"/>
              </a:lnSpc>
            </a:pPr>
            <a:r>
              <a:rPr lang="en-US" dirty="0"/>
              <a:t>Example</a:t>
            </a:r>
          </a:p>
          <a:p>
            <a:pPr>
              <a:lnSpc>
                <a:spcPct val="80000"/>
              </a:lnSpc>
            </a:pPr>
            <a:r>
              <a:rPr lang="en-US" dirty="0"/>
              <a:t>Class A</a:t>
            </a:r>
          </a:p>
          <a:p>
            <a:pPr>
              <a:lnSpc>
                <a:spcPct val="80000"/>
              </a:lnSpc>
            </a:pPr>
            <a:r>
              <a:rPr lang="en-US" dirty="0"/>
              <a:t>{</a:t>
            </a:r>
          </a:p>
          <a:p>
            <a:pPr>
              <a:lnSpc>
                <a:spcPct val="80000"/>
              </a:lnSpc>
            </a:pPr>
            <a:r>
              <a:rPr lang="en-US" dirty="0" err="1"/>
              <a:t>int</a:t>
            </a:r>
            <a:r>
              <a:rPr lang="en-US" dirty="0"/>
              <a:t> x;</a:t>
            </a:r>
          </a:p>
          <a:p>
            <a:pPr>
              <a:lnSpc>
                <a:spcPct val="80000"/>
              </a:lnSpc>
            </a:pPr>
            <a:r>
              <a:rPr lang="en-US" dirty="0"/>
              <a:t>Public:</a:t>
            </a:r>
          </a:p>
          <a:p>
            <a:pPr>
              <a:lnSpc>
                <a:spcPct val="80000"/>
              </a:lnSpc>
            </a:pPr>
            <a:r>
              <a:rPr lang="en-US" dirty="0"/>
              <a:t>void </a:t>
            </a:r>
            <a:r>
              <a:rPr lang="en-US" dirty="0" err="1"/>
              <a:t>getx</a:t>
            </a:r>
            <a:r>
              <a:rPr lang="en-US" dirty="0"/>
              <a:t>()</a:t>
            </a:r>
          </a:p>
          <a:p>
            <a:pPr>
              <a:lnSpc>
                <a:spcPct val="80000"/>
              </a:lnSpc>
            </a:pPr>
            <a:r>
              <a:rPr lang="en-US" dirty="0"/>
              <a:t>{</a:t>
            </a:r>
          </a:p>
          <a:p>
            <a:pPr>
              <a:lnSpc>
                <a:spcPct val="80000"/>
              </a:lnSpc>
            </a:pPr>
            <a:r>
              <a:rPr lang="en-US" dirty="0" err="1"/>
              <a:t>cin</a:t>
            </a:r>
            <a:r>
              <a:rPr lang="en-US" dirty="0"/>
              <a:t>&gt;&gt;x;</a:t>
            </a:r>
          </a:p>
          <a:p>
            <a:pPr>
              <a:lnSpc>
                <a:spcPct val="80000"/>
              </a:lnSpc>
            </a:pPr>
            <a:r>
              <a:rPr lang="en-US" dirty="0"/>
              <a:t>}</a:t>
            </a:r>
          </a:p>
          <a:p>
            <a:pPr>
              <a:lnSpc>
                <a:spcPct val="80000"/>
              </a:lnSpc>
            </a:pPr>
            <a:r>
              <a:rPr lang="en-US" dirty="0"/>
              <a:t> void </a:t>
            </a:r>
            <a:r>
              <a:rPr lang="en-US" dirty="0" err="1"/>
              <a:t>disx</a:t>
            </a:r>
            <a:r>
              <a:rPr lang="en-US" dirty="0"/>
              <a:t>()</a:t>
            </a:r>
          </a:p>
          <a:p>
            <a:pPr>
              <a:lnSpc>
                <a:spcPct val="80000"/>
              </a:lnSpc>
            </a:pPr>
            <a:r>
              <a:rPr lang="en-US" dirty="0"/>
              <a:t>{</a:t>
            </a:r>
          </a:p>
          <a:p>
            <a:pPr>
              <a:lnSpc>
                <a:spcPct val="80000"/>
              </a:lnSpc>
            </a:pPr>
            <a:r>
              <a:rPr lang="en-US" dirty="0"/>
              <a:t> </a:t>
            </a:r>
            <a:r>
              <a:rPr lang="en-US" dirty="0" err="1"/>
              <a:t>cout</a:t>
            </a:r>
            <a:r>
              <a:rPr lang="en-US" dirty="0"/>
              <a:t>&lt;&lt;x;</a:t>
            </a:r>
          </a:p>
          <a:p>
            <a:pPr>
              <a:lnSpc>
                <a:spcPct val="80000"/>
              </a:lnSpc>
            </a:pPr>
            <a:r>
              <a:rPr lang="en-US" dirty="0"/>
              <a:t>}</a:t>
            </a:r>
          </a:p>
          <a:p>
            <a:pPr>
              <a:lnSpc>
                <a:spcPct val="80000"/>
              </a:lnSpc>
            </a:pPr>
            <a:r>
              <a:rPr lang="en-US" dirty="0"/>
              <a:t> friend  void B:: </a:t>
            </a:r>
            <a:r>
              <a:rPr lang="en-US" dirty="0" err="1"/>
              <a:t>sety</a:t>
            </a:r>
            <a:r>
              <a:rPr lang="en-US" dirty="0"/>
              <a:t>();//declaring </a:t>
            </a:r>
            <a:r>
              <a:rPr lang="en-US" dirty="0" err="1"/>
              <a:t>sety</a:t>
            </a:r>
            <a:r>
              <a:rPr lang="en-US" dirty="0"/>
              <a:t> function of class B as friend of class A;</a:t>
            </a:r>
          </a:p>
          <a:p>
            <a:pPr>
              <a:lnSpc>
                <a:spcPct val="80000"/>
              </a:lnSpc>
            </a:pPr>
            <a:r>
              <a:rPr lang="en-US" dirty="0"/>
              <a:t>};</a:t>
            </a:r>
          </a:p>
          <a:p>
            <a:pPr>
              <a:buNone/>
            </a:pPr>
            <a:endParaRPr lang="en-IN"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a:t>Building Bridges of Friendship</a:t>
            </a:r>
            <a:endParaRPr lang="en-IN" dirty="0"/>
          </a:p>
        </p:txBody>
      </p:sp>
      <p:sp>
        <p:nvSpPr>
          <p:cNvPr id="3" name="Content Placeholder 2"/>
          <p:cNvSpPr>
            <a:spLocks noGrp="1"/>
          </p:cNvSpPr>
          <p:nvPr>
            <p:ph idx="1"/>
          </p:nvPr>
        </p:nvSpPr>
        <p:spPr>
          <a:xfrm>
            <a:off x="457200" y="1214422"/>
            <a:ext cx="8229600" cy="5643578"/>
          </a:xfrm>
        </p:spPr>
        <p:txBody>
          <a:bodyPr>
            <a:normAutofit fontScale="62500" lnSpcReduction="20000"/>
          </a:bodyPr>
          <a:lstStyle/>
          <a:p>
            <a:pPr>
              <a:lnSpc>
                <a:spcPct val="80000"/>
              </a:lnSpc>
            </a:pPr>
            <a:r>
              <a:rPr lang="en-US" dirty="0"/>
              <a:t> class B</a:t>
            </a:r>
          </a:p>
          <a:p>
            <a:pPr>
              <a:lnSpc>
                <a:spcPct val="80000"/>
              </a:lnSpc>
            </a:pPr>
            <a:r>
              <a:rPr lang="en-US" dirty="0"/>
              <a:t>{</a:t>
            </a:r>
          </a:p>
          <a:p>
            <a:pPr>
              <a:lnSpc>
                <a:spcPct val="80000"/>
              </a:lnSpc>
            </a:pPr>
            <a:r>
              <a:rPr lang="en-US" dirty="0"/>
              <a:t> </a:t>
            </a:r>
            <a:r>
              <a:rPr lang="en-US" dirty="0" err="1"/>
              <a:t>int</a:t>
            </a:r>
            <a:r>
              <a:rPr lang="en-US" dirty="0"/>
              <a:t> y;</a:t>
            </a:r>
          </a:p>
          <a:p>
            <a:pPr>
              <a:lnSpc>
                <a:spcPct val="80000"/>
              </a:lnSpc>
            </a:pPr>
            <a:r>
              <a:rPr lang="en-US" dirty="0"/>
              <a:t> public :</a:t>
            </a:r>
          </a:p>
          <a:p>
            <a:pPr>
              <a:lnSpc>
                <a:spcPct val="80000"/>
              </a:lnSpc>
            </a:pPr>
            <a:r>
              <a:rPr lang="en-US" dirty="0"/>
              <a:t> void </a:t>
            </a:r>
            <a:r>
              <a:rPr lang="en-US" dirty="0" err="1"/>
              <a:t>sety</a:t>
            </a:r>
            <a:r>
              <a:rPr lang="en-US" dirty="0"/>
              <a:t>()</a:t>
            </a:r>
          </a:p>
          <a:p>
            <a:pPr>
              <a:lnSpc>
                <a:spcPct val="80000"/>
              </a:lnSpc>
            </a:pPr>
            <a:r>
              <a:rPr lang="en-US" dirty="0"/>
              <a:t>{ </a:t>
            </a:r>
          </a:p>
          <a:p>
            <a:pPr>
              <a:lnSpc>
                <a:spcPct val="80000"/>
              </a:lnSpc>
            </a:pPr>
            <a:r>
              <a:rPr lang="en-US" dirty="0"/>
              <a:t>  y=20;</a:t>
            </a:r>
          </a:p>
          <a:p>
            <a:pPr>
              <a:lnSpc>
                <a:spcPct val="80000"/>
              </a:lnSpc>
            </a:pPr>
            <a:r>
              <a:rPr lang="en-US" dirty="0"/>
              <a:t>  A </a:t>
            </a:r>
            <a:r>
              <a:rPr lang="en-US" dirty="0" err="1"/>
              <a:t>obj</a:t>
            </a:r>
            <a:r>
              <a:rPr lang="en-US" dirty="0"/>
              <a:t>;</a:t>
            </a:r>
          </a:p>
          <a:p>
            <a:pPr>
              <a:lnSpc>
                <a:spcPct val="80000"/>
              </a:lnSpc>
            </a:pPr>
            <a:r>
              <a:rPr lang="en-US" dirty="0"/>
              <a:t>     </a:t>
            </a:r>
            <a:r>
              <a:rPr lang="en-US" dirty="0" err="1"/>
              <a:t>obj.x</a:t>
            </a:r>
            <a:r>
              <a:rPr lang="en-US" dirty="0"/>
              <a:t>=200;//assigning value to a private data of a class A directly</a:t>
            </a:r>
          </a:p>
          <a:p>
            <a:pPr>
              <a:lnSpc>
                <a:spcPct val="80000"/>
              </a:lnSpc>
            </a:pPr>
            <a:r>
              <a:rPr lang="en-US" dirty="0"/>
              <a:t> </a:t>
            </a:r>
            <a:r>
              <a:rPr lang="en-US" dirty="0" err="1"/>
              <a:t>cout</a:t>
            </a:r>
            <a:r>
              <a:rPr lang="en-US" dirty="0"/>
              <a:t>&lt;&lt;</a:t>
            </a:r>
            <a:r>
              <a:rPr lang="en-US" dirty="0" err="1"/>
              <a:t>obj.x</a:t>
            </a:r>
            <a:r>
              <a:rPr lang="en-US" dirty="0"/>
              <a:t>; // displaying the value of private member of class a </a:t>
            </a:r>
          </a:p>
          <a:p>
            <a:pPr>
              <a:lnSpc>
                <a:spcPct val="80000"/>
              </a:lnSpc>
            </a:pPr>
            <a:r>
              <a:rPr lang="en-US" dirty="0"/>
              <a:t>}</a:t>
            </a:r>
          </a:p>
          <a:p>
            <a:pPr>
              <a:lnSpc>
                <a:spcPct val="80000"/>
              </a:lnSpc>
            </a:pPr>
            <a:r>
              <a:rPr lang="en-US" dirty="0"/>
              <a:t> void </a:t>
            </a:r>
            <a:r>
              <a:rPr lang="en-US" dirty="0" err="1"/>
              <a:t>disy</a:t>
            </a:r>
            <a:r>
              <a:rPr lang="en-US" dirty="0"/>
              <a:t>()</a:t>
            </a:r>
          </a:p>
          <a:p>
            <a:pPr>
              <a:lnSpc>
                <a:spcPct val="80000"/>
              </a:lnSpc>
            </a:pPr>
            <a:r>
              <a:rPr lang="en-US" dirty="0"/>
              <a:t>{</a:t>
            </a:r>
          </a:p>
          <a:p>
            <a:pPr>
              <a:lnSpc>
                <a:spcPct val="80000"/>
              </a:lnSpc>
            </a:pPr>
            <a:r>
              <a:rPr lang="en-US" dirty="0"/>
              <a:t> </a:t>
            </a:r>
            <a:r>
              <a:rPr lang="en-US" dirty="0" err="1"/>
              <a:t>cout</a:t>
            </a:r>
            <a:r>
              <a:rPr lang="en-US" dirty="0"/>
              <a:t>&lt;&lt;y;</a:t>
            </a:r>
          </a:p>
          <a:p>
            <a:pPr>
              <a:lnSpc>
                <a:spcPct val="80000"/>
              </a:lnSpc>
            </a:pPr>
            <a:r>
              <a:rPr lang="en-US" dirty="0"/>
              <a:t>}</a:t>
            </a:r>
          </a:p>
          <a:p>
            <a:pPr>
              <a:lnSpc>
                <a:spcPct val="80000"/>
              </a:lnSpc>
            </a:pPr>
            <a:r>
              <a:rPr lang="en-US" dirty="0"/>
              <a:t>};</a:t>
            </a:r>
          </a:p>
          <a:p>
            <a:pPr>
              <a:lnSpc>
                <a:spcPct val="80000"/>
              </a:lnSpc>
            </a:pPr>
            <a:r>
              <a:rPr lang="en-US" dirty="0"/>
              <a:t> main()</a:t>
            </a:r>
          </a:p>
          <a:p>
            <a:pPr>
              <a:lnSpc>
                <a:spcPct val="80000"/>
              </a:lnSpc>
            </a:pPr>
            <a:r>
              <a:rPr lang="en-US" dirty="0"/>
              <a:t>{</a:t>
            </a:r>
          </a:p>
          <a:p>
            <a:pPr>
              <a:lnSpc>
                <a:spcPct val="80000"/>
              </a:lnSpc>
            </a:pPr>
            <a:r>
              <a:rPr lang="en-US" dirty="0"/>
              <a:t> B </a:t>
            </a:r>
            <a:r>
              <a:rPr lang="en-US" dirty="0" err="1"/>
              <a:t>obj</a:t>
            </a:r>
            <a:r>
              <a:rPr lang="en-US" dirty="0"/>
              <a:t>;</a:t>
            </a:r>
          </a:p>
          <a:p>
            <a:pPr>
              <a:lnSpc>
                <a:spcPct val="80000"/>
              </a:lnSpc>
            </a:pPr>
            <a:r>
              <a:rPr lang="en-US" dirty="0" err="1"/>
              <a:t>Obj.sety</a:t>
            </a:r>
            <a:r>
              <a:rPr lang="en-US" dirty="0"/>
              <a:t>();</a:t>
            </a:r>
          </a:p>
          <a:p>
            <a:pPr>
              <a:lnSpc>
                <a:spcPct val="80000"/>
              </a:lnSpc>
            </a:pPr>
            <a:r>
              <a:rPr lang="en-US" dirty="0"/>
              <a:t>}</a:t>
            </a:r>
          </a:p>
          <a:p>
            <a:pPr>
              <a:lnSpc>
                <a:spcPct val="80000"/>
              </a:lnSpc>
            </a:pPr>
            <a:r>
              <a:rPr lang="en-US" dirty="0"/>
              <a:t>Note: only </a:t>
            </a:r>
            <a:r>
              <a:rPr lang="en-US" b="1" dirty="0" err="1"/>
              <a:t>sety</a:t>
            </a:r>
            <a:r>
              <a:rPr lang="en-US" dirty="0"/>
              <a:t> function can access private data of class A but not </a:t>
            </a:r>
            <a:r>
              <a:rPr lang="en-US" b="1" dirty="0" err="1"/>
              <a:t>disy</a:t>
            </a:r>
            <a:r>
              <a:rPr lang="en-US" dirty="0"/>
              <a:t> function.</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a:t>Friend class</a:t>
            </a:r>
            <a:endParaRPr lang="en-IN" b="1" dirty="0"/>
          </a:p>
        </p:txBody>
      </p:sp>
      <p:sp>
        <p:nvSpPr>
          <p:cNvPr id="3" name="Content Placeholder 2"/>
          <p:cNvSpPr>
            <a:spLocks noGrp="1"/>
          </p:cNvSpPr>
          <p:nvPr>
            <p:ph idx="1"/>
          </p:nvPr>
        </p:nvSpPr>
        <p:spPr>
          <a:xfrm>
            <a:off x="500034" y="1142984"/>
            <a:ext cx="8229600" cy="5572140"/>
          </a:xfrm>
        </p:spPr>
        <p:txBody>
          <a:bodyPr>
            <a:normAutofit fontScale="85000" lnSpcReduction="20000"/>
          </a:bodyPr>
          <a:lstStyle/>
          <a:p>
            <a:pPr>
              <a:lnSpc>
                <a:spcPct val="90000"/>
              </a:lnSpc>
            </a:pPr>
            <a:r>
              <a:rPr lang="en-US" dirty="0"/>
              <a:t>Class can be declared as a  friend of another class.</a:t>
            </a:r>
          </a:p>
          <a:p>
            <a:pPr>
              <a:lnSpc>
                <a:spcPct val="90000"/>
              </a:lnSpc>
              <a:buFontTx/>
              <a:buNone/>
            </a:pPr>
            <a:endParaRPr lang="en-US" dirty="0"/>
          </a:p>
          <a:p>
            <a:pPr>
              <a:lnSpc>
                <a:spcPct val="90000"/>
              </a:lnSpc>
            </a:pPr>
            <a:r>
              <a:rPr lang="en-US" dirty="0"/>
              <a:t>Friend class can access all the members (including private and protected) of another class directly using object</a:t>
            </a:r>
          </a:p>
          <a:p>
            <a:pPr>
              <a:lnSpc>
                <a:spcPct val="90000"/>
              </a:lnSpc>
              <a:buFontTx/>
              <a:buNone/>
            </a:pPr>
            <a:endParaRPr lang="en-US" dirty="0"/>
          </a:p>
          <a:p>
            <a:pPr>
              <a:lnSpc>
                <a:spcPct val="90000"/>
              </a:lnSpc>
            </a:pPr>
            <a:r>
              <a:rPr lang="en-US" dirty="0"/>
              <a:t>Friend declarations can go in either the public, private, or protected section of a </a:t>
            </a:r>
            <a:r>
              <a:rPr lang="en-US" dirty="0" err="1"/>
              <a:t>class.it</a:t>
            </a:r>
            <a:r>
              <a:rPr lang="en-US" dirty="0"/>
              <a:t> doesn't matter where they appear. </a:t>
            </a:r>
          </a:p>
          <a:p>
            <a:pPr>
              <a:lnSpc>
                <a:spcPct val="90000"/>
              </a:lnSpc>
              <a:buFontTx/>
              <a:buNone/>
            </a:pPr>
            <a:endParaRPr lang="en-US" dirty="0"/>
          </a:p>
          <a:p>
            <a:pPr>
              <a:lnSpc>
                <a:spcPct val="90000"/>
              </a:lnSpc>
            </a:pPr>
            <a:r>
              <a:rPr lang="en-US" dirty="0"/>
              <a:t>Access is granted for a class using the class </a:t>
            </a:r>
            <a:r>
              <a:rPr lang="en-US" b="1" dirty="0"/>
              <a:t>keyword </a:t>
            </a:r>
            <a:r>
              <a:rPr lang="en-US" dirty="0"/>
              <a:t>as </a:t>
            </a:r>
            <a:r>
              <a:rPr lang="en-US" sz="2400" b="1" dirty="0"/>
              <a:t>friend class </a:t>
            </a:r>
            <a:r>
              <a:rPr lang="en-US" sz="2400" b="1" dirty="0" err="1"/>
              <a:t>aclass</a:t>
            </a:r>
            <a:r>
              <a:rPr lang="en-US" dirty="0"/>
              <a:t>;</a:t>
            </a:r>
          </a:p>
          <a:p>
            <a:pPr>
              <a:lnSpc>
                <a:spcPct val="90000"/>
              </a:lnSpc>
            </a:pPr>
            <a:r>
              <a:rPr lang="en-US" dirty="0"/>
              <a:t>When we declared a class as friend of another class , then all the member function of a friend class can access all the members of another class [class which is having a friend declaration] including private and public members</a:t>
            </a:r>
          </a:p>
          <a:p>
            <a:pPr>
              <a:lnSpc>
                <a:spcPct val="90000"/>
              </a:lnSpc>
            </a:pP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Example:Friend</a:t>
            </a:r>
            <a:r>
              <a:rPr lang="en-US" b="1" dirty="0"/>
              <a:t> class</a:t>
            </a:r>
            <a:endParaRPr lang="en-IN" b="1" dirty="0"/>
          </a:p>
        </p:txBody>
      </p:sp>
      <p:sp>
        <p:nvSpPr>
          <p:cNvPr id="3" name="Content Placeholder 2"/>
          <p:cNvSpPr>
            <a:spLocks noGrp="1"/>
          </p:cNvSpPr>
          <p:nvPr>
            <p:ph idx="1"/>
          </p:nvPr>
        </p:nvSpPr>
        <p:spPr>
          <a:xfrm>
            <a:off x="457200" y="1214422"/>
            <a:ext cx="8229600" cy="5643578"/>
          </a:xfrm>
        </p:spPr>
        <p:txBody>
          <a:bodyPr>
            <a:normAutofit fontScale="77500" lnSpcReduction="20000"/>
          </a:bodyPr>
          <a:lstStyle/>
          <a:p>
            <a:pPr>
              <a:lnSpc>
                <a:spcPct val="80000"/>
              </a:lnSpc>
              <a:buFontTx/>
              <a:buNone/>
            </a:pPr>
            <a:r>
              <a:rPr lang="en-US" dirty="0"/>
              <a:t>Example:</a:t>
            </a:r>
          </a:p>
          <a:p>
            <a:pPr>
              <a:lnSpc>
                <a:spcPct val="80000"/>
              </a:lnSpc>
              <a:buFontTx/>
              <a:buNone/>
            </a:pPr>
            <a:r>
              <a:rPr lang="en-US" dirty="0"/>
              <a:t>class A</a:t>
            </a:r>
          </a:p>
          <a:p>
            <a:pPr>
              <a:lnSpc>
                <a:spcPct val="80000"/>
              </a:lnSpc>
              <a:buFontTx/>
              <a:buNone/>
            </a:pPr>
            <a:r>
              <a:rPr lang="en-US" dirty="0"/>
              <a:t>{</a:t>
            </a:r>
          </a:p>
          <a:p>
            <a:pPr>
              <a:lnSpc>
                <a:spcPct val="80000"/>
              </a:lnSpc>
              <a:buFontTx/>
              <a:buNone/>
            </a:pPr>
            <a:r>
              <a:rPr lang="en-US" dirty="0"/>
              <a:t>private:</a:t>
            </a:r>
          </a:p>
          <a:p>
            <a:pPr>
              <a:lnSpc>
                <a:spcPct val="80000"/>
              </a:lnSpc>
              <a:buFontTx/>
              <a:buNone/>
            </a:pPr>
            <a:r>
              <a:rPr lang="en-US" dirty="0" err="1"/>
              <a:t>int</a:t>
            </a:r>
            <a:r>
              <a:rPr lang="en-US" dirty="0"/>
              <a:t> X;</a:t>
            </a:r>
          </a:p>
          <a:p>
            <a:pPr>
              <a:lnSpc>
                <a:spcPct val="80000"/>
              </a:lnSpc>
              <a:buFontTx/>
              <a:buNone/>
            </a:pPr>
            <a:r>
              <a:rPr lang="en-US" dirty="0"/>
              <a:t>void </a:t>
            </a:r>
            <a:r>
              <a:rPr lang="en-US" dirty="0" err="1"/>
              <a:t>setx</a:t>
            </a:r>
            <a:r>
              <a:rPr lang="en-US" dirty="0"/>
              <a:t>(</a:t>
            </a:r>
            <a:r>
              <a:rPr lang="en-US" dirty="0" err="1"/>
              <a:t>int</a:t>
            </a:r>
            <a:r>
              <a:rPr lang="en-US" dirty="0"/>
              <a:t> p)</a:t>
            </a:r>
          </a:p>
          <a:p>
            <a:pPr>
              <a:lnSpc>
                <a:spcPct val="80000"/>
              </a:lnSpc>
              <a:buFontTx/>
              <a:buNone/>
            </a:pPr>
            <a:r>
              <a:rPr lang="en-US" dirty="0"/>
              <a:t>{</a:t>
            </a:r>
          </a:p>
          <a:p>
            <a:pPr>
              <a:lnSpc>
                <a:spcPct val="80000"/>
              </a:lnSpc>
              <a:buFontTx/>
              <a:buNone/>
            </a:pPr>
            <a:r>
              <a:rPr lang="en-US" dirty="0"/>
              <a:t>X=p;</a:t>
            </a:r>
          </a:p>
          <a:p>
            <a:pPr>
              <a:lnSpc>
                <a:spcPct val="80000"/>
              </a:lnSpc>
              <a:buFontTx/>
              <a:buNone/>
            </a:pPr>
            <a:r>
              <a:rPr lang="en-US" dirty="0"/>
              <a:t>}</a:t>
            </a:r>
          </a:p>
          <a:p>
            <a:pPr>
              <a:lnSpc>
                <a:spcPct val="80000"/>
              </a:lnSpc>
              <a:buFontTx/>
              <a:buNone/>
            </a:pPr>
            <a:r>
              <a:rPr lang="en-US" dirty="0"/>
              <a:t>void </a:t>
            </a:r>
            <a:r>
              <a:rPr lang="en-US" dirty="0" err="1"/>
              <a:t>disx</a:t>
            </a:r>
            <a:r>
              <a:rPr lang="en-US" dirty="0"/>
              <a:t>()</a:t>
            </a:r>
          </a:p>
          <a:p>
            <a:pPr>
              <a:lnSpc>
                <a:spcPct val="80000"/>
              </a:lnSpc>
              <a:buFontTx/>
              <a:buNone/>
            </a:pPr>
            <a:r>
              <a:rPr lang="en-US" dirty="0"/>
              <a:t>{</a:t>
            </a:r>
          </a:p>
          <a:p>
            <a:pPr>
              <a:lnSpc>
                <a:spcPct val="80000"/>
              </a:lnSpc>
              <a:buFontTx/>
              <a:buNone/>
            </a:pPr>
            <a:r>
              <a:rPr lang="en-US" dirty="0" err="1"/>
              <a:t>cout</a:t>
            </a:r>
            <a:r>
              <a:rPr lang="en-US" dirty="0"/>
              <a:t>&lt;&lt;X;</a:t>
            </a:r>
          </a:p>
          <a:p>
            <a:pPr>
              <a:lnSpc>
                <a:spcPct val="80000"/>
              </a:lnSpc>
              <a:buFontTx/>
              <a:buNone/>
            </a:pPr>
            <a:r>
              <a:rPr lang="en-US" dirty="0"/>
              <a:t>}</a:t>
            </a:r>
          </a:p>
          <a:p>
            <a:pPr>
              <a:lnSpc>
                <a:spcPct val="80000"/>
              </a:lnSpc>
              <a:buFontTx/>
              <a:buNone/>
            </a:pPr>
            <a:r>
              <a:rPr lang="en-US" dirty="0"/>
              <a:t>friend class B;</a:t>
            </a:r>
          </a:p>
          <a:p>
            <a:pPr>
              <a:lnSpc>
                <a:spcPct val="80000"/>
              </a:lnSpc>
              <a:buFontTx/>
              <a:buNone/>
            </a:pPr>
            <a:r>
              <a:rPr lang="en-US" dirty="0"/>
              <a:t>};</a:t>
            </a:r>
          </a:p>
          <a:p>
            <a:pPr>
              <a:lnSpc>
                <a:spcPct val="80000"/>
              </a:lnSpc>
              <a:buFontTx/>
              <a:buNone/>
            </a:pPr>
            <a:r>
              <a:rPr lang="en-US" dirty="0"/>
              <a:t>class B is a friend of class A  </a:t>
            </a:r>
            <a:r>
              <a:rPr lang="en-US" dirty="0" err="1"/>
              <a:t>ie</a:t>
            </a:r>
            <a:r>
              <a:rPr lang="en-US" dirty="0"/>
              <a:t>.  all the member function of class B can access a all the members of </a:t>
            </a:r>
            <a:r>
              <a:rPr lang="en-US" b="1" dirty="0"/>
              <a:t>class A</a:t>
            </a:r>
            <a:r>
              <a:rPr lang="en-US" dirty="0"/>
              <a:t> directly using a instance of </a:t>
            </a:r>
            <a:r>
              <a:rPr lang="en-US" b="1" dirty="0"/>
              <a:t>class A</a:t>
            </a:r>
            <a:r>
              <a:rPr lang="en-US" dirty="0"/>
              <a:t>. </a:t>
            </a:r>
            <a:r>
              <a:rPr lang="en-US" b="1" dirty="0" err="1"/>
              <a:t>setx</a:t>
            </a:r>
            <a:r>
              <a:rPr lang="en-US" dirty="0"/>
              <a:t> is a private member function of class A,  is accessed by </a:t>
            </a:r>
            <a:r>
              <a:rPr lang="en-US" dirty="0" err="1"/>
              <a:t>setxy</a:t>
            </a:r>
            <a:r>
              <a:rPr lang="en-US" dirty="0"/>
              <a:t> function of class B</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Example:Friend</a:t>
            </a:r>
            <a:r>
              <a:rPr lang="en-US" b="1" dirty="0"/>
              <a:t> class</a:t>
            </a:r>
            <a:endParaRPr lang="en-IN" b="1" dirty="0"/>
          </a:p>
        </p:txBody>
      </p:sp>
      <p:sp>
        <p:nvSpPr>
          <p:cNvPr id="3" name="Content Placeholder 2"/>
          <p:cNvSpPr>
            <a:spLocks noGrp="1"/>
          </p:cNvSpPr>
          <p:nvPr>
            <p:ph idx="1"/>
          </p:nvPr>
        </p:nvSpPr>
        <p:spPr>
          <a:xfrm>
            <a:off x="457200" y="1285860"/>
            <a:ext cx="8229600" cy="5286412"/>
          </a:xfrm>
        </p:spPr>
        <p:txBody>
          <a:bodyPr>
            <a:normAutofit fontScale="77500" lnSpcReduction="20000"/>
          </a:bodyPr>
          <a:lstStyle/>
          <a:p>
            <a:pPr>
              <a:lnSpc>
                <a:spcPct val="80000"/>
              </a:lnSpc>
              <a:buFontTx/>
              <a:buNone/>
            </a:pPr>
            <a:r>
              <a:rPr lang="en-US" dirty="0"/>
              <a:t>class B</a:t>
            </a:r>
          </a:p>
          <a:p>
            <a:pPr>
              <a:lnSpc>
                <a:spcPct val="80000"/>
              </a:lnSpc>
              <a:buFontTx/>
              <a:buNone/>
            </a:pPr>
            <a:r>
              <a:rPr lang="en-US" dirty="0"/>
              <a:t>{</a:t>
            </a:r>
          </a:p>
          <a:p>
            <a:pPr>
              <a:lnSpc>
                <a:spcPct val="80000"/>
              </a:lnSpc>
              <a:buFontTx/>
              <a:buNone/>
            </a:pPr>
            <a:r>
              <a:rPr lang="en-US" dirty="0"/>
              <a:t>private:</a:t>
            </a:r>
          </a:p>
          <a:p>
            <a:pPr>
              <a:lnSpc>
                <a:spcPct val="80000"/>
              </a:lnSpc>
              <a:buFontTx/>
              <a:buNone/>
            </a:pPr>
            <a:r>
              <a:rPr lang="en-US" dirty="0" err="1"/>
              <a:t>int</a:t>
            </a:r>
            <a:r>
              <a:rPr lang="en-US" dirty="0"/>
              <a:t> Y;</a:t>
            </a:r>
          </a:p>
          <a:p>
            <a:pPr>
              <a:lnSpc>
                <a:spcPct val="80000"/>
              </a:lnSpc>
              <a:buFontTx/>
              <a:buNone/>
            </a:pPr>
            <a:r>
              <a:rPr lang="en-US" dirty="0"/>
              <a:t>public:</a:t>
            </a:r>
          </a:p>
          <a:p>
            <a:pPr>
              <a:lnSpc>
                <a:spcPct val="80000"/>
              </a:lnSpc>
              <a:buFontTx/>
              <a:buNone/>
            </a:pPr>
            <a:r>
              <a:rPr lang="en-US" dirty="0"/>
              <a:t>void </a:t>
            </a:r>
            <a:r>
              <a:rPr lang="en-US" dirty="0" err="1"/>
              <a:t>setxy</a:t>
            </a:r>
            <a:r>
              <a:rPr lang="en-US" dirty="0"/>
              <a:t>()</a:t>
            </a:r>
          </a:p>
          <a:p>
            <a:pPr>
              <a:lnSpc>
                <a:spcPct val="80000"/>
              </a:lnSpc>
              <a:buFontTx/>
              <a:buNone/>
            </a:pPr>
            <a:r>
              <a:rPr lang="en-US" dirty="0"/>
              <a:t>{</a:t>
            </a:r>
          </a:p>
          <a:p>
            <a:pPr>
              <a:lnSpc>
                <a:spcPct val="80000"/>
              </a:lnSpc>
              <a:buFontTx/>
              <a:buNone/>
            </a:pPr>
            <a:r>
              <a:rPr lang="en-US" dirty="0"/>
              <a:t>A </a:t>
            </a:r>
            <a:r>
              <a:rPr lang="en-US" dirty="0" err="1"/>
              <a:t>obj</a:t>
            </a:r>
            <a:r>
              <a:rPr lang="en-US" dirty="0"/>
              <a:t>;</a:t>
            </a:r>
          </a:p>
          <a:p>
            <a:pPr>
              <a:lnSpc>
                <a:spcPct val="80000"/>
              </a:lnSpc>
              <a:buFontTx/>
              <a:buNone/>
            </a:pPr>
            <a:r>
              <a:rPr lang="en-US" dirty="0" err="1"/>
              <a:t>Obj.setx</a:t>
            </a:r>
            <a:r>
              <a:rPr lang="en-US" dirty="0"/>
              <a:t>(10);//</a:t>
            </a:r>
            <a:r>
              <a:rPr lang="en-US" sz="2000" dirty="0"/>
              <a:t>accessing private data of class A</a:t>
            </a:r>
          </a:p>
          <a:p>
            <a:pPr>
              <a:lnSpc>
                <a:spcPct val="80000"/>
              </a:lnSpc>
              <a:buFontTx/>
              <a:buNone/>
            </a:pPr>
            <a:r>
              <a:rPr lang="en-US" dirty="0" err="1"/>
              <a:t>Obj.disx</a:t>
            </a:r>
            <a:r>
              <a:rPr lang="en-US" dirty="0"/>
              <a:t>();</a:t>
            </a:r>
          </a:p>
          <a:p>
            <a:pPr>
              <a:lnSpc>
                <a:spcPct val="80000"/>
              </a:lnSpc>
              <a:buFontTx/>
              <a:buNone/>
            </a:pPr>
            <a:r>
              <a:rPr lang="en-US" dirty="0"/>
              <a:t>}</a:t>
            </a:r>
          </a:p>
          <a:p>
            <a:pPr>
              <a:lnSpc>
                <a:spcPct val="80000"/>
              </a:lnSpc>
              <a:buFontTx/>
              <a:buNone/>
            </a:pPr>
            <a:r>
              <a:rPr lang="en-US" dirty="0"/>
              <a:t>};</a:t>
            </a:r>
          </a:p>
          <a:p>
            <a:pPr>
              <a:lnSpc>
                <a:spcPct val="80000"/>
              </a:lnSpc>
              <a:buNone/>
            </a:pPr>
            <a:r>
              <a:rPr lang="en-US" b="1" dirty="0"/>
              <a:t>main()</a:t>
            </a:r>
          </a:p>
          <a:p>
            <a:pPr>
              <a:lnSpc>
                <a:spcPct val="80000"/>
              </a:lnSpc>
              <a:buNone/>
            </a:pPr>
            <a:r>
              <a:rPr lang="en-US" b="1" dirty="0"/>
              <a:t>{</a:t>
            </a:r>
          </a:p>
          <a:p>
            <a:pPr>
              <a:lnSpc>
                <a:spcPct val="80000"/>
              </a:lnSpc>
              <a:buNone/>
            </a:pPr>
            <a:r>
              <a:rPr lang="en-US" b="1" dirty="0"/>
              <a:t>B </a:t>
            </a:r>
            <a:r>
              <a:rPr lang="en-US" b="1" dirty="0" err="1"/>
              <a:t>Obj</a:t>
            </a:r>
            <a:r>
              <a:rPr lang="en-US" b="1" dirty="0"/>
              <a:t>;</a:t>
            </a:r>
          </a:p>
          <a:p>
            <a:pPr>
              <a:lnSpc>
                <a:spcPct val="80000"/>
              </a:lnSpc>
              <a:buNone/>
            </a:pPr>
            <a:r>
              <a:rPr lang="en-US" b="1" dirty="0" err="1"/>
              <a:t>Obj.setxy</a:t>
            </a:r>
            <a:r>
              <a:rPr lang="en-US" b="1" dirty="0"/>
              <a:t>();</a:t>
            </a:r>
          </a:p>
          <a:p>
            <a:pPr>
              <a:lnSpc>
                <a:spcPct val="80000"/>
              </a:lnSpc>
              <a:buNone/>
            </a:pPr>
            <a:r>
              <a:rPr lang="en-US" b="1" dirty="0"/>
              <a:t>}</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Friendly Operator</a:t>
            </a:r>
            <a:endParaRPr lang="en-IN" b="1" dirty="0"/>
          </a:p>
        </p:txBody>
      </p:sp>
      <p:sp>
        <p:nvSpPr>
          <p:cNvPr id="3" name="Content Placeholder 2"/>
          <p:cNvSpPr>
            <a:spLocks noGrp="1"/>
          </p:cNvSpPr>
          <p:nvPr>
            <p:ph idx="1"/>
          </p:nvPr>
        </p:nvSpPr>
        <p:spPr>
          <a:xfrm>
            <a:off x="457200" y="1600200"/>
            <a:ext cx="8229600" cy="5043510"/>
          </a:xfrm>
        </p:spPr>
        <p:txBody>
          <a:bodyPr>
            <a:normAutofit fontScale="85000" lnSpcReduction="20000"/>
          </a:bodyPr>
          <a:lstStyle/>
          <a:p>
            <a:r>
              <a:rPr lang="en-US" dirty="0"/>
              <a:t>While overloading the binary operator ‘ + ‘ the left side argument must be the object of which the overloaded operator is a member.</a:t>
            </a:r>
          </a:p>
          <a:p>
            <a:endParaRPr lang="en-US" dirty="0"/>
          </a:p>
          <a:p>
            <a:r>
              <a:rPr lang="en-US" dirty="0"/>
              <a:t>Assume that the + operator is overloaded in a class.  Then it can be invoked as:</a:t>
            </a:r>
          </a:p>
          <a:p>
            <a:r>
              <a:rPr lang="en-US" dirty="0"/>
              <a:t>height + 3 // height is an object of </a:t>
            </a:r>
            <a:r>
              <a:rPr lang="en-US" dirty="0" err="1"/>
              <a:t>fps_distance</a:t>
            </a:r>
            <a:r>
              <a:rPr lang="en-US" dirty="0"/>
              <a:t> class</a:t>
            </a:r>
          </a:p>
          <a:p>
            <a:r>
              <a:rPr lang="en-US" dirty="0"/>
              <a:t>height + height2;</a:t>
            </a:r>
          </a:p>
          <a:p>
            <a:r>
              <a:rPr lang="en-US" dirty="0"/>
              <a:t>// height and height are objects of the </a:t>
            </a:r>
            <a:r>
              <a:rPr lang="en-US" dirty="0" err="1"/>
              <a:t>fps_distance</a:t>
            </a:r>
            <a:r>
              <a:rPr lang="en-US" dirty="0"/>
              <a:t> class</a:t>
            </a:r>
          </a:p>
          <a:p>
            <a:endParaRPr lang="en-US" dirty="0"/>
          </a:p>
          <a:p>
            <a:r>
              <a:rPr lang="en-US" dirty="0"/>
              <a:t>The conversion from </a:t>
            </a:r>
            <a:r>
              <a:rPr lang="en-US" dirty="0" err="1"/>
              <a:t>int</a:t>
            </a:r>
            <a:r>
              <a:rPr lang="en-US" dirty="0"/>
              <a:t> type to </a:t>
            </a:r>
            <a:r>
              <a:rPr lang="en-US" dirty="0" err="1"/>
              <a:t>fps_distance</a:t>
            </a:r>
            <a:r>
              <a:rPr lang="en-US" dirty="0"/>
              <a:t> is done by the single argument constructor.</a:t>
            </a:r>
          </a:p>
          <a:p>
            <a:endParaRPr lang="en-IN"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Friendly Operator</a:t>
            </a:r>
            <a:endParaRPr lang="en-IN" dirty="0"/>
          </a:p>
        </p:txBody>
      </p:sp>
      <p:sp>
        <p:nvSpPr>
          <p:cNvPr id="3" name="Content Placeholder 2"/>
          <p:cNvSpPr>
            <a:spLocks noGrp="1"/>
          </p:cNvSpPr>
          <p:nvPr>
            <p:ph idx="1"/>
          </p:nvPr>
        </p:nvSpPr>
        <p:spPr/>
        <p:txBody>
          <a:bodyPr>
            <a:normAutofit/>
          </a:bodyPr>
          <a:lstStyle/>
          <a:p>
            <a:r>
              <a:rPr lang="en-US" dirty="0"/>
              <a:t>If this overloaded operator is a member of the </a:t>
            </a:r>
            <a:r>
              <a:rPr lang="en-US" dirty="0" err="1"/>
              <a:t>fps_distance</a:t>
            </a:r>
            <a:r>
              <a:rPr lang="en-US" dirty="0"/>
              <a:t> class, then it cannot be invoked as:</a:t>
            </a:r>
          </a:p>
          <a:p>
            <a:r>
              <a:rPr lang="en-US" dirty="0"/>
              <a:t>3 + height;</a:t>
            </a:r>
          </a:p>
          <a:p>
            <a:endParaRPr lang="en-US" dirty="0"/>
          </a:p>
          <a:p>
            <a:r>
              <a:rPr lang="en-US" dirty="0"/>
              <a:t>This statement will not work because the object of which the + operator is a member must be on the left hand side.</a:t>
            </a:r>
          </a:p>
          <a:p>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Friendly Operator</a:t>
            </a:r>
            <a:endParaRPr lang="en-IN" dirty="0"/>
          </a:p>
        </p:txBody>
      </p:sp>
      <p:sp>
        <p:nvSpPr>
          <p:cNvPr id="3" name="Content Placeholder 2"/>
          <p:cNvSpPr>
            <a:spLocks noGrp="1"/>
          </p:cNvSpPr>
          <p:nvPr>
            <p:ph idx="1"/>
          </p:nvPr>
        </p:nvSpPr>
        <p:spPr/>
        <p:txBody>
          <a:bodyPr>
            <a:normAutofit fontScale="77500" lnSpcReduction="20000"/>
          </a:bodyPr>
          <a:lstStyle/>
          <a:p>
            <a:r>
              <a:rPr lang="en-US" dirty="0"/>
              <a:t>If the operator is defined globally, then the operands on either side of the operator are sent down as parameters to </a:t>
            </a:r>
            <a:r>
              <a:rPr lang="en-US" dirty="0" err="1"/>
              <a:t>to</a:t>
            </a:r>
            <a:r>
              <a:rPr lang="en-US" dirty="0"/>
              <a:t> the operator function.</a:t>
            </a:r>
          </a:p>
          <a:p>
            <a:endParaRPr lang="en-US" dirty="0"/>
          </a:p>
          <a:p>
            <a:r>
              <a:rPr lang="en-US" dirty="0"/>
              <a:t>If the operator + is global, then the same expression translates to  operator +(f1, f2);</a:t>
            </a:r>
          </a:p>
          <a:p>
            <a:endParaRPr lang="en-US" dirty="0"/>
          </a:p>
          <a:p>
            <a:r>
              <a:rPr lang="en-US" dirty="0"/>
              <a:t>Thus, the global operator can have any operand of any data type on the left hand side of an operation.</a:t>
            </a:r>
          </a:p>
          <a:p>
            <a:endParaRPr lang="en-US" dirty="0"/>
          </a:p>
          <a:p>
            <a:r>
              <a:rPr lang="en-US" dirty="0"/>
              <a:t>Since the global operator function needs to access the member data of the operands, it is usually declared a friend of the operand class/classes. </a:t>
            </a:r>
          </a:p>
          <a:p>
            <a:endParaRPr lang="en-US" dirty="0"/>
          </a:p>
          <a:p>
            <a:endParaRPr lang="en-US" dirty="0"/>
          </a:p>
          <a:p>
            <a:endParaRPr lang="en-US"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US" b="1" dirty="0"/>
              <a:t>EXAMPLE FOR DEFAULT ARGUMENTS</a:t>
            </a:r>
            <a:endParaRPr lang="en-IN" b="1" dirty="0"/>
          </a:p>
        </p:txBody>
      </p:sp>
      <p:sp>
        <p:nvSpPr>
          <p:cNvPr id="3" name="Content Placeholder 2"/>
          <p:cNvSpPr>
            <a:spLocks noGrp="1"/>
          </p:cNvSpPr>
          <p:nvPr>
            <p:ph idx="1"/>
          </p:nvPr>
        </p:nvSpPr>
        <p:spPr>
          <a:xfrm>
            <a:off x="457200" y="1142984"/>
            <a:ext cx="8229600" cy="5357850"/>
          </a:xfrm>
        </p:spPr>
        <p:txBody>
          <a:bodyPr>
            <a:normAutofit lnSpcReduction="10000"/>
          </a:bodyPr>
          <a:lstStyle/>
          <a:p>
            <a:pPr>
              <a:buNone/>
            </a:pPr>
            <a:r>
              <a:rPr lang="en-US" sz="2400" dirty="0" err="1"/>
              <a:t>int</a:t>
            </a:r>
            <a:r>
              <a:rPr lang="en-US" sz="2400" dirty="0"/>
              <a:t> </a:t>
            </a:r>
            <a:r>
              <a:rPr lang="en-US" sz="2400" dirty="0" err="1"/>
              <a:t>cuboid_volume</a:t>
            </a:r>
            <a:r>
              <a:rPr lang="en-US" sz="2400" dirty="0"/>
              <a:t>(</a:t>
            </a:r>
            <a:r>
              <a:rPr lang="en-US" sz="2400" dirty="0" err="1"/>
              <a:t>int</a:t>
            </a:r>
            <a:r>
              <a:rPr lang="en-US" sz="2400" dirty="0"/>
              <a:t> l=10, </a:t>
            </a:r>
            <a:r>
              <a:rPr lang="en-US" sz="2400" dirty="0" err="1"/>
              <a:t>int</a:t>
            </a:r>
            <a:r>
              <a:rPr lang="en-US" sz="2400" dirty="0"/>
              <a:t> b=5, </a:t>
            </a:r>
            <a:r>
              <a:rPr lang="en-US" sz="2400" dirty="0" err="1"/>
              <a:t>int</a:t>
            </a:r>
            <a:r>
              <a:rPr lang="en-US" sz="2400" dirty="0"/>
              <a:t> h=15);</a:t>
            </a:r>
          </a:p>
          <a:p>
            <a:pPr>
              <a:buNone/>
            </a:pPr>
            <a:r>
              <a:rPr lang="en-US" sz="2400" dirty="0" err="1"/>
              <a:t>int</a:t>
            </a:r>
            <a:r>
              <a:rPr lang="en-US" sz="2400" dirty="0"/>
              <a:t> </a:t>
            </a:r>
            <a:r>
              <a:rPr lang="en-US" sz="2400" dirty="0" err="1"/>
              <a:t>cuboid_volume</a:t>
            </a:r>
            <a:r>
              <a:rPr lang="en-US" sz="2400" dirty="0"/>
              <a:t>(</a:t>
            </a:r>
            <a:r>
              <a:rPr lang="en-US" sz="2400" dirty="0" err="1"/>
              <a:t>int</a:t>
            </a:r>
            <a:r>
              <a:rPr lang="en-US" sz="2400" dirty="0"/>
              <a:t> l, </a:t>
            </a:r>
            <a:r>
              <a:rPr lang="en-US" sz="2400" dirty="0" err="1"/>
              <a:t>int</a:t>
            </a:r>
            <a:r>
              <a:rPr lang="en-US" sz="2400" dirty="0"/>
              <a:t> b, </a:t>
            </a:r>
            <a:r>
              <a:rPr lang="en-US" sz="2400" dirty="0" err="1"/>
              <a:t>int</a:t>
            </a:r>
            <a:r>
              <a:rPr lang="en-US" sz="2400" dirty="0"/>
              <a:t> h)</a:t>
            </a:r>
          </a:p>
          <a:p>
            <a:pPr>
              <a:buNone/>
            </a:pPr>
            <a:r>
              <a:rPr lang="en-US" sz="2400" dirty="0"/>
              <a:t>{</a:t>
            </a:r>
          </a:p>
          <a:p>
            <a:pPr>
              <a:buNone/>
            </a:pPr>
            <a:r>
              <a:rPr lang="en-US" sz="2400" dirty="0"/>
              <a:t>    return l*b*h;</a:t>
            </a:r>
          </a:p>
          <a:p>
            <a:pPr>
              <a:buNone/>
            </a:pPr>
            <a:r>
              <a:rPr lang="en-US" sz="2400" dirty="0"/>
              <a:t>}</a:t>
            </a:r>
          </a:p>
          <a:p>
            <a:pPr>
              <a:buNone/>
            </a:pPr>
            <a:r>
              <a:rPr lang="en-US" sz="2400" dirty="0" err="1"/>
              <a:t>int</a:t>
            </a:r>
            <a:r>
              <a:rPr lang="en-US" sz="2400" dirty="0"/>
              <a:t> main()</a:t>
            </a:r>
          </a:p>
          <a:p>
            <a:pPr>
              <a:buNone/>
            </a:pPr>
            <a:r>
              <a:rPr lang="en-US" sz="2400" dirty="0"/>
              <a:t>{</a:t>
            </a:r>
          </a:p>
          <a:p>
            <a:pPr>
              <a:buNone/>
            </a:pPr>
            <a:r>
              <a:rPr lang="en-US" sz="2400" dirty="0"/>
              <a:t>    </a:t>
            </a:r>
            <a:r>
              <a:rPr lang="en-US" sz="2400" dirty="0" err="1"/>
              <a:t>int</a:t>
            </a:r>
            <a:r>
              <a:rPr lang="en-US" sz="2400" dirty="0"/>
              <a:t> cube=</a:t>
            </a:r>
            <a:r>
              <a:rPr lang="en-US" sz="2400" dirty="0" err="1"/>
              <a:t>cuboid_volume</a:t>
            </a:r>
            <a:r>
              <a:rPr lang="en-US" sz="2400" dirty="0"/>
              <a:t>(5);</a:t>
            </a:r>
          </a:p>
          <a:p>
            <a:pPr>
              <a:buNone/>
            </a:pPr>
            <a:r>
              <a:rPr lang="en-US" sz="2400" dirty="0"/>
              <a:t>    </a:t>
            </a:r>
            <a:r>
              <a:rPr lang="en-US" sz="2400" dirty="0" err="1"/>
              <a:t>cout</a:t>
            </a:r>
            <a:r>
              <a:rPr lang="en-US" sz="2400" dirty="0"/>
              <a:t>&lt;&lt;“Cube= “&lt;&lt;cube;</a:t>
            </a:r>
          </a:p>
          <a:p>
            <a:pPr>
              <a:buNone/>
            </a:pPr>
            <a:r>
              <a:rPr lang="en-US" sz="2400" dirty="0"/>
              <a:t>    cube=</a:t>
            </a:r>
            <a:r>
              <a:rPr lang="en-US" sz="2400" dirty="0" err="1"/>
              <a:t>cuboid_volume</a:t>
            </a:r>
            <a:r>
              <a:rPr lang="en-US" sz="2400" dirty="0"/>
              <a:t>(2,8);</a:t>
            </a:r>
          </a:p>
          <a:p>
            <a:pPr>
              <a:buNone/>
            </a:pPr>
            <a:r>
              <a:rPr lang="en-US" sz="2400" dirty="0"/>
              <a:t>    </a:t>
            </a:r>
            <a:r>
              <a:rPr lang="en-US" sz="2400" dirty="0" err="1"/>
              <a:t>cout</a:t>
            </a:r>
            <a:r>
              <a:rPr lang="en-US" sz="2400" dirty="0"/>
              <a:t>&lt;&lt;</a:t>
            </a:r>
            <a:r>
              <a:rPr lang="en-US" sz="2400" dirty="0" err="1"/>
              <a:t>endl</a:t>
            </a:r>
            <a:r>
              <a:rPr lang="en-US" sz="2400" dirty="0"/>
              <a:t>&lt;&lt;“Cube= “&lt;&lt;cube;</a:t>
            </a:r>
          </a:p>
          <a:p>
            <a:pPr>
              <a:buNone/>
            </a:pPr>
            <a:r>
              <a:rPr lang="en-US" sz="2400" dirty="0"/>
              <a:t>return 0;</a:t>
            </a:r>
          </a:p>
          <a:p>
            <a:pPr>
              <a:buNone/>
            </a:pPr>
            <a:r>
              <a:rPr lang="en-US" sz="2400" dirty="0"/>
              <a:t>}</a:t>
            </a:r>
            <a:endParaRPr lang="en-IN" sz="24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Friendly Operator</a:t>
            </a:r>
            <a:endParaRPr lang="en-IN" dirty="0"/>
          </a:p>
        </p:txBody>
      </p:sp>
      <p:sp>
        <p:nvSpPr>
          <p:cNvPr id="3" name="Content Placeholder 2"/>
          <p:cNvSpPr>
            <a:spLocks noGrp="1"/>
          </p:cNvSpPr>
          <p:nvPr>
            <p:ph idx="1"/>
          </p:nvPr>
        </p:nvSpPr>
        <p:spPr>
          <a:xfrm>
            <a:off x="457200" y="1600200"/>
            <a:ext cx="8229600" cy="4686320"/>
          </a:xfrm>
        </p:spPr>
        <p:txBody>
          <a:bodyPr>
            <a:normAutofit fontScale="70000" lnSpcReduction="20000"/>
          </a:bodyPr>
          <a:lstStyle/>
          <a:p>
            <a:pPr>
              <a:lnSpc>
                <a:spcPct val="90000"/>
              </a:lnSpc>
            </a:pPr>
            <a:r>
              <a:rPr lang="en-US" dirty="0"/>
              <a:t>class </a:t>
            </a:r>
            <a:r>
              <a:rPr lang="en-US" dirty="0" err="1"/>
              <a:t>fps_distance</a:t>
            </a:r>
            <a:endParaRPr lang="en-US" dirty="0"/>
          </a:p>
          <a:p>
            <a:pPr>
              <a:lnSpc>
                <a:spcPct val="90000"/>
              </a:lnSpc>
            </a:pPr>
            <a:r>
              <a:rPr lang="en-US" dirty="0"/>
              <a:t> {private:</a:t>
            </a:r>
          </a:p>
          <a:p>
            <a:pPr>
              <a:lnSpc>
                <a:spcPct val="90000"/>
              </a:lnSpc>
            </a:pPr>
            <a:r>
              <a:rPr lang="en-US" dirty="0"/>
              <a:t>   </a:t>
            </a:r>
            <a:r>
              <a:rPr lang="en-US" dirty="0" err="1"/>
              <a:t>int</a:t>
            </a:r>
            <a:r>
              <a:rPr lang="en-US" dirty="0"/>
              <a:t> feet;</a:t>
            </a:r>
          </a:p>
          <a:p>
            <a:pPr>
              <a:lnSpc>
                <a:spcPct val="90000"/>
              </a:lnSpc>
            </a:pPr>
            <a:r>
              <a:rPr lang="en-US" dirty="0"/>
              <a:t>   </a:t>
            </a:r>
            <a:r>
              <a:rPr lang="en-US" dirty="0" err="1"/>
              <a:t>int</a:t>
            </a:r>
            <a:r>
              <a:rPr lang="en-US" dirty="0"/>
              <a:t> inch;</a:t>
            </a:r>
          </a:p>
          <a:p>
            <a:pPr>
              <a:lnSpc>
                <a:spcPct val="90000"/>
              </a:lnSpc>
            </a:pPr>
            <a:r>
              <a:rPr lang="en-US" dirty="0"/>
              <a:t> public:</a:t>
            </a:r>
          </a:p>
          <a:p>
            <a:pPr>
              <a:lnSpc>
                <a:spcPct val="90000"/>
              </a:lnSpc>
            </a:pPr>
            <a:r>
              <a:rPr lang="en-US" dirty="0"/>
              <a:t>  </a:t>
            </a:r>
            <a:r>
              <a:rPr lang="en-US" dirty="0" err="1"/>
              <a:t>fps_distance</a:t>
            </a:r>
            <a:r>
              <a:rPr lang="en-US" dirty="0"/>
              <a:t> (const </a:t>
            </a:r>
            <a:r>
              <a:rPr lang="en-US" dirty="0" err="1"/>
              <a:t>int</a:t>
            </a:r>
            <a:r>
              <a:rPr lang="en-US" dirty="0"/>
              <a:t>);</a:t>
            </a:r>
          </a:p>
          <a:p>
            <a:pPr>
              <a:lnSpc>
                <a:spcPct val="90000"/>
              </a:lnSpc>
            </a:pPr>
            <a:r>
              <a:rPr lang="en-US" dirty="0"/>
              <a:t>  </a:t>
            </a:r>
            <a:r>
              <a:rPr lang="en-US" dirty="0" err="1"/>
              <a:t>fps_distance</a:t>
            </a:r>
            <a:r>
              <a:rPr lang="en-US" dirty="0"/>
              <a:t>(</a:t>
            </a:r>
            <a:r>
              <a:rPr lang="en-US" dirty="0" err="1"/>
              <a:t>int</a:t>
            </a:r>
            <a:r>
              <a:rPr lang="en-US" dirty="0"/>
              <a:t>, float);</a:t>
            </a:r>
          </a:p>
          <a:p>
            <a:pPr>
              <a:lnSpc>
                <a:spcPct val="90000"/>
              </a:lnSpc>
            </a:pPr>
            <a:r>
              <a:rPr lang="en-US" dirty="0"/>
              <a:t>  friend </a:t>
            </a:r>
            <a:r>
              <a:rPr lang="en-US" dirty="0" err="1"/>
              <a:t>fps_distance</a:t>
            </a:r>
            <a:r>
              <a:rPr lang="en-US" dirty="0"/>
              <a:t> operator + (</a:t>
            </a:r>
            <a:r>
              <a:rPr lang="en-US" dirty="0" err="1"/>
              <a:t>fps_distance</a:t>
            </a:r>
            <a:r>
              <a:rPr lang="en-US" dirty="0"/>
              <a:t> &amp;, </a:t>
            </a:r>
            <a:r>
              <a:rPr lang="en-US" dirty="0" err="1"/>
              <a:t>fps_distance</a:t>
            </a:r>
            <a:r>
              <a:rPr lang="en-US" dirty="0"/>
              <a:t> &amp;);</a:t>
            </a:r>
          </a:p>
          <a:p>
            <a:pPr>
              <a:lnSpc>
                <a:spcPct val="90000"/>
              </a:lnSpc>
            </a:pPr>
            <a:r>
              <a:rPr lang="en-US" dirty="0"/>
              <a:t>  void </a:t>
            </a:r>
            <a:r>
              <a:rPr lang="en-US" dirty="0" err="1"/>
              <a:t>disp_distance</a:t>
            </a:r>
            <a:r>
              <a:rPr lang="en-US" dirty="0"/>
              <a:t>( ); };</a:t>
            </a:r>
          </a:p>
          <a:p>
            <a:pPr>
              <a:lnSpc>
                <a:spcPct val="90000"/>
              </a:lnSpc>
            </a:pPr>
            <a:r>
              <a:rPr lang="en-US" dirty="0" err="1"/>
              <a:t>fps_distance</a:t>
            </a:r>
            <a:r>
              <a:rPr lang="en-US" dirty="0"/>
              <a:t> :: </a:t>
            </a:r>
            <a:r>
              <a:rPr lang="en-US" dirty="0" err="1"/>
              <a:t>fps_distance</a:t>
            </a:r>
            <a:r>
              <a:rPr lang="en-US" dirty="0"/>
              <a:t> (const </a:t>
            </a:r>
            <a:r>
              <a:rPr lang="en-US" dirty="0" err="1"/>
              <a:t>int</a:t>
            </a:r>
            <a:r>
              <a:rPr lang="en-US" dirty="0"/>
              <a:t> </a:t>
            </a:r>
            <a:r>
              <a:rPr lang="en-US" dirty="0" err="1"/>
              <a:t>i</a:t>
            </a:r>
            <a:r>
              <a:rPr lang="en-US" dirty="0"/>
              <a:t>)</a:t>
            </a:r>
          </a:p>
          <a:p>
            <a:pPr>
              <a:lnSpc>
                <a:spcPct val="90000"/>
              </a:lnSpc>
            </a:pPr>
            <a:r>
              <a:rPr lang="en-US" dirty="0"/>
              <a:t> { feet = </a:t>
            </a:r>
            <a:r>
              <a:rPr lang="en-US" dirty="0" err="1"/>
              <a:t>i</a:t>
            </a:r>
            <a:r>
              <a:rPr lang="en-US" dirty="0"/>
              <a:t> /12;</a:t>
            </a:r>
          </a:p>
          <a:p>
            <a:pPr>
              <a:lnSpc>
                <a:spcPct val="90000"/>
              </a:lnSpc>
            </a:pPr>
            <a:r>
              <a:rPr lang="en-US" dirty="0"/>
              <a:t>    inch = </a:t>
            </a:r>
            <a:r>
              <a:rPr lang="en-US" dirty="0" err="1"/>
              <a:t>i</a:t>
            </a:r>
            <a:r>
              <a:rPr lang="en-US" dirty="0"/>
              <a:t> % 12; } </a:t>
            </a:r>
          </a:p>
          <a:p>
            <a:pPr>
              <a:lnSpc>
                <a:spcPct val="90000"/>
              </a:lnSpc>
            </a:pPr>
            <a:r>
              <a:rPr lang="en-US" dirty="0" err="1"/>
              <a:t>fps_distance</a:t>
            </a:r>
            <a:r>
              <a:rPr lang="en-US" dirty="0"/>
              <a:t>::</a:t>
            </a:r>
            <a:r>
              <a:rPr lang="en-US" dirty="0" err="1"/>
              <a:t>fps_distance</a:t>
            </a:r>
            <a:r>
              <a:rPr lang="en-US" dirty="0"/>
              <a:t> (</a:t>
            </a:r>
            <a:r>
              <a:rPr lang="en-US" dirty="0" err="1"/>
              <a:t>int</a:t>
            </a:r>
            <a:r>
              <a:rPr lang="en-US" dirty="0"/>
              <a:t> f = 0, float </a:t>
            </a:r>
            <a:r>
              <a:rPr lang="en-US" dirty="0" err="1"/>
              <a:t>i</a:t>
            </a:r>
            <a:r>
              <a:rPr lang="en-US" dirty="0"/>
              <a:t> = 0.0)</a:t>
            </a:r>
          </a:p>
          <a:p>
            <a:pPr>
              <a:lnSpc>
                <a:spcPct val="90000"/>
              </a:lnSpc>
            </a:pPr>
            <a:r>
              <a:rPr lang="en-US" dirty="0"/>
              <a:t> {feet = f;</a:t>
            </a:r>
          </a:p>
          <a:p>
            <a:pPr>
              <a:lnSpc>
                <a:spcPct val="90000"/>
              </a:lnSpc>
            </a:pPr>
            <a:r>
              <a:rPr lang="en-US" dirty="0"/>
              <a:t>  inch = </a:t>
            </a:r>
            <a:r>
              <a:rPr lang="en-US" dirty="0" err="1"/>
              <a:t>i</a:t>
            </a:r>
            <a:r>
              <a:rPr lang="en-US" dirty="0"/>
              <a:t>;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Friendly Operator</a:t>
            </a:r>
            <a:endParaRPr lang="en-IN" dirty="0"/>
          </a:p>
        </p:txBody>
      </p:sp>
      <p:sp>
        <p:nvSpPr>
          <p:cNvPr id="3" name="Content Placeholder 2"/>
          <p:cNvSpPr>
            <a:spLocks noGrp="1"/>
          </p:cNvSpPr>
          <p:nvPr>
            <p:ph idx="1"/>
          </p:nvPr>
        </p:nvSpPr>
        <p:spPr>
          <a:xfrm>
            <a:off x="457200" y="1500174"/>
            <a:ext cx="8229600" cy="5000660"/>
          </a:xfrm>
        </p:spPr>
        <p:txBody>
          <a:bodyPr>
            <a:normAutofit fontScale="70000" lnSpcReduction="20000"/>
          </a:bodyPr>
          <a:lstStyle/>
          <a:p>
            <a:pPr>
              <a:lnSpc>
                <a:spcPct val="90000"/>
              </a:lnSpc>
            </a:pPr>
            <a:r>
              <a:rPr lang="en-US" dirty="0" err="1"/>
              <a:t>fps_distance</a:t>
            </a:r>
            <a:r>
              <a:rPr lang="en-US" dirty="0"/>
              <a:t> operator + ( </a:t>
            </a:r>
            <a:r>
              <a:rPr lang="en-US" dirty="0" err="1"/>
              <a:t>fps_distance</a:t>
            </a:r>
            <a:r>
              <a:rPr lang="en-US" dirty="0"/>
              <a:t> &amp;fps1, </a:t>
            </a:r>
            <a:r>
              <a:rPr lang="en-US" dirty="0" err="1"/>
              <a:t>fps_distance</a:t>
            </a:r>
            <a:r>
              <a:rPr lang="en-US" dirty="0"/>
              <a:t> fps2)</a:t>
            </a:r>
          </a:p>
          <a:p>
            <a:pPr>
              <a:lnSpc>
                <a:spcPct val="90000"/>
              </a:lnSpc>
            </a:pPr>
            <a:r>
              <a:rPr lang="en-US" dirty="0"/>
              <a:t> {</a:t>
            </a:r>
            <a:r>
              <a:rPr lang="en-US" dirty="0" err="1"/>
              <a:t>int</a:t>
            </a:r>
            <a:r>
              <a:rPr lang="en-US" dirty="0"/>
              <a:t> f = fps1.feet +fps2.feet;</a:t>
            </a:r>
          </a:p>
          <a:p>
            <a:pPr>
              <a:lnSpc>
                <a:spcPct val="90000"/>
              </a:lnSpc>
            </a:pPr>
            <a:r>
              <a:rPr lang="en-US" dirty="0"/>
              <a:t>  float </a:t>
            </a:r>
            <a:r>
              <a:rPr lang="en-US" dirty="0" err="1"/>
              <a:t>i</a:t>
            </a:r>
            <a:r>
              <a:rPr lang="en-US" dirty="0"/>
              <a:t> = fps1.inch + fps2.inch;</a:t>
            </a:r>
          </a:p>
          <a:p>
            <a:pPr>
              <a:lnSpc>
                <a:spcPct val="90000"/>
              </a:lnSpc>
            </a:pPr>
            <a:r>
              <a:rPr lang="en-US" dirty="0"/>
              <a:t>  if (</a:t>
            </a:r>
            <a:r>
              <a:rPr lang="en-US" dirty="0" err="1"/>
              <a:t>i</a:t>
            </a:r>
            <a:r>
              <a:rPr lang="en-US" dirty="0"/>
              <a:t> &gt;= 12.0)</a:t>
            </a:r>
          </a:p>
          <a:p>
            <a:pPr>
              <a:lnSpc>
                <a:spcPct val="90000"/>
              </a:lnSpc>
            </a:pPr>
            <a:r>
              <a:rPr lang="en-US" dirty="0"/>
              <a:t>   {</a:t>
            </a:r>
            <a:r>
              <a:rPr lang="en-US" dirty="0" err="1"/>
              <a:t>i</a:t>
            </a:r>
            <a:r>
              <a:rPr lang="en-US" dirty="0"/>
              <a:t>-= 12;</a:t>
            </a:r>
          </a:p>
          <a:p>
            <a:pPr>
              <a:lnSpc>
                <a:spcPct val="90000"/>
              </a:lnSpc>
            </a:pPr>
            <a:r>
              <a:rPr lang="en-US" dirty="0"/>
              <a:t>    f++; </a:t>
            </a:r>
          </a:p>
          <a:p>
            <a:pPr>
              <a:lnSpc>
                <a:spcPct val="90000"/>
              </a:lnSpc>
            </a:pPr>
            <a:r>
              <a:rPr lang="en-US" dirty="0"/>
              <a:t>   return </a:t>
            </a:r>
            <a:r>
              <a:rPr lang="en-US" dirty="0" err="1"/>
              <a:t>fps_distance</a:t>
            </a:r>
            <a:r>
              <a:rPr lang="en-US" dirty="0"/>
              <a:t>(</a:t>
            </a:r>
            <a:r>
              <a:rPr lang="en-US" dirty="0" err="1"/>
              <a:t>f,i</a:t>
            </a:r>
            <a:r>
              <a:rPr lang="en-US" dirty="0"/>
              <a:t>); }</a:t>
            </a:r>
          </a:p>
          <a:p>
            <a:pPr>
              <a:lnSpc>
                <a:spcPct val="90000"/>
              </a:lnSpc>
            </a:pPr>
            <a:endParaRPr lang="en-US" dirty="0"/>
          </a:p>
          <a:p>
            <a:pPr>
              <a:lnSpc>
                <a:spcPct val="90000"/>
              </a:lnSpc>
            </a:pPr>
            <a:r>
              <a:rPr lang="en-US" dirty="0"/>
              <a:t>void </a:t>
            </a:r>
            <a:r>
              <a:rPr lang="en-US" dirty="0" err="1"/>
              <a:t>fps_distance</a:t>
            </a:r>
            <a:r>
              <a:rPr lang="en-US" dirty="0"/>
              <a:t> :: </a:t>
            </a:r>
            <a:r>
              <a:rPr lang="en-US" dirty="0" err="1"/>
              <a:t>disp_distance</a:t>
            </a:r>
            <a:r>
              <a:rPr lang="en-US" dirty="0"/>
              <a:t>( )</a:t>
            </a:r>
          </a:p>
          <a:p>
            <a:pPr>
              <a:lnSpc>
                <a:spcPct val="90000"/>
              </a:lnSpc>
            </a:pPr>
            <a:r>
              <a:rPr lang="en-US" dirty="0"/>
              <a:t> {</a:t>
            </a:r>
            <a:r>
              <a:rPr lang="en-US" dirty="0" err="1"/>
              <a:t>cout</a:t>
            </a:r>
            <a:r>
              <a:rPr lang="en-US" dirty="0"/>
              <a:t> &lt;&lt; feet &lt;&lt; “-” &lt;&lt; inch &lt;&lt; “’” &lt;&lt; ‘\n’; }</a:t>
            </a:r>
          </a:p>
          <a:p>
            <a:pPr>
              <a:lnSpc>
                <a:spcPct val="90000"/>
              </a:lnSpc>
            </a:pPr>
            <a:r>
              <a:rPr lang="en-US" dirty="0"/>
              <a:t>void main( )</a:t>
            </a:r>
          </a:p>
          <a:p>
            <a:pPr>
              <a:lnSpc>
                <a:spcPct val="90000"/>
              </a:lnSpc>
            </a:pPr>
            <a:r>
              <a:rPr lang="en-US" dirty="0"/>
              <a:t> {</a:t>
            </a:r>
            <a:r>
              <a:rPr lang="en-US" dirty="0" err="1"/>
              <a:t>fps_distance</a:t>
            </a:r>
            <a:r>
              <a:rPr lang="en-US" dirty="0"/>
              <a:t> f1(6,2), f2 = 78; f3;</a:t>
            </a:r>
          </a:p>
          <a:p>
            <a:pPr>
              <a:lnSpc>
                <a:spcPct val="90000"/>
              </a:lnSpc>
            </a:pPr>
            <a:r>
              <a:rPr lang="en-US" dirty="0"/>
              <a:t>   f3 = f1+f2</a:t>
            </a:r>
          </a:p>
          <a:p>
            <a:pPr>
              <a:lnSpc>
                <a:spcPct val="90000"/>
              </a:lnSpc>
            </a:pPr>
            <a:r>
              <a:rPr lang="en-US" dirty="0"/>
              <a:t>   f3 = f2 + 2;</a:t>
            </a:r>
          </a:p>
          <a:p>
            <a:pPr>
              <a:lnSpc>
                <a:spcPct val="90000"/>
              </a:lnSpc>
            </a:pPr>
            <a:r>
              <a:rPr lang="en-US" dirty="0"/>
              <a:t>   f3 = 2 + f2;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lstStyle/>
          <a:p>
            <a:pPr marL="457200" indent="-457200">
              <a:buFontTx/>
              <a:buNone/>
            </a:pPr>
            <a:endParaRPr lang="en-US" dirty="0"/>
          </a:p>
          <a:p>
            <a:pPr marL="457200" indent="-457200">
              <a:buFontTx/>
              <a:buNone/>
            </a:pPr>
            <a:r>
              <a:rPr lang="en-US" dirty="0"/>
              <a:t>At the end of this Section, you  learnt to: </a:t>
            </a:r>
          </a:p>
          <a:p>
            <a:pPr marL="457200" indent="-457200"/>
            <a:r>
              <a:rPr lang="en-US" dirty="0"/>
              <a:t> Define friend function</a:t>
            </a:r>
          </a:p>
          <a:p>
            <a:pPr marL="457200" indent="-457200"/>
            <a:r>
              <a:rPr lang="en-US" dirty="0"/>
              <a:t> Implementing friend function</a:t>
            </a:r>
          </a:p>
          <a:p>
            <a:pPr marL="457200" indent="-457200"/>
            <a:r>
              <a:rPr lang="en-US" dirty="0"/>
              <a:t> Define friend class</a:t>
            </a:r>
          </a:p>
          <a:p>
            <a:pPr marL="457200" indent="-457200"/>
            <a:r>
              <a:rPr lang="en-US" dirty="0"/>
              <a:t>Friendly operator</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a:p>
          <a:p>
            <a:endParaRPr lang="en-US" dirty="0"/>
          </a:p>
          <a:p>
            <a:pPr algn="ctr">
              <a:buNone/>
            </a:pPr>
            <a:r>
              <a:rPr lang="en-US" sz="5400" b="1" dirty="0">
                <a:solidFill>
                  <a:schemeClr val="tx2"/>
                </a:solidFill>
              </a:rPr>
              <a:t>Templates</a:t>
            </a:r>
          </a:p>
          <a:p>
            <a:pPr>
              <a:buNone/>
            </a:pP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Objectives</a:t>
            </a:r>
            <a:endParaRPr lang="en-IN" b="1" dirty="0"/>
          </a:p>
        </p:txBody>
      </p:sp>
      <p:sp>
        <p:nvSpPr>
          <p:cNvPr id="3" name="Content Placeholder 2"/>
          <p:cNvSpPr>
            <a:spLocks noGrp="1"/>
          </p:cNvSpPr>
          <p:nvPr>
            <p:ph idx="1"/>
          </p:nvPr>
        </p:nvSpPr>
        <p:spPr/>
        <p:txBody>
          <a:bodyPr>
            <a:normAutofit/>
          </a:bodyPr>
          <a:lstStyle/>
          <a:p>
            <a:pPr>
              <a:spcBef>
                <a:spcPct val="0"/>
              </a:spcBef>
              <a:buNone/>
            </a:pPr>
            <a:r>
              <a:rPr lang="en-US" sz="2800" dirty="0"/>
              <a:t>At the end of this session, you will be able to:</a:t>
            </a:r>
          </a:p>
          <a:p>
            <a:pPr lvl="1">
              <a:spcBef>
                <a:spcPct val="0"/>
              </a:spcBef>
              <a:buSzPct val="120000"/>
            </a:pPr>
            <a:r>
              <a:rPr lang="en-US" dirty="0"/>
              <a:t> Describe function templates and their implementation</a:t>
            </a:r>
          </a:p>
          <a:p>
            <a:pPr lvl="1">
              <a:spcBef>
                <a:spcPct val="0"/>
              </a:spcBef>
              <a:buSzPct val="120000"/>
            </a:pPr>
            <a:r>
              <a:rPr lang="en-US" dirty="0"/>
              <a:t>  Describe class templates and their implementation</a:t>
            </a:r>
          </a:p>
          <a:p>
            <a:pPr lvl="1">
              <a:spcBef>
                <a:spcPct val="0"/>
              </a:spcBef>
              <a:buSzPct val="120000"/>
            </a:pPr>
            <a:r>
              <a:rPr lang="en-US" dirty="0"/>
              <a:t>  Get an overview to containers and their implementation</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Functions</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A generic function defines a general set of operations that will be applied to various types of data.</a:t>
            </a:r>
          </a:p>
          <a:p>
            <a:endParaRPr lang="en-US" dirty="0"/>
          </a:p>
          <a:p>
            <a:r>
              <a:rPr lang="en-US" dirty="0"/>
              <a:t>The type of data that the function will operate upon is passed to it as a parameter.</a:t>
            </a:r>
          </a:p>
          <a:p>
            <a:endParaRPr lang="en-US" dirty="0"/>
          </a:p>
          <a:p>
            <a:r>
              <a:rPr lang="en-US" dirty="0"/>
              <a:t>Through a generic function, a single general procedure can be applied to a wide range of data.</a:t>
            </a:r>
          </a:p>
          <a:p>
            <a:endParaRPr lang="en-US" dirty="0"/>
          </a:p>
          <a:p>
            <a:endParaRPr lang="en-US" dirty="0"/>
          </a:p>
          <a:p>
            <a:endParaRPr lang="en-IN"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Functions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a:t>Once you have defined a generic function, the compiler will automatically generate the correct code for the type of data that is actually used when you execute the function.</a:t>
            </a:r>
          </a:p>
          <a:p>
            <a:endParaRPr lang="en-US" dirty="0"/>
          </a:p>
          <a:p>
            <a:r>
              <a:rPr lang="en-US" dirty="0"/>
              <a:t>In essence, when you create a generic function, you are creating a function that can </a:t>
            </a:r>
            <a:r>
              <a:rPr lang="en-US" b="1" dirty="0"/>
              <a:t>automatically overload itself</a:t>
            </a:r>
            <a:r>
              <a:rPr lang="en-US" dirty="0"/>
              <a:t>.</a:t>
            </a:r>
          </a:p>
          <a:p>
            <a:endParaRPr lang="en-US" dirty="0"/>
          </a:p>
          <a:p>
            <a:r>
              <a:rPr lang="en-US" dirty="0"/>
              <a:t>A generic function is created using the keyword </a:t>
            </a:r>
            <a:r>
              <a:rPr lang="en-US" b="1" dirty="0"/>
              <a:t>template</a:t>
            </a:r>
            <a:r>
              <a:rPr lang="en-US" dirty="0"/>
              <a:t>. The normal meaning of the word “template” accurately reflects its use in C++.</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Functions</a:t>
            </a:r>
            <a:endParaRPr lang="en-IN" dirty="0"/>
          </a:p>
        </p:txBody>
      </p:sp>
      <p:sp>
        <p:nvSpPr>
          <p:cNvPr id="3" name="Content Placeholder 2"/>
          <p:cNvSpPr>
            <a:spLocks noGrp="1"/>
          </p:cNvSpPr>
          <p:nvPr>
            <p:ph idx="1"/>
          </p:nvPr>
        </p:nvSpPr>
        <p:spPr>
          <a:xfrm>
            <a:off x="457200" y="1600200"/>
            <a:ext cx="8229600" cy="4972072"/>
          </a:xfrm>
        </p:spPr>
        <p:txBody>
          <a:bodyPr>
            <a:normAutofit fontScale="92500" lnSpcReduction="20000"/>
          </a:bodyPr>
          <a:lstStyle/>
          <a:p>
            <a:pPr>
              <a:lnSpc>
                <a:spcPct val="90000"/>
              </a:lnSpc>
            </a:pPr>
            <a:r>
              <a:rPr lang="en-US" dirty="0"/>
              <a:t>It is used to create a template that describes what a function will do, leaving it to the compiler to fill in the details as needed.</a:t>
            </a:r>
          </a:p>
          <a:p>
            <a:pPr>
              <a:lnSpc>
                <a:spcPct val="90000"/>
              </a:lnSpc>
            </a:pPr>
            <a:endParaRPr lang="en-US" dirty="0"/>
          </a:p>
          <a:p>
            <a:pPr>
              <a:lnSpc>
                <a:spcPct val="90000"/>
              </a:lnSpc>
            </a:pPr>
            <a:r>
              <a:rPr lang="en-US" dirty="0"/>
              <a:t>When the compiler creates a specific version of this function, it is said to have created a specialization.</a:t>
            </a:r>
          </a:p>
          <a:p>
            <a:pPr>
              <a:lnSpc>
                <a:spcPct val="90000"/>
              </a:lnSpc>
            </a:pPr>
            <a:endParaRPr lang="en-US" dirty="0"/>
          </a:p>
          <a:p>
            <a:pPr>
              <a:lnSpc>
                <a:spcPct val="90000"/>
              </a:lnSpc>
            </a:pPr>
            <a:r>
              <a:rPr lang="en-US" dirty="0"/>
              <a:t>This is also called a generated function. The act of generating a function is referred to as instantiating it. </a:t>
            </a:r>
          </a:p>
          <a:p>
            <a:pPr>
              <a:lnSpc>
                <a:spcPct val="90000"/>
              </a:lnSpc>
            </a:pPr>
            <a:endParaRPr lang="en-US" dirty="0"/>
          </a:p>
          <a:p>
            <a:pPr>
              <a:lnSpc>
                <a:spcPct val="90000"/>
              </a:lnSpc>
            </a:pPr>
            <a:r>
              <a:rPr lang="en-US" dirty="0"/>
              <a:t>This is also called as </a:t>
            </a:r>
            <a:r>
              <a:rPr lang="en-US" b="1" dirty="0"/>
              <a:t>template instantiation</a:t>
            </a:r>
            <a:r>
              <a:rPr lang="en-US" dirty="0"/>
              <a:t>.</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Functions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By using templates, you can reduce this duplication to a single function template:</a:t>
            </a:r>
          </a:p>
          <a:p>
            <a:pPr algn="just">
              <a:buFontTx/>
              <a:buNone/>
            </a:pPr>
            <a:endParaRPr lang="en-US" dirty="0"/>
          </a:p>
          <a:p>
            <a:pPr algn="just"/>
            <a:r>
              <a:rPr lang="en-US" dirty="0"/>
              <a:t>template &lt;class T&gt; T min( T a, T b )</a:t>
            </a:r>
          </a:p>
          <a:p>
            <a:pPr algn="just"/>
            <a:r>
              <a:rPr lang="en-US" dirty="0"/>
              <a:t>    return ( a &lt; b ) ? a : b;</a:t>
            </a:r>
          </a:p>
          <a:p>
            <a:pPr algn="just">
              <a:buFontTx/>
              <a:buNone/>
            </a:pPr>
            <a:endParaRPr lang="en-US" dirty="0"/>
          </a:p>
          <a:p>
            <a:pPr algn="just"/>
            <a:r>
              <a:rPr lang="en-US" dirty="0"/>
              <a:t>Templates can significantly reduce source code size, and increase code flexibility without reducing type safety.</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Functions</a:t>
            </a:r>
            <a:endParaRPr lang="en-IN" dirty="0"/>
          </a:p>
        </p:txBody>
      </p:sp>
      <p:sp>
        <p:nvSpPr>
          <p:cNvPr id="3" name="Content Placeholder 2"/>
          <p:cNvSpPr>
            <a:spLocks noGrp="1"/>
          </p:cNvSpPr>
          <p:nvPr>
            <p:ph idx="1"/>
          </p:nvPr>
        </p:nvSpPr>
        <p:spPr/>
        <p:txBody>
          <a:bodyPr/>
          <a:lstStyle/>
          <a:p>
            <a:pPr algn="just"/>
            <a:r>
              <a:rPr lang="en-US" dirty="0"/>
              <a:t>Templates are mechanisms for generating functions and classes based on type parameters (templates are sometimes called “parameterized types”). By using templates, you can design a single function or class that operates on data of many types, instead of having to create a separate function or class for each type. </a:t>
            </a:r>
          </a:p>
          <a:p>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Object-Orientation – A Paradigm Shift</a:t>
            </a:r>
            <a:endParaRPr lang="en-IN" dirty="0"/>
          </a:p>
        </p:txBody>
      </p:sp>
      <p:sp>
        <p:nvSpPr>
          <p:cNvPr id="3" name="Content Placeholder 2"/>
          <p:cNvSpPr>
            <a:spLocks noGrp="1"/>
          </p:cNvSpPr>
          <p:nvPr>
            <p:ph idx="1"/>
          </p:nvPr>
        </p:nvSpPr>
        <p:spPr>
          <a:xfrm>
            <a:off x="457200" y="1285860"/>
            <a:ext cx="8229600" cy="5214974"/>
          </a:xfrm>
        </p:spPr>
        <p:txBody>
          <a:bodyPr>
            <a:normAutofit fontScale="92500" lnSpcReduction="10000"/>
          </a:bodyPr>
          <a:lstStyle/>
          <a:p>
            <a:pPr marL="365760" indent="-256032" fontAlgn="auto">
              <a:spcAft>
                <a:spcPts val="0"/>
              </a:spcAft>
              <a:buFont typeface="Wingdings 3"/>
              <a:buChar char=""/>
              <a:defRPr/>
            </a:pPr>
            <a:r>
              <a:rPr lang="en-US"/>
              <a:t>Uses real-life/world </a:t>
            </a:r>
            <a:r>
              <a:rPr lang="en-US" dirty="0"/>
              <a:t>concepts when dealing with the issue of complexity inherent in large systems.</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System structured along “objects”.</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An object can be defined as a real-world entity (physical or conceptual), that has attributes, and exhibits well-defined behaviors. </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It has a state, has a well-defined boundary, and has a unique identity.</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Strong Typing</a:t>
            </a:r>
            <a:endParaRPr lang="en-IN" b="1" dirty="0"/>
          </a:p>
        </p:txBody>
      </p:sp>
      <p:sp>
        <p:nvSpPr>
          <p:cNvPr id="3" name="Content Placeholder 2"/>
          <p:cNvSpPr>
            <a:spLocks noGrp="1"/>
          </p:cNvSpPr>
          <p:nvPr>
            <p:ph idx="1"/>
          </p:nvPr>
        </p:nvSpPr>
        <p:spPr/>
        <p:txBody>
          <a:bodyPr>
            <a:normAutofit fontScale="85000" lnSpcReduction="10000"/>
          </a:bodyPr>
          <a:lstStyle/>
          <a:p>
            <a:pPr marL="365760" indent="-256032" fontAlgn="auto">
              <a:lnSpc>
                <a:spcPct val="90000"/>
              </a:lnSpc>
              <a:spcAft>
                <a:spcPts val="0"/>
              </a:spcAft>
              <a:buFont typeface="Wingdings 3"/>
              <a:buChar char=""/>
              <a:defRPr/>
            </a:pPr>
            <a:r>
              <a:rPr lang="en-US" dirty="0"/>
              <a:t>C++ is a strongly typed language.</a:t>
            </a:r>
          </a:p>
          <a:p>
            <a:pPr marL="365760" indent="-256032" fontAlgn="auto">
              <a:lnSpc>
                <a:spcPct val="90000"/>
              </a:lnSpc>
              <a:spcAft>
                <a:spcPts val="0"/>
              </a:spcAft>
              <a:buFont typeface="Wingdings 3"/>
              <a:buChar char=""/>
              <a:defRPr/>
            </a:pPr>
            <a:endParaRPr lang="en-US" dirty="0"/>
          </a:p>
          <a:p>
            <a:pPr marL="365760" indent="-256032" fontAlgn="auto">
              <a:lnSpc>
                <a:spcPct val="90000"/>
              </a:lnSpc>
              <a:spcAft>
                <a:spcPts val="0"/>
              </a:spcAft>
              <a:buFont typeface="Wingdings 3"/>
              <a:buChar char=""/>
              <a:defRPr/>
            </a:pPr>
            <a:r>
              <a:rPr lang="en-US" dirty="0"/>
              <a:t>The C++ compiler enforces type checking of each assignment made in a program at compile time.</a:t>
            </a:r>
          </a:p>
          <a:p>
            <a:pPr marL="365760" indent="-256032" fontAlgn="auto">
              <a:lnSpc>
                <a:spcPct val="90000"/>
              </a:lnSpc>
              <a:spcAft>
                <a:spcPts val="0"/>
              </a:spcAft>
              <a:buFont typeface="Wingdings 3"/>
              <a:buChar char=""/>
              <a:defRPr/>
            </a:pPr>
            <a:endParaRPr lang="en-US" dirty="0"/>
          </a:p>
          <a:p>
            <a:pPr marL="365760" indent="-256032" fontAlgn="auto">
              <a:lnSpc>
                <a:spcPct val="90000"/>
              </a:lnSpc>
              <a:spcAft>
                <a:spcPts val="0"/>
              </a:spcAft>
              <a:buFont typeface="Wingdings 3"/>
              <a:buChar char=""/>
              <a:defRPr/>
            </a:pPr>
            <a:r>
              <a:rPr lang="en-US" dirty="0"/>
              <a:t>Both the argument list and the return type of each function are type checked during compilation. An implicit conversion will be applied if possible. </a:t>
            </a:r>
          </a:p>
          <a:p>
            <a:pPr marL="365760" indent="-256032" fontAlgn="auto">
              <a:lnSpc>
                <a:spcPct val="90000"/>
              </a:lnSpc>
              <a:spcAft>
                <a:spcPts val="0"/>
              </a:spcAft>
              <a:buFont typeface="Wingdings 3"/>
              <a:buChar char=""/>
              <a:defRPr/>
            </a:pPr>
            <a:endParaRPr lang="en-US" dirty="0"/>
          </a:p>
          <a:p>
            <a:pPr marL="365760" indent="-256032" fontAlgn="auto">
              <a:lnSpc>
                <a:spcPct val="90000"/>
              </a:lnSpc>
              <a:spcAft>
                <a:spcPts val="0"/>
              </a:spcAft>
              <a:buFont typeface="Wingdings 3"/>
              <a:buChar char=""/>
              <a:defRPr/>
            </a:pPr>
            <a:r>
              <a:rPr lang="en-US" dirty="0"/>
              <a:t>If this is not possible, or if the number of arguments is incorrect, then a compile time error is issued.</a:t>
            </a:r>
          </a:p>
          <a:p>
            <a:endParaRPr lang="en-IN"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Functions</a:t>
            </a:r>
            <a:endParaRPr lang="en-IN" dirty="0"/>
          </a:p>
        </p:txBody>
      </p:sp>
      <p:sp>
        <p:nvSpPr>
          <p:cNvPr id="3" name="Content Placeholder 2"/>
          <p:cNvSpPr>
            <a:spLocks noGrp="1"/>
          </p:cNvSpPr>
          <p:nvPr>
            <p:ph idx="1"/>
          </p:nvPr>
        </p:nvSpPr>
        <p:spPr>
          <a:xfrm>
            <a:off x="457200" y="1600200"/>
            <a:ext cx="8229600" cy="4900634"/>
          </a:xfrm>
        </p:spPr>
        <p:txBody>
          <a:bodyPr>
            <a:normAutofit fontScale="85000" lnSpcReduction="20000"/>
          </a:bodyPr>
          <a:lstStyle/>
          <a:p>
            <a:pPr algn="just"/>
            <a:r>
              <a:rPr lang="en-US" dirty="0"/>
              <a:t>For example, to create a type-safe function that returns the minimum of two parameters without using templates, you would have to write a set of overloaded functions like this:</a:t>
            </a:r>
          </a:p>
          <a:p>
            <a:pPr algn="just"/>
            <a:r>
              <a:rPr lang="en-US" dirty="0" err="1"/>
              <a:t>int</a:t>
            </a:r>
            <a:r>
              <a:rPr lang="en-US" dirty="0"/>
              <a:t> min( </a:t>
            </a:r>
            <a:r>
              <a:rPr lang="en-US" dirty="0" err="1"/>
              <a:t>int</a:t>
            </a:r>
            <a:r>
              <a:rPr lang="en-US" dirty="0"/>
              <a:t> a, </a:t>
            </a:r>
            <a:r>
              <a:rPr lang="en-US" dirty="0" err="1"/>
              <a:t>int</a:t>
            </a:r>
            <a:r>
              <a:rPr lang="en-US" dirty="0"/>
              <a:t> b )</a:t>
            </a:r>
          </a:p>
          <a:p>
            <a:pPr algn="just"/>
            <a:r>
              <a:rPr lang="en-US" dirty="0"/>
              <a:t>    return ( a &lt; b ) ? a : b;</a:t>
            </a:r>
          </a:p>
          <a:p>
            <a:pPr algn="just"/>
            <a:endParaRPr lang="en-US" dirty="0"/>
          </a:p>
          <a:p>
            <a:pPr algn="just"/>
            <a:r>
              <a:rPr lang="en-US" dirty="0"/>
              <a:t>long min( long a, long b )</a:t>
            </a:r>
          </a:p>
          <a:p>
            <a:pPr algn="just"/>
            <a:r>
              <a:rPr lang="en-US" dirty="0"/>
              <a:t>    return ( a &lt; b ) ? a : b;</a:t>
            </a:r>
          </a:p>
          <a:p>
            <a:pPr algn="just"/>
            <a:endParaRPr lang="en-US" dirty="0"/>
          </a:p>
          <a:p>
            <a:pPr algn="just"/>
            <a:r>
              <a:rPr lang="en-US" dirty="0"/>
              <a:t>char min( char a, char b )</a:t>
            </a:r>
          </a:p>
          <a:p>
            <a:pPr algn="just"/>
            <a:r>
              <a:rPr lang="en-US" dirty="0"/>
              <a:t>    return ( a &lt; b ) ? a : b;</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Functions</a:t>
            </a:r>
            <a:endParaRPr lang="en-IN" dirty="0"/>
          </a:p>
        </p:txBody>
      </p:sp>
      <p:sp>
        <p:nvSpPr>
          <p:cNvPr id="3" name="Content Placeholder 2"/>
          <p:cNvSpPr>
            <a:spLocks noGrp="1"/>
          </p:cNvSpPr>
          <p:nvPr>
            <p:ph idx="1"/>
          </p:nvPr>
        </p:nvSpPr>
        <p:spPr>
          <a:xfrm>
            <a:off x="428596" y="1357298"/>
            <a:ext cx="8229600" cy="5500702"/>
          </a:xfrm>
        </p:spPr>
        <p:txBody>
          <a:bodyPr>
            <a:normAutofit fontScale="92500" lnSpcReduction="20000"/>
          </a:bodyPr>
          <a:lstStyle/>
          <a:p>
            <a:pPr>
              <a:lnSpc>
                <a:spcPct val="80000"/>
              </a:lnSpc>
              <a:spcBef>
                <a:spcPct val="0"/>
              </a:spcBef>
              <a:buNone/>
            </a:pPr>
            <a:r>
              <a:rPr lang="en-US" dirty="0"/>
              <a:t>#include &lt;</a:t>
            </a:r>
            <a:r>
              <a:rPr lang="en-US" dirty="0" err="1"/>
              <a:t>iostream.h</a:t>
            </a:r>
            <a:r>
              <a:rPr lang="en-US" dirty="0"/>
              <a:t>&gt;</a:t>
            </a:r>
          </a:p>
          <a:p>
            <a:pPr>
              <a:lnSpc>
                <a:spcPct val="80000"/>
              </a:lnSpc>
              <a:spcBef>
                <a:spcPct val="0"/>
              </a:spcBef>
              <a:buNone/>
            </a:pPr>
            <a:r>
              <a:rPr lang="en-US" dirty="0"/>
              <a:t>template &lt;class T&gt;</a:t>
            </a:r>
          </a:p>
          <a:p>
            <a:pPr>
              <a:lnSpc>
                <a:spcPct val="80000"/>
              </a:lnSpc>
              <a:spcBef>
                <a:spcPct val="0"/>
              </a:spcBef>
              <a:buNone/>
            </a:pPr>
            <a:r>
              <a:rPr lang="en-US" dirty="0"/>
              <a:t>void swap(T &amp;a, T &amp;b)</a:t>
            </a:r>
          </a:p>
          <a:p>
            <a:pPr>
              <a:lnSpc>
                <a:spcPct val="80000"/>
              </a:lnSpc>
              <a:spcBef>
                <a:spcPct val="0"/>
              </a:spcBef>
              <a:buNone/>
            </a:pPr>
            <a:r>
              <a:rPr lang="en-US" dirty="0"/>
              <a:t>{</a:t>
            </a:r>
          </a:p>
          <a:p>
            <a:pPr>
              <a:lnSpc>
                <a:spcPct val="80000"/>
              </a:lnSpc>
              <a:spcBef>
                <a:spcPct val="0"/>
              </a:spcBef>
              <a:buNone/>
            </a:pPr>
            <a:r>
              <a:rPr lang="en-US" dirty="0"/>
              <a:t>	T temp=a;</a:t>
            </a:r>
          </a:p>
          <a:p>
            <a:pPr>
              <a:lnSpc>
                <a:spcPct val="80000"/>
              </a:lnSpc>
              <a:spcBef>
                <a:spcPct val="0"/>
              </a:spcBef>
              <a:buNone/>
            </a:pPr>
            <a:r>
              <a:rPr lang="en-US" dirty="0"/>
              <a:t> 	a=b;</a:t>
            </a:r>
          </a:p>
          <a:p>
            <a:pPr>
              <a:lnSpc>
                <a:spcPct val="80000"/>
              </a:lnSpc>
              <a:spcBef>
                <a:spcPct val="0"/>
              </a:spcBef>
              <a:buNone/>
            </a:pPr>
            <a:r>
              <a:rPr lang="en-US" dirty="0"/>
              <a:t>	b=temp;</a:t>
            </a:r>
          </a:p>
          <a:p>
            <a:pPr>
              <a:lnSpc>
                <a:spcPct val="80000"/>
              </a:lnSpc>
              <a:spcBef>
                <a:spcPct val="0"/>
              </a:spcBef>
              <a:buNone/>
            </a:pPr>
            <a:r>
              <a:rPr lang="en-US" dirty="0"/>
              <a:t>}</a:t>
            </a:r>
          </a:p>
          <a:p>
            <a:pPr>
              <a:lnSpc>
                <a:spcPct val="80000"/>
              </a:lnSpc>
              <a:spcBef>
                <a:spcPct val="0"/>
              </a:spcBef>
              <a:buNone/>
            </a:pPr>
            <a:r>
              <a:rPr lang="en-US" dirty="0"/>
              <a:t>void main()</a:t>
            </a:r>
          </a:p>
          <a:p>
            <a:pPr>
              <a:lnSpc>
                <a:spcPct val="80000"/>
              </a:lnSpc>
              <a:spcBef>
                <a:spcPct val="0"/>
              </a:spcBef>
              <a:buNone/>
            </a:pPr>
            <a:r>
              <a:rPr lang="en-US" dirty="0"/>
              <a:t>{</a:t>
            </a:r>
          </a:p>
          <a:p>
            <a:pPr>
              <a:lnSpc>
                <a:spcPct val="80000"/>
              </a:lnSpc>
              <a:spcBef>
                <a:spcPct val="0"/>
              </a:spcBef>
              <a:buNone/>
            </a:pPr>
            <a:r>
              <a:rPr lang="en-US" dirty="0"/>
              <a:t>	</a:t>
            </a:r>
            <a:r>
              <a:rPr lang="en-US" dirty="0" err="1"/>
              <a:t>int</a:t>
            </a:r>
            <a:r>
              <a:rPr lang="en-US" dirty="0"/>
              <a:t> x=10,y=20;</a:t>
            </a:r>
          </a:p>
          <a:p>
            <a:pPr>
              <a:lnSpc>
                <a:spcPct val="80000"/>
              </a:lnSpc>
              <a:spcBef>
                <a:spcPct val="0"/>
              </a:spcBef>
              <a:buNone/>
            </a:pPr>
            <a:r>
              <a:rPr lang="en-US" dirty="0"/>
              <a:t>	swap(</a:t>
            </a:r>
            <a:r>
              <a:rPr lang="en-US" dirty="0" err="1"/>
              <a:t>x,y</a:t>
            </a:r>
            <a:r>
              <a:rPr lang="en-US" dirty="0"/>
              <a:t>);</a:t>
            </a:r>
          </a:p>
          <a:p>
            <a:pPr>
              <a:lnSpc>
                <a:spcPct val="80000"/>
              </a:lnSpc>
              <a:spcBef>
                <a:spcPct val="0"/>
              </a:spcBef>
              <a:buNone/>
            </a:pPr>
            <a:r>
              <a:rPr lang="en-US" dirty="0"/>
              <a:t>	</a:t>
            </a:r>
            <a:r>
              <a:rPr lang="en-US" dirty="0" err="1"/>
              <a:t>cout</a:t>
            </a:r>
            <a:r>
              <a:rPr lang="en-US" dirty="0"/>
              <a:t>&lt;&lt;x&lt;&lt;"   "&lt;&lt;y&lt;&lt;</a:t>
            </a:r>
            <a:r>
              <a:rPr lang="en-US" dirty="0" err="1"/>
              <a:t>endl</a:t>
            </a:r>
            <a:r>
              <a:rPr lang="en-US" dirty="0"/>
              <a:t>;</a:t>
            </a:r>
          </a:p>
          <a:p>
            <a:pPr>
              <a:lnSpc>
                <a:spcPct val="80000"/>
              </a:lnSpc>
              <a:spcBef>
                <a:spcPct val="0"/>
              </a:spcBef>
              <a:buNone/>
            </a:pPr>
            <a:r>
              <a:rPr lang="en-US" dirty="0"/>
              <a:t>	char *s1="Hello",*s2="Hi";</a:t>
            </a:r>
          </a:p>
          <a:p>
            <a:pPr>
              <a:lnSpc>
                <a:spcPct val="80000"/>
              </a:lnSpc>
              <a:spcBef>
                <a:spcPct val="0"/>
              </a:spcBef>
              <a:buNone/>
            </a:pPr>
            <a:r>
              <a:rPr lang="en-US" dirty="0"/>
              <a:t>	swap(s1,s2);</a:t>
            </a:r>
          </a:p>
          <a:p>
            <a:pPr>
              <a:lnSpc>
                <a:spcPct val="80000"/>
              </a:lnSpc>
              <a:spcBef>
                <a:spcPct val="0"/>
              </a:spcBef>
              <a:buNone/>
            </a:pPr>
            <a:r>
              <a:rPr lang="en-US" dirty="0"/>
              <a:t>	</a:t>
            </a:r>
            <a:r>
              <a:rPr lang="en-US" dirty="0" err="1"/>
              <a:t>cout</a:t>
            </a:r>
            <a:r>
              <a:rPr lang="en-US" dirty="0"/>
              <a:t>&lt;&lt;s1&lt;&lt;"  "&lt;&lt;s2&lt;&lt;</a:t>
            </a:r>
            <a:r>
              <a:rPr lang="en-US" dirty="0" err="1"/>
              <a:t>endl</a:t>
            </a:r>
            <a:r>
              <a:rPr lang="en-US" dirty="0"/>
              <a:t>;</a:t>
            </a:r>
          </a:p>
          <a:p>
            <a:pPr>
              <a:lnSpc>
                <a:spcPct val="80000"/>
              </a:lnSpc>
              <a:spcBef>
                <a:spcPct val="0"/>
              </a:spcBef>
              <a:buNone/>
            </a:pPr>
            <a:endParaRPr lang="en-US" dirty="0"/>
          </a:p>
          <a:p>
            <a:pPr>
              <a:lnSpc>
                <a:spcPct val="80000"/>
              </a:lnSpc>
              <a:spcBef>
                <a:spcPct val="0"/>
              </a:spcBef>
              <a:buNone/>
            </a:pPr>
            <a:r>
              <a:rPr lang="en-US" dirty="0"/>
              <a:t>}</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Multiple Generic Types</a:t>
            </a:r>
            <a:endParaRPr lang="en-IN" b="1" dirty="0"/>
          </a:p>
        </p:txBody>
      </p:sp>
      <p:sp>
        <p:nvSpPr>
          <p:cNvPr id="3" name="Content Placeholder 2"/>
          <p:cNvSpPr>
            <a:spLocks noGrp="1"/>
          </p:cNvSpPr>
          <p:nvPr>
            <p:ph idx="1"/>
          </p:nvPr>
        </p:nvSpPr>
        <p:spPr/>
        <p:txBody>
          <a:bodyPr>
            <a:normAutofit fontScale="85000" lnSpcReduction="20000"/>
          </a:bodyPr>
          <a:lstStyle/>
          <a:p>
            <a:pPr>
              <a:buNone/>
            </a:pPr>
            <a:r>
              <a:rPr lang="en-US" dirty="0"/>
              <a:t>template&lt;class T, class S, class Z&gt;</a:t>
            </a:r>
          </a:p>
          <a:p>
            <a:pPr>
              <a:buNone/>
            </a:pPr>
            <a:r>
              <a:rPr lang="en-US" dirty="0"/>
              <a:t>void fun(T a, S b, Z c)</a:t>
            </a:r>
          </a:p>
          <a:p>
            <a:pPr>
              <a:buNone/>
            </a:pPr>
            <a:r>
              <a:rPr lang="en-US" dirty="0"/>
              <a:t>{</a:t>
            </a:r>
          </a:p>
          <a:p>
            <a:pPr>
              <a:buNone/>
            </a:pPr>
            <a:r>
              <a:rPr lang="en-US" dirty="0"/>
              <a:t>	</a:t>
            </a:r>
            <a:r>
              <a:rPr lang="en-US" dirty="0" err="1"/>
              <a:t>cout</a:t>
            </a:r>
            <a:r>
              <a:rPr lang="en-US" dirty="0"/>
              <a:t>&lt;&lt;a&lt;&lt;</a:t>
            </a:r>
            <a:r>
              <a:rPr lang="en-US" dirty="0" err="1"/>
              <a:t>endl</a:t>
            </a:r>
            <a:r>
              <a:rPr lang="en-US" dirty="0"/>
              <a:t>&lt;&lt;b&lt;&lt;</a:t>
            </a:r>
            <a:r>
              <a:rPr lang="en-US" dirty="0" err="1"/>
              <a:t>endl</a:t>
            </a:r>
            <a:r>
              <a:rPr lang="en-US" dirty="0"/>
              <a:t>&lt;&lt;c;</a:t>
            </a:r>
          </a:p>
          <a:p>
            <a:pPr>
              <a:buNone/>
            </a:pPr>
            <a:r>
              <a:rPr lang="en-US" dirty="0"/>
              <a:t>}</a:t>
            </a:r>
          </a:p>
          <a:p>
            <a:pPr>
              <a:lnSpc>
                <a:spcPct val="80000"/>
              </a:lnSpc>
              <a:buNone/>
            </a:pPr>
            <a:r>
              <a:rPr lang="en-US" dirty="0"/>
              <a:t>void main()</a:t>
            </a:r>
          </a:p>
          <a:p>
            <a:pPr>
              <a:lnSpc>
                <a:spcPct val="80000"/>
              </a:lnSpc>
              <a:buNone/>
            </a:pPr>
            <a:r>
              <a:rPr lang="en-US" dirty="0"/>
              <a:t>{</a:t>
            </a:r>
          </a:p>
          <a:p>
            <a:pPr>
              <a:lnSpc>
                <a:spcPct val="80000"/>
              </a:lnSpc>
              <a:buNone/>
            </a:pPr>
            <a:r>
              <a:rPr lang="en-US" dirty="0"/>
              <a:t>	</a:t>
            </a:r>
            <a:r>
              <a:rPr lang="en-US" dirty="0" err="1"/>
              <a:t>int</a:t>
            </a:r>
            <a:r>
              <a:rPr lang="en-US" dirty="0"/>
              <a:t> </a:t>
            </a:r>
            <a:r>
              <a:rPr lang="en-US" dirty="0" err="1"/>
              <a:t>i</a:t>
            </a:r>
            <a:r>
              <a:rPr lang="en-US" dirty="0"/>
              <a:t>=10;</a:t>
            </a:r>
          </a:p>
          <a:p>
            <a:pPr>
              <a:lnSpc>
                <a:spcPct val="80000"/>
              </a:lnSpc>
              <a:buNone/>
            </a:pPr>
            <a:r>
              <a:rPr lang="en-US" dirty="0"/>
              <a:t>	float j=3.14;</a:t>
            </a:r>
          </a:p>
          <a:p>
            <a:pPr>
              <a:lnSpc>
                <a:spcPct val="80000"/>
              </a:lnSpc>
              <a:buNone/>
            </a:pPr>
            <a:r>
              <a:rPr lang="en-US" dirty="0"/>
              <a:t>	char </a:t>
            </a:r>
            <a:r>
              <a:rPr lang="en-US" dirty="0" err="1"/>
              <a:t>ch</a:t>
            </a:r>
            <a:r>
              <a:rPr lang="en-US" dirty="0"/>
              <a:t>=‘A’;</a:t>
            </a:r>
          </a:p>
          <a:p>
            <a:pPr>
              <a:lnSpc>
                <a:spcPct val="80000"/>
              </a:lnSpc>
              <a:buNone/>
            </a:pPr>
            <a:r>
              <a:rPr lang="en-US" dirty="0"/>
              <a:t>	fun (</a:t>
            </a:r>
            <a:r>
              <a:rPr lang="en-US" dirty="0" err="1"/>
              <a:t>i</a:t>
            </a:r>
            <a:r>
              <a:rPr lang="en-US" dirty="0"/>
              <a:t>, j, </a:t>
            </a:r>
            <a:r>
              <a:rPr lang="en-US" dirty="0" err="1"/>
              <a:t>ch</a:t>
            </a:r>
            <a:r>
              <a:rPr lang="en-US" dirty="0"/>
              <a:t>);</a:t>
            </a:r>
          </a:p>
          <a:p>
            <a:pPr>
              <a:lnSpc>
                <a:spcPct val="80000"/>
              </a:lnSpc>
              <a:buNone/>
            </a:pPr>
            <a:r>
              <a:rPr lang="en-US" dirty="0"/>
              <a:t>}</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Explicitly Overloading a Generic Function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Even though a generic function overloads itself as needed, you can explicitly overload one, too. This is formally called </a:t>
            </a:r>
            <a:r>
              <a:rPr lang="en-US" b="1" dirty="0"/>
              <a:t>explicit specialization</a:t>
            </a:r>
            <a:r>
              <a:rPr lang="en-US" dirty="0"/>
              <a:t>.</a:t>
            </a:r>
          </a:p>
          <a:p>
            <a:endParaRPr lang="en-US" dirty="0"/>
          </a:p>
          <a:p>
            <a:r>
              <a:rPr lang="en-US" dirty="0"/>
              <a:t>If you overload a generic function, that overloaded function overrides (or hides) the generic function relative to that specific version.</a:t>
            </a:r>
          </a:p>
          <a:p>
            <a:endParaRPr lang="en-US" dirty="0"/>
          </a:p>
          <a:p>
            <a:r>
              <a:rPr lang="en-US" dirty="0"/>
              <a:t>Consider the following example:</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Explicitly Overloading a Generic Function</a:t>
            </a:r>
            <a:endParaRPr lang="en-IN" dirty="0"/>
          </a:p>
        </p:txBody>
      </p:sp>
      <p:sp>
        <p:nvSpPr>
          <p:cNvPr id="3" name="Content Placeholder 2"/>
          <p:cNvSpPr>
            <a:spLocks noGrp="1"/>
          </p:cNvSpPr>
          <p:nvPr>
            <p:ph idx="1"/>
          </p:nvPr>
        </p:nvSpPr>
        <p:spPr>
          <a:xfrm>
            <a:off x="457200" y="1600200"/>
            <a:ext cx="8229600" cy="4829196"/>
          </a:xfrm>
        </p:spPr>
        <p:txBody>
          <a:bodyPr>
            <a:normAutofit fontScale="70000" lnSpcReduction="20000"/>
          </a:bodyPr>
          <a:lstStyle/>
          <a:p>
            <a:pPr>
              <a:lnSpc>
                <a:spcPct val="80000"/>
              </a:lnSpc>
            </a:pPr>
            <a:r>
              <a:rPr lang="en-US" dirty="0"/>
              <a:t>// Overriding a template function</a:t>
            </a:r>
          </a:p>
          <a:p>
            <a:pPr>
              <a:lnSpc>
                <a:spcPct val="80000"/>
              </a:lnSpc>
            </a:pPr>
            <a:r>
              <a:rPr lang="en-US" dirty="0"/>
              <a:t>#include &lt;</a:t>
            </a:r>
            <a:r>
              <a:rPr lang="en-US" dirty="0" err="1"/>
              <a:t>iostream</a:t>
            </a:r>
            <a:r>
              <a:rPr lang="en-US" dirty="0"/>
              <a:t>&gt;</a:t>
            </a:r>
          </a:p>
          <a:p>
            <a:pPr>
              <a:lnSpc>
                <a:spcPct val="80000"/>
              </a:lnSpc>
            </a:pPr>
            <a:r>
              <a:rPr lang="en-US" dirty="0"/>
              <a:t>using namespace std;</a:t>
            </a:r>
          </a:p>
          <a:p>
            <a:pPr>
              <a:lnSpc>
                <a:spcPct val="80000"/>
              </a:lnSpc>
            </a:pPr>
            <a:r>
              <a:rPr lang="en-US" dirty="0"/>
              <a:t>template &lt;class X&gt; void </a:t>
            </a:r>
            <a:r>
              <a:rPr lang="en-US" dirty="0" err="1"/>
              <a:t>swapargs</a:t>
            </a:r>
            <a:r>
              <a:rPr lang="en-US" dirty="0"/>
              <a:t> (X &amp;a, X &amp;b)</a:t>
            </a:r>
          </a:p>
          <a:p>
            <a:pPr>
              <a:lnSpc>
                <a:spcPct val="80000"/>
              </a:lnSpc>
            </a:pPr>
            <a:r>
              <a:rPr lang="en-US" dirty="0"/>
              <a:t>  {X temp;</a:t>
            </a:r>
          </a:p>
          <a:p>
            <a:pPr>
              <a:lnSpc>
                <a:spcPct val="80000"/>
              </a:lnSpc>
            </a:pPr>
            <a:r>
              <a:rPr lang="en-US" dirty="0"/>
              <a:t>    temp = a;</a:t>
            </a:r>
          </a:p>
          <a:p>
            <a:pPr>
              <a:lnSpc>
                <a:spcPct val="80000"/>
              </a:lnSpc>
            </a:pPr>
            <a:r>
              <a:rPr lang="en-US" dirty="0"/>
              <a:t>    a = b;</a:t>
            </a:r>
          </a:p>
          <a:p>
            <a:pPr>
              <a:lnSpc>
                <a:spcPct val="80000"/>
              </a:lnSpc>
            </a:pPr>
            <a:r>
              <a:rPr lang="en-US" dirty="0"/>
              <a:t>    b = temp;</a:t>
            </a:r>
          </a:p>
          <a:p>
            <a:pPr>
              <a:lnSpc>
                <a:spcPct val="80000"/>
              </a:lnSpc>
            </a:pPr>
            <a:r>
              <a:rPr lang="en-US" dirty="0"/>
              <a:t>    </a:t>
            </a:r>
            <a:r>
              <a:rPr lang="en-US" dirty="0" err="1"/>
              <a:t>cout</a:t>
            </a:r>
            <a:r>
              <a:rPr lang="en-US" dirty="0"/>
              <a:t> &lt;&lt; “Inside template </a:t>
            </a:r>
            <a:r>
              <a:rPr lang="en-US" dirty="0" err="1"/>
              <a:t>swapargs</a:t>
            </a:r>
            <a:r>
              <a:rPr lang="en-US" dirty="0"/>
              <a:t> \n”; }</a:t>
            </a:r>
          </a:p>
          <a:p>
            <a:pPr>
              <a:lnSpc>
                <a:spcPct val="80000"/>
              </a:lnSpc>
            </a:pPr>
            <a:endParaRPr lang="en-US" dirty="0"/>
          </a:p>
          <a:p>
            <a:pPr>
              <a:lnSpc>
                <a:spcPct val="80000"/>
              </a:lnSpc>
            </a:pPr>
            <a:r>
              <a:rPr lang="en-US" dirty="0"/>
              <a:t>//This overrides the generic version of </a:t>
            </a:r>
            <a:r>
              <a:rPr lang="en-US" dirty="0" err="1"/>
              <a:t>swapargs</a:t>
            </a:r>
            <a:r>
              <a:rPr lang="en-US" dirty="0"/>
              <a:t> ( ) for </a:t>
            </a:r>
            <a:r>
              <a:rPr lang="en-US" dirty="0" err="1"/>
              <a:t>ints</a:t>
            </a:r>
            <a:r>
              <a:rPr lang="en-US" dirty="0"/>
              <a:t>.</a:t>
            </a:r>
          </a:p>
          <a:p>
            <a:pPr>
              <a:lnSpc>
                <a:spcPct val="80000"/>
              </a:lnSpc>
            </a:pPr>
            <a:r>
              <a:rPr lang="en-US" dirty="0"/>
              <a:t>void </a:t>
            </a:r>
            <a:r>
              <a:rPr lang="en-US" dirty="0" err="1"/>
              <a:t>swapargs</a:t>
            </a:r>
            <a:r>
              <a:rPr lang="en-US" dirty="0"/>
              <a:t>( </a:t>
            </a:r>
            <a:r>
              <a:rPr lang="en-US" dirty="0" err="1"/>
              <a:t>int</a:t>
            </a:r>
            <a:r>
              <a:rPr lang="en-US" dirty="0"/>
              <a:t> &amp;a, </a:t>
            </a:r>
            <a:r>
              <a:rPr lang="en-US" dirty="0" err="1"/>
              <a:t>int</a:t>
            </a:r>
            <a:r>
              <a:rPr lang="en-US" dirty="0"/>
              <a:t> &amp;b)</a:t>
            </a:r>
          </a:p>
          <a:p>
            <a:pPr>
              <a:lnSpc>
                <a:spcPct val="80000"/>
              </a:lnSpc>
            </a:pPr>
            <a:r>
              <a:rPr lang="en-US" dirty="0"/>
              <a:t>  {</a:t>
            </a:r>
            <a:r>
              <a:rPr lang="en-US" dirty="0" err="1"/>
              <a:t>int</a:t>
            </a:r>
            <a:r>
              <a:rPr lang="en-US" dirty="0"/>
              <a:t> temp;</a:t>
            </a:r>
          </a:p>
          <a:p>
            <a:pPr>
              <a:lnSpc>
                <a:spcPct val="80000"/>
              </a:lnSpc>
            </a:pPr>
            <a:r>
              <a:rPr lang="en-US" dirty="0"/>
              <a:t>    temp = a;</a:t>
            </a:r>
          </a:p>
          <a:p>
            <a:pPr>
              <a:lnSpc>
                <a:spcPct val="80000"/>
              </a:lnSpc>
            </a:pPr>
            <a:r>
              <a:rPr lang="en-US" dirty="0"/>
              <a:t>    a = b;</a:t>
            </a:r>
          </a:p>
          <a:p>
            <a:pPr>
              <a:lnSpc>
                <a:spcPct val="80000"/>
              </a:lnSpc>
            </a:pPr>
            <a:r>
              <a:rPr lang="en-US" dirty="0"/>
              <a:t>    b = temp;</a:t>
            </a:r>
          </a:p>
          <a:p>
            <a:pPr>
              <a:lnSpc>
                <a:spcPct val="80000"/>
              </a:lnSpc>
            </a:pPr>
            <a:r>
              <a:rPr lang="en-US" dirty="0"/>
              <a:t>    </a:t>
            </a:r>
            <a:r>
              <a:rPr lang="en-US" dirty="0" err="1"/>
              <a:t>cout</a:t>
            </a:r>
            <a:r>
              <a:rPr lang="en-US" dirty="0"/>
              <a:t> &lt;&lt; “Inside </a:t>
            </a:r>
            <a:r>
              <a:rPr lang="en-US" dirty="0" err="1"/>
              <a:t>swapargs</a:t>
            </a:r>
            <a:r>
              <a:rPr lang="en-US" dirty="0"/>
              <a:t> </a:t>
            </a:r>
            <a:r>
              <a:rPr lang="en-US" dirty="0" err="1"/>
              <a:t>int</a:t>
            </a:r>
            <a:r>
              <a:rPr lang="en-US" dirty="0"/>
              <a:t> specialization\n”; }</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Explicitly Overloading a Generic Function</a:t>
            </a:r>
            <a:endParaRPr lang="en-IN" dirty="0"/>
          </a:p>
        </p:txBody>
      </p:sp>
      <p:sp>
        <p:nvSpPr>
          <p:cNvPr id="3" name="Content Placeholder 2"/>
          <p:cNvSpPr>
            <a:spLocks noGrp="1"/>
          </p:cNvSpPr>
          <p:nvPr>
            <p:ph idx="1"/>
          </p:nvPr>
        </p:nvSpPr>
        <p:spPr>
          <a:xfrm>
            <a:off x="457200" y="1600200"/>
            <a:ext cx="8229600" cy="4829196"/>
          </a:xfrm>
        </p:spPr>
        <p:txBody>
          <a:bodyPr>
            <a:normAutofit fontScale="70000" lnSpcReduction="20000"/>
          </a:bodyPr>
          <a:lstStyle/>
          <a:p>
            <a:r>
              <a:rPr lang="en-US" dirty="0" err="1"/>
              <a:t>Int</a:t>
            </a:r>
            <a:r>
              <a:rPr lang="en-US" dirty="0"/>
              <a:t> main( )</a:t>
            </a:r>
          </a:p>
          <a:p>
            <a:r>
              <a:rPr lang="en-US" dirty="0"/>
              <a:t>  {</a:t>
            </a:r>
            <a:r>
              <a:rPr lang="en-US" dirty="0" err="1"/>
              <a:t>int</a:t>
            </a:r>
            <a:r>
              <a:rPr lang="en-US" dirty="0"/>
              <a:t> </a:t>
            </a:r>
            <a:r>
              <a:rPr lang="en-US" dirty="0" err="1"/>
              <a:t>i</a:t>
            </a:r>
            <a:r>
              <a:rPr lang="en-US" dirty="0"/>
              <a:t> = 10, j = 20;</a:t>
            </a:r>
          </a:p>
          <a:p>
            <a:r>
              <a:rPr lang="en-US" dirty="0"/>
              <a:t>    double x = 10.1, y = 23.3;</a:t>
            </a:r>
          </a:p>
          <a:p>
            <a:r>
              <a:rPr lang="en-US" dirty="0"/>
              <a:t>    char a = ‘x’, b = ‘z’;</a:t>
            </a:r>
          </a:p>
          <a:p>
            <a:r>
              <a:rPr lang="en-US" dirty="0"/>
              <a:t>    </a:t>
            </a:r>
            <a:r>
              <a:rPr lang="en-US" dirty="0" err="1"/>
              <a:t>cout</a:t>
            </a:r>
            <a:r>
              <a:rPr lang="en-US" dirty="0"/>
              <a:t> &lt;&lt; “Original </a:t>
            </a:r>
            <a:r>
              <a:rPr lang="en-US" dirty="0" err="1"/>
              <a:t>i</a:t>
            </a:r>
            <a:r>
              <a:rPr lang="en-US" dirty="0"/>
              <a:t>, j:  “ &lt;&lt; </a:t>
            </a:r>
            <a:r>
              <a:rPr lang="en-US" dirty="0" err="1"/>
              <a:t>i</a:t>
            </a:r>
            <a:r>
              <a:rPr lang="en-US" dirty="0"/>
              <a:t> &lt;&lt; “ “ &lt;&lt; j &lt;&lt; ‘\n’;</a:t>
            </a:r>
          </a:p>
          <a:p>
            <a:r>
              <a:rPr lang="en-US" dirty="0"/>
              <a:t>    </a:t>
            </a:r>
            <a:r>
              <a:rPr lang="en-US" dirty="0" err="1"/>
              <a:t>cout</a:t>
            </a:r>
            <a:r>
              <a:rPr lang="en-US" dirty="0"/>
              <a:t> &lt;&lt; “Original x, y:  “ &lt;&lt; x &lt;&lt; “ “ &lt;&lt; y &lt;&lt; ‘\n’;</a:t>
            </a:r>
          </a:p>
          <a:p>
            <a:r>
              <a:rPr lang="en-US" dirty="0"/>
              <a:t>    </a:t>
            </a:r>
            <a:r>
              <a:rPr lang="en-US" dirty="0" err="1"/>
              <a:t>cout</a:t>
            </a:r>
            <a:r>
              <a:rPr lang="en-US" dirty="0"/>
              <a:t> &lt;&lt; “Original a, b:  “ &lt;&lt; a &lt;&lt; “ “ &lt;&lt; b &lt;&lt; ‘\n’;</a:t>
            </a:r>
          </a:p>
          <a:p>
            <a:r>
              <a:rPr lang="en-US" dirty="0"/>
              <a:t>    </a:t>
            </a:r>
            <a:r>
              <a:rPr lang="en-US" dirty="0" err="1"/>
              <a:t>swapargs</a:t>
            </a:r>
            <a:r>
              <a:rPr lang="en-US" dirty="0"/>
              <a:t>( </a:t>
            </a:r>
            <a:r>
              <a:rPr lang="en-US" dirty="0" err="1"/>
              <a:t>i</a:t>
            </a:r>
            <a:r>
              <a:rPr lang="en-US" dirty="0"/>
              <a:t>, j); // calls explicitly overloaded </a:t>
            </a:r>
            <a:r>
              <a:rPr lang="en-US" dirty="0" err="1"/>
              <a:t>swapargs</a:t>
            </a:r>
            <a:endParaRPr lang="en-US" dirty="0"/>
          </a:p>
          <a:p>
            <a:r>
              <a:rPr lang="en-US" dirty="0"/>
              <a:t>    </a:t>
            </a:r>
            <a:r>
              <a:rPr lang="en-US" dirty="0" err="1"/>
              <a:t>swapargs</a:t>
            </a:r>
            <a:r>
              <a:rPr lang="en-US" dirty="0"/>
              <a:t>( x, y); // calls generic </a:t>
            </a:r>
            <a:r>
              <a:rPr lang="en-US" dirty="0" err="1"/>
              <a:t>swapargs</a:t>
            </a:r>
            <a:endParaRPr lang="en-US" dirty="0"/>
          </a:p>
          <a:p>
            <a:r>
              <a:rPr lang="en-US" dirty="0"/>
              <a:t>    </a:t>
            </a:r>
            <a:r>
              <a:rPr lang="en-US" dirty="0" err="1"/>
              <a:t>swapargs</a:t>
            </a:r>
            <a:r>
              <a:rPr lang="en-US" dirty="0"/>
              <a:t>( a, b); // calls generic </a:t>
            </a:r>
            <a:r>
              <a:rPr lang="en-US" dirty="0" err="1"/>
              <a:t>swapargs</a:t>
            </a:r>
            <a:endParaRPr lang="en-US" dirty="0"/>
          </a:p>
          <a:p>
            <a:r>
              <a:rPr lang="en-US" dirty="0"/>
              <a:t>    </a:t>
            </a:r>
            <a:r>
              <a:rPr lang="en-US" dirty="0" err="1"/>
              <a:t>cout</a:t>
            </a:r>
            <a:r>
              <a:rPr lang="en-US" dirty="0"/>
              <a:t> &lt;&lt; “Swapped </a:t>
            </a:r>
            <a:r>
              <a:rPr lang="en-US" dirty="0" err="1"/>
              <a:t>i</a:t>
            </a:r>
            <a:r>
              <a:rPr lang="en-US" dirty="0"/>
              <a:t>, j:  “ &lt;&lt; </a:t>
            </a:r>
            <a:r>
              <a:rPr lang="en-US" dirty="0" err="1"/>
              <a:t>i</a:t>
            </a:r>
            <a:r>
              <a:rPr lang="en-US" dirty="0"/>
              <a:t> &lt;&lt; “ “ &lt;&lt; j &lt;&lt; ‘\n’;</a:t>
            </a:r>
          </a:p>
          <a:p>
            <a:r>
              <a:rPr lang="en-US" dirty="0"/>
              <a:t>    </a:t>
            </a:r>
            <a:r>
              <a:rPr lang="en-US" dirty="0" err="1"/>
              <a:t>cout</a:t>
            </a:r>
            <a:r>
              <a:rPr lang="en-US" dirty="0"/>
              <a:t> &lt;&lt; “Swapped x, y:  “ &lt;&lt; x &lt;&lt; “ “ &lt;&lt; y &lt;&lt; ‘\n’;</a:t>
            </a:r>
          </a:p>
          <a:p>
            <a:r>
              <a:rPr lang="en-US" dirty="0"/>
              <a:t>    </a:t>
            </a:r>
            <a:r>
              <a:rPr lang="en-US" dirty="0" err="1"/>
              <a:t>cout</a:t>
            </a:r>
            <a:r>
              <a:rPr lang="en-US" dirty="0"/>
              <a:t> &lt;&lt; “Swapped a, b:  “ &lt;&lt; a &lt;&lt; “ “ &lt;&lt; b &lt;&lt; ‘\n’; </a:t>
            </a:r>
          </a:p>
          <a:p>
            <a:r>
              <a:rPr lang="en-US" dirty="0"/>
              <a:t>    return 0;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Explicitly Overloading a Generic Function</a:t>
            </a:r>
            <a:endParaRPr lang="en-IN" dirty="0"/>
          </a:p>
        </p:txBody>
      </p:sp>
      <p:sp>
        <p:nvSpPr>
          <p:cNvPr id="3" name="Content Placeholder 2"/>
          <p:cNvSpPr>
            <a:spLocks noGrp="1"/>
          </p:cNvSpPr>
          <p:nvPr>
            <p:ph idx="1"/>
          </p:nvPr>
        </p:nvSpPr>
        <p:spPr/>
        <p:txBody>
          <a:bodyPr>
            <a:normAutofit fontScale="70000" lnSpcReduction="20000"/>
          </a:bodyPr>
          <a:lstStyle/>
          <a:p>
            <a:r>
              <a:rPr lang="en-US" sz="4000" dirty="0"/>
              <a:t>This program displays the following output:</a:t>
            </a:r>
          </a:p>
          <a:p>
            <a:r>
              <a:rPr lang="en-US" dirty="0"/>
              <a:t>Original </a:t>
            </a:r>
            <a:r>
              <a:rPr lang="en-US" dirty="0" err="1"/>
              <a:t>i</a:t>
            </a:r>
            <a:r>
              <a:rPr lang="en-US" dirty="0"/>
              <a:t>, j: 10, 20</a:t>
            </a:r>
          </a:p>
          <a:p>
            <a:r>
              <a:rPr lang="en-US" dirty="0"/>
              <a:t>Original x, y: 10.1 23.3</a:t>
            </a:r>
          </a:p>
          <a:p>
            <a:r>
              <a:rPr lang="en-US" dirty="0"/>
              <a:t>Original a, b: x z</a:t>
            </a:r>
          </a:p>
          <a:p>
            <a:endParaRPr lang="en-US" dirty="0"/>
          </a:p>
          <a:p>
            <a:r>
              <a:rPr lang="en-US" dirty="0"/>
              <a:t>Inside </a:t>
            </a:r>
            <a:r>
              <a:rPr lang="en-US" dirty="0" err="1"/>
              <a:t>swapargs</a:t>
            </a:r>
            <a:r>
              <a:rPr lang="en-US" dirty="0"/>
              <a:t> </a:t>
            </a:r>
            <a:r>
              <a:rPr lang="en-US" dirty="0" err="1"/>
              <a:t>int</a:t>
            </a:r>
            <a:r>
              <a:rPr lang="en-US" dirty="0"/>
              <a:t> specialization</a:t>
            </a:r>
          </a:p>
          <a:p>
            <a:r>
              <a:rPr lang="en-US" dirty="0"/>
              <a:t>Inside template </a:t>
            </a:r>
            <a:r>
              <a:rPr lang="en-US" dirty="0" err="1"/>
              <a:t>swapargs</a:t>
            </a:r>
            <a:endParaRPr lang="en-US" dirty="0"/>
          </a:p>
          <a:p>
            <a:r>
              <a:rPr lang="en-US" dirty="0"/>
              <a:t>Inside template </a:t>
            </a:r>
            <a:r>
              <a:rPr lang="en-US" dirty="0" err="1"/>
              <a:t>swapargs</a:t>
            </a:r>
            <a:endParaRPr lang="en-US" dirty="0"/>
          </a:p>
          <a:p>
            <a:endParaRPr lang="en-US" dirty="0"/>
          </a:p>
          <a:p>
            <a:r>
              <a:rPr lang="en-US" dirty="0"/>
              <a:t>Swapped </a:t>
            </a:r>
            <a:r>
              <a:rPr lang="en-US" dirty="0" err="1"/>
              <a:t>i</a:t>
            </a:r>
            <a:r>
              <a:rPr lang="en-US" dirty="0"/>
              <a:t>, j: 20 10</a:t>
            </a:r>
          </a:p>
          <a:p>
            <a:r>
              <a:rPr lang="en-US" dirty="0"/>
              <a:t>Swapped x, y: 23.3 10.1</a:t>
            </a:r>
          </a:p>
          <a:p>
            <a:r>
              <a:rPr lang="en-US" dirty="0"/>
              <a:t>Swapped a, b: z x</a:t>
            </a:r>
            <a:endParaRPr lang="en-US" sz="4000"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 Template Function</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template specification itself can be overloaded</a:t>
            </a:r>
            <a:endParaRPr lang="en-US" dirty="0"/>
          </a:p>
          <a:p>
            <a:endParaRPr lang="en-US" dirty="0"/>
          </a:p>
          <a:p>
            <a:r>
              <a:rPr lang="en-US" dirty="0"/>
              <a:t>To do so, simply create another version of the template that differs from any others in its parameter list. For example,</a:t>
            </a:r>
          </a:p>
          <a:p>
            <a:r>
              <a:rPr lang="en-US" dirty="0"/>
              <a:t>// Overload a function template declaration</a:t>
            </a:r>
          </a:p>
          <a:p>
            <a:r>
              <a:rPr lang="en-US" dirty="0"/>
              <a:t>#include &lt;</a:t>
            </a:r>
            <a:r>
              <a:rPr lang="en-US" dirty="0" err="1"/>
              <a:t>iostream</a:t>
            </a:r>
            <a:r>
              <a:rPr lang="en-US" dirty="0"/>
              <a:t>&gt;</a:t>
            </a:r>
          </a:p>
          <a:p>
            <a:r>
              <a:rPr lang="en-US" dirty="0"/>
              <a:t>using namespace std;</a:t>
            </a:r>
          </a:p>
          <a:p>
            <a:r>
              <a:rPr lang="en-US" dirty="0"/>
              <a:t>//First version of f( ) template</a:t>
            </a:r>
          </a:p>
          <a:p>
            <a:r>
              <a:rPr lang="en-US" dirty="0"/>
              <a:t>template &lt;class X&gt; void f( X a)</a:t>
            </a:r>
          </a:p>
          <a:p>
            <a:r>
              <a:rPr lang="en-US" dirty="0"/>
              <a:t> { </a:t>
            </a:r>
            <a:r>
              <a:rPr lang="en-US" dirty="0" err="1"/>
              <a:t>cout</a:t>
            </a:r>
            <a:r>
              <a:rPr lang="en-US" dirty="0"/>
              <a:t> &lt;&lt; “Inside f( X a)\n”;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 Template Function</a:t>
            </a:r>
            <a:endParaRPr lang="en-IN" dirty="0"/>
          </a:p>
        </p:txBody>
      </p:sp>
      <p:sp>
        <p:nvSpPr>
          <p:cNvPr id="3" name="Content Placeholder 2"/>
          <p:cNvSpPr>
            <a:spLocks noGrp="1"/>
          </p:cNvSpPr>
          <p:nvPr>
            <p:ph idx="1"/>
          </p:nvPr>
        </p:nvSpPr>
        <p:spPr>
          <a:xfrm>
            <a:off x="457200" y="1600200"/>
            <a:ext cx="8229600" cy="4829196"/>
          </a:xfrm>
        </p:spPr>
        <p:txBody>
          <a:bodyPr>
            <a:normAutofit fontScale="77500" lnSpcReduction="20000"/>
          </a:bodyPr>
          <a:lstStyle/>
          <a:p>
            <a:r>
              <a:rPr lang="en-US" dirty="0"/>
              <a:t>//Second version of f(  ) template</a:t>
            </a:r>
          </a:p>
          <a:p>
            <a:r>
              <a:rPr lang="en-US" dirty="0"/>
              <a:t>Template &lt;class X, class Y&gt; void f( X a, Y b)</a:t>
            </a:r>
          </a:p>
          <a:p>
            <a:r>
              <a:rPr lang="en-US" dirty="0"/>
              <a:t>  {</a:t>
            </a:r>
          </a:p>
          <a:p>
            <a:r>
              <a:rPr lang="en-US" dirty="0"/>
              <a:t>    </a:t>
            </a:r>
            <a:r>
              <a:rPr lang="en-US" dirty="0" err="1"/>
              <a:t>cout</a:t>
            </a:r>
            <a:r>
              <a:rPr lang="en-US" dirty="0"/>
              <a:t> &lt;&lt; Inside f( X a, Y b) \n”;</a:t>
            </a:r>
          </a:p>
          <a:p>
            <a:r>
              <a:rPr lang="en-US" dirty="0"/>
              <a:t>  }</a:t>
            </a:r>
          </a:p>
          <a:p>
            <a:endParaRPr lang="en-US" dirty="0"/>
          </a:p>
          <a:p>
            <a:r>
              <a:rPr lang="en-US" dirty="0" err="1"/>
              <a:t>Int</a:t>
            </a:r>
            <a:r>
              <a:rPr lang="en-US" dirty="0"/>
              <a:t> main( )</a:t>
            </a:r>
          </a:p>
          <a:p>
            <a:r>
              <a:rPr lang="en-US" dirty="0"/>
              <a:t>  {</a:t>
            </a:r>
          </a:p>
          <a:p>
            <a:r>
              <a:rPr lang="en-US" dirty="0"/>
              <a:t>    f(10); // calls f( X)</a:t>
            </a:r>
          </a:p>
          <a:p>
            <a:r>
              <a:rPr lang="en-US" dirty="0"/>
              <a:t>    f( 10, 20); // calls f( X, Y)</a:t>
            </a:r>
          </a:p>
          <a:p>
            <a:r>
              <a:rPr lang="en-US" dirty="0"/>
              <a:t>    return 0;</a:t>
            </a:r>
          </a:p>
          <a:p>
            <a:r>
              <a:rPr lang="en-US" dirty="0"/>
              <a:t>  }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Templates Vs Macros</a:t>
            </a:r>
            <a:endParaRPr lang="en-IN" b="1" dirty="0"/>
          </a:p>
        </p:txBody>
      </p:sp>
      <p:sp>
        <p:nvSpPr>
          <p:cNvPr id="3" name="Content Placeholder 2"/>
          <p:cNvSpPr>
            <a:spLocks noGrp="1"/>
          </p:cNvSpPr>
          <p:nvPr>
            <p:ph idx="1"/>
          </p:nvPr>
        </p:nvSpPr>
        <p:spPr/>
        <p:txBody>
          <a:bodyPr>
            <a:normAutofit fontScale="92500"/>
          </a:bodyPr>
          <a:lstStyle/>
          <a:p>
            <a:endParaRPr lang="en-US" sz="4000" dirty="0"/>
          </a:p>
          <a:p>
            <a:pPr>
              <a:buSzPct val="120000"/>
            </a:pPr>
            <a:r>
              <a:rPr lang="en-US" dirty="0"/>
              <a:t>Macros in C were  also independent of data type but this feature of template is more bug free.</a:t>
            </a:r>
          </a:p>
          <a:p>
            <a:pPr>
              <a:buSzPct val="120000"/>
            </a:pPr>
            <a:endParaRPr lang="en-US" dirty="0"/>
          </a:p>
          <a:p>
            <a:pPr>
              <a:buSzPct val="120000"/>
            </a:pPr>
            <a:r>
              <a:rPr lang="en-US" dirty="0"/>
              <a:t>In macros there is no type checking. The type of return value isn’t specified, therefore the compiler cannot check whether we are assigning it to the correct return type or not</a:t>
            </a:r>
            <a:r>
              <a:rPr lang="en-US" sz="4000" dirty="0"/>
              <a:t>.</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US" b="1" dirty="0"/>
              <a:t>EXAMPLE FOR STRONG TYPE CHECKING</a:t>
            </a:r>
            <a:endParaRPr lang="en-IN" b="1" dirty="0"/>
          </a:p>
        </p:txBody>
      </p:sp>
      <p:sp>
        <p:nvSpPr>
          <p:cNvPr id="3" name="Content Placeholder 2"/>
          <p:cNvSpPr>
            <a:spLocks noGrp="1"/>
          </p:cNvSpPr>
          <p:nvPr>
            <p:ph idx="1"/>
          </p:nvPr>
        </p:nvSpPr>
        <p:spPr>
          <a:xfrm>
            <a:off x="457200" y="1214422"/>
            <a:ext cx="8229600" cy="5286412"/>
          </a:xfrm>
        </p:spPr>
        <p:txBody>
          <a:bodyPr>
            <a:normAutofit/>
          </a:bodyPr>
          <a:lstStyle/>
          <a:p>
            <a:pPr>
              <a:buNone/>
            </a:pPr>
            <a:r>
              <a:rPr lang="en-US" sz="2400" dirty="0" err="1"/>
              <a:t>int</a:t>
            </a:r>
            <a:r>
              <a:rPr lang="en-US" sz="2400" dirty="0"/>
              <a:t> main()</a:t>
            </a:r>
          </a:p>
          <a:p>
            <a:pPr>
              <a:buNone/>
            </a:pPr>
            <a:r>
              <a:rPr lang="en-US" sz="2400" dirty="0"/>
              <a:t>{</a:t>
            </a:r>
          </a:p>
          <a:p>
            <a:pPr>
              <a:buNone/>
            </a:pPr>
            <a:r>
              <a:rPr lang="en-US" sz="2400" dirty="0"/>
              <a:t>    float power(</a:t>
            </a:r>
            <a:r>
              <a:rPr lang="en-US" sz="2400" dirty="0" err="1"/>
              <a:t>float,float</a:t>
            </a:r>
            <a:r>
              <a:rPr lang="en-US" sz="2400" dirty="0"/>
              <a:t>);</a:t>
            </a:r>
          </a:p>
          <a:p>
            <a:pPr>
              <a:buNone/>
            </a:pPr>
            <a:r>
              <a:rPr lang="en-US" sz="2400" dirty="0"/>
              <a:t>    </a:t>
            </a:r>
            <a:r>
              <a:rPr lang="en-US" sz="2400" dirty="0" err="1"/>
              <a:t>int</a:t>
            </a:r>
            <a:r>
              <a:rPr lang="en-US" sz="2400" dirty="0"/>
              <a:t> </a:t>
            </a:r>
            <a:r>
              <a:rPr lang="en-US" sz="2400" dirty="0" err="1"/>
              <a:t>pow</a:t>
            </a:r>
            <a:r>
              <a:rPr lang="en-US" sz="2400" dirty="0"/>
              <a:t>=power(2,5);</a:t>
            </a:r>
          </a:p>
          <a:p>
            <a:pPr>
              <a:buNone/>
            </a:pPr>
            <a:r>
              <a:rPr lang="en-US" sz="2400" dirty="0"/>
              <a:t>    </a:t>
            </a:r>
            <a:r>
              <a:rPr lang="en-US" sz="2400" dirty="0" err="1"/>
              <a:t>cout</a:t>
            </a:r>
            <a:r>
              <a:rPr lang="en-US" sz="2400" dirty="0"/>
              <a:t>&lt;&lt;</a:t>
            </a:r>
            <a:r>
              <a:rPr lang="en-US" sz="2400" dirty="0" err="1"/>
              <a:t>pow</a:t>
            </a:r>
            <a:r>
              <a:rPr lang="en-US" sz="2400" dirty="0"/>
              <a:t>;</a:t>
            </a:r>
          </a:p>
          <a:p>
            <a:pPr>
              <a:buNone/>
            </a:pPr>
            <a:r>
              <a:rPr lang="en-US" sz="2400" dirty="0"/>
              <a:t>    return 0;</a:t>
            </a:r>
          </a:p>
          <a:p>
            <a:pPr>
              <a:buNone/>
            </a:pPr>
            <a:r>
              <a:rPr lang="en-US" sz="2400" dirty="0"/>
              <a:t>}</a:t>
            </a:r>
          </a:p>
          <a:p>
            <a:pPr>
              <a:buNone/>
            </a:pPr>
            <a:r>
              <a:rPr lang="en-US" sz="2400" dirty="0"/>
              <a:t>float power(float x, float y)  // error in C++  (</a:t>
            </a:r>
            <a:r>
              <a:rPr lang="en-US" sz="1600" dirty="0"/>
              <a:t>accepting </a:t>
            </a:r>
            <a:r>
              <a:rPr lang="en-US" sz="1600" dirty="0" err="1"/>
              <a:t>int</a:t>
            </a:r>
            <a:r>
              <a:rPr lang="en-US" sz="1600" dirty="0"/>
              <a:t> into float</a:t>
            </a:r>
            <a:r>
              <a:rPr lang="en-US" sz="2400" dirty="0"/>
              <a:t>)</a:t>
            </a:r>
          </a:p>
          <a:p>
            <a:pPr>
              <a:buNone/>
            </a:pPr>
            <a:r>
              <a:rPr lang="en-US" sz="2400" dirty="0"/>
              <a:t>{</a:t>
            </a:r>
          </a:p>
          <a:p>
            <a:pPr>
              <a:buNone/>
            </a:pPr>
            <a:r>
              <a:rPr lang="en-US" sz="2400" dirty="0"/>
              <a:t>    return </a:t>
            </a:r>
            <a:r>
              <a:rPr lang="en-US" sz="2400" dirty="0" err="1"/>
              <a:t>pow</a:t>
            </a:r>
            <a:r>
              <a:rPr lang="en-US" sz="2400" dirty="0"/>
              <a:t>(</a:t>
            </a:r>
            <a:r>
              <a:rPr lang="en-US" sz="2400" dirty="0" err="1"/>
              <a:t>x,y</a:t>
            </a:r>
            <a:r>
              <a:rPr lang="en-US" sz="2400" dirty="0"/>
              <a:t>);  // returns a double value</a:t>
            </a:r>
          </a:p>
          <a:p>
            <a:pPr>
              <a:buNone/>
            </a:pPr>
            <a:r>
              <a:rPr lang="en-US" sz="2400" dirty="0"/>
              <a:t>}</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b="1" dirty="0"/>
              <a:t>How template functions work</a:t>
            </a:r>
            <a:endParaRPr lang="en-IN" b="1" dirty="0"/>
          </a:p>
        </p:txBody>
      </p:sp>
      <p:sp>
        <p:nvSpPr>
          <p:cNvPr id="3" name="Content Placeholder 2"/>
          <p:cNvSpPr>
            <a:spLocks noGrp="1"/>
          </p:cNvSpPr>
          <p:nvPr>
            <p:ph idx="1"/>
          </p:nvPr>
        </p:nvSpPr>
        <p:spPr>
          <a:xfrm>
            <a:off x="428596" y="1428736"/>
            <a:ext cx="8229600" cy="5143536"/>
          </a:xfrm>
        </p:spPr>
        <p:txBody>
          <a:bodyPr>
            <a:normAutofit fontScale="77500" lnSpcReduction="20000"/>
          </a:bodyPr>
          <a:lstStyle/>
          <a:p>
            <a:pPr algn="just"/>
            <a:r>
              <a:rPr lang="en-US" dirty="0"/>
              <a:t>Anything preceded by template &lt;&gt; means that the compiler won’t allocate storage for it at that point, but will wait until its told to(by template instantiation) and that somewhere in the compiler and linker there is a mechanism for removing multiple definitions of an identical template. So you’ll almost always put the entire template declaration and definition in the header file for ease of use.</a:t>
            </a:r>
          </a:p>
          <a:p>
            <a:pPr algn="just"/>
            <a:r>
              <a:rPr lang="en-US" dirty="0"/>
              <a:t>There are times when you may need to place the template definitions in a separate .</a:t>
            </a:r>
            <a:r>
              <a:rPr lang="en-US" dirty="0" err="1"/>
              <a:t>cpp</a:t>
            </a:r>
            <a:r>
              <a:rPr lang="en-US" dirty="0"/>
              <a:t> file to satisfy special needs.</a:t>
            </a:r>
          </a:p>
          <a:p>
            <a:pPr algn="just"/>
            <a:r>
              <a:rPr lang="en-US" dirty="0"/>
              <a:t>If we want the function template to behave in one way for all data types except one. In such a case we can override the fn template for  that specific type. For this we need to provide a  non-template function of  that type.</a:t>
            </a:r>
          </a:p>
          <a:p>
            <a:pPr algn="just"/>
            <a:r>
              <a:rPr lang="en-US" dirty="0"/>
              <a:t>Void </a:t>
            </a:r>
            <a:r>
              <a:rPr lang="en-US" sz="3500" dirty="0"/>
              <a:t>swap(double</a:t>
            </a:r>
            <a:r>
              <a:rPr lang="en-US" dirty="0"/>
              <a:t> a, double b) {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Classes</a:t>
            </a:r>
            <a:endParaRPr lang="en-IN" b="1" dirty="0"/>
          </a:p>
        </p:txBody>
      </p:sp>
      <p:sp>
        <p:nvSpPr>
          <p:cNvPr id="3" name="Content Placeholder 2"/>
          <p:cNvSpPr>
            <a:spLocks noGrp="1"/>
          </p:cNvSpPr>
          <p:nvPr>
            <p:ph idx="1"/>
          </p:nvPr>
        </p:nvSpPr>
        <p:spPr>
          <a:xfrm>
            <a:off x="457200" y="1600200"/>
            <a:ext cx="8229600" cy="4757758"/>
          </a:xfrm>
        </p:spPr>
        <p:txBody>
          <a:bodyPr>
            <a:normAutofit fontScale="85000" lnSpcReduction="10000"/>
          </a:bodyPr>
          <a:lstStyle/>
          <a:p>
            <a:pPr>
              <a:lnSpc>
                <a:spcPct val="90000"/>
              </a:lnSpc>
            </a:pPr>
            <a:r>
              <a:rPr lang="en-US" dirty="0"/>
              <a:t>Like generic functions, you can also define a generic class. </a:t>
            </a:r>
          </a:p>
          <a:p>
            <a:pPr>
              <a:lnSpc>
                <a:spcPct val="90000"/>
              </a:lnSpc>
            </a:pPr>
            <a:endParaRPr lang="en-US" dirty="0"/>
          </a:p>
          <a:p>
            <a:pPr>
              <a:lnSpc>
                <a:spcPct val="90000"/>
              </a:lnSpc>
            </a:pPr>
            <a:r>
              <a:rPr lang="en-US" dirty="0"/>
              <a:t>When you define a generic class, you create a class that defines all the algorithms used by that class.</a:t>
            </a:r>
          </a:p>
          <a:p>
            <a:pPr>
              <a:lnSpc>
                <a:spcPct val="90000"/>
              </a:lnSpc>
            </a:pPr>
            <a:endParaRPr lang="en-US" dirty="0"/>
          </a:p>
          <a:p>
            <a:pPr>
              <a:lnSpc>
                <a:spcPct val="90000"/>
              </a:lnSpc>
            </a:pPr>
            <a:r>
              <a:rPr lang="en-US" dirty="0"/>
              <a:t>However, the actual type of the data being manipulated will be specified as a parameter when objects of that class are created.</a:t>
            </a:r>
          </a:p>
          <a:p>
            <a:pPr>
              <a:lnSpc>
                <a:spcPct val="90000"/>
              </a:lnSpc>
            </a:pPr>
            <a:endParaRPr lang="en-US" dirty="0"/>
          </a:p>
          <a:p>
            <a:pPr>
              <a:lnSpc>
                <a:spcPct val="90000"/>
              </a:lnSpc>
            </a:pPr>
            <a:r>
              <a:rPr lang="en-US" dirty="0"/>
              <a:t>Generic classes are useful when a class uses logic that can be generalized.</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Classes</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The compiler will automatically generate the correct type of object, based upon the type you specify when the object is created.</a:t>
            </a:r>
          </a:p>
          <a:p>
            <a:endParaRPr lang="en-US" dirty="0"/>
          </a:p>
          <a:p>
            <a:r>
              <a:rPr lang="en-US" dirty="0"/>
              <a:t>The general form of a generic class declaration is shown here:</a:t>
            </a:r>
          </a:p>
          <a:p>
            <a:r>
              <a:rPr lang="en-US" dirty="0"/>
              <a:t>template &lt;class </a:t>
            </a:r>
            <a:r>
              <a:rPr lang="en-US" dirty="0" err="1"/>
              <a:t>Ttype</a:t>
            </a:r>
            <a:r>
              <a:rPr lang="en-US" dirty="0"/>
              <a:t>&gt; class </a:t>
            </a:r>
            <a:r>
              <a:rPr lang="en-US" dirty="0" err="1"/>
              <a:t>class</a:t>
            </a:r>
            <a:r>
              <a:rPr lang="en-US" dirty="0"/>
              <a:t>-name</a:t>
            </a:r>
          </a:p>
          <a:p>
            <a:r>
              <a:rPr lang="en-US" dirty="0"/>
              <a:t> {….. }; </a:t>
            </a:r>
          </a:p>
          <a:p>
            <a:endParaRPr lang="en-US" dirty="0"/>
          </a:p>
          <a:p>
            <a:r>
              <a:rPr lang="en-US" dirty="0"/>
              <a:t>Once you have created a generic class, you create a specific instance of that class using the following general form:</a:t>
            </a:r>
          </a:p>
          <a:p>
            <a:r>
              <a:rPr lang="en-US" dirty="0"/>
              <a:t>class-name &lt;type&gt; ob;</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Classes</a:t>
            </a:r>
            <a:endParaRPr lang="en-IN" dirty="0"/>
          </a:p>
        </p:txBody>
      </p:sp>
      <p:sp>
        <p:nvSpPr>
          <p:cNvPr id="3" name="Content Placeholder 2"/>
          <p:cNvSpPr>
            <a:spLocks noGrp="1"/>
          </p:cNvSpPr>
          <p:nvPr>
            <p:ph idx="1"/>
          </p:nvPr>
        </p:nvSpPr>
        <p:spPr>
          <a:xfrm>
            <a:off x="457200" y="1357298"/>
            <a:ext cx="8229600" cy="4929222"/>
          </a:xfrm>
        </p:spPr>
        <p:txBody>
          <a:bodyPr>
            <a:normAutofit fontScale="77500" lnSpcReduction="20000"/>
          </a:bodyPr>
          <a:lstStyle/>
          <a:p>
            <a:r>
              <a:rPr lang="en-US" dirty="0"/>
              <a:t>Member functions of a generic class are themselves automatically generic. You need not use the keyword </a:t>
            </a:r>
            <a:r>
              <a:rPr lang="en-US" b="1" dirty="0"/>
              <a:t>template</a:t>
            </a:r>
            <a:r>
              <a:rPr lang="en-US" dirty="0"/>
              <a:t> to explicitly specify them as such.</a:t>
            </a:r>
          </a:p>
          <a:p>
            <a:endParaRPr lang="en-US" dirty="0"/>
          </a:p>
          <a:p>
            <a:r>
              <a:rPr lang="en-US" dirty="0"/>
              <a:t>In the following example, a generic stack class is used to store objects of any type. </a:t>
            </a:r>
          </a:p>
          <a:p>
            <a:r>
              <a:rPr lang="en-US" sz="2800" dirty="0"/>
              <a:t>#include &lt;</a:t>
            </a:r>
            <a:r>
              <a:rPr lang="en-US" sz="2800" dirty="0" err="1"/>
              <a:t>iostream</a:t>
            </a:r>
            <a:r>
              <a:rPr lang="en-US" sz="2800" dirty="0"/>
              <a:t>&gt;</a:t>
            </a:r>
          </a:p>
          <a:p>
            <a:r>
              <a:rPr lang="en-US" sz="2800" dirty="0"/>
              <a:t>using namespace std;</a:t>
            </a:r>
          </a:p>
          <a:p>
            <a:r>
              <a:rPr lang="en-US" sz="2800" dirty="0"/>
              <a:t>const </a:t>
            </a:r>
            <a:r>
              <a:rPr lang="en-US" sz="2800" dirty="0" err="1"/>
              <a:t>int</a:t>
            </a:r>
            <a:r>
              <a:rPr lang="en-US" sz="2800" dirty="0"/>
              <a:t> size = 10;</a:t>
            </a:r>
          </a:p>
          <a:p>
            <a:r>
              <a:rPr lang="en-US" sz="2800" dirty="0"/>
              <a:t>// create a generic stack class</a:t>
            </a:r>
          </a:p>
          <a:p>
            <a:r>
              <a:rPr lang="en-US" sz="2800" dirty="0"/>
              <a:t>template &lt;class </a:t>
            </a:r>
            <a:r>
              <a:rPr lang="en-US" sz="2800" dirty="0" err="1"/>
              <a:t>StackType</a:t>
            </a:r>
            <a:r>
              <a:rPr lang="en-US" sz="2800" dirty="0"/>
              <a:t>&gt; class stack</a:t>
            </a:r>
          </a:p>
          <a:p>
            <a:r>
              <a:rPr lang="en-US" sz="2800" dirty="0"/>
              <a:t> {private:</a:t>
            </a:r>
          </a:p>
          <a:p>
            <a:r>
              <a:rPr lang="en-US" sz="2800" dirty="0"/>
              <a:t>    </a:t>
            </a:r>
            <a:r>
              <a:rPr lang="en-US" sz="2800" dirty="0" err="1"/>
              <a:t>StackType</a:t>
            </a:r>
            <a:r>
              <a:rPr lang="en-US" sz="2800" dirty="0"/>
              <a:t> </a:t>
            </a:r>
            <a:r>
              <a:rPr lang="en-US" sz="2800" dirty="0" err="1"/>
              <a:t>stck</a:t>
            </a:r>
            <a:r>
              <a:rPr lang="en-US" sz="2800" dirty="0"/>
              <a:t>[ size];</a:t>
            </a:r>
          </a:p>
          <a:p>
            <a:r>
              <a:rPr lang="en-US" sz="2800" dirty="0"/>
              <a:t>    </a:t>
            </a:r>
            <a:r>
              <a:rPr lang="en-US" sz="2800" dirty="0" err="1"/>
              <a:t>int</a:t>
            </a:r>
            <a:r>
              <a:rPr lang="en-US" sz="2800" dirty="0"/>
              <a:t> </a:t>
            </a:r>
            <a:r>
              <a:rPr lang="en-US" sz="2800" dirty="0" err="1"/>
              <a:t>tos</a:t>
            </a:r>
            <a:r>
              <a:rPr lang="en-US" sz="2800" dirty="0"/>
              <a:t>; // index to top-of-stack</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Classes</a:t>
            </a:r>
            <a:endParaRPr lang="en-IN" dirty="0"/>
          </a:p>
        </p:txBody>
      </p:sp>
      <p:sp>
        <p:nvSpPr>
          <p:cNvPr id="3" name="Content Placeholder 2"/>
          <p:cNvSpPr>
            <a:spLocks noGrp="1"/>
          </p:cNvSpPr>
          <p:nvPr>
            <p:ph idx="1"/>
          </p:nvPr>
        </p:nvSpPr>
        <p:spPr>
          <a:xfrm>
            <a:off x="500034" y="1357298"/>
            <a:ext cx="8229600" cy="5143536"/>
          </a:xfrm>
        </p:spPr>
        <p:txBody>
          <a:bodyPr>
            <a:noAutofit/>
          </a:bodyPr>
          <a:lstStyle/>
          <a:p>
            <a:pPr>
              <a:lnSpc>
                <a:spcPct val="80000"/>
              </a:lnSpc>
            </a:pPr>
            <a:r>
              <a:rPr lang="en-US" sz="2000" dirty="0"/>
              <a:t>public:</a:t>
            </a:r>
          </a:p>
          <a:p>
            <a:pPr>
              <a:lnSpc>
                <a:spcPct val="80000"/>
              </a:lnSpc>
            </a:pPr>
            <a:r>
              <a:rPr lang="en-US" sz="2000" dirty="0"/>
              <a:t>    stack( )</a:t>
            </a:r>
          </a:p>
          <a:p>
            <a:pPr>
              <a:lnSpc>
                <a:spcPct val="80000"/>
              </a:lnSpc>
            </a:pPr>
            <a:r>
              <a:rPr lang="en-US" sz="2000" dirty="0"/>
              <a:t>     { </a:t>
            </a:r>
            <a:r>
              <a:rPr lang="en-US" sz="2000" dirty="0" err="1"/>
              <a:t>tos</a:t>
            </a:r>
            <a:r>
              <a:rPr lang="en-US" sz="2000" dirty="0"/>
              <a:t> = 0; // initialize stack }</a:t>
            </a:r>
          </a:p>
          <a:p>
            <a:pPr>
              <a:lnSpc>
                <a:spcPct val="80000"/>
              </a:lnSpc>
            </a:pPr>
            <a:r>
              <a:rPr lang="en-US" sz="2000" dirty="0"/>
              <a:t>void push( </a:t>
            </a:r>
            <a:r>
              <a:rPr lang="en-US" sz="2000" dirty="0" err="1"/>
              <a:t>StackType</a:t>
            </a:r>
            <a:r>
              <a:rPr lang="en-US" sz="2000" dirty="0"/>
              <a:t> ob); // push object on stack</a:t>
            </a:r>
          </a:p>
          <a:p>
            <a:pPr>
              <a:lnSpc>
                <a:spcPct val="80000"/>
              </a:lnSpc>
            </a:pPr>
            <a:r>
              <a:rPr lang="en-US" sz="2000" dirty="0" err="1"/>
              <a:t>StackType</a:t>
            </a:r>
            <a:r>
              <a:rPr lang="en-US" sz="2000" dirty="0"/>
              <a:t> pop(  ); // pop object from stack };</a:t>
            </a:r>
          </a:p>
          <a:p>
            <a:pPr>
              <a:lnSpc>
                <a:spcPct val="80000"/>
              </a:lnSpc>
            </a:pPr>
            <a:endParaRPr lang="en-US" sz="2000" dirty="0"/>
          </a:p>
          <a:p>
            <a:pPr>
              <a:lnSpc>
                <a:spcPct val="80000"/>
              </a:lnSpc>
            </a:pPr>
            <a:r>
              <a:rPr lang="en-US" sz="2000" dirty="0"/>
              <a:t>template &lt;class </a:t>
            </a:r>
            <a:r>
              <a:rPr lang="en-US" sz="2000" dirty="0" err="1"/>
              <a:t>StackType</a:t>
            </a:r>
            <a:r>
              <a:rPr lang="en-US" sz="2000" dirty="0"/>
              <a:t>&gt; void stack&lt; </a:t>
            </a:r>
            <a:r>
              <a:rPr lang="en-US" sz="2000" dirty="0" err="1"/>
              <a:t>StackType</a:t>
            </a:r>
            <a:r>
              <a:rPr lang="en-US" sz="2000" dirty="0"/>
              <a:t>&gt;</a:t>
            </a:r>
            <a:r>
              <a:rPr lang="en-US" sz="2000" b="1" dirty="0"/>
              <a:t>::</a:t>
            </a:r>
            <a:r>
              <a:rPr lang="en-US" sz="2000" dirty="0"/>
              <a:t>push( </a:t>
            </a:r>
            <a:r>
              <a:rPr lang="en-US" sz="2000" dirty="0" err="1"/>
              <a:t>StackType</a:t>
            </a:r>
            <a:r>
              <a:rPr lang="en-US" sz="2000" dirty="0"/>
              <a:t> ob)</a:t>
            </a:r>
          </a:p>
          <a:p>
            <a:pPr>
              <a:lnSpc>
                <a:spcPct val="80000"/>
              </a:lnSpc>
            </a:pPr>
            <a:r>
              <a:rPr lang="en-US" sz="2000" dirty="0"/>
              <a:t> {if (</a:t>
            </a:r>
            <a:r>
              <a:rPr lang="en-US" sz="2000" dirty="0" err="1"/>
              <a:t>tos</a:t>
            </a:r>
            <a:r>
              <a:rPr lang="en-US" sz="2000" dirty="0"/>
              <a:t> = =  size)</a:t>
            </a:r>
          </a:p>
          <a:p>
            <a:pPr>
              <a:lnSpc>
                <a:spcPct val="80000"/>
              </a:lnSpc>
            </a:pPr>
            <a:r>
              <a:rPr lang="en-US" sz="2000" dirty="0"/>
              <a:t>    {</a:t>
            </a:r>
            <a:r>
              <a:rPr lang="en-US" sz="2000" dirty="0" err="1"/>
              <a:t>cout</a:t>
            </a:r>
            <a:r>
              <a:rPr lang="en-US" sz="2000" dirty="0"/>
              <a:t> &lt;&lt; “Stack is full\n”;</a:t>
            </a:r>
          </a:p>
          <a:p>
            <a:pPr>
              <a:lnSpc>
                <a:spcPct val="80000"/>
              </a:lnSpc>
            </a:pPr>
            <a:r>
              <a:rPr lang="en-US" sz="2000" dirty="0"/>
              <a:t>      return; }</a:t>
            </a:r>
          </a:p>
          <a:p>
            <a:pPr>
              <a:lnSpc>
                <a:spcPct val="80000"/>
              </a:lnSpc>
            </a:pPr>
            <a:r>
              <a:rPr lang="en-US" sz="2000" dirty="0"/>
              <a:t>      </a:t>
            </a:r>
            <a:r>
              <a:rPr lang="en-US" sz="2000" dirty="0" err="1"/>
              <a:t>stck</a:t>
            </a:r>
            <a:r>
              <a:rPr lang="en-US" sz="2000" dirty="0"/>
              <a:t>[ </a:t>
            </a:r>
            <a:r>
              <a:rPr lang="en-US" sz="2000" dirty="0" err="1"/>
              <a:t>tos</a:t>
            </a:r>
            <a:r>
              <a:rPr lang="en-US" sz="2000" dirty="0"/>
              <a:t> ] = ob;</a:t>
            </a:r>
          </a:p>
          <a:p>
            <a:pPr>
              <a:lnSpc>
                <a:spcPct val="80000"/>
              </a:lnSpc>
            </a:pPr>
            <a:r>
              <a:rPr lang="en-US" sz="2000" dirty="0"/>
              <a:t>      </a:t>
            </a:r>
            <a:r>
              <a:rPr lang="en-US" sz="2000" dirty="0" err="1"/>
              <a:t>tos</a:t>
            </a:r>
            <a:r>
              <a:rPr lang="en-US" sz="2000" dirty="0"/>
              <a:t> + +; }</a:t>
            </a:r>
          </a:p>
          <a:p>
            <a:pPr>
              <a:lnSpc>
                <a:spcPct val="80000"/>
              </a:lnSpc>
            </a:pPr>
            <a:endParaRPr lang="en-US" sz="2000" dirty="0"/>
          </a:p>
          <a:p>
            <a:pPr>
              <a:lnSpc>
                <a:spcPct val="80000"/>
              </a:lnSpc>
            </a:pPr>
            <a:r>
              <a:rPr lang="en-US" sz="2000" dirty="0"/>
              <a:t>template &lt;class </a:t>
            </a:r>
            <a:r>
              <a:rPr lang="en-US" sz="2000" dirty="0" err="1"/>
              <a:t>StackType</a:t>
            </a:r>
            <a:r>
              <a:rPr lang="en-US" sz="2000" dirty="0"/>
              <a:t>&gt; </a:t>
            </a:r>
            <a:r>
              <a:rPr lang="en-US" sz="2000" dirty="0" err="1"/>
              <a:t>StackType</a:t>
            </a:r>
            <a:r>
              <a:rPr lang="en-US" sz="2000" dirty="0"/>
              <a:t> stack&lt;</a:t>
            </a:r>
            <a:r>
              <a:rPr lang="en-US" sz="2000" dirty="0" err="1"/>
              <a:t>StackType</a:t>
            </a:r>
            <a:r>
              <a:rPr lang="en-US" sz="2000" dirty="0"/>
              <a:t>&gt;</a:t>
            </a:r>
            <a:r>
              <a:rPr lang="en-US" sz="2000" b="1" dirty="0"/>
              <a:t>::</a:t>
            </a:r>
            <a:r>
              <a:rPr lang="en-US" sz="2000" dirty="0"/>
              <a:t>pop( )</a:t>
            </a:r>
          </a:p>
          <a:p>
            <a:pPr>
              <a:lnSpc>
                <a:spcPct val="80000"/>
              </a:lnSpc>
            </a:pPr>
            <a:r>
              <a:rPr lang="en-US" sz="2000" dirty="0"/>
              <a:t> {if (</a:t>
            </a:r>
            <a:r>
              <a:rPr lang="en-US" sz="2000" dirty="0" err="1"/>
              <a:t>tos</a:t>
            </a:r>
            <a:r>
              <a:rPr lang="en-US" sz="2000" dirty="0"/>
              <a:t> = = 0)</a:t>
            </a:r>
          </a:p>
          <a:p>
            <a:pPr>
              <a:lnSpc>
                <a:spcPct val="80000"/>
              </a:lnSpc>
            </a:pPr>
            <a:r>
              <a:rPr lang="en-US" sz="2000" dirty="0"/>
              <a:t>    {</a:t>
            </a:r>
            <a:r>
              <a:rPr lang="en-US" sz="2000" dirty="0" err="1"/>
              <a:t>cout</a:t>
            </a:r>
            <a:r>
              <a:rPr lang="en-US" sz="2000" dirty="0"/>
              <a:t> &lt;&lt; “Stack is empty\n”;</a:t>
            </a:r>
          </a:p>
          <a:p>
            <a:pPr>
              <a:lnSpc>
                <a:spcPct val="80000"/>
              </a:lnSpc>
            </a:pPr>
            <a:r>
              <a:rPr lang="en-US" sz="2000" dirty="0"/>
              <a:t>      return 0; // return null on empty stack }</a:t>
            </a:r>
          </a:p>
          <a:p>
            <a:pPr>
              <a:lnSpc>
                <a:spcPct val="80000"/>
              </a:lnSpc>
            </a:pPr>
            <a:r>
              <a:rPr lang="en-US" sz="2000" dirty="0"/>
              <a:t>      </a:t>
            </a:r>
            <a:r>
              <a:rPr lang="en-US" sz="2000" dirty="0" err="1"/>
              <a:t>tos</a:t>
            </a:r>
            <a:r>
              <a:rPr lang="en-US" sz="2000" dirty="0"/>
              <a:t> - -;  return </a:t>
            </a:r>
            <a:r>
              <a:rPr lang="en-US" sz="2000" dirty="0" err="1"/>
              <a:t>stck</a:t>
            </a:r>
            <a:r>
              <a:rPr lang="en-US" sz="2000" dirty="0"/>
              <a:t>[ </a:t>
            </a:r>
            <a:r>
              <a:rPr lang="en-US" sz="2000" dirty="0" err="1"/>
              <a:t>tos</a:t>
            </a:r>
            <a:r>
              <a:rPr lang="en-US" sz="2000" dirty="0"/>
              <a:t> ]; }    </a:t>
            </a:r>
          </a:p>
          <a:p>
            <a:endParaRPr lang="en-IN" sz="2000"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Classes</a:t>
            </a:r>
            <a:endParaRPr lang="en-IN" dirty="0"/>
          </a:p>
        </p:txBody>
      </p:sp>
      <p:sp>
        <p:nvSpPr>
          <p:cNvPr id="3" name="Content Placeholder 2"/>
          <p:cNvSpPr>
            <a:spLocks noGrp="1"/>
          </p:cNvSpPr>
          <p:nvPr>
            <p:ph idx="1"/>
          </p:nvPr>
        </p:nvSpPr>
        <p:spPr>
          <a:xfrm>
            <a:off x="457200" y="1600200"/>
            <a:ext cx="8229600" cy="4686320"/>
          </a:xfrm>
        </p:spPr>
        <p:txBody>
          <a:bodyPr>
            <a:normAutofit fontScale="70000" lnSpcReduction="20000"/>
          </a:bodyPr>
          <a:lstStyle/>
          <a:p>
            <a:r>
              <a:rPr lang="en-US" dirty="0" err="1"/>
              <a:t>int</a:t>
            </a:r>
            <a:r>
              <a:rPr lang="en-US" dirty="0"/>
              <a:t> main( )</a:t>
            </a:r>
          </a:p>
          <a:p>
            <a:r>
              <a:rPr lang="en-US" dirty="0"/>
              <a:t> {</a:t>
            </a:r>
          </a:p>
          <a:p>
            <a:r>
              <a:rPr lang="en-US" dirty="0"/>
              <a:t>   //demonstrating character stacks</a:t>
            </a:r>
          </a:p>
          <a:p>
            <a:r>
              <a:rPr lang="en-US" dirty="0"/>
              <a:t>   stack&lt;char&gt; s1, s2; // create two character stacks</a:t>
            </a:r>
          </a:p>
          <a:p>
            <a:r>
              <a:rPr lang="en-US" dirty="0"/>
              <a:t>   </a:t>
            </a:r>
            <a:r>
              <a:rPr lang="en-US" dirty="0" err="1"/>
              <a:t>int</a:t>
            </a:r>
            <a:r>
              <a:rPr lang="en-US" dirty="0"/>
              <a:t> </a:t>
            </a:r>
            <a:r>
              <a:rPr lang="en-US" dirty="0" err="1"/>
              <a:t>i</a:t>
            </a:r>
            <a:r>
              <a:rPr lang="en-US" dirty="0"/>
              <a:t>;</a:t>
            </a:r>
          </a:p>
          <a:p>
            <a:r>
              <a:rPr lang="en-US" dirty="0"/>
              <a:t>   s1.push( ‘a’);</a:t>
            </a:r>
          </a:p>
          <a:p>
            <a:r>
              <a:rPr lang="en-US" dirty="0"/>
              <a:t>   s2.push( ‘x’);</a:t>
            </a:r>
          </a:p>
          <a:p>
            <a:r>
              <a:rPr lang="en-US" dirty="0"/>
              <a:t>   s1.push( ‘b’);</a:t>
            </a:r>
          </a:p>
          <a:p>
            <a:r>
              <a:rPr lang="en-US" dirty="0"/>
              <a:t>   s2.push( ‘y’);</a:t>
            </a:r>
          </a:p>
          <a:p>
            <a:r>
              <a:rPr lang="en-US" dirty="0"/>
              <a:t>   s1.push( ‘c’);</a:t>
            </a:r>
          </a:p>
          <a:p>
            <a:r>
              <a:rPr lang="en-US" dirty="0"/>
              <a:t>   s2.push( ‘z’);</a:t>
            </a:r>
          </a:p>
          <a:p>
            <a:r>
              <a:rPr lang="en-US" dirty="0"/>
              <a:t>   for (</a:t>
            </a:r>
            <a:r>
              <a:rPr lang="en-US" dirty="0" err="1"/>
              <a:t>int</a:t>
            </a:r>
            <a:r>
              <a:rPr lang="en-US" dirty="0"/>
              <a:t> </a:t>
            </a:r>
            <a:r>
              <a:rPr lang="en-US" dirty="0" err="1"/>
              <a:t>i</a:t>
            </a:r>
            <a:r>
              <a:rPr lang="en-US" dirty="0"/>
              <a:t> = 0; </a:t>
            </a:r>
            <a:r>
              <a:rPr lang="en-US" dirty="0" err="1"/>
              <a:t>i</a:t>
            </a:r>
            <a:r>
              <a:rPr lang="en-US" dirty="0"/>
              <a:t> &lt; 3; </a:t>
            </a:r>
            <a:r>
              <a:rPr lang="en-US" dirty="0" err="1"/>
              <a:t>i</a:t>
            </a:r>
            <a:r>
              <a:rPr lang="en-US" dirty="0"/>
              <a:t>+ +) </a:t>
            </a:r>
            <a:r>
              <a:rPr lang="en-US" dirty="0" err="1"/>
              <a:t>cout</a:t>
            </a:r>
            <a:r>
              <a:rPr lang="en-US" dirty="0"/>
              <a:t> &lt;&lt; “pop s1:  “ &lt;&lt; s1.pop( ) &lt;&lt; “\n”;</a:t>
            </a:r>
          </a:p>
          <a:p>
            <a:r>
              <a:rPr lang="en-US" dirty="0"/>
              <a:t>   for (</a:t>
            </a:r>
            <a:r>
              <a:rPr lang="en-US" dirty="0" err="1"/>
              <a:t>int</a:t>
            </a:r>
            <a:r>
              <a:rPr lang="en-US" dirty="0"/>
              <a:t> </a:t>
            </a:r>
            <a:r>
              <a:rPr lang="en-US" dirty="0" err="1"/>
              <a:t>i</a:t>
            </a:r>
            <a:r>
              <a:rPr lang="en-US" dirty="0"/>
              <a:t> = 0; </a:t>
            </a:r>
            <a:r>
              <a:rPr lang="en-US" dirty="0" err="1"/>
              <a:t>i</a:t>
            </a:r>
            <a:r>
              <a:rPr lang="en-US" dirty="0"/>
              <a:t> &lt; 3; </a:t>
            </a:r>
            <a:r>
              <a:rPr lang="en-US" dirty="0" err="1"/>
              <a:t>i</a:t>
            </a:r>
            <a:r>
              <a:rPr lang="en-US" dirty="0"/>
              <a:t>+ +) </a:t>
            </a:r>
            <a:r>
              <a:rPr lang="en-US" dirty="0" err="1"/>
              <a:t>cout</a:t>
            </a:r>
            <a:r>
              <a:rPr lang="en-US" dirty="0"/>
              <a:t> &lt;&lt; “pop s2:  “ &lt;&lt; s2.pop( ) &lt;&lt; “\n”;</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Classes</a:t>
            </a:r>
            <a:endParaRPr lang="en-IN" dirty="0"/>
          </a:p>
        </p:txBody>
      </p:sp>
      <p:sp>
        <p:nvSpPr>
          <p:cNvPr id="3" name="Content Placeholder 2"/>
          <p:cNvSpPr>
            <a:spLocks noGrp="1"/>
          </p:cNvSpPr>
          <p:nvPr>
            <p:ph idx="1"/>
          </p:nvPr>
        </p:nvSpPr>
        <p:spPr/>
        <p:txBody>
          <a:bodyPr>
            <a:normAutofit fontScale="70000" lnSpcReduction="20000"/>
          </a:bodyPr>
          <a:lstStyle/>
          <a:p>
            <a:r>
              <a:rPr lang="en-US" dirty="0"/>
              <a:t> // demonstrate double stacks</a:t>
            </a:r>
          </a:p>
          <a:p>
            <a:r>
              <a:rPr lang="en-US" dirty="0"/>
              <a:t> stack&lt;double&gt; ds1, ds2; // create two double stacks</a:t>
            </a:r>
          </a:p>
          <a:p>
            <a:r>
              <a:rPr lang="en-US" dirty="0"/>
              <a:t> ds1.push(1.1);</a:t>
            </a:r>
          </a:p>
          <a:p>
            <a:r>
              <a:rPr lang="en-US" dirty="0"/>
              <a:t> ds2.push(2.2);</a:t>
            </a:r>
          </a:p>
          <a:p>
            <a:r>
              <a:rPr lang="en-US" dirty="0"/>
              <a:t> ds1.push(3.3);</a:t>
            </a:r>
          </a:p>
          <a:p>
            <a:r>
              <a:rPr lang="en-US" dirty="0"/>
              <a:t> ds2.push(4.4);</a:t>
            </a:r>
          </a:p>
          <a:p>
            <a:r>
              <a:rPr lang="en-US" dirty="0"/>
              <a:t> ds1.push(5.5);</a:t>
            </a:r>
          </a:p>
          <a:p>
            <a:r>
              <a:rPr lang="en-US" dirty="0"/>
              <a:t> ds2.push(6.6);</a:t>
            </a:r>
          </a:p>
          <a:p>
            <a:r>
              <a:rPr lang="en-US" dirty="0"/>
              <a:t> for (</a:t>
            </a:r>
            <a:r>
              <a:rPr lang="en-US" dirty="0" err="1"/>
              <a:t>int</a:t>
            </a:r>
            <a:r>
              <a:rPr lang="en-US" dirty="0"/>
              <a:t> </a:t>
            </a:r>
            <a:r>
              <a:rPr lang="en-US" dirty="0" err="1"/>
              <a:t>i</a:t>
            </a:r>
            <a:r>
              <a:rPr lang="en-US" dirty="0"/>
              <a:t> = 0; </a:t>
            </a:r>
            <a:r>
              <a:rPr lang="en-US" dirty="0" err="1"/>
              <a:t>i</a:t>
            </a:r>
            <a:r>
              <a:rPr lang="en-US" dirty="0"/>
              <a:t> &lt; 3; </a:t>
            </a:r>
            <a:r>
              <a:rPr lang="en-US" dirty="0" err="1"/>
              <a:t>i</a:t>
            </a:r>
            <a:r>
              <a:rPr lang="en-US" dirty="0"/>
              <a:t>+ +) </a:t>
            </a:r>
            <a:r>
              <a:rPr lang="en-US" dirty="0" err="1"/>
              <a:t>cout</a:t>
            </a:r>
            <a:r>
              <a:rPr lang="en-US" dirty="0"/>
              <a:t> &lt;&lt; “pop ds1:  “ &lt;&lt; ds1.pop( ) &lt;&lt; “\n”;</a:t>
            </a:r>
          </a:p>
          <a:p>
            <a:r>
              <a:rPr lang="en-US" dirty="0"/>
              <a:t> for (</a:t>
            </a:r>
            <a:r>
              <a:rPr lang="en-US" dirty="0" err="1"/>
              <a:t>int</a:t>
            </a:r>
            <a:r>
              <a:rPr lang="en-US" dirty="0"/>
              <a:t> </a:t>
            </a:r>
            <a:r>
              <a:rPr lang="en-US" dirty="0" err="1"/>
              <a:t>i</a:t>
            </a:r>
            <a:r>
              <a:rPr lang="en-US" dirty="0"/>
              <a:t> = 0; </a:t>
            </a:r>
            <a:r>
              <a:rPr lang="en-US" dirty="0" err="1"/>
              <a:t>i</a:t>
            </a:r>
            <a:r>
              <a:rPr lang="en-US" dirty="0"/>
              <a:t> &lt; 3; </a:t>
            </a:r>
            <a:r>
              <a:rPr lang="en-US" dirty="0" err="1"/>
              <a:t>i</a:t>
            </a:r>
            <a:r>
              <a:rPr lang="en-US" dirty="0"/>
              <a:t>+ +) </a:t>
            </a:r>
            <a:r>
              <a:rPr lang="en-US" dirty="0" err="1"/>
              <a:t>cout</a:t>
            </a:r>
            <a:r>
              <a:rPr lang="en-US" dirty="0"/>
              <a:t> &lt;&lt; “pop ds2:  “ &lt;&lt; ds2.pop( ) &lt;&lt; “\n”;</a:t>
            </a:r>
          </a:p>
          <a:p>
            <a:r>
              <a:rPr lang="en-US" dirty="0"/>
              <a:t> return 0;</a:t>
            </a:r>
          </a:p>
          <a:p>
            <a:r>
              <a:rPr lang="en-US" dirty="0"/>
              <a:t>}</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Classes</a:t>
            </a:r>
            <a:endParaRPr lang="en-IN" dirty="0"/>
          </a:p>
        </p:txBody>
      </p:sp>
      <p:sp>
        <p:nvSpPr>
          <p:cNvPr id="3" name="Content Placeholder 2"/>
          <p:cNvSpPr>
            <a:spLocks noGrp="1"/>
          </p:cNvSpPr>
          <p:nvPr>
            <p:ph idx="1"/>
          </p:nvPr>
        </p:nvSpPr>
        <p:spPr/>
        <p:txBody>
          <a:bodyPr>
            <a:normAutofit fontScale="92500" lnSpcReduction="10000"/>
          </a:bodyPr>
          <a:lstStyle/>
          <a:p>
            <a:endParaRPr lang="en-US" dirty="0"/>
          </a:p>
          <a:p>
            <a:pPr>
              <a:buSzPct val="120000"/>
            </a:pPr>
            <a:r>
              <a:rPr lang="en-US" dirty="0"/>
              <a:t>Generic class independent of data type.</a:t>
            </a:r>
          </a:p>
          <a:p>
            <a:pPr>
              <a:buSzPct val="120000"/>
            </a:pPr>
            <a:r>
              <a:rPr lang="en-US" dirty="0"/>
              <a:t>Can be instantiated using type-specific versions.</a:t>
            </a:r>
          </a:p>
          <a:p>
            <a:pPr>
              <a:buSzPct val="120000"/>
            </a:pPr>
            <a:r>
              <a:rPr lang="en-US" dirty="0"/>
              <a:t>Can create an entire range of related overloaded classes called template classes.</a:t>
            </a:r>
          </a:p>
          <a:p>
            <a:pPr>
              <a:buSzPct val="120000"/>
            </a:pPr>
            <a:r>
              <a:rPr lang="en-US" dirty="0"/>
              <a:t>Usually used for data storage (container) classes like stacks etc.</a:t>
            </a:r>
          </a:p>
          <a:p>
            <a:pPr>
              <a:buSzPct val="120000"/>
            </a:pPr>
            <a:r>
              <a:rPr lang="en-US" dirty="0"/>
              <a:t>Class templates cannot be nested.</a:t>
            </a:r>
          </a:p>
          <a:p>
            <a:pPr>
              <a:buSzPct val="120000"/>
            </a:pPr>
            <a:r>
              <a:rPr lang="en-US" dirty="0"/>
              <a:t>Template classes can be inherited</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 and  Template class</a:t>
            </a:r>
            <a:endParaRPr lang="en-IN" b="1" dirty="0"/>
          </a:p>
        </p:txBody>
      </p:sp>
      <p:sp>
        <p:nvSpPr>
          <p:cNvPr id="3" name="Content Placeholder 2"/>
          <p:cNvSpPr>
            <a:spLocks noGrp="1"/>
          </p:cNvSpPr>
          <p:nvPr>
            <p:ph idx="1"/>
          </p:nvPr>
        </p:nvSpPr>
        <p:spPr/>
        <p:txBody>
          <a:bodyPr>
            <a:normAutofit fontScale="92500"/>
          </a:bodyPr>
          <a:lstStyle/>
          <a:p>
            <a:r>
              <a:rPr lang="en-US" dirty="0"/>
              <a:t> Template class can be inherited</a:t>
            </a:r>
          </a:p>
          <a:p>
            <a:r>
              <a:rPr lang="en-US" dirty="0"/>
              <a:t>Three ways of template class inheritance</a:t>
            </a:r>
          </a:p>
          <a:p>
            <a:pPr>
              <a:buFontTx/>
              <a:buNone/>
            </a:pPr>
            <a:r>
              <a:rPr lang="en-US" dirty="0"/>
              <a:t>     - Template class(base) to template class(Derived)</a:t>
            </a:r>
          </a:p>
          <a:p>
            <a:pPr>
              <a:buFontTx/>
              <a:buNone/>
            </a:pPr>
            <a:endParaRPr lang="en-US" dirty="0"/>
          </a:p>
          <a:p>
            <a:pPr>
              <a:buFontTx/>
              <a:buNone/>
            </a:pPr>
            <a:r>
              <a:rPr lang="en-US" dirty="0"/>
              <a:t>     - Template class (base)to normal class(Derived)</a:t>
            </a:r>
          </a:p>
          <a:p>
            <a:pPr>
              <a:buFontTx/>
              <a:buNone/>
            </a:pPr>
            <a:endParaRPr lang="en-US" dirty="0"/>
          </a:p>
          <a:p>
            <a:pPr>
              <a:buFontTx/>
              <a:buNone/>
            </a:pPr>
            <a:r>
              <a:rPr lang="en-US" dirty="0"/>
              <a:t>     - normal class(Base) to Template class(Derived)</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 and  Template class</a:t>
            </a:r>
            <a:endParaRPr lang="en-IN" dirty="0"/>
          </a:p>
        </p:txBody>
      </p:sp>
      <p:sp>
        <p:nvSpPr>
          <p:cNvPr id="3" name="Content Placeholder 2"/>
          <p:cNvSpPr>
            <a:spLocks noGrp="1"/>
          </p:cNvSpPr>
          <p:nvPr>
            <p:ph sz="half" idx="1"/>
          </p:nvPr>
        </p:nvSpPr>
        <p:spPr/>
        <p:txBody>
          <a:bodyPr>
            <a:normAutofit fontScale="92500" lnSpcReduction="20000"/>
          </a:bodyPr>
          <a:lstStyle/>
          <a:p>
            <a:pPr>
              <a:lnSpc>
                <a:spcPct val="80000"/>
              </a:lnSpc>
              <a:buFontTx/>
              <a:buNone/>
            </a:pPr>
            <a:r>
              <a:rPr lang="en-US" sz="3200" b="1" dirty="0"/>
              <a:t>Example :Template class to template class</a:t>
            </a:r>
          </a:p>
          <a:p>
            <a:pPr>
              <a:lnSpc>
                <a:spcPct val="80000"/>
              </a:lnSpc>
              <a:buFontTx/>
              <a:buNone/>
            </a:pPr>
            <a:endParaRPr lang="en-US" dirty="0"/>
          </a:p>
          <a:p>
            <a:pPr>
              <a:lnSpc>
                <a:spcPct val="80000"/>
              </a:lnSpc>
              <a:buFontTx/>
              <a:buNone/>
            </a:pPr>
            <a:r>
              <a:rPr lang="en-US" dirty="0"/>
              <a:t>template&lt;class type&gt;</a:t>
            </a:r>
          </a:p>
          <a:p>
            <a:pPr>
              <a:lnSpc>
                <a:spcPct val="80000"/>
              </a:lnSpc>
              <a:buFontTx/>
              <a:buNone/>
            </a:pPr>
            <a:r>
              <a:rPr lang="en-US" dirty="0"/>
              <a:t>class base</a:t>
            </a:r>
          </a:p>
          <a:p>
            <a:pPr>
              <a:lnSpc>
                <a:spcPct val="80000"/>
              </a:lnSpc>
              <a:buFontTx/>
              <a:buNone/>
            </a:pPr>
            <a:r>
              <a:rPr lang="en-US" dirty="0"/>
              <a:t>{</a:t>
            </a:r>
          </a:p>
          <a:p>
            <a:pPr>
              <a:lnSpc>
                <a:spcPct val="80000"/>
              </a:lnSpc>
              <a:buFontTx/>
              <a:buNone/>
            </a:pPr>
            <a:r>
              <a:rPr lang="en-US" dirty="0"/>
              <a:t>type x;</a:t>
            </a:r>
          </a:p>
          <a:p>
            <a:pPr>
              <a:lnSpc>
                <a:spcPct val="80000"/>
              </a:lnSpc>
              <a:buFontTx/>
              <a:buNone/>
            </a:pPr>
            <a:r>
              <a:rPr lang="en-US" dirty="0"/>
              <a:t>public:</a:t>
            </a:r>
          </a:p>
          <a:p>
            <a:pPr>
              <a:lnSpc>
                <a:spcPct val="80000"/>
              </a:lnSpc>
              <a:buFontTx/>
              <a:buNone/>
            </a:pPr>
            <a:r>
              <a:rPr lang="en-US" dirty="0"/>
              <a:t>void </a:t>
            </a:r>
            <a:r>
              <a:rPr lang="en-US" dirty="0" err="1"/>
              <a:t>getx</a:t>
            </a:r>
            <a:r>
              <a:rPr lang="en-US" dirty="0"/>
              <a:t>()</a:t>
            </a:r>
          </a:p>
          <a:p>
            <a:pPr>
              <a:lnSpc>
                <a:spcPct val="80000"/>
              </a:lnSpc>
              <a:buFontTx/>
              <a:buNone/>
            </a:pPr>
            <a:r>
              <a:rPr lang="en-US" dirty="0"/>
              <a:t>{ </a:t>
            </a:r>
            <a:r>
              <a:rPr lang="en-US" dirty="0" err="1"/>
              <a:t>cin</a:t>
            </a:r>
            <a:r>
              <a:rPr lang="en-US" dirty="0"/>
              <a:t>&gt;&gt;x; }</a:t>
            </a:r>
          </a:p>
          <a:p>
            <a:pPr>
              <a:lnSpc>
                <a:spcPct val="80000"/>
              </a:lnSpc>
              <a:buFontTx/>
              <a:buNone/>
            </a:pPr>
            <a:endParaRPr lang="en-US" dirty="0"/>
          </a:p>
          <a:p>
            <a:pPr>
              <a:lnSpc>
                <a:spcPct val="80000"/>
              </a:lnSpc>
              <a:buFontTx/>
              <a:buNone/>
            </a:pPr>
            <a:r>
              <a:rPr lang="en-US" dirty="0"/>
              <a:t>void </a:t>
            </a:r>
            <a:r>
              <a:rPr lang="en-US" dirty="0" err="1"/>
              <a:t>putx</a:t>
            </a:r>
            <a:r>
              <a:rPr lang="en-US" dirty="0"/>
              <a:t>()</a:t>
            </a:r>
          </a:p>
          <a:p>
            <a:pPr>
              <a:lnSpc>
                <a:spcPct val="80000"/>
              </a:lnSpc>
              <a:buFontTx/>
              <a:buNone/>
            </a:pPr>
            <a:r>
              <a:rPr lang="en-US" dirty="0"/>
              <a:t>{</a:t>
            </a:r>
            <a:r>
              <a:rPr lang="en-US" dirty="0" err="1"/>
              <a:t>cout</a:t>
            </a:r>
            <a:r>
              <a:rPr lang="en-US" dirty="0"/>
              <a:t>&lt;&lt;x; }</a:t>
            </a:r>
          </a:p>
          <a:p>
            <a:pPr>
              <a:lnSpc>
                <a:spcPct val="80000"/>
              </a:lnSpc>
              <a:buFontTx/>
              <a:buNone/>
            </a:pPr>
            <a:r>
              <a:rPr lang="en-US" dirty="0"/>
              <a:t>};</a:t>
            </a:r>
          </a:p>
          <a:p>
            <a:endParaRPr lang="en-IN" dirty="0"/>
          </a:p>
        </p:txBody>
      </p:sp>
      <p:sp>
        <p:nvSpPr>
          <p:cNvPr id="4" name="Content Placeholder 3"/>
          <p:cNvSpPr>
            <a:spLocks noGrp="1"/>
          </p:cNvSpPr>
          <p:nvPr>
            <p:ph sz="half" idx="2"/>
          </p:nvPr>
        </p:nvSpPr>
        <p:spPr/>
        <p:txBody>
          <a:bodyPr>
            <a:normAutofit fontScale="92500" lnSpcReduction="20000"/>
          </a:bodyPr>
          <a:lstStyle/>
          <a:p>
            <a:pPr>
              <a:buNone/>
            </a:pPr>
            <a:r>
              <a:rPr lang="en-US" dirty="0"/>
              <a:t>template&lt;class type&gt;</a:t>
            </a:r>
          </a:p>
          <a:p>
            <a:pPr>
              <a:buNone/>
            </a:pPr>
            <a:r>
              <a:rPr lang="en-US" dirty="0"/>
              <a:t>class </a:t>
            </a:r>
            <a:r>
              <a:rPr lang="en-US" dirty="0" err="1"/>
              <a:t>Der:public</a:t>
            </a:r>
            <a:r>
              <a:rPr lang="en-US" dirty="0"/>
              <a:t> base&lt;type&gt;</a:t>
            </a:r>
          </a:p>
          <a:p>
            <a:pPr>
              <a:buNone/>
            </a:pPr>
            <a:r>
              <a:rPr lang="en-US" dirty="0"/>
              <a:t>{</a:t>
            </a:r>
          </a:p>
          <a:p>
            <a:pPr>
              <a:buNone/>
            </a:pPr>
            <a:r>
              <a:rPr lang="en-US" dirty="0"/>
              <a:t>type y;</a:t>
            </a:r>
          </a:p>
          <a:p>
            <a:pPr>
              <a:buNone/>
            </a:pPr>
            <a:r>
              <a:rPr lang="en-US" dirty="0"/>
              <a:t>public:</a:t>
            </a:r>
          </a:p>
          <a:p>
            <a:pPr>
              <a:buNone/>
            </a:pPr>
            <a:r>
              <a:rPr lang="en-US" dirty="0"/>
              <a:t>void </a:t>
            </a:r>
            <a:r>
              <a:rPr lang="en-US" dirty="0" err="1"/>
              <a:t>gety</a:t>
            </a:r>
            <a:r>
              <a:rPr lang="en-US" dirty="0"/>
              <a:t>()</a:t>
            </a:r>
          </a:p>
          <a:p>
            <a:pPr>
              <a:buNone/>
            </a:pPr>
            <a:r>
              <a:rPr lang="en-US" dirty="0"/>
              <a:t>{</a:t>
            </a:r>
            <a:r>
              <a:rPr lang="en-US" dirty="0" err="1"/>
              <a:t>cin</a:t>
            </a:r>
            <a:r>
              <a:rPr lang="en-US" dirty="0"/>
              <a:t>&gt;&gt;y;}</a:t>
            </a:r>
          </a:p>
          <a:p>
            <a:pPr>
              <a:buNone/>
            </a:pPr>
            <a:endParaRPr lang="en-US" dirty="0"/>
          </a:p>
          <a:p>
            <a:pPr>
              <a:buNone/>
            </a:pPr>
            <a:r>
              <a:rPr lang="en-US" dirty="0"/>
              <a:t>void </a:t>
            </a:r>
            <a:r>
              <a:rPr lang="en-US" dirty="0" err="1"/>
              <a:t>puty</a:t>
            </a:r>
            <a:r>
              <a:rPr lang="en-US" dirty="0"/>
              <a:t>()</a:t>
            </a:r>
          </a:p>
          <a:p>
            <a:pPr>
              <a:buNone/>
            </a:pPr>
            <a:r>
              <a:rPr lang="en-US" dirty="0"/>
              <a:t>{</a:t>
            </a:r>
            <a:r>
              <a:rPr lang="en-US" dirty="0" err="1"/>
              <a:t>cout</a:t>
            </a:r>
            <a:r>
              <a:rPr lang="en-US" dirty="0"/>
              <a:t>&lt;&lt;y; }</a:t>
            </a:r>
          </a:p>
          <a:p>
            <a:pPr>
              <a:buNone/>
            </a:pPr>
            <a:r>
              <a:rPr lang="en-US" dirty="0"/>
              <a:t>};</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t>Function overloading &amp; Default arguments</a:t>
            </a:r>
            <a:endParaRPr lang="en-IN" sz="3400" b="1" dirty="0"/>
          </a:p>
        </p:txBody>
      </p:sp>
      <p:sp>
        <p:nvSpPr>
          <p:cNvPr id="3" name="Content Placeholder 2"/>
          <p:cNvSpPr>
            <a:spLocks noGrp="1"/>
          </p:cNvSpPr>
          <p:nvPr>
            <p:ph idx="1"/>
          </p:nvPr>
        </p:nvSpPr>
        <p:spPr>
          <a:xfrm>
            <a:off x="457200" y="1285860"/>
            <a:ext cx="8229600" cy="4840303"/>
          </a:xfrm>
        </p:spPr>
        <p:txBody>
          <a:bodyPr>
            <a:normAutofit lnSpcReduction="10000"/>
          </a:bodyPr>
          <a:lstStyle/>
          <a:p>
            <a:r>
              <a:rPr lang="en-US" dirty="0"/>
              <a:t>Both work in conjunction.</a:t>
            </a:r>
          </a:p>
          <a:p>
            <a:r>
              <a:rPr lang="en-US" dirty="0"/>
              <a:t>However, priority is given to overloading concept.</a:t>
            </a:r>
          </a:p>
          <a:p>
            <a:r>
              <a:rPr lang="en-US" dirty="0"/>
              <a:t>Two functions with same signature and name cannot exist within a class or program.</a:t>
            </a:r>
          </a:p>
          <a:p>
            <a:r>
              <a:rPr lang="en-US" dirty="0"/>
              <a:t>However, the same can be achieved by the help of namespaces.</a:t>
            </a:r>
          </a:p>
          <a:p>
            <a:r>
              <a:rPr lang="en-US" dirty="0"/>
              <a:t>Overloading must be used only for the functions that does the similar jobs.</a:t>
            </a:r>
            <a:endParaRPr lang="en-IN"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 and  Template class</a:t>
            </a:r>
            <a:endParaRPr lang="en-IN" dirty="0"/>
          </a:p>
        </p:txBody>
      </p:sp>
      <p:sp>
        <p:nvSpPr>
          <p:cNvPr id="3" name="Content Placeholder 2"/>
          <p:cNvSpPr>
            <a:spLocks noGrp="1"/>
          </p:cNvSpPr>
          <p:nvPr>
            <p:ph idx="1"/>
          </p:nvPr>
        </p:nvSpPr>
        <p:spPr/>
        <p:txBody>
          <a:bodyPr>
            <a:normAutofit lnSpcReduction="10000"/>
          </a:bodyPr>
          <a:lstStyle/>
          <a:p>
            <a:pPr>
              <a:buNone/>
            </a:pPr>
            <a:r>
              <a:rPr lang="en-US" dirty="0"/>
              <a:t>main()</a:t>
            </a:r>
          </a:p>
          <a:p>
            <a:pPr>
              <a:buNone/>
            </a:pPr>
            <a:r>
              <a:rPr lang="en-US" dirty="0"/>
              <a:t>{</a:t>
            </a:r>
          </a:p>
          <a:p>
            <a:pPr>
              <a:buNone/>
            </a:pPr>
            <a:r>
              <a:rPr lang="en-US" dirty="0" err="1"/>
              <a:t>Der</a:t>
            </a:r>
            <a:r>
              <a:rPr lang="en-US" dirty="0"/>
              <a:t>&lt;</a:t>
            </a:r>
            <a:r>
              <a:rPr lang="en-US" dirty="0" err="1"/>
              <a:t>int</a:t>
            </a:r>
            <a:r>
              <a:rPr lang="en-US" dirty="0"/>
              <a:t>&gt; </a:t>
            </a:r>
            <a:r>
              <a:rPr lang="en-US" dirty="0" err="1"/>
              <a:t>obj</a:t>
            </a:r>
            <a:r>
              <a:rPr lang="en-US" dirty="0"/>
              <a:t>;</a:t>
            </a:r>
          </a:p>
          <a:p>
            <a:pPr>
              <a:buNone/>
            </a:pPr>
            <a:r>
              <a:rPr lang="en-US" dirty="0" err="1"/>
              <a:t>obj.getx</a:t>
            </a:r>
            <a:r>
              <a:rPr lang="en-US" dirty="0"/>
              <a:t>();</a:t>
            </a:r>
          </a:p>
          <a:p>
            <a:pPr>
              <a:buNone/>
            </a:pPr>
            <a:r>
              <a:rPr lang="en-US" dirty="0" err="1"/>
              <a:t>obj.putx</a:t>
            </a:r>
            <a:r>
              <a:rPr lang="en-US" dirty="0"/>
              <a:t>();</a:t>
            </a:r>
          </a:p>
          <a:p>
            <a:pPr>
              <a:buNone/>
            </a:pPr>
            <a:r>
              <a:rPr lang="en-US" dirty="0" err="1"/>
              <a:t>obj.gety</a:t>
            </a:r>
            <a:r>
              <a:rPr lang="en-US" dirty="0"/>
              <a:t>();</a:t>
            </a:r>
          </a:p>
          <a:p>
            <a:pPr>
              <a:buNone/>
            </a:pPr>
            <a:r>
              <a:rPr lang="en-US" dirty="0" err="1"/>
              <a:t>obj.puty</a:t>
            </a:r>
            <a:r>
              <a:rPr lang="en-US" dirty="0"/>
              <a:t>();</a:t>
            </a:r>
          </a:p>
          <a:p>
            <a:pPr>
              <a:buNone/>
            </a:pPr>
            <a:r>
              <a:rPr lang="en-US" dirty="0"/>
              <a:t>}</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3"/>
          <p:cNvSpPr>
            <a:spLocks noGrp="1" noChangeArrowheads="1"/>
          </p:cNvSpPr>
          <p:nvPr>
            <p:ph idx="1"/>
          </p:nvPr>
        </p:nvSpPr>
        <p:spPr>
          <a:xfrm>
            <a:off x="1143000" y="1524000"/>
            <a:ext cx="3962400" cy="3429000"/>
          </a:xfrm>
        </p:spPr>
        <p:txBody>
          <a:bodyPr/>
          <a:lstStyle/>
          <a:p>
            <a:pPr>
              <a:lnSpc>
                <a:spcPct val="80000"/>
              </a:lnSpc>
              <a:buFontTx/>
              <a:buNone/>
            </a:pPr>
            <a:r>
              <a:rPr lang="en-US" sz="1600" b="1" dirty="0"/>
              <a:t>Example :Template class to template class</a:t>
            </a:r>
          </a:p>
          <a:p>
            <a:pPr>
              <a:lnSpc>
                <a:spcPct val="80000"/>
              </a:lnSpc>
              <a:buFontTx/>
              <a:buNone/>
            </a:pPr>
            <a:endParaRPr lang="en-US" sz="1400" dirty="0"/>
          </a:p>
          <a:p>
            <a:pPr>
              <a:lnSpc>
                <a:spcPct val="80000"/>
              </a:lnSpc>
              <a:buFontTx/>
              <a:buNone/>
            </a:pPr>
            <a:r>
              <a:rPr lang="en-US" sz="1400" dirty="0"/>
              <a:t>template&lt;class type&gt;</a:t>
            </a:r>
          </a:p>
          <a:p>
            <a:pPr>
              <a:lnSpc>
                <a:spcPct val="80000"/>
              </a:lnSpc>
              <a:buFontTx/>
              <a:buNone/>
            </a:pPr>
            <a:r>
              <a:rPr lang="en-US" sz="1400" dirty="0"/>
              <a:t>class base</a:t>
            </a:r>
          </a:p>
          <a:p>
            <a:pPr>
              <a:lnSpc>
                <a:spcPct val="80000"/>
              </a:lnSpc>
              <a:buFontTx/>
              <a:buNone/>
            </a:pPr>
            <a:r>
              <a:rPr lang="en-US" sz="1400" dirty="0"/>
              <a:t>{</a:t>
            </a:r>
          </a:p>
          <a:p>
            <a:pPr>
              <a:lnSpc>
                <a:spcPct val="80000"/>
              </a:lnSpc>
              <a:buFontTx/>
              <a:buNone/>
            </a:pPr>
            <a:r>
              <a:rPr lang="en-US" sz="1400" dirty="0"/>
              <a:t>type x;</a:t>
            </a:r>
          </a:p>
          <a:p>
            <a:pPr>
              <a:lnSpc>
                <a:spcPct val="80000"/>
              </a:lnSpc>
              <a:buFontTx/>
              <a:buNone/>
            </a:pPr>
            <a:r>
              <a:rPr lang="en-US" sz="1400" dirty="0"/>
              <a:t>public:</a:t>
            </a:r>
          </a:p>
          <a:p>
            <a:pPr>
              <a:lnSpc>
                <a:spcPct val="80000"/>
              </a:lnSpc>
              <a:buFontTx/>
              <a:buNone/>
            </a:pPr>
            <a:r>
              <a:rPr lang="en-US" sz="1400" dirty="0"/>
              <a:t>void </a:t>
            </a:r>
            <a:r>
              <a:rPr lang="en-US" sz="1400" dirty="0" err="1"/>
              <a:t>getx</a:t>
            </a:r>
            <a:r>
              <a:rPr lang="en-US" sz="1400" dirty="0"/>
              <a:t>()</a:t>
            </a:r>
          </a:p>
          <a:p>
            <a:pPr>
              <a:lnSpc>
                <a:spcPct val="80000"/>
              </a:lnSpc>
              <a:buFontTx/>
              <a:buNone/>
            </a:pPr>
            <a:r>
              <a:rPr lang="en-US" sz="1400" dirty="0"/>
              <a:t>{ </a:t>
            </a:r>
            <a:r>
              <a:rPr lang="en-US" sz="1400" dirty="0" err="1"/>
              <a:t>cin</a:t>
            </a:r>
            <a:r>
              <a:rPr lang="en-US" sz="1400" dirty="0"/>
              <a:t>&gt;&gt;x; }</a:t>
            </a:r>
          </a:p>
          <a:p>
            <a:pPr>
              <a:lnSpc>
                <a:spcPct val="80000"/>
              </a:lnSpc>
              <a:buFontTx/>
              <a:buNone/>
            </a:pPr>
            <a:endParaRPr lang="en-US" sz="1400" dirty="0"/>
          </a:p>
          <a:p>
            <a:pPr>
              <a:lnSpc>
                <a:spcPct val="80000"/>
              </a:lnSpc>
              <a:buFontTx/>
              <a:buNone/>
            </a:pPr>
            <a:r>
              <a:rPr lang="en-US" sz="1400" dirty="0"/>
              <a:t>void </a:t>
            </a:r>
            <a:r>
              <a:rPr lang="en-US" sz="1400" dirty="0" err="1"/>
              <a:t>putx</a:t>
            </a:r>
            <a:r>
              <a:rPr lang="en-US" sz="1400" dirty="0"/>
              <a:t>()</a:t>
            </a:r>
          </a:p>
          <a:p>
            <a:pPr>
              <a:lnSpc>
                <a:spcPct val="80000"/>
              </a:lnSpc>
              <a:buFontTx/>
              <a:buNone/>
            </a:pPr>
            <a:r>
              <a:rPr lang="en-US" sz="1400" dirty="0"/>
              <a:t>{</a:t>
            </a:r>
            <a:r>
              <a:rPr lang="en-US" sz="1400" dirty="0" err="1"/>
              <a:t>cout</a:t>
            </a:r>
            <a:r>
              <a:rPr lang="en-US" sz="1400" dirty="0"/>
              <a:t>&lt;&lt;x; }</a:t>
            </a:r>
          </a:p>
          <a:p>
            <a:pPr>
              <a:lnSpc>
                <a:spcPct val="80000"/>
              </a:lnSpc>
              <a:buFontTx/>
              <a:buNone/>
            </a:pPr>
            <a:r>
              <a:rPr lang="en-US" sz="1400" dirty="0"/>
              <a:t>};</a:t>
            </a:r>
          </a:p>
        </p:txBody>
      </p:sp>
      <p:sp>
        <p:nvSpPr>
          <p:cNvPr id="1552386" name="Rectangle 2"/>
          <p:cNvSpPr>
            <a:spLocks noGrp="1" noChangeArrowheads="1"/>
          </p:cNvSpPr>
          <p:nvPr>
            <p:ph type="title"/>
          </p:nvPr>
        </p:nvSpPr>
        <p:spPr/>
        <p:txBody>
          <a:bodyPr/>
          <a:lstStyle/>
          <a:p>
            <a:pPr fontAlgn="auto">
              <a:spcAft>
                <a:spcPts val="0"/>
              </a:spcAft>
              <a:defRPr/>
            </a:pPr>
            <a:r>
              <a:rPr lang="en-US"/>
              <a:t>Inheritence and  Template class</a:t>
            </a:r>
          </a:p>
        </p:txBody>
      </p:sp>
      <p:sp>
        <p:nvSpPr>
          <p:cNvPr id="374788" name="Rectangle 4"/>
          <p:cNvSpPr>
            <a:spLocks noChangeArrowheads="1"/>
          </p:cNvSpPr>
          <p:nvPr/>
        </p:nvSpPr>
        <p:spPr bwMode="auto">
          <a:xfrm>
            <a:off x="4724400" y="1828800"/>
            <a:ext cx="2286000" cy="3505200"/>
          </a:xfrm>
          <a:prstGeom prst="rect">
            <a:avLst/>
          </a:prstGeom>
          <a:noFill/>
          <a:ln w="9525">
            <a:noFill/>
            <a:miter lim="800000"/>
            <a:headEnd/>
            <a:tailEnd/>
          </a:ln>
        </p:spPr>
        <p:txBody>
          <a:bodyPr/>
          <a:lstStyle/>
          <a:p>
            <a:pPr marL="342900" indent="-342900" algn="l">
              <a:buFontTx/>
              <a:buNone/>
            </a:pPr>
            <a:r>
              <a:rPr lang="en-US" sz="1400" dirty="0"/>
              <a:t>template&lt;class type&gt;</a:t>
            </a:r>
          </a:p>
          <a:p>
            <a:pPr marL="342900" indent="-342900" algn="l">
              <a:buFontTx/>
              <a:buNone/>
            </a:pPr>
            <a:r>
              <a:rPr lang="en-US" sz="1400" dirty="0"/>
              <a:t>class </a:t>
            </a:r>
            <a:r>
              <a:rPr lang="en-US" sz="1400" dirty="0" err="1"/>
              <a:t>Der:public</a:t>
            </a:r>
            <a:r>
              <a:rPr lang="en-US" sz="1400" dirty="0"/>
              <a:t> base&lt;type&gt;</a:t>
            </a:r>
          </a:p>
          <a:p>
            <a:pPr marL="342900" indent="-342900" algn="l">
              <a:buFontTx/>
              <a:buNone/>
            </a:pPr>
            <a:r>
              <a:rPr lang="en-US" sz="1400" dirty="0"/>
              <a:t>{</a:t>
            </a:r>
          </a:p>
          <a:p>
            <a:pPr marL="342900" indent="-342900" algn="l">
              <a:buFontTx/>
              <a:buNone/>
            </a:pPr>
            <a:r>
              <a:rPr lang="en-US" sz="1400" dirty="0"/>
              <a:t>type y;</a:t>
            </a:r>
          </a:p>
          <a:p>
            <a:pPr marL="342900" indent="-342900" algn="l">
              <a:buFontTx/>
              <a:buNone/>
            </a:pPr>
            <a:r>
              <a:rPr lang="en-US" sz="1400" dirty="0"/>
              <a:t>public:</a:t>
            </a:r>
          </a:p>
          <a:p>
            <a:pPr marL="342900" indent="-342900" algn="l">
              <a:buFontTx/>
              <a:buNone/>
            </a:pPr>
            <a:r>
              <a:rPr lang="en-US" sz="1400" dirty="0"/>
              <a:t>void </a:t>
            </a:r>
            <a:r>
              <a:rPr lang="en-US" sz="1400" dirty="0" err="1"/>
              <a:t>gety</a:t>
            </a:r>
            <a:r>
              <a:rPr lang="en-US" sz="1400" dirty="0"/>
              <a:t>()</a:t>
            </a:r>
          </a:p>
          <a:p>
            <a:pPr marL="342900" indent="-342900" algn="l">
              <a:buFontTx/>
              <a:buNone/>
            </a:pPr>
            <a:r>
              <a:rPr lang="en-US" sz="1400" dirty="0"/>
              <a:t>{</a:t>
            </a:r>
            <a:r>
              <a:rPr lang="en-US" sz="1400" dirty="0" err="1"/>
              <a:t>cin</a:t>
            </a:r>
            <a:r>
              <a:rPr lang="en-US" sz="1400" dirty="0"/>
              <a:t>&gt;&gt;y;}</a:t>
            </a:r>
          </a:p>
          <a:p>
            <a:pPr marL="342900" indent="-342900" algn="l">
              <a:buFontTx/>
              <a:buNone/>
            </a:pPr>
            <a:endParaRPr lang="en-US" sz="1400" dirty="0"/>
          </a:p>
          <a:p>
            <a:pPr marL="342900" indent="-342900" algn="l">
              <a:buFontTx/>
              <a:buNone/>
            </a:pPr>
            <a:r>
              <a:rPr lang="en-US" sz="1400" dirty="0"/>
              <a:t>void </a:t>
            </a:r>
            <a:r>
              <a:rPr lang="en-US" sz="1400" dirty="0" err="1"/>
              <a:t>puty</a:t>
            </a:r>
            <a:r>
              <a:rPr lang="en-US" sz="1400" dirty="0"/>
              <a:t>()</a:t>
            </a:r>
          </a:p>
          <a:p>
            <a:pPr marL="342900" indent="-342900" algn="l">
              <a:buFontTx/>
              <a:buNone/>
            </a:pPr>
            <a:r>
              <a:rPr lang="en-US" sz="1400" dirty="0"/>
              <a:t>{</a:t>
            </a:r>
            <a:r>
              <a:rPr lang="en-US" sz="1400" dirty="0" err="1"/>
              <a:t>cout</a:t>
            </a:r>
            <a:r>
              <a:rPr lang="en-US" sz="1400" dirty="0"/>
              <a:t>&lt;&lt;y; }</a:t>
            </a:r>
          </a:p>
          <a:p>
            <a:pPr marL="342900" indent="-342900" algn="l">
              <a:buFontTx/>
              <a:buNone/>
            </a:pPr>
            <a:r>
              <a:rPr lang="en-US" sz="1400" dirty="0"/>
              <a:t>};</a:t>
            </a:r>
          </a:p>
        </p:txBody>
      </p:sp>
      <p:sp>
        <p:nvSpPr>
          <p:cNvPr id="374789" name="Rectangle 5"/>
          <p:cNvSpPr>
            <a:spLocks noChangeArrowheads="1"/>
          </p:cNvSpPr>
          <p:nvPr/>
        </p:nvSpPr>
        <p:spPr bwMode="auto">
          <a:xfrm>
            <a:off x="6629400" y="2286000"/>
            <a:ext cx="2286000" cy="3505200"/>
          </a:xfrm>
          <a:prstGeom prst="rect">
            <a:avLst/>
          </a:prstGeom>
          <a:noFill/>
          <a:ln w="9525">
            <a:noFill/>
            <a:miter lim="800000"/>
            <a:headEnd/>
            <a:tailEnd/>
          </a:ln>
        </p:spPr>
        <p:txBody>
          <a:bodyPr/>
          <a:lstStyle/>
          <a:p>
            <a:pPr marL="342900" indent="-342900" algn="l">
              <a:buFontTx/>
              <a:buNone/>
            </a:pPr>
            <a:r>
              <a:rPr lang="en-US" sz="1400" dirty="0"/>
              <a:t>main()</a:t>
            </a:r>
          </a:p>
          <a:p>
            <a:pPr marL="342900" indent="-342900" algn="l">
              <a:buFontTx/>
              <a:buNone/>
            </a:pPr>
            <a:r>
              <a:rPr lang="en-US" sz="1400" dirty="0"/>
              <a:t>{</a:t>
            </a:r>
          </a:p>
          <a:p>
            <a:pPr marL="342900" indent="-342900" algn="l">
              <a:buFontTx/>
              <a:buNone/>
            </a:pPr>
            <a:r>
              <a:rPr lang="en-US" sz="1400" dirty="0" err="1"/>
              <a:t>Der</a:t>
            </a:r>
            <a:r>
              <a:rPr lang="en-US" sz="1400" dirty="0"/>
              <a:t>&lt;</a:t>
            </a:r>
            <a:r>
              <a:rPr lang="en-US" sz="1400" dirty="0" err="1"/>
              <a:t>int</a:t>
            </a:r>
            <a:r>
              <a:rPr lang="en-US" sz="1400" dirty="0"/>
              <a:t>&gt; </a:t>
            </a:r>
            <a:r>
              <a:rPr lang="en-US" sz="1400" dirty="0" err="1"/>
              <a:t>obj</a:t>
            </a:r>
            <a:r>
              <a:rPr lang="en-US" sz="1400" dirty="0"/>
              <a:t>;</a:t>
            </a:r>
          </a:p>
          <a:p>
            <a:pPr marL="342900" indent="-342900" algn="l">
              <a:buFontTx/>
              <a:buNone/>
            </a:pPr>
            <a:r>
              <a:rPr lang="en-US" sz="1400" dirty="0" err="1"/>
              <a:t>obj.getx</a:t>
            </a:r>
            <a:r>
              <a:rPr lang="en-US" sz="1400" dirty="0"/>
              <a:t>();</a:t>
            </a:r>
          </a:p>
          <a:p>
            <a:pPr marL="342900" indent="-342900" algn="l">
              <a:buFontTx/>
              <a:buNone/>
            </a:pPr>
            <a:r>
              <a:rPr lang="en-US" sz="1400" dirty="0" err="1"/>
              <a:t>obj.putx</a:t>
            </a:r>
            <a:r>
              <a:rPr lang="en-US" sz="1400" dirty="0"/>
              <a:t>();</a:t>
            </a:r>
          </a:p>
          <a:p>
            <a:pPr marL="342900" indent="-342900" algn="l">
              <a:buFontTx/>
              <a:buNone/>
            </a:pPr>
            <a:r>
              <a:rPr lang="en-US" sz="1400" dirty="0" err="1"/>
              <a:t>obj.gety</a:t>
            </a:r>
            <a:r>
              <a:rPr lang="en-US" sz="1400" dirty="0"/>
              <a:t>();</a:t>
            </a:r>
          </a:p>
          <a:p>
            <a:pPr marL="342900" indent="-342900" algn="l">
              <a:buFontTx/>
              <a:buNone/>
            </a:pPr>
            <a:r>
              <a:rPr lang="en-US" sz="1400" dirty="0" err="1"/>
              <a:t>obj.puty</a:t>
            </a:r>
            <a:r>
              <a:rPr lang="en-US" sz="1400" dirty="0"/>
              <a:t>();</a:t>
            </a:r>
          </a:p>
          <a:p>
            <a:pPr marL="342900" indent="-342900" algn="l">
              <a:buFontTx/>
              <a:buNone/>
            </a:pPr>
            <a:r>
              <a:rPr lang="en-US" sz="1400" dirty="0"/>
              <a:t>}</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3"/>
          <p:cNvSpPr>
            <a:spLocks noGrp="1" noChangeArrowheads="1"/>
          </p:cNvSpPr>
          <p:nvPr>
            <p:ph idx="1"/>
          </p:nvPr>
        </p:nvSpPr>
        <p:spPr>
          <a:xfrm>
            <a:off x="1143000" y="1524000"/>
            <a:ext cx="3962400" cy="3429000"/>
          </a:xfrm>
        </p:spPr>
        <p:txBody>
          <a:bodyPr/>
          <a:lstStyle/>
          <a:p>
            <a:pPr>
              <a:lnSpc>
                <a:spcPct val="80000"/>
              </a:lnSpc>
              <a:buFontTx/>
              <a:buNone/>
            </a:pPr>
            <a:r>
              <a:rPr lang="en-US" sz="1600" b="1"/>
              <a:t>Example :Template class to normal class</a:t>
            </a:r>
          </a:p>
          <a:p>
            <a:pPr>
              <a:lnSpc>
                <a:spcPct val="80000"/>
              </a:lnSpc>
              <a:buFontTx/>
              <a:buNone/>
            </a:pPr>
            <a:endParaRPr lang="en-US" sz="1400"/>
          </a:p>
          <a:p>
            <a:pPr>
              <a:lnSpc>
                <a:spcPct val="80000"/>
              </a:lnSpc>
              <a:buFontTx/>
              <a:buNone/>
            </a:pPr>
            <a:r>
              <a:rPr lang="en-US" sz="1400"/>
              <a:t>template&lt;class type&gt;</a:t>
            </a:r>
          </a:p>
          <a:p>
            <a:pPr>
              <a:lnSpc>
                <a:spcPct val="80000"/>
              </a:lnSpc>
              <a:buFontTx/>
              <a:buNone/>
            </a:pPr>
            <a:r>
              <a:rPr lang="en-US" sz="1400"/>
              <a:t>class base</a:t>
            </a:r>
          </a:p>
          <a:p>
            <a:pPr>
              <a:lnSpc>
                <a:spcPct val="80000"/>
              </a:lnSpc>
              <a:buFontTx/>
              <a:buNone/>
            </a:pPr>
            <a:r>
              <a:rPr lang="en-US" sz="1400"/>
              <a:t>{</a:t>
            </a:r>
          </a:p>
          <a:p>
            <a:pPr>
              <a:lnSpc>
                <a:spcPct val="80000"/>
              </a:lnSpc>
              <a:buFontTx/>
              <a:buNone/>
            </a:pPr>
            <a:r>
              <a:rPr lang="en-US" sz="1400"/>
              <a:t>type x;</a:t>
            </a:r>
          </a:p>
          <a:p>
            <a:pPr>
              <a:lnSpc>
                <a:spcPct val="80000"/>
              </a:lnSpc>
              <a:buFontTx/>
              <a:buNone/>
            </a:pPr>
            <a:r>
              <a:rPr lang="en-US" sz="1400"/>
              <a:t>public:</a:t>
            </a:r>
          </a:p>
          <a:p>
            <a:pPr>
              <a:lnSpc>
                <a:spcPct val="80000"/>
              </a:lnSpc>
              <a:buFontTx/>
              <a:buNone/>
            </a:pPr>
            <a:r>
              <a:rPr lang="en-US" sz="1400"/>
              <a:t>void getx()</a:t>
            </a:r>
          </a:p>
          <a:p>
            <a:pPr>
              <a:lnSpc>
                <a:spcPct val="80000"/>
              </a:lnSpc>
              <a:buFontTx/>
              <a:buNone/>
            </a:pPr>
            <a:r>
              <a:rPr lang="en-US" sz="1400"/>
              <a:t>{ cin&gt;&gt;x; }</a:t>
            </a:r>
          </a:p>
          <a:p>
            <a:pPr>
              <a:lnSpc>
                <a:spcPct val="80000"/>
              </a:lnSpc>
              <a:buFontTx/>
              <a:buNone/>
            </a:pPr>
            <a:endParaRPr lang="en-US" sz="1400"/>
          </a:p>
          <a:p>
            <a:pPr>
              <a:lnSpc>
                <a:spcPct val="80000"/>
              </a:lnSpc>
              <a:buFontTx/>
              <a:buNone/>
            </a:pPr>
            <a:r>
              <a:rPr lang="en-US" sz="1400"/>
              <a:t>void putx()</a:t>
            </a:r>
          </a:p>
          <a:p>
            <a:pPr>
              <a:lnSpc>
                <a:spcPct val="80000"/>
              </a:lnSpc>
              <a:buFontTx/>
              <a:buNone/>
            </a:pPr>
            <a:r>
              <a:rPr lang="en-US" sz="1400"/>
              <a:t>{cout&lt;&lt;x; }</a:t>
            </a:r>
          </a:p>
          <a:p>
            <a:pPr>
              <a:lnSpc>
                <a:spcPct val="80000"/>
              </a:lnSpc>
              <a:buFontTx/>
              <a:buNone/>
            </a:pPr>
            <a:r>
              <a:rPr lang="en-US" sz="1400"/>
              <a:t>};</a:t>
            </a:r>
          </a:p>
        </p:txBody>
      </p:sp>
      <p:sp>
        <p:nvSpPr>
          <p:cNvPr id="1553410" name="Rectangle 2"/>
          <p:cNvSpPr>
            <a:spLocks noGrp="1" noChangeArrowheads="1"/>
          </p:cNvSpPr>
          <p:nvPr>
            <p:ph type="title"/>
          </p:nvPr>
        </p:nvSpPr>
        <p:spPr/>
        <p:txBody>
          <a:bodyPr/>
          <a:lstStyle/>
          <a:p>
            <a:pPr fontAlgn="auto">
              <a:spcAft>
                <a:spcPts val="0"/>
              </a:spcAft>
              <a:defRPr/>
            </a:pPr>
            <a:r>
              <a:rPr lang="en-US"/>
              <a:t>Inheritence and  Template class</a:t>
            </a:r>
          </a:p>
        </p:txBody>
      </p:sp>
      <p:sp>
        <p:nvSpPr>
          <p:cNvPr id="375812" name="Rectangle 4"/>
          <p:cNvSpPr>
            <a:spLocks noChangeArrowheads="1"/>
          </p:cNvSpPr>
          <p:nvPr/>
        </p:nvSpPr>
        <p:spPr bwMode="auto">
          <a:xfrm>
            <a:off x="4724400" y="1828800"/>
            <a:ext cx="2286000" cy="3505200"/>
          </a:xfrm>
          <a:prstGeom prst="rect">
            <a:avLst/>
          </a:prstGeom>
          <a:noFill/>
          <a:ln w="9525">
            <a:noFill/>
            <a:miter lim="800000"/>
            <a:headEnd/>
            <a:tailEnd/>
          </a:ln>
        </p:spPr>
        <p:txBody>
          <a:bodyPr/>
          <a:lstStyle/>
          <a:p>
            <a:pPr marL="342900" indent="-342900" algn="l">
              <a:buFontTx/>
              <a:buNone/>
            </a:pPr>
            <a:r>
              <a:rPr lang="en-US" sz="1400"/>
              <a:t>class Der:public base&lt;int&gt;</a:t>
            </a:r>
          </a:p>
          <a:p>
            <a:pPr marL="342900" indent="-342900" algn="l">
              <a:buFontTx/>
              <a:buNone/>
            </a:pPr>
            <a:r>
              <a:rPr lang="en-US" sz="1400"/>
              <a:t>{</a:t>
            </a:r>
          </a:p>
          <a:p>
            <a:pPr marL="342900" indent="-342900" algn="l">
              <a:buFontTx/>
              <a:buNone/>
            </a:pPr>
            <a:r>
              <a:rPr lang="en-US" sz="1400"/>
              <a:t>int y;</a:t>
            </a:r>
          </a:p>
          <a:p>
            <a:pPr marL="342900" indent="-342900" algn="l">
              <a:buFontTx/>
              <a:buNone/>
            </a:pPr>
            <a:r>
              <a:rPr lang="en-US" sz="1400"/>
              <a:t>public:</a:t>
            </a:r>
          </a:p>
          <a:p>
            <a:pPr marL="342900" indent="-342900" algn="l">
              <a:buFontTx/>
              <a:buNone/>
            </a:pPr>
            <a:r>
              <a:rPr lang="en-US" sz="1400"/>
              <a:t>void gety()</a:t>
            </a:r>
          </a:p>
          <a:p>
            <a:pPr marL="342900" indent="-342900" algn="l">
              <a:buFontTx/>
              <a:buNone/>
            </a:pPr>
            <a:r>
              <a:rPr lang="en-US" sz="1400"/>
              <a:t>{cin&gt;&gt;y;}</a:t>
            </a:r>
          </a:p>
          <a:p>
            <a:pPr marL="342900" indent="-342900" algn="l">
              <a:buFontTx/>
              <a:buNone/>
            </a:pPr>
            <a:endParaRPr lang="en-US" sz="1400"/>
          </a:p>
          <a:p>
            <a:pPr marL="342900" indent="-342900" algn="l">
              <a:buFontTx/>
              <a:buNone/>
            </a:pPr>
            <a:r>
              <a:rPr lang="en-US" sz="1400"/>
              <a:t>void puty()</a:t>
            </a:r>
          </a:p>
          <a:p>
            <a:pPr marL="342900" indent="-342900" algn="l">
              <a:buFontTx/>
              <a:buNone/>
            </a:pPr>
            <a:r>
              <a:rPr lang="en-US" sz="1400"/>
              <a:t>{cout&lt;&lt;y; }</a:t>
            </a:r>
          </a:p>
          <a:p>
            <a:pPr marL="342900" indent="-342900" algn="l">
              <a:buFontTx/>
              <a:buNone/>
            </a:pPr>
            <a:r>
              <a:rPr lang="en-US" sz="1400"/>
              <a:t>};</a:t>
            </a:r>
          </a:p>
        </p:txBody>
      </p:sp>
      <p:sp>
        <p:nvSpPr>
          <p:cNvPr id="375813" name="Rectangle 5"/>
          <p:cNvSpPr>
            <a:spLocks noChangeArrowheads="1"/>
          </p:cNvSpPr>
          <p:nvPr/>
        </p:nvSpPr>
        <p:spPr bwMode="auto">
          <a:xfrm>
            <a:off x="6629400" y="1981200"/>
            <a:ext cx="2286000" cy="3505200"/>
          </a:xfrm>
          <a:prstGeom prst="rect">
            <a:avLst/>
          </a:prstGeom>
          <a:noFill/>
          <a:ln w="9525">
            <a:noFill/>
            <a:miter lim="800000"/>
            <a:headEnd/>
            <a:tailEnd/>
          </a:ln>
        </p:spPr>
        <p:txBody>
          <a:bodyPr/>
          <a:lstStyle/>
          <a:p>
            <a:pPr marL="342900" indent="-342900" algn="l">
              <a:buFontTx/>
              <a:buNone/>
            </a:pPr>
            <a:r>
              <a:rPr lang="en-US" sz="1400"/>
              <a:t>main()</a:t>
            </a:r>
          </a:p>
          <a:p>
            <a:pPr marL="342900" indent="-342900" algn="l">
              <a:buFontTx/>
              <a:buNone/>
            </a:pPr>
            <a:r>
              <a:rPr lang="en-US" sz="1400"/>
              <a:t>{</a:t>
            </a:r>
          </a:p>
          <a:p>
            <a:pPr marL="342900" indent="-342900" algn="l">
              <a:buFontTx/>
              <a:buNone/>
            </a:pPr>
            <a:r>
              <a:rPr lang="en-US" sz="1400"/>
              <a:t>Der obj;</a:t>
            </a:r>
          </a:p>
          <a:p>
            <a:pPr marL="342900" indent="-342900" algn="l">
              <a:buFontTx/>
              <a:buNone/>
            </a:pPr>
            <a:r>
              <a:rPr lang="en-US" sz="1400"/>
              <a:t>obj.getx();</a:t>
            </a:r>
          </a:p>
          <a:p>
            <a:pPr marL="342900" indent="-342900" algn="l">
              <a:buFontTx/>
              <a:buNone/>
            </a:pPr>
            <a:r>
              <a:rPr lang="en-US" sz="1400"/>
              <a:t>obj.putx();</a:t>
            </a:r>
          </a:p>
          <a:p>
            <a:pPr marL="342900" indent="-342900" algn="l">
              <a:buFontTx/>
              <a:buNone/>
            </a:pPr>
            <a:r>
              <a:rPr lang="en-US" sz="1400"/>
              <a:t>obj.gety();</a:t>
            </a:r>
          </a:p>
          <a:p>
            <a:pPr marL="342900" indent="-342900" algn="l">
              <a:buFontTx/>
              <a:buNone/>
            </a:pPr>
            <a:r>
              <a:rPr lang="en-US" sz="1400"/>
              <a:t>obj.puty();</a:t>
            </a:r>
          </a:p>
          <a:p>
            <a:pPr marL="342900" indent="-342900" algn="l">
              <a:buFontTx/>
              <a:buNone/>
            </a:pPr>
            <a:r>
              <a:rPr lang="en-US" sz="1400"/>
              <a:t>}</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3"/>
          <p:cNvSpPr>
            <a:spLocks noGrp="1" noChangeArrowheads="1"/>
          </p:cNvSpPr>
          <p:nvPr>
            <p:ph idx="1"/>
          </p:nvPr>
        </p:nvSpPr>
        <p:spPr>
          <a:xfrm>
            <a:off x="1143000" y="1524000"/>
            <a:ext cx="3962400" cy="3429000"/>
          </a:xfrm>
        </p:spPr>
        <p:txBody>
          <a:bodyPr/>
          <a:lstStyle/>
          <a:p>
            <a:pPr>
              <a:lnSpc>
                <a:spcPct val="80000"/>
              </a:lnSpc>
              <a:buFontTx/>
              <a:buNone/>
            </a:pPr>
            <a:r>
              <a:rPr lang="en-US" sz="1600" b="1"/>
              <a:t>Example :Normal class to Template class</a:t>
            </a:r>
          </a:p>
          <a:p>
            <a:pPr>
              <a:lnSpc>
                <a:spcPct val="80000"/>
              </a:lnSpc>
              <a:buFontTx/>
              <a:buNone/>
            </a:pPr>
            <a:endParaRPr lang="en-US" sz="1400"/>
          </a:p>
          <a:p>
            <a:pPr>
              <a:lnSpc>
                <a:spcPct val="80000"/>
              </a:lnSpc>
              <a:buFontTx/>
              <a:buNone/>
            </a:pPr>
            <a:r>
              <a:rPr lang="en-US" sz="1400"/>
              <a:t>class base</a:t>
            </a:r>
          </a:p>
          <a:p>
            <a:pPr>
              <a:lnSpc>
                <a:spcPct val="80000"/>
              </a:lnSpc>
              <a:buFontTx/>
              <a:buNone/>
            </a:pPr>
            <a:r>
              <a:rPr lang="en-US" sz="1400"/>
              <a:t>{</a:t>
            </a:r>
          </a:p>
          <a:p>
            <a:pPr>
              <a:lnSpc>
                <a:spcPct val="80000"/>
              </a:lnSpc>
              <a:buFontTx/>
              <a:buNone/>
            </a:pPr>
            <a:r>
              <a:rPr lang="en-US" sz="1400"/>
              <a:t>int x;</a:t>
            </a:r>
          </a:p>
          <a:p>
            <a:pPr>
              <a:lnSpc>
                <a:spcPct val="80000"/>
              </a:lnSpc>
              <a:buFontTx/>
              <a:buNone/>
            </a:pPr>
            <a:r>
              <a:rPr lang="en-US" sz="1400"/>
              <a:t>public:</a:t>
            </a:r>
          </a:p>
          <a:p>
            <a:pPr>
              <a:lnSpc>
                <a:spcPct val="80000"/>
              </a:lnSpc>
              <a:buFontTx/>
              <a:buNone/>
            </a:pPr>
            <a:r>
              <a:rPr lang="en-US" sz="1400"/>
              <a:t>void getx()</a:t>
            </a:r>
          </a:p>
          <a:p>
            <a:pPr>
              <a:lnSpc>
                <a:spcPct val="80000"/>
              </a:lnSpc>
              <a:buFontTx/>
              <a:buNone/>
            </a:pPr>
            <a:r>
              <a:rPr lang="en-US" sz="1400"/>
              <a:t>{ cin&gt;&gt;x; }</a:t>
            </a:r>
          </a:p>
          <a:p>
            <a:pPr>
              <a:lnSpc>
                <a:spcPct val="80000"/>
              </a:lnSpc>
              <a:buFontTx/>
              <a:buNone/>
            </a:pPr>
            <a:endParaRPr lang="en-US" sz="1400"/>
          </a:p>
          <a:p>
            <a:pPr>
              <a:lnSpc>
                <a:spcPct val="80000"/>
              </a:lnSpc>
              <a:buFontTx/>
              <a:buNone/>
            </a:pPr>
            <a:r>
              <a:rPr lang="en-US" sz="1400"/>
              <a:t>void putx()</a:t>
            </a:r>
          </a:p>
          <a:p>
            <a:pPr>
              <a:lnSpc>
                <a:spcPct val="80000"/>
              </a:lnSpc>
              <a:buFontTx/>
              <a:buNone/>
            </a:pPr>
            <a:r>
              <a:rPr lang="en-US" sz="1400"/>
              <a:t>{cout&lt;&lt;x; }</a:t>
            </a:r>
          </a:p>
          <a:p>
            <a:pPr>
              <a:lnSpc>
                <a:spcPct val="80000"/>
              </a:lnSpc>
              <a:buFontTx/>
              <a:buNone/>
            </a:pPr>
            <a:r>
              <a:rPr lang="en-US" sz="1400"/>
              <a:t>};</a:t>
            </a:r>
          </a:p>
        </p:txBody>
      </p:sp>
      <p:sp>
        <p:nvSpPr>
          <p:cNvPr id="1554434" name="Rectangle 2"/>
          <p:cNvSpPr>
            <a:spLocks noGrp="1" noChangeArrowheads="1"/>
          </p:cNvSpPr>
          <p:nvPr>
            <p:ph type="title"/>
          </p:nvPr>
        </p:nvSpPr>
        <p:spPr/>
        <p:txBody>
          <a:bodyPr/>
          <a:lstStyle/>
          <a:p>
            <a:pPr fontAlgn="auto">
              <a:spcAft>
                <a:spcPts val="0"/>
              </a:spcAft>
              <a:defRPr/>
            </a:pPr>
            <a:r>
              <a:rPr lang="en-US"/>
              <a:t>Inheritence and  Template class</a:t>
            </a:r>
          </a:p>
        </p:txBody>
      </p:sp>
      <p:sp>
        <p:nvSpPr>
          <p:cNvPr id="376836" name="Rectangle 4"/>
          <p:cNvSpPr>
            <a:spLocks noChangeArrowheads="1"/>
          </p:cNvSpPr>
          <p:nvPr/>
        </p:nvSpPr>
        <p:spPr bwMode="auto">
          <a:xfrm>
            <a:off x="4724400" y="1828800"/>
            <a:ext cx="2286000" cy="3505200"/>
          </a:xfrm>
          <a:prstGeom prst="rect">
            <a:avLst/>
          </a:prstGeom>
          <a:noFill/>
          <a:ln w="9525">
            <a:noFill/>
            <a:miter lim="800000"/>
            <a:headEnd/>
            <a:tailEnd/>
          </a:ln>
        </p:spPr>
        <p:txBody>
          <a:bodyPr/>
          <a:lstStyle/>
          <a:p>
            <a:pPr marL="342900" indent="-342900" algn="l">
              <a:buFontTx/>
              <a:buNone/>
            </a:pPr>
            <a:r>
              <a:rPr lang="en-US" sz="1400"/>
              <a:t>template&lt;class type&gt;</a:t>
            </a:r>
          </a:p>
          <a:p>
            <a:pPr marL="342900" indent="-342900" algn="l">
              <a:buFontTx/>
              <a:buNone/>
            </a:pPr>
            <a:r>
              <a:rPr lang="en-US" sz="1400"/>
              <a:t>class Der:public base</a:t>
            </a:r>
          </a:p>
          <a:p>
            <a:pPr marL="342900" indent="-342900" algn="l">
              <a:buFontTx/>
              <a:buNone/>
            </a:pPr>
            <a:r>
              <a:rPr lang="en-US" sz="1400"/>
              <a:t>{</a:t>
            </a:r>
          </a:p>
          <a:p>
            <a:pPr marL="342900" indent="-342900" algn="l">
              <a:buFontTx/>
              <a:buNone/>
            </a:pPr>
            <a:r>
              <a:rPr lang="en-US" sz="1400"/>
              <a:t>type y;</a:t>
            </a:r>
          </a:p>
          <a:p>
            <a:pPr marL="342900" indent="-342900" algn="l">
              <a:buFontTx/>
              <a:buNone/>
            </a:pPr>
            <a:r>
              <a:rPr lang="en-US" sz="1400"/>
              <a:t>public:</a:t>
            </a:r>
          </a:p>
          <a:p>
            <a:pPr marL="342900" indent="-342900" algn="l">
              <a:buFontTx/>
              <a:buNone/>
            </a:pPr>
            <a:r>
              <a:rPr lang="en-US" sz="1400"/>
              <a:t>void gety()</a:t>
            </a:r>
          </a:p>
          <a:p>
            <a:pPr marL="342900" indent="-342900" algn="l">
              <a:buFontTx/>
              <a:buNone/>
            </a:pPr>
            <a:r>
              <a:rPr lang="en-US" sz="1400"/>
              <a:t>{cin&gt;&gt;y;}</a:t>
            </a:r>
          </a:p>
          <a:p>
            <a:pPr marL="342900" indent="-342900" algn="l">
              <a:buFontTx/>
              <a:buNone/>
            </a:pPr>
            <a:endParaRPr lang="en-US" sz="1400"/>
          </a:p>
          <a:p>
            <a:pPr marL="342900" indent="-342900" algn="l">
              <a:buFontTx/>
              <a:buNone/>
            </a:pPr>
            <a:r>
              <a:rPr lang="en-US" sz="1400"/>
              <a:t>void puty()</a:t>
            </a:r>
          </a:p>
          <a:p>
            <a:pPr marL="342900" indent="-342900" algn="l">
              <a:buFontTx/>
              <a:buNone/>
            </a:pPr>
            <a:r>
              <a:rPr lang="en-US" sz="1400"/>
              <a:t>{cout&lt;&lt;y; }</a:t>
            </a:r>
          </a:p>
          <a:p>
            <a:pPr marL="342900" indent="-342900" algn="l">
              <a:buFontTx/>
              <a:buNone/>
            </a:pPr>
            <a:r>
              <a:rPr lang="en-US" sz="1400"/>
              <a:t>};</a:t>
            </a:r>
          </a:p>
        </p:txBody>
      </p:sp>
      <p:sp>
        <p:nvSpPr>
          <p:cNvPr id="376837" name="Rectangle 5"/>
          <p:cNvSpPr>
            <a:spLocks noChangeArrowheads="1"/>
          </p:cNvSpPr>
          <p:nvPr/>
        </p:nvSpPr>
        <p:spPr bwMode="auto">
          <a:xfrm>
            <a:off x="6629400" y="1981200"/>
            <a:ext cx="2286000" cy="3505200"/>
          </a:xfrm>
          <a:prstGeom prst="rect">
            <a:avLst/>
          </a:prstGeom>
          <a:noFill/>
          <a:ln w="9525">
            <a:noFill/>
            <a:miter lim="800000"/>
            <a:headEnd/>
            <a:tailEnd/>
          </a:ln>
        </p:spPr>
        <p:txBody>
          <a:bodyPr/>
          <a:lstStyle/>
          <a:p>
            <a:pPr marL="342900" indent="-342900" algn="l">
              <a:buFontTx/>
              <a:buNone/>
            </a:pPr>
            <a:r>
              <a:rPr lang="en-US" sz="1400"/>
              <a:t>main()</a:t>
            </a:r>
          </a:p>
          <a:p>
            <a:pPr marL="342900" indent="-342900" algn="l">
              <a:buFontTx/>
              <a:buNone/>
            </a:pPr>
            <a:r>
              <a:rPr lang="en-US" sz="1400"/>
              <a:t>{</a:t>
            </a:r>
          </a:p>
          <a:p>
            <a:pPr marL="342900" indent="-342900" algn="l">
              <a:buFontTx/>
              <a:buNone/>
            </a:pPr>
            <a:r>
              <a:rPr lang="en-US" sz="1400"/>
              <a:t>Der&lt;int&gt; obj;</a:t>
            </a:r>
          </a:p>
          <a:p>
            <a:pPr marL="342900" indent="-342900" algn="l">
              <a:buFontTx/>
              <a:buNone/>
            </a:pPr>
            <a:r>
              <a:rPr lang="en-US" sz="1400"/>
              <a:t>obj.getx();</a:t>
            </a:r>
          </a:p>
          <a:p>
            <a:pPr marL="342900" indent="-342900" algn="l">
              <a:buFontTx/>
              <a:buNone/>
            </a:pPr>
            <a:r>
              <a:rPr lang="en-US" sz="1400"/>
              <a:t>obj.putx();</a:t>
            </a:r>
          </a:p>
          <a:p>
            <a:pPr marL="342900" indent="-342900" algn="l">
              <a:buFontTx/>
              <a:buNone/>
            </a:pPr>
            <a:r>
              <a:rPr lang="en-US" sz="1400"/>
              <a:t>obj.gety();</a:t>
            </a:r>
          </a:p>
          <a:p>
            <a:pPr marL="342900" indent="-342900" algn="l">
              <a:buFontTx/>
              <a:buNone/>
            </a:pPr>
            <a:r>
              <a:rPr lang="en-US" sz="1400"/>
              <a:t>obj.puty();</a:t>
            </a:r>
          </a:p>
          <a:p>
            <a:pPr marL="342900" indent="-342900" algn="l">
              <a:buFontTx/>
              <a:buNone/>
            </a:pPr>
            <a:r>
              <a:rPr lang="en-US" sz="1400"/>
              <a:t>}</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 TOUR OF STANDARD LIBRARY</a:t>
            </a:r>
            <a:endParaRPr lang="en-IN" b="1" u="sng" dirty="0"/>
          </a:p>
        </p:txBody>
      </p:sp>
      <p:sp>
        <p:nvSpPr>
          <p:cNvPr id="3" name="Content Placeholder 2"/>
          <p:cNvSpPr>
            <a:spLocks noGrp="1"/>
          </p:cNvSpPr>
          <p:nvPr>
            <p:ph idx="1"/>
          </p:nvPr>
        </p:nvSpPr>
        <p:spPr>
          <a:xfrm>
            <a:off x="457200" y="1357298"/>
            <a:ext cx="8229600" cy="5072098"/>
          </a:xfrm>
        </p:spPr>
        <p:txBody>
          <a:bodyPr>
            <a:normAutofit/>
          </a:bodyPr>
          <a:lstStyle/>
          <a:p>
            <a:r>
              <a:rPr lang="en-US" sz="2800" dirty="0"/>
              <a:t>The standard library is defined in a namespace called </a:t>
            </a:r>
            <a:r>
              <a:rPr lang="en-US" sz="2800" u="sng" dirty="0"/>
              <a:t>std</a:t>
            </a:r>
            <a:endParaRPr lang="en-US" sz="2800" dirty="0"/>
          </a:p>
          <a:p>
            <a:r>
              <a:rPr lang="en-US" sz="2800" dirty="0"/>
              <a:t>using namespace std; will make available std names without std::prefix</a:t>
            </a:r>
          </a:p>
          <a:p>
            <a:r>
              <a:rPr lang="en-US" sz="2800" dirty="0"/>
              <a:t>By default, the values o/p to </a:t>
            </a:r>
            <a:r>
              <a:rPr lang="en-US" sz="2800" dirty="0" err="1"/>
              <a:t>cout</a:t>
            </a:r>
            <a:r>
              <a:rPr lang="en-US" sz="2800" dirty="0"/>
              <a:t> are converted to a sequence of characters.</a:t>
            </a:r>
          </a:p>
          <a:p>
            <a:r>
              <a:rPr lang="en-US" sz="2800" dirty="0"/>
              <a:t>The standard library provides a </a:t>
            </a:r>
            <a:r>
              <a:rPr lang="en-US" sz="2800" b="1" dirty="0"/>
              <a:t>string </a:t>
            </a:r>
            <a:r>
              <a:rPr lang="en-US" sz="2800" dirty="0"/>
              <a:t>type to complement  the string literals used earlier.</a:t>
            </a:r>
          </a:p>
          <a:p>
            <a:pPr>
              <a:buNone/>
            </a:pPr>
            <a:r>
              <a:rPr lang="en-US" sz="1800" dirty="0" err="1"/>
              <a:t>e.g</a:t>
            </a:r>
            <a:r>
              <a:rPr lang="en-US" sz="1800" dirty="0"/>
              <a:t>: string s1 = “hello”;</a:t>
            </a:r>
            <a:r>
              <a:rPr lang="en-IN" sz="1800" dirty="0"/>
              <a:t> string s2=“world”’</a:t>
            </a:r>
            <a:r>
              <a:rPr lang="en-US" sz="1800" dirty="0"/>
              <a:t> string s3 = s2 + “! “ + s3;</a:t>
            </a:r>
          </a:p>
          <a:p>
            <a:pPr>
              <a:buNone/>
            </a:pPr>
            <a:r>
              <a:rPr lang="en-US" sz="1800" dirty="0"/>
              <a:t>  </a:t>
            </a:r>
            <a:r>
              <a:rPr lang="en-US" sz="1800" dirty="0" err="1"/>
              <a:t>cout</a:t>
            </a:r>
            <a:r>
              <a:rPr lang="en-US" sz="1800" dirty="0"/>
              <a:t>&lt;&lt;s3;</a:t>
            </a:r>
          </a:p>
          <a:p>
            <a:pPr>
              <a:buNone/>
            </a:pPr>
            <a:r>
              <a:rPr lang="en-US" sz="1800" dirty="0"/>
              <a:t>Would o/p: hello! world</a:t>
            </a:r>
            <a:endParaRPr lang="en-IN" sz="1800"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r>
              <a:rPr lang="en-US" b="1" u="sng" dirty="0"/>
              <a:t>A TOUR OF STANDARD LIBRARY</a:t>
            </a:r>
            <a:endParaRPr lang="en-IN" dirty="0"/>
          </a:p>
        </p:txBody>
      </p:sp>
      <p:sp>
        <p:nvSpPr>
          <p:cNvPr id="3" name="Content Placeholder 2"/>
          <p:cNvSpPr>
            <a:spLocks noGrp="1"/>
          </p:cNvSpPr>
          <p:nvPr>
            <p:ph idx="1"/>
          </p:nvPr>
        </p:nvSpPr>
        <p:spPr>
          <a:xfrm>
            <a:off x="457200" y="1285860"/>
            <a:ext cx="8229600" cy="5143536"/>
          </a:xfrm>
        </p:spPr>
        <p:txBody>
          <a:bodyPr>
            <a:normAutofit lnSpcReduction="10000"/>
          </a:bodyPr>
          <a:lstStyle/>
          <a:p>
            <a:pPr>
              <a:buNone/>
            </a:pPr>
            <a:r>
              <a:rPr lang="en-US" sz="2800" dirty="0"/>
              <a:t>Void fn(string&amp; s1, string&amp; s2)</a:t>
            </a:r>
          </a:p>
          <a:p>
            <a:pPr>
              <a:buNone/>
            </a:pPr>
            <a:r>
              <a:rPr lang="en-US" sz="2800" dirty="0"/>
              <a:t>{</a:t>
            </a:r>
          </a:p>
          <a:p>
            <a:pPr>
              <a:buNone/>
            </a:pPr>
            <a:r>
              <a:rPr lang="en-US" sz="2800" dirty="0"/>
              <a:t>    s1= s1 + ‘\n’;</a:t>
            </a:r>
          </a:p>
          <a:p>
            <a:pPr>
              <a:buNone/>
            </a:pPr>
            <a:r>
              <a:rPr lang="en-US" sz="2800" dirty="0"/>
              <a:t>    s2+=‘\n’;  // append newline character</a:t>
            </a:r>
          </a:p>
          <a:p>
            <a:pPr>
              <a:buNone/>
            </a:pPr>
            <a:r>
              <a:rPr lang="en-US" sz="2800" dirty="0"/>
              <a:t>}</a:t>
            </a:r>
          </a:p>
          <a:p>
            <a:pPr>
              <a:buNone/>
            </a:pPr>
            <a:r>
              <a:rPr lang="en-US" sz="2800" dirty="0"/>
              <a:t>Strings can also be compared like: if(str1==str2)</a:t>
            </a:r>
          </a:p>
          <a:p>
            <a:pPr>
              <a:buNone/>
            </a:pPr>
            <a:r>
              <a:rPr lang="en-US" sz="2800" dirty="0"/>
              <a:t>Or even: if(str1==“yes”)</a:t>
            </a:r>
          </a:p>
          <a:p>
            <a:pPr>
              <a:buNone/>
            </a:pPr>
            <a:endParaRPr lang="en-US" sz="2800" dirty="0"/>
          </a:p>
          <a:p>
            <a:pPr>
              <a:buNone/>
            </a:pPr>
            <a:r>
              <a:rPr lang="en-US" sz="2800" dirty="0"/>
              <a:t>String s1 = “</a:t>
            </a:r>
            <a:r>
              <a:rPr lang="en-US" sz="2800" dirty="0" err="1"/>
              <a:t>LnT</a:t>
            </a:r>
            <a:r>
              <a:rPr lang="en-US" sz="2800" dirty="0"/>
              <a:t> </a:t>
            </a:r>
            <a:r>
              <a:rPr lang="en-US" sz="2800" dirty="0" err="1"/>
              <a:t>Infotech</a:t>
            </a:r>
            <a:r>
              <a:rPr lang="en-US" sz="2800" dirty="0"/>
              <a:t>”;</a:t>
            </a:r>
          </a:p>
          <a:p>
            <a:pPr>
              <a:buNone/>
            </a:pPr>
            <a:r>
              <a:rPr lang="en-US" sz="2800" dirty="0"/>
              <a:t>String s = s1.substring(4,11); // </a:t>
            </a:r>
            <a:r>
              <a:rPr lang="en-US" sz="2000" dirty="0"/>
              <a:t>s would have </a:t>
            </a:r>
            <a:r>
              <a:rPr lang="en-US" sz="2000" dirty="0" err="1"/>
              <a:t>infotech</a:t>
            </a:r>
            <a:endParaRPr lang="en-US" sz="2000" dirty="0"/>
          </a:p>
          <a:p>
            <a:pPr>
              <a:buNone/>
            </a:pPr>
            <a:r>
              <a:rPr lang="en-US" sz="2400" dirty="0"/>
              <a:t>S1.replace(0,4,””); // would result with: “tech”</a:t>
            </a:r>
            <a:endParaRPr lang="en-IN" sz="2400"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US" b="1" u="sng" dirty="0"/>
              <a:t>A TOUR OF STANDARD LIBRARY</a:t>
            </a:r>
            <a:endParaRPr lang="en-IN" dirty="0"/>
          </a:p>
        </p:txBody>
      </p:sp>
      <p:sp>
        <p:nvSpPr>
          <p:cNvPr id="3" name="Content Placeholder 2"/>
          <p:cNvSpPr>
            <a:spLocks noGrp="1"/>
          </p:cNvSpPr>
          <p:nvPr>
            <p:ph idx="1"/>
          </p:nvPr>
        </p:nvSpPr>
        <p:spPr>
          <a:xfrm>
            <a:off x="457200" y="1357298"/>
            <a:ext cx="8229600" cy="5072098"/>
          </a:xfrm>
        </p:spPr>
        <p:txBody>
          <a:bodyPr>
            <a:normAutofit/>
          </a:bodyPr>
          <a:lstStyle/>
          <a:p>
            <a:r>
              <a:rPr lang="en-US" sz="2800" dirty="0"/>
              <a:t>The C++ string type can be changed to C–style string using the </a:t>
            </a:r>
            <a:r>
              <a:rPr lang="en-US" sz="2800" dirty="0" err="1"/>
              <a:t>c_str</a:t>
            </a:r>
            <a:r>
              <a:rPr lang="en-US" sz="2800" dirty="0"/>
              <a:t>().</a:t>
            </a:r>
          </a:p>
          <a:p>
            <a:pPr>
              <a:buNone/>
            </a:pPr>
            <a:r>
              <a:rPr lang="en-US" sz="2800" dirty="0"/>
              <a:t>e.g.: </a:t>
            </a:r>
            <a:r>
              <a:rPr lang="en-US" sz="2800" dirty="0" err="1"/>
              <a:t>printf</a:t>
            </a:r>
            <a:r>
              <a:rPr lang="en-US" sz="2800" dirty="0"/>
              <a:t>(“%s”,s1.c_str());</a:t>
            </a:r>
          </a:p>
          <a:p>
            <a:r>
              <a:rPr lang="en-US" sz="2800" dirty="0"/>
              <a:t>To read a white space into a string you must use the </a:t>
            </a:r>
            <a:r>
              <a:rPr lang="en-US" sz="2800" dirty="0" err="1"/>
              <a:t>getline</a:t>
            </a:r>
            <a:r>
              <a:rPr lang="en-US" sz="2800" dirty="0"/>
              <a:t> function like this:</a:t>
            </a:r>
          </a:p>
          <a:p>
            <a:pPr>
              <a:buNone/>
            </a:pPr>
            <a:r>
              <a:rPr lang="en-US" sz="2800" dirty="0" err="1"/>
              <a:t>getline</a:t>
            </a:r>
            <a:r>
              <a:rPr lang="en-US" sz="2800" dirty="0"/>
              <a:t>(cin,s1) or </a:t>
            </a:r>
            <a:r>
              <a:rPr lang="en-US" sz="2800" dirty="0" err="1"/>
              <a:t>cin.getline</a:t>
            </a:r>
            <a:r>
              <a:rPr lang="en-US" sz="2800" dirty="0"/>
              <a:t>(s1);</a:t>
            </a:r>
          </a:p>
          <a:p>
            <a:r>
              <a:rPr lang="en-US" sz="2800" dirty="0"/>
              <a:t>Input:</a:t>
            </a:r>
          </a:p>
          <a:p>
            <a:pPr>
              <a:buNone/>
            </a:pPr>
            <a:r>
              <a:rPr lang="en-US" sz="2800" dirty="0" err="1"/>
              <a:t>cin</a:t>
            </a:r>
            <a:r>
              <a:rPr lang="en-US" sz="2800" dirty="0"/>
              <a:t> is the standard input stream. It uses &gt;&gt; (get from) operator. It can easily be extended to cope with user-defined types.</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lstStyle/>
          <a:p>
            <a:r>
              <a:rPr lang="en-US" b="1" u="sng" dirty="0"/>
              <a:t>A TOUR OF STANDARD LIBRARY</a:t>
            </a:r>
            <a:endParaRPr lang="en-IN" dirty="0"/>
          </a:p>
        </p:txBody>
      </p:sp>
      <p:sp>
        <p:nvSpPr>
          <p:cNvPr id="3" name="Content Placeholder 2"/>
          <p:cNvSpPr>
            <a:spLocks noGrp="1"/>
          </p:cNvSpPr>
          <p:nvPr>
            <p:ph idx="1"/>
          </p:nvPr>
        </p:nvSpPr>
        <p:spPr>
          <a:xfrm>
            <a:off x="457200" y="1357298"/>
            <a:ext cx="8229600" cy="5072098"/>
          </a:xfrm>
        </p:spPr>
        <p:txBody>
          <a:bodyPr>
            <a:normAutofit lnSpcReduction="10000"/>
          </a:bodyPr>
          <a:lstStyle/>
          <a:p>
            <a:pPr>
              <a:buNone/>
            </a:pPr>
            <a:r>
              <a:rPr lang="en-US" sz="2400" dirty="0" err="1"/>
              <a:t>Struct</a:t>
            </a:r>
            <a:r>
              <a:rPr lang="en-US" sz="2400" dirty="0"/>
              <a:t> Entry{</a:t>
            </a:r>
          </a:p>
          <a:p>
            <a:pPr>
              <a:buNone/>
            </a:pPr>
            <a:r>
              <a:rPr lang="en-US" sz="2400" dirty="0"/>
              <a:t>string name;</a:t>
            </a:r>
          </a:p>
          <a:p>
            <a:pPr>
              <a:buNone/>
            </a:pPr>
            <a:r>
              <a:rPr lang="en-US" sz="2400" dirty="0" err="1"/>
              <a:t>int</a:t>
            </a:r>
            <a:r>
              <a:rPr lang="en-US" sz="2400" dirty="0"/>
              <a:t> number;</a:t>
            </a:r>
          </a:p>
          <a:p>
            <a:pPr>
              <a:buNone/>
            </a:pPr>
            <a:r>
              <a:rPr lang="en-US" sz="2400" dirty="0"/>
              <a:t>}</a:t>
            </a:r>
          </a:p>
          <a:p>
            <a:pPr>
              <a:buNone/>
            </a:pPr>
            <a:r>
              <a:rPr lang="en-US" sz="2400" dirty="0"/>
              <a:t>Vector&lt;Entry&gt; </a:t>
            </a:r>
            <a:r>
              <a:rPr lang="en-US" sz="2400" dirty="0" err="1"/>
              <a:t>phone_book</a:t>
            </a:r>
            <a:r>
              <a:rPr lang="en-US" sz="2400" dirty="0"/>
              <a:t>(100);</a:t>
            </a:r>
          </a:p>
          <a:p>
            <a:pPr>
              <a:buNone/>
            </a:pPr>
            <a:endParaRPr lang="en-US" sz="2400" dirty="0"/>
          </a:p>
          <a:p>
            <a:pPr>
              <a:buNone/>
            </a:pPr>
            <a:r>
              <a:rPr lang="en-US" sz="2400" dirty="0"/>
              <a:t>Later we can resize: </a:t>
            </a:r>
            <a:r>
              <a:rPr lang="en-US" sz="2400" dirty="0" err="1"/>
              <a:t>phone_book.resize</a:t>
            </a:r>
            <a:r>
              <a:rPr lang="en-US" sz="2400" dirty="0"/>
              <a:t>(</a:t>
            </a:r>
            <a:r>
              <a:rPr lang="en-US" sz="2400" dirty="0" err="1"/>
              <a:t>phone_book.size</a:t>
            </a:r>
            <a:r>
              <a:rPr lang="en-US" sz="2400" dirty="0"/>
              <a:t>()+n);</a:t>
            </a:r>
          </a:p>
          <a:p>
            <a:pPr>
              <a:buNone/>
            </a:pPr>
            <a:endParaRPr lang="en-US" sz="2400" dirty="0"/>
          </a:p>
          <a:p>
            <a:pPr>
              <a:buNone/>
            </a:pPr>
            <a:r>
              <a:rPr lang="en-US" sz="2400" dirty="0"/>
              <a:t>To use: </a:t>
            </a:r>
            <a:r>
              <a:rPr lang="en-US" sz="2400" dirty="0" err="1"/>
              <a:t>cout</a:t>
            </a:r>
            <a:r>
              <a:rPr lang="en-US" sz="2400" dirty="0"/>
              <a:t>&lt;&lt;</a:t>
            </a:r>
            <a:r>
              <a:rPr lang="en-US" sz="2400" dirty="0" err="1"/>
              <a:t>phone_book</a:t>
            </a:r>
            <a:r>
              <a:rPr lang="en-US" sz="2400" dirty="0"/>
              <a:t>[</a:t>
            </a:r>
            <a:r>
              <a:rPr lang="en-US" sz="2400" dirty="0" err="1"/>
              <a:t>i</a:t>
            </a:r>
            <a:r>
              <a:rPr lang="en-US" sz="2400" dirty="0"/>
              <a:t>].name&lt;&lt;“  “&lt;&lt;</a:t>
            </a:r>
            <a:r>
              <a:rPr lang="en-US" sz="2400" dirty="0" err="1"/>
              <a:t>phone_book</a:t>
            </a:r>
            <a:r>
              <a:rPr lang="en-US" sz="2400" dirty="0"/>
              <a:t>[</a:t>
            </a:r>
            <a:r>
              <a:rPr lang="en-US" sz="2400" dirty="0" err="1"/>
              <a:t>i</a:t>
            </a:r>
            <a:r>
              <a:rPr lang="en-US" sz="2400" dirty="0"/>
              <a:t>].numb</a:t>
            </a:r>
          </a:p>
          <a:p>
            <a:pPr>
              <a:buNone/>
            </a:pPr>
            <a:r>
              <a:rPr lang="en-US" sz="2400" dirty="0"/>
              <a:t>Note:</a:t>
            </a:r>
          </a:p>
          <a:p>
            <a:pPr>
              <a:buNone/>
            </a:pPr>
            <a:r>
              <a:rPr lang="en-US" sz="2400" dirty="0"/>
              <a:t> vector&lt;Entry&gt; book(100);  // vector </a:t>
            </a:r>
            <a:r>
              <a:rPr lang="en-US" sz="2400"/>
              <a:t>of 100 </a:t>
            </a:r>
            <a:r>
              <a:rPr lang="en-US" sz="2400" dirty="0"/>
              <a:t>elements</a:t>
            </a:r>
          </a:p>
          <a:p>
            <a:pPr>
              <a:buNone/>
            </a:pPr>
            <a:r>
              <a:rPr lang="en-US" sz="2400" dirty="0"/>
              <a:t> vector&lt;Entry&gt; book[100];  // 100 empty vectors</a:t>
            </a:r>
            <a:endParaRPr lang="en-IN" sz="2400"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u="sng" dirty="0"/>
              <a:t>A TOUR OF STANDARD LIBRARY</a:t>
            </a:r>
            <a:endParaRPr lang="en-IN" dirty="0"/>
          </a:p>
        </p:txBody>
      </p:sp>
      <p:sp>
        <p:nvSpPr>
          <p:cNvPr id="3" name="Content Placeholder 2"/>
          <p:cNvSpPr>
            <a:spLocks noGrp="1"/>
          </p:cNvSpPr>
          <p:nvPr>
            <p:ph idx="1"/>
          </p:nvPr>
        </p:nvSpPr>
        <p:spPr>
          <a:xfrm>
            <a:off x="457200" y="1285860"/>
            <a:ext cx="8229600" cy="5214974"/>
          </a:xfrm>
        </p:spPr>
        <p:txBody>
          <a:bodyPr>
            <a:normAutofit fontScale="92500" lnSpcReduction="10000"/>
          </a:bodyPr>
          <a:lstStyle/>
          <a:p>
            <a:pPr>
              <a:buNone/>
            </a:pPr>
            <a:r>
              <a:rPr lang="en-US" dirty="0"/>
              <a:t> </a:t>
            </a:r>
            <a:r>
              <a:rPr lang="en-US" sz="2800" dirty="0"/>
              <a:t>void fn(vector&lt;Entry&gt;&amp; v1)</a:t>
            </a:r>
          </a:p>
          <a:p>
            <a:pPr>
              <a:buNone/>
            </a:pPr>
            <a:r>
              <a:rPr lang="en-US" sz="2800" dirty="0"/>
              <a:t>{ </a:t>
            </a:r>
          </a:p>
          <a:p>
            <a:pPr>
              <a:buNone/>
            </a:pPr>
            <a:r>
              <a:rPr lang="en-US" sz="2800" dirty="0"/>
              <a:t>    vector&lt;Entry&gt; v2 = </a:t>
            </a:r>
            <a:r>
              <a:rPr lang="en-US" sz="2800" dirty="0" err="1"/>
              <a:t>phone_book</a:t>
            </a:r>
            <a:r>
              <a:rPr lang="en-US" sz="2800" dirty="0"/>
              <a:t>;</a:t>
            </a:r>
          </a:p>
          <a:p>
            <a:pPr>
              <a:buNone/>
            </a:pPr>
            <a:r>
              <a:rPr lang="en-US" sz="2800" dirty="0"/>
              <a:t>    v1=v2;</a:t>
            </a:r>
          </a:p>
          <a:p>
            <a:pPr>
              <a:buNone/>
            </a:pPr>
            <a:r>
              <a:rPr lang="en-US" sz="2800" dirty="0"/>
              <a:t>    //…</a:t>
            </a:r>
          </a:p>
          <a:p>
            <a:pPr>
              <a:buNone/>
            </a:pPr>
            <a:r>
              <a:rPr lang="en-US" sz="2800" dirty="0"/>
              <a:t>}</a:t>
            </a:r>
          </a:p>
          <a:p>
            <a:pPr>
              <a:buNone/>
            </a:pPr>
            <a:r>
              <a:rPr lang="en-US" sz="2800" dirty="0"/>
              <a:t>Range checking:</a:t>
            </a:r>
          </a:p>
          <a:p>
            <a:pPr>
              <a:buNone/>
            </a:pPr>
            <a:r>
              <a:rPr lang="en-US" sz="2800" dirty="0"/>
              <a:t> void f()</a:t>
            </a:r>
          </a:p>
          <a:p>
            <a:pPr>
              <a:buNone/>
            </a:pPr>
            <a:r>
              <a:rPr lang="en-US" sz="2800" dirty="0"/>
              <a:t>{</a:t>
            </a:r>
          </a:p>
          <a:p>
            <a:pPr>
              <a:buNone/>
            </a:pPr>
            <a:r>
              <a:rPr lang="en-US" sz="2800" dirty="0"/>
              <a:t>   </a:t>
            </a:r>
            <a:r>
              <a:rPr lang="en-US" sz="2800" dirty="0" err="1"/>
              <a:t>int</a:t>
            </a:r>
            <a:r>
              <a:rPr lang="en-US" sz="2800" dirty="0"/>
              <a:t> </a:t>
            </a:r>
            <a:r>
              <a:rPr lang="en-US" sz="2800" dirty="0" err="1"/>
              <a:t>i</a:t>
            </a:r>
            <a:r>
              <a:rPr lang="en-US" sz="2800" dirty="0"/>
              <a:t> = </a:t>
            </a:r>
            <a:r>
              <a:rPr lang="en-US" sz="2800" dirty="0" err="1"/>
              <a:t>phone_book</a:t>
            </a:r>
            <a:r>
              <a:rPr lang="en-US" sz="2800" dirty="0"/>
              <a:t>[102].number;//102 is out of range</a:t>
            </a:r>
          </a:p>
          <a:p>
            <a:pPr>
              <a:buNone/>
            </a:pPr>
            <a:r>
              <a:rPr lang="en-US" sz="2800" dirty="0"/>
              <a: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Overloading</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C++ supports two functions to coexist with the same name. Such functions are said to be overloaded. Calls to an overloaded function are resolved using function signatures.</a:t>
            </a:r>
          </a:p>
          <a:p>
            <a:endParaRPr lang="en-US" dirty="0"/>
          </a:p>
          <a:p>
            <a:r>
              <a:rPr lang="en-US" dirty="0"/>
              <a:t>When an overloaded function is invoked, the compiler chooses the appropriate function by examining the number, data types, and the order of arguments present in that function. </a:t>
            </a:r>
          </a:p>
          <a:p>
            <a:pPr lvl="1">
              <a:buFontTx/>
              <a:buNone/>
            </a:pPr>
            <a:r>
              <a:rPr lang="en-US" sz="1800" dirty="0" err="1"/>
              <a:t>int</a:t>
            </a:r>
            <a:r>
              <a:rPr lang="en-US" sz="1800" dirty="0"/>
              <a:t> n=power(10,5)          //first function is called</a:t>
            </a:r>
          </a:p>
          <a:p>
            <a:pPr lvl="1">
              <a:buFontTx/>
              <a:buNone/>
            </a:pPr>
            <a:r>
              <a:rPr lang="en-US" sz="1800" dirty="0"/>
              <a:t>float f=power(10.5,6.3)      //second function is called</a:t>
            </a:r>
            <a:endParaRPr lang="en-US" dirty="0"/>
          </a:p>
          <a:p>
            <a:endParaRPr lang="en-US" dirty="0"/>
          </a:p>
          <a:p>
            <a:endParaRPr lang="en-IN"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u="sng" dirty="0"/>
              <a:t>A TOUR OF STANDARD LIBRARY</a:t>
            </a:r>
            <a:endParaRPr lang="en-IN" dirty="0"/>
          </a:p>
        </p:txBody>
      </p:sp>
      <p:sp>
        <p:nvSpPr>
          <p:cNvPr id="3" name="Content Placeholder 2"/>
          <p:cNvSpPr>
            <a:spLocks noGrp="1"/>
          </p:cNvSpPr>
          <p:nvPr>
            <p:ph idx="1"/>
          </p:nvPr>
        </p:nvSpPr>
        <p:spPr>
          <a:xfrm>
            <a:off x="457200" y="1285860"/>
            <a:ext cx="8229600" cy="5072098"/>
          </a:xfrm>
        </p:spPr>
        <p:txBody>
          <a:bodyPr>
            <a:normAutofit fontScale="85000" lnSpcReduction="20000"/>
          </a:bodyPr>
          <a:lstStyle/>
          <a:p>
            <a:r>
              <a:rPr lang="en-US" sz="2800" dirty="0"/>
              <a:t>The above initialization would not give any error.</a:t>
            </a:r>
          </a:p>
          <a:p>
            <a:r>
              <a:rPr lang="en-US" sz="2800" dirty="0"/>
              <a:t>Hence we can use the range-checking adaptation of vector called </a:t>
            </a:r>
            <a:r>
              <a:rPr lang="en-US" sz="2800" dirty="0" err="1"/>
              <a:t>Vec</a:t>
            </a:r>
            <a:r>
              <a:rPr lang="en-US" sz="2800" dirty="0"/>
              <a:t>. A </a:t>
            </a:r>
            <a:r>
              <a:rPr lang="en-US" sz="2800" dirty="0" err="1"/>
              <a:t>Vec</a:t>
            </a:r>
            <a:r>
              <a:rPr lang="en-US" sz="2800" dirty="0"/>
              <a:t> is like a vector, except that it throws an exception of type </a:t>
            </a:r>
            <a:r>
              <a:rPr lang="en-US" sz="2800" dirty="0" err="1"/>
              <a:t>out_of_range</a:t>
            </a:r>
            <a:r>
              <a:rPr lang="en-US" sz="2800" dirty="0"/>
              <a:t> if a subscript is out of range.</a:t>
            </a:r>
          </a:p>
          <a:p>
            <a:pPr>
              <a:buNone/>
            </a:pPr>
            <a:r>
              <a:rPr lang="en-US" sz="2800" dirty="0"/>
              <a:t> </a:t>
            </a:r>
            <a:r>
              <a:rPr lang="en-US" sz="2400" dirty="0" err="1"/>
              <a:t>Vec</a:t>
            </a:r>
            <a:r>
              <a:rPr lang="en-US" sz="2400" dirty="0"/>
              <a:t> &lt;Entry&gt; </a:t>
            </a:r>
            <a:r>
              <a:rPr lang="en-US" sz="2400" dirty="0" err="1"/>
              <a:t>phone_book</a:t>
            </a:r>
            <a:r>
              <a:rPr lang="en-US" sz="2400" dirty="0"/>
              <a:t> (100);</a:t>
            </a:r>
          </a:p>
          <a:p>
            <a:pPr>
              <a:buNone/>
            </a:pPr>
            <a:r>
              <a:rPr lang="en-US" sz="2400" dirty="0"/>
              <a:t> void </a:t>
            </a:r>
            <a:r>
              <a:rPr lang="en-US" sz="2400" dirty="0" err="1"/>
              <a:t>print_entry</a:t>
            </a:r>
            <a:r>
              <a:rPr lang="en-US" sz="2400" dirty="0"/>
              <a:t>(</a:t>
            </a:r>
            <a:r>
              <a:rPr lang="en-US" sz="2400" dirty="0" err="1"/>
              <a:t>int</a:t>
            </a:r>
            <a:r>
              <a:rPr lang="en-US" sz="2400" dirty="0"/>
              <a:t> </a:t>
            </a:r>
            <a:r>
              <a:rPr lang="en-US" sz="2400" dirty="0" err="1"/>
              <a:t>i</a:t>
            </a:r>
            <a:r>
              <a:rPr lang="en-US" sz="2400" dirty="0"/>
              <a:t>) {</a:t>
            </a:r>
          </a:p>
          <a:p>
            <a:pPr>
              <a:buNone/>
            </a:pPr>
            <a:r>
              <a:rPr lang="en-US" sz="2400" dirty="0"/>
              <a:t>  </a:t>
            </a:r>
            <a:r>
              <a:rPr lang="en-US" sz="2400" dirty="0" err="1"/>
              <a:t>cout</a:t>
            </a:r>
            <a:r>
              <a:rPr lang="en-US" sz="2400" dirty="0"/>
              <a:t>&lt;&lt;</a:t>
            </a:r>
            <a:r>
              <a:rPr lang="en-US" sz="2400" dirty="0" err="1"/>
              <a:t>phone_book</a:t>
            </a:r>
            <a:r>
              <a:rPr lang="en-US" sz="2400" dirty="0"/>
              <a:t>[</a:t>
            </a:r>
            <a:r>
              <a:rPr lang="en-US" sz="2400" dirty="0" err="1"/>
              <a:t>i</a:t>
            </a:r>
            <a:r>
              <a:rPr lang="en-US" sz="2400" dirty="0"/>
              <a:t>].name;</a:t>
            </a:r>
          </a:p>
          <a:p>
            <a:pPr>
              <a:buNone/>
            </a:pPr>
            <a:r>
              <a:rPr lang="en-US" sz="2400" dirty="0"/>
              <a:t>}</a:t>
            </a:r>
          </a:p>
          <a:p>
            <a:pPr>
              <a:buNone/>
            </a:pPr>
            <a:r>
              <a:rPr lang="en-US" sz="2400" dirty="0"/>
              <a:t>Void f() {</a:t>
            </a:r>
          </a:p>
          <a:p>
            <a:pPr>
              <a:buNone/>
            </a:pPr>
            <a:r>
              <a:rPr lang="en-US" sz="2400" dirty="0"/>
              <a:t>  try {</a:t>
            </a:r>
          </a:p>
          <a:p>
            <a:pPr>
              <a:buNone/>
            </a:pPr>
            <a:r>
              <a:rPr lang="en-US" sz="2400" dirty="0"/>
              <a:t>            for(</a:t>
            </a:r>
            <a:r>
              <a:rPr lang="en-US" sz="2400" dirty="0" err="1"/>
              <a:t>int</a:t>
            </a:r>
            <a:r>
              <a:rPr lang="en-US" sz="2400" dirty="0"/>
              <a:t> </a:t>
            </a:r>
            <a:r>
              <a:rPr lang="en-US" sz="2400" dirty="0" err="1"/>
              <a:t>i</a:t>
            </a:r>
            <a:r>
              <a:rPr lang="en-US" sz="2400" dirty="0"/>
              <a:t>=0; </a:t>
            </a:r>
            <a:r>
              <a:rPr lang="en-US" sz="2400" dirty="0" err="1"/>
              <a:t>i</a:t>
            </a:r>
            <a:r>
              <a:rPr lang="en-US" sz="2400" dirty="0"/>
              <a:t>&lt;100; </a:t>
            </a:r>
            <a:r>
              <a:rPr lang="en-US" sz="2400" dirty="0" err="1"/>
              <a:t>i</a:t>
            </a:r>
            <a:r>
              <a:rPr lang="en-US" sz="2400" dirty="0"/>
              <a:t>++)  </a:t>
            </a:r>
            <a:r>
              <a:rPr lang="en-US" sz="2400" dirty="0" err="1"/>
              <a:t>print_entry</a:t>
            </a:r>
            <a:r>
              <a:rPr lang="en-US" sz="2400" dirty="0"/>
              <a:t>(</a:t>
            </a:r>
            <a:r>
              <a:rPr lang="en-US" sz="2400" dirty="0" err="1"/>
              <a:t>i</a:t>
            </a:r>
            <a:r>
              <a:rPr lang="en-US" sz="2400" dirty="0"/>
              <a:t>);</a:t>
            </a:r>
          </a:p>
          <a:p>
            <a:pPr>
              <a:buNone/>
            </a:pPr>
            <a:r>
              <a:rPr lang="en-US" sz="2400" dirty="0"/>
              <a:t>}</a:t>
            </a:r>
          </a:p>
          <a:p>
            <a:pPr>
              <a:buNone/>
            </a:pPr>
            <a:r>
              <a:rPr lang="en-US" sz="2400" dirty="0"/>
              <a:t> catch(</a:t>
            </a:r>
            <a:r>
              <a:rPr lang="en-US" sz="2400" dirty="0" err="1"/>
              <a:t>out_of_range</a:t>
            </a:r>
            <a:r>
              <a:rPr lang="en-US" sz="2400" dirty="0"/>
              <a:t>)  {</a:t>
            </a:r>
          </a:p>
          <a:p>
            <a:pPr>
              <a:buNone/>
            </a:pPr>
            <a:r>
              <a:rPr lang="en-US" sz="2400" dirty="0"/>
              <a:t>       </a:t>
            </a:r>
            <a:r>
              <a:rPr lang="en-US" sz="2400" dirty="0" err="1"/>
              <a:t>cout</a:t>
            </a:r>
            <a:r>
              <a:rPr lang="en-US" sz="2400" dirty="0"/>
              <a:t>&lt;&lt;“range error”;</a:t>
            </a:r>
          </a:p>
          <a:p>
            <a:pPr>
              <a:buNone/>
            </a:pPr>
            <a:r>
              <a:rPr lang="en-US" sz="2400" dirty="0"/>
              <a:t>}</a:t>
            </a:r>
          </a:p>
          <a:p>
            <a:pPr>
              <a:buNone/>
            </a:pPr>
            <a:r>
              <a:rPr lang="en-US" sz="24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EXAMPLE FOR FUNCTION OVERLOADING</a:t>
            </a:r>
            <a:endParaRPr lang="en-IN" sz="3600" b="1" u="sng" dirty="0"/>
          </a:p>
        </p:txBody>
      </p:sp>
      <p:sp>
        <p:nvSpPr>
          <p:cNvPr id="3" name="Content Placeholder 2"/>
          <p:cNvSpPr>
            <a:spLocks noGrp="1"/>
          </p:cNvSpPr>
          <p:nvPr>
            <p:ph idx="1"/>
          </p:nvPr>
        </p:nvSpPr>
        <p:spPr>
          <a:xfrm>
            <a:off x="457200" y="1285860"/>
            <a:ext cx="8229600" cy="5286412"/>
          </a:xfrm>
        </p:spPr>
        <p:txBody>
          <a:bodyPr>
            <a:noAutofit/>
          </a:bodyPr>
          <a:lstStyle/>
          <a:p>
            <a:pPr>
              <a:buNone/>
            </a:pPr>
            <a:r>
              <a:rPr lang="en-US" sz="1600" b="1" dirty="0"/>
              <a:t>Void print(char *</a:t>
            </a:r>
            <a:r>
              <a:rPr lang="en-US" sz="1600" b="1" dirty="0" err="1"/>
              <a:t>str</a:t>
            </a:r>
            <a:r>
              <a:rPr lang="en-US" sz="1600" b="1" dirty="0"/>
              <a:t>)</a:t>
            </a:r>
          </a:p>
          <a:p>
            <a:pPr>
              <a:buNone/>
            </a:pPr>
            <a:r>
              <a:rPr lang="en-US" sz="1600" b="1" dirty="0"/>
              <a:t>{</a:t>
            </a:r>
          </a:p>
          <a:p>
            <a:pPr>
              <a:buNone/>
            </a:pPr>
            <a:r>
              <a:rPr lang="en-US" sz="1600" b="1" dirty="0"/>
              <a:t>	</a:t>
            </a:r>
            <a:r>
              <a:rPr lang="en-US" sz="1600" b="1" dirty="0" err="1"/>
              <a:t>cout</a:t>
            </a:r>
            <a:r>
              <a:rPr lang="en-US" sz="1600" b="1" dirty="0"/>
              <a:t>&lt;&lt;</a:t>
            </a:r>
            <a:r>
              <a:rPr lang="en-US" sz="1600" b="1" dirty="0" err="1"/>
              <a:t>str</a:t>
            </a:r>
            <a:r>
              <a:rPr lang="en-US" sz="1600" b="1" dirty="0"/>
              <a:t>;</a:t>
            </a:r>
          </a:p>
          <a:p>
            <a:pPr>
              <a:buNone/>
            </a:pPr>
            <a:r>
              <a:rPr lang="en-US" sz="1600" b="1" dirty="0"/>
              <a:t>}</a:t>
            </a:r>
          </a:p>
          <a:p>
            <a:pPr>
              <a:buNone/>
            </a:pPr>
            <a:r>
              <a:rPr lang="en-US" sz="1600" b="1" dirty="0"/>
              <a:t>Void print(char </a:t>
            </a:r>
            <a:r>
              <a:rPr lang="en-US" sz="1600" b="1" dirty="0" err="1"/>
              <a:t>ch</a:t>
            </a:r>
            <a:r>
              <a:rPr lang="en-US" sz="1600" b="1" dirty="0"/>
              <a:t>)</a:t>
            </a:r>
          </a:p>
          <a:p>
            <a:pPr>
              <a:buNone/>
            </a:pPr>
            <a:r>
              <a:rPr lang="en-US" sz="1600" b="1" dirty="0"/>
              <a:t>{</a:t>
            </a:r>
          </a:p>
          <a:p>
            <a:pPr>
              <a:buNone/>
            </a:pPr>
            <a:r>
              <a:rPr lang="en-US" sz="1600" b="1" dirty="0"/>
              <a:t>	</a:t>
            </a:r>
            <a:r>
              <a:rPr lang="en-US" sz="1600" b="1" dirty="0" err="1"/>
              <a:t>cout</a:t>
            </a:r>
            <a:r>
              <a:rPr lang="en-US" sz="1600" b="1" dirty="0"/>
              <a:t>&lt;&lt;</a:t>
            </a:r>
            <a:r>
              <a:rPr lang="en-US" sz="1600" b="1" dirty="0" err="1"/>
              <a:t>ch</a:t>
            </a:r>
            <a:r>
              <a:rPr lang="en-US" sz="1600" b="1" dirty="0"/>
              <a:t>;</a:t>
            </a:r>
          </a:p>
          <a:p>
            <a:pPr>
              <a:buNone/>
            </a:pPr>
            <a:r>
              <a:rPr lang="en-US" sz="1600" b="1" dirty="0"/>
              <a:t>}</a:t>
            </a:r>
          </a:p>
          <a:p>
            <a:pPr>
              <a:buNone/>
            </a:pPr>
            <a:r>
              <a:rPr lang="en-US" sz="1600" b="1" dirty="0"/>
              <a:t>Void print(</a:t>
            </a:r>
            <a:r>
              <a:rPr lang="en-US" sz="1600" b="1" dirty="0" err="1"/>
              <a:t>int</a:t>
            </a:r>
            <a:r>
              <a:rPr lang="en-US" sz="1600" b="1" dirty="0"/>
              <a:t> num)</a:t>
            </a:r>
          </a:p>
          <a:p>
            <a:pPr>
              <a:buNone/>
            </a:pPr>
            <a:r>
              <a:rPr lang="en-US" sz="1600" b="1" dirty="0"/>
              <a:t>{</a:t>
            </a:r>
          </a:p>
          <a:p>
            <a:pPr>
              <a:buNone/>
            </a:pPr>
            <a:r>
              <a:rPr lang="en-US" sz="1600" b="1" dirty="0"/>
              <a:t>	</a:t>
            </a:r>
            <a:r>
              <a:rPr lang="en-US" sz="1600" b="1" dirty="0" err="1"/>
              <a:t>cout</a:t>
            </a:r>
            <a:r>
              <a:rPr lang="en-US" sz="1600" b="1" dirty="0"/>
              <a:t>&lt;&lt;num;</a:t>
            </a:r>
          </a:p>
          <a:p>
            <a:pPr>
              <a:buNone/>
            </a:pPr>
            <a:r>
              <a:rPr lang="en-US" sz="1600" b="1" dirty="0"/>
              <a:t>}</a:t>
            </a:r>
          </a:p>
          <a:p>
            <a:pPr>
              <a:buNone/>
            </a:pPr>
            <a:r>
              <a:rPr lang="en-US" sz="1600" b="1" dirty="0" err="1"/>
              <a:t>int</a:t>
            </a:r>
            <a:r>
              <a:rPr lang="en-US" sz="1600" b="1" dirty="0"/>
              <a:t> main()</a:t>
            </a:r>
          </a:p>
          <a:p>
            <a:pPr>
              <a:buNone/>
            </a:pPr>
            <a:r>
              <a:rPr lang="en-US" sz="1600" b="1" dirty="0"/>
              <a:t>{</a:t>
            </a:r>
          </a:p>
          <a:p>
            <a:pPr>
              <a:buNone/>
            </a:pPr>
            <a:r>
              <a:rPr lang="en-US" sz="1600" b="1" dirty="0"/>
              <a:t>	print(“</a:t>
            </a:r>
            <a:r>
              <a:rPr lang="en-US" sz="1600" b="1" dirty="0" err="1"/>
              <a:t>Shivaratri</a:t>
            </a:r>
            <a:r>
              <a:rPr lang="en-US" sz="1600" b="1" dirty="0"/>
              <a:t>”);</a:t>
            </a:r>
          </a:p>
          <a:p>
            <a:pPr>
              <a:buNone/>
            </a:pPr>
            <a:r>
              <a:rPr lang="en-US" sz="1600" b="1" dirty="0"/>
              <a:t>	print(‘S’);</a:t>
            </a:r>
          </a:p>
          <a:p>
            <a:pPr>
              <a:buNone/>
            </a:pPr>
            <a:r>
              <a:rPr lang="en-US" sz="1600" b="1" dirty="0"/>
              <a:t>	print(10);</a:t>
            </a:r>
          </a:p>
          <a:p>
            <a:pPr>
              <a:buNone/>
            </a:pPr>
            <a:r>
              <a:rPr lang="en-US" sz="1600" b="1" dirty="0"/>
              <a:t>}</a:t>
            </a:r>
            <a:endParaRPr lang="en-IN" sz="16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US" sz="3600" b="1" u="sng" dirty="0"/>
              <a:t>EXAMPLE FOR FUNCTION OVERLOADING</a:t>
            </a:r>
            <a:endParaRPr lang="en-IN" sz="3600" b="1" u="sng" dirty="0"/>
          </a:p>
        </p:txBody>
      </p:sp>
      <p:sp>
        <p:nvSpPr>
          <p:cNvPr id="3" name="Content Placeholder 2"/>
          <p:cNvSpPr>
            <a:spLocks noGrp="1"/>
          </p:cNvSpPr>
          <p:nvPr>
            <p:ph idx="1"/>
          </p:nvPr>
        </p:nvSpPr>
        <p:spPr>
          <a:xfrm>
            <a:off x="457200" y="1214422"/>
            <a:ext cx="8229600" cy="5286412"/>
          </a:xfrm>
        </p:spPr>
        <p:txBody>
          <a:bodyPr>
            <a:normAutofit lnSpcReduction="10000"/>
          </a:bodyPr>
          <a:lstStyle/>
          <a:p>
            <a:pPr>
              <a:buNone/>
            </a:pPr>
            <a:r>
              <a:rPr lang="en-US" sz="2400" dirty="0"/>
              <a:t>double area(double radius)</a:t>
            </a:r>
          </a:p>
          <a:p>
            <a:pPr>
              <a:buNone/>
            </a:pPr>
            <a:r>
              <a:rPr lang="en-US" sz="2400" dirty="0"/>
              <a:t>{</a:t>
            </a:r>
          </a:p>
          <a:p>
            <a:pPr>
              <a:buNone/>
            </a:pPr>
            <a:r>
              <a:rPr lang="en-US" sz="2400" dirty="0"/>
              <a:t>    return 3.14*radius*radius;</a:t>
            </a:r>
          </a:p>
          <a:p>
            <a:pPr>
              <a:buNone/>
            </a:pPr>
            <a:r>
              <a:rPr lang="en-US" sz="2400" dirty="0"/>
              <a:t>}</a:t>
            </a:r>
          </a:p>
          <a:p>
            <a:pPr>
              <a:buNone/>
            </a:pPr>
            <a:r>
              <a:rPr lang="en-US" sz="2400" dirty="0"/>
              <a:t>double area(double </a:t>
            </a:r>
            <a:r>
              <a:rPr lang="en-US" sz="2400" dirty="0" err="1"/>
              <a:t>len</a:t>
            </a:r>
            <a:r>
              <a:rPr lang="en-US" sz="2400" dirty="0"/>
              <a:t>, double </a:t>
            </a:r>
            <a:r>
              <a:rPr lang="en-US" sz="2400" dirty="0" err="1"/>
              <a:t>brdth</a:t>
            </a:r>
            <a:r>
              <a:rPr lang="en-US" sz="2400" dirty="0"/>
              <a:t>)</a:t>
            </a:r>
          </a:p>
          <a:p>
            <a:pPr>
              <a:buNone/>
            </a:pPr>
            <a:r>
              <a:rPr lang="en-US" sz="2400" dirty="0"/>
              <a:t>{</a:t>
            </a:r>
          </a:p>
          <a:p>
            <a:pPr>
              <a:buNone/>
            </a:pPr>
            <a:r>
              <a:rPr lang="en-US" sz="2400" dirty="0"/>
              <a:t>    return </a:t>
            </a:r>
            <a:r>
              <a:rPr lang="en-US" sz="2400" dirty="0" err="1"/>
              <a:t>len</a:t>
            </a:r>
            <a:r>
              <a:rPr lang="en-US" sz="2400" dirty="0"/>
              <a:t>*</a:t>
            </a:r>
            <a:r>
              <a:rPr lang="en-US" sz="2400" dirty="0" err="1"/>
              <a:t>brdth</a:t>
            </a:r>
            <a:r>
              <a:rPr lang="en-US" sz="2400" dirty="0"/>
              <a:t>;</a:t>
            </a:r>
          </a:p>
          <a:p>
            <a:pPr>
              <a:buNone/>
            </a:pPr>
            <a:r>
              <a:rPr lang="en-US" sz="2400" dirty="0"/>
              <a:t>}</a:t>
            </a:r>
          </a:p>
          <a:p>
            <a:pPr>
              <a:buNone/>
            </a:pPr>
            <a:r>
              <a:rPr lang="en-US" sz="2400" dirty="0" err="1"/>
              <a:t>int</a:t>
            </a:r>
            <a:r>
              <a:rPr lang="en-US" sz="2400" dirty="0"/>
              <a:t> main()</a:t>
            </a:r>
          </a:p>
          <a:p>
            <a:pPr>
              <a:buNone/>
            </a:pPr>
            <a:r>
              <a:rPr lang="en-US" sz="2400" dirty="0"/>
              <a:t>{</a:t>
            </a:r>
          </a:p>
          <a:p>
            <a:pPr>
              <a:buNone/>
            </a:pPr>
            <a:r>
              <a:rPr lang="en-US" sz="2400" dirty="0"/>
              <a:t>    </a:t>
            </a:r>
            <a:r>
              <a:rPr lang="en-US" sz="2400" dirty="0" err="1"/>
              <a:t>cout</a:t>
            </a:r>
            <a:r>
              <a:rPr lang="en-US" sz="2400" dirty="0"/>
              <a:t>&lt;&lt;</a:t>
            </a:r>
            <a:r>
              <a:rPr lang="en-US" sz="2400" dirty="0" err="1"/>
              <a:t>endl</a:t>
            </a:r>
            <a:r>
              <a:rPr lang="en-US" sz="2400" dirty="0"/>
              <a:t>&lt;&lt;“Circle area= “&lt;&lt;area(5.5);</a:t>
            </a:r>
          </a:p>
          <a:p>
            <a:pPr>
              <a:buNone/>
            </a:pPr>
            <a:r>
              <a:rPr lang="en-US" sz="2400" dirty="0"/>
              <a:t>    </a:t>
            </a:r>
            <a:r>
              <a:rPr lang="en-US" sz="2400" dirty="0" err="1"/>
              <a:t>cout</a:t>
            </a:r>
            <a:r>
              <a:rPr lang="en-US" sz="2400" dirty="0"/>
              <a:t>&lt;&lt;</a:t>
            </a:r>
            <a:r>
              <a:rPr lang="en-US" sz="2400" dirty="0" err="1"/>
              <a:t>endl</a:t>
            </a:r>
            <a:r>
              <a:rPr lang="en-US" sz="2400" dirty="0"/>
              <a:t>&lt;&lt;“Rectangle area= “&lt;&lt;area(2.2,3.4);</a:t>
            </a:r>
          </a:p>
          <a:p>
            <a:pPr>
              <a:buNone/>
            </a:pPr>
            <a:r>
              <a:rPr lang="en-US" sz="24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US" b="1" dirty="0">
                <a:solidFill>
                  <a:schemeClr val="tx2"/>
                </a:solidFill>
              </a:rPr>
              <a:t>Const Qualifiers</a:t>
            </a:r>
            <a:endParaRPr lang="en-IN" b="1" dirty="0"/>
          </a:p>
        </p:txBody>
      </p:sp>
      <p:sp>
        <p:nvSpPr>
          <p:cNvPr id="3" name="Content Placeholder 2"/>
          <p:cNvSpPr>
            <a:spLocks noGrp="1"/>
          </p:cNvSpPr>
          <p:nvPr>
            <p:ph idx="1"/>
          </p:nvPr>
        </p:nvSpPr>
        <p:spPr>
          <a:xfrm>
            <a:off x="457200" y="1285860"/>
            <a:ext cx="8229600" cy="5214974"/>
          </a:xfrm>
        </p:spPr>
        <p:txBody>
          <a:bodyPr>
            <a:normAutofit/>
          </a:bodyPr>
          <a:lstStyle/>
          <a:p>
            <a:pPr>
              <a:buNone/>
            </a:pPr>
            <a:r>
              <a:rPr lang="en-US" sz="2400" dirty="0"/>
              <a:t>These are read-only variables</a:t>
            </a:r>
          </a:p>
          <a:p>
            <a:pPr>
              <a:buClr>
                <a:schemeClr val="tx2"/>
              </a:buClr>
            </a:pPr>
            <a:r>
              <a:rPr lang="en-US" sz="2400" dirty="0"/>
              <a:t>must be initialized in declaration</a:t>
            </a:r>
          </a:p>
          <a:p>
            <a:pPr lvl="1">
              <a:lnSpc>
                <a:spcPct val="120000"/>
              </a:lnSpc>
              <a:buClr>
                <a:schemeClr val="tx2"/>
              </a:buClr>
              <a:buNone/>
            </a:pPr>
            <a:r>
              <a:rPr lang="en-US" sz="2400" b="1" dirty="0"/>
              <a:t>	</a:t>
            </a:r>
            <a:r>
              <a:rPr lang="en-US" sz="1800" dirty="0"/>
              <a:t>const float NORMAL_TEMP = 98.6;</a:t>
            </a:r>
          </a:p>
          <a:p>
            <a:pPr lvl="1">
              <a:lnSpc>
                <a:spcPct val="120000"/>
              </a:lnSpc>
              <a:buClr>
                <a:schemeClr val="tx2"/>
              </a:buClr>
              <a:buNone/>
            </a:pPr>
            <a:endParaRPr lang="en-US" sz="1800" dirty="0"/>
          </a:p>
          <a:p>
            <a:pPr>
              <a:lnSpc>
                <a:spcPct val="90000"/>
              </a:lnSpc>
              <a:buClr>
                <a:schemeClr val="tx2"/>
              </a:buClr>
            </a:pPr>
            <a:r>
              <a:rPr lang="en-US" sz="2400" dirty="0"/>
              <a:t>better than using pre-processor </a:t>
            </a:r>
            <a:r>
              <a:rPr lang="en-US" sz="2400" b="1" dirty="0">
                <a:solidFill>
                  <a:schemeClr val="tx2"/>
                </a:solidFill>
              </a:rPr>
              <a:t>#define</a:t>
            </a:r>
            <a:r>
              <a:rPr lang="en-US" sz="2400" b="1" dirty="0"/>
              <a:t> </a:t>
            </a:r>
            <a:r>
              <a:rPr lang="en-US" sz="2400" dirty="0"/>
              <a:t>to declare a constant (goes in compiler symbol table)</a:t>
            </a:r>
          </a:p>
          <a:p>
            <a:pPr>
              <a:lnSpc>
                <a:spcPct val="90000"/>
              </a:lnSpc>
              <a:buClr>
                <a:schemeClr val="tx2"/>
              </a:buClr>
              <a:buNone/>
            </a:pPr>
            <a:endParaRPr lang="en-US" sz="2400" dirty="0"/>
          </a:p>
          <a:p>
            <a:pPr>
              <a:lnSpc>
                <a:spcPct val="90000"/>
              </a:lnSpc>
              <a:buClr>
                <a:schemeClr val="tx2"/>
              </a:buClr>
            </a:pPr>
            <a:r>
              <a:rPr lang="en-US" sz="2400" dirty="0"/>
              <a:t>not just values, but pointers, references and member functions can be declared </a:t>
            </a:r>
            <a:r>
              <a:rPr lang="en-US" sz="2400" b="1" dirty="0">
                <a:latin typeface="Courier New" pitchFamily="49" charset="0"/>
              </a:rPr>
              <a:t>const</a:t>
            </a:r>
            <a:r>
              <a:rPr lang="en-US" sz="2400" dirty="0"/>
              <a:t> also</a:t>
            </a:r>
          </a:p>
          <a:p>
            <a:r>
              <a:rPr lang="en-US" sz="2400" dirty="0"/>
              <a:t>The const qualifiers provides a solution for creating read-only variables. Once a const variable is defined, we cannot change the value associated with it..</a:t>
            </a:r>
          </a:p>
          <a:p>
            <a:pPr>
              <a:buNone/>
            </a:pPr>
            <a:endParaRPr lang="en-I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FOR </a:t>
            </a:r>
            <a:r>
              <a:rPr lang="en-US" b="1" dirty="0"/>
              <a:t>CONST</a:t>
            </a:r>
            <a:r>
              <a:rPr lang="en-US" dirty="0"/>
              <a:t> QUALIFIER</a:t>
            </a:r>
            <a:endParaRPr lang="en-IN" dirty="0"/>
          </a:p>
        </p:txBody>
      </p:sp>
      <p:sp>
        <p:nvSpPr>
          <p:cNvPr id="3" name="Content Placeholder 2"/>
          <p:cNvSpPr>
            <a:spLocks noGrp="1"/>
          </p:cNvSpPr>
          <p:nvPr>
            <p:ph idx="1"/>
          </p:nvPr>
        </p:nvSpPr>
        <p:spPr>
          <a:xfrm>
            <a:off x="457200" y="1285860"/>
            <a:ext cx="8229600" cy="5143536"/>
          </a:xfrm>
        </p:spPr>
        <p:txBody>
          <a:bodyPr>
            <a:normAutofit lnSpcReduction="10000"/>
          </a:bodyPr>
          <a:lstStyle/>
          <a:p>
            <a:pPr>
              <a:buNone/>
            </a:pPr>
            <a:r>
              <a:rPr lang="en-US" sz="2000" dirty="0"/>
              <a:t>const </a:t>
            </a:r>
            <a:r>
              <a:rPr lang="en-US" sz="2000" dirty="0" err="1"/>
              <a:t>int</a:t>
            </a:r>
            <a:r>
              <a:rPr lang="en-US" sz="2000" dirty="0"/>
              <a:t> num = 10; // fine</a:t>
            </a:r>
          </a:p>
          <a:p>
            <a:pPr>
              <a:buNone/>
            </a:pPr>
            <a:r>
              <a:rPr lang="en-US" sz="2000" dirty="0"/>
              <a:t>const </a:t>
            </a:r>
            <a:r>
              <a:rPr lang="en-US" sz="2000" dirty="0" err="1"/>
              <a:t>int</a:t>
            </a:r>
            <a:r>
              <a:rPr lang="en-US" sz="2000" dirty="0"/>
              <a:t> num; // error</a:t>
            </a:r>
          </a:p>
          <a:p>
            <a:pPr>
              <a:buNone/>
            </a:pPr>
            <a:endParaRPr lang="en-US" sz="2000" dirty="0"/>
          </a:p>
          <a:p>
            <a:pPr>
              <a:buNone/>
            </a:pPr>
            <a:r>
              <a:rPr lang="en-US" sz="2000" dirty="0"/>
              <a:t>const char *</a:t>
            </a:r>
            <a:r>
              <a:rPr lang="en-US" sz="2000" dirty="0" err="1"/>
              <a:t>ptr</a:t>
            </a:r>
            <a:r>
              <a:rPr lang="en-US" sz="2000" dirty="0"/>
              <a:t> = “</a:t>
            </a:r>
            <a:r>
              <a:rPr lang="en-US" sz="2000" dirty="0" err="1"/>
              <a:t>Ambani</a:t>
            </a:r>
            <a:r>
              <a:rPr lang="en-US" sz="2000" dirty="0"/>
              <a:t>”; // string is fixed, pointer is variable</a:t>
            </a:r>
          </a:p>
          <a:p>
            <a:pPr>
              <a:buNone/>
            </a:pPr>
            <a:r>
              <a:rPr lang="en-US" sz="2000" dirty="0"/>
              <a:t>*</a:t>
            </a:r>
            <a:r>
              <a:rPr lang="en-US" sz="2000" dirty="0" err="1"/>
              <a:t>ptr</a:t>
            </a:r>
            <a:r>
              <a:rPr lang="en-US" sz="2000" dirty="0"/>
              <a:t> = ‘K’; // error</a:t>
            </a:r>
          </a:p>
          <a:p>
            <a:pPr>
              <a:buNone/>
            </a:pPr>
            <a:r>
              <a:rPr lang="en-US" sz="2000" dirty="0" err="1"/>
              <a:t>ptr</a:t>
            </a:r>
            <a:r>
              <a:rPr lang="en-US" sz="2000" dirty="0"/>
              <a:t> = “</a:t>
            </a:r>
            <a:r>
              <a:rPr lang="en-US" sz="2000" dirty="0" err="1"/>
              <a:t>Mukesh</a:t>
            </a:r>
            <a:r>
              <a:rPr lang="en-US" sz="2000" dirty="0"/>
              <a:t>”; // fine</a:t>
            </a:r>
          </a:p>
          <a:p>
            <a:pPr>
              <a:buNone/>
            </a:pPr>
            <a:endParaRPr lang="en-US" sz="2000" dirty="0"/>
          </a:p>
          <a:p>
            <a:pPr>
              <a:buNone/>
            </a:pPr>
            <a:r>
              <a:rPr lang="en-US" sz="2000" dirty="0"/>
              <a:t>char *const </a:t>
            </a:r>
            <a:r>
              <a:rPr lang="en-US" sz="2000" dirty="0" err="1"/>
              <a:t>ptr</a:t>
            </a:r>
            <a:r>
              <a:rPr lang="en-US" sz="2000" dirty="0"/>
              <a:t> = “Anil”; // pointer is fixed, string may vary</a:t>
            </a:r>
          </a:p>
          <a:p>
            <a:pPr>
              <a:buNone/>
            </a:pPr>
            <a:r>
              <a:rPr lang="en-US" sz="2000" dirty="0"/>
              <a:t>*</a:t>
            </a:r>
            <a:r>
              <a:rPr lang="en-US" sz="2000" dirty="0" err="1"/>
              <a:t>ptr</a:t>
            </a:r>
            <a:r>
              <a:rPr lang="en-US" sz="2000" dirty="0"/>
              <a:t> = ‘C’; // fine</a:t>
            </a:r>
          </a:p>
          <a:p>
            <a:pPr>
              <a:buNone/>
            </a:pPr>
            <a:r>
              <a:rPr lang="en-US" sz="2000" dirty="0" err="1"/>
              <a:t>ptr</a:t>
            </a:r>
            <a:r>
              <a:rPr lang="en-US" sz="2000" dirty="0"/>
              <a:t> = “</a:t>
            </a:r>
            <a:r>
              <a:rPr lang="en-US" sz="2000" dirty="0" err="1"/>
              <a:t>Mukesh</a:t>
            </a:r>
            <a:r>
              <a:rPr lang="en-US" sz="2000" dirty="0"/>
              <a:t>”; // error</a:t>
            </a:r>
          </a:p>
          <a:p>
            <a:pPr>
              <a:buNone/>
            </a:pPr>
            <a:endParaRPr lang="en-US" sz="2000" dirty="0"/>
          </a:p>
          <a:p>
            <a:pPr>
              <a:buNone/>
            </a:pPr>
            <a:r>
              <a:rPr lang="en-US" sz="2000" dirty="0"/>
              <a:t>const char * const </a:t>
            </a:r>
            <a:r>
              <a:rPr lang="en-US" sz="2000" dirty="0" err="1"/>
              <a:t>ptr</a:t>
            </a:r>
            <a:r>
              <a:rPr lang="en-US" sz="2000" dirty="0"/>
              <a:t> = “</a:t>
            </a:r>
            <a:r>
              <a:rPr lang="en-US" sz="2000" dirty="0" err="1"/>
              <a:t>Ambani</a:t>
            </a:r>
            <a:r>
              <a:rPr lang="en-US" sz="2000" dirty="0"/>
              <a:t>”; // pointer is fixed, so is the string</a:t>
            </a:r>
          </a:p>
          <a:p>
            <a:pPr>
              <a:buNone/>
            </a:pPr>
            <a:r>
              <a:rPr lang="en-US" sz="2000" dirty="0"/>
              <a:t>*</a:t>
            </a:r>
            <a:r>
              <a:rPr lang="en-US" sz="2000" dirty="0" err="1"/>
              <a:t>ptr</a:t>
            </a:r>
            <a:r>
              <a:rPr lang="en-US" sz="2000" dirty="0"/>
              <a:t> = ‘A’; // error</a:t>
            </a:r>
          </a:p>
          <a:p>
            <a:pPr>
              <a:buNone/>
            </a:pPr>
            <a:r>
              <a:rPr lang="en-US" sz="2000" dirty="0" err="1"/>
              <a:t>ptr</a:t>
            </a:r>
            <a:r>
              <a:rPr lang="en-US" sz="2000" dirty="0"/>
              <a:t> = “Anil”; // error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Functions</a:t>
            </a:r>
            <a:endParaRPr lang="en-IN" b="1" dirty="0"/>
          </a:p>
        </p:txBody>
      </p:sp>
      <p:sp>
        <p:nvSpPr>
          <p:cNvPr id="3" name="Content Placeholder 2"/>
          <p:cNvSpPr>
            <a:spLocks noGrp="1"/>
          </p:cNvSpPr>
          <p:nvPr>
            <p:ph idx="1"/>
          </p:nvPr>
        </p:nvSpPr>
        <p:spPr/>
        <p:txBody>
          <a:bodyPr>
            <a:normAutofit fontScale="85000" lnSpcReduction="20000"/>
          </a:bodyPr>
          <a:lstStyle/>
          <a:p>
            <a:pPr marL="365760" indent="-256032" fontAlgn="auto">
              <a:spcAft>
                <a:spcPts val="0"/>
              </a:spcAft>
              <a:buFont typeface="Wingdings 3"/>
              <a:buChar char=""/>
              <a:defRPr/>
            </a:pPr>
            <a:r>
              <a:rPr lang="en-US" dirty="0"/>
              <a:t>If a function is declared as inline, at the time of compilation, the body of the function is expanded at the point at which it is invoked.</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For small functions, the inline function provides modularity, and removes all the overheads of function calls.</a:t>
            </a:r>
          </a:p>
          <a:p>
            <a:pPr marL="365760" indent="-256032" fontAlgn="auto">
              <a:spcAft>
                <a:spcPts val="0"/>
              </a:spcAft>
              <a:buFont typeface="Wingdings 3"/>
              <a:buChar char=""/>
              <a:defRPr/>
            </a:pPr>
            <a:endParaRPr lang="en-US" dirty="0"/>
          </a:p>
          <a:p>
            <a:pPr marL="365760" indent="-256032" fontAlgn="auto">
              <a:spcAft>
                <a:spcPts val="0"/>
              </a:spcAft>
              <a:buFontTx/>
              <a:buNone/>
              <a:defRPr/>
            </a:pPr>
            <a:r>
              <a:rPr lang="en-US" dirty="0"/>
              <a:t>There are two ways of declaring a function as inline:</a:t>
            </a:r>
          </a:p>
          <a:p>
            <a:pPr marL="365760" indent="-256032" fontAlgn="auto">
              <a:spcAft>
                <a:spcPts val="0"/>
              </a:spcAft>
              <a:buFont typeface="Wingdings 3"/>
              <a:buChar char=""/>
              <a:defRPr/>
            </a:pPr>
            <a:r>
              <a:rPr lang="en-US" dirty="0"/>
              <a:t>Declaring the body of the function within the class</a:t>
            </a:r>
          </a:p>
          <a:p>
            <a:pPr marL="365760" indent="-256032" fontAlgn="auto">
              <a:spcAft>
                <a:spcPts val="0"/>
              </a:spcAft>
              <a:buFont typeface="Wingdings 3"/>
              <a:buChar char=""/>
              <a:defRPr/>
            </a:pPr>
            <a:r>
              <a:rPr lang="en-US" dirty="0"/>
              <a:t>Using the inline keyword.</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endParaRPr lang="en-US"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a:t>Inline Functions</a:t>
            </a:r>
            <a:endParaRPr lang="en-IN" b="1" dirty="0"/>
          </a:p>
        </p:txBody>
      </p:sp>
      <p:sp>
        <p:nvSpPr>
          <p:cNvPr id="3" name="Content Placeholder 2"/>
          <p:cNvSpPr>
            <a:spLocks noGrp="1"/>
          </p:cNvSpPr>
          <p:nvPr>
            <p:ph idx="1"/>
          </p:nvPr>
        </p:nvSpPr>
        <p:spPr>
          <a:xfrm>
            <a:off x="457200" y="1285860"/>
            <a:ext cx="8229600" cy="5214974"/>
          </a:xfrm>
        </p:spPr>
        <p:txBody>
          <a:bodyPr>
            <a:normAutofit/>
          </a:bodyPr>
          <a:lstStyle/>
          <a:p>
            <a:r>
              <a:rPr lang="en-US" sz="2700" dirty="0"/>
              <a:t>The </a:t>
            </a:r>
            <a:r>
              <a:rPr lang="en-US" sz="2700" b="1" dirty="0"/>
              <a:t>inline</a:t>
            </a:r>
            <a:r>
              <a:rPr lang="en-US" sz="2700" dirty="0"/>
              <a:t> </a:t>
            </a:r>
            <a:r>
              <a:rPr lang="en-US" sz="2700" dirty="0" err="1"/>
              <a:t>specifier</a:t>
            </a:r>
            <a:r>
              <a:rPr lang="en-US" sz="2700" dirty="0"/>
              <a:t> instructs the compiler to replace function calls with the code of the function body. This substitution is called “inline expansion”  larger code size.</a:t>
            </a:r>
          </a:p>
          <a:p>
            <a:r>
              <a:rPr lang="en-US" sz="2700" dirty="0"/>
              <a:t>The </a:t>
            </a:r>
            <a:r>
              <a:rPr lang="en-US" sz="2700" b="1" dirty="0"/>
              <a:t>inline</a:t>
            </a:r>
            <a:r>
              <a:rPr lang="en-US" sz="2700" dirty="0"/>
              <a:t> keyword tells the compiler that inline expansion is preferred. However, the compiler can create a separate instance of the function (instantiate) and create standard calling linkages instead of inserting the code inline. So inline function is  just a request.</a:t>
            </a:r>
          </a:p>
          <a:p>
            <a:r>
              <a:rPr lang="en-US" sz="2700" dirty="0"/>
              <a:t>Function containing a loop, or too large or making recursive calls may not be expanded inline.</a:t>
            </a:r>
          </a:p>
          <a:p>
            <a:pPr>
              <a:buNone/>
            </a:pPr>
            <a:endParaRPr lang="en-IN"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Generalization/Specialization</a:t>
            </a:r>
            <a:endParaRPr lang="en-IN" dirty="0"/>
          </a:p>
        </p:txBody>
      </p:sp>
      <p:sp>
        <p:nvSpPr>
          <p:cNvPr id="3" name="Content Placeholder 2"/>
          <p:cNvSpPr>
            <a:spLocks noGrp="1"/>
          </p:cNvSpPr>
          <p:nvPr>
            <p:ph idx="1"/>
          </p:nvPr>
        </p:nvSpPr>
        <p:spPr>
          <a:xfrm>
            <a:off x="457200" y="1428736"/>
            <a:ext cx="8229600" cy="5000660"/>
          </a:xfrm>
        </p:spPr>
        <p:txBody>
          <a:bodyPr>
            <a:normAutofit/>
          </a:bodyPr>
          <a:lstStyle/>
          <a:p>
            <a:r>
              <a:rPr lang="en-US" sz="2800"/>
              <a:t>Super classes </a:t>
            </a:r>
            <a:r>
              <a:rPr lang="en-US" sz="2800" dirty="0"/>
              <a:t>and subclasses  help implement the Generalization/Specialization mechanism that is so very typical and characteristic of a hierarchy.</a:t>
            </a:r>
          </a:p>
          <a:p>
            <a:endParaRPr lang="en-US" sz="2800" dirty="0"/>
          </a:p>
          <a:p>
            <a:r>
              <a:rPr lang="en-US" sz="2800" dirty="0"/>
              <a:t>Increasing levels of generalization are observed as we ascend the hierarchy.</a:t>
            </a:r>
          </a:p>
          <a:p>
            <a:endParaRPr lang="en-US" sz="2800" dirty="0"/>
          </a:p>
          <a:p>
            <a:r>
              <a:rPr lang="en-US" sz="2800" dirty="0"/>
              <a:t>Increasing levels of specialization are observed as we come down the hierarchy.</a:t>
            </a:r>
          </a:p>
          <a:p>
            <a:endParaRPr lang="en-US" sz="2800" dirty="0"/>
          </a:p>
          <a:p>
            <a:endParaRPr lang="en-I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Vs. Macros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a:t>Inline functions are functionally similar to #define macros. In both the cases, during compilation time, the body of the macro or the function is expanded.</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But inline functions are preferred over macros because of two main reasons:</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First, in the case of inline functions, the types of the arguments are checked against the parameter list in the declaration for the function. </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Vs. Macros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As a result, any mismatch in the parameters can be detected at the time of compilation.</a:t>
            </a:r>
          </a:p>
          <a:p>
            <a:endParaRPr lang="en-US" dirty="0"/>
          </a:p>
          <a:p>
            <a:r>
              <a:rPr lang="en-US" dirty="0"/>
              <a:t>This allows inline functions to be overloaded, which is not possible in the case of macros.</a:t>
            </a:r>
          </a:p>
          <a:p>
            <a:endParaRPr lang="en-US" dirty="0"/>
          </a:p>
          <a:p>
            <a:r>
              <a:rPr lang="en-US" dirty="0"/>
              <a:t>Second, there are certain situations where a macro does not behave in the same manner as a function call, which may lead to unpredictable results.</a:t>
            </a:r>
          </a:p>
          <a:p>
            <a:endParaRPr lang="en-US" dirty="0"/>
          </a:p>
          <a:p>
            <a:pPr>
              <a:buFontTx/>
              <a:buNone/>
            </a:pPr>
            <a:endParaRPr lang="en-US" dirty="0"/>
          </a:p>
          <a:p>
            <a:endParaRPr lang="en-US" dirty="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Vs. Macros</a:t>
            </a:r>
            <a:endParaRPr lang="en-IN" b="1" dirty="0"/>
          </a:p>
        </p:txBody>
      </p:sp>
      <p:sp>
        <p:nvSpPr>
          <p:cNvPr id="3" name="Content Placeholder 2"/>
          <p:cNvSpPr>
            <a:spLocks noGrp="1"/>
          </p:cNvSpPr>
          <p:nvPr>
            <p:ph idx="1"/>
          </p:nvPr>
        </p:nvSpPr>
        <p:spPr>
          <a:xfrm>
            <a:off x="457200" y="1600200"/>
            <a:ext cx="8229600" cy="4972072"/>
          </a:xfrm>
        </p:spPr>
        <p:txBody>
          <a:bodyPr>
            <a:noAutofit/>
          </a:bodyPr>
          <a:lstStyle/>
          <a:p>
            <a:pPr>
              <a:buNone/>
            </a:pPr>
            <a:r>
              <a:rPr lang="en-US" sz="2400" dirty="0"/>
              <a:t>To compute the square of a given number, either a macro or an inline function can be used as follows:</a:t>
            </a:r>
          </a:p>
          <a:p>
            <a:pPr>
              <a:buNone/>
            </a:pPr>
            <a:r>
              <a:rPr lang="en-US" sz="2400" dirty="0"/>
              <a:t> </a:t>
            </a:r>
            <a:r>
              <a:rPr lang="en-US" sz="2200" dirty="0"/>
              <a:t>#define square(x) x*x </a:t>
            </a:r>
          </a:p>
          <a:p>
            <a:pPr>
              <a:buNone/>
            </a:pPr>
            <a:r>
              <a:rPr lang="en-US" sz="2200" dirty="0"/>
              <a:t>             OR</a:t>
            </a:r>
          </a:p>
          <a:p>
            <a:pPr>
              <a:buNone/>
            </a:pPr>
            <a:r>
              <a:rPr lang="en-US" sz="2200" dirty="0"/>
              <a:t>inline </a:t>
            </a:r>
            <a:r>
              <a:rPr lang="en-US" sz="2200" dirty="0" err="1"/>
              <a:t>int</a:t>
            </a:r>
            <a:r>
              <a:rPr lang="en-US" sz="2200" dirty="0"/>
              <a:t> square(</a:t>
            </a:r>
            <a:r>
              <a:rPr lang="en-US" sz="2200" dirty="0" err="1"/>
              <a:t>int</a:t>
            </a:r>
            <a:r>
              <a:rPr lang="en-US" sz="2200" dirty="0"/>
              <a:t> x)</a:t>
            </a:r>
          </a:p>
          <a:p>
            <a:pPr>
              <a:buNone/>
            </a:pPr>
            <a:r>
              <a:rPr lang="en-US" sz="2200" dirty="0"/>
              <a:t>   {     return (x*x);   }</a:t>
            </a:r>
          </a:p>
          <a:p>
            <a:pPr>
              <a:buNone/>
            </a:pPr>
            <a:r>
              <a:rPr lang="en-US" sz="2200" dirty="0"/>
              <a:t>void main( )</a:t>
            </a:r>
          </a:p>
          <a:p>
            <a:pPr>
              <a:buNone/>
            </a:pPr>
            <a:r>
              <a:rPr lang="en-US" sz="2200" dirty="0"/>
              <a:t> {</a:t>
            </a:r>
          </a:p>
          <a:p>
            <a:pPr>
              <a:buNone/>
            </a:pPr>
            <a:r>
              <a:rPr lang="en-US" sz="2200" dirty="0"/>
              <a:t>      </a:t>
            </a:r>
            <a:r>
              <a:rPr lang="en-US" sz="2200" dirty="0" err="1"/>
              <a:t>cout</a:t>
            </a:r>
            <a:r>
              <a:rPr lang="en-US" sz="2200" dirty="0"/>
              <a:t> &lt;&lt; square( 1 + 2) &lt;&lt; “\n”;</a:t>
            </a:r>
          </a:p>
          <a:p>
            <a:pPr>
              <a:buNone/>
            </a:pPr>
            <a:r>
              <a:rPr lang="en-US" sz="2200" dirty="0"/>
              <a:t> }</a:t>
            </a:r>
          </a:p>
          <a:p>
            <a:r>
              <a:rPr lang="en-US" sz="2000" dirty="0"/>
              <a:t>If square( ) is a macro, then the above program prints 5.</a:t>
            </a:r>
          </a:p>
          <a:p>
            <a:r>
              <a:rPr lang="en-US" sz="2000" dirty="0"/>
              <a:t>But if square( ) is an inline function , it prints the correct output 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00132"/>
          </a:xfrm>
        </p:spPr>
        <p:txBody>
          <a:bodyPr>
            <a:normAutofit/>
          </a:bodyPr>
          <a:lstStyle/>
          <a:p>
            <a:r>
              <a:rPr lang="en-US" b="1" dirty="0">
                <a:solidFill>
                  <a:schemeClr val="tx2"/>
                </a:solidFill>
              </a:rPr>
              <a:t>The new operator</a:t>
            </a:r>
            <a:endParaRPr lang="en-IN" b="1" dirty="0"/>
          </a:p>
        </p:txBody>
      </p:sp>
      <p:sp>
        <p:nvSpPr>
          <p:cNvPr id="3" name="Content Placeholder 2"/>
          <p:cNvSpPr>
            <a:spLocks noGrp="1"/>
          </p:cNvSpPr>
          <p:nvPr>
            <p:ph idx="1"/>
          </p:nvPr>
        </p:nvSpPr>
        <p:spPr>
          <a:xfrm>
            <a:off x="457200" y="1214422"/>
            <a:ext cx="8229600" cy="4911741"/>
          </a:xfrm>
        </p:spPr>
        <p:txBody>
          <a:bodyPr>
            <a:noAutofit/>
          </a:bodyPr>
          <a:lstStyle/>
          <a:p>
            <a:pPr>
              <a:buSzPct val="120000"/>
            </a:pPr>
            <a:r>
              <a:rPr lang="en-US" sz="2600" dirty="0"/>
              <a:t>allocates  memory on the heap at runtime for an object, or a primitive data type, and returns  a pointer to the object or the primitive data type thus allocated.</a:t>
            </a:r>
          </a:p>
          <a:p>
            <a:pPr>
              <a:buClr>
                <a:schemeClr val="tx2"/>
              </a:buClr>
              <a:buNone/>
            </a:pPr>
            <a:r>
              <a:rPr lang="en-US" sz="2600" dirty="0" err="1"/>
              <a:t>Eg</a:t>
            </a:r>
            <a:r>
              <a:rPr lang="en-US" sz="2600" dirty="0"/>
              <a:t>:</a:t>
            </a:r>
          </a:p>
          <a:p>
            <a:pPr>
              <a:buClr>
                <a:schemeClr val="tx2"/>
              </a:buClr>
              <a:buNone/>
            </a:pPr>
            <a:r>
              <a:rPr lang="en-US" sz="2600" dirty="0"/>
              <a:t>     </a:t>
            </a:r>
            <a:r>
              <a:rPr lang="en-US" sz="2600" dirty="0" err="1"/>
              <a:t>int</a:t>
            </a:r>
            <a:r>
              <a:rPr lang="en-US" sz="2600" dirty="0"/>
              <a:t> *p = </a:t>
            </a:r>
            <a:r>
              <a:rPr lang="en-US" sz="2600" b="1" dirty="0">
                <a:solidFill>
                  <a:srgbClr val="009900"/>
                </a:solidFill>
              </a:rPr>
              <a:t>new</a:t>
            </a:r>
            <a:r>
              <a:rPr lang="en-US" sz="2600" dirty="0"/>
              <a:t> </a:t>
            </a:r>
            <a:r>
              <a:rPr lang="en-US" sz="2600" dirty="0" err="1"/>
              <a:t>int</a:t>
            </a:r>
            <a:r>
              <a:rPr lang="en-US" sz="2600" dirty="0"/>
              <a:t>;</a:t>
            </a:r>
          </a:p>
          <a:p>
            <a:pPr>
              <a:buClr>
                <a:schemeClr val="tx2"/>
              </a:buClr>
              <a:buNone/>
            </a:pPr>
            <a:r>
              <a:rPr lang="en-US" sz="2600" dirty="0"/>
              <a:t>	</a:t>
            </a:r>
            <a:r>
              <a:rPr lang="en-US" sz="2600" dirty="0" err="1"/>
              <a:t>int</a:t>
            </a:r>
            <a:r>
              <a:rPr lang="en-US" sz="2600" dirty="0"/>
              <a:t> *</a:t>
            </a:r>
            <a:r>
              <a:rPr lang="en-US" sz="2600" dirty="0" err="1"/>
              <a:t>pia</a:t>
            </a:r>
            <a:r>
              <a:rPr lang="en-US" sz="2600" dirty="0"/>
              <a:t> = </a:t>
            </a:r>
            <a:r>
              <a:rPr lang="en-US" sz="2600" b="1" dirty="0">
                <a:solidFill>
                  <a:srgbClr val="009900"/>
                </a:solidFill>
              </a:rPr>
              <a:t>new</a:t>
            </a:r>
            <a:r>
              <a:rPr lang="en-US" sz="2600" dirty="0"/>
              <a:t> </a:t>
            </a:r>
            <a:r>
              <a:rPr lang="en-US" sz="2600" dirty="0" err="1"/>
              <a:t>int</a:t>
            </a:r>
            <a:r>
              <a:rPr lang="en-US" sz="2600" dirty="0"/>
              <a:t>[4]; //  allocates an array of four integer elements.</a:t>
            </a:r>
          </a:p>
          <a:p>
            <a:pPr>
              <a:buSzPct val="120000"/>
            </a:pPr>
            <a:r>
              <a:rPr lang="en-US" sz="2600" dirty="0"/>
              <a:t> In addition to allocating memory, </a:t>
            </a:r>
            <a:r>
              <a:rPr lang="en-US" sz="2600" b="1" dirty="0">
                <a:solidFill>
                  <a:srgbClr val="009900"/>
                </a:solidFill>
              </a:rPr>
              <a:t>new</a:t>
            </a:r>
            <a:r>
              <a:rPr lang="en-US" sz="2600" i="1" dirty="0"/>
              <a:t> </a:t>
            </a:r>
            <a:r>
              <a:rPr lang="en-US" sz="2600" dirty="0"/>
              <a:t>also creates an   object by calling the object’s constructor.</a:t>
            </a:r>
          </a:p>
          <a:p>
            <a:r>
              <a:rPr lang="en-US" sz="2600" dirty="0"/>
              <a:t>The object actually allocated on the free store is un-initialized. We can specify an initial value by: </a:t>
            </a:r>
            <a:r>
              <a:rPr lang="en-US" sz="2600" dirty="0" err="1"/>
              <a:t>int</a:t>
            </a:r>
            <a:r>
              <a:rPr lang="en-US" sz="2600" dirty="0"/>
              <a:t> *pi=new </a:t>
            </a:r>
            <a:r>
              <a:rPr lang="en-US" sz="2600" dirty="0" err="1"/>
              <a:t>int</a:t>
            </a:r>
            <a:r>
              <a:rPr lang="en-US" sz="2600" dirty="0"/>
              <a:t>(1024);</a:t>
            </a:r>
            <a:endParaRPr lang="en-IN" sz="2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The delete operator</a:t>
            </a:r>
            <a:endParaRPr lang="en-IN" b="1" dirty="0"/>
          </a:p>
        </p:txBody>
      </p:sp>
      <p:sp>
        <p:nvSpPr>
          <p:cNvPr id="3" name="Content Placeholder 2"/>
          <p:cNvSpPr>
            <a:spLocks noGrp="1"/>
          </p:cNvSpPr>
          <p:nvPr>
            <p:ph idx="1"/>
          </p:nvPr>
        </p:nvSpPr>
        <p:spPr/>
        <p:txBody>
          <a:bodyPr>
            <a:normAutofit fontScale="77500" lnSpcReduction="20000"/>
          </a:bodyPr>
          <a:lstStyle/>
          <a:p>
            <a:pPr>
              <a:buSzPct val="120000"/>
            </a:pPr>
            <a:r>
              <a:rPr lang="en-US" dirty="0"/>
              <a:t>Frees the memory occupied by an object on the heap previously allocated to it using </a:t>
            </a:r>
            <a:r>
              <a:rPr lang="en-US" b="1" dirty="0">
                <a:solidFill>
                  <a:srgbClr val="009900"/>
                </a:solidFill>
              </a:rPr>
              <a:t>new</a:t>
            </a:r>
            <a:r>
              <a:rPr lang="en-US" i="1" dirty="0"/>
              <a:t>. </a:t>
            </a:r>
          </a:p>
          <a:p>
            <a:pPr>
              <a:buSzPct val="120000"/>
              <a:buNone/>
            </a:pPr>
            <a:endParaRPr lang="en-US" i="1" dirty="0"/>
          </a:p>
          <a:p>
            <a:pPr>
              <a:buSzPct val="120000"/>
            </a:pPr>
            <a:r>
              <a:rPr lang="en-US" b="1" dirty="0">
                <a:solidFill>
                  <a:srgbClr val="009900"/>
                </a:solidFill>
              </a:rPr>
              <a:t>delete</a:t>
            </a:r>
            <a:r>
              <a:rPr lang="en-US" dirty="0"/>
              <a:t> pint;      //deletes a single object</a:t>
            </a:r>
          </a:p>
          <a:p>
            <a:pPr>
              <a:buClr>
                <a:schemeClr val="tx2"/>
              </a:buClr>
              <a:buNone/>
            </a:pPr>
            <a:r>
              <a:rPr lang="en-US" dirty="0"/>
              <a:t>     </a:t>
            </a:r>
            <a:r>
              <a:rPr lang="en-US" b="1" dirty="0">
                <a:solidFill>
                  <a:srgbClr val="009900"/>
                </a:solidFill>
              </a:rPr>
              <a:t>delete</a:t>
            </a:r>
            <a:r>
              <a:rPr lang="en-US" dirty="0"/>
              <a:t> [] </a:t>
            </a:r>
            <a:r>
              <a:rPr lang="en-US" dirty="0" err="1"/>
              <a:t>pia</a:t>
            </a:r>
            <a:r>
              <a:rPr lang="en-US" dirty="0"/>
              <a:t>;     //deletes an array of objects</a:t>
            </a:r>
          </a:p>
          <a:p>
            <a:pPr>
              <a:buClr>
                <a:schemeClr val="tx2"/>
              </a:buClr>
              <a:buNone/>
            </a:pPr>
            <a:endParaRPr lang="en-US" dirty="0"/>
          </a:p>
          <a:p>
            <a:pPr>
              <a:buClr>
                <a:schemeClr val="tx2"/>
              </a:buClr>
              <a:buSzPct val="120000"/>
            </a:pPr>
            <a:r>
              <a:rPr lang="en-US" dirty="0"/>
              <a:t>In addition to de-allocating memory occupied by an object, </a:t>
            </a:r>
            <a:r>
              <a:rPr lang="en-US" b="1" dirty="0">
                <a:solidFill>
                  <a:srgbClr val="009900"/>
                </a:solidFill>
              </a:rPr>
              <a:t>delete</a:t>
            </a:r>
            <a:r>
              <a:rPr lang="en-US" dirty="0"/>
              <a:t> also destroys the object by calling the object’s destructor.</a:t>
            </a:r>
            <a:endParaRPr lang="en-US" sz="4000" i="1" dirty="0"/>
          </a:p>
          <a:p>
            <a:endParaRPr lang="en-US" b="1" dirty="0"/>
          </a:p>
          <a:p>
            <a:r>
              <a:rPr lang="en-US" b="1" dirty="0"/>
              <a:t>Memory allocated using new</a:t>
            </a:r>
            <a:r>
              <a:rPr lang="en-US" b="1" i="1" dirty="0"/>
              <a:t> </a:t>
            </a:r>
            <a:r>
              <a:rPr lang="en-US" b="1" dirty="0"/>
              <a:t>should be freed only using delete</a:t>
            </a:r>
            <a:r>
              <a:rPr lang="en-US" b="1" i="1" dirty="0"/>
              <a:t>.</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chemeClr val="tx2"/>
                </a:solidFill>
              </a:rPr>
              <a:t>malloc</a:t>
            </a:r>
            <a:r>
              <a:rPr lang="en-US" b="1" dirty="0">
                <a:solidFill>
                  <a:schemeClr val="tx2"/>
                </a:solidFill>
              </a:rPr>
              <a:t>() / free() Versus new / delete</a:t>
            </a:r>
            <a:endParaRPr lang="en-IN" b="1" dirty="0"/>
          </a:p>
        </p:txBody>
      </p:sp>
      <p:sp>
        <p:nvSpPr>
          <p:cNvPr id="3" name="Content Placeholder 2"/>
          <p:cNvSpPr>
            <a:spLocks noGrp="1"/>
          </p:cNvSpPr>
          <p:nvPr>
            <p:ph idx="1"/>
          </p:nvPr>
        </p:nvSpPr>
        <p:spPr/>
        <p:txBody>
          <a:bodyPr>
            <a:normAutofit fontScale="77500" lnSpcReduction="20000"/>
          </a:bodyPr>
          <a:lstStyle/>
          <a:p>
            <a:r>
              <a:rPr lang="en-US" dirty="0"/>
              <a:t>Easier syntax and ability to work with a variety of data types without being required to do some clumsy typecasting.</a:t>
            </a:r>
          </a:p>
          <a:p>
            <a:endParaRPr lang="en-US" dirty="0"/>
          </a:p>
          <a:p>
            <a:pPr>
              <a:buSzPct val="120000"/>
            </a:pPr>
            <a:r>
              <a:rPr lang="en-US" b="1" dirty="0">
                <a:solidFill>
                  <a:srgbClr val="009900"/>
                </a:solidFill>
              </a:rPr>
              <a:t>new</a:t>
            </a:r>
            <a:r>
              <a:rPr lang="en-US" dirty="0"/>
              <a:t> automatically determines the size of the data type when allocating memory for an object or variable of the data type. No need to use </a:t>
            </a:r>
            <a:r>
              <a:rPr lang="en-US" b="1" dirty="0" err="1">
                <a:solidFill>
                  <a:srgbClr val="009900"/>
                </a:solidFill>
              </a:rPr>
              <a:t>sizeof</a:t>
            </a:r>
            <a:r>
              <a:rPr lang="en-US" dirty="0"/>
              <a:t> operator.</a:t>
            </a:r>
          </a:p>
          <a:p>
            <a:pPr>
              <a:buSzPct val="120000"/>
            </a:pPr>
            <a:endParaRPr lang="en-US" i="1" dirty="0"/>
          </a:p>
          <a:p>
            <a:pPr>
              <a:buSzPct val="120000"/>
            </a:pPr>
            <a:r>
              <a:rPr lang="en-US" b="1" dirty="0">
                <a:solidFill>
                  <a:srgbClr val="009900"/>
                </a:solidFill>
              </a:rPr>
              <a:t>new</a:t>
            </a:r>
            <a:r>
              <a:rPr lang="en-US" dirty="0"/>
              <a:t> and </a:t>
            </a:r>
            <a:r>
              <a:rPr lang="en-US" b="1" dirty="0">
                <a:solidFill>
                  <a:srgbClr val="009900"/>
                </a:solidFill>
              </a:rPr>
              <a:t>delete</a:t>
            </a:r>
            <a:r>
              <a:rPr lang="en-US" dirty="0"/>
              <a:t> create and destroy objects. </a:t>
            </a:r>
            <a:r>
              <a:rPr lang="en-US" b="1" dirty="0" err="1">
                <a:solidFill>
                  <a:srgbClr val="009900"/>
                </a:solidFill>
              </a:rPr>
              <a:t>malloc</a:t>
            </a:r>
            <a:r>
              <a:rPr lang="en-US" b="1" dirty="0">
                <a:solidFill>
                  <a:srgbClr val="009900"/>
                </a:solidFill>
              </a:rPr>
              <a:t>()</a:t>
            </a:r>
            <a:r>
              <a:rPr lang="en-US" dirty="0"/>
              <a:t> and </a:t>
            </a:r>
            <a:r>
              <a:rPr lang="en-US" b="1" dirty="0">
                <a:solidFill>
                  <a:srgbClr val="009900"/>
                </a:solidFill>
              </a:rPr>
              <a:t>free()</a:t>
            </a:r>
            <a:r>
              <a:rPr lang="en-US" dirty="0"/>
              <a:t> merely allocate and de-allocate memory.</a:t>
            </a:r>
          </a:p>
          <a:p>
            <a:pPr>
              <a:buSzPct val="120000"/>
            </a:pPr>
            <a:endParaRPr lang="en-US" i="1" dirty="0"/>
          </a:p>
          <a:p>
            <a:pPr>
              <a:buSzPct val="120000"/>
            </a:pPr>
            <a:r>
              <a:rPr lang="en-US" b="1" dirty="0">
                <a:solidFill>
                  <a:srgbClr val="009900"/>
                </a:solidFill>
              </a:rPr>
              <a:t>new</a:t>
            </a:r>
            <a:r>
              <a:rPr lang="en-US" dirty="0"/>
              <a:t> and </a:t>
            </a:r>
            <a:r>
              <a:rPr lang="en-US" b="1" dirty="0">
                <a:solidFill>
                  <a:srgbClr val="009900"/>
                </a:solidFill>
              </a:rPr>
              <a:t>delete</a:t>
            </a:r>
            <a:r>
              <a:rPr lang="en-US" dirty="0"/>
              <a:t> can be overloaded.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Reference</a:t>
            </a:r>
            <a:endParaRPr lang="en-IN" b="1" dirty="0"/>
          </a:p>
        </p:txBody>
      </p:sp>
      <p:sp>
        <p:nvSpPr>
          <p:cNvPr id="3" name="Content Placeholder 2"/>
          <p:cNvSpPr>
            <a:spLocks noGrp="1"/>
          </p:cNvSpPr>
          <p:nvPr>
            <p:ph idx="1"/>
          </p:nvPr>
        </p:nvSpPr>
        <p:spPr>
          <a:xfrm>
            <a:off x="457200" y="1600200"/>
            <a:ext cx="8229600" cy="4972072"/>
          </a:xfrm>
        </p:spPr>
        <p:txBody>
          <a:bodyPr>
            <a:normAutofit fontScale="92500" lnSpcReduction="10000"/>
          </a:bodyPr>
          <a:lstStyle/>
          <a:p>
            <a:r>
              <a:rPr lang="en-US" sz="2400" b="1" dirty="0"/>
              <a:t>A reference is essentially an implicit pointer.</a:t>
            </a:r>
          </a:p>
          <a:p>
            <a:r>
              <a:rPr lang="en-US" sz="2400" dirty="0"/>
              <a:t>Three ways of using a reference:</a:t>
            </a:r>
          </a:p>
          <a:p>
            <a:r>
              <a:rPr lang="en-US" sz="2400" dirty="0"/>
              <a:t>Function Parameter</a:t>
            </a:r>
          </a:p>
          <a:p>
            <a:r>
              <a:rPr lang="en-US" sz="2400" dirty="0"/>
              <a:t>Function return value</a:t>
            </a:r>
          </a:p>
          <a:p>
            <a:r>
              <a:rPr lang="en-US" sz="2400" dirty="0"/>
              <a:t>Standalone reference</a:t>
            </a:r>
          </a:p>
          <a:p>
            <a:endParaRPr lang="en-US" sz="2400" dirty="0"/>
          </a:p>
          <a:p>
            <a:r>
              <a:rPr lang="en-US" sz="2400" b="1" dirty="0"/>
              <a:t>The most important use for a reference is to allow creation of functions that automatically use call-by-reference parameter passing.</a:t>
            </a:r>
          </a:p>
          <a:p>
            <a:pPr algn="just"/>
            <a:r>
              <a:rPr lang="en-US" sz="2400" dirty="0"/>
              <a:t>A reference  must always be initialized. The following statements produce an error.</a:t>
            </a:r>
          </a:p>
          <a:p>
            <a:pPr algn="just">
              <a:buNone/>
            </a:pPr>
            <a:r>
              <a:rPr lang="en-US" sz="2400" dirty="0"/>
              <a:t> </a:t>
            </a:r>
            <a:r>
              <a:rPr lang="en-US" sz="2400" dirty="0" err="1"/>
              <a:t>int</a:t>
            </a:r>
            <a:r>
              <a:rPr lang="en-US" sz="2400" dirty="0"/>
              <a:t> </a:t>
            </a:r>
            <a:r>
              <a:rPr lang="en-US" sz="2400" dirty="0" err="1"/>
              <a:t>i</a:t>
            </a:r>
            <a:r>
              <a:rPr lang="en-US" sz="2400" dirty="0"/>
              <a:t>=4;</a:t>
            </a:r>
          </a:p>
          <a:p>
            <a:pPr algn="just">
              <a:buNone/>
            </a:pPr>
            <a:r>
              <a:rPr lang="en-US" sz="2400" dirty="0"/>
              <a:t> </a:t>
            </a:r>
            <a:r>
              <a:rPr lang="en-US" sz="2400" dirty="0" err="1"/>
              <a:t>int</a:t>
            </a:r>
            <a:r>
              <a:rPr lang="en-US" sz="2400" dirty="0"/>
              <a:t> &amp;j;  j=</a:t>
            </a:r>
            <a:r>
              <a:rPr lang="en-US" sz="2400" dirty="0" err="1"/>
              <a:t>i</a:t>
            </a:r>
            <a:r>
              <a:rPr lang="en-US" sz="2400" dirty="0"/>
              <a:t>;</a:t>
            </a:r>
          </a:p>
          <a:p>
            <a:pPr>
              <a:buNone/>
            </a:pPr>
            <a:endParaRPr lang="en-I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FOR REFERENCES</a:t>
            </a:r>
            <a:endParaRPr lang="en-IN" b="1" dirty="0"/>
          </a:p>
        </p:txBody>
      </p:sp>
      <p:sp>
        <p:nvSpPr>
          <p:cNvPr id="3" name="Content Placeholder 2"/>
          <p:cNvSpPr>
            <a:spLocks noGrp="1"/>
          </p:cNvSpPr>
          <p:nvPr>
            <p:ph idx="1"/>
          </p:nvPr>
        </p:nvSpPr>
        <p:spPr/>
        <p:txBody>
          <a:bodyPr>
            <a:normAutofit fontScale="92500" lnSpcReduction="10000"/>
          </a:bodyPr>
          <a:lstStyle/>
          <a:p>
            <a:pPr>
              <a:buNone/>
            </a:pPr>
            <a:r>
              <a:rPr lang="en-US" sz="2000" dirty="0" err="1"/>
              <a:t>int</a:t>
            </a:r>
            <a:r>
              <a:rPr lang="en-US" sz="2000" dirty="0"/>
              <a:t> n1=5, n2=10;</a:t>
            </a:r>
          </a:p>
          <a:p>
            <a:pPr>
              <a:buNone/>
            </a:pPr>
            <a:r>
              <a:rPr lang="en-US" sz="2000"/>
              <a:t>int&amp; </a:t>
            </a:r>
            <a:r>
              <a:rPr lang="en-US" sz="2000" dirty="0" err="1"/>
              <a:t>return_by_ref</a:t>
            </a:r>
            <a:r>
              <a:rPr lang="en-US" sz="2000" dirty="0"/>
              <a:t>()</a:t>
            </a:r>
          </a:p>
          <a:p>
            <a:pPr>
              <a:buNone/>
            </a:pPr>
            <a:r>
              <a:rPr lang="en-US" sz="2000" dirty="0"/>
              <a:t>{</a:t>
            </a:r>
          </a:p>
          <a:p>
            <a:pPr>
              <a:buNone/>
            </a:pPr>
            <a:r>
              <a:rPr lang="en-US" sz="2000" dirty="0"/>
              <a:t>	return n1;</a:t>
            </a:r>
          </a:p>
          <a:p>
            <a:pPr>
              <a:buNone/>
            </a:pPr>
            <a:r>
              <a:rPr lang="en-US" sz="2000" dirty="0"/>
              <a:t>}</a:t>
            </a:r>
          </a:p>
          <a:p>
            <a:pPr>
              <a:buNone/>
            </a:pPr>
            <a:r>
              <a:rPr lang="en-US" sz="2000" dirty="0" err="1"/>
              <a:t>int</a:t>
            </a:r>
            <a:r>
              <a:rPr lang="en-US" sz="2000" dirty="0"/>
              <a:t> main()</a:t>
            </a:r>
          </a:p>
          <a:p>
            <a:pPr>
              <a:buNone/>
            </a:pPr>
            <a:r>
              <a:rPr lang="en-US" sz="2000" dirty="0"/>
              <a:t>{</a:t>
            </a:r>
          </a:p>
          <a:p>
            <a:pPr>
              <a:buNone/>
            </a:pPr>
            <a:r>
              <a:rPr lang="en-US" sz="2000" dirty="0"/>
              <a:t>	</a:t>
            </a:r>
            <a:r>
              <a:rPr lang="en-US" sz="2000" dirty="0" err="1"/>
              <a:t>cout</a:t>
            </a:r>
            <a:r>
              <a:rPr lang="en-US" sz="2000" dirty="0"/>
              <a:t>&lt;&lt;n1&lt;&lt;“   “&lt;&lt;n2;</a:t>
            </a:r>
          </a:p>
          <a:p>
            <a:pPr>
              <a:buNone/>
            </a:pPr>
            <a:r>
              <a:rPr lang="en-US" sz="2000" dirty="0"/>
              <a:t>	</a:t>
            </a:r>
            <a:r>
              <a:rPr lang="en-US" sz="2000" dirty="0" err="1"/>
              <a:t>return_by_ref</a:t>
            </a:r>
            <a:r>
              <a:rPr lang="en-US" sz="2000" dirty="0"/>
              <a:t>()=n2;</a:t>
            </a:r>
          </a:p>
          <a:p>
            <a:pPr>
              <a:buNone/>
            </a:pPr>
            <a:r>
              <a:rPr lang="en-US" sz="2000" dirty="0"/>
              <a:t>	</a:t>
            </a:r>
            <a:r>
              <a:rPr lang="en-US" sz="2000" dirty="0" err="1"/>
              <a:t>cout</a:t>
            </a:r>
            <a:r>
              <a:rPr lang="en-US" sz="2000" dirty="0"/>
              <a:t>&lt;&lt;</a:t>
            </a:r>
            <a:r>
              <a:rPr lang="en-US" sz="2000" dirty="0" err="1"/>
              <a:t>endl</a:t>
            </a:r>
            <a:r>
              <a:rPr lang="en-US" sz="2000" dirty="0"/>
              <a:t>&lt;&lt;n1&lt;&lt;“   “&lt;&lt;n2;</a:t>
            </a:r>
          </a:p>
          <a:p>
            <a:pPr>
              <a:buNone/>
            </a:pPr>
            <a:r>
              <a:rPr lang="en-US" sz="2000" dirty="0"/>
              <a:t>}</a:t>
            </a:r>
          </a:p>
          <a:p>
            <a:pPr>
              <a:buNone/>
            </a:pPr>
            <a:r>
              <a:rPr lang="en-US" sz="2000" dirty="0"/>
              <a:t>Output:</a:t>
            </a:r>
          </a:p>
          <a:p>
            <a:pPr marL="457200" indent="-457200">
              <a:buAutoNum type="arabicPlain" startAt="5"/>
            </a:pPr>
            <a:r>
              <a:rPr lang="en-US" sz="2000" dirty="0"/>
              <a:t>10</a:t>
            </a:r>
          </a:p>
          <a:p>
            <a:pPr marL="457200" indent="-457200">
              <a:buNone/>
            </a:pPr>
            <a:r>
              <a:rPr lang="en-US" sz="2000" dirty="0"/>
              <a:t>10     10</a:t>
            </a:r>
            <a:endParaRPr lang="en-IN"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endParaRPr lang="en-IN" b="1" dirty="0"/>
          </a:p>
        </p:txBody>
      </p:sp>
      <p:sp>
        <p:nvSpPr>
          <p:cNvPr id="3" name="Content Placeholder 2"/>
          <p:cNvSpPr>
            <a:spLocks noGrp="1"/>
          </p:cNvSpPr>
          <p:nvPr>
            <p:ph idx="1"/>
          </p:nvPr>
        </p:nvSpPr>
        <p:spPr/>
        <p:txBody>
          <a:bodyPr/>
          <a:lstStyle/>
          <a:p>
            <a:r>
              <a:rPr lang="en-US" dirty="0"/>
              <a:t>A pointer to a reference  cannot be created.</a:t>
            </a:r>
          </a:p>
          <a:p>
            <a:r>
              <a:rPr lang="en-US" dirty="0"/>
              <a:t>A reference to a reference cannot be created.</a:t>
            </a:r>
          </a:p>
          <a:p>
            <a:r>
              <a:rPr lang="en-US" dirty="0"/>
              <a:t>An array of references cannot be created</a:t>
            </a:r>
          </a:p>
          <a:p>
            <a:r>
              <a:rPr lang="en-US" dirty="0"/>
              <a:t>A reference to a pointer is feasible.</a:t>
            </a:r>
          </a:p>
          <a:p>
            <a:pPr>
              <a:buNone/>
            </a:pPr>
            <a:r>
              <a:rPr lang="en-US" sz="2000" dirty="0" err="1"/>
              <a:t>int</a:t>
            </a:r>
            <a:r>
              <a:rPr lang="en-US" sz="2000" dirty="0"/>
              <a:t>  *p, num=10;</a:t>
            </a:r>
          </a:p>
          <a:p>
            <a:pPr>
              <a:buNone/>
            </a:pPr>
            <a:r>
              <a:rPr lang="en-US" sz="2000" dirty="0" err="1"/>
              <a:t>int</a:t>
            </a:r>
            <a:r>
              <a:rPr lang="en-US" sz="2000" dirty="0"/>
              <a:t> &amp;ref1 = p, &amp;ref2=num;  // fine</a:t>
            </a:r>
          </a:p>
          <a:p>
            <a:pPr>
              <a:buNone/>
            </a:pPr>
            <a:r>
              <a:rPr lang="en-US" sz="2000" dirty="0" err="1"/>
              <a:t>int</a:t>
            </a:r>
            <a:r>
              <a:rPr lang="en-US" sz="2000" dirty="0"/>
              <a:t> *</a:t>
            </a:r>
            <a:r>
              <a:rPr lang="en-US" sz="2000" dirty="0" err="1"/>
              <a:t>ptr</a:t>
            </a:r>
            <a:r>
              <a:rPr lang="en-US" sz="2000" dirty="0"/>
              <a:t>=ref2; // error</a:t>
            </a:r>
          </a:p>
          <a:p>
            <a:pPr>
              <a:buNone/>
            </a:pPr>
            <a:r>
              <a:rPr lang="en-US" sz="2000" dirty="0" err="1"/>
              <a:t>int</a:t>
            </a:r>
            <a:r>
              <a:rPr lang="en-US" sz="2000" dirty="0"/>
              <a:t> </a:t>
            </a:r>
            <a:r>
              <a:rPr lang="en-US" sz="2000" dirty="0" err="1"/>
              <a:t>arr</a:t>
            </a:r>
            <a:r>
              <a:rPr lang="en-US" sz="2000" dirty="0"/>
              <a:t>[5];</a:t>
            </a:r>
          </a:p>
          <a:p>
            <a:pPr>
              <a:buNone/>
            </a:pPr>
            <a:r>
              <a:rPr lang="en-US" sz="2000" dirty="0" err="1"/>
              <a:t>int</a:t>
            </a:r>
            <a:r>
              <a:rPr lang="en-US" sz="2000" dirty="0"/>
              <a:t> &amp;</a:t>
            </a:r>
            <a:r>
              <a:rPr lang="en-US" sz="2000" dirty="0" err="1"/>
              <a:t>arr_of_ref</a:t>
            </a:r>
            <a:r>
              <a:rPr lang="en-US" sz="2000" dirty="0"/>
              <a:t>[5]={ </a:t>
            </a:r>
            <a:r>
              <a:rPr lang="en-US" sz="2000" dirty="0" err="1"/>
              <a:t>arr</a:t>
            </a:r>
            <a:r>
              <a:rPr lang="en-US" sz="2000" dirty="0"/>
              <a:t>[1],</a:t>
            </a:r>
            <a:r>
              <a:rPr lang="en-US" sz="2000" dirty="0" err="1"/>
              <a:t>arr</a:t>
            </a:r>
            <a:r>
              <a:rPr lang="en-US" sz="2000" dirty="0"/>
              <a:t>[2],….};  //  error</a:t>
            </a:r>
            <a:endParaRPr lang="en-I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normAutofit/>
          </a:bodyPr>
          <a:lstStyle/>
          <a:p>
            <a:pPr>
              <a:buClr>
                <a:schemeClr val="tx2"/>
              </a:buClr>
              <a:buNone/>
            </a:pPr>
            <a:r>
              <a:rPr lang="en-US" sz="2400" dirty="0"/>
              <a:t>In this section, you  learnt to:</a:t>
            </a:r>
          </a:p>
          <a:p>
            <a:pPr lvl="2">
              <a:buClr>
                <a:schemeClr val="tx2"/>
              </a:buClr>
              <a:buSzPct val="120000"/>
            </a:pPr>
            <a:r>
              <a:rPr lang="en-US" dirty="0"/>
              <a:t>   Describe the basics  of a C++ Program</a:t>
            </a:r>
          </a:p>
          <a:p>
            <a:pPr lvl="2">
              <a:buClr>
                <a:schemeClr val="tx2"/>
              </a:buClr>
              <a:buSzPct val="120000"/>
            </a:pPr>
            <a:r>
              <a:rPr lang="en-US" dirty="0"/>
              <a:t>   Describe data types, variables and control  structures</a:t>
            </a:r>
          </a:p>
          <a:p>
            <a:pPr lvl="2">
              <a:buClr>
                <a:schemeClr val="tx2"/>
              </a:buClr>
              <a:buSzPct val="120000"/>
            </a:pPr>
            <a:r>
              <a:rPr lang="en-US" dirty="0"/>
              <a:t>   Define default arguments</a:t>
            </a:r>
          </a:p>
          <a:p>
            <a:pPr lvl="2">
              <a:buClr>
                <a:schemeClr val="tx2"/>
              </a:buClr>
              <a:buSzPct val="120000"/>
            </a:pPr>
            <a:r>
              <a:rPr lang="en-US" dirty="0"/>
              <a:t>   Define strong typing</a:t>
            </a:r>
          </a:p>
          <a:p>
            <a:pPr lvl="2">
              <a:buClr>
                <a:schemeClr val="tx2"/>
              </a:buClr>
              <a:buSzPct val="120000"/>
            </a:pPr>
            <a:r>
              <a:rPr lang="en-US" dirty="0"/>
              <a:t>  Define function overloading</a:t>
            </a:r>
          </a:p>
          <a:p>
            <a:pPr lvl="2">
              <a:buClr>
                <a:schemeClr val="tx2"/>
              </a:buClr>
              <a:buSzPct val="120000"/>
            </a:pPr>
            <a:r>
              <a:rPr lang="en-US" dirty="0"/>
              <a:t>  </a:t>
            </a:r>
            <a:r>
              <a:rPr lang="en-US" dirty="0" err="1"/>
              <a:t>DefineInline</a:t>
            </a:r>
            <a:r>
              <a:rPr lang="en-US" dirty="0"/>
              <a:t> function</a:t>
            </a:r>
          </a:p>
          <a:p>
            <a:pPr lvl="2">
              <a:buClr>
                <a:schemeClr val="tx2"/>
              </a:buClr>
              <a:buSzPct val="120000"/>
            </a:pPr>
            <a:r>
              <a:rPr lang="en-US" dirty="0"/>
              <a:t>  Describe the new and the delete operator </a:t>
            </a:r>
          </a:p>
          <a:p>
            <a:pPr lvl="2">
              <a:buClr>
                <a:schemeClr val="tx2"/>
              </a:buClr>
              <a:buSzPct val="120000"/>
            </a:pPr>
            <a:r>
              <a:rPr lang="en-US" dirty="0"/>
              <a:t>  Define references </a:t>
            </a:r>
          </a:p>
          <a:p>
            <a:pPr lvl="2">
              <a:buClr>
                <a:schemeClr val="tx2"/>
              </a:buClr>
              <a:buSzPct val="120000"/>
              <a:buNone/>
            </a:pP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OOP</a:t>
            </a:r>
            <a:endParaRPr lang="en-IN" b="1" dirty="0"/>
          </a:p>
        </p:txBody>
      </p:sp>
      <p:sp>
        <p:nvSpPr>
          <p:cNvPr id="3" name="Content Placeholder 2"/>
          <p:cNvSpPr>
            <a:spLocks noGrp="1"/>
          </p:cNvSpPr>
          <p:nvPr>
            <p:ph idx="1"/>
          </p:nvPr>
        </p:nvSpPr>
        <p:spPr>
          <a:xfrm>
            <a:off x="457200" y="1500174"/>
            <a:ext cx="8229600" cy="4625989"/>
          </a:xfrm>
        </p:spPr>
        <p:txBody>
          <a:bodyPr>
            <a:normAutofit/>
          </a:bodyPr>
          <a:lstStyle/>
          <a:p>
            <a:r>
              <a:rPr lang="en-US" sz="2800" dirty="0"/>
              <a:t>Adding new features to the existing code is what procedural programming lack.</a:t>
            </a:r>
          </a:p>
          <a:p>
            <a:r>
              <a:rPr lang="en-US" sz="2800" dirty="0"/>
              <a:t>INHERITANCE feature permits reuse of existing classes.</a:t>
            </a:r>
          </a:p>
          <a:p>
            <a:r>
              <a:rPr lang="en-US" sz="2800" dirty="0"/>
              <a:t>ENCAPSULATION protects the data (Data hiding).</a:t>
            </a:r>
          </a:p>
          <a:p>
            <a:r>
              <a:rPr lang="en-US" sz="2800" dirty="0"/>
              <a:t>Easy to implement (Abstraction).</a:t>
            </a:r>
          </a:p>
          <a:p>
            <a:r>
              <a:rPr lang="en-US" sz="2800" dirty="0"/>
              <a:t>In C++, user-defined data types are nothing but ABSTRACT DATA TYPES. This is because, both behave the same way!</a:t>
            </a:r>
            <a:endParaRPr lang="en-IN"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endParaRPr lang="en-US" sz="4000" dirty="0"/>
          </a:p>
          <a:p>
            <a:pPr>
              <a:buNone/>
            </a:pPr>
            <a:endParaRPr lang="en-US" sz="4000" dirty="0"/>
          </a:p>
          <a:p>
            <a:pPr algn="ctr">
              <a:buNone/>
            </a:pPr>
            <a:r>
              <a:rPr lang="en-US" sz="4000" b="1" u="sng" dirty="0"/>
              <a:t>CLASSES AND OBJECTS</a:t>
            </a:r>
            <a:endParaRPr lang="en-IN" sz="4000" b="1" u="sng"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normAutofit fontScale="77500" lnSpcReduction="20000"/>
          </a:bodyPr>
          <a:lstStyle/>
          <a:p>
            <a:pPr marL="365760" indent="-256032" fontAlgn="auto">
              <a:spcAft>
                <a:spcPts val="0"/>
              </a:spcAft>
              <a:buFontTx/>
              <a:buNone/>
              <a:defRPr/>
            </a:pPr>
            <a:r>
              <a:rPr lang="en-US" dirty="0"/>
              <a:t>In this section, you will learn to:</a:t>
            </a:r>
          </a:p>
          <a:p>
            <a:pPr marL="365760" indent="-256032" fontAlgn="auto">
              <a:spcAft>
                <a:spcPts val="0"/>
              </a:spcAft>
              <a:buFont typeface="Wingdings 3"/>
              <a:buChar char=""/>
              <a:defRPr/>
            </a:pPr>
            <a:r>
              <a:rPr lang="en-US" dirty="0"/>
              <a:t>Define a class</a:t>
            </a:r>
          </a:p>
          <a:p>
            <a:pPr marL="365760" indent="-256032" fontAlgn="auto">
              <a:spcAft>
                <a:spcPts val="0"/>
              </a:spcAft>
              <a:buFont typeface="Wingdings 3"/>
              <a:buChar char=""/>
              <a:defRPr/>
            </a:pPr>
            <a:r>
              <a:rPr lang="en-US" dirty="0"/>
              <a:t>Implement an object based on a class</a:t>
            </a:r>
          </a:p>
          <a:p>
            <a:pPr marL="365760" indent="-256032" fontAlgn="auto">
              <a:spcAft>
                <a:spcPts val="0"/>
              </a:spcAft>
              <a:buFont typeface="Wingdings 3"/>
              <a:buChar char=""/>
              <a:defRPr/>
            </a:pPr>
            <a:r>
              <a:rPr lang="en-US" dirty="0"/>
              <a:t>Describe the access </a:t>
            </a:r>
            <a:r>
              <a:rPr lang="en-US" dirty="0" err="1"/>
              <a:t>specifiers</a:t>
            </a:r>
            <a:r>
              <a:rPr lang="en-US" dirty="0"/>
              <a:t> Private, Public, &amp; Protected</a:t>
            </a:r>
          </a:p>
          <a:p>
            <a:pPr marL="365760" indent="-256032" fontAlgn="auto">
              <a:spcAft>
                <a:spcPts val="0"/>
              </a:spcAft>
              <a:buFont typeface="Wingdings 3"/>
              <a:buChar char=""/>
              <a:defRPr/>
            </a:pPr>
            <a:r>
              <a:rPr lang="en-US" dirty="0"/>
              <a:t>Describe the scope resolution operator</a:t>
            </a:r>
          </a:p>
          <a:p>
            <a:pPr marL="365760" indent="-256032" fontAlgn="auto">
              <a:spcAft>
                <a:spcPts val="0"/>
              </a:spcAft>
              <a:buFont typeface="Wingdings 3"/>
              <a:buChar char=""/>
              <a:defRPr/>
            </a:pPr>
            <a:r>
              <a:rPr lang="en-US" dirty="0"/>
              <a:t>Describe the </a:t>
            </a:r>
            <a:r>
              <a:rPr lang="en-US" b="1" dirty="0"/>
              <a:t>this</a:t>
            </a:r>
            <a:r>
              <a:rPr lang="en-US" dirty="0"/>
              <a:t> pointer</a:t>
            </a:r>
          </a:p>
          <a:p>
            <a:pPr marL="365760" indent="-256032" fontAlgn="auto">
              <a:spcAft>
                <a:spcPts val="0"/>
              </a:spcAft>
              <a:buFont typeface="Wingdings 3"/>
              <a:buChar char=""/>
              <a:defRPr/>
            </a:pPr>
            <a:r>
              <a:rPr lang="en-US" dirty="0"/>
              <a:t>Describe the accessibility of class members Vs </a:t>
            </a:r>
            <a:r>
              <a:rPr lang="en-US" dirty="0" err="1"/>
              <a:t>Struct</a:t>
            </a:r>
            <a:r>
              <a:rPr lang="en-US" dirty="0"/>
              <a:t> members</a:t>
            </a:r>
          </a:p>
          <a:p>
            <a:pPr marL="365760" indent="-256032" fontAlgn="auto">
              <a:spcAft>
                <a:spcPts val="0"/>
              </a:spcAft>
              <a:buFont typeface="Wingdings 3"/>
              <a:buChar char=""/>
              <a:defRPr/>
            </a:pPr>
            <a:r>
              <a:rPr lang="en-US" dirty="0"/>
              <a:t>Describe Constructors and Destructors</a:t>
            </a:r>
          </a:p>
          <a:p>
            <a:pPr marL="365760" indent="-256032" fontAlgn="auto">
              <a:spcAft>
                <a:spcPts val="0"/>
              </a:spcAft>
              <a:buFont typeface="Wingdings 3"/>
              <a:buChar char=""/>
              <a:defRPr/>
            </a:pPr>
            <a:r>
              <a:rPr lang="en-US" dirty="0"/>
              <a:t>Describe static class members, both data and member functions</a:t>
            </a: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Scope</a:t>
            </a:r>
            <a:endParaRPr lang="en-IN" b="1" dirty="0"/>
          </a:p>
        </p:txBody>
      </p:sp>
      <p:sp>
        <p:nvSpPr>
          <p:cNvPr id="3" name="Content Placeholder 2"/>
          <p:cNvSpPr>
            <a:spLocks noGrp="1"/>
          </p:cNvSpPr>
          <p:nvPr>
            <p:ph idx="1"/>
          </p:nvPr>
        </p:nvSpPr>
        <p:spPr/>
        <p:txBody>
          <a:bodyPr>
            <a:normAutofit lnSpcReduction="10000"/>
          </a:bodyPr>
          <a:lstStyle/>
          <a:p>
            <a:r>
              <a:rPr lang="en-US" dirty="0"/>
              <a:t>The </a:t>
            </a:r>
            <a:r>
              <a:rPr lang="en-US" b="1" dirty="0"/>
              <a:t>class</a:t>
            </a:r>
            <a:r>
              <a:rPr lang="en-US" dirty="0"/>
              <a:t> keyword was borrowed from </a:t>
            </a:r>
            <a:r>
              <a:rPr lang="en-US" dirty="0" err="1"/>
              <a:t>Simula</a:t>
            </a:r>
            <a:r>
              <a:rPr lang="en-US" dirty="0"/>
              <a:t>, and incorporated into C++ by </a:t>
            </a:r>
            <a:r>
              <a:rPr lang="en-US" dirty="0" err="1"/>
              <a:t>Stroustrup</a:t>
            </a:r>
            <a:r>
              <a:rPr lang="en-US" dirty="0"/>
              <a:t>.</a:t>
            </a:r>
          </a:p>
          <a:p>
            <a:endParaRPr lang="en-US" dirty="0"/>
          </a:p>
          <a:p>
            <a:r>
              <a:rPr lang="en-US" dirty="0"/>
              <a:t>But for some fundamental differences, the </a:t>
            </a:r>
            <a:r>
              <a:rPr lang="en-US" b="1" dirty="0"/>
              <a:t>class</a:t>
            </a:r>
            <a:r>
              <a:rPr lang="en-US" dirty="0"/>
              <a:t> keyword is similar in usage to the </a:t>
            </a:r>
            <a:r>
              <a:rPr lang="en-US" b="1" dirty="0" err="1"/>
              <a:t>struct</a:t>
            </a:r>
            <a:r>
              <a:rPr lang="en-US" dirty="0"/>
              <a:t> keyword in C++.</a:t>
            </a:r>
          </a:p>
          <a:p>
            <a:endParaRPr lang="en-US" dirty="0"/>
          </a:p>
          <a:p>
            <a:r>
              <a:rPr lang="en-US" dirty="0"/>
              <a:t>Shown below is the class declaration for the data type point:</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Declaration</a:t>
            </a:r>
            <a:endParaRPr lang="en-IN" b="1" dirty="0"/>
          </a:p>
        </p:txBody>
      </p:sp>
      <p:sp>
        <p:nvSpPr>
          <p:cNvPr id="3" name="Content Placeholder 2"/>
          <p:cNvSpPr>
            <a:spLocks noGrp="1"/>
          </p:cNvSpPr>
          <p:nvPr>
            <p:ph sz="half" idx="1"/>
          </p:nvPr>
        </p:nvSpPr>
        <p:spPr/>
        <p:txBody>
          <a:bodyPr>
            <a:normAutofit fontScale="70000" lnSpcReduction="20000"/>
          </a:bodyPr>
          <a:lstStyle/>
          <a:p>
            <a:pPr marL="365760" indent="-256032" fontAlgn="auto">
              <a:spcAft>
                <a:spcPts val="0"/>
              </a:spcAft>
              <a:buFontTx/>
              <a:buNone/>
              <a:defRPr/>
            </a:pPr>
            <a:r>
              <a:rPr lang="en-US" dirty="0"/>
              <a:t>class point</a:t>
            </a:r>
          </a:p>
          <a:p>
            <a:pPr marL="365760" indent="-256032" fontAlgn="auto">
              <a:spcAft>
                <a:spcPts val="0"/>
              </a:spcAft>
              <a:buFontTx/>
              <a:buNone/>
              <a:defRPr/>
            </a:pPr>
            <a:r>
              <a:rPr lang="en-US" dirty="0"/>
              <a:t> {</a:t>
            </a:r>
          </a:p>
          <a:p>
            <a:pPr marL="365760" indent="-256032" fontAlgn="auto">
              <a:spcAft>
                <a:spcPts val="0"/>
              </a:spcAft>
              <a:buFontTx/>
              <a:buNone/>
              <a:defRPr/>
            </a:pPr>
            <a:r>
              <a:rPr lang="en-US" dirty="0"/>
              <a:t>   </a:t>
            </a:r>
            <a:r>
              <a:rPr lang="en-US" dirty="0" err="1"/>
              <a:t>int</a:t>
            </a:r>
            <a:r>
              <a:rPr lang="en-US" dirty="0"/>
              <a:t> </a:t>
            </a:r>
            <a:r>
              <a:rPr lang="en-US" dirty="0" err="1"/>
              <a:t>x_coord</a:t>
            </a:r>
            <a:r>
              <a:rPr lang="en-US" dirty="0"/>
              <a:t>;</a:t>
            </a:r>
          </a:p>
          <a:p>
            <a:pPr marL="365760" indent="-256032" fontAlgn="auto">
              <a:spcAft>
                <a:spcPts val="0"/>
              </a:spcAft>
              <a:buFontTx/>
              <a:buNone/>
              <a:defRPr/>
            </a:pPr>
            <a:r>
              <a:rPr lang="en-US" dirty="0"/>
              <a:t>   </a:t>
            </a:r>
            <a:r>
              <a:rPr lang="en-US" dirty="0" err="1"/>
              <a:t>int</a:t>
            </a:r>
            <a:r>
              <a:rPr lang="en-US" dirty="0"/>
              <a:t> </a:t>
            </a:r>
            <a:r>
              <a:rPr lang="en-US" dirty="0" err="1"/>
              <a:t>y_coord</a:t>
            </a:r>
            <a:r>
              <a:rPr lang="en-US" dirty="0"/>
              <a:t>;</a:t>
            </a:r>
          </a:p>
          <a:p>
            <a:pPr marL="365760" indent="-256032" fontAlgn="auto">
              <a:spcAft>
                <a:spcPts val="0"/>
              </a:spcAft>
              <a:buFontTx/>
              <a:buNone/>
              <a:defRPr/>
            </a:pPr>
            <a:r>
              <a:rPr lang="en-US" dirty="0"/>
              <a:t>   void </a:t>
            </a:r>
            <a:r>
              <a:rPr lang="en-US" dirty="0" err="1"/>
              <a:t>setx</a:t>
            </a:r>
            <a:r>
              <a:rPr lang="en-US" dirty="0"/>
              <a:t>( </a:t>
            </a:r>
            <a:r>
              <a:rPr lang="en-US" dirty="0" err="1"/>
              <a:t>int</a:t>
            </a:r>
            <a:r>
              <a:rPr lang="en-US" dirty="0"/>
              <a:t> x)</a:t>
            </a:r>
          </a:p>
          <a:p>
            <a:pPr marL="365760" indent="-256032" fontAlgn="auto">
              <a:spcAft>
                <a:spcPts val="0"/>
              </a:spcAft>
              <a:buFontTx/>
              <a:buNone/>
              <a:defRPr/>
            </a:pPr>
            <a:r>
              <a:rPr lang="en-US" dirty="0"/>
              <a:t>   { </a:t>
            </a:r>
            <a:r>
              <a:rPr lang="en-US" dirty="0" err="1"/>
              <a:t>x_coord</a:t>
            </a:r>
            <a:r>
              <a:rPr lang="en-US" dirty="0"/>
              <a:t> = (x &gt; 79 ? 79 : (x &lt; 0 ? 0 :x)); }</a:t>
            </a:r>
          </a:p>
          <a:p>
            <a:pPr marL="365760" indent="-256032" fontAlgn="auto">
              <a:spcAft>
                <a:spcPts val="0"/>
              </a:spcAft>
              <a:buFontTx/>
              <a:buNone/>
              <a:defRPr/>
            </a:pPr>
            <a:r>
              <a:rPr lang="en-US" dirty="0"/>
              <a:t>void </a:t>
            </a:r>
            <a:r>
              <a:rPr lang="en-US" dirty="0" err="1"/>
              <a:t>sety</a:t>
            </a:r>
            <a:r>
              <a:rPr lang="en-US" dirty="0"/>
              <a:t> (</a:t>
            </a:r>
            <a:r>
              <a:rPr lang="en-US" dirty="0" err="1"/>
              <a:t>int</a:t>
            </a:r>
            <a:r>
              <a:rPr lang="en-US" dirty="0"/>
              <a:t> y)</a:t>
            </a:r>
          </a:p>
          <a:p>
            <a:pPr marL="365760" indent="-256032" fontAlgn="auto">
              <a:spcAft>
                <a:spcPts val="0"/>
              </a:spcAft>
              <a:buFontTx/>
              <a:buNone/>
              <a:defRPr/>
            </a:pPr>
            <a:r>
              <a:rPr lang="en-US" dirty="0"/>
              <a:t>   { </a:t>
            </a:r>
            <a:r>
              <a:rPr lang="en-US" dirty="0" err="1"/>
              <a:t>y_coord</a:t>
            </a:r>
            <a:r>
              <a:rPr lang="en-US" dirty="0"/>
              <a:t> = (y &lt; 24 ? 24 : (y &lt; 0 ? 0 : y)); }</a:t>
            </a:r>
          </a:p>
          <a:p>
            <a:pPr marL="365760" indent="-256032" fontAlgn="auto">
              <a:spcAft>
                <a:spcPts val="0"/>
              </a:spcAft>
              <a:buFontTx/>
              <a:buNone/>
              <a:defRPr/>
            </a:pPr>
            <a:r>
              <a:rPr lang="en-US" dirty="0" err="1"/>
              <a:t>int</a:t>
            </a:r>
            <a:r>
              <a:rPr lang="en-US" dirty="0"/>
              <a:t> </a:t>
            </a:r>
            <a:r>
              <a:rPr lang="en-US" dirty="0" err="1"/>
              <a:t>getx</a:t>
            </a:r>
            <a:r>
              <a:rPr lang="en-US" dirty="0"/>
              <a:t>( void)</a:t>
            </a:r>
          </a:p>
          <a:p>
            <a:pPr marL="365760" indent="-256032" fontAlgn="auto">
              <a:spcAft>
                <a:spcPts val="0"/>
              </a:spcAft>
              <a:buFontTx/>
              <a:buNone/>
              <a:defRPr/>
            </a:pPr>
            <a:r>
              <a:rPr lang="en-US" dirty="0"/>
              <a:t>   { return </a:t>
            </a:r>
            <a:r>
              <a:rPr lang="en-US" dirty="0" err="1"/>
              <a:t>x_coord</a:t>
            </a:r>
            <a:r>
              <a:rPr lang="en-US" dirty="0"/>
              <a:t>; }</a:t>
            </a:r>
          </a:p>
          <a:p>
            <a:pPr marL="365760" indent="-256032" fontAlgn="auto">
              <a:spcAft>
                <a:spcPts val="0"/>
              </a:spcAft>
              <a:buFontTx/>
              <a:buNone/>
              <a:defRPr/>
            </a:pPr>
            <a:r>
              <a:rPr lang="en-US" dirty="0" err="1"/>
              <a:t>int</a:t>
            </a:r>
            <a:r>
              <a:rPr lang="en-US" dirty="0"/>
              <a:t> </a:t>
            </a:r>
            <a:r>
              <a:rPr lang="en-US" dirty="0" err="1"/>
              <a:t>gety</a:t>
            </a:r>
            <a:r>
              <a:rPr lang="en-US" dirty="0"/>
              <a:t>( void)</a:t>
            </a:r>
          </a:p>
          <a:p>
            <a:pPr marL="365760" indent="-256032" fontAlgn="auto">
              <a:spcAft>
                <a:spcPts val="0"/>
              </a:spcAft>
              <a:buFontTx/>
              <a:buNone/>
              <a:defRPr/>
            </a:pPr>
            <a:r>
              <a:rPr lang="en-US" dirty="0"/>
              <a:t>   { return </a:t>
            </a:r>
            <a:r>
              <a:rPr lang="en-US" dirty="0" err="1"/>
              <a:t>y_coord</a:t>
            </a:r>
            <a:r>
              <a:rPr lang="en-US" dirty="0"/>
              <a:t>;}</a:t>
            </a:r>
          </a:p>
          <a:p>
            <a:pPr marL="365760" indent="-256032" fontAlgn="auto">
              <a:spcAft>
                <a:spcPts val="0"/>
              </a:spcAft>
              <a:buFontTx/>
              <a:buNone/>
              <a:defRPr/>
            </a:pPr>
            <a:r>
              <a:rPr lang="en-US" dirty="0"/>
              <a:t>}; // end of class</a:t>
            </a:r>
          </a:p>
          <a:p>
            <a:endParaRPr lang="en-IN" dirty="0"/>
          </a:p>
        </p:txBody>
      </p:sp>
      <p:sp>
        <p:nvSpPr>
          <p:cNvPr id="4" name="Content Placeholder 3"/>
          <p:cNvSpPr>
            <a:spLocks noGrp="1"/>
          </p:cNvSpPr>
          <p:nvPr>
            <p:ph sz="half" idx="2"/>
          </p:nvPr>
        </p:nvSpPr>
        <p:spPr/>
        <p:txBody>
          <a:bodyPr>
            <a:normAutofit fontScale="70000" lnSpcReduction="20000"/>
          </a:bodyPr>
          <a:lstStyle/>
          <a:p>
            <a:pPr>
              <a:buNone/>
            </a:pPr>
            <a:r>
              <a:rPr lang="en-US" dirty="0"/>
              <a:t>main( )</a:t>
            </a:r>
          </a:p>
          <a:p>
            <a:pPr>
              <a:buNone/>
            </a:pPr>
            <a:r>
              <a:rPr lang="en-US" dirty="0"/>
              <a:t>      {</a:t>
            </a:r>
          </a:p>
          <a:p>
            <a:pPr>
              <a:buNone/>
            </a:pPr>
            <a:r>
              <a:rPr lang="en-US" dirty="0"/>
              <a:t>   </a:t>
            </a:r>
            <a:r>
              <a:rPr lang="en-US" dirty="0" err="1"/>
              <a:t>int</a:t>
            </a:r>
            <a:r>
              <a:rPr lang="en-US" dirty="0"/>
              <a:t> a, b;</a:t>
            </a:r>
          </a:p>
          <a:p>
            <a:pPr>
              <a:buNone/>
            </a:pPr>
            <a:r>
              <a:rPr lang="en-US" dirty="0"/>
              <a:t>   point p1;//class variable(object)</a:t>
            </a:r>
          </a:p>
          <a:p>
            <a:pPr>
              <a:buNone/>
            </a:pPr>
            <a:r>
              <a:rPr lang="en-US" dirty="0"/>
              <a:t>   p1.setx(22); // </a:t>
            </a:r>
            <a:r>
              <a:rPr lang="en-US" sz="2400" b="1" dirty="0"/>
              <a:t>not being accessible</a:t>
            </a:r>
            <a:r>
              <a:rPr lang="en-US" sz="1800" b="1" dirty="0"/>
              <a:t> </a:t>
            </a:r>
            <a:endParaRPr lang="en-US" sz="1800" dirty="0"/>
          </a:p>
          <a:p>
            <a:pPr>
              <a:buNone/>
            </a:pPr>
            <a:r>
              <a:rPr lang="en-US" dirty="0"/>
              <a:t>   p1.sety(44); // </a:t>
            </a:r>
            <a:r>
              <a:rPr lang="en-US" sz="2400" b="1" dirty="0"/>
              <a:t>not being accessible</a:t>
            </a:r>
            <a:r>
              <a:rPr lang="en-US" dirty="0"/>
              <a:t> </a:t>
            </a:r>
          </a:p>
          <a:p>
            <a:pPr>
              <a:buNone/>
            </a:pPr>
            <a:r>
              <a:rPr lang="en-US" dirty="0"/>
              <a:t>   a = p1.getx( ); // </a:t>
            </a:r>
            <a:r>
              <a:rPr lang="en-US" sz="2400" b="1" dirty="0"/>
              <a:t>not being accessible</a:t>
            </a:r>
            <a:r>
              <a:rPr lang="en-US" dirty="0"/>
              <a:t> </a:t>
            </a:r>
          </a:p>
          <a:p>
            <a:pPr>
              <a:buNone/>
            </a:pPr>
            <a:r>
              <a:rPr lang="en-US" dirty="0"/>
              <a:t>   b = p1.gety( ); // </a:t>
            </a:r>
            <a:r>
              <a:rPr lang="en-US" sz="2400" b="1" dirty="0"/>
              <a:t>not being accessible</a:t>
            </a:r>
          </a:p>
          <a:p>
            <a:pPr>
              <a:buNone/>
            </a:pPr>
            <a:r>
              <a:rPr lang="en-US" dirty="0"/>
              <a:t>        }</a:t>
            </a:r>
          </a:p>
          <a:p>
            <a:pPr>
              <a:buNone/>
            </a:pPr>
            <a:endParaRPr lang="en-US" dirty="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a:t>The </a:t>
            </a:r>
            <a:r>
              <a:rPr lang="en-US" b="1" dirty="0">
                <a:solidFill>
                  <a:srgbClr val="009900"/>
                </a:solidFill>
              </a:rPr>
              <a:t>private</a:t>
            </a:r>
            <a:r>
              <a:rPr lang="en-US" dirty="0"/>
              <a:t> access </a:t>
            </a:r>
            <a:r>
              <a:rPr lang="en-US" dirty="0" err="1"/>
              <a:t>specifier</a:t>
            </a:r>
            <a:r>
              <a:rPr lang="en-US" dirty="0"/>
              <a:t> is generally used to encapsulate or hide the member data in the class.</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The </a:t>
            </a:r>
            <a:r>
              <a:rPr lang="en-US" b="1" dirty="0">
                <a:solidFill>
                  <a:srgbClr val="009900"/>
                </a:solidFill>
              </a:rPr>
              <a:t>public</a:t>
            </a:r>
            <a:r>
              <a:rPr lang="en-US" dirty="0"/>
              <a:t> access </a:t>
            </a:r>
            <a:r>
              <a:rPr lang="en-US" dirty="0" err="1"/>
              <a:t>specifier</a:t>
            </a:r>
            <a:r>
              <a:rPr lang="en-US" dirty="0"/>
              <a:t> is used to expose the member functions to the outside world, that is, to outside functions as interfaces to the class.</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The modified code for the class point is presented in the following slides:</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Declaration for Point</a:t>
            </a:r>
            <a:endParaRPr lang="en-IN" b="1"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a:t>class point</a:t>
            </a:r>
          </a:p>
          <a:p>
            <a:pPr>
              <a:lnSpc>
                <a:spcPct val="90000"/>
              </a:lnSpc>
            </a:pPr>
            <a:r>
              <a:rPr lang="en-US" dirty="0"/>
              <a:t> {</a:t>
            </a:r>
          </a:p>
          <a:p>
            <a:pPr>
              <a:lnSpc>
                <a:spcPct val="90000"/>
              </a:lnSpc>
            </a:pPr>
            <a:r>
              <a:rPr lang="en-US" dirty="0"/>
              <a:t>   </a:t>
            </a:r>
            <a:r>
              <a:rPr lang="en-US" b="1" dirty="0">
                <a:solidFill>
                  <a:srgbClr val="009900"/>
                </a:solidFill>
              </a:rPr>
              <a:t>private:</a:t>
            </a:r>
          </a:p>
          <a:p>
            <a:pPr>
              <a:lnSpc>
                <a:spcPct val="90000"/>
              </a:lnSpc>
            </a:pPr>
            <a:r>
              <a:rPr lang="en-US" dirty="0"/>
              <a:t>    </a:t>
            </a:r>
            <a:r>
              <a:rPr lang="en-US" dirty="0" err="1"/>
              <a:t>int</a:t>
            </a:r>
            <a:r>
              <a:rPr lang="en-US" dirty="0"/>
              <a:t> </a:t>
            </a:r>
            <a:r>
              <a:rPr lang="en-US" dirty="0" err="1"/>
              <a:t>x_coord</a:t>
            </a:r>
            <a:r>
              <a:rPr lang="en-US" dirty="0"/>
              <a:t>;</a:t>
            </a:r>
          </a:p>
          <a:p>
            <a:pPr>
              <a:lnSpc>
                <a:spcPct val="90000"/>
              </a:lnSpc>
            </a:pPr>
            <a:r>
              <a:rPr lang="en-US" dirty="0"/>
              <a:t>    </a:t>
            </a:r>
            <a:r>
              <a:rPr lang="en-US" dirty="0" err="1"/>
              <a:t>int</a:t>
            </a:r>
            <a:r>
              <a:rPr lang="en-US" dirty="0"/>
              <a:t> </a:t>
            </a:r>
            <a:r>
              <a:rPr lang="en-US" dirty="0" err="1"/>
              <a:t>y_coord</a:t>
            </a:r>
            <a:r>
              <a:rPr lang="en-US" dirty="0"/>
              <a:t>;</a:t>
            </a:r>
          </a:p>
          <a:p>
            <a:pPr>
              <a:lnSpc>
                <a:spcPct val="90000"/>
              </a:lnSpc>
            </a:pPr>
            <a:r>
              <a:rPr lang="en-US" dirty="0"/>
              <a:t>   </a:t>
            </a:r>
          </a:p>
          <a:p>
            <a:pPr>
              <a:lnSpc>
                <a:spcPct val="90000"/>
              </a:lnSpc>
            </a:pPr>
            <a:r>
              <a:rPr lang="en-US" dirty="0"/>
              <a:t>   </a:t>
            </a:r>
            <a:r>
              <a:rPr lang="en-US" b="1" dirty="0">
                <a:solidFill>
                  <a:srgbClr val="009900"/>
                </a:solidFill>
              </a:rPr>
              <a:t>public:</a:t>
            </a:r>
          </a:p>
          <a:p>
            <a:pPr>
              <a:lnSpc>
                <a:spcPct val="90000"/>
              </a:lnSpc>
            </a:pPr>
            <a:r>
              <a:rPr lang="en-US" dirty="0"/>
              <a:t>    void </a:t>
            </a:r>
            <a:r>
              <a:rPr lang="en-US" dirty="0" err="1"/>
              <a:t>setx</a:t>
            </a:r>
            <a:r>
              <a:rPr lang="en-US" dirty="0"/>
              <a:t>( </a:t>
            </a:r>
            <a:r>
              <a:rPr lang="en-US" dirty="0" err="1"/>
              <a:t>int</a:t>
            </a:r>
            <a:r>
              <a:rPr lang="en-US" dirty="0"/>
              <a:t> x)</a:t>
            </a:r>
          </a:p>
          <a:p>
            <a:pPr>
              <a:lnSpc>
                <a:spcPct val="90000"/>
              </a:lnSpc>
            </a:pPr>
            <a:r>
              <a:rPr lang="en-US" dirty="0"/>
              <a:t>    {     </a:t>
            </a:r>
            <a:r>
              <a:rPr lang="en-US" dirty="0" err="1"/>
              <a:t>x_coord</a:t>
            </a:r>
            <a:r>
              <a:rPr lang="en-US" dirty="0"/>
              <a:t> = (x &gt; 79 ? 79 : (x &lt; 0 ? 0 :x)); }</a:t>
            </a:r>
          </a:p>
          <a:p>
            <a:pPr>
              <a:lnSpc>
                <a:spcPct val="90000"/>
              </a:lnSpc>
            </a:pPr>
            <a:r>
              <a:rPr lang="en-US" dirty="0"/>
              <a:t>    void </a:t>
            </a:r>
            <a:r>
              <a:rPr lang="en-US" dirty="0" err="1"/>
              <a:t>sety</a:t>
            </a:r>
            <a:r>
              <a:rPr lang="en-US" dirty="0"/>
              <a:t> (</a:t>
            </a:r>
            <a:r>
              <a:rPr lang="en-US" dirty="0" err="1"/>
              <a:t>int</a:t>
            </a:r>
            <a:r>
              <a:rPr lang="en-US" dirty="0"/>
              <a:t> y)</a:t>
            </a:r>
          </a:p>
          <a:p>
            <a:pPr>
              <a:lnSpc>
                <a:spcPct val="90000"/>
              </a:lnSpc>
            </a:pPr>
            <a:r>
              <a:rPr lang="en-US" dirty="0"/>
              <a:t>     { </a:t>
            </a:r>
            <a:r>
              <a:rPr lang="en-US" dirty="0" err="1"/>
              <a:t>y_coord</a:t>
            </a:r>
            <a:r>
              <a:rPr lang="en-US" dirty="0"/>
              <a:t> = (y &lt; 24 ? 24 : (y &lt; 0 ? 0 : y)); }</a:t>
            </a:r>
          </a:p>
          <a:p>
            <a:pPr>
              <a:lnSpc>
                <a:spcPct val="90000"/>
              </a:lnSpc>
            </a:pPr>
            <a:r>
              <a:rPr lang="en-US" dirty="0"/>
              <a:t>    </a:t>
            </a:r>
            <a:r>
              <a:rPr lang="en-US" dirty="0" err="1"/>
              <a:t>int</a:t>
            </a:r>
            <a:r>
              <a:rPr lang="en-US" dirty="0"/>
              <a:t> </a:t>
            </a:r>
            <a:r>
              <a:rPr lang="en-US" dirty="0" err="1"/>
              <a:t>getx</a:t>
            </a:r>
            <a:r>
              <a:rPr lang="en-US" dirty="0"/>
              <a:t>( void)</a:t>
            </a:r>
          </a:p>
          <a:p>
            <a:pPr>
              <a:lnSpc>
                <a:spcPct val="90000"/>
              </a:lnSpc>
            </a:pPr>
            <a:r>
              <a:rPr lang="en-US" dirty="0"/>
              <a:t>     {  return </a:t>
            </a:r>
            <a:r>
              <a:rPr lang="en-US" dirty="0" err="1"/>
              <a:t>x_coord</a:t>
            </a:r>
            <a:r>
              <a:rPr lang="en-US" dirty="0"/>
              <a:t>; }</a:t>
            </a:r>
          </a:p>
          <a:p>
            <a:pPr>
              <a:lnSpc>
                <a:spcPct val="90000"/>
              </a:lnSpc>
            </a:pPr>
            <a:r>
              <a:rPr lang="en-US" dirty="0"/>
              <a:t>    </a:t>
            </a:r>
            <a:r>
              <a:rPr lang="en-US" dirty="0" err="1"/>
              <a:t>int</a:t>
            </a:r>
            <a:r>
              <a:rPr lang="en-US" dirty="0"/>
              <a:t> </a:t>
            </a:r>
            <a:r>
              <a:rPr lang="en-US" dirty="0" err="1"/>
              <a:t>gety</a:t>
            </a:r>
            <a:r>
              <a:rPr lang="en-US" dirty="0"/>
              <a:t>( void)</a:t>
            </a:r>
          </a:p>
          <a:p>
            <a:pPr>
              <a:lnSpc>
                <a:spcPct val="90000"/>
              </a:lnSpc>
            </a:pPr>
            <a:r>
              <a:rPr lang="en-US" dirty="0"/>
              <a:t>     { return </a:t>
            </a:r>
            <a:r>
              <a:rPr lang="en-US" dirty="0" err="1"/>
              <a:t>y_coord</a:t>
            </a:r>
            <a:r>
              <a:rPr lang="en-US" dirty="0"/>
              <a:t>;}</a:t>
            </a:r>
          </a:p>
          <a:p>
            <a:pPr>
              <a:lnSpc>
                <a:spcPct val="90000"/>
              </a:lnSpc>
            </a:pPr>
            <a:r>
              <a:rPr lang="en-US" dirty="0"/>
              <a:t>}; // end of class</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Declaration for Point</a:t>
            </a:r>
            <a:endParaRPr lang="en-IN" b="1" dirty="0"/>
          </a:p>
        </p:txBody>
      </p:sp>
      <p:sp>
        <p:nvSpPr>
          <p:cNvPr id="3" name="Content Placeholder 2"/>
          <p:cNvSpPr>
            <a:spLocks noGrp="1"/>
          </p:cNvSpPr>
          <p:nvPr>
            <p:ph idx="1"/>
          </p:nvPr>
        </p:nvSpPr>
        <p:spPr/>
        <p:txBody>
          <a:bodyPr>
            <a:normAutofit fontScale="70000" lnSpcReduction="20000"/>
          </a:bodyPr>
          <a:lstStyle/>
          <a:p>
            <a:r>
              <a:rPr lang="en-US" dirty="0"/>
              <a:t>main( )</a:t>
            </a:r>
          </a:p>
          <a:p>
            <a:r>
              <a:rPr lang="en-US" dirty="0"/>
              <a:t> {</a:t>
            </a:r>
          </a:p>
          <a:p>
            <a:r>
              <a:rPr lang="en-US" dirty="0"/>
              <a:t>   </a:t>
            </a:r>
            <a:r>
              <a:rPr lang="en-US" dirty="0" err="1"/>
              <a:t>int</a:t>
            </a:r>
            <a:r>
              <a:rPr lang="en-US" dirty="0"/>
              <a:t> a, b;</a:t>
            </a:r>
          </a:p>
          <a:p>
            <a:r>
              <a:rPr lang="en-US" dirty="0"/>
              <a:t>   // an object p1 of class type point, class keyword not required</a:t>
            </a:r>
          </a:p>
          <a:p>
            <a:r>
              <a:rPr lang="en-US" dirty="0"/>
              <a:t>   point p1;</a:t>
            </a:r>
          </a:p>
          <a:p>
            <a:r>
              <a:rPr lang="en-US" dirty="0"/>
              <a:t>   p1.setx(22); // set the value of </a:t>
            </a:r>
            <a:r>
              <a:rPr lang="en-US" dirty="0" err="1"/>
              <a:t>x_coord</a:t>
            </a:r>
            <a:r>
              <a:rPr lang="en-US" dirty="0"/>
              <a:t>  of object p1</a:t>
            </a:r>
          </a:p>
          <a:p>
            <a:r>
              <a:rPr lang="en-US" dirty="0"/>
              <a:t>   p1.sety(44); // set the value of </a:t>
            </a:r>
            <a:r>
              <a:rPr lang="en-US" dirty="0" err="1"/>
              <a:t>y_coord</a:t>
            </a:r>
            <a:r>
              <a:rPr lang="en-US" dirty="0"/>
              <a:t> of object p1</a:t>
            </a:r>
          </a:p>
          <a:p>
            <a:r>
              <a:rPr lang="en-US" dirty="0"/>
              <a:t>   a = p1.getx( ); // return the value of the </a:t>
            </a:r>
            <a:r>
              <a:rPr lang="en-US" dirty="0" err="1"/>
              <a:t>x_coord</a:t>
            </a:r>
            <a:r>
              <a:rPr lang="en-US" dirty="0"/>
              <a:t> member of object p1</a:t>
            </a:r>
          </a:p>
          <a:p>
            <a:r>
              <a:rPr lang="en-US" dirty="0"/>
              <a:t>   b = p1.gety( ); // return the value of the </a:t>
            </a:r>
            <a:r>
              <a:rPr lang="en-US" dirty="0" err="1"/>
              <a:t>y_coord</a:t>
            </a:r>
            <a:r>
              <a:rPr lang="en-US" dirty="0"/>
              <a:t> member of p1</a:t>
            </a:r>
          </a:p>
          <a:p>
            <a:r>
              <a:rPr lang="en-US" dirty="0"/>
              <a:t>   }</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With Constructors</a:t>
            </a:r>
            <a:endParaRPr lang="en-IN" b="1" dirty="0"/>
          </a:p>
        </p:txBody>
      </p:sp>
      <p:sp>
        <p:nvSpPr>
          <p:cNvPr id="3" name="Content Placeholder 2"/>
          <p:cNvSpPr>
            <a:spLocks noGrp="1"/>
          </p:cNvSpPr>
          <p:nvPr>
            <p:ph idx="1"/>
          </p:nvPr>
        </p:nvSpPr>
        <p:spPr/>
        <p:txBody>
          <a:bodyPr>
            <a:normAutofit fontScale="70000" lnSpcReduction="20000"/>
          </a:bodyPr>
          <a:lstStyle/>
          <a:p>
            <a:pPr>
              <a:lnSpc>
                <a:spcPct val="90000"/>
              </a:lnSpc>
            </a:pPr>
            <a:r>
              <a:rPr lang="en-US" dirty="0"/>
              <a:t>class point</a:t>
            </a:r>
          </a:p>
          <a:p>
            <a:pPr>
              <a:lnSpc>
                <a:spcPct val="90000"/>
              </a:lnSpc>
            </a:pPr>
            <a:r>
              <a:rPr lang="en-US" dirty="0"/>
              <a:t> {</a:t>
            </a:r>
          </a:p>
          <a:p>
            <a:pPr>
              <a:lnSpc>
                <a:spcPct val="90000"/>
              </a:lnSpc>
            </a:pPr>
            <a:r>
              <a:rPr lang="en-US" dirty="0"/>
              <a:t>   </a:t>
            </a:r>
            <a:r>
              <a:rPr lang="en-US" b="1" dirty="0">
                <a:solidFill>
                  <a:srgbClr val="009900"/>
                </a:solidFill>
              </a:rPr>
              <a:t>private:</a:t>
            </a:r>
          </a:p>
          <a:p>
            <a:pPr>
              <a:lnSpc>
                <a:spcPct val="90000"/>
              </a:lnSpc>
            </a:pPr>
            <a:r>
              <a:rPr lang="en-US" dirty="0"/>
              <a:t>    </a:t>
            </a:r>
            <a:r>
              <a:rPr lang="en-US" dirty="0" err="1"/>
              <a:t>int</a:t>
            </a:r>
            <a:r>
              <a:rPr lang="en-US" dirty="0"/>
              <a:t> </a:t>
            </a:r>
            <a:r>
              <a:rPr lang="en-US" dirty="0" err="1"/>
              <a:t>x_coord</a:t>
            </a:r>
            <a:r>
              <a:rPr lang="en-US" dirty="0"/>
              <a:t>;</a:t>
            </a:r>
          </a:p>
          <a:p>
            <a:pPr>
              <a:lnSpc>
                <a:spcPct val="90000"/>
              </a:lnSpc>
            </a:pPr>
            <a:r>
              <a:rPr lang="en-US" dirty="0"/>
              <a:t>    </a:t>
            </a:r>
            <a:r>
              <a:rPr lang="en-US" dirty="0" err="1"/>
              <a:t>int</a:t>
            </a:r>
            <a:r>
              <a:rPr lang="en-US" dirty="0"/>
              <a:t> </a:t>
            </a:r>
            <a:r>
              <a:rPr lang="en-US" dirty="0" err="1"/>
              <a:t>y_coord</a:t>
            </a:r>
            <a:r>
              <a:rPr lang="en-US" dirty="0"/>
              <a:t>;</a:t>
            </a:r>
          </a:p>
          <a:p>
            <a:pPr>
              <a:lnSpc>
                <a:spcPct val="90000"/>
              </a:lnSpc>
            </a:pPr>
            <a:r>
              <a:rPr lang="en-US" dirty="0"/>
              <a:t>   </a:t>
            </a:r>
          </a:p>
          <a:p>
            <a:pPr>
              <a:lnSpc>
                <a:spcPct val="90000"/>
              </a:lnSpc>
            </a:pPr>
            <a:r>
              <a:rPr lang="en-US" dirty="0"/>
              <a:t>   </a:t>
            </a:r>
            <a:r>
              <a:rPr lang="en-US" b="1" dirty="0">
                <a:solidFill>
                  <a:srgbClr val="009900"/>
                </a:solidFill>
              </a:rPr>
              <a:t>public:</a:t>
            </a:r>
          </a:p>
          <a:p>
            <a:pPr>
              <a:lnSpc>
                <a:spcPct val="90000"/>
              </a:lnSpc>
            </a:pPr>
            <a:r>
              <a:rPr lang="en-US" b="1" dirty="0">
                <a:solidFill>
                  <a:srgbClr val="009900"/>
                </a:solidFill>
              </a:rPr>
              <a:t>   </a:t>
            </a:r>
            <a:r>
              <a:rPr lang="en-US" dirty="0"/>
              <a:t>point( )</a:t>
            </a:r>
          </a:p>
          <a:p>
            <a:pPr>
              <a:lnSpc>
                <a:spcPct val="90000"/>
              </a:lnSpc>
            </a:pPr>
            <a:r>
              <a:rPr lang="en-US" b="1" dirty="0">
                <a:solidFill>
                  <a:srgbClr val="009900"/>
                </a:solidFill>
              </a:rPr>
              <a:t>    </a:t>
            </a:r>
            <a:r>
              <a:rPr lang="en-US" dirty="0"/>
              <a:t>{ </a:t>
            </a:r>
            <a:r>
              <a:rPr lang="en-US" dirty="0" err="1"/>
              <a:t>x_coord</a:t>
            </a:r>
            <a:r>
              <a:rPr lang="en-US" dirty="0"/>
              <a:t> = </a:t>
            </a:r>
            <a:r>
              <a:rPr lang="en-US" dirty="0" err="1"/>
              <a:t>y_coord</a:t>
            </a:r>
            <a:r>
              <a:rPr lang="en-US" dirty="0"/>
              <a:t> = 0;}</a:t>
            </a:r>
            <a:r>
              <a:rPr lang="en-US" b="1" dirty="0">
                <a:solidFill>
                  <a:srgbClr val="009900"/>
                </a:solidFill>
              </a:rPr>
              <a:t> </a:t>
            </a:r>
          </a:p>
          <a:p>
            <a:pPr>
              <a:lnSpc>
                <a:spcPct val="90000"/>
              </a:lnSpc>
            </a:pPr>
            <a:r>
              <a:rPr lang="en-US" b="1" dirty="0">
                <a:solidFill>
                  <a:srgbClr val="009900"/>
                </a:solidFill>
              </a:rPr>
              <a:t>   </a:t>
            </a:r>
            <a:r>
              <a:rPr lang="en-US" dirty="0"/>
              <a:t>point( </a:t>
            </a:r>
            <a:r>
              <a:rPr lang="en-US" dirty="0" err="1"/>
              <a:t>int</a:t>
            </a:r>
            <a:r>
              <a:rPr lang="en-US" dirty="0"/>
              <a:t> x, </a:t>
            </a:r>
            <a:r>
              <a:rPr lang="en-US" dirty="0" err="1"/>
              <a:t>int</a:t>
            </a:r>
            <a:r>
              <a:rPr lang="en-US" dirty="0"/>
              <a:t> y)</a:t>
            </a:r>
          </a:p>
          <a:p>
            <a:pPr>
              <a:lnSpc>
                <a:spcPct val="90000"/>
              </a:lnSpc>
            </a:pPr>
            <a:r>
              <a:rPr lang="en-US" dirty="0">
                <a:solidFill>
                  <a:srgbClr val="009900"/>
                </a:solidFill>
              </a:rPr>
              <a:t>    </a:t>
            </a:r>
            <a:r>
              <a:rPr lang="en-US" dirty="0"/>
              <a:t>{</a:t>
            </a:r>
          </a:p>
          <a:p>
            <a:pPr>
              <a:lnSpc>
                <a:spcPct val="90000"/>
              </a:lnSpc>
            </a:pPr>
            <a:r>
              <a:rPr lang="en-US" dirty="0"/>
              <a:t>      </a:t>
            </a:r>
            <a:r>
              <a:rPr lang="en-US" dirty="0" err="1"/>
              <a:t>x_coord</a:t>
            </a:r>
            <a:r>
              <a:rPr lang="en-US" dirty="0"/>
              <a:t> = (x &gt; 79 ? 79 : (x &lt; 0 ? 0 :x)); </a:t>
            </a:r>
          </a:p>
          <a:p>
            <a:pPr>
              <a:lnSpc>
                <a:spcPct val="90000"/>
              </a:lnSpc>
            </a:pPr>
            <a:r>
              <a:rPr lang="en-US" dirty="0"/>
              <a:t>      </a:t>
            </a:r>
            <a:r>
              <a:rPr lang="en-US" dirty="0" err="1"/>
              <a:t>y_coord</a:t>
            </a:r>
            <a:r>
              <a:rPr lang="en-US" dirty="0"/>
              <a:t> = (y &lt; 24 ? 24 : (y &lt; 0 ? 0 : y)); </a:t>
            </a:r>
          </a:p>
          <a:p>
            <a:pPr>
              <a:lnSpc>
                <a:spcPct val="90000"/>
              </a:lnSpc>
            </a:pPr>
            <a:r>
              <a:rPr lang="en-US" dirty="0"/>
              <a:t>     }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With Constructors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err="1"/>
              <a:t>int</a:t>
            </a:r>
            <a:r>
              <a:rPr lang="en-US" dirty="0"/>
              <a:t> </a:t>
            </a:r>
            <a:r>
              <a:rPr lang="en-US" dirty="0" err="1"/>
              <a:t>getx</a:t>
            </a:r>
            <a:r>
              <a:rPr lang="en-US" dirty="0"/>
              <a:t>( void)</a:t>
            </a:r>
          </a:p>
          <a:p>
            <a:r>
              <a:rPr lang="en-US" dirty="0"/>
              <a:t>     {  return </a:t>
            </a:r>
            <a:r>
              <a:rPr lang="en-US" dirty="0" err="1"/>
              <a:t>x_coord</a:t>
            </a:r>
            <a:r>
              <a:rPr lang="en-US" dirty="0"/>
              <a:t>; }</a:t>
            </a:r>
          </a:p>
          <a:p>
            <a:r>
              <a:rPr lang="en-US" dirty="0"/>
              <a:t>    </a:t>
            </a:r>
            <a:r>
              <a:rPr lang="en-US" dirty="0" err="1"/>
              <a:t>int</a:t>
            </a:r>
            <a:r>
              <a:rPr lang="en-US" dirty="0"/>
              <a:t> </a:t>
            </a:r>
            <a:r>
              <a:rPr lang="en-US" dirty="0" err="1"/>
              <a:t>gety</a:t>
            </a:r>
            <a:r>
              <a:rPr lang="en-US" dirty="0"/>
              <a:t>( void)</a:t>
            </a:r>
          </a:p>
          <a:p>
            <a:r>
              <a:rPr lang="en-US" dirty="0"/>
              <a:t>     { return </a:t>
            </a:r>
            <a:r>
              <a:rPr lang="en-US" dirty="0" err="1"/>
              <a:t>y_coord</a:t>
            </a:r>
            <a:r>
              <a:rPr lang="en-US" dirty="0"/>
              <a:t>;}</a:t>
            </a:r>
          </a:p>
          <a:p>
            <a:r>
              <a:rPr lang="en-US" dirty="0"/>
              <a:t>}; // end of class</a:t>
            </a:r>
          </a:p>
          <a:p>
            <a:r>
              <a:rPr lang="en-US" dirty="0"/>
              <a:t>main( )</a:t>
            </a:r>
          </a:p>
          <a:p>
            <a:r>
              <a:rPr lang="en-US" dirty="0"/>
              <a:t>  {</a:t>
            </a:r>
          </a:p>
          <a:p>
            <a:r>
              <a:rPr lang="en-US" dirty="0"/>
              <a:t>    point p1;</a:t>
            </a:r>
          </a:p>
          <a:p>
            <a:r>
              <a:rPr lang="en-US" dirty="0"/>
              <a:t>   point p2(10,20);</a:t>
            </a:r>
          </a:p>
          <a:p>
            <a:r>
              <a:rPr lang="en-US"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Constructors: Features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a:t>A  special member function which is invoked automatically when an object is created.</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Generally declared in the public section.</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Has the same name as the class.</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Does not have return types.</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Can be overloaded.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OBJECT BASED </a:t>
            </a:r>
            <a:r>
              <a:rPr lang="en-US" b="1" dirty="0" err="1"/>
              <a:t>vs</a:t>
            </a:r>
            <a:r>
              <a:rPr lang="en-US" b="1" dirty="0"/>
              <a:t> OBJECT ORIENTED</a:t>
            </a:r>
            <a:endParaRPr lang="en-IN" b="1" dirty="0"/>
          </a:p>
        </p:txBody>
      </p:sp>
      <p:sp>
        <p:nvSpPr>
          <p:cNvPr id="3" name="Content Placeholder 2"/>
          <p:cNvSpPr>
            <a:spLocks noGrp="1"/>
          </p:cNvSpPr>
          <p:nvPr>
            <p:ph idx="1"/>
          </p:nvPr>
        </p:nvSpPr>
        <p:spPr/>
        <p:txBody>
          <a:bodyPr>
            <a:normAutofit/>
          </a:bodyPr>
          <a:lstStyle/>
          <a:p>
            <a:r>
              <a:rPr lang="en-US" sz="2400" b="1" dirty="0"/>
              <a:t>OBJECT BASED SUPPORTS</a:t>
            </a:r>
            <a:r>
              <a:rPr lang="en-US" sz="2400" dirty="0"/>
              <a:t>:</a:t>
            </a:r>
          </a:p>
          <a:p>
            <a:r>
              <a:rPr lang="en-US" sz="2400" dirty="0"/>
              <a:t>Data encapsulation &amp; Access mechanisms</a:t>
            </a:r>
          </a:p>
          <a:p>
            <a:r>
              <a:rPr lang="en-US" sz="2400" dirty="0"/>
              <a:t>Automatic initialization &amp; cleanup of objects.</a:t>
            </a:r>
          </a:p>
          <a:p>
            <a:r>
              <a:rPr lang="en-US" sz="2400" dirty="0"/>
              <a:t>Operator overloading.</a:t>
            </a:r>
          </a:p>
          <a:p>
            <a:r>
              <a:rPr lang="en-US" sz="2400" b="1" dirty="0"/>
              <a:t>DOESNOT SUPPORT</a:t>
            </a:r>
            <a:r>
              <a:rPr lang="en-US" sz="2400" dirty="0"/>
              <a:t>:</a:t>
            </a:r>
          </a:p>
          <a:p>
            <a:r>
              <a:rPr lang="en-US" sz="2400" dirty="0"/>
              <a:t>Inheritance &amp; dynamic biding.</a:t>
            </a:r>
          </a:p>
          <a:p>
            <a:r>
              <a:rPr lang="en-US" sz="2400" dirty="0" err="1"/>
              <a:t>E.g</a:t>
            </a:r>
            <a:r>
              <a:rPr lang="en-US" sz="2400" dirty="0"/>
              <a:t>: </a:t>
            </a:r>
            <a:r>
              <a:rPr lang="en-US" sz="2400" dirty="0" err="1"/>
              <a:t>Ada</a:t>
            </a:r>
            <a:r>
              <a:rPr lang="en-US" sz="2400" dirty="0"/>
              <a:t>, Visual Basic</a:t>
            </a:r>
          </a:p>
          <a:p>
            <a:r>
              <a:rPr lang="en-US" sz="2400" dirty="0"/>
              <a:t>Object oriented supports both. </a:t>
            </a:r>
            <a:r>
              <a:rPr lang="en-US" sz="2400" dirty="0" err="1"/>
              <a:t>E.g</a:t>
            </a:r>
            <a:r>
              <a:rPr lang="en-US" sz="2400" dirty="0"/>
              <a:t>: C++, Smalltalk, Java, C#</a:t>
            </a:r>
          </a:p>
          <a:p>
            <a:r>
              <a:rPr lang="en-US" sz="2400" dirty="0"/>
              <a:t>Which one to use depends on characteristics &amp; requirements of the applications.</a:t>
            </a:r>
            <a:endParaRPr lang="en-IN"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Destructors </a:t>
            </a:r>
            <a:endParaRPr lang="en-IN" b="1" dirty="0"/>
          </a:p>
        </p:txBody>
      </p:sp>
      <p:sp>
        <p:nvSpPr>
          <p:cNvPr id="3" name="Content Placeholder 2"/>
          <p:cNvSpPr>
            <a:spLocks noGrp="1"/>
          </p:cNvSpPr>
          <p:nvPr>
            <p:ph idx="1"/>
          </p:nvPr>
        </p:nvSpPr>
        <p:spPr>
          <a:xfrm>
            <a:off x="457200" y="1600200"/>
            <a:ext cx="8229600" cy="4757758"/>
          </a:xfrm>
        </p:spPr>
        <p:txBody>
          <a:bodyPr>
            <a:normAutofit lnSpcReduction="10000"/>
          </a:bodyPr>
          <a:lstStyle/>
          <a:p>
            <a:pPr marL="365760" indent="-256032" fontAlgn="auto">
              <a:spcAft>
                <a:spcPts val="0"/>
              </a:spcAft>
              <a:buFont typeface="Wingdings 3"/>
              <a:buChar char=""/>
              <a:defRPr/>
            </a:pPr>
            <a:r>
              <a:rPr lang="en-US" sz="2400" dirty="0"/>
              <a:t>A destructor is invoked when an object of the class goes out of scope, or when the memory occupied by it is de-allocated using the </a:t>
            </a:r>
            <a:r>
              <a:rPr lang="en-US" sz="2400" b="1" dirty="0">
                <a:solidFill>
                  <a:srgbClr val="009900"/>
                </a:solidFill>
              </a:rPr>
              <a:t>delete</a:t>
            </a:r>
            <a:r>
              <a:rPr lang="en-US" sz="2400" dirty="0"/>
              <a:t> operator. </a:t>
            </a:r>
          </a:p>
          <a:p>
            <a:pPr marL="365760" indent="-256032" fontAlgn="auto">
              <a:spcAft>
                <a:spcPts val="0"/>
              </a:spcAft>
              <a:buFont typeface="Wingdings 3"/>
              <a:buChar char=""/>
              <a:defRPr/>
            </a:pPr>
            <a:endParaRPr lang="en-US" sz="2400" dirty="0"/>
          </a:p>
          <a:p>
            <a:pPr marL="365760" indent="-256032" fontAlgn="auto">
              <a:spcAft>
                <a:spcPts val="0"/>
              </a:spcAft>
              <a:buFont typeface="Wingdings 3"/>
              <a:buChar char=""/>
              <a:defRPr/>
            </a:pPr>
            <a:r>
              <a:rPr lang="en-US" sz="2400" dirty="0"/>
              <a:t>A destructor, like a constructor, is identified as a function that has the same name as that of the class, but is prefixed with a ‘~’ (tilde).</a:t>
            </a:r>
          </a:p>
          <a:p>
            <a:pPr marL="365760" indent="-256032">
              <a:buFont typeface="Wingdings 3"/>
              <a:buChar char=""/>
              <a:defRPr/>
            </a:pPr>
            <a:r>
              <a:rPr lang="en-US" sz="2400" b="1" dirty="0"/>
              <a:t>The destructor de-allocates the memory addressed by the pointer by explicitly applying the delete operator on it. </a:t>
            </a:r>
          </a:p>
          <a:p>
            <a:pPr marL="365760" indent="-256032">
              <a:buNone/>
              <a:defRPr/>
            </a:pPr>
            <a:endParaRPr lang="en-US" sz="2400" b="1" dirty="0"/>
          </a:p>
          <a:p>
            <a:pPr marL="365760" indent="-256032" fontAlgn="auto">
              <a:spcAft>
                <a:spcPts val="0"/>
              </a:spcAft>
              <a:buFont typeface="Wingdings 3"/>
              <a:buChar char=""/>
              <a:defRPr/>
            </a:pPr>
            <a:r>
              <a:rPr lang="en-US" sz="2400" dirty="0"/>
              <a:t>Overloading a destructor is not possible. A class can have only one destructor. A destructor cannot take arguments, or specify a return value. </a:t>
            </a:r>
          </a:p>
          <a:p>
            <a:endParaRPr lang="en-IN"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a:solidFill>
                  <a:srgbClr val="009900"/>
                </a:solidFill>
              </a:rPr>
              <a:t>this</a:t>
            </a:r>
            <a:r>
              <a:rPr lang="en-US" b="1" dirty="0"/>
              <a:t> pointer</a:t>
            </a:r>
            <a:endParaRPr lang="en-IN" b="1" dirty="0"/>
          </a:p>
        </p:txBody>
      </p:sp>
      <p:sp>
        <p:nvSpPr>
          <p:cNvPr id="3" name="Content Placeholder 2"/>
          <p:cNvSpPr>
            <a:spLocks noGrp="1"/>
          </p:cNvSpPr>
          <p:nvPr>
            <p:ph idx="1"/>
          </p:nvPr>
        </p:nvSpPr>
        <p:spPr/>
        <p:txBody>
          <a:bodyPr>
            <a:normAutofit fontScale="85000" lnSpcReduction="20000"/>
          </a:bodyPr>
          <a:lstStyle/>
          <a:p>
            <a:r>
              <a:rPr lang="en-US" dirty="0"/>
              <a:t>If every instance of an object has its own copy of all member functions within it, it will be a considerable constraint on memory overhead. Therefore, each object maintains its own copy of member data. Only one copy of member functions exists in memory. If only one copy of a member function exists, how are the data members of an object bound to the references to the data members within the functions? For instance, if </a:t>
            </a:r>
            <a:r>
              <a:rPr lang="en-US" dirty="0" err="1"/>
              <a:t>setx</a:t>
            </a:r>
            <a:r>
              <a:rPr lang="en-US" dirty="0"/>
              <a:t>( ) were to be invoked, how does it know which copy of </a:t>
            </a:r>
            <a:r>
              <a:rPr lang="en-US" dirty="0" err="1"/>
              <a:t>x_coord</a:t>
            </a:r>
            <a:r>
              <a:rPr lang="en-US" dirty="0"/>
              <a:t> should be manipulated, p1.x_coord or p2.x_coord? The answer to the above question is the</a:t>
            </a:r>
            <a:r>
              <a:rPr lang="en-US" b="1" dirty="0"/>
              <a:t> this pointer.</a:t>
            </a:r>
          </a:p>
          <a:p>
            <a:endParaRPr lang="en-US" b="1"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US" b="1" dirty="0"/>
              <a:t>The </a:t>
            </a:r>
            <a:r>
              <a:rPr lang="en-US" b="1" dirty="0">
                <a:solidFill>
                  <a:srgbClr val="009900"/>
                </a:solidFill>
              </a:rPr>
              <a:t>this</a:t>
            </a:r>
            <a:r>
              <a:rPr lang="en-US" b="1" dirty="0"/>
              <a:t> pointer</a:t>
            </a:r>
            <a:endParaRPr lang="en-IN" b="1" dirty="0"/>
          </a:p>
        </p:txBody>
      </p:sp>
      <p:sp>
        <p:nvSpPr>
          <p:cNvPr id="3" name="Content Placeholder 2"/>
          <p:cNvSpPr>
            <a:spLocks noGrp="1"/>
          </p:cNvSpPr>
          <p:nvPr>
            <p:ph idx="1"/>
          </p:nvPr>
        </p:nvSpPr>
        <p:spPr>
          <a:xfrm>
            <a:off x="457200" y="1357298"/>
            <a:ext cx="8229600" cy="5072098"/>
          </a:xfrm>
        </p:spPr>
        <p:txBody>
          <a:bodyPr>
            <a:normAutofit lnSpcReduction="10000"/>
          </a:bodyPr>
          <a:lstStyle/>
          <a:p>
            <a:pPr marL="365760" indent="-256032" fontAlgn="auto">
              <a:spcAft>
                <a:spcPts val="0"/>
              </a:spcAft>
              <a:buFont typeface="Wingdings 3"/>
              <a:buChar char=""/>
              <a:defRPr/>
            </a:pPr>
            <a:r>
              <a:rPr lang="en-US" sz="2400" dirty="0"/>
              <a:t>Each class member function contains an implicit pointer of its class type, named </a:t>
            </a:r>
            <a:r>
              <a:rPr lang="en-US" sz="2400" b="1" dirty="0">
                <a:solidFill>
                  <a:srgbClr val="009900"/>
                </a:solidFill>
              </a:rPr>
              <a:t>this</a:t>
            </a:r>
            <a:r>
              <a:rPr lang="en-US" sz="2400" b="1" dirty="0"/>
              <a:t>.</a:t>
            </a:r>
          </a:p>
          <a:p>
            <a:pPr marL="365760" indent="-256032" fontAlgn="auto">
              <a:spcAft>
                <a:spcPts val="0"/>
              </a:spcAft>
              <a:buFont typeface="Wingdings 3"/>
              <a:buChar char=""/>
              <a:defRPr/>
            </a:pPr>
            <a:endParaRPr lang="en-US" sz="2400" b="1" dirty="0"/>
          </a:p>
          <a:p>
            <a:pPr marL="365760" indent="-256032" fontAlgn="auto">
              <a:spcAft>
                <a:spcPts val="0"/>
              </a:spcAft>
              <a:buFont typeface="Wingdings 3"/>
              <a:buChar char=""/>
              <a:defRPr/>
            </a:pPr>
            <a:r>
              <a:rPr lang="en-US" sz="2400" dirty="0"/>
              <a:t>The </a:t>
            </a:r>
            <a:r>
              <a:rPr lang="en-US" sz="2400" b="1" dirty="0">
                <a:solidFill>
                  <a:srgbClr val="009900"/>
                </a:solidFill>
              </a:rPr>
              <a:t>this</a:t>
            </a:r>
            <a:r>
              <a:rPr lang="en-US" sz="2400" dirty="0"/>
              <a:t> pointer, created automatically by the compiler, contains the address of the object through which the function is invoked.</a:t>
            </a:r>
          </a:p>
          <a:p>
            <a:pPr marL="365760" indent="-256032" fontAlgn="auto">
              <a:spcAft>
                <a:spcPts val="0"/>
              </a:spcAft>
              <a:buFont typeface="Wingdings 3"/>
              <a:buChar char=""/>
              <a:defRPr/>
            </a:pPr>
            <a:r>
              <a:rPr lang="en-US" sz="2400" dirty="0"/>
              <a:t>Therefore, when the member function </a:t>
            </a:r>
            <a:r>
              <a:rPr lang="en-US" sz="2400" dirty="0" err="1"/>
              <a:t>setx</a:t>
            </a:r>
            <a:r>
              <a:rPr lang="en-US" sz="2400" dirty="0"/>
              <a:t>( ) is invoked through p1, the function </a:t>
            </a:r>
            <a:r>
              <a:rPr lang="en-US" sz="2400" dirty="0" err="1"/>
              <a:t>setx</a:t>
            </a:r>
            <a:r>
              <a:rPr lang="en-US" sz="2400" dirty="0"/>
              <a:t>( ) implicitly receives the address of the object p1 (</a:t>
            </a:r>
            <a:r>
              <a:rPr lang="en-US" sz="2400" dirty="0">
                <a:solidFill>
                  <a:srgbClr val="009900"/>
                </a:solidFill>
              </a:rPr>
              <a:t>*</a:t>
            </a:r>
            <a:r>
              <a:rPr lang="en-US" sz="2400" b="1" dirty="0">
                <a:solidFill>
                  <a:srgbClr val="009900"/>
                </a:solidFill>
              </a:rPr>
              <a:t>this</a:t>
            </a:r>
            <a:r>
              <a:rPr lang="en-US" sz="2400" dirty="0"/>
              <a:t>), and therefore, the </a:t>
            </a:r>
            <a:r>
              <a:rPr lang="en-US" sz="2400" dirty="0" err="1"/>
              <a:t>x_coord</a:t>
            </a:r>
            <a:r>
              <a:rPr lang="en-US" sz="2400" dirty="0"/>
              <a:t> of p1 is set. </a:t>
            </a:r>
          </a:p>
          <a:p>
            <a:pPr marL="365760" indent="-256032" fontAlgn="auto">
              <a:spcAft>
                <a:spcPts val="0"/>
              </a:spcAft>
              <a:buFont typeface="Wingdings 3"/>
              <a:buChar char=""/>
              <a:defRPr/>
            </a:pPr>
            <a:r>
              <a:rPr lang="en-US" sz="2400" dirty="0"/>
              <a:t>It also helps us to return the object by reference, thus avoiding the creation of extra memory required to copy the object.</a:t>
            </a:r>
            <a:endParaRPr lang="en-IN"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US" b="1" dirty="0"/>
              <a:t>Static Class Members – Static Data Members </a:t>
            </a:r>
            <a:endParaRPr lang="en-IN" b="1" dirty="0"/>
          </a:p>
        </p:txBody>
      </p:sp>
      <p:sp>
        <p:nvSpPr>
          <p:cNvPr id="3" name="Content Placeholder 2"/>
          <p:cNvSpPr>
            <a:spLocks noGrp="1"/>
          </p:cNvSpPr>
          <p:nvPr>
            <p:ph idx="1"/>
          </p:nvPr>
        </p:nvSpPr>
        <p:spPr>
          <a:xfrm>
            <a:off x="457200" y="1428736"/>
            <a:ext cx="8229600" cy="5143536"/>
          </a:xfrm>
        </p:spPr>
        <p:txBody>
          <a:bodyPr>
            <a:normAutofit/>
          </a:bodyPr>
          <a:lstStyle/>
          <a:p>
            <a:r>
              <a:rPr lang="en-US" sz="2400" dirty="0"/>
              <a:t>Both function and data members of a class can be made </a:t>
            </a:r>
            <a:r>
              <a:rPr lang="en-US" sz="2400" b="1" dirty="0">
                <a:solidFill>
                  <a:srgbClr val="009900"/>
                </a:solidFill>
              </a:rPr>
              <a:t>static</a:t>
            </a:r>
            <a:r>
              <a:rPr lang="en-US" sz="2400" dirty="0"/>
              <a:t>.</a:t>
            </a:r>
          </a:p>
          <a:p>
            <a:pPr>
              <a:buNone/>
            </a:pPr>
            <a:endParaRPr lang="en-US" sz="2400" dirty="0"/>
          </a:p>
          <a:p>
            <a:r>
              <a:rPr lang="en-US" sz="2400" dirty="0"/>
              <a:t>When you precede a member variable’s declaration with the keyword static, you are telling the compiler that only one copy of that variable will exist, and that all objects of that class will share that variable.</a:t>
            </a:r>
          </a:p>
          <a:p>
            <a:endParaRPr lang="en-US" sz="2400" dirty="0"/>
          </a:p>
          <a:p>
            <a:r>
              <a:rPr lang="en-US" sz="2400" dirty="0"/>
              <a:t>No matter how many objects of a class are created, only one copy of a static data member exists. Therefore, a static data member can be said to be class-specific and not instance-specific. Its existence is tied to the class, and not to an object of the class.</a:t>
            </a:r>
            <a:endParaRPr lang="en-I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Members</a:t>
            </a:r>
            <a:endParaRPr lang="en-IN" b="1" dirty="0"/>
          </a:p>
        </p:txBody>
      </p:sp>
      <p:sp>
        <p:nvSpPr>
          <p:cNvPr id="3" name="Content Placeholder 2"/>
          <p:cNvSpPr>
            <a:spLocks noGrp="1"/>
          </p:cNvSpPr>
          <p:nvPr>
            <p:ph idx="1"/>
          </p:nvPr>
        </p:nvSpPr>
        <p:spPr>
          <a:xfrm>
            <a:off x="457200" y="1600200"/>
            <a:ext cx="8229600" cy="4757758"/>
          </a:xfrm>
        </p:spPr>
        <p:txBody>
          <a:bodyPr>
            <a:normAutofit fontScale="62500" lnSpcReduction="20000"/>
          </a:bodyPr>
          <a:lstStyle/>
          <a:p>
            <a:pPr>
              <a:lnSpc>
                <a:spcPct val="90000"/>
              </a:lnSpc>
            </a:pPr>
            <a:r>
              <a:rPr lang="en-US" dirty="0"/>
              <a:t>#include &lt;</a:t>
            </a:r>
            <a:r>
              <a:rPr lang="en-US" dirty="0" err="1"/>
              <a:t>iostream</a:t>
            </a:r>
            <a:r>
              <a:rPr lang="en-US" dirty="0"/>
              <a:t>&gt;</a:t>
            </a:r>
          </a:p>
          <a:p>
            <a:pPr>
              <a:lnSpc>
                <a:spcPct val="90000"/>
              </a:lnSpc>
            </a:pPr>
            <a:r>
              <a:rPr lang="en-US" dirty="0"/>
              <a:t>using namespace std;</a:t>
            </a:r>
          </a:p>
          <a:p>
            <a:pPr>
              <a:lnSpc>
                <a:spcPct val="90000"/>
              </a:lnSpc>
            </a:pPr>
            <a:r>
              <a:rPr lang="en-US" dirty="0"/>
              <a:t>class </a:t>
            </a:r>
            <a:r>
              <a:rPr lang="en-US" dirty="0" err="1"/>
              <a:t>static_demo</a:t>
            </a:r>
            <a:endParaRPr lang="en-US" dirty="0"/>
          </a:p>
          <a:p>
            <a:pPr>
              <a:lnSpc>
                <a:spcPct val="90000"/>
              </a:lnSpc>
            </a:pPr>
            <a:r>
              <a:rPr lang="en-US" dirty="0"/>
              <a:t> {</a:t>
            </a:r>
          </a:p>
          <a:p>
            <a:pPr>
              <a:lnSpc>
                <a:spcPct val="90000"/>
              </a:lnSpc>
            </a:pPr>
            <a:r>
              <a:rPr lang="en-US" dirty="0"/>
              <a:t>  private:  </a:t>
            </a:r>
          </a:p>
          <a:p>
            <a:pPr>
              <a:lnSpc>
                <a:spcPct val="90000"/>
              </a:lnSpc>
            </a:pPr>
            <a:r>
              <a:rPr lang="en-US" dirty="0"/>
              <a:t>   static </a:t>
            </a:r>
            <a:r>
              <a:rPr lang="en-US" dirty="0" err="1"/>
              <a:t>int</a:t>
            </a:r>
            <a:r>
              <a:rPr lang="en-US" dirty="0"/>
              <a:t> a;</a:t>
            </a:r>
          </a:p>
          <a:p>
            <a:pPr>
              <a:lnSpc>
                <a:spcPct val="90000"/>
              </a:lnSpc>
            </a:pPr>
            <a:r>
              <a:rPr lang="en-US" dirty="0"/>
              <a:t>   </a:t>
            </a:r>
            <a:r>
              <a:rPr lang="en-US" dirty="0" err="1"/>
              <a:t>int</a:t>
            </a:r>
            <a:r>
              <a:rPr lang="en-US" dirty="0"/>
              <a:t> b;</a:t>
            </a:r>
          </a:p>
          <a:p>
            <a:pPr>
              <a:lnSpc>
                <a:spcPct val="90000"/>
              </a:lnSpc>
            </a:pPr>
            <a:r>
              <a:rPr lang="en-US" dirty="0"/>
              <a:t>  public:</a:t>
            </a:r>
          </a:p>
          <a:p>
            <a:pPr>
              <a:lnSpc>
                <a:spcPct val="90000"/>
              </a:lnSpc>
            </a:pPr>
            <a:r>
              <a:rPr lang="en-US" dirty="0"/>
              <a:t>   void set ( </a:t>
            </a:r>
            <a:r>
              <a:rPr lang="en-US" dirty="0" err="1"/>
              <a:t>int</a:t>
            </a:r>
            <a:r>
              <a:rPr lang="en-US" dirty="0"/>
              <a:t> </a:t>
            </a:r>
            <a:r>
              <a:rPr lang="en-US" dirty="0" err="1"/>
              <a:t>i</a:t>
            </a:r>
            <a:r>
              <a:rPr lang="en-US" dirty="0"/>
              <a:t>, </a:t>
            </a:r>
            <a:r>
              <a:rPr lang="en-US" dirty="0" err="1"/>
              <a:t>int</a:t>
            </a:r>
            <a:r>
              <a:rPr lang="en-US" dirty="0"/>
              <a:t> j) </a:t>
            </a:r>
          </a:p>
          <a:p>
            <a:pPr>
              <a:lnSpc>
                <a:spcPct val="90000"/>
              </a:lnSpc>
            </a:pPr>
            <a:r>
              <a:rPr lang="en-US" dirty="0"/>
              <a:t>   {a = </a:t>
            </a:r>
            <a:r>
              <a:rPr lang="en-US" dirty="0" err="1"/>
              <a:t>i</a:t>
            </a:r>
            <a:r>
              <a:rPr lang="en-US" dirty="0"/>
              <a:t>; b = j; }</a:t>
            </a:r>
          </a:p>
          <a:p>
            <a:pPr>
              <a:lnSpc>
                <a:spcPct val="90000"/>
              </a:lnSpc>
            </a:pPr>
            <a:r>
              <a:rPr lang="en-US" dirty="0"/>
              <a:t>   void show( );</a:t>
            </a:r>
          </a:p>
          <a:p>
            <a:pPr>
              <a:lnSpc>
                <a:spcPct val="90000"/>
              </a:lnSpc>
            </a:pPr>
            <a:r>
              <a:rPr lang="en-US" dirty="0"/>
              <a:t>  };</a:t>
            </a:r>
          </a:p>
          <a:p>
            <a:pPr>
              <a:lnSpc>
                <a:spcPct val="90000"/>
              </a:lnSpc>
            </a:pPr>
            <a:r>
              <a:rPr lang="en-US" b="1" dirty="0" err="1"/>
              <a:t>int</a:t>
            </a:r>
            <a:r>
              <a:rPr lang="en-US" b="1" dirty="0"/>
              <a:t> </a:t>
            </a:r>
            <a:r>
              <a:rPr lang="en-US" b="1" dirty="0" err="1"/>
              <a:t>static_demo</a:t>
            </a:r>
            <a:r>
              <a:rPr lang="en-US" b="1" dirty="0"/>
              <a:t>::a; // define the static variable a</a:t>
            </a:r>
          </a:p>
          <a:p>
            <a:pPr>
              <a:lnSpc>
                <a:spcPct val="90000"/>
              </a:lnSpc>
            </a:pPr>
            <a:r>
              <a:rPr lang="en-US" dirty="0"/>
              <a:t>void </a:t>
            </a:r>
            <a:r>
              <a:rPr lang="en-US" dirty="0" err="1"/>
              <a:t>static_demo</a:t>
            </a:r>
            <a:r>
              <a:rPr lang="en-US" dirty="0"/>
              <a:t>::show( )</a:t>
            </a:r>
          </a:p>
          <a:p>
            <a:pPr>
              <a:lnSpc>
                <a:spcPct val="90000"/>
              </a:lnSpc>
            </a:pPr>
            <a:r>
              <a:rPr lang="en-US" dirty="0"/>
              <a:t> {</a:t>
            </a:r>
          </a:p>
          <a:p>
            <a:pPr>
              <a:lnSpc>
                <a:spcPct val="90000"/>
              </a:lnSpc>
            </a:pPr>
            <a:r>
              <a:rPr lang="en-US" dirty="0"/>
              <a:t>   </a:t>
            </a:r>
            <a:r>
              <a:rPr lang="en-US" dirty="0" err="1"/>
              <a:t>cout</a:t>
            </a:r>
            <a:r>
              <a:rPr lang="en-US" dirty="0"/>
              <a:t> &lt;&lt; “this is static a:  “ &lt;&lt; a;</a:t>
            </a:r>
          </a:p>
          <a:p>
            <a:pPr>
              <a:lnSpc>
                <a:spcPct val="90000"/>
              </a:lnSpc>
            </a:pPr>
            <a:r>
              <a:rPr lang="en-US" dirty="0"/>
              <a:t>   </a:t>
            </a:r>
            <a:r>
              <a:rPr lang="en-US" dirty="0" err="1"/>
              <a:t>cout</a:t>
            </a:r>
            <a:r>
              <a:rPr lang="en-US" dirty="0"/>
              <a:t> &lt;&lt; this is non-static b:  “ &lt;&lt; b; &lt;&lt; ‘\n’;   }  </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Members</a:t>
            </a:r>
            <a:endParaRPr lang="en-IN" b="1" dirty="0"/>
          </a:p>
        </p:txBody>
      </p:sp>
      <p:sp>
        <p:nvSpPr>
          <p:cNvPr id="3" name="Content Placeholder 2"/>
          <p:cNvSpPr>
            <a:spLocks noGrp="1"/>
          </p:cNvSpPr>
          <p:nvPr>
            <p:ph idx="1"/>
          </p:nvPr>
        </p:nvSpPr>
        <p:spPr/>
        <p:txBody>
          <a:bodyPr>
            <a:normAutofit fontScale="85000" lnSpcReduction="20000"/>
          </a:bodyPr>
          <a:lstStyle/>
          <a:p>
            <a:pPr marL="109728" indent="0" fontAlgn="auto">
              <a:spcAft>
                <a:spcPts val="0"/>
              </a:spcAft>
              <a:buNone/>
              <a:defRPr/>
            </a:pPr>
            <a:r>
              <a:rPr lang="en-US" dirty="0" err="1"/>
              <a:t>int</a:t>
            </a:r>
            <a:r>
              <a:rPr lang="en-US" dirty="0"/>
              <a:t> main( )</a:t>
            </a:r>
          </a:p>
          <a:p>
            <a:pPr marL="109728" indent="0" fontAlgn="auto">
              <a:spcAft>
                <a:spcPts val="0"/>
              </a:spcAft>
              <a:buNone/>
              <a:defRPr/>
            </a:pPr>
            <a:r>
              <a:rPr lang="en-US" dirty="0"/>
              <a:t> {</a:t>
            </a:r>
          </a:p>
          <a:p>
            <a:pPr marL="109728" indent="0" fontAlgn="auto">
              <a:spcAft>
                <a:spcPts val="0"/>
              </a:spcAft>
              <a:buNone/>
              <a:defRPr/>
            </a:pPr>
            <a:r>
              <a:rPr lang="en-US" dirty="0"/>
              <a:t>   </a:t>
            </a:r>
            <a:r>
              <a:rPr lang="en-US" dirty="0" err="1"/>
              <a:t>static_demo</a:t>
            </a:r>
            <a:r>
              <a:rPr lang="en-US" dirty="0"/>
              <a:t> x, y;</a:t>
            </a:r>
          </a:p>
          <a:p>
            <a:pPr marL="109728" indent="0" fontAlgn="auto">
              <a:spcAft>
                <a:spcPts val="0"/>
              </a:spcAft>
              <a:buNone/>
              <a:defRPr/>
            </a:pPr>
            <a:r>
              <a:rPr lang="en-US" dirty="0"/>
              <a:t>   </a:t>
            </a:r>
            <a:r>
              <a:rPr lang="en-US" dirty="0" err="1"/>
              <a:t>x.set</a:t>
            </a:r>
            <a:r>
              <a:rPr lang="en-US" dirty="0"/>
              <a:t>(1, 1); //set a to 1</a:t>
            </a:r>
          </a:p>
          <a:p>
            <a:pPr marL="109728" indent="0" fontAlgn="auto">
              <a:spcAft>
                <a:spcPts val="0"/>
              </a:spcAft>
              <a:buNone/>
              <a:defRPr/>
            </a:pPr>
            <a:r>
              <a:rPr lang="en-US" dirty="0"/>
              <a:t>   </a:t>
            </a:r>
            <a:r>
              <a:rPr lang="en-US" dirty="0" err="1"/>
              <a:t>x.show</a:t>
            </a:r>
            <a:r>
              <a:rPr lang="en-US" dirty="0"/>
              <a:t>( );</a:t>
            </a:r>
          </a:p>
          <a:p>
            <a:pPr marL="109728" indent="0" fontAlgn="auto">
              <a:spcAft>
                <a:spcPts val="0"/>
              </a:spcAft>
              <a:buNone/>
              <a:defRPr/>
            </a:pPr>
            <a:r>
              <a:rPr lang="en-US" dirty="0"/>
              <a:t>   </a:t>
            </a:r>
            <a:r>
              <a:rPr lang="en-US" dirty="0" err="1"/>
              <a:t>y.set</a:t>
            </a:r>
            <a:r>
              <a:rPr lang="en-US" dirty="0"/>
              <a:t>(2, 2); // change a to 2</a:t>
            </a:r>
          </a:p>
          <a:p>
            <a:pPr marL="109728" indent="0" fontAlgn="auto">
              <a:spcAft>
                <a:spcPts val="0"/>
              </a:spcAft>
              <a:buNone/>
              <a:defRPr/>
            </a:pPr>
            <a:r>
              <a:rPr lang="en-US" dirty="0"/>
              <a:t>   </a:t>
            </a:r>
            <a:r>
              <a:rPr lang="en-US" dirty="0" err="1"/>
              <a:t>y.show</a:t>
            </a:r>
            <a:r>
              <a:rPr lang="en-US" dirty="0"/>
              <a:t>( );</a:t>
            </a:r>
          </a:p>
          <a:p>
            <a:pPr marL="109728" indent="0" fontAlgn="auto">
              <a:spcAft>
                <a:spcPts val="0"/>
              </a:spcAft>
              <a:buNone/>
              <a:defRPr/>
            </a:pPr>
            <a:r>
              <a:rPr lang="en-US" dirty="0"/>
              <a:t>   </a:t>
            </a:r>
            <a:r>
              <a:rPr lang="en-US" dirty="0" err="1"/>
              <a:t>x.show</a:t>
            </a:r>
            <a:r>
              <a:rPr lang="en-US" dirty="0"/>
              <a:t>( ); /* Here, a has been changed for both x and y because a is shared by both objects */</a:t>
            </a:r>
          </a:p>
          <a:p>
            <a:pPr marL="109728" indent="0" fontAlgn="auto">
              <a:spcAft>
                <a:spcPts val="0"/>
              </a:spcAft>
              <a:buNone/>
              <a:defRPr/>
            </a:pPr>
            <a:r>
              <a:rPr lang="en-US" dirty="0"/>
              <a:t>   return 0;</a:t>
            </a:r>
          </a:p>
          <a:p>
            <a:pPr marL="109728" indent="0" fontAlgn="auto">
              <a:spcAft>
                <a:spcPts val="0"/>
              </a:spcAft>
              <a:buNone/>
              <a:defRPr/>
            </a:pPr>
            <a:r>
              <a:rPr lang="en-US" dirty="0"/>
              <a:t>  }</a:t>
            </a:r>
          </a:p>
          <a:p>
            <a:pPr marL="0" indent="0">
              <a:buNone/>
            </a:pP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Members – Uses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a:t>An interesting use of a static member variable is to keep track of the number of objects of a particular class type that is in existence. Consider the following example:</a:t>
            </a:r>
          </a:p>
          <a:p>
            <a:pPr marL="365760" indent="-256032" fontAlgn="auto">
              <a:spcAft>
                <a:spcPts val="0"/>
              </a:spcAft>
              <a:buFont typeface="Wingdings 3"/>
              <a:buChar char=""/>
              <a:defRPr/>
            </a:pPr>
            <a:endParaRPr lang="en-US" dirty="0"/>
          </a:p>
          <a:p>
            <a:pPr marL="109728" indent="0" fontAlgn="auto">
              <a:spcAft>
                <a:spcPts val="0"/>
              </a:spcAft>
              <a:buNone/>
              <a:defRPr/>
            </a:pPr>
            <a:r>
              <a:rPr lang="en-US" sz="2000" dirty="0"/>
              <a:t>#include &lt;</a:t>
            </a:r>
            <a:r>
              <a:rPr lang="en-US" sz="2000" dirty="0" err="1"/>
              <a:t>iostream.h</a:t>
            </a:r>
            <a:r>
              <a:rPr lang="en-US" sz="2000" dirty="0"/>
              <a:t>&gt;</a:t>
            </a:r>
          </a:p>
          <a:p>
            <a:pPr marL="109728" indent="0" fontAlgn="auto">
              <a:spcAft>
                <a:spcPts val="0"/>
              </a:spcAft>
              <a:buNone/>
              <a:defRPr/>
            </a:pPr>
            <a:r>
              <a:rPr lang="en-US" sz="2000" dirty="0"/>
              <a:t>class </a:t>
            </a:r>
            <a:r>
              <a:rPr lang="en-US" sz="2000" dirty="0" err="1"/>
              <a:t>counter_test</a:t>
            </a:r>
            <a:endParaRPr lang="en-US" sz="2000" dirty="0"/>
          </a:p>
          <a:p>
            <a:pPr marL="109728" indent="0" fontAlgn="auto">
              <a:spcAft>
                <a:spcPts val="0"/>
              </a:spcAft>
              <a:buNone/>
              <a:defRPr/>
            </a:pPr>
            <a:r>
              <a:rPr lang="en-US" sz="2000" dirty="0"/>
              <a:t>  {</a:t>
            </a:r>
          </a:p>
          <a:p>
            <a:pPr marL="109728" indent="0" fontAlgn="auto">
              <a:spcAft>
                <a:spcPts val="0"/>
              </a:spcAft>
              <a:buNone/>
              <a:defRPr/>
            </a:pPr>
            <a:r>
              <a:rPr lang="en-US" sz="2000" dirty="0"/>
              <a:t>    public:</a:t>
            </a:r>
          </a:p>
          <a:p>
            <a:pPr marL="109728" indent="0" fontAlgn="auto">
              <a:spcAft>
                <a:spcPts val="0"/>
              </a:spcAft>
              <a:buNone/>
              <a:defRPr/>
            </a:pPr>
            <a:r>
              <a:rPr lang="en-US" sz="2000" dirty="0"/>
              <a:t>     static </a:t>
            </a:r>
            <a:r>
              <a:rPr lang="en-US" sz="2000" dirty="0" err="1"/>
              <a:t>int</a:t>
            </a:r>
            <a:r>
              <a:rPr lang="en-US" sz="2000" dirty="0"/>
              <a:t> count;</a:t>
            </a:r>
          </a:p>
          <a:p>
            <a:pPr marL="109728" indent="0" fontAlgn="auto">
              <a:spcAft>
                <a:spcPts val="0"/>
              </a:spcAft>
              <a:buNone/>
              <a:defRPr/>
            </a:pPr>
            <a:r>
              <a:rPr lang="en-US" sz="2000" dirty="0"/>
              <a:t>     </a:t>
            </a:r>
            <a:r>
              <a:rPr lang="en-US" sz="2000" dirty="0" err="1"/>
              <a:t>counter_test</a:t>
            </a:r>
            <a:r>
              <a:rPr lang="en-US" sz="2000" dirty="0"/>
              <a:t> ( ) { count++; }</a:t>
            </a:r>
          </a:p>
          <a:p>
            <a:pPr marL="109728" indent="0" fontAlgn="auto">
              <a:spcAft>
                <a:spcPts val="0"/>
              </a:spcAft>
              <a:buNone/>
              <a:defRPr/>
            </a:pPr>
            <a:r>
              <a:rPr lang="en-US" sz="2000" dirty="0"/>
              <a:t>     ~</a:t>
            </a:r>
            <a:r>
              <a:rPr lang="en-US" sz="2000" dirty="0" err="1"/>
              <a:t>counter_test</a:t>
            </a:r>
            <a:r>
              <a:rPr lang="en-US" sz="2000" dirty="0"/>
              <a:t> ( ) { count--;}</a:t>
            </a:r>
          </a:p>
          <a:p>
            <a:pPr marL="109728" indent="0" fontAlgn="auto">
              <a:spcAft>
                <a:spcPts val="0"/>
              </a:spcAft>
              <a:buNone/>
              <a:defRPr/>
            </a:pPr>
            <a:r>
              <a:rPr lang="en-US" sz="2000" dirty="0"/>
              <a:t>   };</a:t>
            </a:r>
            <a:endParaRPr lang="en-US" dirty="0"/>
          </a:p>
          <a:p>
            <a:pPr>
              <a:buNone/>
            </a:pP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Members – Uses</a:t>
            </a:r>
            <a:endParaRPr lang="en-IN" b="1" dirty="0"/>
          </a:p>
        </p:txBody>
      </p:sp>
      <p:sp>
        <p:nvSpPr>
          <p:cNvPr id="3" name="Content Placeholder 2"/>
          <p:cNvSpPr>
            <a:spLocks noGrp="1"/>
          </p:cNvSpPr>
          <p:nvPr>
            <p:ph idx="1"/>
          </p:nvPr>
        </p:nvSpPr>
        <p:spPr/>
        <p:txBody>
          <a:bodyPr>
            <a:normAutofit fontScale="62500" lnSpcReduction="20000"/>
          </a:bodyPr>
          <a:lstStyle/>
          <a:p>
            <a:pPr marL="109728" indent="0" fontAlgn="auto">
              <a:lnSpc>
                <a:spcPct val="80000"/>
              </a:lnSpc>
              <a:spcAft>
                <a:spcPts val="0"/>
              </a:spcAft>
              <a:buNone/>
              <a:defRPr/>
            </a:pPr>
            <a:r>
              <a:rPr lang="en-US" dirty="0" err="1"/>
              <a:t>int</a:t>
            </a:r>
            <a:r>
              <a:rPr lang="en-US" dirty="0"/>
              <a:t> </a:t>
            </a:r>
            <a:r>
              <a:rPr lang="en-US" dirty="0" err="1"/>
              <a:t>counter_test</a:t>
            </a:r>
            <a:r>
              <a:rPr lang="en-US" dirty="0"/>
              <a:t>::count;</a:t>
            </a:r>
          </a:p>
          <a:p>
            <a:pPr marL="109728" indent="0" fontAlgn="auto">
              <a:lnSpc>
                <a:spcPct val="80000"/>
              </a:lnSpc>
              <a:spcAft>
                <a:spcPts val="0"/>
              </a:spcAft>
              <a:buNone/>
              <a:defRPr/>
            </a:pPr>
            <a:r>
              <a:rPr lang="en-US" dirty="0"/>
              <a:t>void f( ); </a:t>
            </a:r>
          </a:p>
          <a:p>
            <a:pPr marL="109728" indent="0" fontAlgn="auto">
              <a:lnSpc>
                <a:spcPct val="80000"/>
              </a:lnSpc>
              <a:spcAft>
                <a:spcPts val="0"/>
              </a:spcAft>
              <a:buNone/>
              <a:defRPr/>
            </a:pPr>
            <a:r>
              <a:rPr lang="en-US" dirty="0" err="1"/>
              <a:t>int</a:t>
            </a:r>
            <a:r>
              <a:rPr lang="en-US" dirty="0"/>
              <a:t> main( )</a:t>
            </a:r>
          </a:p>
          <a:p>
            <a:pPr marL="109728" indent="0" fontAlgn="auto">
              <a:lnSpc>
                <a:spcPct val="80000"/>
              </a:lnSpc>
              <a:spcAft>
                <a:spcPts val="0"/>
              </a:spcAft>
              <a:buNone/>
              <a:defRPr/>
            </a:pPr>
            <a:r>
              <a:rPr lang="en-US" dirty="0"/>
              <a:t> {</a:t>
            </a:r>
          </a:p>
          <a:p>
            <a:pPr marL="109728" indent="0" fontAlgn="auto">
              <a:lnSpc>
                <a:spcPct val="80000"/>
              </a:lnSpc>
              <a:spcAft>
                <a:spcPts val="0"/>
              </a:spcAft>
              <a:buNone/>
              <a:defRPr/>
            </a:pPr>
            <a:r>
              <a:rPr lang="en-US" dirty="0"/>
              <a:t>   </a:t>
            </a:r>
            <a:r>
              <a:rPr lang="en-US" dirty="0" err="1"/>
              <a:t>counter_test</a:t>
            </a:r>
            <a:r>
              <a:rPr lang="en-US" dirty="0"/>
              <a:t> ob1;</a:t>
            </a:r>
          </a:p>
          <a:p>
            <a:pPr marL="109728" indent="0" fontAlgn="auto">
              <a:lnSpc>
                <a:spcPct val="80000"/>
              </a:lnSpc>
              <a:spcAft>
                <a:spcPts val="0"/>
              </a:spcAft>
              <a:buNone/>
              <a:defRPr/>
            </a:pPr>
            <a:r>
              <a:rPr lang="en-US" dirty="0"/>
              <a:t>   </a:t>
            </a:r>
            <a:r>
              <a:rPr lang="en-US" dirty="0" err="1"/>
              <a:t>cout</a:t>
            </a:r>
            <a:r>
              <a:rPr lang="en-US" dirty="0"/>
              <a:t> &lt;&lt; objects in existence:  “ &lt;&lt; </a:t>
            </a:r>
            <a:r>
              <a:rPr lang="en-US" dirty="0" err="1"/>
              <a:t>counter_test</a:t>
            </a:r>
            <a:r>
              <a:rPr lang="en-US" dirty="0"/>
              <a:t>::count &lt;&lt; “\n”;</a:t>
            </a:r>
          </a:p>
          <a:p>
            <a:pPr marL="109728" indent="0" fontAlgn="auto">
              <a:lnSpc>
                <a:spcPct val="80000"/>
              </a:lnSpc>
              <a:spcAft>
                <a:spcPts val="0"/>
              </a:spcAft>
              <a:buNone/>
              <a:defRPr/>
            </a:pPr>
            <a:r>
              <a:rPr lang="en-US" dirty="0"/>
              <a:t>   </a:t>
            </a:r>
            <a:r>
              <a:rPr lang="en-US" dirty="0" err="1"/>
              <a:t>counter_test</a:t>
            </a:r>
            <a:r>
              <a:rPr lang="en-US" dirty="0"/>
              <a:t> ob2;</a:t>
            </a:r>
          </a:p>
          <a:p>
            <a:pPr marL="109728" indent="0" fontAlgn="auto">
              <a:lnSpc>
                <a:spcPct val="80000"/>
              </a:lnSpc>
              <a:spcAft>
                <a:spcPts val="0"/>
              </a:spcAft>
              <a:buNone/>
              <a:defRPr/>
            </a:pPr>
            <a:r>
              <a:rPr lang="en-US" dirty="0"/>
              <a:t>   </a:t>
            </a:r>
            <a:r>
              <a:rPr lang="en-US" dirty="0" err="1"/>
              <a:t>cout</a:t>
            </a:r>
            <a:r>
              <a:rPr lang="en-US" dirty="0"/>
              <a:t> &lt;&lt; objects in existence:  “ &lt;&lt; </a:t>
            </a:r>
            <a:r>
              <a:rPr lang="en-US" dirty="0" err="1"/>
              <a:t>counter_test</a:t>
            </a:r>
            <a:r>
              <a:rPr lang="en-US" dirty="0"/>
              <a:t>::count &lt;&lt; “\n”;</a:t>
            </a:r>
          </a:p>
          <a:p>
            <a:pPr marL="109728" indent="0" fontAlgn="auto">
              <a:lnSpc>
                <a:spcPct val="80000"/>
              </a:lnSpc>
              <a:spcAft>
                <a:spcPts val="0"/>
              </a:spcAft>
              <a:buNone/>
              <a:defRPr/>
            </a:pPr>
            <a:r>
              <a:rPr lang="en-US" dirty="0"/>
              <a:t>   f( ); </a:t>
            </a:r>
          </a:p>
          <a:p>
            <a:pPr marL="109728" indent="0" fontAlgn="auto">
              <a:lnSpc>
                <a:spcPct val="80000"/>
              </a:lnSpc>
              <a:spcAft>
                <a:spcPts val="0"/>
              </a:spcAft>
              <a:buNone/>
              <a:defRPr/>
            </a:pPr>
            <a:r>
              <a:rPr lang="en-US" dirty="0"/>
              <a:t>   </a:t>
            </a:r>
            <a:r>
              <a:rPr lang="en-US" dirty="0" err="1"/>
              <a:t>cout</a:t>
            </a:r>
            <a:r>
              <a:rPr lang="en-US" dirty="0"/>
              <a:t> &lt;&lt; objects in existence:  “ &lt;&lt; </a:t>
            </a:r>
            <a:r>
              <a:rPr lang="en-US" dirty="0" err="1"/>
              <a:t>counter_test</a:t>
            </a:r>
            <a:r>
              <a:rPr lang="en-US" dirty="0"/>
              <a:t>::count &lt;&lt; “\n”;</a:t>
            </a:r>
          </a:p>
          <a:p>
            <a:pPr marL="109728" indent="0" fontAlgn="auto">
              <a:lnSpc>
                <a:spcPct val="80000"/>
              </a:lnSpc>
              <a:spcAft>
                <a:spcPts val="0"/>
              </a:spcAft>
              <a:buNone/>
              <a:defRPr/>
            </a:pPr>
            <a:r>
              <a:rPr lang="en-US" dirty="0"/>
              <a:t>   return 0; }</a:t>
            </a:r>
          </a:p>
          <a:p>
            <a:pPr marL="109728" indent="0" fontAlgn="auto">
              <a:lnSpc>
                <a:spcPct val="80000"/>
              </a:lnSpc>
              <a:spcAft>
                <a:spcPts val="0"/>
              </a:spcAft>
              <a:buNone/>
              <a:defRPr/>
            </a:pPr>
            <a:r>
              <a:rPr lang="en-US" dirty="0"/>
              <a:t>void f( )</a:t>
            </a:r>
          </a:p>
          <a:p>
            <a:pPr marL="109728" indent="0" fontAlgn="auto">
              <a:lnSpc>
                <a:spcPct val="80000"/>
              </a:lnSpc>
              <a:spcAft>
                <a:spcPts val="0"/>
              </a:spcAft>
              <a:buNone/>
              <a:defRPr/>
            </a:pPr>
            <a:r>
              <a:rPr lang="en-US" dirty="0"/>
              <a:t> {</a:t>
            </a:r>
          </a:p>
          <a:p>
            <a:pPr marL="109728" indent="0" fontAlgn="auto">
              <a:lnSpc>
                <a:spcPct val="80000"/>
              </a:lnSpc>
              <a:spcAft>
                <a:spcPts val="0"/>
              </a:spcAft>
              <a:buNone/>
              <a:defRPr/>
            </a:pPr>
            <a:r>
              <a:rPr lang="en-US" dirty="0"/>
              <a:t>    counter temp;</a:t>
            </a:r>
          </a:p>
          <a:p>
            <a:pPr marL="109728" indent="0" fontAlgn="auto">
              <a:lnSpc>
                <a:spcPct val="80000"/>
              </a:lnSpc>
              <a:spcAft>
                <a:spcPts val="0"/>
              </a:spcAft>
              <a:buNone/>
              <a:defRPr/>
            </a:pPr>
            <a:r>
              <a:rPr lang="en-US" dirty="0"/>
              <a:t>    </a:t>
            </a:r>
            <a:r>
              <a:rPr lang="en-US" dirty="0" err="1"/>
              <a:t>cout</a:t>
            </a:r>
            <a:r>
              <a:rPr lang="en-US" dirty="0"/>
              <a:t> &lt;&lt; objects in existence:  “ &lt;&lt; </a:t>
            </a:r>
            <a:r>
              <a:rPr lang="en-US" dirty="0" err="1"/>
              <a:t>counter_test</a:t>
            </a:r>
            <a:r>
              <a:rPr lang="en-US" dirty="0"/>
              <a:t>::count &lt;&lt; “\n”;</a:t>
            </a:r>
          </a:p>
          <a:p>
            <a:pPr marL="109728" indent="0" fontAlgn="auto">
              <a:lnSpc>
                <a:spcPct val="80000"/>
              </a:lnSpc>
              <a:spcAft>
                <a:spcPts val="0"/>
              </a:spcAft>
              <a:buNone/>
              <a:defRPr/>
            </a:pPr>
            <a:r>
              <a:rPr lang="en-US" dirty="0"/>
              <a:t>    // temp is destroyed when f( ) returns</a:t>
            </a:r>
          </a:p>
          <a:p>
            <a:pPr marL="109728" indent="0" fontAlgn="auto">
              <a:lnSpc>
                <a:spcPct val="80000"/>
              </a:lnSpc>
              <a:spcAft>
                <a:spcPts val="0"/>
              </a:spcAft>
              <a:buNone/>
              <a:defRPr/>
            </a:pPr>
            <a:r>
              <a:rPr lang="en-US"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a:t>Member functions may also be declared static.</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Static member functions are subject to several restrictions.</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They may only directly refer to other static members of the class.</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A static member function does not have a </a:t>
            </a:r>
            <a:r>
              <a:rPr lang="en-US" b="1" dirty="0"/>
              <a:t>this</a:t>
            </a:r>
            <a:r>
              <a:rPr lang="en-US" dirty="0"/>
              <a:t> pointer.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Functions</a:t>
            </a:r>
            <a:endParaRPr lang="en-IN" b="1" dirty="0"/>
          </a:p>
        </p:txBody>
      </p:sp>
      <p:sp>
        <p:nvSpPr>
          <p:cNvPr id="3" name="Content Placeholder 2"/>
          <p:cNvSpPr>
            <a:spLocks noGrp="1"/>
          </p:cNvSpPr>
          <p:nvPr>
            <p:ph idx="1"/>
          </p:nvPr>
        </p:nvSpPr>
        <p:spPr/>
        <p:txBody>
          <a:bodyPr>
            <a:normAutofit fontScale="85000" lnSpcReduction="10000"/>
          </a:bodyPr>
          <a:lstStyle/>
          <a:p>
            <a:pPr marL="365760" indent="-256032" fontAlgn="auto">
              <a:spcAft>
                <a:spcPts val="0"/>
              </a:spcAft>
              <a:buFont typeface="Wingdings 3"/>
              <a:buChar char=""/>
              <a:defRPr/>
            </a:pPr>
            <a:r>
              <a:rPr lang="en-US" dirty="0"/>
              <a:t>There cannot be a </a:t>
            </a:r>
            <a:r>
              <a:rPr lang="en-US" b="1" dirty="0"/>
              <a:t>static</a:t>
            </a:r>
            <a:r>
              <a:rPr lang="en-US" dirty="0"/>
              <a:t> and a </a:t>
            </a:r>
            <a:r>
              <a:rPr lang="en-US" b="1" dirty="0"/>
              <a:t>non-static</a:t>
            </a:r>
            <a:r>
              <a:rPr lang="en-US" dirty="0"/>
              <a:t> version of the same function.</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A static member function may not be </a:t>
            </a:r>
            <a:r>
              <a:rPr lang="en-US" b="1" dirty="0"/>
              <a:t>virtual</a:t>
            </a:r>
            <a:r>
              <a:rPr lang="en-US" dirty="0"/>
              <a:t>.</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Finally, they cannot be declared as </a:t>
            </a:r>
            <a:r>
              <a:rPr lang="en-US" b="1" dirty="0"/>
              <a:t>const</a:t>
            </a:r>
            <a:r>
              <a:rPr lang="en-US" dirty="0"/>
              <a:t> or </a:t>
            </a:r>
            <a:r>
              <a:rPr lang="en-US" b="1" dirty="0"/>
              <a:t>volatile</a:t>
            </a:r>
            <a:r>
              <a:rPr lang="en-US" dirty="0"/>
              <a:t>.</a:t>
            </a:r>
          </a:p>
          <a:p>
            <a:pPr marL="365760" indent="-256032" fontAlgn="auto">
              <a:spcAft>
                <a:spcPts val="0"/>
              </a:spcAft>
              <a:buFont typeface="Wingdings 3"/>
              <a:buChar char=""/>
              <a:defRPr/>
            </a:pPr>
            <a:endParaRPr lang="en-US" dirty="0"/>
          </a:p>
          <a:p>
            <a:pPr marL="365760" indent="-256032" fontAlgn="auto">
              <a:spcAft>
                <a:spcPts val="0"/>
              </a:spcAft>
              <a:buFont typeface="Wingdings 3"/>
              <a:buChar char=""/>
              <a:defRPr/>
            </a:pPr>
            <a:r>
              <a:rPr lang="en-US" dirty="0"/>
              <a:t>One good use for them is to “pre-initialize” private static data before any object is actually created.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a:t>
            </a:r>
            <a:r>
              <a:rPr lang="en-US" b="1" dirty="0" err="1"/>
              <a:t>vs</a:t>
            </a:r>
            <a:r>
              <a:rPr lang="en-US" b="1" dirty="0"/>
              <a:t> C++</a:t>
            </a:r>
            <a:endParaRPr lang="en-IN" b="1" dirty="0"/>
          </a:p>
        </p:txBody>
      </p:sp>
      <p:sp>
        <p:nvSpPr>
          <p:cNvPr id="3" name="Content Placeholder 2"/>
          <p:cNvSpPr>
            <a:spLocks noGrp="1"/>
          </p:cNvSpPr>
          <p:nvPr>
            <p:ph idx="1"/>
          </p:nvPr>
        </p:nvSpPr>
        <p:spPr>
          <a:xfrm>
            <a:off x="457200" y="1357298"/>
            <a:ext cx="8229600" cy="4768865"/>
          </a:xfrm>
        </p:spPr>
        <p:txBody>
          <a:bodyPr>
            <a:normAutofit/>
          </a:bodyPr>
          <a:lstStyle/>
          <a:p>
            <a:r>
              <a:rPr lang="en-US" sz="2400" dirty="0"/>
              <a:t>The difference between C and C++ is primarily in the degree of emphasis on </a:t>
            </a:r>
            <a:r>
              <a:rPr lang="en-US" sz="2400" b="1" dirty="0"/>
              <a:t>types and structures</a:t>
            </a:r>
            <a:r>
              <a:rPr lang="en-US" sz="2400" dirty="0"/>
              <a:t>.</a:t>
            </a:r>
          </a:p>
          <a:p>
            <a:r>
              <a:rPr lang="en-US" sz="2400" dirty="0"/>
              <a:t>WHY THE NAME C++: “++” is the increment operator. C+ is a syntax error! Thus C++ clearly suggests that it is an extension of C.</a:t>
            </a:r>
          </a:p>
          <a:p>
            <a:r>
              <a:rPr lang="en-US" sz="2400" dirty="0"/>
              <a:t>C++ main purpose was to make writing good programs easier and more pleasant for the individual programmer.</a:t>
            </a:r>
          </a:p>
          <a:p>
            <a:r>
              <a:rPr lang="en-US" sz="2400" dirty="0"/>
              <a:t>The definition of C++ has been revised to ensure that a construct that is both legal C and legal C++ has the same meaning in both languages.</a:t>
            </a:r>
          </a:p>
          <a:p>
            <a:r>
              <a:rPr lang="en-US" sz="2400" dirty="0"/>
              <a:t>A C++ class is a type.</a:t>
            </a:r>
            <a:endParaRPr lang="en-I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Functions</a:t>
            </a:r>
            <a:endParaRPr lang="en-IN" b="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std;</a:t>
            </a:r>
          </a:p>
          <a:p>
            <a:pPr marL="0" indent="0">
              <a:buNone/>
            </a:pPr>
            <a:r>
              <a:rPr lang="en-US" dirty="0"/>
              <a:t>class </a:t>
            </a:r>
            <a:r>
              <a:rPr lang="en-US" dirty="0" err="1"/>
              <a:t>static_type</a:t>
            </a:r>
            <a:endParaRPr lang="en-US" dirty="0"/>
          </a:p>
          <a:p>
            <a:pPr marL="0" indent="0">
              <a:buNone/>
            </a:pPr>
            <a:r>
              <a:rPr lang="en-US" dirty="0"/>
              <a:t>  {</a:t>
            </a:r>
          </a:p>
          <a:p>
            <a:pPr marL="0" indent="0">
              <a:buNone/>
            </a:pPr>
            <a:r>
              <a:rPr lang="en-US" dirty="0"/>
              <a:t>   private: </a:t>
            </a:r>
          </a:p>
          <a:p>
            <a:pPr marL="0" indent="0">
              <a:buNone/>
            </a:pPr>
            <a:r>
              <a:rPr lang="en-US" dirty="0"/>
              <a:t>    static </a:t>
            </a:r>
            <a:r>
              <a:rPr lang="en-US" dirty="0" err="1"/>
              <a:t>int</a:t>
            </a:r>
            <a:r>
              <a:rPr lang="en-US" dirty="0"/>
              <a:t> </a:t>
            </a:r>
            <a:r>
              <a:rPr lang="en-US" dirty="0" err="1"/>
              <a:t>i</a:t>
            </a:r>
            <a:r>
              <a:rPr lang="en-US" dirty="0"/>
              <a:t>;</a:t>
            </a:r>
          </a:p>
          <a:p>
            <a:pPr marL="0" indent="0">
              <a:buNone/>
            </a:pPr>
            <a:r>
              <a:rPr lang="en-US" dirty="0"/>
              <a:t>   public:</a:t>
            </a:r>
          </a:p>
          <a:p>
            <a:pPr marL="0" indent="0">
              <a:buNone/>
            </a:pPr>
            <a:r>
              <a:rPr lang="en-US" dirty="0"/>
              <a:t>    static void init ( </a:t>
            </a:r>
            <a:r>
              <a:rPr lang="en-US" dirty="0" err="1"/>
              <a:t>int</a:t>
            </a:r>
            <a:r>
              <a:rPr lang="en-US" dirty="0"/>
              <a:t> x) </a:t>
            </a:r>
          </a:p>
          <a:p>
            <a:pPr marL="0" indent="0">
              <a:buNone/>
            </a:pPr>
            <a:r>
              <a:rPr lang="en-US" dirty="0"/>
              <a:t>      { </a:t>
            </a:r>
            <a:r>
              <a:rPr lang="en-US" dirty="0" err="1"/>
              <a:t>i</a:t>
            </a:r>
            <a:r>
              <a:rPr lang="en-US" dirty="0"/>
              <a:t> = x; }</a:t>
            </a:r>
          </a:p>
          <a:p>
            <a:pPr marL="0" indent="0">
              <a:buNone/>
            </a:pPr>
            <a:r>
              <a:rPr lang="en-US" dirty="0"/>
              <a:t>    void show ( )</a:t>
            </a:r>
          </a:p>
          <a:p>
            <a:pPr marL="0" indent="0">
              <a:buNone/>
            </a:pPr>
            <a:r>
              <a:rPr lang="en-US" dirty="0"/>
              <a:t>     { </a:t>
            </a:r>
            <a:r>
              <a:rPr lang="en-US" dirty="0" err="1"/>
              <a:t>cout</a:t>
            </a:r>
            <a:r>
              <a:rPr lang="en-US" dirty="0"/>
              <a:t> &lt;&lt; </a:t>
            </a:r>
            <a:r>
              <a:rPr lang="en-US" dirty="0" err="1"/>
              <a:t>i</a:t>
            </a:r>
            <a:r>
              <a:rPr lang="en-US" dirty="0"/>
              <a:t>;}</a:t>
            </a:r>
          </a:p>
          <a:p>
            <a:pPr marL="0" indent="0">
              <a:buNone/>
            </a:pPr>
            <a:r>
              <a:rPr lang="en-US" dirty="0"/>
              <a:t>    };</a:t>
            </a:r>
          </a:p>
          <a:p>
            <a:pPr marL="0" indent="0">
              <a:buNone/>
            </a:pPr>
            <a:r>
              <a:rPr lang="en-US" dirty="0" err="1"/>
              <a:t>int</a:t>
            </a:r>
            <a:r>
              <a:rPr lang="en-US" dirty="0"/>
              <a:t> </a:t>
            </a:r>
            <a:r>
              <a:rPr lang="en-US" dirty="0" err="1"/>
              <a:t>static_type</a:t>
            </a:r>
            <a:r>
              <a:rPr lang="en-US" b="1" dirty="0"/>
              <a:t>::</a:t>
            </a:r>
            <a:r>
              <a:rPr lang="en-US" dirty="0" err="1"/>
              <a:t>i</a:t>
            </a:r>
            <a:r>
              <a:rPr lang="en-US" dirty="0"/>
              <a:t>; // define </a:t>
            </a:r>
            <a:r>
              <a:rPr lang="en-US" dirty="0" err="1"/>
              <a:t>i</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Functions</a:t>
            </a:r>
            <a:endParaRPr lang="en-IN" b="1" dirty="0"/>
          </a:p>
        </p:txBody>
      </p:sp>
      <p:sp>
        <p:nvSpPr>
          <p:cNvPr id="3" name="Content Placeholder 2"/>
          <p:cNvSpPr>
            <a:spLocks noGrp="1"/>
          </p:cNvSpPr>
          <p:nvPr>
            <p:ph idx="1"/>
          </p:nvPr>
        </p:nvSpPr>
        <p:spPr/>
        <p:txBody>
          <a:bodyPr>
            <a:normAutofit lnSpcReduction="10000"/>
          </a:bodyPr>
          <a:lstStyle/>
          <a:p>
            <a:pPr marL="0" indent="0">
              <a:buNone/>
            </a:pPr>
            <a:r>
              <a:rPr lang="en-US" dirty="0" err="1"/>
              <a:t>int</a:t>
            </a:r>
            <a:r>
              <a:rPr lang="en-US" dirty="0"/>
              <a:t> main( )</a:t>
            </a:r>
          </a:p>
          <a:p>
            <a:pPr marL="0" indent="0">
              <a:buNone/>
            </a:pPr>
            <a:r>
              <a:rPr lang="en-US" dirty="0"/>
              <a:t> {</a:t>
            </a:r>
          </a:p>
          <a:p>
            <a:pPr marL="0" indent="0">
              <a:buNone/>
            </a:pPr>
            <a:r>
              <a:rPr lang="en-US" dirty="0"/>
              <a:t>   // initialize static data before object creation</a:t>
            </a:r>
          </a:p>
          <a:p>
            <a:pPr marL="0" indent="0">
              <a:buNone/>
            </a:pPr>
            <a:r>
              <a:rPr lang="en-US" dirty="0"/>
              <a:t>  </a:t>
            </a:r>
            <a:r>
              <a:rPr lang="en-US" dirty="0" err="1"/>
              <a:t>static_type</a:t>
            </a:r>
            <a:r>
              <a:rPr lang="en-US" b="1" dirty="0"/>
              <a:t>::</a:t>
            </a:r>
            <a:r>
              <a:rPr lang="en-US" dirty="0"/>
              <a:t>init(100);</a:t>
            </a:r>
          </a:p>
          <a:p>
            <a:pPr marL="0" indent="0">
              <a:buNone/>
            </a:pPr>
            <a:r>
              <a:rPr lang="en-US" dirty="0"/>
              <a:t>  </a:t>
            </a:r>
            <a:r>
              <a:rPr lang="en-US" dirty="0" err="1"/>
              <a:t>static_type</a:t>
            </a:r>
            <a:r>
              <a:rPr lang="en-US" dirty="0"/>
              <a:t> x;</a:t>
            </a:r>
          </a:p>
          <a:p>
            <a:pPr marL="0" indent="0">
              <a:buNone/>
            </a:pPr>
            <a:r>
              <a:rPr lang="en-US" dirty="0"/>
              <a:t>  </a:t>
            </a:r>
            <a:r>
              <a:rPr lang="en-US" dirty="0" err="1"/>
              <a:t>x.show</a:t>
            </a:r>
            <a:r>
              <a:rPr lang="en-US" dirty="0"/>
              <a:t>( ); // displays</a:t>
            </a:r>
          </a:p>
          <a:p>
            <a:pPr marL="0" indent="0">
              <a:buNone/>
            </a:pPr>
            <a:r>
              <a:rPr lang="en-US" dirty="0"/>
              <a:t>  return 0;</a:t>
            </a:r>
          </a:p>
          <a:p>
            <a:pPr marL="0" indent="0">
              <a:buNone/>
            </a:pPr>
            <a:r>
              <a:rPr 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normAutofit fontScale="77500" lnSpcReduction="20000"/>
          </a:bodyPr>
          <a:lstStyle/>
          <a:p>
            <a:pPr marL="365760" indent="-256032" fontAlgn="auto">
              <a:spcAft>
                <a:spcPts val="0"/>
              </a:spcAft>
              <a:buFontTx/>
              <a:buNone/>
              <a:defRPr/>
            </a:pPr>
            <a:r>
              <a:rPr lang="en-US" dirty="0"/>
              <a:t>In this section, you  learnt to:</a:t>
            </a:r>
          </a:p>
          <a:p>
            <a:pPr marL="365760" indent="-256032" fontAlgn="auto">
              <a:spcAft>
                <a:spcPts val="0"/>
              </a:spcAft>
              <a:buFont typeface="Wingdings 3"/>
              <a:buChar char=""/>
              <a:defRPr/>
            </a:pPr>
            <a:r>
              <a:rPr lang="en-US" dirty="0"/>
              <a:t>Define a class</a:t>
            </a:r>
          </a:p>
          <a:p>
            <a:pPr marL="365760" indent="-256032" fontAlgn="auto">
              <a:spcAft>
                <a:spcPts val="0"/>
              </a:spcAft>
              <a:buFont typeface="Wingdings 3"/>
              <a:buChar char=""/>
              <a:defRPr/>
            </a:pPr>
            <a:r>
              <a:rPr lang="en-US" dirty="0"/>
              <a:t>Implement an object based on a class</a:t>
            </a:r>
          </a:p>
          <a:p>
            <a:pPr marL="365760" indent="-256032" fontAlgn="auto">
              <a:spcAft>
                <a:spcPts val="0"/>
              </a:spcAft>
              <a:buFont typeface="Wingdings 3"/>
              <a:buChar char=""/>
              <a:defRPr/>
            </a:pPr>
            <a:r>
              <a:rPr lang="en-US" dirty="0"/>
              <a:t>Describe the access </a:t>
            </a:r>
            <a:r>
              <a:rPr lang="en-US" dirty="0" err="1"/>
              <a:t>specifiers</a:t>
            </a:r>
            <a:r>
              <a:rPr lang="en-US" dirty="0"/>
              <a:t> Private, Public, &amp; Protected</a:t>
            </a:r>
          </a:p>
          <a:p>
            <a:pPr marL="365760" indent="-256032" fontAlgn="auto">
              <a:spcAft>
                <a:spcPts val="0"/>
              </a:spcAft>
              <a:buFont typeface="Wingdings 3"/>
              <a:buChar char=""/>
              <a:defRPr/>
            </a:pPr>
            <a:r>
              <a:rPr lang="en-US" dirty="0"/>
              <a:t>Describe the scope resolution operator</a:t>
            </a:r>
          </a:p>
          <a:p>
            <a:pPr marL="365760" indent="-256032" fontAlgn="auto">
              <a:spcAft>
                <a:spcPts val="0"/>
              </a:spcAft>
              <a:buFont typeface="Wingdings 3"/>
              <a:buChar char=""/>
              <a:defRPr/>
            </a:pPr>
            <a:r>
              <a:rPr lang="en-US" dirty="0"/>
              <a:t>Describe the </a:t>
            </a:r>
            <a:r>
              <a:rPr lang="en-US" b="1" dirty="0"/>
              <a:t>this</a:t>
            </a:r>
            <a:r>
              <a:rPr lang="en-US" dirty="0"/>
              <a:t> pointer</a:t>
            </a:r>
          </a:p>
          <a:p>
            <a:pPr marL="365760" indent="-256032" fontAlgn="auto">
              <a:spcAft>
                <a:spcPts val="0"/>
              </a:spcAft>
              <a:buFont typeface="Wingdings 3"/>
              <a:buChar char=""/>
              <a:defRPr/>
            </a:pPr>
            <a:r>
              <a:rPr lang="en-US" dirty="0"/>
              <a:t>Describe the accessibility of class members Vs </a:t>
            </a:r>
            <a:r>
              <a:rPr lang="en-US" dirty="0" err="1"/>
              <a:t>Struct</a:t>
            </a:r>
            <a:r>
              <a:rPr lang="en-US" dirty="0"/>
              <a:t> members</a:t>
            </a:r>
          </a:p>
          <a:p>
            <a:pPr marL="365760" indent="-256032" fontAlgn="auto">
              <a:spcAft>
                <a:spcPts val="0"/>
              </a:spcAft>
              <a:buFont typeface="Wingdings 3"/>
              <a:buChar char=""/>
              <a:defRPr/>
            </a:pPr>
            <a:r>
              <a:rPr lang="en-US" dirty="0"/>
              <a:t>Describe Constructors and Destructors</a:t>
            </a:r>
          </a:p>
          <a:p>
            <a:pPr marL="365760" indent="-256032" fontAlgn="auto">
              <a:spcAft>
                <a:spcPts val="0"/>
              </a:spcAft>
              <a:buFont typeface="Wingdings 3"/>
              <a:buChar char=""/>
              <a:defRPr/>
            </a:pPr>
            <a:r>
              <a:rPr lang="en-US" dirty="0"/>
              <a:t>Describe static class members, both data and member functions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r>
              <a:rPr lang="en-US" sz="4400" b="1" u="sng" dirty="0"/>
              <a:t>Inheritance</a:t>
            </a:r>
            <a:endParaRPr lang="en-IN" sz="4400" b="1" u="sng"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normAutofit/>
          </a:bodyPr>
          <a:lstStyle/>
          <a:p>
            <a:r>
              <a:rPr lang="en-US" sz="2800" dirty="0"/>
              <a:t>In this lesson, you will learn to:</a:t>
            </a:r>
          </a:p>
          <a:p>
            <a:r>
              <a:rPr lang="en-US" sz="2800" dirty="0"/>
              <a:t>Derive a class from an existing class</a:t>
            </a:r>
          </a:p>
          <a:p>
            <a:r>
              <a:rPr lang="en-US" sz="2800" dirty="0"/>
              <a:t>Use base class access control when deriving a class</a:t>
            </a:r>
          </a:p>
          <a:p>
            <a:r>
              <a:rPr lang="en-US" sz="2800" dirty="0"/>
              <a:t>Describe the workings of protected members in a base class vis-à-vis derived class objects</a:t>
            </a:r>
          </a:p>
          <a:p>
            <a:r>
              <a:rPr lang="en-US" sz="2800" dirty="0"/>
              <a:t>Describe the order of invocation of constructors and destructors in an inheritance hierarchy</a:t>
            </a:r>
          </a:p>
          <a:p>
            <a:r>
              <a:rPr lang="en-US" sz="2800" dirty="0"/>
              <a:t>Pass parameters to base-class constructors from a derived class constructor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Public</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When the access </a:t>
            </a:r>
            <a:r>
              <a:rPr lang="en-US" dirty="0" err="1"/>
              <a:t>specifier</a:t>
            </a:r>
            <a:r>
              <a:rPr lang="en-US" dirty="0"/>
              <a:t> for a base class member is public, all public members of the base class become public members of the derived class. </a:t>
            </a:r>
          </a:p>
          <a:p>
            <a:endParaRPr lang="en-US" dirty="0"/>
          </a:p>
          <a:p>
            <a:r>
              <a:rPr lang="en-US" dirty="0"/>
              <a:t>All protected members of the base class become protected members of the derived class.</a:t>
            </a:r>
          </a:p>
          <a:p>
            <a:endParaRPr lang="en-US" dirty="0"/>
          </a:p>
          <a:p>
            <a:r>
              <a:rPr lang="en-US" dirty="0"/>
              <a:t>In all cases, the base class’ private elements remain private to the base, and are not directly accessible by members of the derived class.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Public</a:t>
            </a:r>
            <a:endParaRPr lang="en-IN" dirty="0"/>
          </a:p>
        </p:txBody>
      </p:sp>
      <p:sp>
        <p:nvSpPr>
          <p:cNvPr id="3" name="Content Placeholder 2"/>
          <p:cNvSpPr>
            <a:spLocks noGrp="1"/>
          </p:cNvSpPr>
          <p:nvPr>
            <p:ph idx="1"/>
          </p:nvPr>
        </p:nvSpPr>
        <p:spPr/>
        <p:txBody>
          <a:bodyPr>
            <a:normAutofit fontScale="62500" lnSpcReduction="20000"/>
          </a:bodyPr>
          <a:lstStyle/>
          <a:p>
            <a:r>
              <a:rPr lang="en-US" dirty="0"/>
              <a:t>#include&lt;</a:t>
            </a:r>
            <a:r>
              <a:rPr lang="en-US" dirty="0" err="1"/>
              <a:t>iostream</a:t>
            </a:r>
            <a:r>
              <a:rPr lang="en-US" dirty="0"/>
              <a:t>&gt;</a:t>
            </a:r>
          </a:p>
          <a:p>
            <a:r>
              <a:rPr lang="en-US" dirty="0"/>
              <a:t>using namespace std;</a:t>
            </a:r>
          </a:p>
          <a:p>
            <a:r>
              <a:rPr lang="en-US" dirty="0"/>
              <a:t>class base</a:t>
            </a:r>
          </a:p>
          <a:p>
            <a:r>
              <a:rPr lang="en-US" dirty="0"/>
              <a:t>{</a:t>
            </a:r>
          </a:p>
          <a:p>
            <a:r>
              <a:rPr lang="en-US" dirty="0"/>
              <a:t>  private:</a:t>
            </a:r>
          </a:p>
          <a:p>
            <a:r>
              <a:rPr lang="en-US" dirty="0"/>
              <a:t>   </a:t>
            </a:r>
            <a:r>
              <a:rPr lang="en-US" dirty="0" err="1"/>
              <a:t>int</a:t>
            </a:r>
            <a:r>
              <a:rPr lang="en-US" dirty="0"/>
              <a:t> </a:t>
            </a:r>
            <a:r>
              <a:rPr lang="en-US" dirty="0" err="1"/>
              <a:t>i</a:t>
            </a:r>
            <a:r>
              <a:rPr lang="en-US" dirty="0"/>
              <a:t>, j;</a:t>
            </a:r>
          </a:p>
          <a:p>
            <a:r>
              <a:rPr lang="en-US" dirty="0"/>
              <a:t>  public:</a:t>
            </a:r>
          </a:p>
          <a:p>
            <a:r>
              <a:rPr lang="en-US" dirty="0"/>
              <a:t>    void set( </a:t>
            </a:r>
            <a:r>
              <a:rPr lang="en-US" dirty="0" err="1"/>
              <a:t>int</a:t>
            </a:r>
            <a:r>
              <a:rPr lang="en-US" dirty="0"/>
              <a:t> a, </a:t>
            </a:r>
            <a:r>
              <a:rPr lang="en-US" dirty="0" err="1"/>
              <a:t>int</a:t>
            </a:r>
            <a:r>
              <a:rPr lang="en-US" dirty="0"/>
              <a:t> b)</a:t>
            </a:r>
          </a:p>
          <a:p>
            <a:r>
              <a:rPr lang="en-US" dirty="0"/>
              <a:t>     { </a:t>
            </a:r>
            <a:r>
              <a:rPr lang="en-US" dirty="0" err="1"/>
              <a:t>i</a:t>
            </a:r>
            <a:r>
              <a:rPr lang="en-US" dirty="0"/>
              <a:t> = a;</a:t>
            </a:r>
          </a:p>
          <a:p>
            <a:r>
              <a:rPr lang="en-US" dirty="0"/>
              <a:t>        j = b; } </a:t>
            </a:r>
          </a:p>
          <a:p>
            <a:r>
              <a:rPr lang="en-US" dirty="0"/>
              <a:t>void show( )</a:t>
            </a:r>
          </a:p>
          <a:p>
            <a:r>
              <a:rPr lang="en-US" dirty="0"/>
              <a:t>  {</a:t>
            </a:r>
          </a:p>
          <a:p>
            <a:r>
              <a:rPr lang="en-US" dirty="0"/>
              <a:t>    </a:t>
            </a:r>
            <a:r>
              <a:rPr lang="en-US" dirty="0" err="1"/>
              <a:t>cout</a:t>
            </a:r>
            <a:r>
              <a:rPr lang="en-US" dirty="0"/>
              <a:t> &lt;&lt; </a:t>
            </a:r>
            <a:r>
              <a:rPr lang="en-US" dirty="0" err="1"/>
              <a:t>i</a:t>
            </a:r>
            <a:r>
              <a:rPr lang="en-US" dirty="0"/>
              <a:t> &lt;&lt; “  “ &lt;&lt; j &lt;&lt; “\n”;</a:t>
            </a:r>
          </a:p>
          <a:p>
            <a:r>
              <a:rPr lang="en-US" dirty="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a:t>
            </a:r>
            <a:r>
              <a:rPr lang="en-US" dirty="0"/>
              <a:t> – Public (Code)</a:t>
            </a:r>
            <a:endParaRPr lang="en-IN" dirty="0"/>
          </a:p>
        </p:txBody>
      </p:sp>
      <p:sp>
        <p:nvSpPr>
          <p:cNvPr id="3" name="Content Placeholder 2"/>
          <p:cNvSpPr>
            <a:spLocks noGrp="1"/>
          </p:cNvSpPr>
          <p:nvPr>
            <p:ph idx="1"/>
          </p:nvPr>
        </p:nvSpPr>
        <p:spPr/>
        <p:txBody>
          <a:bodyPr>
            <a:normAutofit fontScale="62500" lnSpcReduction="20000"/>
          </a:bodyPr>
          <a:lstStyle/>
          <a:p>
            <a:pPr>
              <a:lnSpc>
                <a:spcPct val="80000"/>
              </a:lnSpc>
            </a:pPr>
            <a:r>
              <a:rPr lang="en-US" dirty="0"/>
              <a:t>class derived : </a:t>
            </a:r>
            <a:r>
              <a:rPr lang="en-US" b="1" dirty="0">
                <a:solidFill>
                  <a:srgbClr val="009900"/>
                </a:solidFill>
              </a:rPr>
              <a:t>public</a:t>
            </a:r>
            <a:r>
              <a:rPr lang="en-US" dirty="0"/>
              <a:t>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k;</a:t>
            </a:r>
          </a:p>
          <a:p>
            <a:pPr>
              <a:lnSpc>
                <a:spcPct val="80000"/>
              </a:lnSpc>
            </a:pPr>
            <a:r>
              <a:rPr lang="en-US" dirty="0"/>
              <a:t>    public:</a:t>
            </a:r>
          </a:p>
          <a:p>
            <a:pPr>
              <a:lnSpc>
                <a:spcPct val="80000"/>
              </a:lnSpc>
            </a:pPr>
            <a:r>
              <a:rPr lang="en-US" dirty="0"/>
              <a:t>     derived (</a:t>
            </a:r>
            <a:r>
              <a:rPr lang="en-US" dirty="0" err="1"/>
              <a:t>int</a:t>
            </a:r>
            <a:r>
              <a:rPr lang="en-US" dirty="0"/>
              <a:t> x)</a:t>
            </a:r>
          </a:p>
          <a:p>
            <a:pPr>
              <a:lnSpc>
                <a:spcPct val="80000"/>
              </a:lnSpc>
            </a:pPr>
            <a:r>
              <a:rPr lang="en-US" dirty="0"/>
              <a:t>      { k = x; }</a:t>
            </a:r>
          </a:p>
          <a:p>
            <a:pPr>
              <a:lnSpc>
                <a:spcPct val="80000"/>
              </a:lnSpc>
            </a:pPr>
            <a:r>
              <a:rPr lang="en-US" dirty="0"/>
              <a:t>void </a:t>
            </a:r>
            <a:r>
              <a:rPr lang="en-US" dirty="0" err="1"/>
              <a:t>showk</a:t>
            </a:r>
            <a:r>
              <a:rPr lang="en-US" dirty="0"/>
              <a:t>( )</a:t>
            </a:r>
          </a:p>
          <a:p>
            <a:pPr>
              <a:lnSpc>
                <a:spcPct val="80000"/>
              </a:lnSpc>
            </a:pPr>
            <a:r>
              <a:rPr lang="en-US" dirty="0"/>
              <a:t>  { </a:t>
            </a:r>
            <a:r>
              <a:rPr lang="en-US" dirty="0" err="1"/>
              <a:t>cout</a:t>
            </a:r>
            <a:r>
              <a:rPr lang="en-US" dirty="0"/>
              <a:t> &lt;&lt; k &lt;&lt; “\n”;} };</a:t>
            </a:r>
          </a:p>
          <a:p>
            <a:pPr>
              <a:lnSpc>
                <a:spcPct val="80000"/>
              </a:lnSpc>
            </a:pPr>
            <a:endParaRPr lang="en-US" dirty="0"/>
          </a:p>
          <a:p>
            <a:pPr>
              <a:lnSpc>
                <a:spcPct val="80000"/>
              </a:lnSpc>
            </a:pPr>
            <a:r>
              <a:rPr lang="en-US" dirty="0" err="1"/>
              <a:t>int</a:t>
            </a:r>
            <a:r>
              <a:rPr lang="en-US" dirty="0"/>
              <a:t> main( )</a:t>
            </a:r>
          </a:p>
          <a:p>
            <a:pPr>
              <a:lnSpc>
                <a:spcPct val="80000"/>
              </a:lnSpc>
            </a:pPr>
            <a:r>
              <a:rPr lang="en-US" dirty="0"/>
              <a:t>  {</a:t>
            </a:r>
          </a:p>
          <a:p>
            <a:pPr>
              <a:lnSpc>
                <a:spcPct val="80000"/>
              </a:lnSpc>
            </a:pPr>
            <a:r>
              <a:rPr lang="en-US" dirty="0"/>
              <a:t>    derived ob(3);</a:t>
            </a:r>
          </a:p>
          <a:p>
            <a:pPr>
              <a:lnSpc>
                <a:spcPct val="80000"/>
              </a:lnSpc>
            </a:pPr>
            <a:r>
              <a:rPr lang="en-US" dirty="0"/>
              <a:t>    </a:t>
            </a:r>
            <a:r>
              <a:rPr lang="en-US" dirty="0" err="1"/>
              <a:t>ob.set</a:t>
            </a:r>
            <a:r>
              <a:rPr lang="en-US" dirty="0"/>
              <a:t>(1,2); // access member of base from derived object</a:t>
            </a:r>
          </a:p>
          <a:p>
            <a:pPr>
              <a:lnSpc>
                <a:spcPct val="80000"/>
              </a:lnSpc>
            </a:pPr>
            <a:r>
              <a:rPr lang="en-US" dirty="0"/>
              <a:t>    </a:t>
            </a:r>
            <a:r>
              <a:rPr lang="en-US" dirty="0" err="1"/>
              <a:t>ob.show</a:t>
            </a:r>
            <a:r>
              <a:rPr lang="en-US" dirty="0"/>
              <a:t>( ); // access member of base</a:t>
            </a:r>
          </a:p>
          <a:p>
            <a:pPr>
              <a:lnSpc>
                <a:spcPct val="80000"/>
              </a:lnSpc>
            </a:pPr>
            <a:r>
              <a:rPr lang="en-US" dirty="0"/>
              <a:t>    </a:t>
            </a:r>
            <a:r>
              <a:rPr lang="en-US" dirty="0" err="1"/>
              <a:t>ob.showk</a:t>
            </a:r>
            <a:r>
              <a:rPr lang="en-US" dirty="0"/>
              <a:t>( ); // uses member of derived class</a:t>
            </a:r>
          </a:p>
          <a:p>
            <a:pPr>
              <a:lnSpc>
                <a:spcPct val="80000"/>
              </a:lnSpc>
            </a:pPr>
            <a:r>
              <a:rPr lang="en-US" dirty="0"/>
              <a:t>    return 0;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Private</a:t>
            </a:r>
            <a:endParaRPr lang="en-IN" b="1" dirty="0"/>
          </a:p>
        </p:txBody>
      </p:sp>
      <p:sp>
        <p:nvSpPr>
          <p:cNvPr id="3" name="Content Placeholder 2"/>
          <p:cNvSpPr>
            <a:spLocks noGrp="1"/>
          </p:cNvSpPr>
          <p:nvPr>
            <p:ph idx="1"/>
          </p:nvPr>
        </p:nvSpPr>
        <p:spPr/>
        <p:txBody>
          <a:bodyPr>
            <a:noAutofit/>
          </a:bodyPr>
          <a:lstStyle/>
          <a:p>
            <a:pPr>
              <a:lnSpc>
                <a:spcPct val="80000"/>
              </a:lnSpc>
            </a:pPr>
            <a:r>
              <a:rPr lang="en-US" sz="2000" dirty="0"/>
              <a:t>When the base class is inherited by using the private access </a:t>
            </a:r>
            <a:r>
              <a:rPr lang="en-US" sz="2000" dirty="0" err="1"/>
              <a:t>specifier</a:t>
            </a:r>
            <a:r>
              <a:rPr lang="en-US" sz="2000" dirty="0"/>
              <a:t>, all public and protected members of the base class become private members of the derived class.</a:t>
            </a:r>
          </a:p>
          <a:p>
            <a:pPr>
              <a:lnSpc>
                <a:spcPct val="80000"/>
              </a:lnSpc>
            </a:pPr>
            <a:endParaRPr lang="en-US" sz="2000" dirty="0"/>
          </a:p>
          <a:p>
            <a:pPr>
              <a:lnSpc>
                <a:spcPct val="80000"/>
              </a:lnSpc>
            </a:pPr>
            <a:r>
              <a:rPr lang="en-US" sz="2000" dirty="0"/>
              <a:t>The following program will not even compile because both set( ) and show( ) are now private members of derived:</a:t>
            </a:r>
          </a:p>
          <a:p>
            <a:pPr>
              <a:lnSpc>
                <a:spcPct val="80000"/>
              </a:lnSpc>
            </a:pPr>
            <a:r>
              <a:rPr lang="en-US" sz="2000" dirty="0"/>
              <a:t>#include&lt;</a:t>
            </a:r>
            <a:r>
              <a:rPr lang="en-US" sz="2000" dirty="0" err="1"/>
              <a:t>iostream</a:t>
            </a:r>
            <a:r>
              <a:rPr lang="en-US" sz="2000" dirty="0"/>
              <a:t>&gt;</a:t>
            </a:r>
          </a:p>
          <a:p>
            <a:pPr>
              <a:lnSpc>
                <a:spcPct val="80000"/>
              </a:lnSpc>
            </a:pPr>
            <a:r>
              <a:rPr lang="en-US" sz="2000" dirty="0"/>
              <a:t>using namespace std;</a:t>
            </a:r>
          </a:p>
          <a:p>
            <a:pPr>
              <a:lnSpc>
                <a:spcPct val="80000"/>
              </a:lnSpc>
            </a:pPr>
            <a:r>
              <a:rPr lang="en-US" sz="2000" dirty="0"/>
              <a:t>class base</a:t>
            </a:r>
          </a:p>
          <a:p>
            <a:pPr>
              <a:lnSpc>
                <a:spcPct val="80000"/>
              </a:lnSpc>
            </a:pPr>
            <a:r>
              <a:rPr lang="en-US" sz="2000" dirty="0"/>
              <a:t>{</a:t>
            </a:r>
          </a:p>
          <a:p>
            <a:pPr>
              <a:lnSpc>
                <a:spcPct val="80000"/>
              </a:lnSpc>
            </a:pPr>
            <a:r>
              <a:rPr lang="en-US" sz="2000" dirty="0"/>
              <a:t>  private:</a:t>
            </a:r>
          </a:p>
          <a:p>
            <a:pPr>
              <a:lnSpc>
                <a:spcPct val="80000"/>
              </a:lnSpc>
            </a:pPr>
            <a:r>
              <a:rPr lang="en-US" sz="2000" dirty="0"/>
              <a:t>   </a:t>
            </a:r>
            <a:r>
              <a:rPr lang="en-US" sz="2000" dirty="0" err="1"/>
              <a:t>int</a:t>
            </a:r>
            <a:r>
              <a:rPr lang="en-US" sz="2000" dirty="0"/>
              <a:t> </a:t>
            </a:r>
            <a:r>
              <a:rPr lang="en-US" sz="2000" dirty="0" err="1"/>
              <a:t>i</a:t>
            </a:r>
            <a:r>
              <a:rPr lang="en-US" sz="2000" dirty="0"/>
              <a:t>, j;</a:t>
            </a:r>
          </a:p>
          <a:p>
            <a:pPr>
              <a:lnSpc>
                <a:spcPct val="80000"/>
              </a:lnSpc>
            </a:pPr>
            <a:r>
              <a:rPr lang="en-US" sz="2000" dirty="0"/>
              <a:t>  public:</a:t>
            </a:r>
          </a:p>
          <a:p>
            <a:pPr>
              <a:lnSpc>
                <a:spcPct val="80000"/>
              </a:lnSpc>
            </a:pPr>
            <a:r>
              <a:rPr lang="en-US" sz="2000" dirty="0"/>
              <a:t>    void set( </a:t>
            </a:r>
            <a:r>
              <a:rPr lang="en-US" sz="2000" dirty="0" err="1"/>
              <a:t>int</a:t>
            </a:r>
            <a:r>
              <a:rPr lang="en-US" sz="2000" dirty="0"/>
              <a:t> a, </a:t>
            </a:r>
            <a:r>
              <a:rPr lang="en-US" sz="2000" dirty="0" err="1"/>
              <a:t>int</a:t>
            </a:r>
            <a:r>
              <a:rPr lang="en-US" sz="2000" dirty="0"/>
              <a:t> b)</a:t>
            </a:r>
          </a:p>
          <a:p>
            <a:pPr>
              <a:lnSpc>
                <a:spcPct val="80000"/>
              </a:lnSpc>
            </a:pPr>
            <a:r>
              <a:rPr lang="en-US" sz="2000" dirty="0"/>
              <a:t>     { </a:t>
            </a:r>
            <a:r>
              <a:rPr lang="en-US" sz="2000" dirty="0" err="1"/>
              <a:t>i</a:t>
            </a:r>
            <a:r>
              <a:rPr lang="en-US" sz="2000" dirty="0"/>
              <a:t> = a;</a:t>
            </a:r>
          </a:p>
          <a:p>
            <a:pPr>
              <a:lnSpc>
                <a:spcPct val="80000"/>
              </a:lnSpc>
            </a:pPr>
            <a:r>
              <a:rPr lang="en-US" sz="2000" dirty="0"/>
              <a:t>        j = b; }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Private</a:t>
            </a:r>
            <a:endParaRPr lang="en-IN" b="1" dirty="0"/>
          </a:p>
        </p:txBody>
      </p:sp>
      <p:sp>
        <p:nvSpPr>
          <p:cNvPr id="3" name="Content Placeholder 2"/>
          <p:cNvSpPr>
            <a:spLocks noGrp="1"/>
          </p:cNvSpPr>
          <p:nvPr>
            <p:ph idx="1"/>
          </p:nvPr>
        </p:nvSpPr>
        <p:spPr/>
        <p:txBody>
          <a:bodyPr>
            <a:normAutofit fontScale="70000" lnSpcReduction="20000"/>
          </a:bodyPr>
          <a:lstStyle/>
          <a:p>
            <a:r>
              <a:rPr lang="en-US" dirty="0"/>
              <a:t>void show( )</a:t>
            </a:r>
          </a:p>
          <a:p>
            <a:r>
              <a:rPr lang="en-US" dirty="0"/>
              <a:t>  { </a:t>
            </a:r>
            <a:r>
              <a:rPr lang="en-US" dirty="0" err="1"/>
              <a:t>cout</a:t>
            </a:r>
            <a:r>
              <a:rPr lang="en-US" dirty="0"/>
              <a:t> &lt;&lt; </a:t>
            </a:r>
            <a:r>
              <a:rPr lang="en-US" dirty="0" err="1"/>
              <a:t>i</a:t>
            </a:r>
            <a:r>
              <a:rPr lang="en-US" dirty="0"/>
              <a:t> &lt;&lt; “  “ &lt;&lt; j &lt;&lt; “\n”; }</a:t>
            </a:r>
          </a:p>
          <a:p>
            <a:r>
              <a:rPr lang="en-US" dirty="0"/>
              <a:t>};</a:t>
            </a:r>
          </a:p>
          <a:p>
            <a:r>
              <a:rPr lang="en-US" dirty="0"/>
              <a:t>class derived : </a:t>
            </a:r>
            <a:r>
              <a:rPr lang="en-US" b="1" dirty="0">
                <a:solidFill>
                  <a:srgbClr val="009900"/>
                </a:solidFill>
              </a:rPr>
              <a:t>private</a:t>
            </a:r>
            <a:r>
              <a:rPr lang="en-US" dirty="0"/>
              <a:t> base</a:t>
            </a:r>
          </a:p>
          <a:p>
            <a:r>
              <a:rPr lang="en-US" dirty="0"/>
              <a:t>  {</a:t>
            </a:r>
          </a:p>
          <a:p>
            <a:r>
              <a:rPr lang="en-US" dirty="0"/>
              <a:t>    private:</a:t>
            </a:r>
          </a:p>
          <a:p>
            <a:r>
              <a:rPr lang="en-US" dirty="0"/>
              <a:t>     </a:t>
            </a:r>
            <a:r>
              <a:rPr lang="en-US" dirty="0" err="1"/>
              <a:t>int</a:t>
            </a:r>
            <a:r>
              <a:rPr lang="en-US" dirty="0"/>
              <a:t> k;</a:t>
            </a:r>
          </a:p>
          <a:p>
            <a:r>
              <a:rPr lang="en-US" dirty="0"/>
              <a:t>    public:</a:t>
            </a:r>
          </a:p>
          <a:p>
            <a:r>
              <a:rPr lang="en-US" dirty="0"/>
              <a:t>     derived (</a:t>
            </a:r>
            <a:r>
              <a:rPr lang="en-US" dirty="0" err="1"/>
              <a:t>int</a:t>
            </a:r>
            <a:r>
              <a:rPr lang="en-US" dirty="0"/>
              <a:t> x)</a:t>
            </a:r>
          </a:p>
          <a:p>
            <a:r>
              <a:rPr lang="en-US" dirty="0"/>
              <a:t>      { k = x; }</a:t>
            </a:r>
          </a:p>
          <a:p>
            <a:r>
              <a:rPr lang="en-US" dirty="0"/>
              <a:t>void </a:t>
            </a:r>
            <a:r>
              <a:rPr lang="en-US" dirty="0" err="1"/>
              <a:t>showk</a:t>
            </a:r>
            <a:r>
              <a:rPr lang="en-US" dirty="0"/>
              <a:t>( )</a:t>
            </a:r>
          </a:p>
          <a:p>
            <a:r>
              <a:rPr lang="en-US" dirty="0"/>
              <a:t>  { </a:t>
            </a:r>
            <a:r>
              <a:rPr lang="en-US" dirty="0" err="1"/>
              <a:t>cout</a:t>
            </a:r>
            <a:r>
              <a:rPr lang="en-US" dirty="0"/>
              <a:t> &lt;&lt; k &lt;&lt; “\n”;} </a:t>
            </a:r>
          </a:p>
          <a:p>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US" b="1" dirty="0"/>
              <a:t>SUGGESTIONS FOR C PROGRAMMERS</a:t>
            </a:r>
            <a:endParaRPr lang="en-IN" b="1" dirty="0"/>
          </a:p>
        </p:txBody>
      </p:sp>
      <p:sp>
        <p:nvSpPr>
          <p:cNvPr id="3" name="Content Placeholder 2"/>
          <p:cNvSpPr>
            <a:spLocks noGrp="1"/>
          </p:cNvSpPr>
          <p:nvPr>
            <p:ph idx="1"/>
          </p:nvPr>
        </p:nvSpPr>
        <p:spPr>
          <a:xfrm>
            <a:off x="428596" y="1357298"/>
            <a:ext cx="8229600" cy="5072098"/>
          </a:xfrm>
        </p:spPr>
        <p:txBody>
          <a:bodyPr>
            <a:normAutofit/>
          </a:bodyPr>
          <a:lstStyle/>
          <a:p>
            <a:r>
              <a:rPr lang="en-US" sz="2400" dirty="0"/>
              <a:t>Macros are almost not necessary in C++. Use </a:t>
            </a:r>
            <a:r>
              <a:rPr lang="en-US" sz="2400" i="1" u="sng" dirty="0"/>
              <a:t>const</a:t>
            </a:r>
            <a:r>
              <a:rPr lang="en-US" sz="2400" i="1" dirty="0"/>
              <a:t> </a:t>
            </a:r>
            <a:r>
              <a:rPr lang="en-US" sz="2400" dirty="0"/>
              <a:t>or </a:t>
            </a:r>
            <a:r>
              <a:rPr lang="en-US" sz="2400" dirty="0" err="1"/>
              <a:t>enum</a:t>
            </a:r>
            <a:r>
              <a:rPr lang="en-US" sz="2400" dirty="0"/>
              <a:t> to define constants, </a:t>
            </a:r>
            <a:r>
              <a:rPr lang="en-US" sz="2400" i="1" u="sng" dirty="0"/>
              <a:t>inline </a:t>
            </a:r>
            <a:r>
              <a:rPr lang="en-US" sz="2400" dirty="0"/>
              <a:t>to avoid function-calling overhead, </a:t>
            </a:r>
            <a:r>
              <a:rPr lang="en-US" sz="2400" i="1" u="sng" dirty="0"/>
              <a:t>templates </a:t>
            </a:r>
            <a:r>
              <a:rPr lang="en-US" sz="2400" dirty="0"/>
              <a:t>to specify families of functions and types, and </a:t>
            </a:r>
            <a:r>
              <a:rPr lang="en-US" sz="2400" i="1" u="sng" dirty="0"/>
              <a:t>namespaces</a:t>
            </a:r>
            <a:r>
              <a:rPr lang="en-US" sz="2400" dirty="0"/>
              <a:t> to avoid name clashes.</a:t>
            </a:r>
          </a:p>
          <a:p>
            <a:r>
              <a:rPr lang="en-US" sz="2400" dirty="0"/>
              <a:t>Need not declare a variable before you need it so that you can initialize it immediately.</a:t>
            </a:r>
          </a:p>
          <a:p>
            <a:r>
              <a:rPr lang="en-US" sz="2400" dirty="0"/>
              <a:t>Don’t use </a:t>
            </a:r>
            <a:r>
              <a:rPr lang="en-US" sz="2400" dirty="0" err="1"/>
              <a:t>malloc</a:t>
            </a:r>
            <a:r>
              <a:rPr lang="en-US" sz="2400" dirty="0"/>
              <a:t>(). The ‘new’ operator does the same job better.</a:t>
            </a:r>
          </a:p>
          <a:p>
            <a:r>
              <a:rPr lang="en-US" sz="2400" dirty="0"/>
              <a:t>Try to avoid void*, pointer arithmetic, unions, and casts. In most cases, a cast is an indication of a design error.</a:t>
            </a:r>
          </a:p>
          <a:p>
            <a:r>
              <a:rPr lang="en-US" sz="2400" dirty="0"/>
              <a:t>Minimize the use of </a:t>
            </a:r>
            <a:r>
              <a:rPr lang="en-US" sz="2400"/>
              <a:t>arrays and </a:t>
            </a:r>
            <a:r>
              <a:rPr lang="en-US" sz="2400" dirty="0"/>
              <a:t>C-style strings. Instead use C++ standard library </a:t>
            </a:r>
            <a:r>
              <a:rPr lang="en-US" sz="2400" b="1" dirty="0"/>
              <a:t>string </a:t>
            </a:r>
            <a:r>
              <a:rPr lang="en-US" sz="2400" dirty="0"/>
              <a:t>and </a:t>
            </a:r>
            <a:r>
              <a:rPr lang="en-US" sz="2400" b="1" dirty="0"/>
              <a:t>vector </a:t>
            </a:r>
            <a:r>
              <a:rPr lang="en-US" sz="2400" dirty="0"/>
              <a:t>classes.</a:t>
            </a:r>
            <a:endParaRPr lang="en-IN"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Private</a:t>
            </a:r>
            <a:endParaRPr lang="en-IN" b="1" dirty="0"/>
          </a:p>
        </p:txBody>
      </p:sp>
      <p:sp>
        <p:nvSpPr>
          <p:cNvPr id="3" name="Content Placeholder 2"/>
          <p:cNvSpPr>
            <a:spLocks noGrp="1"/>
          </p:cNvSpPr>
          <p:nvPr>
            <p:ph idx="1"/>
          </p:nvPr>
        </p:nvSpPr>
        <p:spPr>
          <a:xfrm>
            <a:off x="457200" y="1357298"/>
            <a:ext cx="8229600" cy="4768865"/>
          </a:xfrm>
        </p:spPr>
        <p:txBody>
          <a:bodyPr>
            <a:normAutofit fontScale="92500"/>
          </a:bodyPr>
          <a:lstStyle/>
          <a:p>
            <a:pPr>
              <a:lnSpc>
                <a:spcPct val="90000"/>
              </a:lnSpc>
            </a:pPr>
            <a:r>
              <a:rPr lang="en-US" sz="2400" dirty="0" err="1"/>
              <a:t>int</a:t>
            </a:r>
            <a:r>
              <a:rPr lang="en-US" sz="2400" dirty="0"/>
              <a:t> main( )</a:t>
            </a:r>
          </a:p>
          <a:p>
            <a:pPr>
              <a:lnSpc>
                <a:spcPct val="90000"/>
              </a:lnSpc>
            </a:pPr>
            <a:r>
              <a:rPr lang="en-US" sz="2400" dirty="0"/>
              <a:t>  {</a:t>
            </a:r>
          </a:p>
          <a:p>
            <a:pPr>
              <a:lnSpc>
                <a:spcPct val="90000"/>
              </a:lnSpc>
            </a:pPr>
            <a:r>
              <a:rPr lang="en-US" sz="2400" dirty="0"/>
              <a:t>    derived ob(3);</a:t>
            </a:r>
          </a:p>
          <a:p>
            <a:pPr>
              <a:lnSpc>
                <a:spcPct val="90000"/>
              </a:lnSpc>
            </a:pPr>
            <a:r>
              <a:rPr lang="en-US" sz="2400" dirty="0"/>
              <a:t>    </a:t>
            </a:r>
            <a:r>
              <a:rPr lang="en-US" sz="2400" dirty="0" err="1"/>
              <a:t>ob.set</a:t>
            </a:r>
            <a:r>
              <a:rPr lang="en-US" sz="2400" dirty="0"/>
              <a:t>(1,2); //error, can’t access set( ) from outside derived </a:t>
            </a:r>
          </a:p>
          <a:p>
            <a:pPr>
              <a:lnSpc>
                <a:spcPct val="90000"/>
              </a:lnSpc>
            </a:pPr>
            <a:r>
              <a:rPr lang="en-US" sz="2400" dirty="0"/>
              <a:t>    </a:t>
            </a:r>
            <a:r>
              <a:rPr lang="en-US" sz="2400" dirty="0" err="1"/>
              <a:t>ob.show</a:t>
            </a:r>
            <a:r>
              <a:rPr lang="en-US" sz="2400" dirty="0"/>
              <a:t>( ); // error, can’t access show( ) from outside derived </a:t>
            </a:r>
          </a:p>
          <a:p>
            <a:pPr>
              <a:lnSpc>
                <a:spcPct val="90000"/>
              </a:lnSpc>
            </a:pPr>
            <a:r>
              <a:rPr lang="en-US" sz="2400" dirty="0"/>
              <a:t>    return 0;</a:t>
            </a:r>
          </a:p>
          <a:p>
            <a:pPr>
              <a:lnSpc>
                <a:spcPct val="90000"/>
              </a:lnSpc>
            </a:pPr>
            <a:r>
              <a:rPr lang="en-US" sz="2400" dirty="0"/>
              <a:t>  }</a:t>
            </a:r>
          </a:p>
          <a:p>
            <a:r>
              <a:rPr lang="en-US" sz="2400" b="1" dirty="0"/>
              <a:t>When a base class’ access </a:t>
            </a:r>
            <a:r>
              <a:rPr lang="en-US" sz="2400" b="1" dirty="0" err="1"/>
              <a:t>specifier</a:t>
            </a:r>
            <a:r>
              <a:rPr lang="en-US" sz="2400" b="1" dirty="0"/>
              <a:t> is private, public and protected members of the base class become private members of the derived class. This means that they are still accessible by members of the derived class. They cannot be accessed by parts of your program ( main( ) in our case) that are not members of either the base or the derived class.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 </a:t>
            </a:r>
            <a:endParaRPr lang="en-IN" b="1" dirty="0"/>
          </a:p>
        </p:txBody>
      </p:sp>
      <p:sp>
        <p:nvSpPr>
          <p:cNvPr id="3" name="Content Placeholder 2"/>
          <p:cNvSpPr>
            <a:spLocks noGrp="1"/>
          </p:cNvSpPr>
          <p:nvPr>
            <p:ph idx="1"/>
          </p:nvPr>
        </p:nvSpPr>
        <p:spPr/>
        <p:txBody>
          <a:bodyPr>
            <a:normAutofit fontScale="85000" lnSpcReduction="20000"/>
          </a:bodyPr>
          <a:lstStyle/>
          <a:p>
            <a:r>
              <a:rPr lang="en-US" dirty="0"/>
              <a:t>The protected keyword is included in C++ to provide greater flexibility in the inheritance mechanism. </a:t>
            </a:r>
          </a:p>
          <a:p>
            <a:endParaRPr lang="en-US" dirty="0"/>
          </a:p>
          <a:p>
            <a:r>
              <a:rPr lang="en-US" dirty="0"/>
              <a:t>With one important exception, access to a protected member is the same as access to a private member. </a:t>
            </a:r>
            <a:r>
              <a:rPr lang="en-US" b="1" dirty="0"/>
              <a:t>The sole exception is when a protected member is inherited.</a:t>
            </a:r>
          </a:p>
          <a:p>
            <a:endParaRPr lang="en-US" b="1" dirty="0"/>
          </a:p>
          <a:p>
            <a:r>
              <a:rPr lang="en-US" dirty="0"/>
              <a:t>If the base class is inherited as public, then the base class’ protected members become protected members of the derived class, and are therefore, accessible by the derived class.</a:t>
            </a:r>
            <a:endParaRPr 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62500" lnSpcReduction="20000"/>
          </a:bodyPr>
          <a:lstStyle/>
          <a:p>
            <a:r>
              <a:rPr lang="en-US" dirty="0"/>
              <a:t>#include&lt;</a:t>
            </a:r>
            <a:r>
              <a:rPr lang="en-US" dirty="0" err="1"/>
              <a:t>iostream</a:t>
            </a:r>
            <a:r>
              <a:rPr lang="en-US" dirty="0"/>
              <a:t>&gt;</a:t>
            </a:r>
          </a:p>
          <a:p>
            <a:r>
              <a:rPr lang="en-US" dirty="0"/>
              <a:t>using namespace std;</a:t>
            </a:r>
          </a:p>
          <a:p>
            <a:r>
              <a:rPr lang="en-US" dirty="0"/>
              <a:t>class base</a:t>
            </a:r>
          </a:p>
          <a:p>
            <a:r>
              <a:rPr lang="en-US" dirty="0"/>
              <a:t>{</a:t>
            </a:r>
          </a:p>
          <a:p>
            <a:r>
              <a:rPr lang="en-US" dirty="0"/>
              <a:t>  protected:</a:t>
            </a:r>
          </a:p>
          <a:p>
            <a:r>
              <a:rPr lang="en-US" dirty="0"/>
              <a:t>   </a:t>
            </a:r>
            <a:r>
              <a:rPr lang="en-US" dirty="0" err="1"/>
              <a:t>int</a:t>
            </a:r>
            <a:r>
              <a:rPr lang="en-US" dirty="0"/>
              <a:t> </a:t>
            </a:r>
            <a:r>
              <a:rPr lang="en-US" dirty="0" err="1"/>
              <a:t>i</a:t>
            </a:r>
            <a:r>
              <a:rPr lang="en-US" dirty="0"/>
              <a:t>, j;</a:t>
            </a:r>
          </a:p>
          <a:p>
            <a:r>
              <a:rPr lang="en-US" dirty="0"/>
              <a:t>  public:</a:t>
            </a:r>
          </a:p>
          <a:p>
            <a:r>
              <a:rPr lang="en-US" dirty="0"/>
              <a:t>    void set( </a:t>
            </a:r>
            <a:r>
              <a:rPr lang="en-US" dirty="0" err="1"/>
              <a:t>int</a:t>
            </a:r>
            <a:r>
              <a:rPr lang="en-US" dirty="0"/>
              <a:t> a, </a:t>
            </a:r>
            <a:r>
              <a:rPr lang="en-US" dirty="0" err="1"/>
              <a:t>int</a:t>
            </a:r>
            <a:r>
              <a:rPr lang="en-US" dirty="0"/>
              <a:t> b)</a:t>
            </a:r>
          </a:p>
          <a:p>
            <a:r>
              <a:rPr lang="en-US" dirty="0"/>
              <a:t>     { </a:t>
            </a:r>
            <a:r>
              <a:rPr lang="en-US" dirty="0" err="1"/>
              <a:t>i</a:t>
            </a:r>
            <a:r>
              <a:rPr lang="en-US" dirty="0"/>
              <a:t> = a;</a:t>
            </a:r>
          </a:p>
          <a:p>
            <a:r>
              <a:rPr lang="en-US" dirty="0"/>
              <a:t>        j = b; }</a:t>
            </a:r>
          </a:p>
          <a:p>
            <a:r>
              <a:rPr lang="en-US" dirty="0"/>
              <a:t>void show( )</a:t>
            </a:r>
          </a:p>
          <a:p>
            <a:r>
              <a:rPr lang="en-US" dirty="0"/>
              <a:t>  {</a:t>
            </a:r>
          </a:p>
          <a:p>
            <a:r>
              <a:rPr lang="en-US" dirty="0"/>
              <a:t>    </a:t>
            </a:r>
            <a:r>
              <a:rPr lang="en-US" dirty="0" err="1"/>
              <a:t>cout</a:t>
            </a:r>
            <a:r>
              <a:rPr lang="en-US" dirty="0"/>
              <a:t> &lt;&lt; </a:t>
            </a:r>
            <a:r>
              <a:rPr lang="en-US" dirty="0" err="1"/>
              <a:t>i</a:t>
            </a:r>
            <a:r>
              <a:rPr lang="en-US" dirty="0"/>
              <a:t> &lt;&lt; “  “ &lt;&lt; j &lt;&lt; “\n”; }</a:t>
            </a:r>
          </a:p>
          <a:p>
            <a:r>
              <a:rPr lang="en-US"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a:t>
            </a:r>
            <a:endParaRPr lang="en-IN" b="1" dirty="0"/>
          </a:p>
        </p:txBody>
      </p:sp>
      <p:sp>
        <p:nvSpPr>
          <p:cNvPr id="3" name="Content Placeholder 2"/>
          <p:cNvSpPr>
            <a:spLocks noGrp="1"/>
          </p:cNvSpPr>
          <p:nvPr>
            <p:ph idx="1"/>
          </p:nvPr>
        </p:nvSpPr>
        <p:spPr>
          <a:xfrm>
            <a:off x="457200" y="1285860"/>
            <a:ext cx="8229600" cy="5357850"/>
          </a:xfrm>
        </p:spPr>
        <p:txBody>
          <a:bodyPr>
            <a:noAutofit/>
          </a:bodyPr>
          <a:lstStyle/>
          <a:p>
            <a:pPr>
              <a:lnSpc>
                <a:spcPct val="80000"/>
              </a:lnSpc>
            </a:pPr>
            <a:r>
              <a:rPr lang="en-US" sz="2000" dirty="0"/>
              <a:t>class derived : </a:t>
            </a:r>
            <a:r>
              <a:rPr lang="en-US" sz="2000" b="1" dirty="0">
                <a:solidFill>
                  <a:srgbClr val="009900"/>
                </a:solidFill>
              </a:rPr>
              <a:t>public</a:t>
            </a:r>
            <a:r>
              <a:rPr lang="en-US" sz="2000" dirty="0"/>
              <a:t> base  {</a:t>
            </a:r>
          </a:p>
          <a:p>
            <a:pPr>
              <a:lnSpc>
                <a:spcPct val="80000"/>
              </a:lnSpc>
            </a:pPr>
            <a:r>
              <a:rPr lang="en-US" sz="2000" dirty="0"/>
              <a:t>    private:</a:t>
            </a:r>
          </a:p>
          <a:p>
            <a:pPr>
              <a:lnSpc>
                <a:spcPct val="80000"/>
              </a:lnSpc>
            </a:pPr>
            <a:r>
              <a:rPr lang="en-US" sz="2000" dirty="0"/>
              <a:t>     </a:t>
            </a:r>
            <a:r>
              <a:rPr lang="en-US" sz="2000" dirty="0" err="1"/>
              <a:t>int</a:t>
            </a:r>
            <a:r>
              <a:rPr lang="en-US" sz="2000" dirty="0"/>
              <a:t> k;</a:t>
            </a:r>
          </a:p>
          <a:p>
            <a:pPr>
              <a:lnSpc>
                <a:spcPct val="80000"/>
              </a:lnSpc>
            </a:pPr>
            <a:r>
              <a:rPr lang="en-US" sz="2000" dirty="0"/>
              <a:t>    public:</a:t>
            </a:r>
          </a:p>
          <a:p>
            <a:pPr>
              <a:lnSpc>
                <a:spcPct val="80000"/>
              </a:lnSpc>
            </a:pPr>
            <a:r>
              <a:rPr lang="en-US" sz="2000" dirty="0"/>
              <a:t>Void </a:t>
            </a:r>
            <a:r>
              <a:rPr lang="en-US" sz="2000" dirty="0" err="1"/>
              <a:t>setk</a:t>
            </a:r>
            <a:r>
              <a:rPr lang="en-US" sz="2000" dirty="0"/>
              <a:t> (  )</a:t>
            </a:r>
          </a:p>
          <a:p>
            <a:pPr>
              <a:lnSpc>
                <a:spcPct val="80000"/>
              </a:lnSpc>
            </a:pPr>
            <a:r>
              <a:rPr lang="en-US" sz="2000" dirty="0"/>
              <a:t> { k = </a:t>
            </a:r>
            <a:r>
              <a:rPr lang="en-US" sz="2000" dirty="0" err="1"/>
              <a:t>i</a:t>
            </a:r>
            <a:r>
              <a:rPr lang="en-US" sz="2000" dirty="0"/>
              <a:t> * j; } // access to protected members</a:t>
            </a:r>
          </a:p>
          <a:p>
            <a:pPr>
              <a:lnSpc>
                <a:spcPct val="80000"/>
              </a:lnSpc>
            </a:pPr>
            <a:r>
              <a:rPr lang="en-US" sz="2000" dirty="0"/>
              <a:t>void </a:t>
            </a:r>
            <a:r>
              <a:rPr lang="en-US" sz="2000" dirty="0" err="1"/>
              <a:t>showk</a:t>
            </a:r>
            <a:r>
              <a:rPr lang="en-US" sz="2000" dirty="0"/>
              <a:t>( )</a:t>
            </a:r>
          </a:p>
          <a:p>
            <a:pPr>
              <a:lnSpc>
                <a:spcPct val="80000"/>
              </a:lnSpc>
            </a:pPr>
            <a:r>
              <a:rPr lang="en-US" sz="2000" dirty="0"/>
              <a:t>  { </a:t>
            </a:r>
            <a:r>
              <a:rPr lang="en-US" sz="2000" dirty="0" err="1"/>
              <a:t>cout</a:t>
            </a:r>
            <a:r>
              <a:rPr lang="en-US" sz="2000" dirty="0"/>
              <a:t> &lt;&lt; k &lt;&lt; “\n”;} };</a:t>
            </a:r>
          </a:p>
          <a:p>
            <a:pPr>
              <a:lnSpc>
                <a:spcPct val="80000"/>
              </a:lnSpc>
            </a:pPr>
            <a:r>
              <a:rPr lang="en-US" sz="2000" dirty="0"/>
              <a:t>void main( )  {</a:t>
            </a:r>
          </a:p>
          <a:p>
            <a:pPr>
              <a:lnSpc>
                <a:spcPct val="80000"/>
              </a:lnSpc>
            </a:pPr>
            <a:r>
              <a:rPr lang="en-US" sz="2000" dirty="0"/>
              <a:t>    derived ob(3);</a:t>
            </a:r>
          </a:p>
          <a:p>
            <a:pPr>
              <a:lnSpc>
                <a:spcPct val="80000"/>
              </a:lnSpc>
            </a:pPr>
            <a:r>
              <a:rPr lang="en-US" sz="2000" dirty="0"/>
              <a:t>    </a:t>
            </a:r>
            <a:r>
              <a:rPr lang="en-US" sz="2000" dirty="0" err="1"/>
              <a:t>ob.set</a:t>
            </a:r>
            <a:r>
              <a:rPr lang="en-US" sz="2000" dirty="0"/>
              <a:t>(1,2); //OK, known to derived </a:t>
            </a:r>
          </a:p>
          <a:p>
            <a:pPr>
              <a:lnSpc>
                <a:spcPct val="80000"/>
              </a:lnSpc>
            </a:pPr>
            <a:r>
              <a:rPr lang="en-US" sz="2000" dirty="0"/>
              <a:t>    </a:t>
            </a:r>
            <a:r>
              <a:rPr lang="en-US" sz="2000" dirty="0" err="1"/>
              <a:t>ob.show</a:t>
            </a:r>
            <a:r>
              <a:rPr lang="en-US" sz="2000" dirty="0"/>
              <a:t>( ); // OK, known to derived </a:t>
            </a:r>
          </a:p>
          <a:p>
            <a:pPr>
              <a:lnSpc>
                <a:spcPct val="80000"/>
              </a:lnSpc>
            </a:pPr>
            <a:r>
              <a:rPr lang="en-US" sz="2000" dirty="0"/>
              <a:t>    </a:t>
            </a:r>
            <a:r>
              <a:rPr lang="en-US" sz="2000" dirty="0" err="1"/>
              <a:t>ob.setk</a:t>
            </a:r>
            <a:r>
              <a:rPr lang="en-US" sz="2000" dirty="0"/>
              <a:t>( );</a:t>
            </a:r>
          </a:p>
          <a:p>
            <a:pPr>
              <a:lnSpc>
                <a:spcPct val="80000"/>
              </a:lnSpc>
            </a:pPr>
            <a:r>
              <a:rPr lang="en-US" sz="2000" dirty="0"/>
              <a:t>    </a:t>
            </a:r>
            <a:r>
              <a:rPr lang="en-US" sz="2000" dirty="0" err="1"/>
              <a:t>ob.showk</a:t>
            </a:r>
            <a:r>
              <a:rPr lang="en-US" sz="2000" dirty="0"/>
              <a:t>( );}</a:t>
            </a:r>
          </a:p>
          <a:p>
            <a:pPr>
              <a:lnSpc>
                <a:spcPct val="80000"/>
              </a:lnSpc>
            </a:pPr>
            <a:r>
              <a:rPr lang="en-US" sz="2000" dirty="0"/>
              <a:t>In this example, because </a:t>
            </a:r>
            <a:r>
              <a:rPr lang="en-US" sz="2000" b="1" dirty="0"/>
              <a:t>base</a:t>
            </a:r>
            <a:r>
              <a:rPr lang="en-US" sz="2000" dirty="0"/>
              <a:t> is inherited by </a:t>
            </a:r>
            <a:r>
              <a:rPr lang="en-US" sz="2000" b="1" dirty="0"/>
              <a:t>derived</a:t>
            </a:r>
            <a:r>
              <a:rPr lang="en-US" sz="2000" dirty="0"/>
              <a:t> as </a:t>
            </a:r>
            <a:r>
              <a:rPr lang="en-US" sz="2000" b="1" dirty="0"/>
              <a:t>public</a:t>
            </a:r>
            <a:r>
              <a:rPr lang="en-US" sz="2000" dirty="0"/>
              <a:t>, and because </a:t>
            </a:r>
            <a:r>
              <a:rPr lang="en-US" sz="2000" b="1" dirty="0" err="1"/>
              <a:t>i</a:t>
            </a:r>
            <a:r>
              <a:rPr lang="en-US" sz="2000" dirty="0"/>
              <a:t> and </a:t>
            </a:r>
            <a:r>
              <a:rPr lang="en-US" sz="2000" b="1" dirty="0"/>
              <a:t>j</a:t>
            </a:r>
            <a:r>
              <a:rPr lang="en-US" sz="2000" dirty="0"/>
              <a:t> are declared as protected, </a:t>
            </a:r>
            <a:r>
              <a:rPr lang="en-US" sz="2000" dirty="0" err="1"/>
              <a:t>derived’s</a:t>
            </a:r>
            <a:r>
              <a:rPr lang="en-US" sz="2000" dirty="0"/>
              <a:t> function </a:t>
            </a:r>
            <a:r>
              <a:rPr lang="en-US" sz="2000" dirty="0" err="1"/>
              <a:t>setk</a:t>
            </a:r>
            <a:r>
              <a:rPr lang="en-US" sz="2000" dirty="0"/>
              <a:t> ( ) may access them. If </a:t>
            </a:r>
            <a:r>
              <a:rPr lang="en-US" sz="2000" b="1" dirty="0" err="1"/>
              <a:t>i</a:t>
            </a:r>
            <a:r>
              <a:rPr lang="en-US" sz="2000" dirty="0"/>
              <a:t> and </a:t>
            </a:r>
            <a:r>
              <a:rPr lang="en-US" sz="2000" b="1" dirty="0"/>
              <a:t>j</a:t>
            </a:r>
            <a:r>
              <a:rPr lang="en-US" sz="2000" dirty="0"/>
              <a:t> had been declared as </a:t>
            </a:r>
            <a:r>
              <a:rPr lang="en-US" sz="2000" b="1" dirty="0"/>
              <a:t>private</a:t>
            </a:r>
            <a:r>
              <a:rPr lang="en-US" sz="2000" dirty="0"/>
              <a:t> by </a:t>
            </a:r>
            <a:r>
              <a:rPr lang="en-US" sz="2000" b="1" dirty="0"/>
              <a:t>base</a:t>
            </a:r>
            <a:r>
              <a:rPr lang="en-US" sz="2000" dirty="0"/>
              <a:t>, then </a:t>
            </a:r>
            <a:r>
              <a:rPr lang="en-US" sz="2000" b="1" dirty="0"/>
              <a:t>derived</a:t>
            </a:r>
            <a:r>
              <a:rPr lang="en-US" sz="2000" dirty="0"/>
              <a:t> would not have access to them, and the program would not compile. </a:t>
            </a:r>
          </a:p>
          <a:p>
            <a:pPr>
              <a:lnSpc>
                <a:spcPct val="80000"/>
              </a:lnSpc>
            </a:pPr>
            <a:endParaRPr lang="en-IN" sz="2000" dirty="0"/>
          </a:p>
          <a:p>
            <a:pPr>
              <a:lnSpc>
                <a:spcPct val="80000"/>
              </a:lnSpc>
            </a:pPr>
            <a:endParaRPr 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70000" lnSpcReduction="20000"/>
          </a:bodyPr>
          <a:lstStyle/>
          <a:p>
            <a:r>
              <a:rPr lang="en-US" dirty="0"/>
              <a:t>When a derived class is used as a base class for another derived class,  any protected member of the initial base class that is inherited by the first derived class may also be inherited as protected again by a second derived class.</a:t>
            </a:r>
          </a:p>
          <a:p>
            <a:endParaRPr lang="en-US" dirty="0"/>
          </a:p>
          <a:p>
            <a:r>
              <a:rPr lang="en-US" dirty="0"/>
              <a:t>For example, the following program is correct, and </a:t>
            </a:r>
            <a:r>
              <a:rPr lang="en-US" b="1" dirty="0"/>
              <a:t>derived2</a:t>
            </a:r>
            <a:r>
              <a:rPr lang="en-US" dirty="0"/>
              <a:t> does indeed have access to</a:t>
            </a:r>
            <a:r>
              <a:rPr lang="en-US" b="1" dirty="0"/>
              <a:t> </a:t>
            </a:r>
            <a:r>
              <a:rPr lang="en-US" b="1" dirty="0" err="1"/>
              <a:t>i</a:t>
            </a:r>
            <a:r>
              <a:rPr lang="en-US" dirty="0"/>
              <a:t> an</a:t>
            </a:r>
            <a:r>
              <a:rPr lang="en-US" b="1" dirty="0"/>
              <a:t> j</a:t>
            </a:r>
          </a:p>
          <a:p>
            <a:r>
              <a:rPr lang="en-US" dirty="0"/>
              <a:t>#include&lt;</a:t>
            </a:r>
            <a:r>
              <a:rPr lang="en-US" dirty="0" err="1"/>
              <a:t>iostream</a:t>
            </a:r>
            <a:r>
              <a:rPr lang="en-US" dirty="0"/>
              <a:t>&gt;</a:t>
            </a:r>
          </a:p>
          <a:p>
            <a:r>
              <a:rPr lang="en-US" dirty="0"/>
              <a:t>using namespace std;</a:t>
            </a:r>
          </a:p>
          <a:p>
            <a:r>
              <a:rPr lang="en-US" dirty="0"/>
              <a:t>class base</a:t>
            </a:r>
          </a:p>
          <a:p>
            <a:r>
              <a:rPr lang="en-US" dirty="0"/>
              <a:t>{</a:t>
            </a:r>
          </a:p>
          <a:p>
            <a:r>
              <a:rPr lang="en-US" dirty="0"/>
              <a:t>  protected:</a:t>
            </a:r>
          </a:p>
          <a:p>
            <a:r>
              <a:rPr lang="en-US" dirty="0"/>
              <a:t>   </a:t>
            </a:r>
            <a:r>
              <a:rPr lang="en-US" dirty="0" err="1"/>
              <a:t>int</a:t>
            </a:r>
            <a:r>
              <a:rPr lang="en-US" dirty="0"/>
              <a:t> </a:t>
            </a:r>
            <a:r>
              <a:rPr lang="en-US" dirty="0" err="1"/>
              <a:t>i</a:t>
            </a:r>
            <a:r>
              <a:rPr lang="en-US" dirty="0"/>
              <a:t>, j;</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a:t>public:</a:t>
            </a:r>
          </a:p>
          <a:p>
            <a:pPr>
              <a:lnSpc>
                <a:spcPct val="80000"/>
              </a:lnSpc>
            </a:pPr>
            <a:r>
              <a:rPr lang="en-US" dirty="0"/>
              <a:t>    void set( </a:t>
            </a:r>
            <a:r>
              <a:rPr lang="en-US" dirty="0" err="1"/>
              <a:t>int</a:t>
            </a:r>
            <a:r>
              <a:rPr lang="en-US" dirty="0"/>
              <a:t> a, </a:t>
            </a:r>
            <a:r>
              <a:rPr lang="en-US" dirty="0" err="1"/>
              <a:t>int</a:t>
            </a:r>
            <a:r>
              <a:rPr lang="en-US" dirty="0"/>
              <a:t> b)</a:t>
            </a:r>
          </a:p>
          <a:p>
            <a:pPr>
              <a:lnSpc>
                <a:spcPct val="80000"/>
              </a:lnSpc>
            </a:pPr>
            <a:r>
              <a:rPr lang="en-US" dirty="0"/>
              <a:t>     { </a:t>
            </a:r>
            <a:r>
              <a:rPr lang="en-US" dirty="0" err="1"/>
              <a:t>i</a:t>
            </a:r>
            <a:r>
              <a:rPr lang="en-US" dirty="0"/>
              <a:t> = a;</a:t>
            </a:r>
          </a:p>
          <a:p>
            <a:pPr>
              <a:lnSpc>
                <a:spcPct val="80000"/>
              </a:lnSpc>
            </a:pPr>
            <a:r>
              <a:rPr lang="en-US" dirty="0"/>
              <a:t>        j = b; }</a:t>
            </a:r>
          </a:p>
          <a:p>
            <a:pPr>
              <a:lnSpc>
                <a:spcPct val="80000"/>
              </a:lnSpc>
            </a:pPr>
            <a:r>
              <a:rPr lang="en-US" dirty="0"/>
              <a:t>void show( )</a:t>
            </a:r>
          </a:p>
          <a:p>
            <a:pPr>
              <a:lnSpc>
                <a:spcPct val="80000"/>
              </a:lnSpc>
            </a:pPr>
            <a:r>
              <a:rPr lang="en-US" dirty="0"/>
              <a:t>  {</a:t>
            </a:r>
          </a:p>
          <a:p>
            <a:pPr>
              <a:lnSpc>
                <a:spcPct val="80000"/>
              </a:lnSpc>
            </a:pPr>
            <a:r>
              <a:rPr lang="en-US" dirty="0"/>
              <a:t>    </a:t>
            </a:r>
            <a:r>
              <a:rPr lang="en-US" dirty="0" err="1"/>
              <a:t>cout</a:t>
            </a:r>
            <a:r>
              <a:rPr lang="en-US" dirty="0"/>
              <a:t> &lt;&lt; </a:t>
            </a:r>
            <a:r>
              <a:rPr lang="en-US" dirty="0" err="1"/>
              <a:t>i</a:t>
            </a:r>
            <a:r>
              <a:rPr lang="en-US" dirty="0"/>
              <a:t> &lt;&lt; “  “ &lt;&lt; j &lt;&lt; “\n”; } };</a:t>
            </a:r>
          </a:p>
          <a:p>
            <a:pPr>
              <a:lnSpc>
                <a:spcPct val="80000"/>
              </a:lnSpc>
            </a:pPr>
            <a:r>
              <a:rPr lang="en-US" dirty="0"/>
              <a:t>class derived1 : </a:t>
            </a:r>
            <a:r>
              <a:rPr lang="en-US" b="1" dirty="0">
                <a:solidFill>
                  <a:srgbClr val="009900"/>
                </a:solidFill>
              </a:rPr>
              <a:t>public</a:t>
            </a:r>
            <a:r>
              <a:rPr lang="en-US" dirty="0"/>
              <a:t>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k;</a:t>
            </a:r>
          </a:p>
          <a:p>
            <a:pPr>
              <a:lnSpc>
                <a:spcPct val="80000"/>
              </a:lnSpc>
            </a:pPr>
            <a:r>
              <a:rPr lang="en-US" dirty="0"/>
              <a:t>    public:</a:t>
            </a:r>
          </a:p>
          <a:p>
            <a:pPr>
              <a:lnSpc>
                <a:spcPct val="80000"/>
              </a:lnSpc>
            </a:pPr>
            <a:r>
              <a:rPr lang="en-US" dirty="0"/>
              <a:t>Void </a:t>
            </a:r>
            <a:r>
              <a:rPr lang="en-US" dirty="0" err="1"/>
              <a:t>setk</a:t>
            </a:r>
            <a:r>
              <a:rPr lang="en-US" dirty="0"/>
              <a:t> (  )</a:t>
            </a:r>
          </a:p>
          <a:p>
            <a:pPr>
              <a:lnSpc>
                <a:spcPct val="80000"/>
              </a:lnSpc>
            </a:pPr>
            <a:r>
              <a:rPr lang="en-US" dirty="0"/>
              <a:t> { k = </a:t>
            </a:r>
            <a:r>
              <a:rPr lang="en-US" dirty="0" err="1"/>
              <a:t>i</a:t>
            </a:r>
            <a:r>
              <a:rPr lang="en-US" dirty="0"/>
              <a:t> * j; }</a:t>
            </a:r>
          </a:p>
          <a:p>
            <a:pPr>
              <a:lnSpc>
                <a:spcPct val="80000"/>
              </a:lnSpc>
            </a:pPr>
            <a:r>
              <a:rPr lang="en-US" dirty="0"/>
              <a:t>void </a:t>
            </a:r>
            <a:r>
              <a:rPr lang="en-US" dirty="0" err="1"/>
              <a:t>showk</a:t>
            </a:r>
            <a:r>
              <a:rPr lang="en-US" dirty="0"/>
              <a:t>( )</a:t>
            </a:r>
          </a:p>
          <a:p>
            <a:pPr>
              <a:lnSpc>
                <a:spcPct val="80000"/>
              </a:lnSpc>
            </a:pPr>
            <a:r>
              <a:rPr lang="en-US" dirty="0"/>
              <a:t>  { </a:t>
            </a:r>
            <a:r>
              <a:rPr lang="en-US" dirty="0" err="1"/>
              <a:t>cout</a:t>
            </a:r>
            <a:r>
              <a:rPr lang="en-US" dirty="0"/>
              <a:t> &lt;&lt; k &lt;&lt; “\n”;}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a:t>class derived2 : </a:t>
            </a:r>
            <a:r>
              <a:rPr lang="en-US" dirty="0">
                <a:solidFill>
                  <a:srgbClr val="009900"/>
                </a:solidFill>
              </a:rPr>
              <a:t>public</a:t>
            </a:r>
            <a:r>
              <a:rPr lang="en-US" dirty="0"/>
              <a:t> derived1</a:t>
            </a:r>
          </a:p>
          <a:p>
            <a:pPr>
              <a:lnSpc>
                <a:spcPct val="90000"/>
              </a:lnSpc>
            </a:pPr>
            <a:r>
              <a:rPr lang="en-US" dirty="0"/>
              <a:t> {</a:t>
            </a:r>
          </a:p>
          <a:p>
            <a:pPr>
              <a:lnSpc>
                <a:spcPct val="90000"/>
              </a:lnSpc>
            </a:pPr>
            <a:r>
              <a:rPr lang="en-US" dirty="0"/>
              <a:t>   private:</a:t>
            </a:r>
          </a:p>
          <a:p>
            <a:pPr>
              <a:lnSpc>
                <a:spcPct val="90000"/>
              </a:lnSpc>
            </a:pPr>
            <a:r>
              <a:rPr lang="en-US" dirty="0"/>
              <a:t>    </a:t>
            </a:r>
            <a:r>
              <a:rPr lang="en-US" dirty="0" err="1"/>
              <a:t>int</a:t>
            </a:r>
            <a:r>
              <a:rPr lang="en-US" dirty="0"/>
              <a:t> m;</a:t>
            </a:r>
          </a:p>
          <a:p>
            <a:pPr>
              <a:lnSpc>
                <a:spcPct val="90000"/>
              </a:lnSpc>
            </a:pPr>
            <a:r>
              <a:rPr lang="en-US" dirty="0"/>
              <a:t>   public:</a:t>
            </a:r>
          </a:p>
          <a:p>
            <a:pPr>
              <a:lnSpc>
                <a:spcPct val="90000"/>
              </a:lnSpc>
            </a:pPr>
            <a:r>
              <a:rPr lang="en-US" dirty="0"/>
              <a:t>    void </a:t>
            </a:r>
            <a:r>
              <a:rPr lang="en-US" dirty="0" err="1"/>
              <a:t>setm</a:t>
            </a:r>
            <a:r>
              <a:rPr lang="en-US" dirty="0"/>
              <a:t> ( )</a:t>
            </a:r>
          </a:p>
          <a:p>
            <a:pPr>
              <a:lnSpc>
                <a:spcPct val="90000"/>
              </a:lnSpc>
            </a:pPr>
            <a:r>
              <a:rPr lang="en-US" dirty="0"/>
              <a:t>     { m = </a:t>
            </a:r>
            <a:r>
              <a:rPr lang="en-US" dirty="0" err="1"/>
              <a:t>i</a:t>
            </a:r>
            <a:r>
              <a:rPr lang="en-US" dirty="0"/>
              <a:t> – j; }</a:t>
            </a:r>
          </a:p>
          <a:p>
            <a:pPr>
              <a:lnSpc>
                <a:spcPct val="90000"/>
              </a:lnSpc>
            </a:pPr>
            <a:r>
              <a:rPr lang="en-US" dirty="0"/>
              <a:t>    void </a:t>
            </a:r>
            <a:r>
              <a:rPr lang="en-US" dirty="0" err="1"/>
              <a:t>showm</a:t>
            </a:r>
            <a:r>
              <a:rPr lang="en-US" dirty="0"/>
              <a:t>( )</a:t>
            </a:r>
          </a:p>
          <a:p>
            <a:pPr>
              <a:lnSpc>
                <a:spcPct val="90000"/>
              </a:lnSpc>
            </a:pPr>
            <a:r>
              <a:rPr lang="en-US" dirty="0"/>
              <a:t>     {</a:t>
            </a:r>
            <a:r>
              <a:rPr lang="en-US" dirty="0" err="1"/>
              <a:t>cout</a:t>
            </a:r>
            <a:r>
              <a:rPr lang="en-US" dirty="0"/>
              <a:t> &lt;&lt; m &lt;&lt; “\n”;} };</a:t>
            </a:r>
          </a:p>
          <a:p>
            <a:pPr>
              <a:lnSpc>
                <a:spcPct val="90000"/>
              </a:lnSpc>
            </a:pPr>
            <a:r>
              <a:rPr lang="en-US" dirty="0" err="1"/>
              <a:t>int</a:t>
            </a:r>
            <a:r>
              <a:rPr lang="en-US" dirty="0"/>
              <a:t> main( )</a:t>
            </a:r>
          </a:p>
          <a:p>
            <a:pPr>
              <a:lnSpc>
                <a:spcPct val="90000"/>
              </a:lnSpc>
            </a:pPr>
            <a:r>
              <a:rPr lang="en-US" dirty="0"/>
              <a:t> {</a:t>
            </a:r>
          </a:p>
          <a:p>
            <a:pPr>
              <a:lnSpc>
                <a:spcPct val="90000"/>
              </a:lnSpc>
            </a:pPr>
            <a:r>
              <a:rPr lang="en-US" dirty="0"/>
              <a:t>   derived1 ob1;</a:t>
            </a:r>
          </a:p>
          <a:p>
            <a:pPr>
              <a:lnSpc>
                <a:spcPct val="90000"/>
              </a:lnSpc>
            </a:pPr>
            <a:r>
              <a:rPr lang="en-US" dirty="0"/>
              <a:t>   derived2 ob2;</a:t>
            </a:r>
          </a:p>
          <a:p>
            <a:pPr>
              <a:lnSpc>
                <a:spcPct val="90000"/>
              </a:lnSpc>
            </a:pPr>
            <a:r>
              <a:rPr lang="en-US" dirty="0"/>
              <a:t>   ob1.set(2, 3);</a:t>
            </a:r>
          </a:p>
          <a:p>
            <a:pPr>
              <a:lnSpc>
                <a:spcPct val="90000"/>
              </a:lnSpc>
            </a:pPr>
            <a:r>
              <a:rPr lang="en-US" dirty="0"/>
              <a:t>   ob1.show(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a:t>
            </a:r>
            <a:endParaRPr lang="en-IN" dirty="0"/>
          </a:p>
        </p:txBody>
      </p:sp>
      <p:sp>
        <p:nvSpPr>
          <p:cNvPr id="3" name="Content Placeholder 2"/>
          <p:cNvSpPr>
            <a:spLocks noGrp="1"/>
          </p:cNvSpPr>
          <p:nvPr>
            <p:ph idx="1"/>
          </p:nvPr>
        </p:nvSpPr>
        <p:spPr/>
        <p:txBody>
          <a:bodyPr>
            <a:normAutofit fontScale="85000" lnSpcReduction="20000"/>
          </a:bodyPr>
          <a:lstStyle/>
          <a:p>
            <a:r>
              <a:rPr lang="en-US" dirty="0"/>
              <a:t>ob1.setk( );</a:t>
            </a:r>
          </a:p>
          <a:p>
            <a:r>
              <a:rPr lang="en-US" dirty="0"/>
              <a:t>ob1.showk( );</a:t>
            </a:r>
          </a:p>
          <a:p>
            <a:r>
              <a:rPr lang="en-US" dirty="0"/>
              <a:t>ob2.set(3,4)</a:t>
            </a:r>
          </a:p>
          <a:p>
            <a:r>
              <a:rPr lang="en-US" dirty="0"/>
              <a:t>ob2.show ( );</a:t>
            </a:r>
          </a:p>
          <a:p>
            <a:r>
              <a:rPr lang="en-US" dirty="0"/>
              <a:t>ob2.setk( );</a:t>
            </a:r>
          </a:p>
          <a:p>
            <a:r>
              <a:rPr lang="en-US" dirty="0"/>
              <a:t>ob2.setm( );</a:t>
            </a:r>
          </a:p>
          <a:p>
            <a:r>
              <a:rPr lang="en-US" dirty="0"/>
              <a:t>ob2.showk( );</a:t>
            </a:r>
          </a:p>
          <a:p>
            <a:r>
              <a:rPr lang="en-US" dirty="0"/>
              <a:t>ob2.showm( );</a:t>
            </a:r>
          </a:p>
          <a:p>
            <a:r>
              <a:rPr lang="en-US" dirty="0"/>
              <a:t>return 0;</a:t>
            </a:r>
          </a:p>
          <a:p>
            <a:r>
              <a:rPr lang="en-US"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55000" lnSpcReduction="20000"/>
          </a:bodyPr>
          <a:lstStyle/>
          <a:p>
            <a:pPr>
              <a:lnSpc>
                <a:spcPct val="80000"/>
              </a:lnSpc>
            </a:pPr>
            <a:r>
              <a:rPr lang="en-US" b="1" dirty="0"/>
              <a:t>If however, base were inherited as private, then all members of base would become private members of derived1, which means they would not be accessible by derived2</a:t>
            </a:r>
          </a:p>
          <a:p>
            <a:pPr>
              <a:lnSpc>
                <a:spcPct val="80000"/>
              </a:lnSpc>
              <a:buFontTx/>
              <a:buNone/>
            </a:pPr>
            <a:r>
              <a:rPr lang="en-US" dirty="0"/>
              <a:t>   </a:t>
            </a:r>
          </a:p>
          <a:p>
            <a:pPr>
              <a:lnSpc>
                <a:spcPct val="80000"/>
              </a:lnSpc>
              <a:buFontTx/>
              <a:buNone/>
            </a:pPr>
            <a:r>
              <a:rPr lang="en-US" sz="2800" b="1" dirty="0"/>
              <a:t>       This is illustrated by the following program</a:t>
            </a:r>
          </a:p>
          <a:p>
            <a:pPr>
              <a:lnSpc>
                <a:spcPct val="80000"/>
              </a:lnSpc>
              <a:buFontTx/>
              <a:buNone/>
            </a:pPr>
            <a:endParaRPr lang="en-US" sz="2800" b="1" dirty="0"/>
          </a:p>
          <a:p>
            <a:pPr>
              <a:lnSpc>
                <a:spcPct val="80000"/>
              </a:lnSpc>
              <a:buFontTx/>
              <a:buNone/>
            </a:pPr>
            <a:r>
              <a:rPr lang="en-US" sz="3600" dirty="0"/>
              <a:t> #include&lt;</a:t>
            </a:r>
            <a:r>
              <a:rPr lang="en-US" sz="3600" dirty="0" err="1"/>
              <a:t>iostream</a:t>
            </a:r>
            <a:r>
              <a:rPr lang="en-US" sz="3600" dirty="0"/>
              <a:t>&gt;</a:t>
            </a:r>
          </a:p>
          <a:p>
            <a:pPr>
              <a:lnSpc>
                <a:spcPct val="80000"/>
              </a:lnSpc>
              <a:buFontTx/>
              <a:buNone/>
            </a:pPr>
            <a:r>
              <a:rPr lang="en-US" sz="3600" dirty="0"/>
              <a:t>   using namespace std;</a:t>
            </a:r>
          </a:p>
          <a:p>
            <a:pPr>
              <a:lnSpc>
                <a:spcPct val="80000"/>
              </a:lnSpc>
              <a:buFontTx/>
              <a:buNone/>
            </a:pPr>
            <a:r>
              <a:rPr lang="en-US" sz="3600" dirty="0"/>
              <a:t>   class base</a:t>
            </a:r>
          </a:p>
          <a:p>
            <a:pPr>
              <a:lnSpc>
                <a:spcPct val="80000"/>
              </a:lnSpc>
              <a:buFontTx/>
              <a:buNone/>
            </a:pPr>
            <a:r>
              <a:rPr lang="en-US" sz="3600" dirty="0"/>
              <a:t>  {</a:t>
            </a:r>
          </a:p>
          <a:p>
            <a:pPr>
              <a:lnSpc>
                <a:spcPct val="80000"/>
              </a:lnSpc>
              <a:buFontTx/>
              <a:buNone/>
            </a:pPr>
            <a:r>
              <a:rPr lang="en-US" sz="3600" dirty="0"/>
              <a:t>   protected:</a:t>
            </a:r>
          </a:p>
          <a:p>
            <a:pPr>
              <a:lnSpc>
                <a:spcPct val="80000"/>
              </a:lnSpc>
              <a:buFontTx/>
              <a:buNone/>
            </a:pPr>
            <a:r>
              <a:rPr lang="en-US" sz="3600" dirty="0"/>
              <a:t>   </a:t>
            </a:r>
            <a:r>
              <a:rPr lang="en-US" sz="3600" dirty="0" err="1"/>
              <a:t>int</a:t>
            </a:r>
            <a:r>
              <a:rPr lang="en-US" sz="3600" dirty="0"/>
              <a:t> </a:t>
            </a:r>
            <a:r>
              <a:rPr lang="en-US" sz="3600" dirty="0" err="1"/>
              <a:t>i</a:t>
            </a:r>
            <a:r>
              <a:rPr lang="en-US" sz="3600" dirty="0"/>
              <a:t>, j;</a:t>
            </a:r>
          </a:p>
          <a:p>
            <a:pPr>
              <a:lnSpc>
                <a:spcPct val="80000"/>
              </a:lnSpc>
              <a:buFontTx/>
              <a:buNone/>
            </a:pPr>
            <a:r>
              <a:rPr lang="en-US" sz="3600" dirty="0"/>
              <a:t>   public:</a:t>
            </a:r>
          </a:p>
          <a:p>
            <a:pPr>
              <a:lnSpc>
                <a:spcPct val="80000"/>
              </a:lnSpc>
              <a:buFontTx/>
              <a:buNone/>
            </a:pPr>
            <a:r>
              <a:rPr lang="en-US" sz="3600" dirty="0"/>
              <a:t>    void set( </a:t>
            </a:r>
            <a:r>
              <a:rPr lang="en-US" sz="3600" dirty="0" err="1"/>
              <a:t>int</a:t>
            </a:r>
            <a:r>
              <a:rPr lang="en-US" sz="3600" dirty="0"/>
              <a:t> a, </a:t>
            </a:r>
            <a:r>
              <a:rPr lang="en-US" sz="3600" dirty="0" err="1"/>
              <a:t>int</a:t>
            </a:r>
            <a:r>
              <a:rPr lang="en-US" sz="3600" dirty="0"/>
              <a:t> b)</a:t>
            </a:r>
          </a:p>
          <a:p>
            <a:pPr>
              <a:lnSpc>
                <a:spcPct val="80000"/>
              </a:lnSpc>
              <a:buFontTx/>
              <a:buNone/>
            </a:pPr>
            <a:r>
              <a:rPr lang="en-US" sz="3600" dirty="0"/>
              <a:t>     { </a:t>
            </a:r>
            <a:r>
              <a:rPr lang="en-US" sz="3600" dirty="0" err="1"/>
              <a:t>i</a:t>
            </a:r>
            <a:r>
              <a:rPr lang="en-US" sz="3600" dirty="0"/>
              <a:t> = a;</a:t>
            </a:r>
          </a:p>
          <a:p>
            <a:pPr>
              <a:lnSpc>
                <a:spcPct val="80000"/>
              </a:lnSpc>
              <a:buFontTx/>
              <a:buNone/>
            </a:pPr>
            <a:r>
              <a:rPr lang="en-US" sz="3600" dirty="0"/>
              <a:t>        j = b; }</a:t>
            </a:r>
          </a:p>
          <a:p>
            <a:pPr>
              <a:lnSpc>
                <a:spcPct val="80000"/>
              </a:lnSpc>
              <a:buFontTx/>
              <a:buNone/>
            </a:pPr>
            <a:r>
              <a:rPr lang="en-US" sz="3600" dirty="0"/>
              <a:t>   void show( )</a:t>
            </a:r>
          </a:p>
          <a:p>
            <a:pPr>
              <a:lnSpc>
                <a:spcPct val="80000"/>
              </a:lnSpc>
              <a:buFontTx/>
              <a:buNone/>
            </a:pPr>
            <a:r>
              <a:rPr lang="en-US" sz="3600" dirty="0"/>
              <a:t>   {</a:t>
            </a:r>
            <a:r>
              <a:rPr lang="en-US" sz="3600" dirty="0" err="1"/>
              <a:t>cout</a:t>
            </a:r>
            <a:r>
              <a:rPr lang="en-US" sz="3600" dirty="0"/>
              <a:t> &lt;&lt; </a:t>
            </a:r>
            <a:r>
              <a:rPr lang="en-US" sz="3600" dirty="0" err="1"/>
              <a:t>i</a:t>
            </a:r>
            <a:r>
              <a:rPr lang="en-US" sz="3600" dirty="0"/>
              <a:t> &lt;&lt; “  “ &lt;&lt; j &lt;&lt; “\n”; } </a:t>
            </a:r>
          </a:p>
          <a:p>
            <a:pPr>
              <a:lnSpc>
                <a:spcPct val="80000"/>
              </a:lnSpc>
              <a:buFontTx/>
              <a:buNone/>
            </a:pPr>
            <a:r>
              <a:rPr lang="en-US" sz="3600" dirty="0"/>
              <a:t>  };</a:t>
            </a:r>
          </a:p>
          <a:p>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a:t>
            </a:r>
            <a:endParaRPr lang="en-IN" dirty="0"/>
          </a:p>
        </p:txBody>
      </p:sp>
      <p:sp>
        <p:nvSpPr>
          <p:cNvPr id="3" name="Content Placeholder 2"/>
          <p:cNvSpPr>
            <a:spLocks noGrp="1"/>
          </p:cNvSpPr>
          <p:nvPr>
            <p:ph idx="1"/>
          </p:nvPr>
        </p:nvSpPr>
        <p:spPr/>
        <p:txBody>
          <a:bodyPr>
            <a:normAutofit fontScale="62500" lnSpcReduction="20000"/>
          </a:bodyPr>
          <a:lstStyle/>
          <a:p>
            <a:pPr>
              <a:lnSpc>
                <a:spcPct val="80000"/>
              </a:lnSpc>
            </a:pPr>
            <a:r>
              <a:rPr lang="en-US" dirty="0"/>
              <a:t>class derived1 : </a:t>
            </a:r>
            <a:r>
              <a:rPr lang="en-US" b="1" dirty="0">
                <a:solidFill>
                  <a:srgbClr val="009900"/>
                </a:solidFill>
              </a:rPr>
              <a:t>private</a:t>
            </a:r>
            <a:r>
              <a:rPr lang="en-US" dirty="0"/>
              <a:t>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k;</a:t>
            </a:r>
          </a:p>
          <a:p>
            <a:pPr>
              <a:lnSpc>
                <a:spcPct val="80000"/>
              </a:lnSpc>
            </a:pPr>
            <a:r>
              <a:rPr lang="en-US" dirty="0"/>
              <a:t>    public:</a:t>
            </a:r>
          </a:p>
          <a:p>
            <a:pPr>
              <a:lnSpc>
                <a:spcPct val="80000"/>
              </a:lnSpc>
            </a:pPr>
            <a:r>
              <a:rPr lang="en-US" dirty="0"/>
              <a:t>void </a:t>
            </a:r>
            <a:r>
              <a:rPr lang="en-US" dirty="0" err="1"/>
              <a:t>setk</a:t>
            </a:r>
            <a:r>
              <a:rPr lang="en-US" dirty="0"/>
              <a:t> (  )</a:t>
            </a:r>
          </a:p>
          <a:p>
            <a:pPr>
              <a:lnSpc>
                <a:spcPct val="80000"/>
              </a:lnSpc>
            </a:pPr>
            <a:r>
              <a:rPr lang="en-US" dirty="0"/>
              <a:t> { k = </a:t>
            </a:r>
            <a:r>
              <a:rPr lang="en-US" dirty="0" err="1"/>
              <a:t>i</a:t>
            </a:r>
            <a:r>
              <a:rPr lang="en-US" dirty="0"/>
              <a:t> * j; }</a:t>
            </a:r>
          </a:p>
          <a:p>
            <a:pPr>
              <a:lnSpc>
                <a:spcPct val="80000"/>
              </a:lnSpc>
            </a:pPr>
            <a:r>
              <a:rPr lang="en-US" dirty="0"/>
              <a:t>void </a:t>
            </a:r>
            <a:r>
              <a:rPr lang="en-US" dirty="0" err="1"/>
              <a:t>showk</a:t>
            </a:r>
            <a:r>
              <a:rPr lang="en-US" dirty="0"/>
              <a:t>( )</a:t>
            </a:r>
          </a:p>
          <a:p>
            <a:pPr>
              <a:lnSpc>
                <a:spcPct val="80000"/>
              </a:lnSpc>
            </a:pPr>
            <a:r>
              <a:rPr lang="en-US" dirty="0"/>
              <a:t>  { </a:t>
            </a:r>
            <a:r>
              <a:rPr lang="en-US" dirty="0" err="1"/>
              <a:t>cout</a:t>
            </a:r>
            <a:r>
              <a:rPr lang="en-US" dirty="0"/>
              <a:t> &lt;&lt; k &lt;&lt; “\n”;} };</a:t>
            </a:r>
          </a:p>
          <a:p>
            <a:pPr>
              <a:lnSpc>
                <a:spcPct val="80000"/>
              </a:lnSpc>
            </a:pPr>
            <a:endParaRPr lang="en-US" dirty="0"/>
          </a:p>
          <a:p>
            <a:pPr>
              <a:lnSpc>
                <a:spcPct val="80000"/>
              </a:lnSpc>
            </a:pPr>
            <a:r>
              <a:rPr lang="en-US" dirty="0"/>
              <a:t>class derived2 : </a:t>
            </a:r>
            <a:r>
              <a:rPr lang="en-US" dirty="0">
                <a:solidFill>
                  <a:srgbClr val="009900"/>
                </a:solidFill>
              </a:rPr>
              <a:t>private</a:t>
            </a:r>
            <a:r>
              <a:rPr lang="en-US" dirty="0"/>
              <a:t> derived1</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m;</a:t>
            </a:r>
          </a:p>
          <a:p>
            <a:pPr>
              <a:lnSpc>
                <a:spcPct val="80000"/>
              </a:lnSpc>
            </a:pPr>
            <a:r>
              <a:rPr lang="en-US" dirty="0"/>
              <a:t>   public:</a:t>
            </a:r>
          </a:p>
          <a:p>
            <a:pPr>
              <a:lnSpc>
                <a:spcPct val="80000"/>
              </a:lnSpc>
            </a:pPr>
            <a:r>
              <a:rPr lang="en-US" dirty="0"/>
              <a:t>    void </a:t>
            </a:r>
            <a:r>
              <a:rPr lang="en-US" dirty="0" err="1"/>
              <a:t>setm</a:t>
            </a:r>
            <a:r>
              <a:rPr lang="en-US" dirty="0"/>
              <a:t> ( )</a:t>
            </a:r>
          </a:p>
          <a:p>
            <a:pPr>
              <a:lnSpc>
                <a:spcPct val="80000"/>
              </a:lnSpc>
            </a:pPr>
            <a:r>
              <a:rPr lang="en-US" dirty="0"/>
              <a:t>     { m = </a:t>
            </a:r>
            <a:r>
              <a:rPr lang="en-US" dirty="0" err="1"/>
              <a:t>i</a:t>
            </a:r>
            <a:r>
              <a:rPr lang="en-US" dirty="0"/>
              <a:t> – j; } // </a:t>
            </a:r>
            <a:r>
              <a:rPr lang="en-US" dirty="0" err="1"/>
              <a:t>i</a:t>
            </a:r>
            <a:r>
              <a:rPr lang="en-US" dirty="0"/>
              <a:t> and j private in derived1, will not compile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US" b="1" u="sng" dirty="0"/>
              <a:t>C++ bits &amp; bytes</a:t>
            </a:r>
            <a:endParaRPr lang="en-IN" b="1" u="sng" dirty="0"/>
          </a:p>
        </p:txBody>
      </p:sp>
      <p:sp>
        <p:nvSpPr>
          <p:cNvPr id="3" name="Content Placeholder 2"/>
          <p:cNvSpPr>
            <a:spLocks noGrp="1"/>
          </p:cNvSpPr>
          <p:nvPr>
            <p:ph idx="1"/>
          </p:nvPr>
        </p:nvSpPr>
        <p:spPr>
          <a:xfrm>
            <a:off x="457200" y="1357298"/>
            <a:ext cx="8229600" cy="5000660"/>
          </a:xfrm>
        </p:spPr>
        <p:txBody>
          <a:bodyPr>
            <a:normAutofit/>
          </a:bodyPr>
          <a:lstStyle/>
          <a:p>
            <a:r>
              <a:rPr lang="en-US" sz="2800" dirty="0"/>
              <a:t>The ADT (user defined data type) obeys the same rules for naming, scope, allocation, lifetime, copying etc., as does a built-in type.</a:t>
            </a:r>
          </a:p>
          <a:p>
            <a:r>
              <a:rPr lang="en-US" sz="2800" dirty="0"/>
              <a:t>The word </a:t>
            </a:r>
            <a:r>
              <a:rPr lang="en-US" sz="2800" b="1" dirty="0"/>
              <a:t>virtual</a:t>
            </a:r>
            <a:r>
              <a:rPr lang="en-US" sz="2800" dirty="0"/>
              <a:t> means “may be re-</a:t>
            </a:r>
            <a:r>
              <a:rPr lang="en-US" sz="2800" dirty="0" err="1"/>
              <a:t>difined</a:t>
            </a:r>
            <a:r>
              <a:rPr lang="en-US" sz="2800" dirty="0"/>
              <a:t> later in a class derived from this one”</a:t>
            </a:r>
            <a:r>
              <a:rPr lang="en-IN" sz="2800" dirty="0"/>
              <a:t>.</a:t>
            </a:r>
          </a:p>
          <a:p>
            <a:r>
              <a:rPr lang="en-US" sz="2800" dirty="0"/>
              <a:t>A class that provides the interface to a variety of other classes is often called a </a:t>
            </a:r>
            <a:r>
              <a:rPr lang="en-US" sz="2800" b="1" dirty="0"/>
              <a:t>polymorphic type.</a:t>
            </a:r>
          </a:p>
          <a:p>
            <a:r>
              <a:rPr lang="en-US" sz="2800" dirty="0"/>
              <a:t>The name of a </a:t>
            </a:r>
            <a:r>
              <a:rPr lang="en-US" sz="2800" b="1" dirty="0"/>
              <a:t>virtual function </a:t>
            </a:r>
            <a:r>
              <a:rPr lang="en-US" sz="2800" dirty="0"/>
              <a:t>is converted into an index into a table of pointers to functions. This table is usually called a </a:t>
            </a:r>
            <a:r>
              <a:rPr lang="en-US" sz="2800" b="1" dirty="0" err="1"/>
              <a:t>vtbl</a:t>
            </a:r>
            <a:r>
              <a:rPr lang="en-US" sz="28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 and Protected Members</a:t>
            </a:r>
            <a:endParaRPr lang="en-IN" dirty="0"/>
          </a:p>
        </p:txBody>
      </p:sp>
      <p:sp>
        <p:nvSpPr>
          <p:cNvPr id="3" name="Content Placeholder 2"/>
          <p:cNvSpPr>
            <a:spLocks noGrp="1"/>
          </p:cNvSpPr>
          <p:nvPr>
            <p:ph idx="1"/>
          </p:nvPr>
        </p:nvSpPr>
        <p:spPr/>
        <p:txBody>
          <a:bodyPr>
            <a:normAutofit fontScale="62500" lnSpcReduction="20000"/>
          </a:bodyPr>
          <a:lstStyle/>
          <a:p>
            <a:r>
              <a:rPr lang="en-US" dirty="0"/>
              <a:t>void </a:t>
            </a:r>
            <a:r>
              <a:rPr lang="en-US" dirty="0" err="1"/>
              <a:t>showm</a:t>
            </a:r>
            <a:r>
              <a:rPr lang="en-US" dirty="0"/>
              <a:t>( )</a:t>
            </a:r>
          </a:p>
          <a:p>
            <a:r>
              <a:rPr lang="en-US" dirty="0"/>
              <a:t>     {</a:t>
            </a:r>
            <a:r>
              <a:rPr lang="en-US" dirty="0" err="1"/>
              <a:t>cout</a:t>
            </a:r>
            <a:r>
              <a:rPr lang="en-US" dirty="0"/>
              <a:t> &lt;&lt; m &lt;&lt; “\n”;}</a:t>
            </a:r>
          </a:p>
          <a:p>
            <a:r>
              <a:rPr lang="en-US" dirty="0"/>
              <a:t>   };</a:t>
            </a:r>
          </a:p>
          <a:p>
            <a:endParaRPr lang="en-US" dirty="0"/>
          </a:p>
          <a:p>
            <a:r>
              <a:rPr lang="en-US" dirty="0" err="1"/>
              <a:t>int</a:t>
            </a:r>
            <a:r>
              <a:rPr lang="en-US" dirty="0"/>
              <a:t> main( )</a:t>
            </a:r>
          </a:p>
          <a:p>
            <a:r>
              <a:rPr lang="en-US" dirty="0"/>
              <a:t> {</a:t>
            </a:r>
          </a:p>
          <a:p>
            <a:r>
              <a:rPr lang="en-US" dirty="0"/>
              <a:t>   derived ob1;</a:t>
            </a:r>
          </a:p>
          <a:p>
            <a:r>
              <a:rPr lang="en-US" dirty="0"/>
              <a:t>   derived ob2;</a:t>
            </a:r>
          </a:p>
          <a:p>
            <a:r>
              <a:rPr lang="en-US" dirty="0"/>
              <a:t>   ob1.set (1, 2); // error, can’t use set( )</a:t>
            </a:r>
          </a:p>
          <a:p>
            <a:r>
              <a:rPr lang="en-US" dirty="0"/>
              <a:t>   ob1.show( ); //error, can’t use show( )</a:t>
            </a:r>
          </a:p>
          <a:p>
            <a:r>
              <a:rPr lang="en-US" dirty="0"/>
              <a:t>   ob2.set(3, 4); // error, can’t use set( )</a:t>
            </a:r>
          </a:p>
          <a:p>
            <a:r>
              <a:rPr lang="en-US" dirty="0"/>
              <a:t>   ob2.show( ); // error, can’t use show( )</a:t>
            </a:r>
          </a:p>
          <a:p>
            <a:r>
              <a:rPr lang="en-US" dirty="0"/>
              <a:t>   return 0;</a:t>
            </a:r>
          </a:p>
          <a:p>
            <a:r>
              <a:rPr lang="en-US" dirty="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Protected Base Class Inheritance</a:t>
            </a:r>
            <a:endParaRPr lang="en-IN" b="1"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a:t>It is possible to inherit a base class as protected. When this is done, all public and protected members of the base class become protected members of the derived class.</a:t>
            </a:r>
          </a:p>
          <a:p>
            <a:pPr>
              <a:lnSpc>
                <a:spcPct val="90000"/>
              </a:lnSpc>
            </a:pPr>
            <a:r>
              <a:rPr lang="en-US" sz="2000" dirty="0"/>
              <a:t>#include&lt;</a:t>
            </a:r>
            <a:r>
              <a:rPr lang="en-US" sz="2000" dirty="0" err="1"/>
              <a:t>iostream</a:t>
            </a:r>
            <a:r>
              <a:rPr lang="en-US" sz="2000" dirty="0"/>
              <a:t>&gt;</a:t>
            </a:r>
          </a:p>
          <a:p>
            <a:pPr>
              <a:lnSpc>
                <a:spcPct val="90000"/>
              </a:lnSpc>
            </a:pPr>
            <a:r>
              <a:rPr lang="en-US" sz="2000" dirty="0"/>
              <a:t>using namespace std;</a:t>
            </a:r>
          </a:p>
          <a:p>
            <a:pPr>
              <a:lnSpc>
                <a:spcPct val="90000"/>
              </a:lnSpc>
            </a:pPr>
            <a:r>
              <a:rPr lang="en-US" sz="2000" dirty="0"/>
              <a:t>class base</a:t>
            </a:r>
          </a:p>
          <a:p>
            <a:pPr>
              <a:lnSpc>
                <a:spcPct val="90000"/>
              </a:lnSpc>
            </a:pPr>
            <a:r>
              <a:rPr lang="en-US" sz="2000" dirty="0"/>
              <a:t>{</a:t>
            </a:r>
          </a:p>
          <a:p>
            <a:pPr>
              <a:lnSpc>
                <a:spcPct val="90000"/>
              </a:lnSpc>
            </a:pPr>
            <a:r>
              <a:rPr lang="en-US" sz="2000" dirty="0"/>
              <a:t>  protected:</a:t>
            </a:r>
          </a:p>
          <a:p>
            <a:pPr>
              <a:lnSpc>
                <a:spcPct val="90000"/>
              </a:lnSpc>
            </a:pPr>
            <a:r>
              <a:rPr lang="en-US" sz="2000" dirty="0"/>
              <a:t>   </a:t>
            </a:r>
            <a:r>
              <a:rPr lang="en-US" sz="2000" dirty="0" err="1"/>
              <a:t>int</a:t>
            </a:r>
            <a:r>
              <a:rPr lang="en-US" sz="2000" dirty="0"/>
              <a:t> </a:t>
            </a:r>
            <a:r>
              <a:rPr lang="en-US" sz="2000" dirty="0" err="1"/>
              <a:t>i</a:t>
            </a:r>
            <a:r>
              <a:rPr lang="en-US" sz="2000" dirty="0"/>
              <a:t>, j;</a:t>
            </a:r>
          </a:p>
          <a:p>
            <a:pPr>
              <a:lnSpc>
                <a:spcPct val="90000"/>
              </a:lnSpc>
            </a:pPr>
            <a:r>
              <a:rPr lang="en-US" sz="2000" dirty="0"/>
              <a:t>  public:</a:t>
            </a:r>
          </a:p>
          <a:p>
            <a:pPr>
              <a:lnSpc>
                <a:spcPct val="90000"/>
              </a:lnSpc>
            </a:pPr>
            <a:r>
              <a:rPr lang="en-US" sz="2000" dirty="0"/>
              <a:t>    void </a:t>
            </a:r>
            <a:r>
              <a:rPr lang="en-US" sz="2000" dirty="0" err="1"/>
              <a:t>setij</a:t>
            </a:r>
            <a:r>
              <a:rPr lang="en-US" sz="2000" dirty="0"/>
              <a:t>( </a:t>
            </a:r>
            <a:r>
              <a:rPr lang="en-US" sz="2000" dirty="0" err="1"/>
              <a:t>int</a:t>
            </a:r>
            <a:r>
              <a:rPr lang="en-US" sz="2000" dirty="0"/>
              <a:t> a, </a:t>
            </a:r>
            <a:r>
              <a:rPr lang="en-US" sz="2000" dirty="0" err="1"/>
              <a:t>int</a:t>
            </a:r>
            <a:r>
              <a:rPr lang="en-US" sz="2000" dirty="0"/>
              <a:t> b)</a:t>
            </a:r>
          </a:p>
          <a:p>
            <a:pPr>
              <a:lnSpc>
                <a:spcPct val="90000"/>
              </a:lnSpc>
            </a:pPr>
            <a:r>
              <a:rPr lang="en-US" sz="2000" dirty="0"/>
              <a:t>     { </a:t>
            </a:r>
            <a:r>
              <a:rPr lang="en-US" sz="2000" dirty="0" err="1"/>
              <a:t>i</a:t>
            </a:r>
            <a:r>
              <a:rPr lang="en-US" sz="2000" dirty="0"/>
              <a:t> = a;</a:t>
            </a:r>
          </a:p>
          <a:p>
            <a:pPr>
              <a:lnSpc>
                <a:spcPct val="90000"/>
              </a:lnSpc>
            </a:pPr>
            <a:r>
              <a:rPr lang="en-US" sz="2000" dirty="0"/>
              <a:t>        j = b;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Protected Base Class Inheritance</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a:t>void </a:t>
            </a:r>
            <a:r>
              <a:rPr lang="en-US" dirty="0" err="1"/>
              <a:t>showij</a:t>
            </a:r>
            <a:r>
              <a:rPr lang="en-US" dirty="0"/>
              <a:t>( )</a:t>
            </a:r>
          </a:p>
          <a:p>
            <a:pPr>
              <a:lnSpc>
                <a:spcPct val="80000"/>
              </a:lnSpc>
            </a:pPr>
            <a:r>
              <a:rPr lang="en-US" dirty="0"/>
              <a:t>  {</a:t>
            </a:r>
          </a:p>
          <a:p>
            <a:pPr>
              <a:lnSpc>
                <a:spcPct val="80000"/>
              </a:lnSpc>
            </a:pPr>
            <a:r>
              <a:rPr lang="en-US" dirty="0"/>
              <a:t>    </a:t>
            </a:r>
            <a:r>
              <a:rPr lang="en-US" dirty="0" err="1"/>
              <a:t>cout</a:t>
            </a:r>
            <a:r>
              <a:rPr lang="en-US" dirty="0"/>
              <a:t> &lt;&lt; </a:t>
            </a:r>
            <a:r>
              <a:rPr lang="en-US" dirty="0" err="1"/>
              <a:t>i</a:t>
            </a:r>
            <a:r>
              <a:rPr lang="en-US" dirty="0"/>
              <a:t> &lt;&lt; “  “ &lt;&lt; j &lt;&lt; “\n”; } };</a:t>
            </a:r>
          </a:p>
          <a:p>
            <a:pPr>
              <a:lnSpc>
                <a:spcPct val="80000"/>
              </a:lnSpc>
            </a:pPr>
            <a:r>
              <a:rPr lang="en-US" dirty="0"/>
              <a:t>class derived : </a:t>
            </a:r>
            <a:r>
              <a:rPr lang="en-US" b="1" dirty="0">
                <a:solidFill>
                  <a:srgbClr val="009900"/>
                </a:solidFill>
              </a:rPr>
              <a:t>protected</a:t>
            </a:r>
            <a:r>
              <a:rPr lang="en-US" dirty="0"/>
              <a:t>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k;</a:t>
            </a:r>
          </a:p>
          <a:p>
            <a:pPr>
              <a:lnSpc>
                <a:spcPct val="80000"/>
              </a:lnSpc>
            </a:pPr>
            <a:r>
              <a:rPr lang="en-US" dirty="0"/>
              <a:t>    public:</a:t>
            </a:r>
          </a:p>
          <a:p>
            <a:pPr>
              <a:lnSpc>
                <a:spcPct val="80000"/>
              </a:lnSpc>
            </a:pPr>
            <a:r>
              <a:rPr lang="en-US" dirty="0"/>
              <a:t>    void </a:t>
            </a:r>
            <a:r>
              <a:rPr lang="en-US" dirty="0" err="1"/>
              <a:t>setk</a:t>
            </a:r>
            <a:r>
              <a:rPr lang="en-US" dirty="0"/>
              <a:t>(  )</a:t>
            </a:r>
          </a:p>
          <a:p>
            <a:pPr>
              <a:lnSpc>
                <a:spcPct val="80000"/>
              </a:lnSpc>
            </a:pPr>
            <a:r>
              <a:rPr lang="en-US" dirty="0"/>
              <a:t>    { </a:t>
            </a:r>
          </a:p>
          <a:p>
            <a:pPr>
              <a:lnSpc>
                <a:spcPct val="80000"/>
              </a:lnSpc>
            </a:pPr>
            <a:r>
              <a:rPr lang="en-US" dirty="0"/>
              <a:t>      </a:t>
            </a:r>
            <a:r>
              <a:rPr lang="en-US" dirty="0" err="1"/>
              <a:t>setij</a:t>
            </a:r>
            <a:r>
              <a:rPr lang="en-US" dirty="0"/>
              <a:t>(10,12);</a:t>
            </a:r>
          </a:p>
          <a:p>
            <a:pPr>
              <a:lnSpc>
                <a:spcPct val="80000"/>
              </a:lnSpc>
            </a:pPr>
            <a:r>
              <a:rPr lang="en-US" dirty="0"/>
              <a:t>      k = </a:t>
            </a:r>
            <a:r>
              <a:rPr lang="en-US" dirty="0" err="1"/>
              <a:t>i</a:t>
            </a:r>
            <a:r>
              <a:rPr lang="en-US" dirty="0"/>
              <a:t> * j;  }</a:t>
            </a:r>
          </a:p>
          <a:p>
            <a:pPr>
              <a:lnSpc>
                <a:spcPct val="80000"/>
              </a:lnSpc>
            </a:pPr>
            <a:r>
              <a:rPr lang="en-US" dirty="0"/>
              <a:t>void </a:t>
            </a:r>
            <a:r>
              <a:rPr lang="en-US" dirty="0" err="1"/>
              <a:t>showall</a:t>
            </a:r>
            <a:r>
              <a:rPr lang="en-US" dirty="0"/>
              <a:t>( )</a:t>
            </a:r>
          </a:p>
          <a:p>
            <a:pPr>
              <a:lnSpc>
                <a:spcPct val="80000"/>
              </a:lnSpc>
            </a:pPr>
            <a:r>
              <a:rPr lang="en-US" dirty="0"/>
              <a:t>  { </a:t>
            </a:r>
            <a:r>
              <a:rPr lang="en-US" dirty="0" err="1"/>
              <a:t>cout</a:t>
            </a:r>
            <a:r>
              <a:rPr lang="en-US" dirty="0"/>
              <a:t> &lt;&lt; k &lt;&lt; “\n”;</a:t>
            </a:r>
          </a:p>
          <a:p>
            <a:pPr>
              <a:lnSpc>
                <a:spcPct val="80000"/>
              </a:lnSpc>
            </a:pPr>
            <a:r>
              <a:rPr lang="en-US" dirty="0"/>
              <a:t>     </a:t>
            </a:r>
            <a:r>
              <a:rPr lang="en-US" dirty="0" err="1"/>
              <a:t>showij</a:t>
            </a:r>
            <a:r>
              <a:rPr lang="en-US" dirty="0"/>
              <a:t>( ); } </a:t>
            </a:r>
          </a:p>
          <a:p>
            <a:pPr>
              <a:lnSpc>
                <a:spcPct val="80000"/>
              </a:lnSpc>
            </a:pPr>
            <a:r>
              <a:rPr lang="en-US"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Protected Base Class Inheritance</a:t>
            </a:r>
            <a:endParaRPr lang="en-IN" dirty="0"/>
          </a:p>
        </p:txBody>
      </p:sp>
      <p:sp>
        <p:nvSpPr>
          <p:cNvPr id="3" name="Content Placeholder 2"/>
          <p:cNvSpPr>
            <a:spLocks noGrp="1"/>
          </p:cNvSpPr>
          <p:nvPr>
            <p:ph idx="1"/>
          </p:nvPr>
        </p:nvSpPr>
        <p:spPr/>
        <p:txBody>
          <a:bodyPr>
            <a:normAutofit lnSpcReduction="10000"/>
          </a:bodyPr>
          <a:lstStyle/>
          <a:p>
            <a:r>
              <a:rPr lang="en-US" sz="2200" dirty="0" err="1"/>
              <a:t>int</a:t>
            </a:r>
            <a:r>
              <a:rPr lang="en-US" sz="2200" dirty="0"/>
              <a:t> main( )</a:t>
            </a:r>
          </a:p>
          <a:p>
            <a:r>
              <a:rPr lang="en-US" sz="2200" dirty="0"/>
              <a:t> {</a:t>
            </a:r>
          </a:p>
          <a:p>
            <a:r>
              <a:rPr lang="en-US" sz="2200" dirty="0"/>
              <a:t>   derived ob;</a:t>
            </a:r>
          </a:p>
          <a:p>
            <a:r>
              <a:rPr lang="en-US" sz="2200" dirty="0"/>
              <a:t>   </a:t>
            </a:r>
            <a:r>
              <a:rPr lang="en-US" sz="2200" dirty="0" err="1"/>
              <a:t>ob.setij</a:t>
            </a:r>
            <a:r>
              <a:rPr lang="en-US" sz="2200" dirty="0"/>
              <a:t>( ); // illegal, </a:t>
            </a:r>
            <a:r>
              <a:rPr lang="en-US" sz="2200" dirty="0" err="1"/>
              <a:t>setij</a:t>
            </a:r>
            <a:r>
              <a:rPr lang="en-US" sz="2200" dirty="0"/>
              <a:t>( ) is protected member of derived </a:t>
            </a:r>
          </a:p>
          <a:p>
            <a:r>
              <a:rPr lang="en-US" sz="2200" dirty="0"/>
              <a:t>   </a:t>
            </a:r>
            <a:r>
              <a:rPr lang="en-US" sz="2200" dirty="0" err="1"/>
              <a:t>ob.setk</a:t>
            </a:r>
            <a:r>
              <a:rPr lang="en-US" sz="2200" dirty="0"/>
              <a:t>( ); // OK, public member of derived</a:t>
            </a:r>
          </a:p>
          <a:p>
            <a:r>
              <a:rPr lang="en-US" sz="2200" dirty="0"/>
              <a:t>   </a:t>
            </a:r>
            <a:r>
              <a:rPr lang="en-US" sz="2200" dirty="0" err="1"/>
              <a:t>ob.showall</a:t>
            </a:r>
            <a:r>
              <a:rPr lang="en-US" sz="2200" dirty="0"/>
              <a:t>( ); // ok, public member of derived</a:t>
            </a:r>
          </a:p>
          <a:p>
            <a:r>
              <a:rPr lang="en-US" sz="2200" dirty="0"/>
              <a:t>   </a:t>
            </a:r>
            <a:r>
              <a:rPr lang="en-US" sz="2200" dirty="0" err="1"/>
              <a:t>ob.showij</a:t>
            </a:r>
            <a:r>
              <a:rPr lang="en-US" sz="2200" dirty="0"/>
              <a:t>( ); illegal, </a:t>
            </a:r>
            <a:r>
              <a:rPr lang="en-US" sz="2200" dirty="0" err="1"/>
              <a:t>showij</a:t>
            </a:r>
            <a:r>
              <a:rPr lang="en-US" sz="2200" dirty="0"/>
              <a:t>( ) is protected member of derived</a:t>
            </a:r>
          </a:p>
          <a:p>
            <a:r>
              <a:rPr lang="en-US" sz="2200" dirty="0"/>
              <a:t>    return 0; }</a:t>
            </a:r>
          </a:p>
          <a:p>
            <a:r>
              <a:rPr lang="en-US" sz="2400" dirty="0"/>
              <a:t>Even though </a:t>
            </a:r>
            <a:r>
              <a:rPr lang="en-US" sz="2400" b="1" dirty="0" err="1"/>
              <a:t>setij</a:t>
            </a:r>
            <a:r>
              <a:rPr lang="en-US" sz="2400" b="1" dirty="0"/>
              <a:t>( )</a:t>
            </a:r>
            <a:r>
              <a:rPr lang="en-US" sz="2400" dirty="0"/>
              <a:t> and </a:t>
            </a:r>
            <a:r>
              <a:rPr lang="en-US" sz="2400" b="1" dirty="0" err="1"/>
              <a:t>showij</a:t>
            </a:r>
            <a:r>
              <a:rPr lang="en-US" sz="2400" b="1" dirty="0"/>
              <a:t>( )</a:t>
            </a:r>
            <a:r>
              <a:rPr lang="en-US" sz="2400" dirty="0"/>
              <a:t> are public members of base, they become </a:t>
            </a:r>
            <a:r>
              <a:rPr lang="en-US" sz="2400" b="1" dirty="0"/>
              <a:t>protected</a:t>
            </a:r>
            <a:r>
              <a:rPr lang="en-US" sz="2400" dirty="0"/>
              <a:t> members of</a:t>
            </a:r>
            <a:r>
              <a:rPr lang="en-US" sz="2400" b="1" dirty="0"/>
              <a:t> derived</a:t>
            </a:r>
            <a:r>
              <a:rPr lang="en-US" sz="2400" dirty="0"/>
              <a:t> when it is inherited using the </a:t>
            </a:r>
            <a:r>
              <a:rPr lang="en-US" sz="2400" b="1" dirty="0"/>
              <a:t>protected</a:t>
            </a:r>
            <a:r>
              <a:rPr lang="en-US" sz="2400" dirty="0"/>
              <a:t> access </a:t>
            </a:r>
            <a:r>
              <a:rPr lang="en-US" sz="2400" dirty="0" err="1"/>
              <a:t>specifier</a:t>
            </a:r>
            <a:r>
              <a:rPr lang="en-US" sz="2400" dirty="0"/>
              <a:t>. This means that they will not be accessible inside </a:t>
            </a:r>
            <a:r>
              <a:rPr lang="en-US" sz="2400" b="1" dirty="0"/>
              <a:t>main( )</a:t>
            </a:r>
          </a:p>
          <a:p>
            <a:endParaRPr lang="en-US" sz="22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Constructors, Destructors &amp; Inheritance</a:t>
            </a:r>
            <a:endParaRPr lang="en-IN" b="1" dirty="0"/>
          </a:p>
        </p:txBody>
      </p:sp>
      <p:sp>
        <p:nvSpPr>
          <p:cNvPr id="3" name="Content Placeholder 2"/>
          <p:cNvSpPr>
            <a:spLocks noGrp="1"/>
          </p:cNvSpPr>
          <p:nvPr>
            <p:ph idx="1"/>
          </p:nvPr>
        </p:nvSpPr>
        <p:spPr/>
        <p:txBody>
          <a:bodyPr>
            <a:normAutofit fontScale="85000" lnSpcReduction="10000"/>
          </a:bodyPr>
          <a:lstStyle/>
          <a:p>
            <a:r>
              <a:rPr lang="en-US" dirty="0"/>
              <a:t>It is possible for a base class, a derived class, or both to contain constructor  and/or destructor functions.</a:t>
            </a:r>
          </a:p>
          <a:p>
            <a:endParaRPr lang="en-US" dirty="0"/>
          </a:p>
          <a:p>
            <a:r>
              <a:rPr lang="en-US" b="1" dirty="0"/>
              <a:t>Constructors are the only exception to the inheritance rule in that they are not inherited by the derived class. The same holds true for destructors.</a:t>
            </a:r>
          </a:p>
          <a:p>
            <a:endParaRPr lang="en-US" b="1" dirty="0"/>
          </a:p>
          <a:p>
            <a:r>
              <a:rPr lang="en-US" dirty="0"/>
              <a:t>The language therefore, has to provide for the explicit invocation of a base class constructor at the moment of creation of a base class object.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Constructors, Destructors &amp; Inheritance</a:t>
            </a:r>
            <a:endParaRPr lang="en-IN" dirty="0"/>
          </a:p>
        </p:txBody>
      </p:sp>
      <p:sp>
        <p:nvSpPr>
          <p:cNvPr id="3" name="Content Placeholder 2"/>
          <p:cNvSpPr>
            <a:spLocks noGrp="1"/>
          </p:cNvSpPr>
          <p:nvPr>
            <p:ph idx="1"/>
          </p:nvPr>
        </p:nvSpPr>
        <p:spPr/>
        <p:txBody>
          <a:bodyPr>
            <a:normAutofit fontScale="77500" lnSpcReduction="20000"/>
          </a:bodyPr>
          <a:lstStyle/>
          <a:p>
            <a:r>
              <a:rPr lang="en-US" dirty="0"/>
              <a:t>It is important to understand the order in which the constructors and destructors are invoked when an object of the derived class comes into existence, and when it ceases to exist.</a:t>
            </a:r>
          </a:p>
          <a:p>
            <a:endParaRPr lang="en-US" dirty="0"/>
          </a:p>
          <a:p>
            <a:r>
              <a:rPr lang="en-US" dirty="0"/>
              <a:t>To begin, consider this short program:</a:t>
            </a:r>
          </a:p>
          <a:p>
            <a:r>
              <a:rPr lang="en-US" sz="2800" dirty="0"/>
              <a:t>#include&lt;</a:t>
            </a:r>
            <a:r>
              <a:rPr lang="en-US" sz="2800" dirty="0" err="1"/>
              <a:t>iostream</a:t>
            </a:r>
            <a:r>
              <a:rPr lang="en-US" sz="2800" dirty="0"/>
              <a:t>&gt;</a:t>
            </a:r>
          </a:p>
          <a:p>
            <a:r>
              <a:rPr lang="en-US" sz="2800" dirty="0"/>
              <a:t>using namespace std;</a:t>
            </a:r>
          </a:p>
          <a:p>
            <a:r>
              <a:rPr lang="en-US" sz="2800" dirty="0"/>
              <a:t>class base</a:t>
            </a:r>
          </a:p>
          <a:p>
            <a:r>
              <a:rPr lang="en-US" sz="2800" dirty="0"/>
              <a:t> {</a:t>
            </a:r>
          </a:p>
          <a:p>
            <a:r>
              <a:rPr lang="en-US" sz="2800" dirty="0"/>
              <a:t>   public:</a:t>
            </a:r>
          </a:p>
          <a:p>
            <a:r>
              <a:rPr lang="en-US" sz="2800" dirty="0"/>
              <a:t>     base( )    </a:t>
            </a:r>
          </a:p>
          <a:p>
            <a:r>
              <a:rPr lang="en-US" sz="2800" dirty="0"/>
              <a:t>    { </a:t>
            </a:r>
            <a:r>
              <a:rPr lang="en-US" sz="2800" dirty="0" err="1"/>
              <a:t>cout</a:t>
            </a:r>
            <a:r>
              <a:rPr lang="en-US" sz="2800" dirty="0"/>
              <a:t> &lt;&lt; “ Constructing base\n”;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Constructors, Destructors &amp; Inheritance</a:t>
            </a:r>
            <a:endParaRPr lang="en-IN"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a:t>~base ( )</a:t>
            </a:r>
          </a:p>
          <a:p>
            <a:pPr>
              <a:lnSpc>
                <a:spcPct val="90000"/>
              </a:lnSpc>
            </a:pPr>
            <a:r>
              <a:rPr lang="en-US" dirty="0"/>
              <a:t>   { </a:t>
            </a:r>
            <a:r>
              <a:rPr lang="en-US" dirty="0" err="1"/>
              <a:t>cout</a:t>
            </a:r>
            <a:r>
              <a:rPr lang="en-US" dirty="0"/>
              <a:t> &lt;&lt; “Destructing base\n”; } };</a:t>
            </a:r>
          </a:p>
          <a:p>
            <a:pPr>
              <a:lnSpc>
                <a:spcPct val="90000"/>
              </a:lnSpc>
            </a:pPr>
            <a:endParaRPr lang="en-US" dirty="0"/>
          </a:p>
          <a:p>
            <a:pPr>
              <a:lnSpc>
                <a:spcPct val="90000"/>
              </a:lnSpc>
            </a:pPr>
            <a:r>
              <a:rPr lang="en-US" dirty="0"/>
              <a:t>class derived : public base</a:t>
            </a:r>
          </a:p>
          <a:p>
            <a:pPr>
              <a:lnSpc>
                <a:spcPct val="90000"/>
              </a:lnSpc>
            </a:pPr>
            <a:r>
              <a:rPr lang="en-US" dirty="0"/>
              <a:t>  {</a:t>
            </a:r>
          </a:p>
          <a:p>
            <a:pPr>
              <a:lnSpc>
                <a:spcPct val="90000"/>
              </a:lnSpc>
            </a:pPr>
            <a:r>
              <a:rPr lang="en-US" dirty="0"/>
              <a:t>    public:</a:t>
            </a:r>
          </a:p>
          <a:p>
            <a:pPr>
              <a:lnSpc>
                <a:spcPct val="90000"/>
              </a:lnSpc>
            </a:pPr>
            <a:r>
              <a:rPr lang="en-US" dirty="0"/>
              <a:t>      derived( )</a:t>
            </a:r>
          </a:p>
          <a:p>
            <a:pPr>
              <a:lnSpc>
                <a:spcPct val="90000"/>
              </a:lnSpc>
            </a:pPr>
            <a:r>
              <a:rPr lang="en-US" dirty="0"/>
              <a:t>       { </a:t>
            </a:r>
            <a:r>
              <a:rPr lang="en-US" dirty="0" err="1"/>
              <a:t>cout</a:t>
            </a:r>
            <a:r>
              <a:rPr lang="en-US" dirty="0"/>
              <a:t> &lt;&lt; “Constructing derived\n”; }</a:t>
            </a:r>
          </a:p>
          <a:p>
            <a:pPr>
              <a:lnSpc>
                <a:spcPct val="90000"/>
              </a:lnSpc>
            </a:pPr>
            <a:r>
              <a:rPr lang="en-US" dirty="0"/>
              <a:t>      ~derived( )</a:t>
            </a:r>
          </a:p>
          <a:p>
            <a:pPr>
              <a:lnSpc>
                <a:spcPct val="90000"/>
              </a:lnSpc>
            </a:pPr>
            <a:r>
              <a:rPr lang="en-US" dirty="0"/>
              <a:t>        { </a:t>
            </a:r>
            <a:r>
              <a:rPr lang="en-US" dirty="0" err="1"/>
              <a:t>cout</a:t>
            </a:r>
            <a:r>
              <a:rPr lang="en-US" dirty="0"/>
              <a:t> &lt;&lt; “Destructing derived\n”; }};</a:t>
            </a:r>
          </a:p>
          <a:p>
            <a:pPr>
              <a:lnSpc>
                <a:spcPct val="90000"/>
              </a:lnSpc>
            </a:pPr>
            <a:endParaRPr lang="en-US" dirty="0"/>
          </a:p>
          <a:p>
            <a:pPr>
              <a:lnSpc>
                <a:spcPct val="90000"/>
              </a:lnSpc>
            </a:pPr>
            <a:r>
              <a:rPr lang="en-US" dirty="0" err="1"/>
              <a:t>int</a:t>
            </a:r>
            <a:r>
              <a:rPr lang="en-US" dirty="0"/>
              <a:t> main( )</a:t>
            </a:r>
          </a:p>
          <a:p>
            <a:pPr>
              <a:lnSpc>
                <a:spcPct val="90000"/>
              </a:lnSpc>
            </a:pPr>
            <a:r>
              <a:rPr lang="en-US" dirty="0"/>
              <a:t>  {</a:t>
            </a:r>
          </a:p>
          <a:p>
            <a:pPr>
              <a:lnSpc>
                <a:spcPct val="90000"/>
              </a:lnSpc>
            </a:pPr>
            <a:r>
              <a:rPr lang="en-US" dirty="0"/>
              <a:t>     derived ob;  // do nothing but construct and destruct ob</a:t>
            </a:r>
          </a:p>
          <a:p>
            <a:pPr>
              <a:lnSpc>
                <a:spcPct val="90000"/>
              </a:lnSpc>
            </a:pPr>
            <a:r>
              <a:rPr lang="en-US" dirty="0"/>
              <a:t>      return 0;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Constructors, Destructors &amp; Inheritance</a:t>
            </a:r>
            <a:endParaRPr lang="en-IN" dirty="0"/>
          </a:p>
        </p:txBody>
      </p:sp>
      <p:sp>
        <p:nvSpPr>
          <p:cNvPr id="3" name="Content Placeholder 2"/>
          <p:cNvSpPr>
            <a:spLocks noGrp="1"/>
          </p:cNvSpPr>
          <p:nvPr>
            <p:ph idx="1"/>
          </p:nvPr>
        </p:nvSpPr>
        <p:spPr/>
        <p:txBody>
          <a:bodyPr>
            <a:normAutofit fontScale="70000" lnSpcReduction="20000"/>
          </a:bodyPr>
          <a:lstStyle/>
          <a:p>
            <a:r>
              <a:rPr lang="en-US" dirty="0"/>
              <a:t>Program Output:</a:t>
            </a:r>
          </a:p>
          <a:p>
            <a:r>
              <a:rPr lang="en-US" dirty="0"/>
              <a:t>Constructing Base</a:t>
            </a:r>
          </a:p>
          <a:p>
            <a:r>
              <a:rPr lang="en-US" dirty="0"/>
              <a:t>Constructing Derived</a:t>
            </a:r>
          </a:p>
          <a:p>
            <a:r>
              <a:rPr lang="en-US" dirty="0"/>
              <a:t>Destructing Derived</a:t>
            </a:r>
          </a:p>
          <a:p>
            <a:r>
              <a:rPr lang="en-US" dirty="0"/>
              <a:t>Destructing Base</a:t>
            </a:r>
          </a:p>
          <a:p>
            <a:r>
              <a:rPr lang="en-US" dirty="0"/>
              <a:t>As you can see, first base class’ constructor is executed followed by </a:t>
            </a:r>
            <a:r>
              <a:rPr lang="en-US" dirty="0" err="1"/>
              <a:t>derived’s</a:t>
            </a:r>
            <a:r>
              <a:rPr lang="en-US" dirty="0"/>
              <a:t>. Next, since the object ob immediately goes out of scope, </a:t>
            </a:r>
            <a:r>
              <a:rPr lang="en-US" dirty="0" err="1"/>
              <a:t>derived’s</a:t>
            </a:r>
            <a:r>
              <a:rPr lang="en-US" dirty="0"/>
              <a:t> destructor is called followed by base’s. The results of the aforesaid example can be generalized:</a:t>
            </a:r>
          </a:p>
          <a:p>
            <a:pPr>
              <a:buFontTx/>
              <a:buChar char="•"/>
            </a:pPr>
            <a:r>
              <a:rPr lang="en-US" dirty="0"/>
              <a:t>When an object of a derived class is created, if the base class contains a constructor, it will be called first, followed by the derived class’ constructor. When a derived object is destroyed, its destructor is called first, followed by the base class’ destructor if it  exists.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Constructors, Destructors &amp; Inheritance</a:t>
            </a:r>
            <a:endParaRPr lang="en-IN" dirty="0"/>
          </a:p>
        </p:txBody>
      </p:sp>
      <p:sp>
        <p:nvSpPr>
          <p:cNvPr id="3" name="Content Placeholder 2"/>
          <p:cNvSpPr>
            <a:spLocks noGrp="1"/>
          </p:cNvSpPr>
          <p:nvPr>
            <p:ph idx="1"/>
          </p:nvPr>
        </p:nvSpPr>
        <p:spPr/>
        <p:txBody>
          <a:bodyPr/>
          <a:lstStyle/>
          <a:p>
            <a:endParaRPr lang="en-US" b="1" dirty="0"/>
          </a:p>
          <a:p>
            <a:r>
              <a:rPr lang="en-US" b="1" dirty="0"/>
              <a:t>Therefore, constructor functions are executed in their order of derivation.</a:t>
            </a:r>
          </a:p>
          <a:p>
            <a:endParaRPr lang="en-US" dirty="0"/>
          </a:p>
          <a:p>
            <a:r>
              <a:rPr lang="en-US" b="1" dirty="0"/>
              <a:t>Destructor functions are executed in reverse order of derivation.</a:t>
            </a:r>
          </a:p>
          <a:p>
            <a:endParaRPr lang="en-US" b="1" dirty="0"/>
          </a:p>
          <a:p>
            <a:pPr>
              <a:buNone/>
            </a:pPr>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Parameters to Base Class </a:t>
            </a:r>
            <a:r>
              <a:rPr lang="en-US" dirty="0" err="1"/>
              <a:t>Ctors</a:t>
            </a:r>
            <a:endParaRPr lang="en-IN" dirty="0"/>
          </a:p>
        </p:txBody>
      </p:sp>
      <p:sp>
        <p:nvSpPr>
          <p:cNvPr id="3" name="Content Placeholder 2"/>
          <p:cNvSpPr>
            <a:spLocks noGrp="1"/>
          </p:cNvSpPr>
          <p:nvPr>
            <p:ph idx="1"/>
          </p:nvPr>
        </p:nvSpPr>
        <p:spPr/>
        <p:txBody>
          <a:bodyPr>
            <a:normAutofit fontScale="85000" lnSpcReduction="20000"/>
          </a:bodyPr>
          <a:lstStyle/>
          <a:p>
            <a:r>
              <a:rPr lang="en-US" dirty="0"/>
              <a:t>Calling constructor explicitly</a:t>
            </a:r>
          </a:p>
          <a:p>
            <a:pPr>
              <a:buFontTx/>
              <a:buNone/>
            </a:pPr>
            <a:r>
              <a:rPr lang="en-US" dirty="0"/>
              <a:t>     -</a:t>
            </a:r>
            <a:r>
              <a:rPr lang="en-US" sz="2400" dirty="0"/>
              <a:t>when base class contains </a:t>
            </a:r>
            <a:r>
              <a:rPr lang="en-US" sz="2400" dirty="0" err="1"/>
              <a:t>parameterised</a:t>
            </a:r>
            <a:r>
              <a:rPr lang="en-US" sz="2400" dirty="0"/>
              <a:t> constructor</a:t>
            </a:r>
          </a:p>
          <a:p>
            <a:endParaRPr lang="en-US" sz="2400" dirty="0"/>
          </a:p>
          <a:p>
            <a:r>
              <a:rPr lang="en-US" dirty="0"/>
              <a:t> use an expanded form of the derived class’ constructor declaration that passes along arguments to one or more base class constructors. The general form of this expanded derived class constructor is as follows:</a:t>
            </a:r>
          </a:p>
          <a:p>
            <a:endParaRPr lang="en-US" dirty="0"/>
          </a:p>
          <a:p>
            <a:r>
              <a:rPr lang="en-US" dirty="0"/>
              <a:t>derived-constructor (</a:t>
            </a:r>
            <a:r>
              <a:rPr lang="en-US" dirty="0" err="1"/>
              <a:t>arg</a:t>
            </a:r>
            <a:r>
              <a:rPr lang="en-US" dirty="0"/>
              <a:t>-list) : base-constructor (</a:t>
            </a:r>
            <a:r>
              <a:rPr lang="en-US" dirty="0" err="1"/>
              <a:t>arg</a:t>
            </a:r>
            <a:r>
              <a:rPr lang="en-US" dirty="0"/>
              <a:t>-list)</a:t>
            </a:r>
          </a:p>
          <a:p>
            <a:pPr>
              <a:buFontTx/>
              <a:buNone/>
            </a:pPr>
            <a:r>
              <a:rPr lang="en-US" dirty="0"/>
              <a:t>  { body of derived class constructor}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endParaRPr lang="en-IN" dirty="0"/>
          </a:p>
        </p:txBody>
      </p:sp>
      <p:sp>
        <p:nvSpPr>
          <p:cNvPr id="3" name="Content Placeholder 2"/>
          <p:cNvSpPr>
            <a:spLocks noGrp="1"/>
          </p:cNvSpPr>
          <p:nvPr>
            <p:ph idx="1"/>
          </p:nvPr>
        </p:nvSpPr>
        <p:spPr/>
        <p:txBody>
          <a:bodyPr/>
          <a:lstStyle/>
          <a:p>
            <a:pPr marL="365760" indent="-256032" fontAlgn="auto">
              <a:lnSpc>
                <a:spcPct val="90000"/>
              </a:lnSpc>
              <a:spcAft>
                <a:spcPts val="0"/>
              </a:spcAft>
              <a:buFont typeface="Wingdings 3"/>
              <a:buChar char=""/>
              <a:defRPr/>
            </a:pPr>
            <a:r>
              <a:rPr lang="en-US" dirty="0"/>
              <a:t>Abstraction leads to the definition of a well-defined set of public interfaces using which the external world can interact with the object.</a:t>
            </a:r>
          </a:p>
          <a:p>
            <a:pPr marL="365760" indent="-256032" fontAlgn="auto">
              <a:lnSpc>
                <a:spcPct val="90000"/>
              </a:lnSpc>
              <a:spcAft>
                <a:spcPts val="0"/>
              </a:spcAft>
              <a:buFont typeface="Wingdings 3"/>
              <a:buChar char=""/>
              <a:defRPr/>
            </a:pPr>
            <a:endParaRPr lang="en-US" dirty="0"/>
          </a:p>
          <a:p>
            <a:pPr marL="365760" indent="-256032" fontAlgn="auto">
              <a:lnSpc>
                <a:spcPct val="90000"/>
              </a:lnSpc>
              <a:spcAft>
                <a:spcPts val="0"/>
              </a:spcAft>
              <a:buFont typeface="Wingdings 3"/>
              <a:buChar char=""/>
              <a:defRPr/>
            </a:pPr>
            <a:r>
              <a:rPr lang="en-US" dirty="0"/>
              <a:t>By interacting with these interfaces, the external world can draw out the behaviors of the object, while choosing to ignore the internal implementation of the object.</a:t>
            </a:r>
          </a:p>
          <a:p>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Parameters to Base Class </a:t>
            </a:r>
            <a:r>
              <a:rPr lang="en-US" dirty="0" err="1"/>
              <a:t>Ctors</a:t>
            </a:r>
            <a:endParaRPr lang="en-IN" dirty="0"/>
          </a:p>
        </p:txBody>
      </p:sp>
      <p:sp>
        <p:nvSpPr>
          <p:cNvPr id="3" name="Content Placeholder 2"/>
          <p:cNvSpPr>
            <a:spLocks noGrp="1"/>
          </p:cNvSpPr>
          <p:nvPr>
            <p:ph idx="1"/>
          </p:nvPr>
        </p:nvSpPr>
        <p:spPr/>
        <p:txBody>
          <a:bodyPr>
            <a:normAutofit fontScale="77500" lnSpcReduction="20000"/>
          </a:bodyPr>
          <a:lstStyle/>
          <a:p>
            <a:r>
              <a:rPr lang="en-US" dirty="0"/>
              <a:t>Consider the following program:</a:t>
            </a:r>
          </a:p>
          <a:p>
            <a:r>
              <a:rPr lang="en-US" dirty="0"/>
              <a:t>#include&lt;</a:t>
            </a:r>
            <a:r>
              <a:rPr lang="en-US" dirty="0" err="1"/>
              <a:t>iostream</a:t>
            </a:r>
            <a:r>
              <a:rPr lang="en-US" dirty="0"/>
              <a:t>&gt;</a:t>
            </a:r>
          </a:p>
          <a:p>
            <a:r>
              <a:rPr lang="en-US" dirty="0"/>
              <a:t>using namespace std;</a:t>
            </a:r>
          </a:p>
          <a:p>
            <a:r>
              <a:rPr lang="en-US" dirty="0"/>
              <a:t>class base</a:t>
            </a:r>
          </a:p>
          <a:p>
            <a:r>
              <a:rPr lang="en-US" dirty="0"/>
              <a:t> {</a:t>
            </a:r>
          </a:p>
          <a:p>
            <a:r>
              <a:rPr lang="en-US" dirty="0"/>
              <a:t>   protected:</a:t>
            </a:r>
          </a:p>
          <a:p>
            <a:r>
              <a:rPr lang="en-US" dirty="0"/>
              <a:t>    </a:t>
            </a:r>
            <a:r>
              <a:rPr lang="en-US" dirty="0" err="1"/>
              <a:t>int</a:t>
            </a:r>
            <a:r>
              <a:rPr lang="en-US" dirty="0"/>
              <a:t> </a:t>
            </a:r>
            <a:r>
              <a:rPr lang="en-US" dirty="0" err="1"/>
              <a:t>i</a:t>
            </a:r>
            <a:r>
              <a:rPr lang="en-US" dirty="0"/>
              <a:t>;</a:t>
            </a:r>
          </a:p>
          <a:p>
            <a:r>
              <a:rPr lang="en-US" dirty="0"/>
              <a:t>   public:</a:t>
            </a:r>
          </a:p>
          <a:p>
            <a:r>
              <a:rPr lang="en-US" dirty="0"/>
              <a:t>    base (</a:t>
            </a:r>
            <a:r>
              <a:rPr lang="en-US" dirty="0" err="1"/>
              <a:t>int</a:t>
            </a:r>
            <a:r>
              <a:rPr lang="en-US" dirty="0"/>
              <a:t> x)</a:t>
            </a:r>
          </a:p>
          <a:p>
            <a:r>
              <a:rPr lang="en-US" dirty="0"/>
              <a:t>     { </a:t>
            </a:r>
            <a:r>
              <a:rPr lang="en-US" dirty="0" err="1"/>
              <a:t>i</a:t>
            </a:r>
            <a:r>
              <a:rPr lang="en-US" dirty="0"/>
              <a:t> = x;</a:t>
            </a:r>
          </a:p>
          <a:p>
            <a:r>
              <a:rPr lang="en-US" dirty="0"/>
              <a:t>       </a:t>
            </a:r>
            <a:r>
              <a:rPr lang="en-US" dirty="0" err="1"/>
              <a:t>cout</a:t>
            </a:r>
            <a:r>
              <a:rPr lang="en-US" dirty="0"/>
              <a:t> &lt;&lt; “Constructing base\n”;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Parameters to Base Class </a:t>
            </a:r>
            <a:r>
              <a:rPr lang="en-US" dirty="0" err="1"/>
              <a:t>Ctors</a:t>
            </a:r>
            <a:endParaRPr lang="en-IN" dirty="0"/>
          </a:p>
        </p:txBody>
      </p:sp>
      <p:sp>
        <p:nvSpPr>
          <p:cNvPr id="3" name="Content Placeholder 2"/>
          <p:cNvSpPr>
            <a:spLocks noGrp="1"/>
          </p:cNvSpPr>
          <p:nvPr>
            <p:ph idx="1"/>
          </p:nvPr>
        </p:nvSpPr>
        <p:spPr/>
        <p:txBody>
          <a:bodyPr>
            <a:normAutofit fontScale="92500" lnSpcReduction="20000"/>
          </a:bodyPr>
          <a:lstStyle/>
          <a:p>
            <a:pPr>
              <a:lnSpc>
                <a:spcPct val="80000"/>
              </a:lnSpc>
            </a:pPr>
            <a:r>
              <a:rPr lang="en-US" dirty="0"/>
              <a:t>~base( )</a:t>
            </a:r>
          </a:p>
          <a:p>
            <a:pPr>
              <a:lnSpc>
                <a:spcPct val="80000"/>
              </a:lnSpc>
            </a:pPr>
            <a:r>
              <a:rPr lang="en-US" dirty="0"/>
              <a:t>  { </a:t>
            </a:r>
            <a:r>
              <a:rPr lang="en-US" dirty="0" err="1"/>
              <a:t>cout</a:t>
            </a:r>
            <a:r>
              <a:rPr lang="en-US" dirty="0"/>
              <a:t> &lt;&lt; “destructing base\n”; } };</a:t>
            </a:r>
          </a:p>
          <a:p>
            <a:pPr>
              <a:lnSpc>
                <a:spcPct val="80000"/>
              </a:lnSpc>
            </a:pPr>
            <a:endParaRPr lang="en-US" dirty="0"/>
          </a:p>
          <a:p>
            <a:pPr>
              <a:lnSpc>
                <a:spcPct val="80000"/>
              </a:lnSpc>
            </a:pPr>
            <a:r>
              <a:rPr lang="en-US" dirty="0"/>
              <a:t>class derived : public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j;</a:t>
            </a:r>
          </a:p>
          <a:p>
            <a:pPr>
              <a:lnSpc>
                <a:spcPct val="80000"/>
              </a:lnSpc>
            </a:pPr>
            <a:r>
              <a:rPr lang="en-US" dirty="0"/>
              <a:t>  public:</a:t>
            </a:r>
          </a:p>
          <a:p>
            <a:pPr>
              <a:lnSpc>
                <a:spcPct val="80000"/>
              </a:lnSpc>
            </a:pPr>
            <a:r>
              <a:rPr lang="en-US" dirty="0"/>
              <a:t>   // derived uses x; y is passed along to base</a:t>
            </a:r>
          </a:p>
          <a:p>
            <a:pPr>
              <a:lnSpc>
                <a:spcPct val="80000"/>
              </a:lnSpc>
            </a:pPr>
            <a:r>
              <a:rPr lang="en-US" dirty="0"/>
              <a:t>   derived (</a:t>
            </a:r>
            <a:r>
              <a:rPr lang="en-US" dirty="0" err="1"/>
              <a:t>int</a:t>
            </a:r>
            <a:r>
              <a:rPr lang="en-US" dirty="0"/>
              <a:t> x, </a:t>
            </a:r>
            <a:r>
              <a:rPr lang="en-US" dirty="0" err="1"/>
              <a:t>int</a:t>
            </a:r>
            <a:r>
              <a:rPr lang="en-US" dirty="0"/>
              <a:t> y) : base(y)</a:t>
            </a:r>
          </a:p>
          <a:p>
            <a:pPr>
              <a:lnSpc>
                <a:spcPct val="80000"/>
              </a:lnSpc>
            </a:pPr>
            <a:r>
              <a:rPr lang="en-US" dirty="0"/>
              <a:t>    { j = x;</a:t>
            </a:r>
          </a:p>
          <a:p>
            <a:pPr>
              <a:lnSpc>
                <a:spcPct val="80000"/>
              </a:lnSpc>
            </a:pPr>
            <a:r>
              <a:rPr lang="en-US" dirty="0"/>
              <a:t>      </a:t>
            </a:r>
            <a:r>
              <a:rPr lang="en-US" dirty="0" err="1"/>
              <a:t>cout</a:t>
            </a:r>
            <a:r>
              <a:rPr lang="en-US" dirty="0"/>
              <a:t> &lt;&lt; “Constructing derived\n”;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Parameters to Base Class </a:t>
            </a:r>
            <a:r>
              <a:rPr lang="en-US" dirty="0" err="1"/>
              <a:t>Ctors</a:t>
            </a:r>
            <a:endParaRPr lang="en-IN" dirty="0"/>
          </a:p>
        </p:txBody>
      </p:sp>
      <p:sp>
        <p:nvSpPr>
          <p:cNvPr id="3" name="Content Placeholder 2"/>
          <p:cNvSpPr>
            <a:spLocks noGrp="1"/>
          </p:cNvSpPr>
          <p:nvPr>
            <p:ph idx="1"/>
          </p:nvPr>
        </p:nvSpPr>
        <p:spPr>
          <a:xfrm>
            <a:off x="457200" y="1285860"/>
            <a:ext cx="8229600" cy="5357850"/>
          </a:xfrm>
        </p:spPr>
        <p:txBody>
          <a:bodyPr>
            <a:normAutofit lnSpcReduction="10000"/>
          </a:bodyPr>
          <a:lstStyle/>
          <a:p>
            <a:pPr>
              <a:lnSpc>
                <a:spcPct val="90000"/>
              </a:lnSpc>
            </a:pPr>
            <a:r>
              <a:rPr lang="en-US" sz="2000" dirty="0"/>
              <a:t>~derived( )</a:t>
            </a:r>
          </a:p>
          <a:p>
            <a:pPr>
              <a:lnSpc>
                <a:spcPct val="90000"/>
              </a:lnSpc>
            </a:pPr>
            <a:r>
              <a:rPr lang="en-US" sz="2000" dirty="0"/>
              <a:t>   { </a:t>
            </a:r>
            <a:r>
              <a:rPr lang="en-US" sz="2000" dirty="0" err="1"/>
              <a:t>cout</a:t>
            </a:r>
            <a:r>
              <a:rPr lang="en-US" sz="2000" dirty="0"/>
              <a:t> &lt;&lt; “destructing derived\n”; } </a:t>
            </a:r>
          </a:p>
          <a:p>
            <a:pPr>
              <a:lnSpc>
                <a:spcPct val="90000"/>
              </a:lnSpc>
            </a:pPr>
            <a:r>
              <a:rPr lang="en-US" sz="2000" dirty="0"/>
              <a:t>void show( )</a:t>
            </a:r>
          </a:p>
          <a:p>
            <a:pPr>
              <a:lnSpc>
                <a:spcPct val="90000"/>
              </a:lnSpc>
            </a:pPr>
            <a:r>
              <a:rPr lang="en-US" sz="2000" dirty="0"/>
              <a:t>  { </a:t>
            </a:r>
            <a:r>
              <a:rPr lang="en-US" sz="2000" dirty="0" err="1"/>
              <a:t>cout</a:t>
            </a:r>
            <a:r>
              <a:rPr lang="en-US" sz="2000" dirty="0"/>
              <a:t> &lt;&lt; </a:t>
            </a:r>
            <a:r>
              <a:rPr lang="en-US" sz="2000" dirty="0" err="1"/>
              <a:t>i</a:t>
            </a:r>
            <a:r>
              <a:rPr lang="en-US" sz="2000" dirty="0"/>
              <a:t> &lt;&lt; “ “ &lt;&lt; j &lt;&lt; “\n”; } };</a:t>
            </a:r>
          </a:p>
          <a:p>
            <a:pPr>
              <a:lnSpc>
                <a:spcPct val="90000"/>
              </a:lnSpc>
            </a:pPr>
            <a:endParaRPr lang="en-US" sz="2000" dirty="0"/>
          </a:p>
          <a:p>
            <a:pPr>
              <a:lnSpc>
                <a:spcPct val="90000"/>
              </a:lnSpc>
            </a:pPr>
            <a:r>
              <a:rPr lang="en-US" sz="2000" dirty="0" err="1"/>
              <a:t>int</a:t>
            </a:r>
            <a:r>
              <a:rPr lang="en-US" sz="2000" dirty="0"/>
              <a:t> main( )</a:t>
            </a:r>
          </a:p>
          <a:p>
            <a:pPr>
              <a:lnSpc>
                <a:spcPct val="90000"/>
              </a:lnSpc>
            </a:pPr>
            <a:r>
              <a:rPr lang="en-US" sz="2000" dirty="0"/>
              <a:t> {</a:t>
            </a:r>
          </a:p>
          <a:p>
            <a:pPr>
              <a:lnSpc>
                <a:spcPct val="90000"/>
              </a:lnSpc>
            </a:pPr>
            <a:r>
              <a:rPr lang="en-US" sz="2000" dirty="0"/>
              <a:t>   derived ob(3,4)</a:t>
            </a:r>
          </a:p>
          <a:p>
            <a:pPr>
              <a:lnSpc>
                <a:spcPct val="90000"/>
              </a:lnSpc>
            </a:pPr>
            <a:r>
              <a:rPr lang="en-US" sz="2000" dirty="0"/>
              <a:t>   </a:t>
            </a:r>
            <a:r>
              <a:rPr lang="en-US" sz="2000" dirty="0" err="1"/>
              <a:t>ob.show</a:t>
            </a:r>
            <a:r>
              <a:rPr lang="en-US" sz="2000" dirty="0"/>
              <a:t>( ); // displays 4,3</a:t>
            </a:r>
          </a:p>
          <a:p>
            <a:pPr>
              <a:lnSpc>
                <a:spcPct val="90000"/>
              </a:lnSpc>
            </a:pPr>
            <a:r>
              <a:rPr lang="en-US" sz="2000" dirty="0"/>
              <a:t>   return 0; }</a:t>
            </a:r>
          </a:p>
          <a:p>
            <a:pPr>
              <a:lnSpc>
                <a:spcPct val="90000"/>
              </a:lnSpc>
              <a:buFontTx/>
              <a:buNone/>
            </a:pPr>
            <a:r>
              <a:rPr lang="en-US" sz="2000" dirty="0"/>
              <a:t>Here, </a:t>
            </a:r>
            <a:r>
              <a:rPr lang="en-US" sz="2000" dirty="0" err="1"/>
              <a:t>derived’s</a:t>
            </a:r>
            <a:r>
              <a:rPr lang="en-US" sz="2000" dirty="0"/>
              <a:t> constructor is declared as taking two parameters, x and y. However, derived uses only x; y is passed along to base. In general, the derived class’ constructor must declare both the parameters that it requires as well as any required by the base class. Any parameters required by the base class are passed to it in the base class argument list specified after the colon. It is important to understand that arguments to a base class constructor are passed via arguments to the derived class’ constructor. Therefore, even if a derived class’ constructor does not use any arguments, it will still need to declare one if the base class requires it</a:t>
            </a:r>
          </a:p>
          <a:p>
            <a:pPr>
              <a:lnSpc>
                <a:spcPct val="90000"/>
              </a:lnSpc>
            </a:pPr>
            <a:endParaRPr lang="en-US" sz="2000" dirty="0"/>
          </a:p>
          <a:p>
            <a:pPr>
              <a:lnSpc>
                <a:spcPct val="80000"/>
              </a:lnSpc>
              <a:buNone/>
            </a:pPr>
            <a:endParaRPr 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533400" y="1371600"/>
            <a:ext cx="7772400" cy="5041900"/>
          </a:xfrm>
          <a:prstGeom prst="rect">
            <a:avLst/>
          </a:prstGeom>
          <a:noFill/>
          <a:ln w="9525">
            <a:noFill/>
            <a:miter lim="800000"/>
            <a:headEnd/>
            <a:tailEnd/>
          </a:ln>
        </p:spPr>
        <p:txBody>
          <a:bodyPr lIns="92075" tIns="46037" rIns="92075" bIns="46037"/>
          <a:lstStyle/>
          <a:p>
            <a:pPr marL="342900" indent="-342900" algn="l"/>
            <a:r>
              <a:rPr lang="en-US" sz="3200" b="1"/>
              <a:t> </a:t>
            </a:r>
            <a:endParaRPr lang="en-US" sz="3200"/>
          </a:p>
        </p:txBody>
      </p:sp>
      <p:sp>
        <p:nvSpPr>
          <p:cNvPr id="153603" name="Rectangle 3"/>
          <p:cNvSpPr>
            <a:spLocks noChangeArrowheads="1"/>
          </p:cNvSpPr>
          <p:nvPr/>
        </p:nvSpPr>
        <p:spPr bwMode="auto">
          <a:xfrm>
            <a:off x="1219200" y="19050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04" name="Rectangle 4"/>
          <p:cNvSpPr>
            <a:spLocks noChangeArrowheads="1"/>
          </p:cNvSpPr>
          <p:nvPr/>
        </p:nvSpPr>
        <p:spPr bwMode="auto">
          <a:xfrm>
            <a:off x="1219200" y="28194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05" name="Text Box 5"/>
          <p:cNvSpPr txBox="1">
            <a:spLocks noChangeArrowheads="1"/>
          </p:cNvSpPr>
          <p:nvPr/>
        </p:nvSpPr>
        <p:spPr bwMode="auto">
          <a:xfrm>
            <a:off x="762000" y="1447800"/>
            <a:ext cx="2320925" cy="396875"/>
          </a:xfrm>
          <a:prstGeom prst="rect">
            <a:avLst/>
          </a:prstGeom>
          <a:noFill/>
          <a:ln w="12700">
            <a:noFill/>
            <a:miter lim="800000"/>
            <a:headEnd/>
            <a:tailEnd/>
          </a:ln>
        </p:spPr>
        <p:txBody>
          <a:bodyPr wrap="none">
            <a:spAutoFit/>
          </a:bodyPr>
          <a:lstStyle/>
          <a:p>
            <a:pPr algn="l">
              <a:spcBef>
                <a:spcPct val="0"/>
              </a:spcBef>
              <a:buFontTx/>
              <a:buNone/>
            </a:pPr>
            <a:r>
              <a:rPr lang="en-US" sz="2000" b="1">
                <a:latin typeface="Book Antiqua" pitchFamily="18" charset="0"/>
              </a:rPr>
              <a:t>Single Inheritance</a:t>
            </a:r>
          </a:p>
        </p:txBody>
      </p:sp>
      <p:sp>
        <p:nvSpPr>
          <p:cNvPr id="153606" name="Text Box 6"/>
          <p:cNvSpPr txBox="1">
            <a:spLocks noChangeArrowheads="1"/>
          </p:cNvSpPr>
          <p:nvPr/>
        </p:nvSpPr>
        <p:spPr bwMode="auto">
          <a:xfrm>
            <a:off x="5181600" y="3962400"/>
            <a:ext cx="2419350" cy="396875"/>
          </a:xfrm>
          <a:prstGeom prst="rect">
            <a:avLst/>
          </a:prstGeom>
          <a:noFill/>
          <a:ln w="12700">
            <a:noFill/>
            <a:miter lim="800000"/>
            <a:headEnd/>
            <a:tailEnd/>
          </a:ln>
        </p:spPr>
        <p:txBody>
          <a:bodyPr wrap="none">
            <a:spAutoFit/>
          </a:bodyPr>
          <a:lstStyle/>
          <a:p>
            <a:pPr algn="l">
              <a:spcBef>
                <a:spcPct val="0"/>
              </a:spcBef>
              <a:buFontTx/>
              <a:buNone/>
            </a:pPr>
            <a:r>
              <a:rPr lang="en-US" sz="2000" b="1">
                <a:latin typeface="Book Antiqua" pitchFamily="18" charset="0"/>
              </a:rPr>
              <a:t>Hybrid Inheritance</a:t>
            </a:r>
          </a:p>
        </p:txBody>
      </p:sp>
      <p:sp>
        <p:nvSpPr>
          <p:cNvPr id="153607" name="Line 7"/>
          <p:cNvSpPr>
            <a:spLocks noChangeShapeType="1"/>
          </p:cNvSpPr>
          <p:nvPr/>
        </p:nvSpPr>
        <p:spPr bwMode="auto">
          <a:xfrm>
            <a:off x="1752600" y="2438400"/>
            <a:ext cx="0"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08" name="Rectangle 8"/>
          <p:cNvSpPr>
            <a:spLocks noChangeArrowheads="1"/>
          </p:cNvSpPr>
          <p:nvPr/>
        </p:nvSpPr>
        <p:spPr bwMode="auto">
          <a:xfrm>
            <a:off x="2209800" y="304800"/>
            <a:ext cx="3657600" cy="762000"/>
          </a:xfrm>
          <a:prstGeom prst="rect">
            <a:avLst/>
          </a:prstGeom>
          <a:noFill/>
          <a:ln w="9525">
            <a:noFill/>
            <a:miter lim="800000"/>
            <a:headEnd/>
            <a:tailEnd/>
          </a:ln>
        </p:spPr>
        <p:txBody>
          <a:bodyPr>
            <a:spAutoFit/>
          </a:bodyPr>
          <a:lstStyle/>
          <a:p>
            <a:pPr algn="l">
              <a:spcBef>
                <a:spcPct val="0"/>
              </a:spcBef>
              <a:buFontTx/>
              <a:buNone/>
            </a:pPr>
            <a:r>
              <a:rPr lang="en-US" sz="3200" dirty="0">
                <a:solidFill>
                  <a:schemeClr val="tx2"/>
                </a:solidFill>
              </a:rPr>
              <a:t>Types of inheritance</a:t>
            </a:r>
            <a:r>
              <a:rPr lang="en-US" sz="4400" dirty="0">
                <a:solidFill>
                  <a:schemeClr val="tx2"/>
                </a:solidFill>
              </a:rPr>
              <a:t> </a:t>
            </a:r>
          </a:p>
        </p:txBody>
      </p:sp>
      <p:sp>
        <p:nvSpPr>
          <p:cNvPr id="153609" name="Rectangle 9"/>
          <p:cNvSpPr>
            <a:spLocks noChangeArrowheads="1"/>
          </p:cNvSpPr>
          <p:nvPr/>
        </p:nvSpPr>
        <p:spPr bwMode="auto">
          <a:xfrm>
            <a:off x="1371600" y="53340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C</a:t>
            </a:r>
          </a:p>
        </p:txBody>
      </p:sp>
      <p:sp>
        <p:nvSpPr>
          <p:cNvPr id="153610" name="Rectangle 10"/>
          <p:cNvSpPr>
            <a:spLocks noChangeArrowheads="1"/>
          </p:cNvSpPr>
          <p:nvPr/>
        </p:nvSpPr>
        <p:spPr bwMode="auto">
          <a:xfrm>
            <a:off x="2057400" y="4419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11" name="Rectangle 11"/>
          <p:cNvSpPr>
            <a:spLocks noChangeArrowheads="1"/>
          </p:cNvSpPr>
          <p:nvPr/>
        </p:nvSpPr>
        <p:spPr bwMode="auto">
          <a:xfrm>
            <a:off x="533400" y="4419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12" name="Text Box 12"/>
          <p:cNvSpPr txBox="1">
            <a:spLocks noChangeArrowheads="1"/>
          </p:cNvSpPr>
          <p:nvPr/>
        </p:nvSpPr>
        <p:spPr bwMode="auto">
          <a:xfrm>
            <a:off x="609600" y="3581400"/>
            <a:ext cx="2601913" cy="396875"/>
          </a:xfrm>
          <a:prstGeom prst="rect">
            <a:avLst/>
          </a:prstGeom>
          <a:noFill/>
          <a:ln w="12700">
            <a:noFill/>
            <a:miter lim="800000"/>
            <a:headEnd/>
            <a:tailEnd/>
          </a:ln>
        </p:spPr>
        <p:txBody>
          <a:bodyPr wrap="none">
            <a:spAutoFit/>
          </a:bodyPr>
          <a:lstStyle/>
          <a:p>
            <a:pPr algn="l">
              <a:spcBef>
                <a:spcPct val="0"/>
              </a:spcBef>
              <a:buFontTx/>
              <a:buNone/>
            </a:pPr>
            <a:r>
              <a:rPr lang="en-US" sz="2000" b="1">
                <a:latin typeface="Book Antiqua" pitchFamily="18" charset="0"/>
              </a:rPr>
              <a:t>Multiple Inheritance</a:t>
            </a:r>
          </a:p>
        </p:txBody>
      </p:sp>
      <p:sp>
        <p:nvSpPr>
          <p:cNvPr id="153613" name="Line 13"/>
          <p:cNvSpPr>
            <a:spLocks noChangeShapeType="1"/>
          </p:cNvSpPr>
          <p:nvPr/>
        </p:nvSpPr>
        <p:spPr bwMode="auto">
          <a:xfrm>
            <a:off x="1219200" y="4953000"/>
            <a:ext cx="533400"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14" name="Line 14"/>
          <p:cNvSpPr>
            <a:spLocks noChangeShapeType="1"/>
          </p:cNvSpPr>
          <p:nvPr/>
        </p:nvSpPr>
        <p:spPr bwMode="auto">
          <a:xfrm flipH="1">
            <a:off x="1981200" y="4953000"/>
            <a:ext cx="533400"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15" name="Rectangle 15"/>
          <p:cNvSpPr>
            <a:spLocks noChangeArrowheads="1"/>
          </p:cNvSpPr>
          <p:nvPr/>
        </p:nvSpPr>
        <p:spPr bwMode="auto">
          <a:xfrm>
            <a:off x="6019800" y="23622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16" name="Rectangle 16"/>
          <p:cNvSpPr>
            <a:spLocks noChangeArrowheads="1"/>
          </p:cNvSpPr>
          <p:nvPr/>
        </p:nvSpPr>
        <p:spPr bwMode="auto">
          <a:xfrm>
            <a:off x="6019800" y="3276600"/>
            <a:ext cx="1066800" cy="6096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C</a:t>
            </a:r>
          </a:p>
        </p:txBody>
      </p:sp>
      <p:sp>
        <p:nvSpPr>
          <p:cNvPr id="153617" name="Rectangle 17"/>
          <p:cNvSpPr>
            <a:spLocks noChangeArrowheads="1"/>
          </p:cNvSpPr>
          <p:nvPr/>
        </p:nvSpPr>
        <p:spPr bwMode="auto">
          <a:xfrm>
            <a:off x="6019800" y="15240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18" name="Line 18"/>
          <p:cNvSpPr>
            <a:spLocks noChangeShapeType="1"/>
          </p:cNvSpPr>
          <p:nvPr/>
        </p:nvSpPr>
        <p:spPr bwMode="auto">
          <a:xfrm>
            <a:off x="6553200" y="2057400"/>
            <a:ext cx="1588"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19" name="Line 19"/>
          <p:cNvSpPr>
            <a:spLocks noChangeShapeType="1"/>
          </p:cNvSpPr>
          <p:nvPr/>
        </p:nvSpPr>
        <p:spPr bwMode="auto">
          <a:xfrm>
            <a:off x="6553200" y="2895600"/>
            <a:ext cx="1588"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20" name="Rectangle 20"/>
          <p:cNvSpPr>
            <a:spLocks noChangeArrowheads="1"/>
          </p:cNvSpPr>
          <p:nvPr/>
        </p:nvSpPr>
        <p:spPr bwMode="auto">
          <a:xfrm>
            <a:off x="5257800" y="1143000"/>
            <a:ext cx="2798763" cy="396875"/>
          </a:xfrm>
          <a:prstGeom prst="rect">
            <a:avLst/>
          </a:prstGeom>
          <a:noFill/>
          <a:ln w="9525">
            <a:noFill/>
            <a:miter lim="800000"/>
            <a:headEnd/>
            <a:tailEnd/>
          </a:ln>
        </p:spPr>
        <p:txBody>
          <a:bodyPr wrap="none">
            <a:spAutoFit/>
          </a:bodyPr>
          <a:lstStyle/>
          <a:p>
            <a:pPr algn="l">
              <a:spcBef>
                <a:spcPct val="0"/>
              </a:spcBef>
              <a:buFontTx/>
              <a:buNone/>
            </a:pPr>
            <a:r>
              <a:rPr lang="en-US" sz="2000" b="1">
                <a:latin typeface="Book Antiqua" pitchFamily="18" charset="0"/>
              </a:rPr>
              <a:t>Multilevel Inheritance</a:t>
            </a:r>
          </a:p>
        </p:txBody>
      </p:sp>
      <p:sp>
        <p:nvSpPr>
          <p:cNvPr id="153621" name="Rectangle 21"/>
          <p:cNvSpPr>
            <a:spLocks noChangeArrowheads="1"/>
          </p:cNvSpPr>
          <p:nvPr/>
        </p:nvSpPr>
        <p:spPr bwMode="auto">
          <a:xfrm>
            <a:off x="5867400" y="5943600"/>
            <a:ext cx="1066800" cy="2286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D</a:t>
            </a:r>
          </a:p>
        </p:txBody>
      </p:sp>
      <p:sp>
        <p:nvSpPr>
          <p:cNvPr id="153622" name="Rectangle 22"/>
          <p:cNvSpPr>
            <a:spLocks noChangeArrowheads="1"/>
          </p:cNvSpPr>
          <p:nvPr/>
        </p:nvSpPr>
        <p:spPr bwMode="auto">
          <a:xfrm>
            <a:off x="5867400" y="43434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23" name="Rectangle 23"/>
          <p:cNvSpPr>
            <a:spLocks noChangeArrowheads="1"/>
          </p:cNvSpPr>
          <p:nvPr/>
        </p:nvSpPr>
        <p:spPr bwMode="auto">
          <a:xfrm>
            <a:off x="6858000" y="5181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C</a:t>
            </a:r>
          </a:p>
        </p:txBody>
      </p:sp>
      <p:sp>
        <p:nvSpPr>
          <p:cNvPr id="153624" name="Rectangle 24"/>
          <p:cNvSpPr>
            <a:spLocks noChangeArrowheads="1"/>
          </p:cNvSpPr>
          <p:nvPr/>
        </p:nvSpPr>
        <p:spPr bwMode="auto">
          <a:xfrm>
            <a:off x="4953000" y="5181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25" name="Line 25"/>
          <p:cNvSpPr>
            <a:spLocks noChangeShapeType="1"/>
          </p:cNvSpPr>
          <p:nvPr/>
        </p:nvSpPr>
        <p:spPr bwMode="auto">
          <a:xfrm>
            <a:off x="6629400" y="4876800"/>
            <a:ext cx="762000" cy="304800"/>
          </a:xfrm>
          <a:prstGeom prst="line">
            <a:avLst/>
          </a:prstGeom>
          <a:noFill/>
          <a:ln w="12700">
            <a:solidFill>
              <a:schemeClr val="tx1"/>
            </a:solidFill>
            <a:round/>
            <a:headEnd/>
            <a:tailEnd type="triangle" w="med" len="med"/>
          </a:ln>
        </p:spPr>
        <p:txBody>
          <a:bodyPr wrap="none" anchor="ctr"/>
          <a:lstStyle/>
          <a:p>
            <a:endParaRPr lang="en-IN"/>
          </a:p>
        </p:txBody>
      </p:sp>
      <p:sp>
        <p:nvSpPr>
          <p:cNvPr id="153626" name="Line 26"/>
          <p:cNvSpPr>
            <a:spLocks noChangeShapeType="1"/>
          </p:cNvSpPr>
          <p:nvPr/>
        </p:nvSpPr>
        <p:spPr bwMode="auto">
          <a:xfrm flipH="1">
            <a:off x="5410200" y="4876800"/>
            <a:ext cx="762000" cy="304800"/>
          </a:xfrm>
          <a:prstGeom prst="line">
            <a:avLst/>
          </a:prstGeom>
          <a:noFill/>
          <a:ln w="12700">
            <a:solidFill>
              <a:schemeClr val="tx1"/>
            </a:solidFill>
            <a:round/>
            <a:headEnd/>
            <a:tailEnd type="triangle" w="med" len="med"/>
          </a:ln>
        </p:spPr>
        <p:txBody>
          <a:bodyPr wrap="none" anchor="ctr"/>
          <a:lstStyle/>
          <a:p>
            <a:endParaRPr lang="en-IN"/>
          </a:p>
        </p:txBody>
      </p:sp>
      <p:sp>
        <p:nvSpPr>
          <p:cNvPr id="153627" name="Line 27"/>
          <p:cNvSpPr>
            <a:spLocks noChangeShapeType="1"/>
          </p:cNvSpPr>
          <p:nvPr/>
        </p:nvSpPr>
        <p:spPr bwMode="auto">
          <a:xfrm>
            <a:off x="5867400" y="5715000"/>
            <a:ext cx="381000" cy="228600"/>
          </a:xfrm>
          <a:prstGeom prst="line">
            <a:avLst/>
          </a:prstGeom>
          <a:noFill/>
          <a:ln w="12700">
            <a:solidFill>
              <a:schemeClr val="tx1"/>
            </a:solidFill>
            <a:round/>
            <a:headEnd/>
            <a:tailEnd type="triangle" w="med" len="med"/>
          </a:ln>
        </p:spPr>
        <p:txBody>
          <a:bodyPr wrap="none" anchor="ctr"/>
          <a:lstStyle/>
          <a:p>
            <a:endParaRPr lang="en-IN"/>
          </a:p>
        </p:txBody>
      </p:sp>
      <p:sp>
        <p:nvSpPr>
          <p:cNvPr id="153628" name="Line 28"/>
          <p:cNvSpPr>
            <a:spLocks noChangeShapeType="1"/>
          </p:cNvSpPr>
          <p:nvPr/>
        </p:nvSpPr>
        <p:spPr bwMode="auto">
          <a:xfrm flipH="1">
            <a:off x="6858000" y="5715000"/>
            <a:ext cx="381000" cy="228600"/>
          </a:xfrm>
          <a:prstGeom prst="line">
            <a:avLst/>
          </a:prstGeom>
          <a:noFill/>
          <a:ln w="12700">
            <a:solidFill>
              <a:schemeClr val="tx1"/>
            </a:solidFill>
            <a:round/>
            <a:headEnd/>
            <a:tailEnd type="triangle" w="med" len="med"/>
          </a:ln>
        </p:spPr>
        <p:txBody>
          <a:bodyPr wrap="none" anchor="ctr"/>
          <a:lstStyle/>
          <a:p>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685800" y="1371600"/>
            <a:ext cx="7772400" cy="5041900"/>
          </a:xfrm>
          <a:prstGeom prst="rect">
            <a:avLst/>
          </a:prstGeom>
          <a:noFill/>
          <a:ln w="9525">
            <a:noFill/>
            <a:miter lim="800000"/>
            <a:headEnd/>
            <a:tailEnd/>
          </a:ln>
        </p:spPr>
        <p:txBody>
          <a:bodyPr lIns="92075" tIns="46037" rIns="92075" bIns="46037"/>
          <a:lstStyle/>
          <a:p>
            <a:pPr marL="342900" indent="-342900" algn="l">
              <a:buFontTx/>
              <a:buNone/>
            </a:pPr>
            <a:r>
              <a:rPr lang="en-US" sz="3200" b="1"/>
              <a:t> </a:t>
            </a:r>
            <a:endParaRPr lang="en-US" sz="3200"/>
          </a:p>
        </p:txBody>
      </p:sp>
      <p:sp>
        <p:nvSpPr>
          <p:cNvPr id="154627" name="Rectangle 3"/>
          <p:cNvSpPr>
            <a:spLocks noChangeArrowheads="1"/>
          </p:cNvSpPr>
          <p:nvPr/>
        </p:nvSpPr>
        <p:spPr bwMode="auto">
          <a:xfrm>
            <a:off x="5257800" y="31242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Base Class II</a:t>
            </a:r>
          </a:p>
        </p:txBody>
      </p:sp>
      <p:sp>
        <p:nvSpPr>
          <p:cNvPr id="154628" name="Rectangle 4"/>
          <p:cNvSpPr>
            <a:spLocks noChangeArrowheads="1"/>
          </p:cNvSpPr>
          <p:nvPr/>
        </p:nvSpPr>
        <p:spPr bwMode="auto">
          <a:xfrm>
            <a:off x="2971800" y="17526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Indirect Base class</a:t>
            </a:r>
          </a:p>
        </p:txBody>
      </p:sp>
      <p:sp>
        <p:nvSpPr>
          <p:cNvPr id="154629" name="Rectangle 5"/>
          <p:cNvSpPr>
            <a:spLocks noChangeArrowheads="1"/>
          </p:cNvSpPr>
          <p:nvPr/>
        </p:nvSpPr>
        <p:spPr bwMode="auto">
          <a:xfrm>
            <a:off x="685800" y="31242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Base Class I</a:t>
            </a:r>
          </a:p>
        </p:txBody>
      </p:sp>
      <p:sp>
        <p:nvSpPr>
          <p:cNvPr id="154630" name="Rectangle 6"/>
          <p:cNvSpPr>
            <a:spLocks noChangeArrowheads="1"/>
          </p:cNvSpPr>
          <p:nvPr/>
        </p:nvSpPr>
        <p:spPr bwMode="auto">
          <a:xfrm>
            <a:off x="2971800" y="51816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Derived Class</a:t>
            </a:r>
          </a:p>
        </p:txBody>
      </p:sp>
      <p:cxnSp>
        <p:nvCxnSpPr>
          <p:cNvPr id="154631" name="AutoShape 7"/>
          <p:cNvCxnSpPr>
            <a:cxnSpLocks noChangeShapeType="1"/>
            <a:stCxn id="154628" idx="2"/>
            <a:endCxn id="154629" idx="0"/>
          </p:cNvCxnSpPr>
          <p:nvPr/>
        </p:nvCxnSpPr>
        <p:spPr bwMode="auto">
          <a:xfrm rot="5400000">
            <a:off x="2895600" y="1524000"/>
            <a:ext cx="914400" cy="2286000"/>
          </a:xfrm>
          <a:prstGeom prst="bentConnector3">
            <a:avLst>
              <a:gd name="adj1" fmla="val 50000"/>
            </a:avLst>
          </a:prstGeom>
          <a:noFill/>
          <a:ln w="12700">
            <a:solidFill>
              <a:schemeClr val="tx1"/>
            </a:solidFill>
            <a:miter lim="800000"/>
            <a:headEnd/>
            <a:tailEnd type="triangle" w="med" len="med"/>
          </a:ln>
        </p:spPr>
      </p:cxnSp>
      <p:cxnSp>
        <p:nvCxnSpPr>
          <p:cNvPr id="154632" name="AutoShape 8"/>
          <p:cNvCxnSpPr>
            <a:cxnSpLocks noChangeShapeType="1"/>
            <a:stCxn id="154628" idx="2"/>
            <a:endCxn id="154627" idx="0"/>
          </p:cNvCxnSpPr>
          <p:nvPr/>
        </p:nvCxnSpPr>
        <p:spPr bwMode="auto">
          <a:xfrm rot="16200000" flipH="1">
            <a:off x="5181600" y="1524000"/>
            <a:ext cx="914400" cy="2286000"/>
          </a:xfrm>
          <a:prstGeom prst="bentConnector3">
            <a:avLst>
              <a:gd name="adj1" fmla="val 50000"/>
            </a:avLst>
          </a:prstGeom>
          <a:noFill/>
          <a:ln w="12700">
            <a:solidFill>
              <a:schemeClr val="tx1"/>
            </a:solidFill>
            <a:miter lim="800000"/>
            <a:headEnd/>
            <a:tailEnd type="triangle" w="med" len="med"/>
          </a:ln>
        </p:spPr>
      </p:cxnSp>
      <p:cxnSp>
        <p:nvCxnSpPr>
          <p:cNvPr id="154633" name="AutoShape 9"/>
          <p:cNvCxnSpPr>
            <a:cxnSpLocks noChangeShapeType="1"/>
            <a:stCxn id="154629" idx="2"/>
            <a:endCxn id="154630" idx="0"/>
          </p:cNvCxnSpPr>
          <p:nvPr/>
        </p:nvCxnSpPr>
        <p:spPr bwMode="auto">
          <a:xfrm rot="16200000" flipH="1">
            <a:off x="2552700" y="3238500"/>
            <a:ext cx="1600200" cy="2286000"/>
          </a:xfrm>
          <a:prstGeom prst="bentConnector3">
            <a:avLst>
              <a:gd name="adj1" fmla="val 50000"/>
            </a:avLst>
          </a:prstGeom>
          <a:noFill/>
          <a:ln w="12700">
            <a:solidFill>
              <a:schemeClr val="tx1"/>
            </a:solidFill>
            <a:miter lim="800000"/>
            <a:headEnd/>
            <a:tailEnd type="triangle" w="med" len="med"/>
          </a:ln>
        </p:spPr>
      </p:cxnSp>
      <p:cxnSp>
        <p:nvCxnSpPr>
          <p:cNvPr id="154634" name="AutoShape 10"/>
          <p:cNvCxnSpPr>
            <a:cxnSpLocks noChangeShapeType="1"/>
            <a:stCxn id="154627" idx="2"/>
            <a:endCxn id="154630" idx="0"/>
          </p:cNvCxnSpPr>
          <p:nvPr/>
        </p:nvCxnSpPr>
        <p:spPr bwMode="auto">
          <a:xfrm rot="5400000">
            <a:off x="4838700" y="3238500"/>
            <a:ext cx="1600200" cy="2286000"/>
          </a:xfrm>
          <a:prstGeom prst="bentConnector3">
            <a:avLst>
              <a:gd name="adj1" fmla="val 50000"/>
            </a:avLst>
          </a:prstGeom>
          <a:noFill/>
          <a:ln w="12700">
            <a:solidFill>
              <a:schemeClr val="tx1"/>
            </a:solidFill>
            <a:miter lim="800000"/>
            <a:headEnd/>
            <a:tailEnd type="triangle" w="med" len="med"/>
          </a:ln>
        </p:spPr>
      </p:cxnSp>
      <p:sp>
        <p:nvSpPr>
          <p:cNvPr id="154635" name="Line 11"/>
          <p:cNvSpPr>
            <a:spLocks noChangeShapeType="1"/>
          </p:cNvSpPr>
          <p:nvPr/>
        </p:nvSpPr>
        <p:spPr bwMode="auto">
          <a:xfrm>
            <a:off x="4495800" y="2667000"/>
            <a:ext cx="0" cy="1676400"/>
          </a:xfrm>
          <a:prstGeom prst="line">
            <a:avLst/>
          </a:prstGeom>
          <a:noFill/>
          <a:ln w="12700">
            <a:solidFill>
              <a:schemeClr val="tx1"/>
            </a:solidFill>
            <a:prstDash val="sysDot"/>
            <a:round/>
            <a:headEnd/>
            <a:tailEnd type="triangle" w="med" len="med"/>
          </a:ln>
        </p:spPr>
        <p:txBody>
          <a:bodyPr wrap="none" anchor="ctr"/>
          <a:lstStyle/>
          <a:p>
            <a:endParaRPr lang="en-IN"/>
          </a:p>
        </p:txBody>
      </p:sp>
      <p:sp>
        <p:nvSpPr>
          <p:cNvPr id="154636" name="Text Box 12"/>
          <p:cNvSpPr txBox="1">
            <a:spLocks noChangeArrowheads="1"/>
          </p:cNvSpPr>
          <p:nvPr/>
        </p:nvSpPr>
        <p:spPr bwMode="auto">
          <a:xfrm>
            <a:off x="4191000" y="1323975"/>
            <a:ext cx="500063" cy="579438"/>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A</a:t>
            </a:r>
            <a:endParaRPr lang="en-US">
              <a:latin typeface="Book Antiqua" pitchFamily="18" charset="0"/>
            </a:endParaRPr>
          </a:p>
        </p:txBody>
      </p:sp>
      <p:sp>
        <p:nvSpPr>
          <p:cNvPr id="154637" name="Text Box 13"/>
          <p:cNvSpPr txBox="1">
            <a:spLocks noChangeArrowheads="1"/>
          </p:cNvSpPr>
          <p:nvPr/>
        </p:nvSpPr>
        <p:spPr bwMode="auto">
          <a:xfrm>
            <a:off x="3717925" y="3157538"/>
            <a:ext cx="658813" cy="579437"/>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B1</a:t>
            </a:r>
            <a:endParaRPr lang="en-US">
              <a:latin typeface="Book Antiqua" pitchFamily="18" charset="0"/>
            </a:endParaRPr>
          </a:p>
        </p:txBody>
      </p:sp>
      <p:sp>
        <p:nvSpPr>
          <p:cNvPr id="154638" name="Text Box 14"/>
          <p:cNvSpPr txBox="1">
            <a:spLocks noChangeArrowheads="1"/>
          </p:cNvSpPr>
          <p:nvPr/>
        </p:nvSpPr>
        <p:spPr bwMode="auto">
          <a:xfrm>
            <a:off x="4708525" y="3157538"/>
            <a:ext cx="658813" cy="579437"/>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B2</a:t>
            </a:r>
            <a:endParaRPr lang="en-US">
              <a:latin typeface="Book Antiqua" pitchFamily="18" charset="0"/>
            </a:endParaRPr>
          </a:p>
        </p:txBody>
      </p:sp>
      <p:sp>
        <p:nvSpPr>
          <p:cNvPr id="154639" name="Text Box 15"/>
          <p:cNvSpPr txBox="1">
            <a:spLocks noChangeArrowheads="1"/>
          </p:cNvSpPr>
          <p:nvPr/>
        </p:nvSpPr>
        <p:spPr bwMode="auto">
          <a:xfrm>
            <a:off x="4267200" y="5591175"/>
            <a:ext cx="477838" cy="579438"/>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C</a:t>
            </a:r>
            <a:endParaRPr lang="en-US">
              <a:latin typeface="Book Antiqua" pitchFamily="18" charset="0"/>
            </a:endParaRPr>
          </a:p>
        </p:txBody>
      </p:sp>
      <p:sp>
        <p:nvSpPr>
          <p:cNvPr id="154640" name="Rectangle 16"/>
          <p:cNvSpPr>
            <a:spLocks noChangeArrowheads="1"/>
          </p:cNvSpPr>
          <p:nvPr/>
        </p:nvSpPr>
        <p:spPr bwMode="auto">
          <a:xfrm>
            <a:off x="2438400" y="457200"/>
            <a:ext cx="3243263" cy="579438"/>
          </a:xfrm>
          <a:prstGeom prst="rect">
            <a:avLst/>
          </a:prstGeom>
          <a:noFill/>
          <a:ln w="9525">
            <a:noFill/>
            <a:miter lim="800000"/>
            <a:headEnd/>
            <a:tailEnd/>
          </a:ln>
        </p:spPr>
        <p:txBody>
          <a:bodyPr wrap="none">
            <a:spAutoFit/>
          </a:bodyPr>
          <a:lstStyle/>
          <a:p>
            <a:pPr algn="l">
              <a:spcBef>
                <a:spcPct val="0"/>
              </a:spcBef>
              <a:buFontTx/>
              <a:buNone/>
            </a:pPr>
            <a:r>
              <a:rPr lang="en-US" sz="3200">
                <a:solidFill>
                  <a:schemeClr val="tx2"/>
                </a:solidFill>
              </a:rPr>
              <a:t>Hybrid inheritance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 Virtual Base Class</a:t>
            </a:r>
            <a:endParaRPr lang="en-IN" b="1" dirty="0"/>
          </a:p>
        </p:txBody>
      </p:sp>
      <p:sp>
        <p:nvSpPr>
          <p:cNvPr id="3" name="Content Placeholder 2"/>
          <p:cNvSpPr>
            <a:spLocks noGrp="1"/>
          </p:cNvSpPr>
          <p:nvPr>
            <p:ph idx="1"/>
          </p:nvPr>
        </p:nvSpPr>
        <p:spPr/>
        <p:txBody>
          <a:bodyPr>
            <a:normAutofit fontScale="92500" lnSpcReduction="20000"/>
          </a:bodyPr>
          <a:lstStyle/>
          <a:p>
            <a:r>
              <a:rPr lang="en-US" sz="4000" b="1" dirty="0"/>
              <a:t> </a:t>
            </a:r>
            <a:r>
              <a:rPr lang="en-US" dirty="0"/>
              <a:t>Properties of the virtual base class are made virtual for inheritance in the subsequent derived classes.</a:t>
            </a:r>
          </a:p>
          <a:p>
            <a:endParaRPr lang="en-US" b="1" dirty="0"/>
          </a:p>
          <a:p>
            <a:r>
              <a:rPr lang="en-US" b="1" dirty="0"/>
              <a:t>class B1:public virtual A</a:t>
            </a:r>
          </a:p>
          <a:p>
            <a:r>
              <a:rPr lang="en-US" b="1" dirty="0"/>
              <a:t>class B2:public virtual A</a:t>
            </a:r>
          </a:p>
          <a:p>
            <a:endParaRPr lang="en-US" dirty="0"/>
          </a:p>
          <a:p>
            <a:r>
              <a:rPr lang="en-US" b="1" dirty="0"/>
              <a:t>class C:public B1, public B2</a:t>
            </a:r>
            <a:r>
              <a:rPr lang="en-US" dirty="0"/>
              <a:t>  </a:t>
            </a:r>
          </a:p>
          <a:p>
            <a:pPr>
              <a:buNone/>
            </a:pPr>
            <a:r>
              <a:rPr lang="en-US" dirty="0"/>
              <a:t>      - only one copy of the properties of class A will be  inherited by class C via class B1 and class B2</a:t>
            </a:r>
            <a:r>
              <a:rPr lang="en-US" b="1" dirty="0"/>
              <a:t>.</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In this lesson, you  learnt to:</a:t>
            </a:r>
          </a:p>
          <a:p>
            <a:r>
              <a:rPr lang="en-US" dirty="0"/>
              <a:t>Derive a class from an existing class</a:t>
            </a:r>
          </a:p>
          <a:p>
            <a:r>
              <a:rPr lang="en-US" dirty="0"/>
              <a:t>Use base class access control when deriving a class</a:t>
            </a:r>
          </a:p>
          <a:p>
            <a:r>
              <a:rPr lang="en-US" dirty="0"/>
              <a:t>Describe the workings of protected members in a base class vis-à-vis derived class objects</a:t>
            </a:r>
          </a:p>
          <a:p>
            <a:r>
              <a:rPr lang="en-US" dirty="0"/>
              <a:t>Describe the order of invocation of constructors and destructors in an inheritance hierarchy</a:t>
            </a:r>
          </a:p>
          <a:p>
            <a:r>
              <a:rPr lang="en-US" dirty="0"/>
              <a:t>Pass parameters to base-class constructors from a derived class constructor</a:t>
            </a:r>
          </a:p>
          <a:p>
            <a:endParaRPr lang="en-I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endParaRPr lang="en-US" sz="4000" b="1" dirty="0"/>
          </a:p>
          <a:p>
            <a:pPr algn="ctr"/>
            <a:endParaRPr lang="en-US" sz="4000" b="1" dirty="0"/>
          </a:p>
          <a:p>
            <a:pPr algn="ctr">
              <a:buNone/>
            </a:pPr>
            <a:r>
              <a:rPr lang="en-US" sz="4000" b="1" dirty="0"/>
              <a:t>Arrays, Pointers, References, and Special Constructors</a:t>
            </a:r>
          </a:p>
          <a:p>
            <a:pPr algn="ctr"/>
            <a:endParaRPr lang="en-US" sz="40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lstStyle/>
          <a:p>
            <a:pPr>
              <a:buFontTx/>
              <a:buNone/>
            </a:pPr>
            <a:r>
              <a:rPr lang="en-US" dirty="0"/>
              <a:t>In this lesson, you will learn to:</a:t>
            </a:r>
          </a:p>
          <a:p>
            <a:r>
              <a:rPr lang="en-US" dirty="0"/>
              <a:t>Use two special forms of constructors</a:t>
            </a:r>
          </a:p>
          <a:p>
            <a:r>
              <a:rPr lang="en-US" dirty="0"/>
              <a:t>Create arrays of objects</a:t>
            </a:r>
          </a:p>
          <a:p>
            <a:r>
              <a:rPr lang="en-US" dirty="0"/>
              <a:t>Access an object through a pointer</a:t>
            </a:r>
          </a:p>
          <a:p>
            <a:r>
              <a:rPr lang="en-US" dirty="0"/>
              <a:t>Access an object through a reference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With One Parameter</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If a constructor only has one parameter, there is a special way to pass an initial value to that constructor. For example, consider the following short program:</a:t>
            </a:r>
          </a:p>
          <a:p>
            <a:r>
              <a:rPr lang="en-US" sz="2000" dirty="0"/>
              <a:t>#include&lt;</a:t>
            </a:r>
            <a:r>
              <a:rPr lang="en-US" sz="2000" dirty="0" err="1"/>
              <a:t>iostream</a:t>
            </a:r>
            <a:r>
              <a:rPr lang="en-US" sz="2000" dirty="0"/>
              <a:t>&gt;</a:t>
            </a:r>
          </a:p>
          <a:p>
            <a:r>
              <a:rPr lang="en-US" sz="2000" dirty="0"/>
              <a:t>using namespace std;</a:t>
            </a:r>
          </a:p>
          <a:p>
            <a:r>
              <a:rPr lang="en-US" sz="2000" dirty="0"/>
              <a:t>class x</a:t>
            </a:r>
          </a:p>
          <a:p>
            <a:r>
              <a:rPr lang="en-US" sz="2000" dirty="0"/>
              <a:t> {</a:t>
            </a:r>
          </a:p>
          <a:p>
            <a:r>
              <a:rPr lang="en-US" sz="2000" dirty="0"/>
              <a:t>   private:</a:t>
            </a:r>
          </a:p>
          <a:p>
            <a:r>
              <a:rPr lang="en-US" sz="2000" dirty="0"/>
              <a:t>    </a:t>
            </a:r>
            <a:r>
              <a:rPr lang="en-US" sz="2000" dirty="0" err="1"/>
              <a:t>int</a:t>
            </a:r>
            <a:r>
              <a:rPr lang="en-US" sz="2000" dirty="0"/>
              <a:t> a;</a:t>
            </a:r>
          </a:p>
          <a:p>
            <a:r>
              <a:rPr lang="en-US" sz="2000" dirty="0"/>
              <a:t>   public:</a:t>
            </a:r>
          </a:p>
          <a:p>
            <a:r>
              <a:rPr lang="en-US" sz="2000" dirty="0"/>
              <a:t>     x( </a:t>
            </a:r>
            <a:r>
              <a:rPr lang="en-US" sz="2000" dirty="0" err="1"/>
              <a:t>int</a:t>
            </a:r>
            <a:r>
              <a:rPr lang="en-US" sz="2000" dirty="0"/>
              <a:t> j)</a:t>
            </a:r>
          </a:p>
          <a:p>
            <a:r>
              <a:rPr lang="en-US" sz="2000" dirty="0"/>
              <a:t>       { a = j;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3882</TotalTime>
  <Words>19462</Words>
  <Application>Microsoft Office PowerPoint</Application>
  <PresentationFormat>On-screen Show (4:3)</PresentationFormat>
  <Paragraphs>2443</Paragraphs>
  <Slides>230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230</vt:i4>
      </vt:variant>
    </vt:vector>
  </HeadingPairs>
  <TitlesOfParts>
    <vt:vector size="236" baseType="lpstr">
      <vt:lpstr>Arial</vt:lpstr>
      <vt:lpstr>Book Antiqua</vt:lpstr>
      <vt:lpstr>Calibri</vt:lpstr>
      <vt:lpstr>Courier New</vt:lpstr>
      <vt:lpstr>Wingdings 3</vt:lpstr>
      <vt:lpstr>Office Theme</vt:lpstr>
      <vt:lpstr>PROPERTIES OF OOP</vt:lpstr>
      <vt:lpstr>Object-Orientation – A Paradigm Shift</vt:lpstr>
      <vt:lpstr>Generalization/Specialization</vt:lpstr>
      <vt:lpstr>PROPERTIES OF OOP</vt:lpstr>
      <vt:lpstr>OBJECT BASED vs OBJECT ORIENTED</vt:lpstr>
      <vt:lpstr>C vs C++</vt:lpstr>
      <vt:lpstr>SUGGESTIONS FOR C PROGRAMMERS</vt:lpstr>
      <vt:lpstr>C++ bits &amp; bytes</vt:lpstr>
      <vt:lpstr>Abstraction</vt:lpstr>
      <vt:lpstr>Polymorphism</vt:lpstr>
      <vt:lpstr>Encapsulation</vt:lpstr>
      <vt:lpstr>CLASS</vt:lpstr>
      <vt:lpstr>Classes and Objects</vt:lpstr>
      <vt:lpstr>Procedural vs OOP</vt:lpstr>
      <vt:lpstr>SUMMARY</vt:lpstr>
      <vt:lpstr>  A tour of C++  </vt:lpstr>
      <vt:lpstr>OBJECTIVES</vt:lpstr>
      <vt:lpstr>Default Arguments</vt:lpstr>
      <vt:lpstr>EXAMPLE FOR DEFAULT ARGUMENTS</vt:lpstr>
      <vt:lpstr>Strong Typing</vt:lpstr>
      <vt:lpstr>EXAMPLE FOR STRONG TYPE CHECKING</vt:lpstr>
      <vt:lpstr>Function overloading &amp; Default arguments</vt:lpstr>
      <vt:lpstr>Function Overloading</vt:lpstr>
      <vt:lpstr>EXAMPLE FOR FUNCTION OVERLOADING</vt:lpstr>
      <vt:lpstr>EXAMPLE FOR FUNCTION OVERLOADING</vt:lpstr>
      <vt:lpstr>Const Qualifiers</vt:lpstr>
      <vt:lpstr>EXAMPLE FOR CONST QUALIFIER</vt:lpstr>
      <vt:lpstr>Inline Functions</vt:lpstr>
      <vt:lpstr>Inline Functions</vt:lpstr>
      <vt:lpstr>Inline Vs. Macros</vt:lpstr>
      <vt:lpstr>Inline Vs. Macros</vt:lpstr>
      <vt:lpstr>Inline Vs. Macros</vt:lpstr>
      <vt:lpstr>The new operator</vt:lpstr>
      <vt:lpstr>The delete operator</vt:lpstr>
      <vt:lpstr>malloc() / free() Versus new / delete</vt:lpstr>
      <vt:lpstr>Reference</vt:lpstr>
      <vt:lpstr>EXAMPLE FOR REFERENCES</vt:lpstr>
      <vt:lpstr>REFERENCES</vt:lpstr>
      <vt:lpstr>SUMMARY</vt:lpstr>
      <vt:lpstr>PowerPoint Presentation</vt:lpstr>
      <vt:lpstr>Objectives</vt:lpstr>
      <vt:lpstr>Class Scope</vt:lpstr>
      <vt:lpstr>Class Declaration</vt:lpstr>
      <vt:lpstr>Access Specifiers</vt:lpstr>
      <vt:lpstr>Class Declaration for Point</vt:lpstr>
      <vt:lpstr>Class Declaration for Point</vt:lpstr>
      <vt:lpstr>Class With Constructors</vt:lpstr>
      <vt:lpstr>Class With Constructors</vt:lpstr>
      <vt:lpstr>Constructors: Features</vt:lpstr>
      <vt:lpstr>Destructors </vt:lpstr>
      <vt:lpstr>The this pointer</vt:lpstr>
      <vt:lpstr>The this pointer</vt:lpstr>
      <vt:lpstr>Static Class Members – Static Data Members </vt:lpstr>
      <vt:lpstr>Static Data Members</vt:lpstr>
      <vt:lpstr>Static Data Members</vt:lpstr>
      <vt:lpstr>Static Data Members – Uses</vt:lpstr>
      <vt:lpstr>Static Data Members – Uses</vt:lpstr>
      <vt:lpstr>Static Member Functions</vt:lpstr>
      <vt:lpstr>Static Member Functions</vt:lpstr>
      <vt:lpstr>Static Member Functions</vt:lpstr>
      <vt:lpstr>Static Member Functions</vt:lpstr>
      <vt:lpstr>Summary</vt:lpstr>
      <vt:lpstr>PowerPoint Presentation</vt:lpstr>
      <vt:lpstr>Objectives</vt:lpstr>
      <vt:lpstr>Access Specifier - Public</vt:lpstr>
      <vt:lpstr>Access Specifier - Public</vt:lpstr>
      <vt:lpstr>Access Specifier – Public (Code)</vt:lpstr>
      <vt:lpstr>Access Specifier - Private</vt:lpstr>
      <vt:lpstr>Access Specifier - Private</vt:lpstr>
      <vt:lpstr>Access Specifier - Private</vt:lpstr>
      <vt:lpstr>Inheritance and Protected Members </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Protected Base Class Inheritance</vt:lpstr>
      <vt:lpstr>Protected Base Class Inheritance</vt:lpstr>
      <vt:lpstr>Protected Base Class Inheritance</vt:lpstr>
      <vt:lpstr>Constructors, Destructors &amp; Inheritance</vt:lpstr>
      <vt:lpstr>Constructors, Destructors &amp; Inheritance</vt:lpstr>
      <vt:lpstr>Constructors, Destructors &amp; Inheritance</vt:lpstr>
      <vt:lpstr>Constructors, Destructors &amp; Inheritance</vt:lpstr>
      <vt:lpstr>Constructors, Destructors &amp; Inheritance</vt:lpstr>
      <vt:lpstr>Passing Parameters to Base Class Ctors</vt:lpstr>
      <vt:lpstr>Passing Parameters to Base Class Ctors</vt:lpstr>
      <vt:lpstr>Passing Parameters to Base Class Ctors</vt:lpstr>
      <vt:lpstr>Passing Parameters to Base Class Ctors</vt:lpstr>
      <vt:lpstr>PowerPoint Presentation</vt:lpstr>
      <vt:lpstr>PowerPoint Presentation</vt:lpstr>
      <vt:lpstr> Virtual Base Class</vt:lpstr>
      <vt:lpstr>SUMMARY</vt:lpstr>
      <vt:lpstr>PowerPoint Presentation</vt:lpstr>
      <vt:lpstr>Objectives</vt:lpstr>
      <vt:lpstr>Constructor With One Parameter</vt:lpstr>
      <vt:lpstr>Constructor With One Parameter</vt:lpstr>
      <vt:lpstr>Copy Constructor</vt:lpstr>
      <vt:lpstr>Copy Constructor</vt:lpstr>
      <vt:lpstr>Copy Constructor</vt:lpstr>
      <vt:lpstr>Copy Constructor</vt:lpstr>
      <vt:lpstr>Copy Constructor</vt:lpstr>
      <vt:lpstr>Copy Constructor</vt:lpstr>
      <vt:lpstr>Copy Constructor</vt:lpstr>
      <vt:lpstr>Copy Constructor</vt:lpstr>
      <vt:lpstr>Arrays of Objects</vt:lpstr>
      <vt:lpstr>Arrays of Objects</vt:lpstr>
      <vt:lpstr>Arrays of Objects</vt:lpstr>
      <vt:lpstr>Arrays of Objects</vt:lpstr>
      <vt:lpstr>Arrays of Objects</vt:lpstr>
      <vt:lpstr>Creating Initialized &amp; Non-Initialized Arrays</vt:lpstr>
      <vt:lpstr>Creating Initialized &amp; Non-Initialized Arrays</vt:lpstr>
      <vt:lpstr>Creating Initialized &amp; Non-Initialized Arrays</vt:lpstr>
      <vt:lpstr>Pointers to Objects</vt:lpstr>
      <vt:lpstr>Pointers to Objects</vt:lpstr>
      <vt:lpstr>Pointers to Objects</vt:lpstr>
      <vt:lpstr>Pointers to Derived Types</vt:lpstr>
      <vt:lpstr>Pointers to Derived Types</vt:lpstr>
      <vt:lpstr>Pointers to Derived Types</vt:lpstr>
      <vt:lpstr>Passing Object References </vt:lpstr>
      <vt:lpstr>Passing Object References </vt:lpstr>
      <vt:lpstr>Passing Object References </vt:lpstr>
      <vt:lpstr>The Dot . Operator</vt:lpstr>
      <vt:lpstr>Returning References</vt:lpstr>
      <vt:lpstr>Returning References</vt:lpstr>
      <vt:lpstr>Independent References</vt:lpstr>
      <vt:lpstr>Independent References</vt:lpstr>
      <vt:lpstr>References to Derived Types</vt:lpstr>
      <vt:lpstr>SUMMARY</vt:lpstr>
      <vt:lpstr>PowerPoint Presentation</vt:lpstr>
      <vt:lpstr>Objectives</vt:lpstr>
      <vt:lpstr>Virtual Functions</vt:lpstr>
      <vt:lpstr>Virtual Functions</vt:lpstr>
      <vt:lpstr>Virtual Functions</vt:lpstr>
      <vt:lpstr>Virtual Functions</vt:lpstr>
      <vt:lpstr>Virtual Functions</vt:lpstr>
      <vt:lpstr>Virtual Functions</vt:lpstr>
      <vt:lpstr>Virtual Functions</vt:lpstr>
      <vt:lpstr>Virtual Functions</vt:lpstr>
      <vt:lpstr>Calling a Virtual Function Through  a Base Class Reference</vt:lpstr>
      <vt:lpstr>Calling a Virtual Function Through  a Base Class Reference</vt:lpstr>
      <vt:lpstr>Calling a Virtual Function Through  a Base Class Reference</vt:lpstr>
      <vt:lpstr>The Virtual Attribute is Inherited</vt:lpstr>
      <vt:lpstr>The Virtual Attribute is Inherited</vt:lpstr>
      <vt:lpstr>The Virtual Attribute is Inherited</vt:lpstr>
      <vt:lpstr>Virtual Functions are Hierarchical </vt:lpstr>
      <vt:lpstr>Virtual Functions are Hierarchical </vt:lpstr>
      <vt:lpstr>Virtual Functions are Hierarchical </vt:lpstr>
      <vt:lpstr>Virtual Functions are Hierarchical </vt:lpstr>
      <vt:lpstr>Pure Virtual Functions</vt:lpstr>
      <vt:lpstr>Pure Virtual Functions</vt:lpstr>
      <vt:lpstr>Pure Virtual Functions</vt:lpstr>
      <vt:lpstr>Pure Virtual Functions</vt:lpstr>
      <vt:lpstr>Pure Virtual Functions</vt:lpstr>
      <vt:lpstr>Virtual Function Mechanics – The Virtual Table</vt:lpstr>
      <vt:lpstr>Virtual Function Mechanics – The Virtual Table </vt:lpstr>
      <vt:lpstr>Abstract Classes</vt:lpstr>
      <vt:lpstr>Using Virtual Functions</vt:lpstr>
      <vt:lpstr>Using Virtual Functions</vt:lpstr>
      <vt:lpstr>Using Virtual Functions</vt:lpstr>
      <vt:lpstr>Using Virtual Functions</vt:lpstr>
      <vt:lpstr>Using Virtual Functions</vt:lpstr>
      <vt:lpstr>Using Virtual Functions</vt:lpstr>
      <vt:lpstr>Early Vs. Late Binding</vt:lpstr>
      <vt:lpstr>Early Vs. Late Binding</vt:lpstr>
      <vt:lpstr>Early Vs. Late Binding</vt:lpstr>
      <vt:lpstr>Early Vs. Late Binding</vt:lpstr>
      <vt:lpstr>Virtual Destructor</vt:lpstr>
      <vt:lpstr>Summary</vt:lpstr>
      <vt:lpstr>PowerPoint Presentation</vt:lpstr>
      <vt:lpstr>Objectives</vt:lpstr>
      <vt:lpstr>Friend Functions</vt:lpstr>
      <vt:lpstr>Friend Functions</vt:lpstr>
      <vt:lpstr>Friend Functions</vt:lpstr>
      <vt:lpstr>Friend Functions</vt:lpstr>
      <vt:lpstr>Friend Functions</vt:lpstr>
      <vt:lpstr>Friend Functions</vt:lpstr>
      <vt:lpstr>Building Bridges of Friendship</vt:lpstr>
      <vt:lpstr>Building Bridges of Friendship</vt:lpstr>
      <vt:lpstr>Building Bridges of Friendship</vt:lpstr>
      <vt:lpstr>Friend class</vt:lpstr>
      <vt:lpstr>Example:Friend class</vt:lpstr>
      <vt:lpstr>Example:Friend class</vt:lpstr>
      <vt:lpstr>Friendly Operator</vt:lpstr>
      <vt:lpstr>Friendly Operator</vt:lpstr>
      <vt:lpstr>Friendly Operator</vt:lpstr>
      <vt:lpstr>Friendly Operator</vt:lpstr>
      <vt:lpstr>Friendly Operator</vt:lpstr>
      <vt:lpstr>Summary</vt:lpstr>
      <vt:lpstr>PowerPoint Presentation</vt:lpstr>
      <vt:lpstr>Objectives</vt:lpstr>
      <vt:lpstr>Template Functions</vt:lpstr>
      <vt:lpstr>Template Functions</vt:lpstr>
      <vt:lpstr>Template Functions</vt:lpstr>
      <vt:lpstr>Template Functions</vt:lpstr>
      <vt:lpstr>Template Functions</vt:lpstr>
      <vt:lpstr>Template Functions</vt:lpstr>
      <vt:lpstr>Template Functions</vt:lpstr>
      <vt:lpstr>Multiple Generic Types</vt:lpstr>
      <vt:lpstr>Explicitly Overloading a Generic Function</vt:lpstr>
      <vt:lpstr>Explicitly Overloading a Generic Function</vt:lpstr>
      <vt:lpstr>Explicitly Overloading a Generic Function</vt:lpstr>
      <vt:lpstr>Explicitly Overloading a Generic Function</vt:lpstr>
      <vt:lpstr>Overloading a Template Function</vt:lpstr>
      <vt:lpstr>Overloading a Template Function</vt:lpstr>
      <vt:lpstr>Templates Vs Macros</vt:lpstr>
      <vt:lpstr>How template functions work</vt:lpstr>
      <vt:lpstr>Template Classes</vt:lpstr>
      <vt:lpstr>Template Classes</vt:lpstr>
      <vt:lpstr>Template Classes</vt:lpstr>
      <vt:lpstr>Template Classes</vt:lpstr>
      <vt:lpstr>Template Classes</vt:lpstr>
      <vt:lpstr>Template Classes</vt:lpstr>
      <vt:lpstr>Template Classes</vt:lpstr>
      <vt:lpstr>Inheritance and  Template class</vt:lpstr>
      <vt:lpstr>Inheritance and  Template class</vt:lpstr>
      <vt:lpstr>Inheritance and  Template class</vt:lpstr>
      <vt:lpstr>Inheritence and  Template class</vt:lpstr>
      <vt:lpstr>Inheritence and  Template class</vt:lpstr>
      <vt:lpstr>Inheritence and  Template class</vt:lpstr>
      <vt:lpstr>PowerPoint Presentation</vt:lpstr>
      <vt:lpstr>A TOUR OF STANDARD LIBRARY</vt:lpstr>
      <vt:lpstr>A TOUR OF STANDARD LIBRARY</vt:lpstr>
      <vt:lpstr>A TOUR OF STANDARD LIBRARY</vt:lpstr>
      <vt:lpstr>A TOUR OF STANDARD LIBRARY</vt:lpstr>
      <vt:lpstr>A TOUR OF STANDARD LIBRARY</vt:lpstr>
      <vt:lpstr>A TOUR OF STANDARD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Bhimashankar Takalki</cp:lastModifiedBy>
  <cp:revision>437</cp:revision>
  <dcterms:created xsi:type="dcterms:W3CDTF">2012-01-15T12:00:48Z</dcterms:created>
  <dcterms:modified xsi:type="dcterms:W3CDTF">2023-08-31T04:26:54Z</dcterms:modified>
</cp:coreProperties>
</file>