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254D0-98BF-2CC6-9CA5-3755EF73D1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D588E1-213D-D0F0-2063-E7B7F1189F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97C962-8A5A-F7CD-7526-3AF4C5B06133}"/>
              </a:ext>
            </a:extLst>
          </p:cNvPr>
          <p:cNvSpPr>
            <a:spLocks noGrp="1"/>
          </p:cNvSpPr>
          <p:nvPr>
            <p:ph type="dt" sz="half" idx="10"/>
          </p:nvPr>
        </p:nvSpPr>
        <p:spPr/>
        <p:txBody>
          <a:bodyPr/>
          <a:lstStyle/>
          <a:p>
            <a:fld id="{CF68AF37-DE4D-4664-8B51-954C6E23D380}" type="datetimeFigureOut">
              <a:rPr lang="en-IN" smtClean="0"/>
              <a:t>30-08-2023</a:t>
            </a:fld>
            <a:endParaRPr lang="en-IN"/>
          </a:p>
        </p:txBody>
      </p:sp>
      <p:sp>
        <p:nvSpPr>
          <p:cNvPr id="5" name="Footer Placeholder 4">
            <a:extLst>
              <a:ext uri="{FF2B5EF4-FFF2-40B4-BE49-F238E27FC236}">
                <a16:creationId xmlns:a16="http://schemas.microsoft.com/office/drawing/2014/main" id="{14E0B35B-A54C-F3D5-821E-6DFB606BED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EA1D85-B3D5-E0C8-4153-23868AC1E98D}"/>
              </a:ext>
            </a:extLst>
          </p:cNvPr>
          <p:cNvSpPr>
            <a:spLocks noGrp="1"/>
          </p:cNvSpPr>
          <p:nvPr>
            <p:ph type="sldNum" sz="quarter" idx="12"/>
          </p:nvPr>
        </p:nvSpPr>
        <p:spPr/>
        <p:txBody>
          <a:bodyPr/>
          <a:lstStyle/>
          <a:p>
            <a:fld id="{0F2F7960-11BA-4792-BBCC-2B7B49617DF2}" type="slidenum">
              <a:rPr lang="en-IN" smtClean="0"/>
              <a:t>‹#›</a:t>
            </a:fld>
            <a:endParaRPr lang="en-IN"/>
          </a:p>
        </p:txBody>
      </p:sp>
    </p:spTree>
    <p:extLst>
      <p:ext uri="{BB962C8B-B14F-4D97-AF65-F5344CB8AC3E}">
        <p14:creationId xmlns:p14="http://schemas.microsoft.com/office/powerpoint/2010/main" val="239864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CBC4-633E-D17A-EDA5-1A0837FD51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6E67F8-357E-5808-BAA9-C4874F13DC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9CA0AC-EAF5-5712-3B50-8259857F8B76}"/>
              </a:ext>
            </a:extLst>
          </p:cNvPr>
          <p:cNvSpPr>
            <a:spLocks noGrp="1"/>
          </p:cNvSpPr>
          <p:nvPr>
            <p:ph type="dt" sz="half" idx="10"/>
          </p:nvPr>
        </p:nvSpPr>
        <p:spPr/>
        <p:txBody>
          <a:bodyPr/>
          <a:lstStyle/>
          <a:p>
            <a:fld id="{CF68AF37-DE4D-4664-8B51-954C6E23D380}" type="datetimeFigureOut">
              <a:rPr lang="en-IN" smtClean="0"/>
              <a:t>30-08-2023</a:t>
            </a:fld>
            <a:endParaRPr lang="en-IN"/>
          </a:p>
        </p:txBody>
      </p:sp>
      <p:sp>
        <p:nvSpPr>
          <p:cNvPr id="5" name="Footer Placeholder 4">
            <a:extLst>
              <a:ext uri="{FF2B5EF4-FFF2-40B4-BE49-F238E27FC236}">
                <a16:creationId xmlns:a16="http://schemas.microsoft.com/office/drawing/2014/main" id="{29E314EC-580B-7CC7-3A94-B311881087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46DCB9-AB85-5CCC-B61D-2D3482994585}"/>
              </a:ext>
            </a:extLst>
          </p:cNvPr>
          <p:cNvSpPr>
            <a:spLocks noGrp="1"/>
          </p:cNvSpPr>
          <p:nvPr>
            <p:ph type="sldNum" sz="quarter" idx="12"/>
          </p:nvPr>
        </p:nvSpPr>
        <p:spPr/>
        <p:txBody>
          <a:bodyPr/>
          <a:lstStyle/>
          <a:p>
            <a:fld id="{0F2F7960-11BA-4792-BBCC-2B7B49617DF2}" type="slidenum">
              <a:rPr lang="en-IN" smtClean="0"/>
              <a:t>‹#›</a:t>
            </a:fld>
            <a:endParaRPr lang="en-IN"/>
          </a:p>
        </p:txBody>
      </p:sp>
    </p:spTree>
    <p:extLst>
      <p:ext uri="{BB962C8B-B14F-4D97-AF65-F5344CB8AC3E}">
        <p14:creationId xmlns:p14="http://schemas.microsoft.com/office/powerpoint/2010/main" val="1520267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B62A40-30E0-7137-9C21-C12602B31A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0AF099-EB2C-DA8B-AC0F-EF096A442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E6D467-7EC6-AB9B-52A3-F577B27CC2D7}"/>
              </a:ext>
            </a:extLst>
          </p:cNvPr>
          <p:cNvSpPr>
            <a:spLocks noGrp="1"/>
          </p:cNvSpPr>
          <p:nvPr>
            <p:ph type="dt" sz="half" idx="10"/>
          </p:nvPr>
        </p:nvSpPr>
        <p:spPr/>
        <p:txBody>
          <a:bodyPr/>
          <a:lstStyle/>
          <a:p>
            <a:fld id="{CF68AF37-DE4D-4664-8B51-954C6E23D380}" type="datetimeFigureOut">
              <a:rPr lang="en-IN" smtClean="0"/>
              <a:t>30-08-2023</a:t>
            </a:fld>
            <a:endParaRPr lang="en-IN"/>
          </a:p>
        </p:txBody>
      </p:sp>
      <p:sp>
        <p:nvSpPr>
          <p:cNvPr id="5" name="Footer Placeholder 4">
            <a:extLst>
              <a:ext uri="{FF2B5EF4-FFF2-40B4-BE49-F238E27FC236}">
                <a16:creationId xmlns:a16="http://schemas.microsoft.com/office/drawing/2014/main" id="{058B4961-94BE-B439-00BC-3EE6777DBC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C2281F-13A9-2C69-4EA7-69E681440975}"/>
              </a:ext>
            </a:extLst>
          </p:cNvPr>
          <p:cNvSpPr>
            <a:spLocks noGrp="1"/>
          </p:cNvSpPr>
          <p:nvPr>
            <p:ph type="sldNum" sz="quarter" idx="12"/>
          </p:nvPr>
        </p:nvSpPr>
        <p:spPr/>
        <p:txBody>
          <a:bodyPr/>
          <a:lstStyle/>
          <a:p>
            <a:fld id="{0F2F7960-11BA-4792-BBCC-2B7B49617DF2}" type="slidenum">
              <a:rPr lang="en-IN" smtClean="0"/>
              <a:t>‹#›</a:t>
            </a:fld>
            <a:endParaRPr lang="en-IN"/>
          </a:p>
        </p:txBody>
      </p:sp>
    </p:spTree>
    <p:extLst>
      <p:ext uri="{BB962C8B-B14F-4D97-AF65-F5344CB8AC3E}">
        <p14:creationId xmlns:p14="http://schemas.microsoft.com/office/powerpoint/2010/main" val="1571330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5147D-2DA5-8EB4-5C10-273D37171C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797900-CB7E-7D88-A10E-B22F99EB1D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A349B6-057D-952C-E963-EC492167584D}"/>
              </a:ext>
            </a:extLst>
          </p:cNvPr>
          <p:cNvSpPr>
            <a:spLocks noGrp="1"/>
          </p:cNvSpPr>
          <p:nvPr>
            <p:ph type="dt" sz="half" idx="10"/>
          </p:nvPr>
        </p:nvSpPr>
        <p:spPr/>
        <p:txBody>
          <a:bodyPr/>
          <a:lstStyle/>
          <a:p>
            <a:fld id="{CF68AF37-DE4D-4664-8B51-954C6E23D380}" type="datetimeFigureOut">
              <a:rPr lang="en-IN" smtClean="0"/>
              <a:t>30-08-2023</a:t>
            </a:fld>
            <a:endParaRPr lang="en-IN"/>
          </a:p>
        </p:txBody>
      </p:sp>
      <p:sp>
        <p:nvSpPr>
          <p:cNvPr id="5" name="Footer Placeholder 4">
            <a:extLst>
              <a:ext uri="{FF2B5EF4-FFF2-40B4-BE49-F238E27FC236}">
                <a16:creationId xmlns:a16="http://schemas.microsoft.com/office/drawing/2014/main" id="{FC7697A1-232E-F96E-B042-46CFEBBDE7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040828-99F3-E66E-F2E6-EF176BE1E42B}"/>
              </a:ext>
            </a:extLst>
          </p:cNvPr>
          <p:cNvSpPr>
            <a:spLocks noGrp="1"/>
          </p:cNvSpPr>
          <p:nvPr>
            <p:ph type="sldNum" sz="quarter" idx="12"/>
          </p:nvPr>
        </p:nvSpPr>
        <p:spPr/>
        <p:txBody>
          <a:bodyPr/>
          <a:lstStyle/>
          <a:p>
            <a:fld id="{0F2F7960-11BA-4792-BBCC-2B7B49617DF2}" type="slidenum">
              <a:rPr lang="en-IN" smtClean="0"/>
              <a:t>‹#›</a:t>
            </a:fld>
            <a:endParaRPr lang="en-IN"/>
          </a:p>
        </p:txBody>
      </p:sp>
    </p:spTree>
    <p:extLst>
      <p:ext uri="{BB962C8B-B14F-4D97-AF65-F5344CB8AC3E}">
        <p14:creationId xmlns:p14="http://schemas.microsoft.com/office/powerpoint/2010/main" val="4241995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AE3C-D4A3-176C-24A7-F830BE2607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B91107-C734-BD7A-4C72-96DAD1F5AC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17C27B-18F1-F488-6B23-9C8FC91D1762}"/>
              </a:ext>
            </a:extLst>
          </p:cNvPr>
          <p:cNvSpPr>
            <a:spLocks noGrp="1"/>
          </p:cNvSpPr>
          <p:nvPr>
            <p:ph type="dt" sz="half" idx="10"/>
          </p:nvPr>
        </p:nvSpPr>
        <p:spPr/>
        <p:txBody>
          <a:bodyPr/>
          <a:lstStyle/>
          <a:p>
            <a:fld id="{CF68AF37-DE4D-4664-8B51-954C6E23D380}" type="datetimeFigureOut">
              <a:rPr lang="en-IN" smtClean="0"/>
              <a:t>30-08-2023</a:t>
            </a:fld>
            <a:endParaRPr lang="en-IN"/>
          </a:p>
        </p:txBody>
      </p:sp>
      <p:sp>
        <p:nvSpPr>
          <p:cNvPr id="5" name="Footer Placeholder 4">
            <a:extLst>
              <a:ext uri="{FF2B5EF4-FFF2-40B4-BE49-F238E27FC236}">
                <a16:creationId xmlns:a16="http://schemas.microsoft.com/office/drawing/2014/main" id="{680A2B28-6156-5A88-4433-FF9C04E6E4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0BB0CC-0839-5225-8739-76DE9BBD935B}"/>
              </a:ext>
            </a:extLst>
          </p:cNvPr>
          <p:cNvSpPr>
            <a:spLocks noGrp="1"/>
          </p:cNvSpPr>
          <p:nvPr>
            <p:ph type="sldNum" sz="quarter" idx="12"/>
          </p:nvPr>
        </p:nvSpPr>
        <p:spPr/>
        <p:txBody>
          <a:bodyPr/>
          <a:lstStyle/>
          <a:p>
            <a:fld id="{0F2F7960-11BA-4792-BBCC-2B7B49617DF2}" type="slidenum">
              <a:rPr lang="en-IN" smtClean="0"/>
              <a:t>‹#›</a:t>
            </a:fld>
            <a:endParaRPr lang="en-IN"/>
          </a:p>
        </p:txBody>
      </p:sp>
    </p:spTree>
    <p:extLst>
      <p:ext uri="{BB962C8B-B14F-4D97-AF65-F5344CB8AC3E}">
        <p14:creationId xmlns:p14="http://schemas.microsoft.com/office/powerpoint/2010/main" val="218484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4F55E-A025-0EFF-B72B-F22B59061D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86ADD1-ADCB-194D-CF62-F6565DB7B1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906030-70EE-F38E-1C9D-53685DD6D8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75B3FD-44DF-6E00-A58B-5F01FC31412A}"/>
              </a:ext>
            </a:extLst>
          </p:cNvPr>
          <p:cNvSpPr>
            <a:spLocks noGrp="1"/>
          </p:cNvSpPr>
          <p:nvPr>
            <p:ph type="dt" sz="half" idx="10"/>
          </p:nvPr>
        </p:nvSpPr>
        <p:spPr/>
        <p:txBody>
          <a:bodyPr/>
          <a:lstStyle/>
          <a:p>
            <a:fld id="{CF68AF37-DE4D-4664-8B51-954C6E23D380}" type="datetimeFigureOut">
              <a:rPr lang="en-IN" smtClean="0"/>
              <a:t>30-08-2023</a:t>
            </a:fld>
            <a:endParaRPr lang="en-IN"/>
          </a:p>
        </p:txBody>
      </p:sp>
      <p:sp>
        <p:nvSpPr>
          <p:cNvPr id="6" name="Footer Placeholder 5">
            <a:extLst>
              <a:ext uri="{FF2B5EF4-FFF2-40B4-BE49-F238E27FC236}">
                <a16:creationId xmlns:a16="http://schemas.microsoft.com/office/drawing/2014/main" id="{E095EC10-D02E-6D7A-9C1D-DE8B491219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9D0108-74A0-ED1C-9556-7C51AF08040A}"/>
              </a:ext>
            </a:extLst>
          </p:cNvPr>
          <p:cNvSpPr>
            <a:spLocks noGrp="1"/>
          </p:cNvSpPr>
          <p:nvPr>
            <p:ph type="sldNum" sz="quarter" idx="12"/>
          </p:nvPr>
        </p:nvSpPr>
        <p:spPr/>
        <p:txBody>
          <a:bodyPr/>
          <a:lstStyle/>
          <a:p>
            <a:fld id="{0F2F7960-11BA-4792-BBCC-2B7B49617DF2}" type="slidenum">
              <a:rPr lang="en-IN" smtClean="0"/>
              <a:t>‹#›</a:t>
            </a:fld>
            <a:endParaRPr lang="en-IN"/>
          </a:p>
        </p:txBody>
      </p:sp>
    </p:spTree>
    <p:extLst>
      <p:ext uri="{BB962C8B-B14F-4D97-AF65-F5344CB8AC3E}">
        <p14:creationId xmlns:p14="http://schemas.microsoft.com/office/powerpoint/2010/main" val="1845390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9E59D-0E97-AFBF-AC30-1BB4097B6C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7B4B96-7D29-6D7F-379D-B5D41ECFC6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18C782-0EFC-9154-5072-12F89BA723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13FEF7-E2B3-7BA2-D58B-2A4724281F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4F3756-8B40-A3B6-9953-D9F9CEBE19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300746-131B-5D8B-4885-711DD897993C}"/>
              </a:ext>
            </a:extLst>
          </p:cNvPr>
          <p:cNvSpPr>
            <a:spLocks noGrp="1"/>
          </p:cNvSpPr>
          <p:nvPr>
            <p:ph type="dt" sz="half" idx="10"/>
          </p:nvPr>
        </p:nvSpPr>
        <p:spPr/>
        <p:txBody>
          <a:bodyPr/>
          <a:lstStyle/>
          <a:p>
            <a:fld id="{CF68AF37-DE4D-4664-8B51-954C6E23D380}" type="datetimeFigureOut">
              <a:rPr lang="en-IN" smtClean="0"/>
              <a:t>30-08-2023</a:t>
            </a:fld>
            <a:endParaRPr lang="en-IN"/>
          </a:p>
        </p:txBody>
      </p:sp>
      <p:sp>
        <p:nvSpPr>
          <p:cNvPr id="8" name="Footer Placeholder 7">
            <a:extLst>
              <a:ext uri="{FF2B5EF4-FFF2-40B4-BE49-F238E27FC236}">
                <a16:creationId xmlns:a16="http://schemas.microsoft.com/office/drawing/2014/main" id="{8BB22BC5-3225-2F10-6F9D-CD76DCC6A4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BD1180-6BB1-8EC5-AF3E-11D8F1D4CE0E}"/>
              </a:ext>
            </a:extLst>
          </p:cNvPr>
          <p:cNvSpPr>
            <a:spLocks noGrp="1"/>
          </p:cNvSpPr>
          <p:nvPr>
            <p:ph type="sldNum" sz="quarter" idx="12"/>
          </p:nvPr>
        </p:nvSpPr>
        <p:spPr/>
        <p:txBody>
          <a:bodyPr/>
          <a:lstStyle/>
          <a:p>
            <a:fld id="{0F2F7960-11BA-4792-BBCC-2B7B49617DF2}" type="slidenum">
              <a:rPr lang="en-IN" smtClean="0"/>
              <a:t>‹#›</a:t>
            </a:fld>
            <a:endParaRPr lang="en-IN"/>
          </a:p>
        </p:txBody>
      </p:sp>
    </p:spTree>
    <p:extLst>
      <p:ext uri="{BB962C8B-B14F-4D97-AF65-F5344CB8AC3E}">
        <p14:creationId xmlns:p14="http://schemas.microsoft.com/office/powerpoint/2010/main" val="77162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B8A0-658D-71C2-D79A-5701C46ED3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643EDD-804F-9547-F512-CE34B37F2BF8}"/>
              </a:ext>
            </a:extLst>
          </p:cNvPr>
          <p:cNvSpPr>
            <a:spLocks noGrp="1"/>
          </p:cNvSpPr>
          <p:nvPr>
            <p:ph type="dt" sz="half" idx="10"/>
          </p:nvPr>
        </p:nvSpPr>
        <p:spPr/>
        <p:txBody>
          <a:bodyPr/>
          <a:lstStyle/>
          <a:p>
            <a:fld id="{CF68AF37-DE4D-4664-8B51-954C6E23D380}" type="datetimeFigureOut">
              <a:rPr lang="en-IN" smtClean="0"/>
              <a:t>30-08-2023</a:t>
            </a:fld>
            <a:endParaRPr lang="en-IN"/>
          </a:p>
        </p:txBody>
      </p:sp>
      <p:sp>
        <p:nvSpPr>
          <p:cNvPr id="4" name="Footer Placeholder 3">
            <a:extLst>
              <a:ext uri="{FF2B5EF4-FFF2-40B4-BE49-F238E27FC236}">
                <a16:creationId xmlns:a16="http://schemas.microsoft.com/office/drawing/2014/main" id="{B0B1ED2B-063F-7A99-9F77-3523B845A3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53F8BA-B87A-44FA-5655-1FFA011CF491}"/>
              </a:ext>
            </a:extLst>
          </p:cNvPr>
          <p:cNvSpPr>
            <a:spLocks noGrp="1"/>
          </p:cNvSpPr>
          <p:nvPr>
            <p:ph type="sldNum" sz="quarter" idx="12"/>
          </p:nvPr>
        </p:nvSpPr>
        <p:spPr/>
        <p:txBody>
          <a:bodyPr/>
          <a:lstStyle/>
          <a:p>
            <a:fld id="{0F2F7960-11BA-4792-BBCC-2B7B49617DF2}" type="slidenum">
              <a:rPr lang="en-IN" smtClean="0"/>
              <a:t>‹#›</a:t>
            </a:fld>
            <a:endParaRPr lang="en-IN"/>
          </a:p>
        </p:txBody>
      </p:sp>
    </p:spTree>
    <p:extLst>
      <p:ext uri="{BB962C8B-B14F-4D97-AF65-F5344CB8AC3E}">
        <p14:creationId xmlns:p14="http://schemas.microsoft.com/office/powerpoint/2010/main" val="3556364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784A74-AB06-0ABD-60A5-88E95D0D26EC}"/>
              </a:ext>
            </a:extLst>
          </p:cNvPr>
          <p:cNvSpPr>
            <a:spLocks noGrp="1"/>
          </p:cNvSpPr>
          <p:nvPr>
            <p:ph type="dt" sz="half" idx="10"/>
          </p:nvPr>
        </p:nvSpPr>
        <p:spPr/>
        <p:txBody>
          <a:bodyPr/>
          <a:lstStyle/>
          <a:p>
            <a:fld id="{CF68AF37-DE4D-4664-8B51-954C6E23D380}" type="datetimeFigureOut">
              <a:rPr lang="en-IN" smtClean="0"/>
              <a:t>30-08-2023</a:t>
            </a:fld>
            <a:endParaRPr lang="en-IN"/>
          </a:p>
        </p:txBody>
      </p:sp>
      <p:sp>
        <p:nvSpPr>
          <p:cNvPr id="3" name="Footer Placeholder 2">
            <a:extLst>
              <a:ext uri="{FF2B5EF4-FFF2-40B4-BE49-F238E27FC236}">
                <a16:creationId xmlns:a16="http://schemas.microsoft.com/office/drawing/2014/main" id="{21910645-4159-E5EF-0FEC-A5D3919B3C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C07298-AA4A-AC75-BC2F-A236171C4820}"/>
              </a:ext>
            </a:extLst>
          </p:cNvPr>
          <p:cNvSpPr>
            <a:spLocks noGrp="1"/>
          </p:cNvSpPr>
          <p:nvPr>
            <p:ph type="sldNum" sz="quarter" idx="12"/>
          </p:nvPr>
        </p:nvSpPr>
        <p:spPr/>
        <p:txBody>
          <a:bodyPr/>
          <a:lstStyle/>
          <a:p>
            <a:fld id="{0F2F7960-11BA-4792-BBCC-2B7B49617DF2}" type="slidenum">
              <a:rPr lang="en-IN" smtClean="0"/>
              <a:t>‹#›</a:t>
            </a:fld>
            <a:endParaRPr lang="en-IN"/>
          </a:p>
        </p:txBody>
      </p:sp>
    </p:spTree>
    <p:extLst>
      <p:ext uri="{BB962C8B-B14F-4D97-AF65-F5344CB8AC3E}">
        <p14:creationId xmlns:p14="http://schemas.microsoft.com/office/powerpoint/2010/main" val="92228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76DB-6333-4A23-3DAD-D0B05A037E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E4A11D-8179-E593-3849-52C355E29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6E6EDC-C203-FFD7-ADBA-71DB2913E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18A6A0-A0B6-5FC7-D189-4668E6AED519}"/>
              </a:ext>
            </a:extLst>
          </p:cNvPr>
          <p:cNvSpPr>
            <a:spLocks noGrp="1"/>
          </p:cNvSpPr>
          <p:nvPr>
            <p:ph type="dt" sz="half" idx="10"/>
          </p:nvPr>
        </p:nvSpPr>
        <p:spPr/>
        <p:txBody>
          <a:bodyPr/>
          <a:lstStyle/>
          <a:p>
            <a:fld id="{CF68AF37-DE4D-4664-8B51-954C6E23D380}" type="datetimeFigureOut">
              <a:rPr lang="en-IN" smtClean="0"/>
              <a:t>30-08-2023</a:t>
            </a:fld>
            <a:endParaRPr lang="en-IN"/>
          </a:p>
        </p:txBody>
      </p:sp>
      <p:sp>
        <p:nvSpPr>
          <p:cNvPr id="6" name="Footer Placeholder 5">
            <a:extLst>
              <a:ext uri="{FF2B5EF4-FFF2-40B4-BE49-F238E27FC236}">
                <a16:creationId xmlns:a16="http://schemas.microsoft.com/office/drawing/2014/main" id="{70E2B15E-1AA7-9E49-220A-217AF31254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9DB03B-6463-5F19-6D5F-433A5F4B9C6D}"/>
              </a:ext>
            </a:extLst>
          </p:cNvPr>
          <p:cNvSpPr>
            <a:spLocks noGrp="1"/>
          </p:cNvSpPr>
          <p:nvPr>
            <p:ph type="sldNum" sz="quarter" idx="12"/>
          </p:nvPr>
        </p:nvSpPr>
        <p:spPr/>
        <p:txBody>
          <a:bodyPr/>
          <a:lstStyle/>
          <a:p>
            <a:fld id="{0F2F7960-11BA-4792-BBCC-2B7B49617DF2}" type="slidenum">
              <a:rPr lang="en-IN" smtClean="0"/>
              <a:t>‹#›</a:t>
            </a:fld>
            <a:endParaRPr lang="en-IN"/>
          </a:p>
        </p:txBody>
      </p:sp>
    </p:spTree>
    <p:extLst>
      <p:ext uri="{BB962C8B-B14F-4D97-AF65-F5344CB8AC3E}">
        <p14:creationId xmlns:p14="http://schemas.microsoft.com/office/powerpoint/2010/main" val="87115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2EEEB-24B2-8FEC-EBF3-A887709C9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6AF049-508A-FB70-4380-06EA2F037A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B4A196-FC7D-A565-54A5-91F1596A9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B9A7B3-4601-91FC-7F93-BB1358B6BE5E}"/>
              </a:ext>
            </a:extLst>
          </p:cNvPr>
          <p:cNvSpPr>
            <a:spLocks noGrp="1"/>
          </p:cNvSpPr>
          <p:nvPr>
            <p:ph type="dt" sz="half" idx="10"/>
          </p:nvPr>
        </p:nvSpPr>
        <p:spPr/>
        <p:txBody>
          <a:bodyPr/>
          <a:lstStyle/>
          <a:p>
            <a:fld id="{CF68AF37-DE4D-4664-8B51-954C6E23D380}" type="datetimeFigureOut">
              <a:rPr lang="en-IN" smtClean="0"/>
              <a:t>30-08-2023</a:t>
            </a:fld>
            <a:endParaRPr lang="en-IN"/>
          </a:p>
        </p:txBody>
      </p:sp>
      <p:sp>
        <p:nvSpPr>
          <p:cNvPr id="6" name="Footer Placeholder 5">
            <a:extLst>
              <a:ext uri="{FF2B5EF4-FFF2-40B4-BE49-F238E27FC236}">
                <a16:creationId xmlns:a16="http://schemas.microsoft.com/office/drawing/2014/main" id="{127DC79A-55C5-D3FF-CA70-A9EB913A21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7119D7-BD8F-AB59-A0AF-393EE10C135A}"/>
              </a:ext>
            </a:extLst>
          </p:cNvPr>
          <p:cNvSpPr>
            <a:spLocks noGrp="1"/>
          </p:cNvSpPr>
          <p:nvPr>
            <p:ph type="sldNum" sz="quarter" idx="12"/>
          </p:nvPr>
        </p:nvSpPr>
        <p:spPr/>
        <p:txBody>
          <a:bodyPr/>
          <a:lstStyle/>
          <a:p>
            <a:fld id="{0F2F7960-11BA-4792-BBCC-2B7B49617DF2}" type="slidenum">
              <a:rPr lang="en-IN" smtClean="0"/>
              <a:t>‹#›</a:t>
            </a:fld>
            <a:endParaRPr lang="en-IN"/>
          </a:p>
        </p:txBody>
      </p:sp>
    </p:spTree>
    <p:extLst>
      <p:ext uri="{BB962C8B-B14F-4D97-AF65-F5344CB8AC3E}">
        <p14:creationId xmlns:p14="http://schemas.microsoft.com/office/powerpoint/2010/main" val="213695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78D64B-9B28-05D5-212E-7F1FCC1781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5245EC-EB03-8FCF-E882-30265911DD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9B5C1B-6A56-7828-5276-1F8D238E32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8AF37-DE4D-4664-8B51-954C6E23D380}" type="datetimeFigureOut">
              <a:rPr lang="en-IN" smtClean="0"/>
              <a:t>30-08-2023</a:t>
            </a:fld>
            <a:endParaRPr lang="en-IN"/>
          </a:p>
        </p:txBody>
      </p:sp>
      <p:sp>
        <p:nvSpPr>
          <p:cNvPr id="5" name="Footer Placeholder 4">
            <a:extLst>
              <a:ext uri="{FF2B5EF4-FFF2-40B4-BE49-F238E27FC236}">
                <a16:creationId xmlns:a16="http://schemas.microsoft.com/office/drawing/2014/main" id="{D551BF43-2676-DACB-7ABC-B212E6F55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DF90B0-F096-F39D-F449-2CD2F61725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F7960-11BA-4792-BBCC-2B7B49617DF2}" type="slidenum">
              <a:rPr lang="en-IN" smtClean="0"/>
              <a:t>‹#›</a:t>
            </a:fld>
            <a:endParaRPr lang="en-IN"/>
          </a:p>
        </p:txBody>
      </p:sp>
    </p:spTree>
    <p:extLst>
      <p:ext uri="{BB962C8B-B14F-4D97-AF65-F5344CB8AC3E}">
        <p14:creationId xmlns:p14="http://schemas.microsoft.com/office/powerpoint/2010/main" val="498568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39DE0A-8443-0109-7181-78E4D29A48D2}"/>
              </a:ext>
            </a:extLst>
          </p:cNvPr>
          <p:cNvSpPr txBox="1"/>
          <p:nvPr/>
        </p:nvSpPr>
        <p:spPr>
          <a:xfrm>
            <a:off x="753533" y="2162876"/>
            <a:ext cx="10397068" cy="3139321"/>
          </a:xfrm>
          <a:prstGeom prst="rect">
            <a:avLst/>
          </a:prstGeom>
          <a:noFill/>
        </p:spPr>
        <p:txBody>
          <a:bodyPr wrap="square">
            <a:spAutoFit/>
          </a:bodyPr>
          <a:lstStyle/>
          <a:p>
            <a:r>
              <a:rPr lang="en-IN" dirty="0"/>
              <a:t>Real-Life Example to Understand the Implementation of Virtual Function</a:t>
            </a:r>
          </a:p>
          <a:p>
            <a:r>
              <a:rPr lang="en-IN" dirty="0"/>
              <a:t>Consider employee management software for an organization.</a:t>
            </a:r>
          </a:p>
          <a:p>
            <a:r>
              <a:rPr lang="en-IN" dirty="0"/>
              <a:t>Let the code has a simple base class Employee, the class contains virtual functions like </a:t>
            </a:r>
            <a:r>
              <a:rPr lang="en-IN" dirty="0" err="1"/>
              <a:t>raiseSalary</a:t>
            </a:r>
            <a:r>
              <a:rPr lang="en-IN" dirty="0"/>
              <a:t>(), transfer(), promote(), etc. Different types of employees like Managers, Engineers, etc., may have their own implementations of the virtual functions present in base class Employee. </a:t>
            </a:r>
          </a:p>
          <a:p>
            <a:endParaRPr lang="en-IN" dirty="0"/>
          </a:p>
          <a:p>
            <a:r>
              <a:rPr lang="en-IN" dirty="0"/>
              <a:t>In our complete software, we just need to pass a list of employees everywhere and call appropriate functions without even knowing the type of employee. For example, we can easily raise the salary of all employees by iterating through the list of employees. Every type of employee may have its own logic in its class, but we don’t need to worry about them because if </a:t>
            </a:r>
            <a:r>
              <a:rPr lang="en-IN" dirty="0" err="1"/>
              <a:t>raiseSalary</a:t>
            </a:r>
            <a:r>
              <a:rPr lang="en-IN" dirty="0"/>
              <a:t>() is present for a specific employee type, only that function would be called.</a:t>
            </a:r>
          </a:p>
        </p:txBody>
      </p:sp>
      <p:sp>
        <p:nvSpPr>
          <p:cNvPr id="7" name="TextBox 6">
            <a:extLst>
              <a:ext uri="{FF2B5EF4-FFF2-40B4-BE49-F238E27FC236}">
                <a16:creationId xmlns:a16="http://schemas.microsoft.com/office/drawing/2014/main" id="{78CB2D93-3F40-4D64-BF03-1493EB35BE34}"/>
              </a:ext>
            </a:extLst>
          </p:cNvPr>
          <p:cNvSpPr txBox="1"/>
          <p:nvPr/>
        </p:nvSpPr>
        <p:spPr>
          <a:xfrm>
            <a:off x="2472266" y="433401"/>
            <a:ext cx="6714068" cy="1323439"/>
          </a:xfrm>
          <a:prstGeom prst="rect">
            <a:avLst/>
          </a:prstGeom>
          <a:noFill/>
        </p:spPr>
        <p:txBody>
          <a:bodyPr wrap="square">
            <a:spAutoFit/>
          </a:bodyPr>
          <a:lstStyle/>
          <a:p>
            <a:pPr algn="ctr"/>
            <a:r>
              <a:rPr lang="en-IN" sz="4000" dirty="0"/>
              <a:t>Implementation of Virtual Function</a:t>
            </a:r>
          </a:p>
        </p:txBody>
      </p:sp>
    </p:spTree>
    <p:extLst>
      <p:ext uri="{BB962C8B-B14F-4D97-AF65-F5344CB8AC3E}">
        <p14:creationId xmlns:p14="http://schemas.microsoft.com/office/powerpoint/2010/main" val="65692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FECBDA-E375-6852-05F8-53A731136E44}"/>
              </a:ext>
            </a:extLst>
          </p:cNvPr>
          <p:cNvSpPr txBox="1"/>
          <p:nvPr/>
        </p:nvSpPr>
        <p:spPr>
          <a:xfrm>
            <a:off x="76200" y="76200"/>
            <a:ext cx="4944533" cy="5078313"/>
          </a:xfrm>
          <a:prstGeom prst="rect">
            <a:avLst/>
          </a:prstGeom>
          <a:noFill/>
        </p:spPr>
        <p:txBody>
          <a:bodyPr wrap="square">
            <a:spAutoFit/>
          </a:bodyPr>
          <a:lstStyle/>
          <a:p>
            <a:r>
              <a:rPr lang="en-IN" dirty="0"/>
              <a:t>// C++ program to demonstrate how a virtual function</a:t>
            </a:r>
          </a:p>
          <a:p>
            <a:r>
              <a:rPr lang="en-IN" dirty="0"/>
              <a:t>// is used in a real life scenario</a:t>
            </a:r>
          </a:p>
          <a:p>
            <a:endParaRPr lang="en-IN" dirty="0"/>
          </a:p>
          <a:p>
            <a:r>
              <a:rPr lang="en-IN" dirty="0"/>
              <a:t>class Employee {</a:t>
            </a:r>
          </a:p>
          <a:p>
            <a:r>
              <a:rPr lang="en-IN" dirty="0"/>
              <a:t>public:</a:t>
            </a:r>
          </a:p>
          <a:p>
            <a:r>
              <a:rPr lang="en-IN" dirty="0"/>
              <a:t>	virtual void </a:t>
            </a:r>
            <a:r>
              <a:rPr lang="en-IN" dirty="0" err="1"/>
              <a:t>raiseSalary</a:t>
            </a:r>
            <a:r>
              <a:rPr lang="en-IN" dirty="0"/>
              <a:t>()</a:t>
            </a:r>
          </a:p>
          <a:p>
            <a:r>
              <a:rPr lang="en-IN" dirty="0"/>
              <a:t>	{</a:t>
            </a:r>
          </a:p>
          <a:p>
            <a:r>
              <a:rPr lang="en-IN" dirty="0"/>
              <a:t>		// common raise salary code</a:t>
            </a:r>
          </a:p>
          <a:p>
            <a:r>
              <a:rPr lang="en-IN" dirty="0"/>
              <a:t>	}</a:t>
            </a:r>
          </a:p>
          <a:p>
            <a:endParaRPr lang="en-IN" dirty="0"/>
          </a:p>
          <a:p>
            <a:r>
              <a:rPr lang="en-IN" dirty="0"/>
              <a:t>	virtual void promote()</a:t>
            </a:r>
          </a:p>
          <a:p>
            <a:r>
              <a:rPr lang="en-IN" dirty="0"/>
              <a:t>	{</a:t>
            </a:r>
          </a:p>
          <a:p>
            <a:r>
              <a:rPr lang="en-IN" dirty="0"/>
              <a:t>		// common promote code</a:t>
            </a:r>
          </a:p>
          <a:p>
            <a:r>
              <a:rPr lang="en-IN" dirty="0"/>
              <a:t>	}</a:t>
            </a:r>
          </a:p>
          <a:p>
            <a:r>
              <a:rPr lang="en-IN" dirty="0"/>
              <a:t>};</a:t>
            </a:r>
          </a:p>
          <a:p>
            <a:endParaRPr lang="en-IN" dirty="0"/>
          </a:p>
          <a:p>
            <a:endParaRPr lang="en-IN" dirty="0"/>
          </a:p>
        </p:txBody>
      </p:sp>
      <p:sp>
        <p:nvSpPr>
          <p:cNvPr id="6" name="TextBox 5">
            <a:extLst>
              <a:ext uri="{FF2B5EF4-FFF2-40B4-BE49-F238E27FC236}">
                <a16:creationId xmlns:a16="http://schemas.microsoft.com/office/drawing/2014/main" id="{69B2FA0F-FF39-6EEC-AE65-57F8EAF4B9DD}"/>
              </a:ext>
            </a:extLst>
          </p:cNvPr>
          <p:cNvSpPr txBox="1"/>
          <p:nvPr/>
        </p:nvSpPr>
        <p:spPr>
          <a:xfrm>
            <a:off x="5190069" y="202273"/>
            <a:ext cx="5918198" cy="3970318"/>
          </a:xfrm>
          <a:prstGeom prst="rect">
            <a:avLst/>
          </a:prstGeom>
          <a:noFill/>
        </p:spPr>
        <p:txBody>
          <a:bodyPr wrap="square">
            <a:spAutoFit/>
          </a:bodyPr>
          <a:lstStyle/>
          <a:p>
            <a:r>
              <a:rPr lang="en-IN" dirty="0"/>
              <a:t>class Manager : public Employee {</a:t>
            </a:r>
          </a:p>
          <a:p>
            <a:r>
              <a:rPr lang="en-IN" dirty="0"/>
              <a:t>	virtual void </a:t>
            </a:r>
            <a:r>
              <a:rPr lang="en-IN" dirty="0" err="1"/>
              <a:t>raiseSalary</a:t>
            </a:r>
            <a:r>
              <a:rPr lang="en-IN" dirty="0"/>
              <a:t>()</a:t>
            </a:r>
          </a:p>
          <a:p>
            <a:r>
              <a:rPr lang="en-IN" dirty="0"/>
              <a:t>	{</a:t>
            </a:r>
          </a:p>
          <a:p>
            <a:r>
              <a:rPr lang="en-IN" dirty="0"/>
              <a:t>		// Manager specific raise salary code, may contain</a:t>
            </a:r>
          </a:p>
          <a:p>
            <a:r>
              <a:rPr lang="en-IN" dirty="0"/>
              <a:t>		// increment of manager specific incentives</a:t>
            </a:r>
          </a:p>
          <a:p>
            <a:r>
              <a:rPr lang="en-IN" dirty="0"/>
              <a:t>	}</a:t>
            </a:r>
          </a:p>
          <a:p>
            <a:endParaRPr lang="en-IN" dirty="0"/>
          </a:p>
          <a:p>
            <a:r>
              <a:rPr lang="en-IN" dirty="0"/>
              <a:t>	virtual void promote()</a:t>
            </a:r>
          </a:p>
          <a:p>
            <a:r>
              <a:rPr lang="en-IN" dirty="0"/>
              <a:t>	{</a:t>
            </a:r>
          </a:p>
          <a:p>
            <a:r>
              <a:rPr lang="en-IN" dirty="0"/>
              <a:t>		// Manager specific promote</a:t>
            </a:r>
          </a:p>
          <a:p>
            <a:r>
              <a:rPr lang="en-IN" dirty="0"/>
              <a:t>	}</a:t>
            </a:r>
          </a:p>
          <a:p>
            <a:r>
              <a:rPr lang="en-IN" dirty="0"/>
              <a:t>};</a:t>
            </a:r>
          </a:p>
        </p:txBody>
      </p:sp>
    </p:spTree>
    <p:extLst>
      <p:ext uri="{BB962C8B-B14F-4D97-AF65-F5344CB8AC3E}">
        <p14:creationId xmlns:p14="http://schemas.microsoft.com/office/powerpoint/2010/main" val="253649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4A399-9C17-CC91-C4AC-2386A1FB8C49}"/>
              </a:ext>
            </a:extLst>
          </p:cNvPr>
          <p:cNvSpPr txBox="1"/>
          <p:nvPr/>
        </p:nvSpPr>
        <p:spPr>
          <a:xfrm>
            <a:off x="965040" y="679457"/>
            <a:ext cx="10085398" cy="5355312"/>
          </a:xfrm>
          <a:prstGeom prst="rect">
            <a:avLst/>
          </a:prstGeom>
          <a:noFill/>
        </p:spPr>
        <p:txBody>
          <a:bodyPr wrap="square">
            <a:spAutoFit/>
          </a:bodyPr>
          <a:lstStyle/>
          <a:p>
            <a:r>
              <a:rPr lang="en-IN" dirty="0"/>
              <a:t>// Similarly, there may be other types of employees</a:t>
            </a:r>
          </a:p>
          <a:p>
            <a:endParaRPr lang="en-IN" dirty="0"/>
          </a:p>
          <a:p>
            <a:r>
              <a:rPr lang="en-IN" dirty="0"/>
              <a:t>// We need a very simple function</a:t>
            </a:r>
          </a:p>
          <a:p>
            <a:r>
              <a:rPr lang="en-IN" dirty="0"/>
              <a:t>// to increment the salary of all employees</a:t>
            </a:r>
          </a:p>
          <a:p>
            <a:r>
              <a:rPr lang="en-IN" dirty="0"/>
              <a:t>// Note that emp[] is an array of pointers</a:t>
            </a:r>
          </a:p>
          <a:p>
            <a:r>
              <a:rPr lang="en-IN" dirty="0"/>
              <a:t>// and actual pointed objects can</a:t>
            </a:r>
          </a:p>
          <a:p>
            <a:r>
              <a:rPr lang="en-IN" dirty="0"/>
              <a:t>// be any type of employees.</a:t>
            </a:r>
          </a:p>
          <a:p>
            <a:r>
              <a:rPr lang="en-IN" dirty="0"/>
              <a:t>// This function should ideally</a:t>
            </a:r>
          </a:p>
          <a:p>
            <a:r>
              <a:rPr lang="en-IN" dirty="0"/>
              <a:t>// be in a class like Organization,</a:t>
            </a:r>
          </a:p>
          <a:p>
            <a:r>
              <a:rPr lang="en-IN" dirty="0"/>
              <a:t>// we have made it global to keep things simple</a:t>
            </a:r>
          </a:p>
          <a:p>
            <a:r>
              <a:rPr lang="en-IN" dirty="0"/>
              <a:t>void </a:t>
            </a:r>
            <a:r>
              <a:rPr lang="en-IN" dirty="0" err="1"/>
              <a:t>globalRaiseSalary</a:t>
            </a:r>
            <a:r>
              <a:rPr lang="en-IN" dirty="0"/>
              <a:t>(Employee* emp[], int n)</a:t>
            </a:r>
          </a:p>
          <a:p>
            <a:r>
              <a:rPr lang="en-IN" dirty="0"/>
              <a:t>{</a:t>
            </a:r>
          </a:p>
          <a:p>
            <a:r>
              <a:rPr lang="en-IN" dirty="0"/>
              <a:t>	for (int </a:t>
            </a:r>
            <a:r>
              <a:rPr lang="en-IN" dirty="0" err="1"/>
              <a:t>i</a:t>
            </a:r>
            <a:r>
              <a:rPr lang="en-IN" dirty="0"/>
              <a:t> = 0; </a:t>
            </a:r>
            <a:r>
              <a:rPr lang="en-IN" dirty="0" err="1"/>
              <a:t>i</a:t>
            </a:r>
            <a:r>
              <a:rPr lang="en-IN" dirty="0"/>
              <a:t> &lt; n; </a:t>
            </a:r>
            <a:r>
              <a:rPr lang="en-IN" dirty="0" err="1"/>
              <a:t>i</a:t>
            </a:r>
            <a:r>
              <a:rPr lang="en-IN" dirty="0"/>
              <a:t>++) {</a:t>
            </a:r>
          </a:p>
          <a:p>
            <a:r>
              <a:rPr lang="en-IN" dirty="0"/>
              <a:t>		// Polymorphic Call: Calls </a:t>
            </a:r>
            <a:r>
              <a:rPr lang="en-IN" dirty="0" err="1"/>
              <a:t>raiseSalary</a:t>
            </a:r>
            <a:r>
              <a:rPr lang="en-IN" dirty="0"/>
              <a:t>()</a:t>
            </a:r>
          </a:p>
          <a:p>
            <a:r>
              <a:rPr lang="en-IN" dirty="0"/>
              <a:t>		// according to the actual object, not</a:t>
            </a:r>
          </a:p>
          <a:p>
            <a:r>
              <a:rPr lang="en-IN" dirty="0"/>
              <a:t>		// according to the type of pointer</a:t>
            </a:r>
          </a:p>
          <a:p>
            <a:r>
              <a:rPr lang="en-IN" dirty="0"/>
              <a:t>		emp[</a:t>
            </a:r>
            <a:r>
              <a:rPr lang="en-IN" dirty="0" err="1"/>
              <a:t>i</a:t>
            </a:r>
            <a:r>
              <a:rPr lang="en-IN" dirty="0"/>
              <a:t>]-&gt;</a:t>
            </a:r>
            <a:r>
              <a:rPr lang="en-IN" dirty="0" err="1"/>
              <a:t>raiseSalary</a:t>
            </a:r>
            <a:r>
              <a:rPr lang="en-IN" dirty="0"/>
              <a:t>();</a:t>
            </a:r>
          </a:p>
          <a:p>
            <a:r>
              <a:rPr lang="en-IN" dirty="0"/>
              <a:t>	}</a:t>
            </a:r>
          </a:p>
          <a:p>
            <a:r>
              <a:rPr lang="en-IN" dirty="0"/>
              <a:t>}</a:t>
            </a:r>
          </a:p>
        </p:txBody>
      </p:sp>
    </p:spTree>
    <p:extLst>
      <p:ext uri="{BB962C8B-B14F-4D97-AF65-F5344CB8AC3E}">
        <p14:creationId xmlns:p14="http://schemas.microsoft.com/office/powerpoint/2010/main" val="563826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35E864-88C4-A10C-6C91-DBD65DEBFA59}"/>
              </a:ext>
            </a:extLst>
          </p:cNvPr>
          <p:cNvSpPr txBox="1"/>
          <p:nvPr/>
        </p:nvSpPr>
        <p:spPr>
          <a:xfrm>
            <a:off x="638354" y="733244"/>
            <a:ext cx="10230928" cy="2585323"/>
          </a:xfrm>
          <a:prstGeom prst="rect">
            <a:avLst/>
          </a:prstGeom>
          <a:noFill/>
        </p:spPr>
        <p:txBody>
          <a:bodyPr wrap="square">
            <a:spAutoFit/>
          </a:bodyPr>
          <a:lstStyle/>
          <a:p>
            <a:r>
              <a:rPr lang="en-IN" dirty="0"/>
              <a:t>Like the ‘</a:t>
            </a:r>
            <a:r>
              <a:rPr lang="en-IN" dirty="0" err="1"/>
              <a:t>globalRaiseSalary</a:t>
            </a:r>
            <a:r>
              <a:rPr lang="en-IN" dirty="0"/>
              <a:t>()‘ function, there can be many other operations that can be performed on a list of employees without even knowing the type of the object instance. </a:t>
            </a:r>
          </a:p>
          <a:p>
            <a:r>
              <a:rPr lang="en-IN" dirty="0"/>
              <a:t>Virtual functions are so useful that later languages like Java keep all methods virtual by default.</a:t>
            </a:r>
          </a:p>
          <a:p>
            <a:endParaRPr lang="en-IN" dirty="0"/>
          </a:p>
          <a:p>
            <a:r>
              <a:rPr lang="en-IN" dirty="0"/>
              <a:t>How does the compiler perform runtime resolution?</a:t>
            </a:r>
          </a:p>
          <a:p>
            <a:r>
              <a:rPr lang="en-IN" dirty="0"/>
              <a:t>The compiler maintains two things to serve this purpose:</a:t>
            </a:r>
          </a:p>
          <a:p>
            <a:endParaRPr lang="en-IN" dirty="0"/>
          </a:p>
          <a:p>
            <a:r>
              <a:rPr lang="en-IN" dirty="0" err="1"/>
              <a:t>vtable</a:t>
            </a:r>
            <a:r>
              <a:rPr lang="en-IN" dirty="0"/>
              <a:t>: A table of function pointers, maintained per class. </a:t>
            </a:r>
          </a:p>
          <a:p>
            <a:r>
              <a:rPr lang="en-IN" dirty="0" err="1"/>
              <a:t>vptr</a:t>
            </a:r>
            <a:r>
              <a:rPr lang="en-IN" dirty="0"/>
              <a:t>: A pointer to </a:t>
            </a:r>
            <a:r>
              <a:rPr lang="en-IN" dirty="0" err="1"/>
              <a:t>vtable</a:t>
            </a:r>
            <a:r>
              <a:rPr lang="en-IN" dirty="0"/>
              <a:t>, maintained per object instance (see this for an example).</a:t>
            </a:r>
          </a:p>
        </p:txBody>
      </p:sp>
      <p:pic>
        <p:nvPicPr>
          <p:cNvPr id="1026" name="Picture 2" descr="Lightbox">
            <a:extLst>
              <a:ext uri="{FF2B5EF4-FFF2-40B4-BE49-F238E27FC236}">
                <a16:creationId xmlns:a16="http://schemas.microsoft.com/office/drawing/2014/main" id="{715CD5E1-2C3C-DA4B-597C-CD1DA7F48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196" y="3429001"/>
            <a:ext cx="7401464" cy="3213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080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648F4-055B-1124-3225-EFBD587496EF}"/>
              </a:ext>
            </a:extLst>
          </p:cNvPr>
          <p:cNvSpPr txBox="1"/>
          <p:nvPr/>
        </p:nvSpPr>
        <p:spPr>
          <a:xfrm>
            <a:off x="293298" y="422693"/>
            <a:ext cx="11179834" cy="4247317"/>
          </a:xfrm>
          <a:prstGeom prst="rect">
            <a:avLst/>
          </a:prstGeom>
          <a:noFill/>
        </p:spPr>
        <p:txBody>
          <a:bodyPr wrap="square">
            <a:spAutoFit/>
          </a:bodyPr>
          <a:lstStyle/>
          <a:p>
            <a:r>
              <a:rPr lang="en-GB" dirty="0"/>
              <a:t>The compiler perform runtime resolution</a:t>
            </a:r>
          </a:p>
          <a:p>
            <a:endParaRPr lang="en-GB" dirty="0"/>
          </a:p>
          <a:p>
            <a:r>
              <a:rPr lang="en-GB" dirty="0"/>
              <a:t>The compiler adds additional code at two places to maintain and use </a:t>
            </a:r>
            <a:r>
              <a:rPr lang="en-GB" dirty="0" err="1"/>
              <a:t>vptr</a:t>
            </a:r>
            <a:r>
              <a:rPr lang="en-GB" dirty="0"/>
              <a:t>.</a:t>
            </a:r>
          </a:p>
          <a:p>
            <a:endParaRPr lang="en-GB" dirty="0"/>
          </a:p>
          <a:p>
            <a:r>
              <a:rPr lang="en-GB" dirty="0"/>
              <a:t>1. Code in every constructor. This code sets the </a:t>
            </a:r>
            <a:r>
              <a:rPr lang="en-GB" dirty="0" err="1"/>
              <a:t>vptr</a:t>
            </a:r>
            <a:r>
              <a:rPr lang="en-GB" dirty="0"/>
              <a:t> of the object being created. This code sets </a:t>
            </a:r>
            <a:r>
              <a:rPr lang="en-GB" dirty="0" err="1"/>
              <a:t>vptr</a:t>
            </a:r>
            <a:r>
              <a:rPr lang="en-GB" dirty="0"/>
              <a:t> to point to the </a:t>
            </a:r>
            <a:r>
              <a:rPr lang="en-GB" dirty="0" err="1"/>
              <a:t>vtable</a:t>
            </a:r>
            <a:r>
              <a:rPr lang="en-GB" dirty="0"/>
              <a:t> of the class. </a:t>
            </a:r>
          </a:p>
          <a:p>
            <a:endParaRPr lang="en-GB" dirty="0"/>
          </a:p>
          <a:p>
            <a:r>
              <a:rPr lang="en-GB" dirty="0"/>
              <a:t>2. Code with polymorphic function call (e.g. bp-&gt;show() in above code). Wherever a polymorphic call is made, the compiler inserts code to first look for </a:t>
            </a:r>
            <a:r>
              <a:rPr lang="en-GB" dirty="0" err="1"/>
              <a:t>vptr</a:t>
            </a:r>
            <a:r>
              <a:rPr lang="en-GB" dirty="0"/>
              <a:t> using a base class pointer or reference (In the above example, since the pointed or referred object is of a derived type, </a:t>
            </a:r>
            <a:r>
              <a:rPr lang="en-GB" dirty="0" err="1"/>
              <a:t>vptr</a:t>
            </a:r>
            <a:r>
              <a:rPr lang="en-GB" dirty="0"/>
              <a:t> of a derived class is accessed). Once </a:t>
            </a:r>
            <a:r>
              <a:rPr lang="en-GB" dirty="0" err="1"/>
              <a:t>vptr</a:t>
            </a:r>
            <a:r>
              <a:rPr lang="en-GB" dirty="0"/>
              <a:t> is fetched, </a:t>
            </a:r>
            <a:r>
              <a:rPr lang="en-GB" dirty="0" err="1"/>
              <a:t>vtable</a:t>
            </a:r>
            <a:r>
              <a:rPr lang="en-GB" dirty="0"/>
              <a:t> of derived class can be accessed. Using </a:t>
            </a:r>
            <a:r>
              <a:rPr lang="en-GB" dirty="0" err="1"/>
              <a:t>vtable</a:t>
            </a:r>
            <a:r>
              <a:rPr lang="en-GB" dirty="0"/>
              <a:t>, the address of the derived class function show() is accessed and called.</a:t>
            </a:r>
          </a:p>
          <a:p>
            <a:endParaRPr lang="en-GB" dirty="0"/>
          </a:p>
          <a:p>
            <a:r>
              <a:rPr lang="en-GB" dirty="0"/>
              <a:t>Is this a standard way for implementation of run-time polymorphism in C++? </a:t>
            </a:r>
          </a:p>
          <a:p>
            <a:r>
              <a:rPr lang="en-GB" dirty="0"/>
              <a:t>The C++ standards do not mandate exactly how runtime polymorphism must be implemented, but compilers generally use minor variations on the same basic model.</a:t>
            </a:r>
            <a:endParaRPr lang="en-IN" dirty="0"/>
          </a:p>
        </p:txBody>
      </p:sp>
    </p:spTree>
    <p:extLst>
      <p:ext uri="{BB962C8B-B14F-4D97-AF65-F5344CB8AC3E}">
        <p14:creationId xmlns:p14="http://schemas.microsoft.com/office/powerpoint/2010/main" val="3801473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685</Words>
  <Application>Microsoft Office PowerPoint</Application>
  <PresentationFormat>Widescreen</PresentationFormat>
  <Paragraphs>70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Bhimashankar Takalki</dc:creator>
  <cp:lastModifiedBy>Bhimashankar Takalki</cp:lastModifiedBy>
  <cp:revision>1</cp:revision>
  <dcterms:created xsi:type="dcterms:W3CDTF">2023-08-30T02:02:00Z</dcterms:created>
  <dcterms:modified xsi:type="dcterms:W3CDTF">2023-08-30T02:07:15Z</dcterms:modified>
</cp:coreProperties>
</file>