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69"/>
  </p:notesMasterIdLst>
  <p:handoutMasterIdLst>
    <p:handoutMasterId r:id="rId70"/>
  </p:handout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90" r:id="rId21"/>
    <p:sldId id="288" r:id="rId22"/>
    <p:sldId id="289" r:id="rId23"/>
    <p:sldId id="291" r:id="rId24"/>
    <p:sldId id="292" r:id="rId25"/>
    <p:sldId id="293" r:id="rId26"/>
    <p:sldId id="294" r:id="rId27"/>
    <p:sldId id="295" r:id="rId28"/>
    <p:sldId id="296"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Lst>
  <p:sldSz cx="9144000" cy="6858000" type="screen4x3"/>
  <p:notesSz cx="7010400" cy="9296400"/>
  <p:defaultTextStyle>
    <a:defPPr>
      <a:defRPr lang="en-US"/>
    </a:defPPr>
    <a:lvl1pPr algn="l" rtl="0" fontAlgn="base">
      <a:spcBef>
        <a:spcPct val="0"/>
      </a:spcBef>
      <a:spcAft>
        <a:spcPct val="0"/>
      </a:spcAft>
      <a:defRPr sz="2600" kern="1200">
        <a:solidFill>
          <a:schemeClr val="tx1"/>
        </a:solidFill>
        <a:latin typeface="Arial" charset="0"/>
        <a:ea typeface="+mn-ea"/>
        <a:cs typeface="Arial" charset="0"/>
      </a:defRPr>
    </a:lvl1pPr>
    <a:lvl2pPr marL="457200" algn="l" rtl="0" fontAlgn="base">
      <a:spcBef>
        <a:spcPct val="0"/>
      </a:spcBef>
      <a:spcAft>
        <a:spcPct val="0"/>
      </a:spcAft>
      <a:defRPr sz="2600" kern="1200">
        <a:solidFill>
          <a:schemeClr val="tx1"/>
        </a:solidFill>
        <a:latin typeface="Arial" charset="0"/>
        <a:ea typeface="+mn-ea"/>
        <a:cs typeface="Arial" charset="0"/>
      </a:defRPr>
    </a:lvl2pPr>
    <a:lvl3pPr marL="914400" algn="l" rtl="0" fontAlgn="base">
      <a:spcBef>
        <a:spcPct val="0"/>
      </a:spcBef>
      <a:spcAft>
        <a:spcPct val="0"/>
      </a:spcAft>
      <a:defRPr sz="2600" kern="1200">
        <a:solidFill>
          <a:schemeClr val="tx1"/>
        </a:solidFill>
        <a:latin typeface="Arial" charset="0"/>
        <a:ea typeface="+mn-ea"/>
        <a:cs typeface="Arial" charset="0"/>
      </a:defRPr>
    </a:lvl3pPr>
    <a:lvl4pPr marL="1371600" algn="l" rtl="0" fontAlgn="base">
      <a:spcBef>
        <a:spcPct val="0"/>
      </a:spcBef>
      <a:spcAft>
        <a:spcPct val="0"/>
      </a:spcAft>
      <a:defRPr sz="2600" kern="1200">
        <a:solidFill>
          <a:schemeClr val="tx1"/>
        </a:solidFill>
        <a:latin typeface="Arial" charset="0"/>
        <a:ea typeface="+mn-ea"/>
        <a:cs typeface="Arial" charset="0"/>
      </a:defRPr>
    </a:lvl4pPr>
    <a:lvl5pPr marL="1828800" algn="l" rtl="0" fontAlgn="base">
      <a:spcBef>
        <a:spcPct val="0"/>
      </a:spcBef>
      <a:spcAft>
        <a:spcPct val="0"/>
      </a:spcAft>
      <a:defRPr sz="2600" kern="1200">
        <a:solidFill>
          <a:schemeClr val="tx1"/>
        </a:solidFill>
        <a:latin typeface="Arial" charset="0"/>
        <a:ea typeface="+mn-ea"/>
        <a:cs typeface="Arial" charset="0"/>
      </a:defRPr>
    </a:lvl5pPr>
    <a:lvl6pPr marL="2286000" algn="l" defTabSz="914400" rtl="0" eaLnBrk="1" latinLnBrk="0" hangingPunct="1">
      <a:defRPr sz="2600" kern="1200">
        <a:solidFill>
          <a:schemeClr val="tx1"/>
        </a:solidFill>
        <a:latin typeface="Arial" charset="0"/>
        <a:ea typeface="+mn-ea"/>
        <a:cs typeface="Arial" charset="0"/>
      </a:defRPr>
    </a:lvl6pPr>
    <a:lvl7pPr marL="2743200" algn="l" defTabSz="914400" rtl="0" eaLnBrk="1" latinLnBrk="0" hangingPunct="1">
      <a:defRPr sz="2600" kern="1200">
        <a:solidFill>
          <a:schemeClr val="tx1"/>
        </a:solidFill>
        <a:latin typeface="Arial" charset="0"/>
        <a:ea typeface="+mn-ea"/>
        <a:cs typeface="Arial" charset="0"/>
      </a:defRPr>
    </a:lvl7pPr>
    <a:lvl8pPr marL="3200400" algn="l" defTabSz="914400" rtl="0" eaLnBrk="1" latinLnBrk="0" hangingPunct="1">
      <a:defRPr sz="2600" kern="1200">
        <a:solidFill>
          <a:schemeClr val="tx1"/>
        </a:solidFill>
        <a:latin typeface="Arial" charset="0"/>
        <a:ea typeface="+mn-ea"/>
        <a:cs typeface="Arial" charset="0"/>
      </a:defRPr>
    </a:lvl8pPr>
    <a:lvl9pPr marL="3657600" algn="l" defTabSz="914400" rtl="0" eaLnBrk="1" latinLnBrk="0" hangingPunct="1">
      <a:defRPr sz="2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9" autoAdjust="0"/>
    <p:restoredTop sz="97155" autoAdjust="0"/>
  </p:normalViewPr>
  <p:slideViewPr>
    <p:cSldViewPr>
      <p:cViewPr varScale="1">
        <p:scale>
          <a:sx n="113" d="100"/>
          <a:sy n="113" d="100"/>
        </p:scale>
        <p:origin x="138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dirty="0">
                <a:cs typeface="+mn-cs"/>
              </a:defRPr>
            </a:lvl1pPr>
          </a:lstStyle>
          <a:p>
            <a:pPr>
              <a:defRPr/>
            </a:pPr>
            <a:r>
              <a:rPr lang="en-US"/>
              <a:t>bhima_t@yahoo.com</a:t>
            </a:r>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dirty="0">
                <a:cs typeface="+mn-cs"/>
              </a:defRPr>
            </a:lvl1pPr>
          </a:lstStyle>
          <a:p>
            <a:pPr>
              <a:defRPr/>
            </a:pPr>
            <a:endParaRPr lang="en-US"/>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dirty="0">
                <a:cs typeface="+mn-cs"/>
              </a:defRPr>
            </a:lvl1pPr>
          </a:lstStyle>
          <a:p>
            <a:pPr>
              <a:defRPr/>
            </a:pPr>
            <a:endParaRPr lang="en-US"/>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cs typeface="+mn-cs"/>
              </a:defRPr>
            </a:lvl1pPr>
          </a:lstStyle>
          <a:p>
            <a:pPr>
              <a:defRPr/>
            </a:pPr>
            <a:fld id="{4049406D-63BF-43C6-B0CF-34FCBF04D796}"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dirty="0">
                <a:cs typeface="+mn-cs"/>
              </a:defRPr>
            </a:lvl1pPr>
          </a:lstStyle>
          <a:p>
            <a:pPr>
              <a:defRPr/>
            </a:pPr>
            <a:r>
              <a:rPr lang="en-US"/>
              <a:t>bhima_t@yahoo.com</a:t>
            </a:r>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dirty="0">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dirty="0">
                <a:cs typeface="+mn-cs"/>
              </a:defRPr>
            </a:lvl1pPr>
          </a:lstStyle>
          <a:p>
            <a:pPr>
              <a:defRPr/>
            </a:pPr>
            <a:endParaRPr lang="en-US"/>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cs typeface="+mn-cs"/>
              </a:defRPr>
            </a:lvl1pPr>
          </a:lstStyle>
          <a:p>
            <a:pPr>
              <a:defRPr/>
            </a:pPr>
            <a:fld id="{5A747D04-0D62-4A00-8309-E8548A8D43D7}" type="slidenum">
              <a:rPr lang="en-US"/>
              <a:pPr>
                <a:defRPr/>
              </a:pPr>
              <a:t>‹#›</a:t>
            </a:fld>
            <a:endParaRPr 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spcBef>
                <a:spcPct val="20000"/>
              </a:spcBef>
              <a:buClr>
                <a:schemeClr val="accent2"/>
              </a:buClr>
              <a:buSzPct val="70000"/>
              <a:buFont typeface="Wingdings" pitchFamily="2" charset="2"/>
              <a:buChar char="l"/>
              <a:defRPr/>
            </a:pPr>
            <a:endParaRPr lang="en-US" dirty="0">
              <a:cs typeface="+mn-cs"/>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spcBef>
                <a:spcPct val="20000"/>
              </a:spcBef>
              <a:buClr>
                <a:schemeClr val="accent2"/>
              </a:buClr>
              <a:buSzPct val="70000"/>
              <a:buFont typeface="Wingdings" pitchFamily="2" charset="2"/>
              <a:buChar char="l"/>
              <a:defRPr/>
            </a:pPr>
            <a:endParaRPr lang="en-US" dirty="0">
              <a:cs typeface="+mn-cs"/>
            </a:endParaRPr>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38" name="Date Placeholder 3"/>
          <p:cNvSpPr>
            <a:spLocks noGrp="1" noChangeArrowheads="1"/>
          </p:cNvSpPr>
          <p:nvPr>
            <p:ph type="dt" sz="half" idx="10"/>
          </p:nvPr>
        </p:nvSpPr>
        <p:spPr/>
        <p:txBody>
          <a:bodyPr/>
          <a:lstStyle>
            <a:lvl1pPr>
              <a:defRPr smtClean="0"/>
            </a:lvl1pPr>
          </a:lstStyle>
          <a:p>
            <a:pPr>
              <a:defRPr/>
            </a:pPr>
            <a:fld id="{9D396AF9-3915-40C1-B335-08F090BC7C9C}" type="datetime1">
              <a:rPr lang="en-US" altLang="en-US" smtClean="0"/>
              <a:pPr>
                <a:defRPr/>
              </a:pPr>
              <a:t>8/29/2023</a:t>
            </a:fld>
            <a:endParaRPr lang="en-US" altLang="en-US" dirty="0"/>
          </a:p>
        </p:txBody>
      </p:sp>
      <p:sp>
        <p:nvSpPr>
          <p:cNvPr id="39" name="Footer Placeholder 4"/>
          <p:cNvSpPr>
            <a:spLocks noGrp="1" noChangeArrowheads="1"/>
          </p:cNvSpPr>
          <p:nvPr>
            <p:ph type="ftr" sz="quarter" idx="11"/>
          </p:nvPr>
        </p:nvSpPr>
        <p:spPr/>
        <p:txBody>
          <a:bodyPr/>
          <a:lstStyle>
            <a:lvl1pPr>
              <a:defRPr dirty="0"/>
            </a:lvl1pPr>
          </a:lstStyle>
          <a:p>
            <a:pPr>
              <a:defRPr/>
            </a:pPr>
            <a:r>
              <a:rPr lang="en-US" altLang="en-US"/>
              <a:t>bhima_t@yahoo.com (Bhimashankar T)</a:t>
            </a:r>
            <a:endParaRPr lang="en-US" altLang="en-US" dirty="0"/>
          </a:p>
        </p:txBody>
      </p:sp>
      <p:sp>
        <p:nvSpPr>
          <p:cNvPr id="40" name="Slide Number Placeholder 5"/>
          <p:cNvSpPr>
            <a:spLocks noGrp="1" noChangeArrowheads="1"/>
          </p:cNvSpPr>
          <p:nvPr>
            <p:ph type="sldNum" sz="quarter" idx="12"/>
          </p:nvPr>
        </p:nvSpPr>
        <p:spPr/>
        <p:txBody>
          <a:bodyPr/>
          <a:lstStyle>
            <a:lvl1pPr>
              <a:defRPr/>
            </a:lvl1pPr>
          </a:lstStyle>
          <a:p>
            <a:pPr>
              <a:defRPr/>
            </a:pPr>
            <a:fld id="{35839C36-BDFF-43F9-8E31-41D4078D9333}" type="slidenum">
              <a:rPr lang="en-US" altLang="en-US"/>
              <a:pPr>
                <a:defRPr/>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ChangeArrowheads="1"/>
          </p:cNvSpPr>
          <p:nvPr>
            <p:ph type="dt" sz="half" idx="10"/>
          </p:nvPr>
        </p:nvSpPr>
        <p:spPr>
          <a:ln/>
        </p:spPr>
        <p:txBody>
          <a:bodyPr/>
          <a:lstStyle>
            <a:lvl1pPr>
              <a:defRPr/>
            </a:lvl1pPr>
          </a:lstStyle>
          <a:p>
            <a:pPr>
              <a:defRPr/>
            </a:pPr>
            <a:fld id="{0425D9FB-0330-458F-84CE-78E36A3D2EEB}" type="datetime1">
              <a:rPr lang="en-US" altLang="en-US" smtClean="0"/>
              <a:pPr>
                <a:defRPr/>
              </a:pPr>
              <a:t>8/29/2023</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bhima_t@yahoo.com (Bhimashankar T)</a:t>
            </a:r>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D357E25-9508-4468-9F08-CDCEBF29AAC9}" type="slidenum">
              <a:rPr lang="en-US" altLang="en-US"/>
              <a:pPr>
                <a:defRPr/>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ChangeArrowheads="1"/>
          </p:cNvSpPr>
          <p:nvPr>
            <p:ph type="dt" sz="half" idx="10"/>
          </p:nvPr>
        </p:nvSpPr>
        <p:spPr>
          <a:ln/>
        </p:spPr>
        <p:txBody>
          <a:bodyPr/>
          <a:lstStyle>
            <a:lvl1pPr>
              <a:defRPr/>
            </a:lvl1pPr>
          </a:lstStyle>
          <a:p>
            <a:pPr>
              <a:defRPr/>
            </a:pPr>
            <a:fld id="{9DD0AFA0-6901-4E37-9B5B-F50E6C031F99}" type="datetime1">
              <a:rPr lang="en-US" altLang="en-US" smtClean="0"/>
              <a:pPr>
                <a:defRPr/>
              </a:pPr>
              <a:t>8/29/2023</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bhima_t@yahoo.com (Bhimashankar T)</a:t>
            </a:r>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57F7C94-9B5D-477E-AD61-630167D61626}" type="slidenum">
              <a:rPr lang="en-US" altLang="en-US"/>
              <a:pPr>
                <a:defRPr/>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ChangeArrowheads="1"/>
          </p:cNvSpPr>
          <p:nvPr>
            <p:ph type="dt" sz="half" idx="10"/>
          </p:nvPr>
        </p:nvSpPr>
        <p:spPr>
          <a:ln/>
        </p:spPr>
        <p:txBody>
          <a:bodyPr/>
          <a:lstStyle>
            <a:lvl1pPr>
              <a:defRPr/>
            </a:lvl1pPr>
          </a:lstStyle>
          <a:p>
            <a:pPr>
              <a:defRPr/>
            </a:pPr>
            <a:fld id="{96D5689A-2D1C-4859-A667-944372251A03}" type="datetime1">
              <a:rPr lang="en-US" altLang="en-US" smtClean="0"/>
              <a:pPr>
                <a:defRPr/>
              </a:pPr>
              <a:t>8/29/2023</a:t>
            </a:fld>
            <a:endParaRPr lang="en-US" altLang="en-US" dirty="0"/>
          </a:p>
        </p:txBody>
      </p:sp>
      <p:sp>
        <p:nvSpPr>
          <p:cNvPr id="5" name="Footer Placeholder 4"/>
          <p:cNvSpPr>
            <a:spLocks noGrp="1" noChangeArrowheads="1"/>
          </p:cNvSpPr>
          <p:nvPr>
            <p:ph type="ftr" sz="quarter" idx="11"/>
          </p:nvPr>
        </p:nvSpPr>
        <p:spPr>
          <a:xfrm>
            <a:off x="0" y="0"/>
            <a:ext cx="2438400" cy="381000"/>
          </a:xfrm>
          <a:ln/>
        </p:spPr>
        <p:txBody>
          <a:bodyPr/>
          <a:lstStyle>
            <a:lvl1pPr>
              <a:defRPr/>
            </a:lvl1pPr>
          </a:lstStyle>
          <a:p>
            <a:pPr>
              <a:defRPr/>
            </a:pPr>
            <a:r>
              <a:rPr lang="en-US" altLang="en-US"/>
              <a:t>bhima_t@yahoo.com (Bhimashankar T)</a:t>
            </a:r>
            <a:endParaRPr lang="en-US" altLang="en-US" dirty="0"/>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D3D9B47-AFFC-456A-8B09-75EBA5F155F1}" type="slidenum">
              <a:rPr lang="en-US"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90285A39-0497-46D3-81A8-7A2CFDA98A65}" type="datetime1">
              <a:rPr lang="en-US" altLang="en-US" smtClean="0"/>
              <a:pPr>
                <a:defRPr/>
              </a:pPr>
              <a:t>8/29/2023</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bhima_t@yahoo.com (Bhimashankar T)</a:t>
            </a:r>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274B4C7-758E-4882-951E-2D30066D1515}" type="slidenum">
              <a:rPr lang="en-US" altLang="en-US"/>
              <a:pPr>
                <a:defRPr/>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noChangeArrowheads="1"/>
          </p:cNvSpPr>
          <p:nvPr>
            <p:ph type="dt" sz="half" idx="10"/>
          </p:nvPr>
        </p:nvSpPr>
        <p:spPr>
          <a:ln/>
        </p:spPr>
        <p:txBody>
          <a:bodyPr/>
          <a:lstStyle>
            <a:lvl1pPr>
              <a:defRPr/>
            </a:lvl1pPr>
          </a:lstStyle>
          <a:p>
            <a:pPr>
              <a:defRPr/>
            </a:pPr>
            <a:fld id="{FF7D7E4C-A74D-4F8D-B97D-297AC3F05D09}" type="datetime1">
              <a:rPr lang="en-US" altLang="en-US" smtClean="0"/>
              <a:pPr>
                <a:defRPr/>
              </a:pPr>
              <a:t>8/29/2023</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bhima_t@yahoo.com (Bhimashankar T)</a:t>
            </a:r>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7A58A5A-3F16-4F4A-B32B-1B63FB775DA8}" type="slidenum">
              <a:rPr lang="en-US" altLang="en-US"/>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noChangeArrowheads="1"/>
          </p:cNvSpPr>
          <p:nvPr>
            <p:ph type="dt" sz="half" idx="10"/>
          </p:nvPr>
        </p:nvSpPr>
        <p:spPr>
          <a:ln/>
        </p:spPr>
        <p:txBody>
          <a:bodyPr/>
          <a:lstStyle>
            <a:lvl1pPr>
              <a:defRPr/>
            </a:lvl1pPr>
          </a:lstStyle>
          <a:p>
            <a:pPr>
              <a:defRPr/>
            </a:pPr>
            <a:fld id="{790917D8-A8AE-4991-9CF6-163253474971}" type="datetime1">
              <a:rPr lang="en-US" altLang="en-US" smtClean="0"/>
              <a:pPr>
                <a:defRPr/>
              </a:pPr>
              <a:t>8/29/2023</a:t>
            </a:fld>
            <a:endParaRPr lang="en-US" altLang="en-US" dirty="0"/>
          </a:p>
        </p:txBody>
      </p:sp>
      <p:sp>
        <p:nvSpPr>
          <p:cNvPr id="8" name="Footer Placeholder 4"/>
          <p:cNvSpPr>
            <a:spLocks noGrp="1" noChangeArrowheads="1"/>
          </p:cNvSpPr>
          <p:nvPr>
            <p:ph type="ftr" sz="quarter" idx="11"/>
          </p:nvPr>
        </p:nvSpPr>
        <p:spPr>
          <a:ln/>
        </p:spPr>
        <p:txBody>
          <a:bodyPr/>
          <a:lstStyle>
            <a:lvl1pPr>
              <a:defRPr/>
            </a:lvl1pPr>
          </a:lstStyle>
          <a:p>
            <a:pPr>
              <a:defRPr/>
            </a:pPr>
            <a:r>
              <a:rPr lang="en-US" altLang="en-US"/>
              <a:t>bhima_t@yahoo.com (Bhimashankar T)</a:t>
            </a:r>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0AA28A01-0346-4E54-8824-9EC0F8320714}"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0DBDEE5F-1CC4-4C27-8493-4C71B84D9C1B}" type="datetime1">
              <a:rPr lang="en-US" altLang="en-US" smtClean="0"/>
              <a:pPr>
                <a:defRPr/>
              </a:pPr>
              <a:t>8/29/2023</a:t>
            </a:fld>
            <a:endParaRPr lang="en-US" altLang="en-US" dirty="0"/>
          </a:p>
        </p:txBody>
      </p:sp>
      <p:sp>
        <p:nvSpPr>
          <p:cNvPr id="4" name="Footer Placeholder 4"/>
          <p:cNvSpPr>
            <a:spLocks noGrp="1" noChangeArrowheads="1"/>
          </p:cNvSpPr>
          <p:nvPr>
            <p:ph type="ftr" sz="quarter" idx="11"/>
          </p:nvPr>
        </p:nvSpPr>
        <p:spPr>
          <a:ln/>
        </p:spPr>
        <p:txBody>
          <a:bodyPr/>
          <a:lstStyle>
            <a:lvl1pPr>
              <a:defRPr/>
            </a:lvl1pPr>
          </a:lstStyle>
          <a:p>
            <a:pPr>
              <a:defRPr/>
            </a:pPr>
            <a:r>
              <a:rPr lang="en-US" altLang="en-US"/>
              <a:t>bhima_t@yahoo.com (Bhimashankar T)</a:t>
            </a:r>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0AE538FA-D00A-4FDE-8EE0-C5199473A90F}" type="slidenum">
              <a:rPr lang="en-US" altLang="en-US"/>
              <a:pPr>
                <a:defRPr/>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F18CC0FE-90AB-455B-AC36-3A9853F23274}" type="datetime1">
              <a:rPr lang="en-US" altLang="en-US" smtClean="0"/>
              <a:pPr>
                <a:defRPr/>
              </a:pPr>
              <a:t>8/29/2023</a:t>
            </a:fld>
            <a:endParaRPr lang="en-US" altLang="en-US" dirty="0"/>
          </a:p>
        </p:txBody>
      </p:sp>
      <p:sp>
        <p:nvSpPr>
          <p:cNvPr id="3" name="Footer Placeholder 4"/>
          <p:cNvSpPr>
            <a:spLocks noGrp="1" noChangeArrowheads="1"/>
          </p:cNvSpPr>
          <p:nvPr>
            <p:ph type="ftr" sz="quarter" idx="11"/>
          </p:nvPr>
        </p:nvSpPr>
        <p:spPr>
          <a:ln/>
        </p:spPr>
        <p:txBody>
          <a:bodyPr/>
          <a:lstStyle>
            <a:lvl1pPr>
              <a:defRPr/>
            </a:lvl1pPr>
          </a:lstStyle>
          <a:p>
            <a:pPr>
              <a:defRPr/>
            </a:pPr>
            <a:r>
              <a:rPr lang="en-US" altLang="en-US"/>
              <a:t>bhima_t@yahoo.com (Bhimashankar T)</a:t>
            </a:r>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826DA108-797F-4548-A275-21CD5F199A3B}" type="slidenum">
              <a:rPr lang="en-US" altLang="en-US"/>
              <a:pPr>
                <a:defRPr/>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22D70349-DE24-4BF4-83F3-FB1B499B7315}" type="datetime1">
              <a:rPr lang="en-US" altLang="en-US" smtClean="0"/>
              <a:pPr>
                <a:defRPr/>
              </a:pPr>
              <a:t>8/29/2023</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bhima_t@yahoo.com (Bhimashankar T)</a:t>
            </a:r>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6F35F1B0-30C9-45EF-9968-40B980DF3293}" type="slidenum">
              <a:rPr lang="en-US" altLang="en-US"/>
              <a:pPr>
                <a:defRPr/>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262B7B47-CF89-4E67-813B-97FF34B8425F}" type="datetime1">
              <a:rPr lang="en-US" altLang="en-US" smtClean="0"/>
              <a:pPr>
                <a:defRPr/>
              </a:pPr>
              <a:t>8/29/2023</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bhima_t@yahoo.com (Bhimashankar T)</a:t>
            </a:r>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0A6CF3D-08B5-47A1-B94A-89C0DFFE0C2E}" type="slidenum">
              <a:rPr lang="en-US" altLang="en-US"/>
              <a:pPr>
                <a:defRPr/>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spcBef>
                <a:spcPct val="20000"/>
              </a:spcBef>
              <a:buClr>
                <a:schemeClr val="accent2"/>
              </a:buClr>
              <a:buSzPct val="70000"/>
              <a:buFont typeface="Wingdings" pitchFamily="2" charset="2"/>
              <a:buChar char="l"/>
              <a:defRPr/>
            </a:pPr>
            <a:endParaRPr lang="en-US" dirty="0">
              <a:cs typeface="+mn-cs"/>
            </a:endParaRPr>
          </a:p>
        </p:txBody>
      </p:sp>
      <p:grpSp>
        <p:nvGrpSpPr>
          <p:cNvPr id="1027"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0" name="Oval 10"/>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1" name="Oval 11"/>
            <p:cNvSpPr>
              <a:spLocks noChangeArrowheads="1"/>
            </p:cNvSpPr>
            <p:nvPr/>
          </p:nvSpPr>
          <p:spPr bwMode="auto">
            <a:xfrm>
              <a:off x="5360" y="960"/>
              <a:ext cx="79"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2" name="Oval 12"/>
            <p:cNvSpPr>
              <a:spLocks noChangeArrowheads="1"/>
            </p:cNvSpPr>
            <p:nvPr/>
          </p:nvSpPr>
          <p:spPr bwMode="auto">
            <a:xfrm>
              <a:off x="5136" y="1072"/>
              <a:ext cx="80"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3" name="Oval 13"/>
            <p:cNvSpPr>
              <a:spLocks noChangeArrowheads="1"/>
            </p:cNvSpPr>
            <p:nvPr/>
          </p:nvSpPr>
          <p:spPr bwMode="auto">
            <a:xfrm>
              <a:off x="5248" y="1072"/>
              <a:ext cx="79"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4" name="Oval 14"/>
            <p:cNvSpPr>
              <a:spLocks noChangeArrowheads="1"/>
            </p:cNvSpPr>
            <p:nvPr/>
          </p:nvSpPr>
          <p:spPr bwMode="auto">
            <a:xfrm>
              <a:off x="5360" y="1072"/>
              <a:ext cx="79"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5" name="Oval 15"/>
            <p:cNvSpPr>
              <a:spLocks noChangeArrowheads="1"/>
            </p:cNvSpPr>
            <p:nvPr/>
          </p:nvSpPr>
          <p:spPr bwMode="auto">
            <a:xfrm>
              <a:off x="5472" y="1072"/>
              <a:ext cx="79"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6" name="Oval 16"/>
            <p:cNvSpPr>
              <a:spLocks noChangeArrowheads="1"/>
            </p:cNvSpPr>
            <p:nvPr/>
          </p:nvSpPr>
          <p:spPr bwMode="auto">
            <a:xfrm>
              <a:off x="5136" y="1184"/>
              <a:ext cx="80"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7" name="Oval 17"/>
            <p:cNvSpPr>
              <a:spLocks noChangeArrowheads="1"/>
            </p:cNvSpPr>
            <p:nvPr/>
          </p:nvSpPr>
          <p:spPr bwMode="auto">
            <a:xfrm>
              <a:off x="5248" y="1184"/>
              <a:ext cx="79"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8" name="Oval 18"/>
            <p:cNvSpPr>
              <a:spLocks noChangeArrowheads="1"/>
            </p:cNvSpPr>
            <p:nvPr/>
          </p:nvSpPr>
          <p:spPr bwMode="auto">
            <a:xfrm>
              <a:off x="5360" y="1184"/>
              <a:ext cx="79"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099" name="Oval 19"/>
            <p:cNvSpPr>
              <a:spLocks noChangeArrowheads="1"/>
            </p:cNvSpPr>
            <p:nvPr/>
          </p:nvSpPr>
          <p:spPr bwMode="auto">
            <a:xfrm>
              <a:off x="5472" y="1184"/>
              <a:ext cx="79"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0" name="Oval 20"/>
            <p:cNvSpPr>
              <a:spLocks noChangeArrowheads="1"/>
            </p:cNvSpPr>
            <p:nvPr/>
          </p:nvSpPr>
          <p:spPr bwMode="auto">
            <a:xfrm>
              <a:off x="5584" y="1184"/>
              <a:ext cx="80"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2" name="Oval 22"/>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3" name="Oval 23"/>
            <p:cNvSpPr>
              <a:spLocks noChangeArrowheads="1"/>
            </p:cNvSpPr>
            <p:nvPr/>
          </p:nvSpPr>
          <p:spPr bwMode="auto">
            <a:xfrm>
              <a:off x="5360" y="1296"/>
              <a:ext cx="79"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4" name="Oval 24"/>
            <p:cNvSpPr>
              <a:spLocks noChangeArrowheads="1"/>
            </p:cNvSpPr>
            <p:nvPr/>
          </p:nvSpPr>
          <p:spPr bwMode="auto">
            <a:xfrm>
              <a:off x="5472" y="1296"/>
              <a:ext cx="79" cy="80"/>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6" name="Oval 26"/>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7" name="Oval 27"/>
            <p:cNvSpPr>
              <a:spLocks noChangeArrowheads="1"/>
            </p:cNvSpPr>
            <p:nvPr/>
          </p:nvSpPr>
          <p:spPr bwMode="auto">
            <a:xfrm>
              <a:off x="5360" y="1408"/>
              <a:ext cx="79" cy="80"/>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8" name="Oval 28"/>
            <p:cNvSpPr>
              <a:spLocks noChangeArrowheads="1"/>
            </p:cNvSpPr>
            <p:nvPr/>
          </p:nvSpPr>
          <p:spPr bwMode="auto">
            <a:xfrm>
              <a:off x="5472" y="1408"/>
              <a:ext cx="79" cy="80"/>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0" name="Oval 30"/>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1" name="Oval 31"/>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2" name="Oval 32"/>
            <p:cNvSpPr>
              <a:spLocks noChangeArrowheads="1"/>
            </p:cNvSpPr>
            <p:nvPr/>
          </p:nvSpPr>
          <p:spPr bwMode="auto">
            <a:xfrm>
              <a:off x="5360" y="1520"/>
              <a:ext cx="79"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3" name="Oval 33"/>
            <p:cNvSpPr>
              <a:spLocks noChangeArrowheads="1"/>
            </p:cNvSpPr>
            <p:nvPr/>
          </p:nvSpPr>
          <p:spPr bwMode="auto">
            <a:xfrm>
              <a:off x="5472" y="1520"/>
              <a:ext cx="79" cy="79"/>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4" name="Oval 34"/>
            <p:cNvSpPr>
              <a:spLocks noChangeArrowheads="1"/>
            </p:cNvSpPr>
            <p:nvPr/>
          </p:nvSpPr>
          <p:spPr bwMode="auto">
            <a:xfrm>
              <a:off x="5136" y="1632"/>
              <a:ext cx="80"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5" name="Oval 35"/>
            <p:cNvSpPr>
              <a:spLocks noChangeArrowheads="1"/>
            </p:cNvSpPr>
            <p:nvPr/>
          </p:nvSpPr>
          <p:spPr bwMode="auto">
            <a:xfrm>
              <a:off x="5248" y="1632"/>
              <a:ext cx="79"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6" name="Oval 36"/>
            <p:cNvSpPr>
              <a:spLocks noChangeArrowheads="1"/>
            </p:cNvSpPr>
            <p:nvPr/>
          </p:nvSpPr>
          <p:spPr bwMode="auto">
            <a:xfrm>
              <a:off x="5360" y="1632"/>
              <a:ext cx="79" cy="79"/>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7" name="Oval 37"/>
            <p:cNvSpPr>
              <a:spLocks noChangeArrowheads="1"/>
            </p:cNvSpPr>
            <p:nvPr/>
          </p:nvSpPr>
          <p:spPr bwMode="auto">
            <a:xfrm>
              <a:off x="5472" y="1632"/>
              <a:ext cx="79" cy="79"/>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8" name="Oval 38"/>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sp>
          <p:nvSpPr>
            <p:cNvPr id="46119" name="Oval 39"/>
            <p:cNvSpPr>
              <a:spLocks noChangeArrowheads="1"/>
            </p:cNvSpPr>
            <p:nvPr/>
          </p:nvSpPr>
          <p:spPr bwMode="auto">
            <a:xfrm>
              <a:off x="5472" y="1744"/>
              <a:ext cx="79" cy="80"/>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dirty="0">
                <a:cs typeface="+mn-cs"/>
              </a:endParaRPr>
            </a:p>
          </p:txBody>
        </p:sp>
      </p:grpSp>
      <p:sp>
        <p:nvSpPr>
          <p:cNvPr id="1028" name="Title Placeholder 1"/>
          <p:cNvSpPr>
            <a:spLocks noGrp="1" noChangeArrowheads="1"/>
          </p:cNvSpPr>
          <p:nvPr>
            <p:ph type="title"/>
          </p:nvPr>
        </p:nvSpPr>
        <p:spPr bwMode="auto">
          <a:xfrm>
            <a:off x="228600" y="228600"/>
            <a:ext cx="76962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Text Placeholder 2"/>
          <p:cNvSpPr>
            <a:spLocks noGrp="1" noChangeArrowheads="1"/>
          </p:cNvSpPr>
          <p:nvPr>
            <p:ph type="body" idx="1"/>
          </p:nvPr>
        </p:nvSpPr>
        <p:spPr bwMode="auto">
          <a:xfrm>
            <a:off x="1143000" y="1524000"/>
            <a:ext cx="7391400" cy="4411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smtClean="0">
                <a:cs typeface="+mn-cs"/>
              </a:defRPr>
            </a:lvl1pPr>
          </a:lstStyle>
          <a:p>
            <a:pPr>
              <a:defRPr/>
            </a:pPr>
            <a:fld id="{39E4E3C1-5C68-4BB3-AF24-43778B38A6D8}" type="datetime1">
              <a:rPr lang="en-US" altLang="en-US" smtClean="0"/>
              <a:pPr>
                <a:defRPr/>
              </a:pPr>
              <a:t>8/29/2023</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dirty="0">
                <a:cs typeface="+mn-cs"/>
              </a:defRPr>
            </a:lvl1pPr>
          </a:lstStyle>
          <a:p>
            <a:pPr>
              <a:defRPr/>
            </a:pPr>
            <a:r>
              <a:rPr lang="en-US" altLang="en-US"/>
              <a:t>bhima_t@yahoo.com (Bhimashankar T)</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cs typeface="+mn-cs"/>
              </a:defRPr>
            </a:lvl1pPr>
          </a:lstStyle>
          <a:p>
            <a:pPr>
              <a:defRPr/>
            </a:pPr>
            <a:fld id="{12252822-D161-41D2-B0D6-2F55AEC68198}"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dt="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4450" algn="l" rtl="0" fontAlgn="base">
        <a:spcBef>
          <a:spcPct val="25000"/>
        </a:spcBef>
        <a:spcAft>
          <a:spcPct val="0"/>
        </a:spcAft>
        <a:buClr>
          <a:schemeClr val="tx2"/>
        </a:buClr>
        <a:buSzPct val="120000"/>
        <a:defRPr sz="2700">
          <a:solidFill>
            <a:schemeClr val="tx1"/>
          </a:solidFill>
          <a:latin typeface="+mn-lt"/>
          <a:ea typeface="+mn-ea"/>
          <a:cs typeface="+mn-cs"/>
        </a:defRPr>
      </a:lvl1pPr>
      <a:lvl2pPr marL="692150" indent="-347663" algn="l" rtl="0" fontAlgn="base">
        <a:spcBef>
          <a:spcPct val="0"/>
        </a:spcBef>
        <a:spcAft>
          <a:spcPct val="25000"/>
        </a:spcAft>
        <a:buClr>
          <a:srgbClr val="4D7373"/>
        </a:buClr>
        <a:buSzPct val="55000"/>
        <a:buFont typeface="Wingdings" pitchFamily="2" charset="2"/>
        <a:buChar char="l"/>
        <a:defRPr sz="2400">
          <a:solidFill>
            <a:schemeClr val="tx1"/>
          </a:solidFill>
          <a:latin typeface="+mn-lt"/>
        </a:defRPr>
      </a:lvl2pPr>
      <a:lvl3pPr marL="987425" indent="-293688" algn="l" rtl="0" fontAlgn="base">
        <a:spcBef>
          <a:spcPct val="0"/>
        </a:spcBef>
        <a:spcAft>
          <a:spcPct val="25000"/>
        </a:spcAft>
        <a:buClr>
          <a:srgbClr val="666600"/>
        </a:buClr>
        <a:buSzPct val="50000"/>
        <a:buFont typeface="Wingdings" pitchFamily="2" charset="2"/>
        <a:buChar char="l"/>
        <a:defRPr sz="2200">
          <a:solidFill>
            <a:schemeClr val="tx1"/>
          </a:solidFill>
          <a:latin typeface="+mn-lt"/>
        </a:defRPr>
      </a:lvl3pPr>
      <a:lvl4pPr marL="1281113" indent="-292100" algn="l" rtl="0" fontAlgn="base">
        <a:spcBef>
          <a:spcPct val="20000"/>
        </a:spcBef>
        <a:spcAft>
          <a:spcPct val="0"/>
        </a:spcAft>
        <a:buClr>
          <a:srgbClr val="26004D"/>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rgbClr val="7F7F7F"/>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hima_t@yaho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p:txBody>
          <a:bodyPr/>
          <a:lstStyle/>
          <a:p>
            <a:pPr algn="l"/>
            <a:r>
              <a:rPr lang="en-US" dirty="0"/>
              <a:t>Object Oriented Programming in C++</a:t>
            </a:r>
          </a:p>
        </p:txBody>
      </p:sp>
      <p:sp>
        <p:nvSpPr>
          <p:cNvPr id="3075" name="Subtitle 4"/>
          <p:cNvSpPr>
            <a:spLocks noGrp="1"/>
          </p:cNvSpPr>
          <p:nvPr>
            <p:ph type="subTitle" idx="1"/>
          </p:nvPr>
        </p:nvSpPr>
        <p:spPr/>
        <p:txBody>
          <a:bodyPr/>
          <a:lstStyle/>
          <a:p>
            <a:r>
              <a:rPr lang="en-US" dirty="0"/>
              <a:t>Presented by </a:t>
            </a:r>
            <a:r>
              <a:rPr lang="en-US" dirty="0" err="1"/>
              <a:t>Bhimashankar</a:t>
            </a:r>
            <a:r>
              <a:rPr lang="en-US" dirty="0"/>
              <a:t> T</a:t>
            </a:r>
          </a:p>
          <a:p>
            <a:r>
              <a:rPr lang="en-US" dirty="0"/>
              <a:t>E-Mail: </a:t>
            </a:r>
            <a:r>
              <a:rPr lang="en-US" dirty="0">
                <a:hlinkClick r:id="rId3"/>
              </a:rPr>
              <a:t>bhima_t@yahoo.com</a:t>
            </a:r>
            <a:endParaRPr lang="en-US" dirty="0"/>
          </a:p>
          <a:p>
            <a:r>
              <a:rPr lang="en-US" dirty="0" err="1"/>
              <a:t>PhNo</a:t>
            </a:r>
            <a:r>
              <a:rPr lang="en-US" dirty="0"/>
              <a:t>:+919980156833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Data Types in C++</a:t>
            </a:r>
          </a:p>
        </p:txBody>
      </p:sp>
      <p:sp>
        <p:nvSpPr>
          <p:cNvPr id="5123" name="Content Placeholder 2"/>
          <p:cNvSpPr>
            <a:spLocks noGrp="1"/>
          </p:cNvSpPr>
          <p:nvPr>
            <p:ph idx="1"/>
          </p:nvPr>
        </p:nvSpPr>
        <p:spPr>
          <a:xfrm>
            <a:off x="304800" y="1524001"/>
            <a:ext cx="8610600" cy="4419599"/>
          </a:xfrm>
        </p:spPr>
        <p:txBody>
          <a:bodyPr/>
          <a:lstStyle/>
          <a:p>
            <a:r>
              <a:rPr lang="en-US" sz="2000" b="1" dirty="0"/>
              <a:t>Modifiers</a:t>
            </a:r>
          </a:p>
          <a:p>
            <a:r>
              <a:rPr lang="en-US" sz="2000" dirty="0" err="1"/>
              <a:t>Specifiers</a:t>
            </a:r>
            <a:r>
              <a:rPr lang="en-US" sz="2000" dirty="0"/>
              <a:t> modify the meanings of the predefined built-in data types and expand them to a much larger set. There are four data type modifiers in C++, they are :</a:t>
            </a:r>
          </a:p>
          <a:p>
            <a:pPr>
              <a:buFont typeface="+mj-lt"/>
              <a:buAutoNum type="arabicPeriod"/>
            </a:pPr>
            <a:r>
              <a:rPr lang="en-US" sz="2000" dirty="0"/>
              <a:t>long</a:t>
            </a:r>
          </a:p>
          <a:p>
            <a:pPr>
              <a:buFont typeface="+mj-lt"/>
              <a:buAutoNum type="arabicPeriod"/>
            </a:pPr>
            <a:r>
              <a:rPr lang="en-US" sz="2000" dirty="0"/>
              <a:t>short</a:t>
            </a:r>
          </a:p>
          <a:p>
            <a:pPr>
              <a:buFont typeface="+mj-lt"/>
              <a:buAutoNum type="arabicPeriod"/>
            </a:pPr>
            <a:r>
              <a:rPr lang="en-US" sz="2000" dirty="0"/>
              <a:t>signed</a:t>
            </a:r>
          </a:p>
          <a:p>
            <a:pPr>
              <a:buFont typeface="+mj-lt"/>
              <a:buAutoNum type="arabicPeriod"/>
            </a:pPr>
            <a:r>
              <a:rPr lang="en-US" sz="2000" dirty="0"/>
              <a:t>unsigned</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Some special types of variable</a:t>
            </a:r>
          </a:p>
        </p:txBody>
      </p:sp>
      <p:sp>
        <p:nvSpPr>
          <p:cNvPr id="5123" name="Content Placeholder 2"/>
          <p:cNvSpPr>
            <a:spLocks noGrp="1"/>
          </p:cNvSpPr>
          <p:nvPr>
            <p:ph idx="1"/>
          </p:nvPr>
        </p:nvSpPr>
        <p:spPr>
          <a:xfrm>
            <a:off x="304800" y="1524001"/>
            <a:ext cx="8610600" cy="5105399"/>
          </a:xfrm>
        </p:spPr>
        <p:txBody>
          <a:bodyPr/>
          <a:lstStyle/>
          <a:p>
            <a:r>
              <a:rPr lang="en-US" sz="2000" dirty="0"/>
              <a:t>There are also some special keywords, to impart unique characteristics to the variables in the program. Following two are mostly used, we will discuss them in details later.</a:t>
            </a:r>
          </a:p>
          <a:p>
            <a:r>
              <a:rPr lang="en-US" sz="2000" b="1" dirty="0"/>
              <a:t>Final</a:t>
            </a:r>
            <a:r>
              <a:rPr lang="en-US" sz="2000" dirty="0"/>
              <a:t> - Once initialized, its value cant be changed.</a:t>
            </a:r>
          </a:p>
          <a:p>
            <a:r>
              <a:rPr lang="en-US" sz="2000" b="1" dirty="0"/>
              <a:t>Static</a:t>
            </a:r>
            <a:r>
              <a:rPr lang="en-US" sz="2000" dirty="0"/>
              <a:t> - These variables holds their value between function calls.</a:t>
            </a:r>
          </a:p>
          <a:p>
            <a:r>
              <a:rPr lang="en-US" sz="2000" i="1" dirty="0"/>
              <a:t>Example</a:t>
            </a:r>
            <a:r>
              <a:rPr lang="en-US" sz="2000" dirty="0"/>
              <a:t> :</a:t>
            </a:r>
          </a:p>
          <a:p>
            <a:r>
              <a:rPr lang="en-US" sz="2000" dirty="0"/>
              <a:t>#include &lt;</a:t>
            </a:r>
            <a:r>
              <a:rPr lang="en-US" sz="2000" dirty="0" err="1"/>
              <a:t>iostream.h</a:t>
            </a:r>
            <a:r>
              <a:rPr lang="en-US" sz="2000" dirty="0"/>
              <a:t>&gt; </a:t>
            </a:r>
          </a:p>
          <a:p>
            <a:r>
              <a:rPr lang="en-US" sz="2000" dirty="0"/>
              <a:t>using namespace std;</a:t>
            </a:r>
          </a:p>
          <a:p>
            <a:r>
              <a:rPr lang="en-US" sz="2000" dirty="0" err="1"/>
              <a:t>int</a:t>
            </a:r>
            <a:r>
              <a:rPr lang="en-US" sz="2000" dirty="0"/>
              <a:t> main() </a:t>
            </a:r>
          </a:p>
          <a:p>
            <a:r>
              <a:rPr lang="en-US" sz="2000" dirty="0"/>
              <a:t>{ </a:t>
            </a:r>
          </a:p>
          <a:p>
            <a:r>
              <a:rPr lang="en-US" sz="2000" dirty="0"/>
              <a:t>	final </a:t>
            </a:r>
            <a:r>
              <a:rPr lang="en-US" sz="2000" dirty="0" err="1"/>
              <a:t>int</a:t>
            </a:r>
            <a:r>
              <a:rPr lang="en-US" sz="2000" dirty="0"/>
              <a:t> </a:t>
            </a:r>
            <a:r>
              <a:rPr lang="en-US" sz="2000" dirty="0" err="1"/>
              <a:t>i</a:t>
            </a:r>
            <a:r>
              <a:rPr lang="en-US" sz="2000" dirty="0"/>
              <a:t>=10; </a:t>
            </a:r>
          </a:p>
          <a:p>
            <a:r>
              <a:rPr lang="en-US" sz="2000" dirty="0"/>
              <a:t>	static </a:t>
            </a:r>
            <a:r>
              <a:rPr lang="en-US" sz="2000" dirty="0" err="1"/>
              <a:t>int</a:t>
            </a:r>
            <a:r>
              <a:rPr lang="en-US" sz="2000" dirty="0"/>
              <a:t> y=20;</a:t>
            </a:r>
          </a:p>
          <a:p>
            <a:r>
              <a:rPr lang="en-US" sz="2000" dirty="0"/>
              <a:t>} </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0" y="3581400"/>
            <a:ext cx="1066800" cy="381000"/>
          </a:xfrm>
          <a:prstGeom prst="rect">
            <a:avLst/>
          </a:prstGeom>
          <a:solidFill>
            <a:schemeClr val="accent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 name="Rectangle 3"/>
          <p:cNvSpPr/>
          <p:nvPr/>
        </p:nvSpPr>
        <p:spPr bwMode="auto">
          <a:xfrm>
            <a:off x="304800" y="4800600"/>
            <a:ext cx="2438400" cy="762000"/>
          </a:xfrm>
          <a:prstGeom prst="rect">
            <a:avLst/>
          </a:prstGeom>
          <a:solidFill>
            <a:schemeClr val="accent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122" name="Title 1"/>
          <p:cNvSpPr>
            <a:spLocks noGrp="1"/>
          </p:cNvSpPr>
          <p:nvPr>
            <p:ph type="title"/>
          </p:nvPr>
        </p:nvSpPr>
        <p:spPr/>
        <p:txBody>
          <a:bodyPr/>
          <a:lstStyle/>
          <a:p>
            <a:r>
              <a:rPr lang="en-US" dirty="0"/>
              <a:t>Operators</a:t>
            </a:r>
          </a:p>
        </p:txBody>
      </p:sp>
      <p:sp>
        <p:nvSpPr>
          <p:cNvPr id="5123" name="Content Placeholder 2"/>
          <p:cNvSpPr>
            <a:spLocks noGrp="1"/>
          </p:cNvSpPr>
          <p:nvPr>
            <p:ph idx="1"/>
          </p:nvPr>
        </p:nvSpPr>
        <p:spPr>
          <a:xfrm>
            <a:off x="304800" y="1524001"/>
            <a:ext cx="8610600" cy="5105399"/>
          </a:xfrm>
        </p:spPr>
        <p:txBody>
          <a:bodyPr/>
          <a:lstStyle/>
          <a:p>
            <a:r>
              <a:rPr lang="en-US" sz="2000" dirty="0"/>
              <a:t>These we have already learnt in C language</a:t>
            </a:r>
          </a:p>
          <a:p>
            <a:endParaRPr lang="en-US" sz="1800" b="1" dirty="0"/>
          </a:p>
          <a:p>
            <a:r>
              <a:rPr lang="en-US" sz="1800" b="1" dirty="0" err="1"/>
              <a:t>typedef</a:t>
            </a:r>
            <a:r>
              <a:rPr lang="en-US" sz="1800" b="1" dirty="0"/>
              <a:t> and Pointers</a:t>
            </a:r>
          </a:p>
          <a:p>
            <a:r>
              <a:rPr lang="en-US" sz="1800" dirty="0" err="1"/>
              <a:t>typedef</a:t>
            </a:r>
            <a:r>
              <a:rPr lang="en-US" sz="1800" dirty="0"/>
              <a:t> can be used to give an alias name to pointers also. Here we have a case in which use of </a:t>
            </a:r>
            <a:r>
              <a:rPr lang="en-US" sz="1800" dirty="0" err="1"/>
              <a:t>typedef</a:t>
            </a:r>
            <a:r>
              <a:rPr lang="en-US" sz="1800" dirty="0"/>
              <a:t> is beneficial during pointer declaration.</a:t>
            </a:r>
          </a:p>
          <a:p>
            <a:r>
              <a:rPr lang="en-US" sz="1800" dirty="0"/>
              <a:t>In Pointers * binds to the right and not the left.</a:t>
            </a:r>
          </a:p>
          <a:p>
            <a:r>
              <a:rPr lang="en-US" sz="1800" dirty="0" err="1"/>
              <a:t>int</a:t>
            </a:r>
            <a:r>
              <a:rPr lang="en-US" sz="1800" dirty="0"/>
              <a:t>* x, y ; </a:t>
            </a:r>
          </a:p>
          <a:p>
            <a:endParaRPr lang="en-US" sz="1800" dirty="0"/>
          </a:p>
          <a:p>
            <a:r>
              <a:rPr lang="en-US" sz="1800" dirty="0"/>
              <a:t>By this declaration statement, we are actually declaring </a:t>
            </a:r>
            <a:r>
              <a:rPr lang="en-US" sz="1800" b="1" dirty="0"/>
              <a:t>x</a:t>
            </a:r>
            <a:r>
              <a:rPr lang="en-US" sz="1800" dirty="0"/>
              <a:t> as a pointer of type </a:t>
            </a:r>
            <a:r>
              <a:rPr lang="en-US" sz="1800" dirty="0" err="1"/>
              <a:t>int</a:t>
            </a:r>
            <a:r>
              <a:rPr lang="en-US" sz="1800" dirty="0"/>
              <a:t>, whereas </a:t>
            </a:r>
            <a:r>
              <a:rPr lang="en-US" sz="1800" b="1" dirty="0"/>
              <a:t>y</a:t>
            </a:r>
            <a:r>
              <a:rPr lang="en-US" sz="1800" dirty="0"/>
              <a:t> will be declared as a plain integer.</a:t>
            </a:r>
          </a:p>
          <a:p>
            <a:r>
              <a:rPr lang="en-US" sz="1800" dirty="0" err="1"/>
              <a:t>typedef</a:t>
            </a:r>
            <a:r>
              <a:rPr lang="en-US" sz="1800" dirty="0"/>
              <a:t> </a:t>
            </a:r>
            <a:r>
              <a:rPr lang="en-US" sz="1800" dirty="0" err="1"/>
              <a:t>int</a:t>
            </a:r>
            <a:r>
              <a:rPr lang="en-US" sz="1800" dirty="0"/>
              <a:t>* </a:t>
            </a:r>
            <a:r>
              <a:rPr lang="en-US" sz="1800" b="1" dirty="0" err="1"/>
              <a:t>IntPtr</a:t>
            </a:r>
            <a:r>
              <a:rPr lang="en-US" sz="1800" dirty="0"/>
              <a:t> ; </a:t>
            </a:r>
          </a:p>
          <a:p>
            <a:r>
              <a:rPr lang="en-US" sz="1800" b="1" dirty="0" err="1"/>
              <a:t>IntPtr</a:t>
            </a:r>
            <a:r>
              <a:rPr lang="en-US" sz="1800" dirty="0"/>
              <a:t> x, y, z; </a:t>
            </a:r>
          </a:p>
          <a:p>
            <a:endParaRPr lang="en-US" sz="1800" dirty="0"/>
          </a:p>
          <a:p>
            <a:r>
              <a:rPr lang="en-US" sz="1800" dirty="0"/>
              <a:t>But if we use </a:t>
            </a:r>
            <a:r>
              <a:rPr lang="en-US" sz="1800" b="1" dirty="0" err="1"/>
              <a:t>typedef</a:t>
            </a:r>
            <a:r>
              <a:rPr lang="en-US" sz="1800" dirty="0"/>
              <a:t> like in above example, we can declare any number of pointers in a single statement.</a:t>
            </a:r>
          </a:p>
          <a:p>
            <a:endParaRPr lang="en-US" sz="1800" dirty="0"/>
          </a:p>
        </p:txBody>
      </p:sp>
      <p:sp>
        <p:nvSpPr>
          <p:cNvPr id="8" name="Footer Placeholder 7"/>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Branching and Looping Statements</a:t>
            </a:r>
          </a:p>
        </p:txBody>
      </p:sp>
      <p:sp>
        <p:nvSpPr>
          <p:cNvPr id="5123" name="Content Placeholder 2"/>
          <p:cNvSpPr>
            <a:spLocks noGrp="1"/>
          </p:cNvSpPr>
          <p:nvPr>
            <p:ph idx="1"/>
          </p:nvPr>
        </p:nvSpPr>
        <p:spPr>
          <a:xfrm>
            <a:off x="304800" y="1524001"/>
            <a:ext cx="8610600" cy="5105399"/>
          </a:xfrm>
        </p:spPr>
        <p:txBody>
          <a:bodyPr/>
          <a:lstStyle/>
          <a:p>
            <a:pPr>
              <a:buFont typeface="+mj-lt"/>
              <a:buAutoNum type="arabicPeriod"/>
            </a:pPr>
            <a:r>
              <a:rPr lang="en-US" sz="2000" dirty="0"/>
              <a:t>Simple </a:t>
            </a:r>
            <a:r>
              <a:rPr lang="en-US" sz="2000" i="1" dirty="0"/>
              <a:t>if</a:t>
            </a:r>
            <a:r>
              <a:rPr lang="en-US" sz="2000" dirty="0"/>
              <a:t> statement</a:t>
            </a:r>
          </a:p>
          <a:p>
            <a:pPr>
              <a:buFont typeface="+mj-lt"/>
              <a:buAutoNum type="arabicPeriod"/>
            </a:pPr>
            <a:r>
              <a:rPr lang="en-US" sz="2000" i="1" dirty="0"/>
              <a:t>If....else</a:t>
            </a:r>
            <a:r>
              <a:rPr lang="en-US" sz="2000" dirty="0"/>
              <a:t> statement</a:t>
            </a:r>
          </a:p>
          <a:p>
            <a:pPr>
              <a:buFont typeface="+mj-lt"/>
              <a:buAutoNum type="arabicPeriod"/>
            </a:pPr>
            <a:r>
              <a:rPr lang="en-US" sz="2000" dirty="0"/>
              <a:t>Nested </a:t>
            </a:r>
            <a:r>
              <a:rPr lang="en-US" sz="2000" i="1" dirty="0"/>
              <a:t>if....else </a:t>
            </a:r>
            <a:r>
              <a:rPr lang="en-US" sz="2000" dirty="0"/>
              <a:t>statement</a:t>
            </a:r>
          </a:p>
          <a:p>
            <a:pPr>
              <a:buFont typeface="+mj-lt"/>
              <a:buAutoNum type="arabicPeriod"/>
            </a:pPr>
            <a:r>
              <a:rPr lang="en-US" sz="2000" i="1" dirty="0"/>
              <a:t>else if</a:t>
            </a:r>
            <a:r>
              <a:rPr lang="en-US" sz="2000" dirty="0"/>
              <a:t> statement</a:t>
            </a:r>
          </a:p>
          <a:p>
            <a:pPr>
              <a:buFont typeface="+mj-lt"/>
              <a:buAutoNum type="arabicPeriod"/>
            </a:pPr>
            <a:r>
              <a:rPr lang="en-US" sz="2000" dirty="0" err="1"/>
              <a:t>goto</a:t>
            </a:r>
            <a:r>
              <a:rPr lang="en-US" sz="2000" dirty="0"/>
              <a:t> statement</a:t>
            </a:r>
          </a:p>
          <a:p>
            <a:pPr>
              <a:buFont typeface="+mj-lt"/>
              <a:buAutoNum type="arabicPeriod"/>
            </a:pPr>
            <a:endParaRPr lang="en-US" sz="2000" dirty="0"/>
          </a:p>
          <a:p>
            <a:pPr>
              <a:buFont typeface="+mj-lt"/>
              <a:buAutoNum type="arabicPeriod"/>
            </a:pPr>
            <a:endParaRPr lang="en-US" sz="2000" dirty="0"/>
          </a:p>
          <a:p>
            <a:r>
              <a:rPr lang="en-US" sz="2000" dirty="0"/>
              <a:t>Looping Statements</a:t>
            </a:r>
          </a:p>
          <a:p>
            <a:endParaRPr lang="en-US" sz="2000" dirty="0"/>
          </a:p>
          <a:p>
            <a:pPr>
              <a:buFont typeface="+mj-lt"/>
              <a:buAutoNum type="arabicPeriod"/>
            </a:pPr>
            <a:r>
              <a:rPr lang="en-US" sz="2000" i="1" dirty="0"/>
              <a:t>while</a:t>
            </a:r>
            <a:r>
              <a:rPr lang="en-US" sz="2000" dirty="0"/>
              <a:t> loop</a:t>
            </a:r>
          </a:p>
          <a:p>
            <a:pPr>
              <a:buFont typeface="+mj-lt"/>
              <a:buAutoNum type="arabicPeriod"/>
            </a:pPr>
            <a:r>
              <a:rPr lang="en-US" sz="2000" i="1" dirty="0"/>
              <a:t>for</a:t>
            </a:r>
            <a:r>
              <a:rPr lang="en-US" sz="2000" dirty="0"/>
              <a:t> loop</a:t>
            </a:r>
          </a:p>
          <a:p>
            <a:pPr>
              <a:buFont typeface="+mj-lt"/>
              <a:buAutoNum type="arabicPeriod"/>
            </a:pPr>
            <a:r>
              <a:rPr lang="en-US" sz="2000" i="1" dirty="0"/>
              <a:t>do-while</a:t>
            </a:r>
            <a:r>
              <a:rPr lang="en-US" sz="2000" dirty="0"/>
              <a:t> loop</a:t>
            </a:r>
          </a:p>
          <a:p>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Storage Classes in C++</a:t>
            </a:r>
          </a:p>
        </p:txBody>
      </p:sp>
      <p:sp>
        <p:nvSpPr>
          <p:cNvPr id="5123" name="Content Placeholder 2"/>
          <p:cNvSpPr>
            <a:spLocks noGrp="1"/>
          </p:cNvSpPr>
          <p:nvPr>
            <p:ph idx="1"/>
          </p:nvPr>
        </p:nvSpPr>
        <p:spPr>
          <a:xfrm>
            <a:off x="304800" y="1524001"/>
            <a:ext cx="8610600" cy="5105399"/>
          </a:xfrm>
        </p:spPr>
        <p:txBody>
          <a:bodyPr/>
          <a:lstStyle/>
          <a:p>
            <a:r>
              <a:rPr lang="en-US" sz="2000" dirty="0"/>
              <a:t>These are basically divided into 5 different types :</a:t>
            </a:r>
          </a:p>
          <a:p>
            <a:pPr>
              <a:buFont typeface="+mj-lt"/>
              <a:buAutoNum type="arabicPeriod"/>
            </a:pPr>
            <a:r>
              <a:rPr lang="en-US" sz="2000" dirty="0"/>
              <a:t>Global variables</a:t>
            </a:r>
          </a:p>
          <a:p>
            <a:pPr>
              <a:buFont typeface="+mj-lt"/>
              <a:buAutoNum type="arabicPeriod"/>
            </a:pPr>
            <a:r>
              <a:rPr lang="en-US" sz="2000" dirty="0"/>
              <a:t>Local variables</a:t>
            </a:r>
          </a:p>
          <a:p>
            <a:pPr>
              <a:buFont typeface="+mj-lt"/>
              <a:buAutoNum type="arabicPeriod"/>
            </a:pPr>
            <a:r>
              <a:rPr lang="en-US" sz="2000" dirty="0"/>
              <a:t>Register variables</a:t>
            </a:r>
          </a:p>
          <a:p>
            <a:pPr>
              <a:buFont typeface="+mj-lt"/>
              <a:buAutoNum type="arabicPeriod"/>
            </a:pPr>
            <a:r>
              <a:rPr lang="en-US" sz="2000" dirty="0"/>
              <a:t>Static variables</a:t>
            </a:r>
          </a:p>
          <a:p>
            <a:pPr>
              <a:buFont typeface="+mj-lt"/>
              <a:buAutoNum type="arabicPeriod"/>
            </a:pPr>
            <a:r>
              <a:rPr lang="en-US" sz="2000" dirty="0"/>
              <a:t>Extern variables</a:t>
            </a:r>
          </a:p>
          <a:p>
            <a:pPr>
              <a:buFont typeface="+mj-lt"/>
              <a:buAutoNum type="arabicPeriod"/>
            </a:pPr>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Storage Classes in C++</a:t>
            </a:r>
          </a:p>
        </p:txBody>
      </p:sp>
      <p:sp>
        <p:nvSpPr>
          <p:cNvPr id="5123" name="Content Placeholder 2"/>
          <p:cNvSpPr>
            <a:spLocks noGrp="1"/>
          </p:cNvSpPr>
          <p:nvPr>
            <p:ph idx="1"/>
          </p:nvPr>
        </p:nvSpPr>
        <p:spPr>
          <a:xfrm>
            <a:off x="304800" y="1524001"/>
            <a:ext cx="8610600" cy="5105399"/>
          </a:xfrm>
        </p:spPr>
        <p:txBody>
          <a:bodyPr/>
          <a:lstStyle/>
          <a:p>
            <a:r>
              <a:rPr lang="en-US" sz="2400" b="1" dirty="0"/>
              <a:t>Static Variables</a:t>
            </a:r>
          </a:p>
          <a:p>
            <a:r>
              <a:rPr lang="en-US" sz="1800" dirty="0"/>
              <a:t>void fun()</a:t>
            </a:r>
          </a:p>
          <a:p>
            <a:r>
              <a:rPr lang="en-US" sz="1800" dirty="0"/>
              <a:t>{</a:t>
            </a:r>
          </a:p>
          <a:p>
            <a:r>
              <a:rPr lang="en-US" sz="1800" dirty="0"/>
              <a:t> static </a:t>
            </a:r>
            <a:r>
              <a:rPr lang="en-US" sz="1800" dirty="0" err="1"/>
              <a:t>int</a:t>
            </a:r>
            <a:r>
              <a:rPr lang="en-US" sz="1800" dirty="0"/>
              <a:t> </a:t>
            </a:r>
            <a:r>
              <a:rPr lang="en-US" sz="1800" dirty="0" err="1"/>
              <a:t>i</a:t>
            </a:r>
            <a:r>
              <a:rPr lang="en-US" sz="1800" dirty="0"/>
              <a:t> = 10;</a:t>
            </a:r>
          </a:p>
          <a:p>
            <a:r>
              <a:rPr lang="en-US" sz="1800" dirty="0"/>
              <a:t> </a:t>
            </a:r>
            <a:r>
              <a:rPr lang="en-US" sz="1800" dirty="0" err="1"/>
              <a:t>i</a:t>
            </a:r>
            <a:r>
              <a:rPr lang="en-US" sz="1800" dirty="0"/>
              <a:t>++;</a:t>
            </a:r>
          </a:p>
          <a:p>
            <a:r>
              <a:rPr lang="en-US" sz="1800" dirty="0"/>
              <a:t> </a:t>
            </a:r>
            <a:r>
              <a:rPr lang="en-US" sz="1800" dirty="0" err="1"/>
              <a:t>cout</a:t>
            </a:r>
            <a:r>
              <a:rPr lang="en-US" sz="1800" dirty="0"/>
              <a:t> &lt;&lt; </a:t>
            </a:r>
            <a:r>
              <a:rPr lang="en-US" sz="1800" dirty="0" err="1"/>
              <a:t>i</a:t>
            </a:r>
            <a:r>
              <a:rPr lang="en-US" sz="1800" dirty="0"/>
              <a:t>;</a:t>
            </a:r>
          </a:p>
          <a:p>
            <a:r>
              <a:rPr lang="en-US" sz="1800" dirty="0"/>
              <a:t>}</a:t>
            </a:r>
          </a:p>
          <a:p>
            <a:r>
              <a:rPr lang="en-US" sz="1800" dirty="0" err="1"/>
              <a:t>int</a:t>
            </a:r>
            <a:r>
              <a:rPr lang="en-US" sz="1800" dirty="0"/>
              <a:t> main()</a:t>
            </a:r>
          </a:p>
          <a:p>
            <a:r>
              <a:rPr lang="en-US" sz="1800" dirty="0"/>
              <a:t>{</a:t>
            </a:r>
          </a:p>
          <a:p>
            <a:r>
              <a:rPr lang="en-US" sz="1800" dirty="0"/>
              <a:t> fun();      // Output = 11</a:t>
            </a:r>
          </a:p>
          <a:p>
            <a:r>
              <a:rPr lang="en-US" sz="1800" dirty="0"/>
              <a:t> fun();      // Output = 12</a:t>
            </a:r>
          </a:p>
          <a:p>
            <a:r>
              <a:rPr lang="en-US" sz="1800" dirty="0"/>
              <a:t> fun();      // Output = 13</a:t>
            </a:r>
          </a:p>
          <a:p>
            <a:r>
              <a:rPr lang="en-US" sz="1800" dirty="0"/>
              <a:t>}</a:t>
            </a:r>
          </a:p>
          <a:p>
            <a:pPr>
              <a:buFont typeface="+mj-lt"/>
              <a:buAutoNum type="arabicPeriod"/>
            </a:pPr>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Storage Classes in C++</a:t>
            </a:r>
          </a:p>
        </p:txBody>
      </p:sp>
      <p:sp>
        <p:nvSpPr>
          <p:cNvPr id="5123" name="Content Placeholder 2"/>
          <p:cNvSpPr>
            <a:spLocks noGrp="1"/>
          </p:cNvSpPr>
          <p:nvPr>
            <p:ph idx="1"/>
          </p:nvPr>
        </p:nvSpPr>
        <p:spPr>
          <a:xfrm>
            <a:off x="304800" y="1524001"/>
            <a:ext cx="8610600" cy="1904999"/>
          </a:xfrm>
        </p:spPr>
        <p:txBody>
          <a:bodyPr/>
          <a:lstStyle/>
          <a:p>
            <a:r>
              <a:rPr lang="en-US" sz="2000" b="1" dirty="0"/>
              <a:t>Extern Variables</a:t>
            </a:r>
          </a:p>
          <a:p>
            <a:endParaRPr lang="en-US" sz="2000" b="1" dirty="0"/>
          </a:p>
          <a:p>
            <a:r>
              <a:rPr lang="en-US" sz="2000" dirty="0"/>
              <a:t>This keyword is used to access variable in a file which is declared &amp; defined in some other file, that is the existence of a global variable in one file is declared using extern keyword in another file. </a:t>
            </a:r>
          </a:p>
        </p:txBody>
      </p:sp>
      <p:pic>
        <p:nvPicPr>
          <p:cNvPr id="46082" name="Picture 2" descr="https://www.studytonight.com/cpp/images/extern-keyword.gif"/>
          <p:cNvPicPr>
            <a:picLocks noChangeAspect="1" noChangeArrowheads="1"/>
          </p:cNvPicPr>
          <p:nvPr/>
        </p:nvPicPr>
        <p:blipFill>
          <a:blip r:embed="rId2"/>
          <a:srcRect/>
          <a:stretch>
            <a:fillRect/>
          </a:stretch>
        </p:blipFill>
        <p:spPr bwMode="auto">
          <a:xfrm>
            <a:off x="533400" y="3276600"/>
            <a:ext cx="7010400" cy="3333750"/>
          </a:xfrm>
          <a:prstGeom prst="rect">
            <a:avLst/>
          </a:prstGeom>
          <a:noFill/>
        </p:spPr>
      </p:pic>
      <p:sp>
        <p:nvSpPr>
          <p:cNvPr id="7" name="Footer Placeholder 6"/>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Functions in C++</a:t>
            </a:r>
          </a:p>
        </p:txBody>
      </p:sp>
      <p:sp>
        <p:nvSpPr>
          <p:cNvPr id="5123" name="Content Placeholder 2"/>
          <p:cNvSpPr>
            <a:spLocks noGrp="1"/>
          </p:cNvSpPr>
          <p:nvPr>
            <p:ph idx="1"/>
          </p:nvPr>
        </p:nvSpPr>
        <p:spPr>
          <a:xfrm>
            <a:off x="304800" y="1524001"/>
            <a:ext cx="8610600" cy="2133599"/>
          </a:xfrm>
        </p:spPr>
        <p:txBody>
          <a:bodyPr/>
          <a:lstStyle/>
          <a:p>
            <a:r>
              <a:rPr lang="en-US" sz="2000" b="1" dirty="0"/>
              <a:t>Calling a Function</a:t>
            </a:r>
          </a:p>
          <a:p>
            <a:r>
              <a:rPr lang="en-US" sz="2000" dirty="0"/>
              <a:t>Functions are called by their names. If the function is without argument, it can be called directly using its name. But for functions with arguments, we have two ways to call them,</a:t>
            </a:r>
          </a:p>
          <a:p>
            <a:pPr>
              <a:buFont typeface="+mj-lt"/>
              <a:buAutoNum type="arabicPeriod"/>
            </a:pPr>
            <a:r>
              <a:rPr lang="en-US" sz="2000" dirty="0"/>
              <a:t>Call by Value</a:t>
            </a:r>
          </a:p>
          <a:p>
            <a:pPr>
              <a:buFont typeface="+mj-lt"/>
              <a:buAutoNum type="arabicPeriod"/>
            </a:pPr>
            <a:r>
              <a:rPr lang="en-US" sz="2000" dirty="0"/>
              <a:t>Call by Reference</a:t>
            </a:r>
          </a:p>
          <a:p>
            <a:pPr>
              <a:buFont typeface="+mj-lt"/>
              <a:buAutoNum type="arabicPeriod"/>
            </a:pPr>
            <a:endParaRPr lang="en-US" sz="2000" dirty="0"/>
          </a:p>
        </p:txBody>
      </p:sp>
      <p:sp>
        <p:nvSpPr>
          <p:cNvPr id="4" name="TextBox 3"/>
          <p:cNvSpPr txBox="1"/>
          <p:nvPr/>
        </p:nvSpPr>
        <p:spPr>
          <a:xfrm>
            <a:off x="3657600" y="3200400"/>
            <a:ext cx="5486400" cy="3416320"/>
          </a:xfrm>
          <a:prstGeom prst="rect">
            <a:avLst/>
          </a:prstGeom>
          <a:noFill/>
        </p:spPr>
        <p:txBody>
          <a:bodyPr wrap="square" rtlCol="0">
            <a:spAutoFit/>
          </a:bodyPr>
          <a:lstStyle/>
          <a:p>
            <a:r>
              <a:rPr lang="en-US" sz="1800" dirty="0"/>
              <a:t>void calc(</a:t>
            </a:r>
            <a:r>
              <a:rPr lang="en-US" sz="1800" dirty="0" err="1"/>
              <a:t>int</a:t>
            </a:r>
            <a:r>
              <a:rPr lang="en-US" sz="1800" dirty="0"/>
              <a:t> x);</a:t>
            </a:r>
          </a:p>
          <a:p>
            <a:r>
              <a:rPr lang="en-US" sz="1800" dirty="0" err="1"/>
              <a:t>int</a:t>
            </a:r>
            <a:r>
              <a:rPr lang="en-US" sz="1800" dirty="0"/>
              <a:t> main()</a:t>
            </a:r>
          </a:p>
          <a:p>
            <a:r>
              <a:rPr lang="en-US" sz="1800" dirty="0"/>
              <a:t>{</a:t>
            </a:r>
          </a:p>
          <a:p>
            <a:r>
              <a:rPr lang="en-US" sz="1800" dirty="0"/>
              <a:t> </a:t>
            </a:r>
            <a:r>
              <a:rPr lang="en-US" sz="1800" dirty="0" err="1"/>
              <a:t>int</a:t>
            </a:r>
            <a:r>
              <a:rPr lang="en-US" sz="1800" dirty="0"/>
              <a:t> x = 10;</a:t>
            </a:r>
          </a:p>
          <a:p>
            <a:r>
              <a:rPr lang="en-US" sz="1800" dirty="0"/>
              <a:t> calc(x);</a:t>
            </a:r>
          </a:p>
          <a:p>
            <a:r>
              <a:rPr lang="en-US" sz="1800" dirty="0"/>
              <a:t> </a:t>
            </a:r>
            <a:r>
              <a:rPr lang="en-US" sz="1800" dirty="0" err="1"/>
              <a:t>printf</a:t>
            </a:r>
            <a:r>
              <a:rPr lang="en-US" sz="1800" dirty="0"/>
              <a:t>("%d", x);</a:t>
            </a:r>
          </a:p>
          <a:p>
            <a:r>
              <a:rPr lang="en-US" sz="1800" dirty="0"/>
              <a:t>}</a:t>
            </a:r>
          </a:p>
          <a:p>
            <a:endParaRPr lang="en-US" sz="1800" dirty="0"/>
          </a:p>
          <a:p>
            <a:r>
              <a:rPr lang="en-US" sz="1800" dirty="0"/>
              <a:t>void calc(</a:t>
            </a:r>
            <a:r>
              <a:rPr lang="en-US" sz="1800" dirty="0" err="1"/>
              <a:t>int</a:t>
            </a:r>
            <a:r>
              <a:rPr lang="en-US" sz="1800" dirty="0"/>
              <a:t> x)</a:t>
            </a:r>
          </a:p>
          <a:p>
            <a:r>
              <a:rPr lang="en-US" sz="1800" dirty="0"/>
              <a:t>{</a:t>
            </a:r>
          </a:p>
          <a:p>
            <a:r>
              <a:rPr lang="en-US" sz="1800" dirty="0"/>
              <a:t> x = x + 10 ;</a:t>
            </a:r>
          </a:p>
          <a:p>
            <a:r>
              <a:rPr lang="en-US" sz="1800" dirty="0"/>
              <a:t>}                                                         Output : 10</a:t>
            </a:r>
          </a:p>
        </p:txBody>
      </p:sp>
      <p:cxnSp>
        <p:nvCxnSpPr>
          <p:cNvPr id="10" name="Curved Connector 9"/>
          <p:cNvCxnSpPr/>
          <p:nvPr/>
        </p:nvCxnSpPr>
        <p:spPr bwMode="auto">
          <a:xfrm>
            <a:off x="1981200" y="3124200"/>
            <a:ext cx="1905000" cy="381000"/>
          </a:xfrm>
          <a:prstGeom prst="curvedConnector3">
            <a:avLst>
              <a:gd name="adj1" fmla="val 50000"/>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Footer Placeholder 7"/>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Functions in C++</a:t>
            </a:r>
          </a:p>
        </p:txBody>
      </p:sp>
      <p:sp>
        <p:nvSpPr>
          <p:cNvPr id="5123" name="Content Placeholder 2"/>
          <p:cNvSpPr>
            <a:spLocks noGrp="1"/>
          </p:cNvSpPr>
          <p:nvPr>
            <p:ph idx="1"/>
          </p:nvPr>
        </p:nvSpPr>
        <p:spPr>
          <a:xfrm>
            <a:off x="304800" y="1524001"/>
            <a:ext cx="8610600" cy="5029199"/>
          </a:xfrm>
        </p:spPr>
        <p:txBody>
          <a:bodyPr/>
          <a:lstStyle/>
          <a:p>
            <a:r>
              <a:rPr lang="en-US" sz="2000" b="1" dirty="0"/>
              <a:t>Call by Reference</a:t>
            </a:r>
          </a:p>
          <a:p>
            <a:endParaRPr lang="en-US" sz="2000" b="1" dirty="0"/>
          </a:p>
          <a:p>
            <a:r>
              <a:rPr lang="en-US" sz="1800" dirty="0"/>
              <a:t>void calc(</a:t>
            </a:r>
            <a:r>
              <a:rPr lang="en-US" sz="1800" dirty="0" err="1"/>
              <a:t>int</a:t>
            </a:r>
            <a:r>
              <a:rPr lang="en-US" sz="1800" dirty="0"/>
              <a:t> *p);</a:t>
            </a:r>
          </a:p>
          <a:p>
            <a:r>
              <a:rPr lang="en-US" sz="1800" dirty="0" err="1"/>
              <a:t>int</a:t>
            </a:r>
            <a:r>
              <a:rPr lang="en-US" sz="1800" dirty="0"/>
              <a:t> main()</a:t>
            </a:r>
          </a:p>
          <a:p>
            <a:r>
              <a:rPr lang="en-US" sz="1800" dirty="0"/>
              <a:t>{</a:t>
            </a:r>
          </a:p>
          <a:p>
            <a:r>
              <a:rPr lang="en-US" sz="1800" dirty="0"/>
              <a:t> </a:t>
            </a:r>
            <a:r>
              <a:rPr lang="en-US" sz="1800" dirty="0" err="1"/>
              <a:t>int</a:t>
            </a:r>
            <a:r>
              <a:rPr lang="en-US" sz="1800" dirty="0"/>
              <a:t> x = 10;</a:t>
            </a:r>
          </a:p>
          <a:p>
            <a:r>
              <a:rPr lang="en-US" sz="1800" dirty="0"/>
              <a:t> calc(&amp;x);     // passing address of x as argument</a:t>
            </a:r>
          </a:p>
          <a:p>
            <a:r>
              <a:rPr lang="en-US" sz="1800" dirty="0"/>
              <a:t> </a:t>
            </a:r>
            <a:r>
              <a:rPr lang="en-US" sz="1800" dirty="0" err="1"/>
              <a:t>printf</a:t>
            </a:r>
            <a:r>
              <a:rPr lang="en-US" sz="1800" dirty="0"/>
              <a:t>("%d", x);</a:t>
            </a:r>
          </a:p>
          <a:p>
            <a:r>
              <a:rPr lang="en-US" sz="1800" dirty="0"/>
              <a:t>}</a:t>
            </a:r>
          </a:p>
          <a:p>
            <a:endParaRPr lang="en-US" sz="1800" dirty="0"/>
          </a:p>
          <a:p>
            <a:r>
              <a:rPr lang="en-US" sz="1800" dirty="0"/>
              <a:t>void calc(</a:t>
            </a:r>
            <a:r>
              <a:rPr lang="en-US" sz="1800" dirty="0" err="1"/>
              <a:t>int</a:t>
            </a:r>
            <a:r>
              <a:rPr lang="en-US" sz="1800" dirty="0"/>
              <a:t> *p)</a:t>
            </a:r>
          </a:p>
          <a:p>
            <a:r>
              <a:rPr lang="en-US" sz="1800" dirty="0"/>
              <a:t>{</a:t>
            </a:r>
          </a:p>
          <a:p>
            <a:r>
              <a:rPr lang="en-US" sz="1800" dirty="0"/>
              <a:t> *p = *p + 10;</a:t>
            </a:r>
          </a:p>
          <a:p>
            <a:r>
              <a:rPr lang="en-US" sz="1800" dirty="0"/>
              <a:t>}</a:t>
            </a:r>
          </a:p>
          <a:p>
            <a:r>
              <a:rPr lang="en-US" sz="1800" dirty="0"/>
              <a:t>                                                                                                            Output : 20</a:t>
            </a:r>
          </a:p>
          <a:p>
            <a:endParaRPr lang="en-US" sz="1800" dirty="0"/>
          </a:p>
          <a:p>
            <a:pPr>
              <a:buFont typeface="+mj-lt"/>
              <a:buAutoNum type="arabicPeriod"/>
            </a:pPr>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Introduction to Classes and Objects</a:t>
            </a:r>
          </a:p>
        </p:txBody>
      </p:sp>
      <p:sp>
        <p:nvSpPr>
          <p:cNvPr id="5123" name="Content Placeholder 2"/>
          <p:cNvSpPr>
            <a:spLocks noGrp="1"/>
          </p:cNvSpPr>
          <p:nvPr>
            <p:ph idx="1"/>
          </p:nvPr>
        </p:nvSpPr>
        <p:spPr>
          <a:xfrm>
            <a:off x="304800" y="1524001"/>
            <a:ext cx="8610600" cy="1981199"/>
          </a:xfrm>
        </p:spPr>
        <p:txBody>
          <a:bodyPr/>
          <a:lstStyle/>
          <a:p>
            <a:r>
              <a:rPr lang="en-US" sz="2000" dirty="0"/>
              <a:t>The classes are the most important feature of C++ that leads to Object Oriented programming. Class is a user defined data type, which holds its own data members and member functions, which can be accessed and used by creating instance of that class. </a:t>
            </a:r>
          </a:p>
          <a:p>
            <a:r>
              <a:rPr lang="en-US" sz="2000"/>
              <a:t>The variables inside class definition are called as data members and the functions are called member functions. </a:t>
            </a:r>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OOPS Concept</a:t>
            </a:r>
          </a:p>
        </p:txBody>
      </p:sp>
      <p:sp>
        <p:nvSpPr>
          <p:cNvPr id="4099" name="Content Placeholder 2"/>
          <p:cNvSpPr>
            <a:spLocks noGrp="1"/>
          </p:cNvSpPr>
          <p:nvPr>
            <p:ph idx="1"/>
          </p:nvPr>
        </p:nvSpPr>
        <p:spPr/>
        <p:txBody>
          <a:bodyPr/>
          <a:lstStyle/>
          <a:p>
            <a:r>
              <a:rPr lang="en-US" dirty="0"/>
              <a:t>Objects</a:t>
            </a:r>
          </a:p>
          <a:p>
            <a:r>
              <a:rPr lang="en-US" dirty="0"/>
              <a:t>Classes</a:t>
            </a:r>
          </a:p>
          <a:p>
            <a:r>
              <a:rPr lang="en-US" dirty="0"/>
              <a:t>Abstraction</a:t>
            </a:r>
          </a:p>
          <a:p>
            <a:r>
              <a:rPr lang="en-US" dirty="0"/>
              <a:t>Encapsulation</a:t>
            </a:r>
          </a:p>
          <a:p>
            <a:r>
              <a:rPr lang="en-US" dirty="0"/>
              <a:t>Inheritance</a:t>
            </a:r>
          </a:p>
          <a:p>
            <a:r>
              <a:rPr lang="en-US" dirty="0"/>
              <a:t>Overloading</a:t>
            </a:r>
          </a:p>
          <a:p>
            <a:r>
              <a:rPr lang="en-US" dirty="0"/>
              <a:t>Exception Handling</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Introduction to Classes and Objects</a:t>
            </a:r>
          </a:p>
        </p:txBody>
      </p:sp>
      <p:sp>
        <p:nvSpPr>
          <p:cNvPr id="5123" name="Content Placeholder 2"/>
          <p:cNvSpPr>
            <a:spLocks noGrp="1"/>
          </p:cNvSpPr>
          <p:nvPr>
            <p:ph idx="1"/>
          </p:nvPr>
        </p:nvSpPr>
        <p:spPr>
          <a:xfrm>
            <a:off x="304800" y="1524001"/>
            <a:ext cx="8610600" cy="1981199"/>
          </a:xfrm>
        </p:spPr>
        <p:txBody>
          <a:bodyPr/>
          <a:lstStyle/>
          <a:p>
            <a:r>
              <a:rPr lang="en-US" sz="2000" dirty="0"/>
              <a:t>The classes are the most important feature of C++ that leads to Object Oriented programming. Class is a user defined data type, which holds its own data members and member functions, which can be accessed and used by creating instance of that class. </a:t>
            </a:r>
          </a:p>
          <a:p>
            <a:r>
              <a:rPr lang="en-US" sz="2000"/>
              <a:t>The variables inside class definition are called as data members and the functions are called member functions. </a:t>
            </a:r>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Introduction to Classes and Objects</a:t>
            </a:r>
          </a:p>
        </p:txBody>
      </p:sp>
      <p:sp>
        <p:nvSpPr>
          <p:cNvPr id="5123" name="Content Placeholder 2"/>
          <p:cNvSpPr>
            <a:spLocks noGrp="1"/>
          </p:cNvSpPr>
          <p:nvPr>
            <p:ph idx="1"/>
          </p:nvPr>
        </p:nvSpPr>
        <p:spPr>
          <a:xfrm>
            <a:off x="114300" y="1676401"/>
            <a:ext cx="8915400" cy="5105399"/>
          </a:xfrm>
        </p:spPr>
        <p:txBody>
          <a:bodyPr numCol="2"/>
          <a:lstStyle/>
          <a:p>
            <a:pPr>
              <a:buFont typeface="+mj-lt"/>
              <a:buAutoNum type="arabicPeriod"/>
            </a:pPr>
            <a:r>
              <a:rPr lang="en-US" sz="2000" dirty="0"/>
              <a:t>Class name must start with an uppercase letter(Although this is not mandatory). If class name is made of more than one word, then first letter of each word must be in uppercase. </a:t>
            </a:r>
            <a:r>
              <a:rPr lang="en-US" sz="2000" i="1" dirty="0"/>
              <a:t>Example</a:t>
            </a:r>
            <a:r>
              <a:rPr lang="en-US" sz="2000" dirty="0"/>
              <a:t>, class Study, class </a:t>
            </a:r>
            <a:r>
              <a:rPr lang="en-US" sz="2000" dirty="0" err="1"/>
              <a:t>StudyTonight</a:t>
            </a:r>
            <a:r>
              <a:rPr lang="en-US" sz="2000" dirty="0"/>
              <a:t> etc </a:t>
            </a:r>
          </a:p>
          <a:p>
            <a:pPr>
              <a:buFont typeface="+mj-lt"/>
              <a:buAutoNum type="arabicPeriod"/>
            </a:pPr>
            <a:r>
              <a:rPr lang="en-US" sz="2000" dirty="0"/>
              <a:t>Classes contain, data members and member functions, and the access of these data members and variable depends on the access </a:t>
            </a:r>
            <a:r>
              <a:rPr lang="en-US" sz="2000" dirty="0" err="1"/>
              <a:t>specifiers</a:t>
            </a:r>
            <a:r>
              <a:rPr lang="en-US" sz="2000" dirty="0"/>
              <a:t> (discussed in next section). </a:t>
            </a:r>
          </a:p>
          <a:p>
            <a:pPr>
              <a:buFont typeface="+mj-lt"/>
              <a:buAutoNum type="arabicPeriod"/>
            </a:pPr>
            <a:r>
              <a:rPr lang="en-US" sz="2000" dirty="0"/>
              <a:t>Class's member functions can be defined inside the class definition or outside the class definition. </a:t>
            </a:r>
          </a:p>
          <a:p>
            <a:pPr>
              <a:buFont typeface="+mj-lt"/>
              <a:buAutoNum type="arabicPeriod"/>
            </a:pPr>
            <a:r>
              <a:rPr lang="en-US" sz="2000" dirty="0"/>
              <a:t>Class in C++ are similar to structures in C, the only difference being, class defaults to private access control, where as structure defaults to public. </a:t>
            </a:r>
          </a:p>
          <a:p>
            <a:pPr>
              <a:buFont typeface="+mj-lt"/>
              <a:buAutoNum type="arabicPeriod"/>
            </a:pPr>
            <a:r>
              <a:rPr lang="en-US" sz="2000" dirty="0"/>
              <a:t>All the features of OOPS, revolve around classes in C++. Inheritance, Encapsulation, Abstraction etc. </a:t>
            </a:r>
          </a:p>
          <a:p>
            <a:pPr>
              <a:buFont typeface="+mj-lt"/>
              <a:buAutoNum type="arabicPeriod"/>
            </a:pPr>
            <a:r>
              <a:rPr lang="en-US" sz="2000" dirty="0"/>
              <a:t>Objects of class holds separate copies of data members. We can create as many objects of a class as we need. </a:t>
            </a:r>
          </a:p>
          <a:p>
            <a:pPr>
              <a:buFont typeface="+mj-lt"/>
              <a:buAutoNum type="arabicPeriod"/>
            </a:pPr>
            <a:r>
              <a:rPr lang="en-US" sz="2000" dirty="0"/>
              <a:t>Classes do posses more characteristics, like we can create abstract classes, immutable classes, all this we will study later. </a:t>
            </a:r>
          </a:p>
          <a:p>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Introduction to Classes and Objects</a:t>
            </a:r>
          </a:p>
        </p:txBody>
      </p:sp>
      <p:sp>
        <p:nvSpPr>
          <p:cNvPr id="5123" name="Content Placeholder 2"/>
          <p:cNvSpPr>
            <a:spLocks noGrp="1"/>
          </p:cNvSpPr>
          <p:nvPr>
            <p:ph idx="1"/>
          </p:nvPr>
        </p:nvSpPr>
        <p:spPr>
          <a:xfrm>
            <a:off x="228600" y="1524001"/>
            <a:ext cx="8686800" cy="5029199"/>
          </a:xfrm>
        </p:spPr>
        <p:txBody>
          <a:bodyPr/>
          <a:lstStyle/>
          <a:p>
            <a:r>
              <a:rPr lang="en-US" sz="2000" b="1" dirty="0"/>
              <a:t>Objects</a:t>
            </a:r>
          </a:p>
          <a:p>
            <a:r>
              <a:rPr lang="en-US" sz="1600" dirty="0"/>
              <a:t>Each object has different data variables. Objects are </a:t>
            </a:r>
            <a:r>
              <a:rPr lang="en-US" sz="1600" dirty="0" err="1"/>
              <a:t>initialised</a:t>
            </a:r>
            <a:r>
              <a:rPr lang="en-US" sz="1600" dirty="0"/>
              <a:t> using special class functions called </a:t>
            </a:r>
            <a:r>
              <a:rPr lang="en-US" sz="1600" b="1" dirty="0"/>
              <a:t>Constructors</a:t>
            </a:r>
            <a:r>
              <a:rPr lang="en-US" sz="1600" dirty="0"/>
              <a:t>. We will study about constructors later.</a:t>
            </a:r>
          </a:p>
          <a:p>
            <a:r>
              <a:rPr lang="en-US" sz="1600" dirty="0"/>
              <a:t>And whenever the object is out of its scope, another special class member function called </a:t>
            </a:r>
            <a:r>
              <a:rPr lang="en-US" sz="1600" b="1" dirty="0"/>
              <a:t>Destructor</a:t>
            </a:r>
            <a:r>
              <a:rPr lang="en-US" sz="1600" dirty="0"/>
              <a:t> is called, to release the memory reserved by the object. C++ doesn't have Automatic Garbage Collector like in JAVA, in C++ Destructor performs this task.</a:t>
            </a:r>
          </a:p>
          <a:p>
            <a:endParaRPr lang="en-US" sz="2000" b="1" dirty="0"/>
          </a:p>
          <a:p>
            <a:r>
              <a:rPr lang="en-US" sz="1600" dirty="0"/>
              <a:t>class </a:t>
            </a:r>
            <a:r>
              <a:rPr lang="en-US" sz="1600" dirty="0" err="1"/>
              <a:t>Abc</a:t>
            </a:r>
            <a:endParaRPr lang="en-US" sz="1600" dirty="0"/>
          </a:p>
          <a:p>
            <a:r>
              <a:rPr lang="en-US" sz="1600" dirty="0"/>
              <a:t>{</a:t>
            </a:r>
          </a:p>
          <a:p>
            <a:r>
              <a:rPr lang="en-US" sz="1600" dirty="0"/>
              <a:t> </a:t>
            </a:r>
            <a:r>
              <a:rPr lang="en-US" sz="1600" dirty="0" err="1"/>
              <a:t>int</a:t>
            </a:r>
            <a:r>
              <a:rPr lang="en-US" sz="1600" dirty="0"/>
              <a:t> x;</a:t>
            </a:r>
          </a:p>
          <a:p>
            <a:r>
              <a:rPr lang="en-US" sz="1600" dirty="0"/>
              <a:t> void display(){} //empty function</a:t>
            </a:r>
          </a:p>
          <a:p>
            <a:r>
              <a:rPr lang="en-US" sz="1600" dirty="0"/>
              <a:t>};</a:t>
            </a:r>
          </a:p>
          <a:p>
            <a:endParaRPr lang="en-US" sz="1600" dirty="0"/>
          </a:p>
          <a:p>
            <a:r>
              <a:rPr lang="en-US" sz="1600" dirty="0"/>
              <a:t>in main()</a:t>
            </a:r>
          </a:p>
          <a:p>
            <a:r>
              <a:rPr lang="en-US" sz="1600" dirty="0"/>
              <a:t>{</a:t>
            </a:r>
          </a:p>
          <a:p>
            <a:r>
              <a:rPr lang="en-US" sz="1600" dirty="0"/>
              <a:t> </a:t>
            </a:r>
            <a:r>
              <a:rPr lang="en-US" sz="1600" dirty="0" err="1"/>
              <a:t>Abc</a:t>
            </a:r>
            <a:r>
              <a:rPr lang="en-US" sz="1600" dirty="0"/>
              <a:t> </a:t>
            </a:r>
            <a:r>
              <a:rPr lang="en-US" sz="1600" dirty="0" err="1"/>
              <a:t>obj</a:t>
            </a:r>
            <a:r>
              <a:rPr lang="en-US" sz="1600" dirty="0"/>
              <a:t>;   // Object of class </a:t>
            </a:r>
            <a:r>
              <a:rPr lang="en-US" sz="1600" dirty="0" err="1"/>
              <a:t>Abc</a:t>
            </a:r>
            <a:r>
              <a:rPr lang="en-US" sz="1600" dirty="0"/>
              <a:t> created</a:t>
            </a:r>
          </a:p>
          <a:p>
            <a:r>
              <a:rPr lang="en-US" sz="1600" dirty="0"/>
              <a:t>}</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Access Control in Classes</a:t>
            </a:r>
          </a:p>
        </p:txBody>
      </p:sp>
      <p:sp>
        <p:nvSpPr>
          <p:cNvPr id="5123" name="Content Placeholder 2"/>
          <p:cNvSpPr>
            <a:spLocks noGrp="1"/>
          </p:cNvSpPr>
          <p:nvPr>
            <p:ph idx="1"/>
          </p:nvPr>
        </p:nvSpPr>
        <p:spPr>
          <a:xfrm>
            <a:off x="114300" y="1676401"/>
            <a:ext cx="8915400" cy="5105399"/>
          </a:xfrm>
        </p:spPr>
        <p:txBody>
          <a:bodyPr numCol="2"/>
          <a:lstStyle/>
          <a:p>
            <a:r>
              <a:rPr lang="en-US" sz="2000" dirty="0"/>
              <a:t>Access </a:t>
            </a:r>
            <a:r>
              <a:rPr lang="en-US" sz="2000" dirty="0" err="1"/>
              <a:t>specifiers</a:t>
            </a:r>
            <a:r>
              <a:rPr lang="en-US" sz="2000" dirty="0"/>
              <a:t> in C++ class defines the access control rules. C++ has 3 new keywords introduced, namely,</a:t>
            </a:r>
          </a:p>
          <a:p>
            <a:pPr>
              <a:buFont typeface="+mj-lt"/>
              <a:buAutoNum type="arabicPeriod"/>
            </a:pPr>
            <a:r>
              <a:rPr lang="en-US" sz="2000" dirty="0"/>
              <a:t>public</a:t>
            </a:r>
          </a:p>
          <a:p>
            <a:pPr>
              <a:buFont typeface="+mj-lt"/>
              <a:buAutoNum type="arabicPeriod"/>
            </a:pPr>
            <a:r>
              <a:rPr lang="en-US" sz="2000" dirty="0"/>
              <a:t>private</a:t>
            </a:r>
          </a:p>
          <a:p>
            <a:pPr>
              <a:buFont typeface="+mj-lt"/>
              <a:buAutoNum type="arabicPeriod"/>
            </a:pPr>
            <a:r>
              <a:rPr lang="en-US" sz="2000" dirty="0"/>
              <a:t>protected</a:t>
            </a:r>
          </a:p>
          <a:p>
            <a:pPr>
              <a:buFont typeface="+mj-lt"/>
              <a:buAutoNum type="arabicPeriod"/>
            </a:pPr>
            <a:endParaRPr lang="en-US" sz="2000" dirty="0"/>
          </a:p>
          <a:p>
            <a:r>
              <a:rPr lang="en-US" sz="2000" b="1" dirty="0"/>
              <a:t>Protected, </a:t>
            </a:r>
            <a:r>
              <a:rPr lang="en-US" sz="2000" dirty="0"/>
              <a:t>is the last access </a:t>
            </a:r>
            <a:r>
              <a:rPr lang="en-US" sz="2000" dirty="0" err="1"/>
              <a:t>specifier</a:t>
            </a:r>
            <a:r>
              <a:rPr lang="en-US" sz="2000" dirty="0"/>
              <a:t>, and it is similar to private, it makes class member inaccessible outside the class. But they can be accessed by any subclass of that class. (If class A is inherited by class B, then class B is subclass of class A. </a:t>
            </a:r>
          </a:p>
          <a:p>
            <a:endParaRPr lang="en-US" sz="2000" dirty="0"/>
          </a:p>
          <a:p>
            <a:pPr marL="463550"/>
            <a:r>
              <a:rPr lang="en-US" sz="2000" dirty="0"/>
              <a:t>class </a:t>
            </a:r>
            <a:r>
              <a:rPr lang="en-US" sz="2000" dirty="0" err="1"/>
              <a:t>ProtectedAccess</a:t>
            </a:r>
            <a:endParaRPr lang="en-US" sz="2000" dirty="0"/>
          </a:p>
          <a:p>
            <a:pPr marL="463550"/>
            <a:r>
              <a:rPr lang="en-US" sz="2000" dirty="0"/>
              <a:t>{</a:t>
            </a:r>
          </a:p>
          <a:p>
            <a:pPr marL="463550"/>
            <a:r>
              <a:rPr lang="en-US" sz="2000" dirty="0"/>
              <a:t> protected:   // protected access</a:t>
            </a:r>
          </a:p>
          <a:p>
            <a:pPr marL="463550"/>
            <a:r>
              <a:rPr lang="en-US" sz="2000" dirty="0"/>
              <a:t> </a:t>
            </a:r>
            <a:r>
              <a:rPr lang="en-US" sz="2000" dirty="0" err="1"/>
              <a:t>int</a:t>
            </a:r>
            <a:r>
              <a:rPr lang="en-US" sz="2000" dirty="0"/>
              <a:t> x;            // Data Member</a:t>
            </a:r>
          </a:p>
          <a:p>
            <a:pPr marL="463550"/>
            <a:r>
              <a:rPr lang="en-US" sz="2000" dirty="0"/>
              <a:t> void display();   // </a:t>
            </a:r>
            <a:r>
              <a:rPr lang="en-US" sz="1800" dirty="0"/>
              <a:t>Member Function</a:t>
            </a:r>
          </a:p>
          <a:p>
            <a:pPr marL="463550"/>
            <a:r>
              <a:rPr lang="en-US" sz="2000" dirty="0"/>
              <a:t>}</a:t>
            </a:r>
          </a:p>
        </p:txBody>
      </p:sp>
      <p:cxnSp>
        <p:nvCxnSpPr>
          <p:cNvPr id="5" name="Elbow Connector 4"/>
          <p:cNvCxnSpPr/>
          <p:nvPr/>
        </p:nvCxnSpPr>
        <p:spPr bwMode="auto">
          <a:xfrm flipV="1">
            <a:off x="1066800" y="3048000"/>
            <a:ext cx="3886200" cy="1219200"/>
          </a:xfrm>
          <a:prstGeom prst="bentConnector3">
            <a:avLst>
              <a:gd name="adj1" fmla="val 50000"/>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Footer Placeholder 7"/>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Defining Class and Declaring Objects</a:t>
            </a:r>
          </a:p>
        </p:txBody>
      </p:sp>
      <p:sp>
        <p:nvSpPr>
          <p:cNvPr id="5123" name="Content Placeholder 2"/>
          <p:cNvSpPr>
            <a:spLocks noGrp="1"/>
          </p:cNvSpPr>
          <p:nvPr>
            <p:ph idx="1"/>
          </p:nvPr>
        </p:nvSpPr>
        <p:spPr>
          <a:xfrm>
            <a:off x="304800" y="1524001"/>
            <a:ext cx="8610600" cy="1981199"/>
          </a:xfrm>
        </p:spPr>
        <p:txBody>
          <a:bodyPr/>
          <a:lstStyle/>
          <a:p>
            <a:r>
              <a:rPr lang="en-US" sz="1800" dirty="0"/>
              <a:t>class </a:t>
            </a:r>
            <a:r>
              <a:rPr lang="en-US" sz="1800" dirty="0" err="1"/>
              <a:t>ClassName</a:t>
            </a:r>
            <a:endParaRPr lang="en-US" sz="1800" dirty="0"/>
          </a:p>
          <a:p>
            <a:r>
              <a:rPr lang="en-US" sz="1800" dirty="0"/>
              <a:t>{</a:t>
            </a:r>
          </a:p>
          <a:p>
            <a:r>
              <a:rPr lang="en-US" sz="1800" dirty="0"/>
              <a:t> Access </a:t>
            </a:r>
            <a:r>
              <a:rPr lang="en-US" sz="1800" dirty="0" err="1"/>
              <a:t>specifier</a:t>
            </a:r>
            <a:r>
              <a:rPr lang="en-US" sz="1800" dirty="0"/>
              <a:t>: </a:t>
            </a:r>
          </a:p>
          <a:p>
            <a:r>
              <a:rPr lang="en-US" sz="1800" dirty="0"/>
              <a:t> Data members;</a:t>
            </a:r>
          </a:p>
          <a:p>
            <a:r>
              <a:rPr lang="en-US" sz="1800" dirty="0"/>
              <a:t> Member Functions(){}</a:t>
            </a:r>
          </a:p>
          <a:p>
            <a:r>
              <a:rPr lang="en-US" sz="1800" dirty="0"/>
              <a:t>};</a:t>
            </a:r>
          </a:p>
        </p:txBody>
      </p:sp>
      <p:sp>
        <p:nvSpPr>
          <p:cNvPr id="4" name="Content Placeholder 2"/>
          <p:cNvSpPr txBox="1">
            <a:spLocks/>
          </p:cNvSpPr>
          <p:nvPr/>
        </p:nvSpPr>
        <p:spPr bwMode="auto">
          <a:xfrm>
            <a:off x="323850" y="3638551"/>
            <a:ext cx="3028950" cy="2990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class Student</a:t>
            </a:r>
          </a:p>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 public:</a:t>
            </a:r>
          </a:p>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 </a:t>
            </a:r>
            <a:r>
              <a:rPr kumimoji="0" lang="en-US" sz="1800" b="0" i="0" u="none" strike="noStrike" kern="0" cap="none" spc="0" normalizeH="0" baseline="0" noProof="0" dirty="0" err="1">
                <a:ln>
                  <a:noFill/>
                </a:ln>
                <a:solidFill>
                  <a:schemeClr val="tx1"/>
                </a:solidFill>
                <a:effectLst/>
                <a:uLnTx/>
                <a:uFillTx/>
                <a:latin typeface="+mn-lt"/>
                <a:ea typeface="+mn-ea"/>
                <a:cs typeface="+mn-cs"/>
              </a:rPr>
              <a:t>int</a:t>
            </a:r>
            <a:r>
              <a:rPr kumimoji="0" lang="en-US" sz="1800" b="0" i="0" u="none" strike="noStrike" kern="0" cap="none" spc="0" normalizeH="0" baseline="0" noProof="0" dirty="0">
                <a:ln>
                  <a:noFill/>
                </a:ln>
                <a:solidFill>
                  <a:schemeClr val="tx1"/>
                </a:solidFill>
                <a:effectLst/>
                <a:uLnTx/>
                <a:uFillTx/>
                <a:latin typeface="+mn-lt"/>
                <a:ea typeface="+mn-ea"/>
                <a:cs typeface="+mn-cs"/>
              </a:rPr>
              <a:t> </a:t>
            </a:r>
            <a:r>
              <a:rPr kumimoji="0" lang="en-US" sz="1800" b="0" i="0" u="none" strike="noStrike" kern="0" cap="none" spc="0" normalizeH="0" baseline="0" noProof="0" dirty="0" err="1">
                <a:ln>
                  <a:noFill/>
                </a:ln>
                <a:solidFill>
                  <a:schemeClr val="tx1"/>
                </a:solidFill>
                <a:effectLst/>
                <a:uLnTx/>
                <a:uFillTx/>
                <a:latin typeface="+mn-lt"/>
                <a:ea typeface="+mn-ea"/>
                <a:cs typeface="+mn-cs"/>
              </a:rPr>
              <a:t>rollno</a:t>
            </a:r>
            <a:r>
              <a:rPr kumimoji="0" lang="en-US" sz="18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 string name;</a:t>
            </a:r>
          </a:p>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a:t>
            </a:r>
          </a:p>
        </p:txBody>
      </p:sp>
      <p:sp>
        <p:nvSpPr>
          <p:cNvPr id="5" name="Content Placeholder 2"/>
          <p:cNvSpPr txBox="1">
            <a:spLocks/>
          </p:cNvSpPr>
          <p:nvPr/>
        </p:nvSpPr>
        <p:spPr bwMode="auto">
          <a:xfrm>
            <a:off x="4267200" y="3657600"/>
            <a:ext cx="3028950" cy="2990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class Student</a:t>
            </a:r>
          </a:p>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public:</a:t>
            </a:r>
          </a:p>
          <a:p>
            <a:pPr marL="45720" lvl="0">
              <a:spcBef>
                <a:spcPct val="25000"/>
              </a:spcBef>
              <a:buClr>
                <a:schemeClr val="tx2"/>
              </a:buClr>
              <a:buSzPct val="120000"/>
            </a:pPr>
            <a:r>
              <a:rPr kumimoji="0" lang="en-US" sz="1800" b="0" i="0" u="none" strike="noStrike" kern="0" cap="none" spc="0" normalizeH="0" baseline="0" noProof="0" dirty="0" err="1">
                <a:ln>
                  <a:noFill/>
                </a:ln>
                <a:solidFill>
                  <a:schemeClr val="tx1"/>
                </a:solidFill>
                <a:effectLst/>
                <a:uLnTx/>
                <a:uFillTx/>
                <a:latin typeface="+mn-lt"/>
                <a:ea typeface="+mn-ea"/>
                <a:cs typeface="+mn-cs"/>
              </a:rPr>
              <a:t>int</a:t>
            </a:r>
            <a:r>
              <a:rPr kumimoji="0" lang="en-US" sz="1800" b="0" i="0" u="none" strike="noStrike" kern="0" cap="none" spc="0" normalizeH="0" baseline="0" noProof="0" dirty="0">
                <a:ln>
                  <a:noFill/>
                </a:ln>
                <a:solidFill>
                  <a:schemeClr val="tx1"/>
                </a:solidFill>
                <a:effectLst/>
                <a:uLnTx/>
                <a:uFillTx/>
                <a:latin typeface="+mn-lt"/>
                <a:ea typeface="+mn-ea"/>
                <a:cs typeface="+mn-cs"/>
              </a:rPr>
              <a:t> </a:t>
            </a:r>
            <a:r>
              <a:rPr kumimoji="0" lang="en-US" sz="1800" b="0" i="0" u="none" strike="noStrike" kern="0" cap="none" spc="0" normalizeH="0" baseline="0" noProof="0" dirty="0" err="1">
                <a:ln>
                  <a:noFill/>
                </a:ln>
                <a:solidFill>
                  <a:schemeClr val="tx1"/>
                </a:solidFill>
                <a:effectLst/>
                <a:uLnTx/>
                <a:uFillTx/>
                <a:latin typeface="+mn-lt"/>
                <a:ea typeface="+mn-ea"/>
                <a:cs typeface="+mn-cs"/>
              </a:rPr>
              <a:t>rollno</a:t>
            </a:r>
            <a:r>
              <a:rPr kumimoji="0" lang="en-US" sz="18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string name;</a:t>
            </a:r>
          </a:p>
          <a:p>
            <a:pPr marL="45720" lvl="0">
              <a:spcBef>
                <a:spcPct val="25000"/>
              </a:spcBef>
              <a:buClr>
                <a:schemeClr val="tx2"/>
              </a:buClr>
              <a:buSzPct val="120000"/>
            </a:pPr>
            <a:r>
              <a:rPr kumimoji="0" lang="en-US" sz="1800" b="0" i="0" u="none" strike="noStrike" kern="0" cap="none" spc="0" normalizeH="0" baseline="0" noProof="0" dirty="0">
                <a:ln>
                  <a:noFill/>
                </a:ln>
                <a:solidFill>
                  <a:schemeClr val="tx1"/>
                </a:solidFill>
                <a:effectLst/>
                <a:uLnTx/>
                <a:uFillTx/>
                <a:latin typeface="+mn-lt"/>
                <a:ea typeface="+mn-ea"/>
                <a:cs typeface="+mn-cs"/>
              </a:rPr>
              <a:t>}A,B;</a:t>
            </a:r>
          </a:p>
        </p:txBody>
      </p:sp>
      <p:sp>
        <p:nvSpPr>
          <p:cNvPr id="8" name="Footer Placeholder 7"/>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Accessing Data Members of Class</a:t>
            </a:r>
          </a:p>
        </p:txBody>
      </p:sp>
      <p:sp>
        <p:nvSpPr>
          <p:cNvPr id="5123" name="Content Placeholder 2"/>
          <p:cNvSpPr>
            <a:spLocks noGrp="1"/>
          </p:cNvSpPr>
          <p:nvPr>
            <p:ph idx="1"/>
          </p:nvPr>
        </p:nvSpPr>
        <p:spPr>
          <a:xfrm>
            <a:off x="304800" y="1524001"/>
            <a:ext cx="8610600" cy="4800599"/>
          </a:xfrm>
        </p:spPr>
        <p:txBody>
          <a:bodyPr>
            <a:normAutofit fontScale="85000" lnSpcReduction="20000"/>
          </a:bodyPr>
          <a:lstStyle/>
          <a:p>
            <a:r>
              <a:rPr lang="en-US" sz="1600" dirty="0"/>
              <a:t>class Student</a:t>
            </a:r>
          </a:p>
          <a:p>
            <a:r>
              <a:rPr lang="en-US" sz="1600" dirty="0"/>
              <a:t>{</a:t>
            </a:r>
          </a:p>
          <a:p>
            <a:r>
              <a:rPr lang="en-US" sz="1600" dirty="0"/>
              <a:t> public:</a:t>
            </a:r>
          </a:p>
          <a:p>
            <a:r>
              <a:rPr lang="en-US" sz="1600" dirty="0"/>
              <a:t> </a:t>
            </a:r>
            <a:r>
              <a:rPr lang="en-US" sz="1600" dirty="0" err="1"/>
              <a:t>int</a:t>
            </a:r>
            <a:r>
              <a:rPr lang="en-US" sz="1600" dirty="0"/>
              <a:t> </a:t>
            </a:r>
            <a:r>
              <a:rPr lang="en-US" sz="1600" dirty="0" err="1"/>
              <a:t>rollno</a:t>
            </a:r>
            <a:r>
              <a:rPr lang="en-US" sz="1600" dirty="0"/>
              <a:t>;</a:t>
            </a:r>
          </a:p>
          <a:p>
            <a:r>
              <a:rPr lang="en-US" sz="1600" dirty="0"/>
              <a:t> string name;</a:t>
            </a:r>
          </a:p>
          <a:p>
            <a:r>
              <a:rPr lang="en-US" sz="1600" dirty="0"/>
              <a:t>};</a:t>
            </a:r>
          </a:p>
          <a:p>
            <a:endParaRPr lang="en-US" sz="1600" dirty="0"/>
          </a:p>
          <a:p>
            <a:r>
              <a:rPr lang="en-US" sz="1600" dirty="0" err="1"/>
              <a:t>int</a:t>
            </a:r>
            <a:r>
              <a:rPr lang="en-US" sz="1600" dirty="0"/>
              <a:t> main()</a:t>
            </a:r>
          </a:p>
          <a:p>
            <a:r>
              <a:rPr lang="en-US" sz="1600" dirty="0"/>
              <a:t>{</a:t>
            </a:r>
          </a:p>
          <a:p>
            <a:r>
              <a:rPr lang="en-US" sz="1600" dirty="0"/>
              <a:t> Student A;</a:t>
            </a:r>
          </a:p>
          <a:p>
            <a:r>
              <a:rPr lang="en-US" sz="1600" dirty="0"/>
              <a:t> Student B;</a:t>
            </a:r>
          </a:p>
          <a:p>
            <a:r>
              <a:rPr lang="en-US" sz="1600" dirty="0"/>
              <a:t> </a:t>
            </a:r>
            <a:r>
              <a:rPr lang="en-US" sz="1600" dirty="0" err="1"/>
              <a:t>A.rollno</a:t>
            </a:r>
            <a:r>
              <a:rPr lang="en-US" sz="1600" dirty="0"/>
              <a:t>=1;</a:t>
            </a:r>
          </a:p>
          <a:p>
            <a:r>
              <a:rPr lang="en-US" sz="1600" dirty="0"/>
              <a:t> A.name="Adam";</a:t>
            </a:r>
          </a:p>
          <a:p>
            <a:endParaRPr lang="en-US" sz="1600" dirty="0"/>
          </a:p>
          <a:p>
            <a:r>
              <a:rPr lang="en-US" sz="1600" dirty="0"/>
              <a:t> </a:t>
            </a:r>
            <a:r>
              <a:rPr lang="en-US" sz="1600" dirty="0" err="1"/>
              <a:t>B.rollno</a:t>
            </a:r>
            <a:r>
              <a:rPr lang="en-US" sz="1600" dirty="0"/>
              <a:t>=2;</a:t>
            </a:r>
          </a:p>
          <a:p>
            <a:r>
              <a:rPr lang="en-US" sz="1600" dirty="0"/>
              <a:t> B.name="Bella";</a:t>
            </a:r>
          </a:p>
          <a:p>
            <a:endParaRPr lang="en-US" sz="1600" dirty="0"/>
          </a:p>
          <a:p>
            <a:r>
              <a:rPr lang="en-US" sz="1600" dirty="0"/>
              <a:t> </a:t>
            </a:r>
            <a:r>
              <a:rPr lang="en-US" sz="1600" dirty="0" err="1"/>
              <a:t>cout</a:t>
            </a:r>
            <a:r>
              <a:rPr lang="en-US" sz="1600" dirty="0"/>
              <a:t> &lt;&lt;"Name and Roll no of A is :"&lt;&lt; A.name &lt;&lt; </a:t>
            </a:r>
            <a:r>
              <a:rPr lang="en-US" sz="1600" dirty="0" err="1"/>
              <a:t>A.rollno</a:t>
            </a:r>
            <a:r>
              <a:rPr lang="en-US" sz="1600" dirty="0"/>
              <a:t>;</a:t>
            </a:r>
          </a:p>
          <a:p>
            <a:r>
              <a:rPr lang="en-US" sz="1600" dirty="0"/>
              <a:t> </a:t>
            </a:r>
            <a:r>
              <a:rPr lang="en-US" sz="1600" dirty="0" err="1"/>
              <a:t>cout</a:t>
            </a:r>
            <a:r>
              <a:rPr lang="en-US" sz="1600" dirty="0"/>
              <a:t> &lt;&lt;"Name and Roll no of B is :"&lt;&lt; B.name &lt;&lt; </a:t>
            </a:r>
            <a:r>
              <a:rPr lang="en-US" sz="1600" dirty="0" err="1"/>
              <a:t>B.rollno</a:t>
            </a:r>
            <a:r>
              <a:rPr lang="en-US" sz="1600" dirty="0"/>
              <a:t>;</a:t>
            </a:r>
          </a:p>
          <a:p>
            <a:r>
              <a:rPr lang="en-US" sz="1600" dirty="0"/>
              <a:t>}</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Accessing Data Members of Class</a:t>
            </a:r>
          </a:p>
        </p:txBody>
      </p:sp>
      <p:sp>
        <p:nvSpPr>
          <p:cNvPr id="5123" name="Content Placeholder 2"/>
          <p:cNvSpPr>
            <a:spLocks noGrp="1"/>
          </p:cNvSpPr>
          <p:nvPr>
            <p:ph idx="1"/>
          </p:nvPr>
        </p:nvSpPr>
        <p:spPr>
          <a:xfrm>
            <a:off x="304800" y="1524001"/>
            <a:ext cx="8610600" cy="533399"/>
          </a:xfrm>
        </p:spPr>
        <p:txBody>
          <a:bodyPr>
            <a:normAutofit/>
          </a:bodyPr>
          <a:lstStyle/>
          <a:p>
            <a:r>
              <a:rPr lang="en-US" sz="1400" b="1" dirty="0"/>
              <a:t>Accessing Private Data Members</a:t>
            </a:r>
          </a:p>
          <a:p>
            <a:endParaRPr lang="en-US" sz="1400" b="1" dirty="0"/>
          </a:p>
        </p:txBody>
      </p:sp>
      <p:sp>
        <p:nvSpPr>
          <p:cNvPr id="4" name="Content Placeholder 2"/>
          <p:cNvSpPr txBox="1">
            <a:spLocks/>
          </p:cNvSpPr>
          <p:nvPr/>
        </p:nvSpPr>
        <p:spPr bwMode="auto">
          <a:xfrm>
            <a:off x="193955" y="1995066"/>
            <a:ext cx="4301846" cy="45581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class Student</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private:    // private data member</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int</a:t>
            </a: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rollno</a:t>
            </a:r>
            <a:r>
              <a:rPr kumimoji="0" lang="en-US" sz="140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endParaRPr kumimoji="0" lang="en-US" sz="140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public:     // public </a:t>
            </a:r>
            <a:r>
              <a:rPr kumimoji="0" lang="en-US" sz="1400" u="none" strike="noStrike" kern="0" cap="none" spc="0" normalizeH="0" baseline="0" noProof="0" dirty="0" err="1">
                <a:ln>
                  <a:noFill/>
                </a:ln>
                <a:solidFill>
                  <a:schemeClr val="tx1"/>
                </a:solidFill>
                <a:effectLst/>
                <a:uLnTx/>
                <a:uFillTx/>
                <a:latin typeface="+mn-lt"/>
                <a:ea typeface="+mn-ea"/>
                <a:cs typeface="+mn-cs"/>
              </a:rPr>
              <a:t>accessor</a:t>
            </a:r>
            <a:r>
              <a:rPr kumimoji="0" lang="en-US" sz="1400" u="none" strike="noStrike" kern="0" cap="none" spc="0" normalizeH="0" baseline="0" noProof="0" dirty="0">
                <a:ln>
                  <a:noFill/>
                </a:ln>
                <a:solidFill>
                  <a:schemeClr val="tx1"/>
                </a:solidFill>
                <a:effectLst/>
                <a:uLnTx/>
                <a:uFillTx/>
                <a:latin typeface="+mn-lt"/>
                <a:ea typeface="+mn-ea"/>
                <a:cs typeface="+mn-cs"/>
              </a:rPr>
              <a:t> and </a:t>
            </a:r>
            <a:r>
              <a:rPr kumimoji="0" lang="en-US" sz="1400" u="none" strike="noStrike" kern="0" cap="none" spc="0" normalizeH="0" baseline="0" noProof="0" dirty="0" err="1">
                <a:ln>
                  <a:noFill/>
                </a:ln>
                <a:solidFill>
                  <a:schemeClr val="tx1"/>
                </a:solidFill>
                <a:effectLst/>
                <a:uLnTx/>
                <a:uFillTx/>
                <a:latin typeface="+mn-lt"/>
                <a:ea typeface="+mn-ea"/>
                <a:cs typeface="+mn-cs"/>
              </a:rPr>
              <a:t>mutator</a:t>
            </a:r>
            <a:r>
              <a:rPr kumimoji="0" lang="en-US" sz="1400" u="none" strike="noStrike" kern="0" cap="none" spc="0" normalizeH="0" baseline="0" noProof="0" dirty="0">
                <a:ln>
                  <a:noFill/>
                </a:ln>
                <a:solidFill>
                  <a:schemeClr val="tx1"/>
                </a:solidFill>
                <a:effectLst/>
                <a:uLnTx/>
                <a:uFillTx/>
                <a:latin typeface="+mn-lt"/>
                <a:ea typeface="+mn-ea"/>
                <a:cs typeface="+mn-cs"/>
              </a:rPr>
              <a:t> functions</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int</a:t>
            </a: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getRollno</a:t>
            </a:r>
            <a:r>
              <a:rPr kumimoji="0" lang="en-US" sz="140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return </a:t>
            </a:r>
            <a:r>
              <a:rPr kumimoji="0" lang="en-US" sz="1400" u="none" strike="noStrike" kern="0" cap="none" spc="0" normalizeH="0" baseline="0" noProof="0" dirty="0" err="1">
                <a:ln>
                  <a:noFill/>
                </a:ln>
                <a:solidFill>
                  <a:schemeClr val="tx1"/>
                </a:solidFill>
                <a:effectLst/>
                <a:uLnTx/>
                <a:uFillTx/>
                <a:latin typeface="+mn-lt"/>
                <a:ea typeface="+mn-ea"/>
                <a:cs typeface="+mn-cs"/>
              </a:rPr>
              <a:t>rollno</a:t>
            </a:r>
            <a:r>
              <a:rPr kumimoji="0" lang="en-US" sz="140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p>
          <a:p>
            <a:pPr marL="45720" lvl="0">
              <a:spcBef>
                <a:spcPct val="25000"/>
              </a:spcBef>
              <a:buClr>
                <a:schemeClr val="tx2"/>
              </a:buClr>
              <a:buSzPct val="120000"/>
            </a:pPr>
            <a:endParaRPr kumimoji="0" lang="en-US" sz="140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void </a:t>
            </a:r>
            <a:r>
              <a:rPr kumimoji="0" lang="en-US" sz="1400" u="none" strike="noStrike" kern="0" cap="none" spc="0" normalizeH="0" baseline="0" noProof="0" dirty="0" err="1">
                <a:ln>
                  <a:noFill/>
                </a:ln>
                <a:solidFill>
                  <a:schemeClr val="tx1"/>
                </a:solidFill>
                <a:effectLst/>
                <a:uLnTx/>
                <a:uFillTx/>
                <a:latin typeface="+mn-lt"/>
                <a:ea typeface="+mn-ea"/>
                <a:cs typeface="+mn-cs"/>
              </a:rPr>
              <a:t>setRollno</a:t>
            </a:r>
            <a:r>
              <a:rPr kumimoji="0" lang="en-US" sz="1400" u="none" strike="noStrike" kern="0" cap="none" spc="0" normalizeH="0" baseline="0" noProof="0" dirty="0">
                <a:ln>
                  <a:noFill/>
                </a:ln>
                <a:solidFill>
                  <a:schemeClr val="tx1"/>
                </a:solidFill>
                <a:effectLst/>
                <a:uLnTx/>
                <a:uFillTx/>
                <a:latin typeface="+mn-lt"/>
                <a:ea typeface="+mn-ea"/>
                <a:cs typeface="+mn-cs"/>
              </a:rPr>
              <a:t>(</a:t>
            </a:r>
            <a:r>
              <a:rPr kumimoji="0" lang="en-US" sz="1400" u="none" strike="noStrike" kern="0" cap="none" spc="0" normalizeH="0" baseline="0" noProof="0" dirty="0" err="1">
                <a:ln>
                  <a:noFill/>
                </a:ln>
                <a:solidFill>
                  <a:schemeClr val="tx1"/>
                </a:solidFill>
                <a:effectLst/>
                <a:uLnTx/>
                <a:uFillTx/>
                <a:latin typeface="+mn-lt"/>
                <a:ea typeface="+mn-ea"/>
                <a:cs typeface="+mn-cs"/>
              </a:rPr>
              <a:t>int</a:t>
            </a: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i</a:t>
            </a:r>
            <a:r>
              <a:rPr kumimoji="0" lang="en-US" sz="140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rollno</a:t>
            </a:r>
            <a:r>
              <a:rPr kumimoji="0" lang="en-US" sz="1400" u="none" strike="noStrike" kern="0" cap="none" spc="0" normalizeH="0" baseline="0" noProof="0" dirty="0">
                <a:ln>
                  <a:noFill/>
                </a:ln>
                <a:solidFill>
                  <a:schemeClr val="tx1"/>
                </a:solidFill>
                <a:effectLst/>
                <a:uLnTx/>
                <a:uFillTx/>
                <a:latin typeface="+mn-lt"/>
                <a:ea typeface="+mn-ea"/>
                <a:cs typeface="+mn-cs"/>
              </a:rPr>
              <a:t>=</a:t>
            </a:r>
            <a:r>
              <a:rPr kumimoji="0" lang="en-US" sz="1400" u="none" strike="noStrike" kern="0" cap="none" spc="0" normalizeH="0" baseline="0" noProof="0" dirty="0" err="1">
                <a:ln>
                  <a:noFill/>
                </a:ln>
                <a:solidFill>
                  <a:schemeClr val="tx1"/>
                </a:solidFill>
                <a:effectLst/>
                <a:uLnTx/>
                <a:uFillTx/>
                <a:latin typeface="+mn-lt"/>
                <a:ea typeface="+mn-ea"/>
                <a:cs typeface="+mn-cs"/>
              </a:rPr>
              <a:t>i</a:t>
            </a:r>
            <a:r>
              <a:rPr kumimoji="0" lang="en-US" sz="140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p>
          <a:p>
            <a:pPr marL="45720" lvl="0">
              <a:spcBef>
                <a:spcPct val="25000"/>
              </a:spcBef>
              <a:buClr>
                <a:schemeClr val="tx2"/>
              </a:buClr>
              <a:buSzPct val="120000"/>
            </a:pPr>
            <a:endParaRPr kumimoji="0" lang="en-US" sz="140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endParaRPr kumimoji="0" lang="en-US" sz="1400" u="none" strike="noStrike" kern="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bwMode="auto">
          <a:xfrm>
            <a:off x="4682970" y="1870366"/>
            <a:ext cx="4301846" cy="45581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lvl="0">
              <a:spcBef>
                <a:spcPct val="25000"/>
              </a:spcBef>
              <a:buClr>
                <a:schemeClr val="tx2"/>
              </a:buClr>
              <a:buSzPct val="120000"/>
            </a:pPr>
            <a:r>
              <a:rPr kumimoji="0" lang="en-US" sz="1400" u="none" strike="noStrike" kern="0" cap="none" spc="0" normalizeH="0" baseline="0" noProof="0" dirty="0" err="1">
                <a:ln>
                  <a:noFill/>
                </a:ln>
                <a:solidFill>
                  <a:schemeClr val="tx1"/>
                </a:solidFill>
                <a:effectLst/>
                <a:uLnTx/>
                <a:uFillTx/>
                <a:latin typeface="+mn-lt"/>
                <a:ea typeface="+mn-ea"/>
                <a:cs typeface="+mn-cs"/>
              </a:rPr>
              <a:t>int</a:t>
            </a:r>
            <a:r>
              <a:rPr kumimoji="0" lang="en-US" sz="1400" u="none" strike="noStrike" kern="0" cap="none" spc="0" normalizeH="0" baseline="0" noProof="0" dirty="0">
                <a:ln>
                  <a:noFill/>
                </a:ln>
                <a:solidFill>
                  <a:schemeClr val="tx1"/>
                </a:solidFill>
                <a:effectLst/>
                <a:uLnTx/>
                <a:uFillTx/>
                <a:latin typeface="+mn-lt"/>
                <a:ea typeface="+mn-ea"/>
                <a:cs typeface="+mn-cs"/>
              </a:rPr>
              <a:t> main()</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Student A;</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A.rollono</a:t>
            </a:r>
            <a:r>
              <a:rPr kumimoji="0" lang="en-US" sz="1400" u="none" strike="noStrike" kern="0" cap="none" spc="0" normalizeH="0" baseline="0" noProof="0" dirty="0">
                <a:ln>
                  <a:noFill/>
                </a:ln>
                <a:solidFill>
                  <a:schemeClr val="tx1"/>
                </a:solidFill>
                <a:effectLst/>
                <a:uLnTx/>
                <a:uFillTx/>
                <a:latin typeface="+mn-lt"/>
                <a:ea typeface="+mn-ea"/>
                <a:cs typeface="+mn-cs"/>
              </a:rPr>
              <a:t>=1;  //Compile time error</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cout</a:t>
            </a:r>
            <a:r>
              <a:rPr kumimoji="0" lang="en-US" sz="1400" u="none" strike="noStrike" kern="0" cap="none" spc="0" normalizeH="0" baseline="0" noProof="0" dirty="0">
                <a:ln>
                  <a:noFill/>
                </a:ln>
                <a:solidFill>
                  <a:schemeClr val="tx1"/>
                </a:solidFill>
                <a:effectLst/>
                <a:uLnTx/>
                <a:uFillTx/>
                <a:latin typeface="+mn-lt"/>
                <a:ea typeface="+mn-ea"/>
                <a:cs typeface="+mn-cs"/>
              </a:rPr>
              <a:t>&lt;&lt; </a:t>
            </a:r>
            <a:r>
              <a:rPr kumimoji="0" lang="en-US" sz="1400" u="none" strike="noStrike" kern="0" cap="none" spc="0" normalizeH="0" baseline="0" noProof="0" dirty="0" err="1">
                <a:ln>
                  <a:noFill/>
                </a:ln>
                <a:solidFill>
                  <a:schemeClr val="tx1"/>
                </a:solidFill>
                <a:effectLst/>
                <a:uLnTx/>
                <a:uFillTx/>
                <a:latin typeface="+mn-lt"/>
                <a:ea typeface="+mn-ea"/>
                <a:cs typeface="+mn-cs"/>
              </a:rPr>
              <a:t>A.rollno</a:t>
            </a:r>
            <a:r>
              <a:rPr kumimoji="0" lang="en-US" sz="1400" u="none" strike="noStrike" kern="0" cap="none" spc="0" normalizeH="0" baseline="0" noProof="0" dirty="0">
                <a:ln>
                  <a:noFill/>
                </a:ln>
                <a:solidFill>
                  <a:schemeClr val="tx1"/>
                </a:solidFill>
                <a:effectLst/>
                <a:uLnTx/>
                <a:uFillTx/>
                <a:latin typeface="+mn-lt"/>
                <a:ea typeface="+mn-ea"/>
                <a:cs typeface="+mn-cs"/>
              </a:rPr>
              <a:t>; //Compile time error</a:t>
            </a:r>
          </a:p>
          <a:p>
            <a:pPr marL="45720" lvl="0">
              <a:spcBef>
                <a:spcPct val="25000"/>
              </a:spcBef>
              <a:buClr>
                <a:schemeClr val="tx2"/>
              </a:buClr>
              <a:buSzPct val="120000"/>
            </a:pPr>
            <a:endParaRPr kumimoji="0" lang="en-US" sz="140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A.setRollno</a:t>
            </a:r>
            <a:r>
              <a:rPr kumimoji="0" lang="en-US" sz="1400" u="none" strike="noStrike" kern="0" cap="none" spc="0" normalizeH="0" baseline="0" noProof="0" dirty="0">
                <a:ln>
                  <a:noFill/>
                </a:ln>
                <a:solidFill>
                  <a:schemeClr val="tx1"/>
                </a:solidFill>
                <a:effectLst/>
                <a:uLnTx/>
                <a:uFillTx/>
                <a:latin typeface="+mn-lt"/>
                <a:ea typeface="+mn-ea"/>
                <a:cs typeface="+mn-cs"/>
              </a:rPr>
              <a:t>(1);  //</a:t>
            </a:r>
            <a:r>
              <a:rPr kumimoji="0" lang="en-US" sz="1400" u="none" strike="noStrike" kern="0" cap="none" spc="0" normalizeH="0" baseline="0" noProof="0" dirty="0" err="1">
                <a:ln>
                  <a:noFill/>
                </a:ln>
                <a:solidFill>
                  <a:schemeClr val="tx1"/>
                </a:solidFill>
                <a:effectLst/>
                <a:uLnTx/>
                <a:uFillTx/>
                <a:latin typeface="+mn-lt"/>
                <a:ea typeface="+mn-ea"/>
                <a:cs typeface="+mn-cs"/>
              </a:rPr>
              <a:t>Rollno</a:t>
            </a:r>
            <a:r>
              <a:rPr kumimoji="0" lang="en-US" sz="1400" u="none" strike="noStrike" kern="0" cap="none" spc="0" normalizeH="0" baseline="0" noProof="0" dirty="0">
                <a:ln>
                  <a:noFill/>
                </a:ln>
                <a:solidFill>
                  <a:schemeClr val="tx1"/>
                </a:solidFill>
                <a:effectLst/>
                <a:uLnTx/>
                <a:uFillTx/>
                <a:latin typeface="+mn-lt"/>
                <a:ea typeface="+mn-ea"/>
                <a:cs typeface="+mn-cs"/>
              </a:rPr>
              <a:t> initialized to 1</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 </a:t>
            </a:r>
            <a:r>
              <a:rPr kumimoji="0" lang="en-US" sz="1400" u="none" strike="noStrike" kern="0" cap="none" spc="0" normalizeH="0" baseline="0" noProof="0" dirty="0" err="1">
                <a:ln>
                  <a:noFill/>
                </a:ln>
                <a:solidFill>
                  <a:schemeClr val="tx1"/>
                </a:solidFill>
                <a:effectLst/>
                <a:uLnTx/>
                <a:uFillTx/>
                <a:latin typeface="+mn-lt"/>
                <a:ea typeface="+mn-ea"/>
                <a:cs typeface="+mn-cs"/>
              </a:rPr>
              <a:t>cout</a:t>
            </a:r>
            <a:r>
              <a:rPr kumimoji="0" lang="en-US" sz="1400" u="none" strike="noStrike" kern="0" cap="none" spc="0" normalizeH="0" baseline="0" noProof="0" dirty="0">
                <a:ln>
                  <a:noFill/>
                </a:ln>
                <a:solidFill>
                  <a:schemeClr val="tx1"/>
                </a:solidFill>
                <a:effectLst/>
                <a:uLnTx/>
                <a:uFillTx/>
                <a:latin typeface="+mn-lt"/>
                <a:ea typeface="+mn-ea"/>
                <a:cs typeface="+mn-cs"/>
              </a:rPr>
              <a:t>&lt;&lt; </a:t>
            </a:r>
            <a:r>
              <a:rPr kumimoji="0" lang="en-US" sz="1400" u="none" strike="noStrike" kern="0" cap="none" spc="0" normalizeH="0" baseline="0" noProof="0" dirty="0" err="1">
                <a:ln>
                  <a:noFill/>
                </a:ln>
                <a:solidFill>
                  <a:schemeClr val="tx1"/>
                </a:solidFill>
                <a:effectLst/>
                <a:uLnTx/>
                <a:uFillTx/>
                <a:latin typeface="+mn-lt"/>
                <a:ea typeface="+mn-ea"/>
                <a:cs typeface="+mn-cs"/>
              </a:rPr>
              <a:t>A.getRollno</a:t>
            </a:r>
            <a:r>
              <a:rPr kumimoji="0" lang="en-US" sz="1400" u="none" strike="noStrike" kern="0" cap="none" spc="0" normalizeH="0" baseline="0" noProof="0" dirty="0">
                <a:ln>
                  <a:noFill/>
                </a:ln>
                <a:solidFill>
                  <a:schemeClr val="tx1"/>
                </a:solidFill>
                <a:effectLst/>
                <a:uLnTx/>
                <a:uFillTx/>
                <a:latin typeface="+mn-lt"/>
                <a:ea typeface="+mn-ea"/>
                <a:cs typeface="+mn-cs"/>
              </a:rPr>
              <a:t>(); //Output will be 1</a:t>
            </a:r>
          </a:p>
          <a:p>
            <a:pPr marL="45720" lvl="0">
              <a:spcBef>
                <a:spcPct val="25000"/>
              </a:spcBef>
              <a:buClr>
                <a:schemeClr val="tx2"/>
              </a:buClr>
              <a:buSzPct val="120000"/>
            </a:pPr>
            <a:r>
              <a:rPr kumimoji="0" lang="en-US" sz="1400" u="none" strike="noStrike" kern="0" cap="none" spc="0" normalizeH="0" baseline="0" noProof="0" dirty="0">
                <a:ln>
                  <a:noFill/>
                </a:ln>
                <a:solidFill>
                  <a:schemeClr val="tx1"/>
                </a:solidFill>
                <a:effectLst/>
                <a:uLnTx/>
                <a:uFillTx/>
                <a:latin typeface="+mn-lt"/>
                <a:ea typeface="+mn-ea"/>
                <a:cs typeface="+mn-cs"/>
              </a:rPr>
              <a:t>}</a:t>
            </a:r>
          </a:p>
        </p:txBody>
      </p:sp>
      <p:sp>
        <p:nvSpPr>
          <p:cNvPr id="8" name="Footer Placeholder 7"/>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Types of Member Functions</a:t>
            </a:r>
          </a:p>
        </p:txBody>
      </p:sp>
      <p:sp>
        <p:nvSpPr>
          <p:cNvPr id="4" name="Content Placeholder 2"/>
          <p:cNvSpPr txBox="1">
            <a:spLocks/>
          </p:cNvSpPr>
          <p:nvPr/>
        </p:nvSpPr>
        <p:spPr bwMode="auto">
          <a:xfrm>
            <a:off x="152400" y="1524000"/>
            <a:ext cx="4191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a:buFont typeface="+mj-lt"/>
              <a:buAutoNum type="arabicPeriod"/>
            </a:pPr>
            <a:r>
              <a:rPr lang="en-US" sz="1400" dirty="0"/>
              <a:t>Simple functions</a:t>
            </a:r>
          </a:p>
          <a:p>
            <a:pPr>
              <a:buFont typeface="+mj-lt"/>
              <a:buAutoNum type="arabicPeriod"/>
            </a:pPr>
            <a:r>
              <a:rPr lang="en-US" sz="1400" dirty="0"/>
              <a:t>Static functions</a:t>
            </a:r>
          </a:p>
          <a:p>
            <a:pPr>
              <a:buFont typeface="+mj-lt"/>
              <a:buAutoNum type="arabicPeriod"/>
            </a:pPr>
            <a:r>
              <a:rPr lang="en-US" sz="1400" dirty="0"/>
              <a:t>Const functions</a:t>
            </a:r>
          </a:p>
          <a:p>
            <a:pPr>
              <a:buFont typeface="+mj-lt"/>
              <a:buAutoNum type="arabicPeriod"/>
            </a:pPr>
            <a:r>
              <a:rPr lang="en-US" sz="1400" dirty="0"/>
              <a:t>Inline functions</a:t>
            </a:r>
          </a:p>
          <a:p>
            <a:pPr>
              <a:buFont typeface="+mj-lt"/>
              <a:buAutoNum type="arabicPeriod"/>
            </a:pPr>
            <a:r>
              <a:rPr lang="en-US" sz="1400" dirty="0"/>
              <a:t>Friend functions</a:t>
            </a:r>
          </a:p>
          <a:p>
            <a:pPr>
              <a:buFont typeface="+mj-lt"/>
              <a:buAutoNum type="arabicPeriod"/>
            </a:pPr>
            <a:endParaRPr lang="en-US" sz="1400" dirty="0"/>
          </a:p>
          <a:p>
            <a:r>
              <a:rPr lang="en-US" sz="1400" b="1" dirty="0"/>
              <a:t>Static Function</a:t>
            </a:r>
          </a:p>
          <a:p>
            <a:r>
              <a:rPr lang="en-US" sz="1400" dirty="0"/>
              <a:t>class X</a:t>
            </a:r>
          </a:p>
          <a:p>
            <a:r>
              <a:rPr lang="en-US" sz="1400" dirty="0"/>
              <a:t>{</a:t>
            </a:r>
          </a:p>
          <a:p>
            <a:r>
              <a:rPr lang="en-US" sz="1400" dirty="0"/>
              <a:t> public:</a:t>
            </a:r>
          </a:p>
          <a:p>
            <a:r>
              <a:rPr lang="en-US" sz="1400" dirty="0"/>
              <a:t> static void f(){};</a:t>
            </a:r>
          </a:p>
          <a:p>
            <a:r>
              <a:rPr lang="en-US" sz="1400" dirty="0"/>
              <a:t>};</a:t>
            </a:r>
          </a:p>
          <a:p>
            <a:endParaRPr lang="en-US" sz="1400" dirty="0"/>
          </a:p>
          <a:p>
            <a:r>
              <a:rPr lang="en-US" sz="1400" dirty="0" err="1"/>
              <a:t>int</a:t>
            </a:r>
            <a:r>
              <a:rPr lang="en-US" sz="1400" dirty="0"/>
              <a:t> main()</a:t>
            </a:r>
          </a:p>
          <a:p>
            <a:r>
              <a:rPr lang="en-US" sz="1400" dirty="0"/>
              <a:t>{</a:t>
            </a:r>
          </a:p>
          <a:p>
            <a:r>
              <a:rPr lang="en-US" sz="1400" dirty="0"/>
              <a:t> X::f();   // calling member function directly with class name</a:t>
            </a:r>
          </a:p>
          <a:p>
            <a:r>
              <a:rPr lang="en-US" sz="1400" dirty="0"/>
              <a:t>}</a:t>
            </a:r>
          </a:p>
          <a:p>
            <a:endParaRPr lang="en-US" sz="1400" dirty="0"/>
          </a:p>
          <a:p>
            <a:r>
              <a:rPr lang="en-US" sz="1400" dirty="0"/>
              <a:t>These functions cannot access ordinary data members and member functions, but only static data members and static member functions. </a:t>
            </a:r>
          </a:p>
          <a:p>
            <a:r>
              <a:rPr lang="en-US" sz="1400" dirty="0"/>
              <a:t>It doesn't have any "this" keyword which is the reason it cannot access ordinary members</a:t>
            </a:r>
          </a:p>
          <a:p>
            <a:endParaRPr lang="en-US" sz="1400" dirty="0"/>
          </a:p>
          <a:p>
            <a:pPr marL="45720" lvl="0">
              <a:spcBef>
                <a:spcPct val="25000"/>
              </a:spcBef>
              <a:buClr>
                <a:schemeClr val="tx2"/>
              </a:buClr>
              <a:buSzPct val="120000"/>
            </a:pPr>
            <a:endParaRPr kumimoji="0" lang="en-US" sz="1400" u="none" strike="noStrike" kern="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bwMode="auto">
          <a:xfrm>
            <a:off x="4495800" y="1752600"/>
            <a:ext cx="441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r>
              <a:rPr lang="en-US" sz="1400" b="1" dirty="0"/>
              <a:t>Const Member functions</a:t>
            </a:r>
          </a:p>
          <a:p>
            <a:endParaRPr lang="en-US" sz="1400" b="1" dirty="0"/>
          </a:p>
          <a:p>
            <a:r>
              <a:rPr lang="en-US" sz="1400" dirty="0"/>
              <a:t>When used with member function, such member functions can never modify the object or its related data members.</a:t>
            </a:r>
          </a:p>
          <a:p>
            <a:endParaRPr lang="en-US" sz="1400" dirty="0"/>
          </a:p>
          <a:p>
            <a:r>
              <a:rPr lang="en-US" sz="1400" dirty="0"/>
              <a:t>//Basic Syntax of const Member Function</a:t>
            </a:r>
          </a:p>
          <a:p>
            <a:endParaRPr lang="en-US" sz="1400" dirty="0"/>
          </a:p>
          <a:p>
            <a:r>
              <a:rPr lang="en-US" sz="1400" dirty="0"/>
              <a:t>void fun() const {}</a:t>
            </a:r>
          </a:p>
          <a:p>
            <a:endParaRPr lang="en-US" sz="1400" dirty="0"/>
          </a:p>
          <a:p>
            <a:r>
              <a:rPr lang="en-US" sz="1400" b="1" dirty="0"/>
              <a:t>Inline functions</a:t>
            </a:r>
          </a:p>
          <a:p>
            <a:r>
              <a:rPr lang="en-US" sz="1400" dirty="0"/>
              <a:t>All the member functions defined inside the class definition are by default declared as Inline</a:t>
            </a:r>
          </a:p>
          <a:p>
            <a:endParaRPr lang="en-US" sz="1400" dirty="0"/>
          </a:p>
        </p:txBody>
      </p:sp>
      <p:sp>
        <p:nvSpPr>
          <p:cNvPr id="8" name="Footer Placeholder 7"/>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Types of Member Functions</a:t>
            </a:r>
          </a:p>
        </p:txBody>
      </p:sp>
      <p:sp>
        <p:nvSpPr>
          <p:cNvPr id="4" name="Content Placeholder 2"/>
          <p:cNvSpPr txBox="1">
            <a:spLocks/>
          </p:cNvSpPr>
          <p:nvPr/>
        </p:nvSpPr>
        <p:spPr bwMode="auto">
          <a:xfrm>
            <a:off x="152400" y="1524000"/>
            <a:ext cx="4191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b="1" dirty="0"/>
              <a:t>Friend functions</a:t>
            </a:r>
          </a:p>
          <a:p>
            <a:pPr marL="45720">
              <a:spcBef>
                <a:spcPct val="25000"/>
              </a:spcBef>
              <a:buClr>
                <a:schemeClr val="tx2"/>
              </a:buClr>
              <a:buSzPct val="120000"/>
            </a:pPr>
            <a:r>
              <a:rPr lang="en-US" sz="1400" dirty="0"/>
              <a:t>Friend functions are actually not class member function. Friend functions are made to give </a:t>
            </a:r>
            <a:r>
              <a:rPr lang="en-US" sz="1400" b="1" dirty="0"/>
              <a:t>private</a:t>
            </a:r>
            <a:r>
              <a:rPr lang="en-US" sz="1400" dirty="0"/>
              <a:t> access to non-class functions. </a:t>
            </a:r>
          </a:p>
          <a:p>
            <a:pPr marL="45720">
              <a:spcBef>
                <a:spcPct val="25000"/>
              </a:spcBef>
              <a:buClr>
                <a:schemeClr val="tx2"/>
              </a:buClr>
              <a:buSzPct val="120000"/>
            </a:pPr>
            <a:r>
              <a:rPr lang="en-US" sz="1400" dirty="0"/>
              <a:t>You can declare a global function as friend, or a member function of other class as friend.</a:t>
            </a:r>
          </a:p>
          <a:p>
            <a:pPr marL="45720">
              <a:spcBef>
                <a:spcPct val="25000"/>
              </a:spcBef>
              <a:buClr>
                <a:schemeClr val="tx2"/>
              </a:buClr>
              <a:buSzPct val="120000"/>
            </a:pPr>
            <a:endParaRPr lang="en-US" sz="1400" dirty="0"/>
          </a:p>
          <a:p>
            <a:pPr marL="45720">
              <a:spcBef>
                <a:spcPct val="25000"/>
              </a:spcBef>
              <a:buClr>
                <a:schemeClr val="tx2"/>
              </a:buClr>
              <a:buSzPct val="120000"/>
            </a:pPr>
            <a:r>
              <a:rPr lang="en-US" sz="1200" dirty="0"/>
              <a:t>class </a:t>
            </a:r>
            <a:r>
              <a:rPr lang="en-US" sz="1200" dirty="0" err="1"/>
              <a:t>WithFriend</a:t>
            </a:r>
            <a:endParaRPr lang="en-US" sz="1200" dirty="0"/>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 </a:t>
            </a:r>
            <a:r>
              <a:rPr lang="en-US" sz="1200" dirty="0" err="1"/>
              <a:t>int</a:t>
            </a:r>
            <a:r>
              <a:rPr lang="en-US" sz="1200" dirty="0"/>
              <a:t> </a:t>
            </a:r>
            <a:r>
              <a:rPr lang="en-US" sz="1200" dirty="0" err="1"/>
              <a:t>i</a:t>
            </a:r>
            <a:r>
              <a:rPr lang="en-US" sz="1200" dirty="0"/>
              <a:t>;</a:t>
            </a:r>
          </a:p>
          <a:p>
            <a:pPr marL="45720">
              <a:spcBef>
                <a:spcPct val="25000"/>
              </a:spcBef>
              <a:buClr>
                <a:schemeClr val="tx2"/>
              </a:buClr>
              <a:buSzPct val="120000"/>
            </a:pPr>
            <a:r>
              <a:rPr lang="en-US" sz="1200" dirty="0"/>
              <a:t> public:</a:t>
            </a:r>
          </a:p>
          <a:p>
            <a:pPr marL="45720">
              <a:spcBef>
                <a:spcPct val="25000"/>
              </a:spcBef>
              <a:buClr>
                <a:schemeClr val="tx2"/>
              </a:buClr>
              <a:buSzPct val="120000"/>
            </a:pPr>
            <a:r>
              <a:rPr lang="en-US" sz="1200" dirty="0"/>
              <a:t> friend void fun(); // Global function as friend</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void fun()</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 </a:t>
            </a:r>
            <a:r>
              <a:rPr lang="en-US" sz="1200" dirty="0" err="1"/>
              <a:t>WithFriend</a:t>
            </a:r>
            <a:r>
              <a:rPr lang="en-US" sz="1200" dirty="0"/>
              <a:t> </a:t>
            </a:r>
            <a:r>
              <a:rPr lang="en-US" sz="1200" dirty="0" err="1"/>
              <a:t>wf</a:t>
            </a:r>
            <a:r>
              <a:rPr lang="en-US" sz="1200" dirty="0"/>
              <a:t>;</a:t>
            </a:r>
          </a:p>
          <a:p>
            <a:pPr marL="45720">
              <a:spcBef>
                <a:spcPct val="25000"/>
              </a:spcBef>
              <a:buClr>
                <a:schemeClr val="tx2"/>
              </a:buClr>
              <a:buSzPct val="120000"/>
            </a:pPr>
            <a:r>
              <a:rPr lang="en-US" sz="1200" dirty="0"/>
              <a:t> </a:t>
            </a:r>
            <a:r>
              <a:rPr lang="en-US" sz="1200" dirty="0" err="1"/>
              <a:t>wf.i</a:t>
            </a:r>
            <a:r>
              <a:rPr lang="en-US" sz="1200" dirty="0"/>
              <a:t>=10;  // Access to private data member</a:t>
            </a:r>
          </a:p>
          <a:p>
            <a:pPr marL="45720">
              <a:spcBef>
                <a:spcPct val="25000"/>
              </a:spcBef>
              <a:buClr>
                <a:schemeClr val="tx2"/>
              </a:buClr>
              <a:buSzPct val="120000"/>
            </a:pPr>
            <a:r>
              <a:rPr lang="en-US" sz="1200" dirty="0"/>
              <a:t> </a:t>
            </a:r>
            <a:r>
              <a:rPr lang="en-US" sz="1200" dirty="0" err="1"/>
              <a:t>cout</a:t>
            </a:r>
            <a:r>
              <a:rPr lang="en-US" sz="1200" dirty="0"/>
              <a:t> &lt;&lt; </a:t>
            </a:r>
            <a:r>
              <a:rPr lang="en-US" sz="1200" dirty="0" err="1"/>
              <a:t>wf.i</a:t>
            </a:r>
            <a:r>
              <a:rPr lang="en-US" sz="1200" dirty="0"/>
              <a:t>;</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err="1"/>
              <a:t>int</a:t>
            </a:r>
            <a:r>
              <a:rPr lang="en-US" sz="1200" dirty="0"/>
              <a:t> main()</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fun(); //Can be called directly</a:t>
            </a:r>
          </a:p>
          <a:p>
            <a:pPr marL="45720">
              <a:spcBef>
                <a:spcPct val="25000"/>
              </a:spcBef>
              <a:buClr>
                <a:schemeClr val="tx2"/>
              </a:buClr>
              <a:buSzPct val="120000"/>
            </a:pPr>
            <a:r>
              <a:rPr lang="en-US" sz="1200" dirty="0"/>
              <a:t>}</a:t>
            </a:r>
          </a:p>
          <a:p>
            <a:pPr marL="45720" lvl="0">
              <a:spcBef>
                <a:spcPct val="25000"/>
              </a:spcBef>
              <a:buClr>
                <a:schemeClr val="tx2"/>
              </a:buClr>
              <a:buSzPct val="120000"/>
            </a:pPr>
            <a:endParaRPr kumimoji="0" lang="en-US" sz="1400" u="none" strike="noStrike" kern="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bwMode="auto">
          <a:xfrm>
            <a:off x="4495800" y="1752600"/>
            <a:ext cx="441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r>
              <a:rPr lang="en-US" sz="1400" dirty="0"/>
              <a:t>We can also make an entire class as friend class</a:t>
            </a:r>
          </a:p>
          <a:p>
            <a:r>
              <a:rPr lang="en-US" sz="1400" dirty="0"/>
              <a:t>class Other</a:t>
            </a:r>
          </a:p>
          <a:p>
            <a:r>
              <a:rPr lang="en-US" sz="1400" dirty="0"/>
              <a:t>{</a:t>
            </a:r>
          </a:p>
          <a:p>
            <a:r>
              <a:rPr lang="en-US" sz="1400" dirty="0"/>
              <a:t> void fun();</a:t>
            </a:r>
          </a:p>
          <a:p>
            <a:r>
              <a:rPr lang="en-US" sz="1400" dirty="0"/>
              <a:t>};</a:t>
            </a:r>
          </a:p>
          <a:p>
            <a:endParaRPr lang="en-US" sz="1400" dirty="0"/>
          </a:p>
          <a:p>
            <a:r>
              <a:rPr lang="en-US" sz="1400" dirty="0"/>
              <a:t>class </a:t>
            </a:r>
            <a:r>
              <a:rPr lang="en-US" sz="1400" dirty="0" err="1"/>
              <a:t>WithFriend</a:t>
            </a:r>
            <a:endParaRPr lang="en-US" sz="1400" dirty="0"/>
          </a:p>
          <a:p>
            <a:r>
              <a:rPr lang="en-US" sz="1400" dirty="0"/>
              <a:t>{</a:t>
            </a:r>
          </a:p>
          <a:p>
            <a:r>
              <a:rPr lang="en-US" sz="1400" dirty="0"/>
              <a:t> private:</a:t>
            </a:r>
          </a:p>
          <a:p>
            <a:r>
              <a:rPr lang="en-US" sz="1400" dirty="0"/>
              <a:t> </a:t>
            </a:r>
            <a:r>
              <a:rPr lang="en-US" sz="1400" dirty="0" err="1"/>
              <a:t>int</a:t>
            </a:r>
            <a:r>
              <a:rPr lang="en-US" sz="1400" dirty="0"/>
              <a:t> </a:t>
            </a:r>
            <a:r>
              <a:rPr lang="en-US" sz="1400" dirty="0" err="1"/>
              <a:t>i</a:t>
            </a:r>
            <a:r>
              <a:rPr lang="en-US" sz="1400" dirty="0"/>
              <a:t>;</a:t>
            </a:r>
          </a:p>
          <a:p>
            <a:r>
              <a:rPr lang="en-US" sz="1400" dirty="0"/>
              <a:t> public:</a:t>
            </a:r>
          </a:p>
          <a:p>
            <a:r>
              <a:rPr lang="en-US" sz="1400" dirty="0"/>
              <a:t> void </a:t>
            </a:r>
            <a:r>
              <a:rPr lang="en-US" sz="1400" dirty="0" err="1"/>
              <a:t>getdata</a:t>
            </a:r>
            <a:r>
              <a:rPr lang="en-US" sz="1400" dirty="0"/>
              <a:t>();  </a:t>
            </a:r>
            <a:r>
              <a:rPr lang="en-US" sz="1200" dirty="0"/>
              <a:t>// Member function of class </a:t>
            </a:r>
            <a:r>
              <a:rPr lang="en-US" sz="1200" dirty="0" err="1"/>
              <a:t>WithFriend</a:t>
            </a:r>
            <a:endParaRPr lang="en-US" sz="1400" dirty="0"/>
          </a:p>
          <a:p>
            <a:r>
              <a:rPr lang="en-US" sz="1400" dirty="0"/>
              <a:t> friend void Other::fun();  </a:t>
            </a:r>
            <a:r>
              <a:rPr lang="en-US" sz="800" dirty="0"/>
              <a:t> // making function of class Other as friend here</a:t>
            </a:r>
            <a:endParaRPr lang="en-US" sz="1400" dirty="0"/>
          </a:p>
          <a:p>
            <a:r>
              <a:rPr lang="en-US" sz="1400" dirty="0"/>
              <a:t> friend class Other;  </a:t>
            </a:r>
            <a:r>
              <a:rPr lang="en-US" sz="1200" dirty="0"/>
              <a:t>// making the complete class as friend</a:t>
            </a:r>
            <a:endParaRPr lang="en-US" sz="1400" dirty="0"/>
          </a:p>
          <a:p>
            <a:r>
              <a:rPr lang="en-US" sz="1400" dirty="0"/>
              <a:t>};</a:t>
            </a:r>
          </a:p>
          <a:p>
            <a:endParaRPr lang="en-US" sz="1400" dirty="0"/>
          </a:p>
          <a:p>
            <a:r>
              <a:rPr lang="en-US" sz="1100" dirty="0"/>
              <a:t>When we make a class as friend, all its member functions automatically become friend functions. </a:t>
            </a:r>
          </a:p>
          <a:p>
            <a:r>
              <a:rPr lang="en-US" sz="1100" dirty="0"/>
              <a:t>Friend Functions is a reason, why C++ is not called as a pure Object Oriented language. Because it violates the concept of Encapsulation. </a:t>
            </a:r>
          </a:p>
          <a:p>
            <a:endParaRPr lang="en-US" sz="1100" dirty="0"/>
          </a:p>
        </p:txBody>
      </p:sp>
      <p:sp>
        <p:nvSpPr>
          <p:cNvPr id="8" name="Footer Placeholder 7"/>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Function Overloading</a:t>
            </a:r>
          </a:p>
        </p:txBody>
      </p:sp>
      <p:sp>
        <p:nvSpPr>
          <p:cNvPr id="5123" name="Content Placeholder 2"/>
          <p:cNvSpPr>
            <a:spLocks noGrp="1"/>
          </p:cNvSpPr>
          <p:nvPr>
            <p:ph idx="1"/>
          </p:nvPr>
        </p:nvSpPr>
        <p:spPr>
          <a:xfrm>
            <a:off x="228600" y="1524001"/>
            <a:ext cx="8686800" cy="2362199"/>
          </a:xfrm>
        </p:spPr>
        <p:txBody>
          <a:bodyPr/>
          <a:lstStyle/>
          <a:p>
            <a:r>
              <a:rPr lang="en-US" sz="1400" dirty="0"/>
              <a:t>If any class have multiple functions with same names but different parameters then they are said to be overloaded. Function overloading allows you to use the same name for different functions, to perform, either same or different functions in the same class.</a:t>
            </a:r>
          </a:p>
          <a:p>
            <a:r>
              <a:rPr lang="en-US" sz="1400" dirty="0"/>
              <a:t>Function overloading is usually used to enhance the readability of the program. If you have to perform one single operation but with different number or types of arguments, then you can simply overload the function. </a:t>
            </a:r>
          </a:p>
          <a:p>
            <a:endParaRPr lang="en-US" sz="1400" dirty="0"/>
          </a:p>
          <a:p>
            <a:r>
              <a:rPr lang="en-US" sz="1400" b="1" dirty="0"/>
              <a:t>Ways to overload a function</a:t>
            </a:r>
          </a:p>
          <a:p>
            <a:pPr marL="388620" indent="-342900">
              <a:buFont typeface="+mj-lt"/>
              <a:buAutoNum type="arabicPeriod"/>
            </a:pPr>
            <a:r>
              <a:rPr lang="en-US" sz="1400" dirty="0"/>
              <a:t>By changing number of Arguments.</a:t>
            </a:r>
          </a:p>
          <a:p>
            <a:pPr marL="388620" indent="-342900">
              <a:buFont typeface="+mj-lt"/>
              <a:buAutoNum type="arabicPeriod"/>
            </a:pPr>
            <a:r>
              <a:rPr lang="en-US" sz="1400" dirty="0"/>
              <a:t>By having different types of argument.</a:t>
            </a:r>
          </a:p>
          <a:p>
            <a:endParaRPr lang="en-US" sz="1400" dirty="0"/>
          </a:p>
        </p:txBody>
      </p:sp>
      <p:sp>
        <p:nvSpPr>
          <p:cNvPr id="4" name="Content Placeholder 2"/>
          <p:cNvSpPr txBox="1">
            <a:spLocks/>
          </p:cNvSpPr>
          <p:nvPr/>
        </p:nvSpPr>
        <p:spPr bwMode="auto">
          <a:xfrm>
            <a:off x="152400" y="3865491"/>
            <a:ext cx="3733800" cy="2992509"/>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marL="45720" lvl="0">
              <a:spcBef>
                <a:spcPct val="25000"/>
              </a:spcBef>
              <a:buClr>
                <a:schemeClr val="tx2"/>
              </a:buClr>
              <a:buSzPct val="120000"/>
            </a:pP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sum (</a:t>
            </a: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x, </a:t>
            </a: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y)</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a:t>
            </a:r>
            <a:r>
              <a:rPr kumimoji="0" lang="en-US" sz="1200" b="0" i="0" u="none" strike="noStrike" kern="0" cap="none" spc="0" normalizeH="0" baseline="0" noProof="0" dirty="0" err="1">
                <a:ln>
                  <a:noFill/>
                </a:ln>
                <a:solidFill>
                  <a:schemeClr val="tx1"/>
                </a:solidFill>
                <a:effectLst/>
                <a:uLnTx/>
                <a:uFillTx/>
                <a:latin typeface="+mn-lt"/>
                <a:ea typeface="+mn-ea"/>
                <a:cs typeface="+mn-cs"/>
              </a:rPr>
              <a:t>cout</a:t>
            </a:r>
            <a:r>
              <a:rPr kumimoji="0" lang="en-US" sz="1200" b="0" i="0" u="none" strike="noStrike" kern="0" cap="none" spc="0" normalizeH="0" baseline="0" noProof="0" dirty="0">
                <a:ln>
                  <a:noFill/>
                </a:ln>
                <a:solidFill>
                  <a:schemeClr val="tx1"/>
                </a:solidFill>
                <a:effectLst/>
                <a:uLnTx/>
                <a:uFillTx/>
                <a:latin typeface="+mn-lt"/>
                <a:ea typeface="+mn-ea"/>
                <a:cs typeface="+mn-cs"/>
              </a:rPr>
              <a:t> &lt;&lt; </a:t>
            </a:r>
            <a:r>
              <a:rPr kumimoji="0" lang="en-US" sz="1200" b="0" i="0" u="none" strike="noStrike" kern="0" cap="none" spc="0" normalizeH="0" baseline="0" noProof="0" dirty="0" err="1">
                <a:ln>
                  <a:noFill/>
                </a:ln>
                <a:solidFill>
                  <a:schemeClr val="tx1"/>
                </a:solidFill>
                <a:effectLst/>
                <a:uLnTx/>
                <a:uFillTx/>
                <a:latin typeface="+mn-lt"/>
                <a:ea typeface="+mn-ea"/>
                <a:cs typeface="+mn-cs"/>
              </a:rPr>
              <a:t>x+y</a:t>
            </a: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endParaRPr kumimoji="0" lang="en-US" sz="1200" b="0" i="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sum(</a:t>
            </a: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x, </a:t>
            </a: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y, </a:t>
            </a: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z)</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a:t>
            </a:r>
            <a:r>
              <a:rPr kumimoji="0" lang="en-US" sz="1200" b="0" i="0" u="none" strike="noStrike" kern="0" cap="none" spc="0" normalizeH="0" baseline="0" noProof="0" dirty="0" err="1">
                <a:ln>
                  <a:noFill/>
                </a:ln>
                <a:solidFill>
                  <a:schemeClr val="tx1"/>
                </a:solidFill>
                <a:effectLst/>
                <a:uLnTx/>
                <a:uFillTx/>
                <a:latin typeface="+mn-lt"/>
                <a:ea typeface="+mn-ea"/>
                <a:cs typeface="+mn-cs"/>
              </a:rPr>
              <a:t>cout</a:t>
            </a:r>
            <a:r>
              <a:rPr kumimoji="0" lang="en-US" sz="1200" b="0" i="0" u="none" strike="noStrike" kern="0" cap="none" spc="0" normalizeH="0" baseline="0" noProof="0" dirty="0">
                <a:ln>
                  <a:noFill/>
                </a:ln>
                <a:solidFill>
                  <a:schemeClr val="tx1"/>
                </a:solidFill>
                <a:effectLst/>
                <a:uLnTx/>
                <a:uFillTx/>
                <a:latin typeface="+mn-lt"/>
                <a:ea typeface="+mn-ea"/>
                <a:cs typeface="+mn-cs"/>
              </a:rPr>
              <a:t> &lt;&lt; </a:t>
            </a:r>
            <a:r>
              <a:rPr kumimoji="0" lang="en-US" sz="1200" b="0" i="0" u="none" strike="noStrike" kern="0" cap="none" spc="0" normalizeH="0" baseline="0" noProof="0" dirty="0" err="1">
                <a:ln>
                  <a:noFill/>
                </a:ln>
                <a:solidFill>
                  <a:schemeClr val="tx1"/>
                </a:solidFill>
                <a:effectLst/>
                <a:uLnTx/>
                <a:uFillTx/>
                <a:latin typeface="+mn-lt"/>
                <a:ea typeface="+mn-ea"/>
                <a:cs typeface="+mn-cs"/>
              </a:rPr>
              <a:t>x+y+z</a:t>
            </a: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endParaRPr kumimoji="0" lang="en-US" sz="1200" b="0" i="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main()</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sum (10,20);  // sum() with 2 parameter will be called</a:t>
            </a:r>
          </a:p>
          <a:p>
            <a:pPr marL="45720" lvl="0">
              <a:spcBef>
                <a:spcPct val="25000"/>
              </a:spcBef>
              <a:buClr>
                <a:schemeClr val="tx2"/>
              </a:buClr>
              <a:buSzPct val="120000"/>
            </a:pPr>
            <a:endParaRPr kumimoji="0" lang="en-US" sz="1200" b="0" i="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sum(10,20,30);  //sum() with 3 parameter will be called</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marR="0" lvl="0" indent="0" algn="l" defTabSz="914400" rtl="0" eaLnBrk="1" fontAlgn="base" latinLnBrk="0" hangingPunct="1">
              <a:lnSpc>
                <a:spcPct val="100000"/>
              </a:lnSpc>
              <a:spcBef>
                <a:spcPct val="25000"/>
              </a:spcBef>
              <a:spcAft>
                <a:spcPct val="0"/>
              </a:spcAft>
              <a:buClr>
                <a:schemeClr val="tx2"/>
              </a:buClr>
              <a:buSzPct val="120000"/>
              <a:buFontTx/>
              <a:buNone/>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bwMode="auto">
          <a:xfrm>
            <a:off x="4793820" y="3837776"/>
            <a:ext cx="4121580" cy="2999449"/>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45720" lvl="0">
              <a:spcBef>
                <a:spcPct val="25000"/>
              </a:spcBef>
              <a:buClr>
                <a:schemeClr val="tx2"/>
              </a:buClr>
              <a:buSzPct val="120000"/>
            </a:pPr>
            <a:r>
              <a:rPr kumimoji="0" lang="fr-FR" sz="1200" b="0" i="0" u="none" strike="noStrike" kern="0" cap="none" spc="0" normalizeH="0" baseline="0" noProof="0" dirty="0" err="1">
                <a:ln>
                  <a:noFill/>
                </a:ln>
                <a:solidFill>
                  <a:schemeClr val="tx1"/>
                </a:solidFill>
                <a:effectLst/>
                <a:uLnTx/>
                <a:uFillTx/>
                <a:latin typeface="+mn-lt"/>
                <a:ea typeface="+mn-ea"/>
                <a:cs typeface="+mn-cs"/>
              </a:rPr>
              <a:t>int</a:t>
            </a:r>
            <a:r>
              <a:rPr kumimoji="0" lang="fr-FR" sz="1200" b="0" i="0" u="none" strike="noStrike" kern="0" cap="none" spc="0" normalizeH="0" baseline="0" noProof="0" dirty="0">
                <a:ln>
                  <a:noFill/>
                </a:ln>
                <a:solidFill>
                  <a:schemeClr val="tx1"/>
                </a:solidFill>
                <a:effectLst/>
                <a:uLnTx/>
                <a:uFillTx/>
                <a:latin typeface="+mn-lt"/>
                <a:ea typeface="+mn-ea"/>
                <a:cs typeface="+mn-cs"/>
              </a:rPr>
              <a:t> </a:t>
            </a:r>
            <a:r>
              <a:rPr kumimoji="0" lang="fr-FR" sz="1200" b="0" i="0" u="none" strike="noStrike" kern="0" cap="none" spc="0" normalizeH="0" baseline="0" noProof="0" dirty="0" err="1">
                <a:ln>
                  <a:noFill/>
                </a:ln>
                <a:solidFill>
                  <a:schemeClr val="tx1"/>
                </a:solidFill>
                <a:effectLst/>
                <a:uLnTx/>
                <a:uFillTx/>
                <a:latin typeface="+mn-lt"/>
                <a:ea typeface="+mn-ea"/>
                <a:cs typeface="+mn-cs"/>
              </a:rPr>
              <a:t>sum</a:t>
            </a:r>
            <a:r>
              <a:rPr kumimoji="0" lang="fr-FR" sz="1200" b="0" i="0" u="none" strike="noStrike" kern="0" cap="none" spc="0" normalizeH="0" baseline="0" noProof="0" dirty="0">
                <a:ln>
                  <a:noFill/>
                </a:ln>
                <a:solidFill>
                  <a:schemeClr val="tx1"/>
                </a:solidFill>
                <a:effectLst/>
                <a:uLnTx/>
                <a:uFillTx/>
                <a:latin typeface="+mn-lt"/>
                <a:ea typeface="+mn-ea"/>
                <a:cs typeface="+mn-cs"/>
              </a:rPr>
              <a:t>(</a:t>
            </a:r>
            <a:r>
              <a:rPr kumimoji="0" lang="fr-FR" sz="1200" b="0" i="0" u="none" strike="noStrike" kern="0" cap="none" spc="0" normalizeH="0" baseline="0" noProof="0" dirty="0" err="1">
                <a:ln>
                  <a:noFill/>
                </a:ln>
                <a:solidFill>
                  <a:schemeClr val="tx1"/>
                </a:solidFill>
                <a:effectLst/>
                <a:uLnTx/>
                <a:uFillTx/>
                <a:latin typeface="+mn-lt"/>
                <a:ea typeface="+mn-ea"/>
                <a:cs typeface="+mn-cs"/>
              </a:rPr>
              <a:t>int</a:t>
            </a:r>
            <a:r>
              <a:rPr kumimoji="0" lang="fr-FR" sz="1200" b="0" i="0" u="none" strike="noStrike" kern="0" cap="none" spc="0" normalizeH="0" baseline="0" noProof="0" dirty="0">
                <a:ln>
                  <a:noFill/>
                </a:ln>
                <a:solidFill>
                  <a:schemeClr val="tx1"/>
                </a:solidFill>
                <a:effectLst/>
                <a:uLnTx/>
                <a:uFillTx/>
                <a:latin typeface="+mn-lt"/>
                <a:ea typeface="+mn-ea"/>
                <a:cs typeface="+mn-cs"/>
              </a:rPr>
              <a:t> </a:t>
            </a:r>
            <a:r>
              <a:rPr kumimoji="0" lang="fr-FR" sz="1200" b="0" i="0" u="none" strike="noStrike" kern="0" cap="none" spc="0" normalizeH="0" baseline="0" noProof="0" dirty="0" err="1">
                <a:ln>
                  <a:noFill/>
                </a:ln>
                <a:solidFill>
                  <a:schemeClr val="tx1"/>
                </a:solidFill>
                <a:effectLst/>
                <a:uLnTx/>
                <a:uFillTx/>
                <a:latin typeface="+mn-lt"/>
                <a:ea typeface="+mn-ea"/>
                <a:cs typeface="+mn-cs"/>
              </a:rPr>
              <a:t>x,int</a:t>
            </a:r>
            <a:r>
              <a:rPr kumimoji="0" lang="fr-FR" sz="1200" b="0" i="0" u="none" strike="noStrike" kern="0" cap="none" spc="0" normalizeH="0" baseline="0" noProof="0" dirty="0">
                <a:ln>
                  <a:noFill/>
                </a:ln>
                <a:solidFill>
                  <a:schemeClr val="tx1"/>
                </a:solidFill>
                <a:effectLst/>
                <a:uLnTx/>
                <a:uFillTx/>
                <a:latin typeface="+mn-lt"/>
                <a:ea typeface="+mn-ea"/>
                <a:cs typeface="+mn-cs"/>
              </a:rPr>
              <a:t> y)</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 cout&lt;&lt; x+y;</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endParaRPr kumimoji="0" lang="fr-FR" sz="1200" b="0" i="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double </a:t>
            </a:r>
            <a:r>
              <a:rPr kumimoji="0" lang="fr-FR" sz="1200" b="0" i="0" u="none" strike="noStrike" kern="0" cap="none" spc="0" normalizeH="0" baseline="0" noProof="0" dirty="0" err="1">
                <a:ln>
                  <a:noFill/>
                </a:ln>
                <a:solidFill>
                  <a:schemeClr val="tx1"/>
                </a:solidFill>
                <a:effectLst/>
                <a:uLnTx/>
                <a:uFillTx/>
                <a:latin typeface="+mn-lt"/>
                <a:ea typeface="+mn-ea"/>
                <a:cs typeface="+mn-cs"/>
              </a:rPr>
              <a:t>sum</a:t>
            </a:r>
            <a:r>
              <a:rPr kumimoji="0" lang="fr-FR" sz="1200" b="0" i="0" u="none" strike="noStrike" kern="0" cap="none" spc="0" normalizeH="0" baseline="0" noProof="0" dirty="0">
                <a:ln>
                  <a:noFill/>
                </a:ln>
                <a:solidFill>
                  <a:schemeClr val="tx1"/>
                </a:solidFill>
                <a:effectLst/>
                <a:uLnTx/>
                <a:uFillTx/>
                <a:latin typeface="+mn-lt"/>
                <a:ea typeface="+mn-ea"/>
                <a:cs typeface="+mn-cs"/>
              </a:rPr>
              <a:t>(double </a:t>
            </a:r>
            <a:r>
              <a:rPr kumimoji="0" lang="fr-FR" sz="1200" b="0" i="0" u="none" strike="noStrike" kern="0" cap="none" spc="0" normalizeH="0" baseline="0" noProof="0" dirty="0" err="1">
                <a:ln>
                  <a:noFill/>
                </a:ln>
                <a:solidFill>
                  <a:schemeClr val="tx1"/>
                </a:solidFill>
                <a:effectLst/>
                <a:uLnTx/>
                <a:uFillTx/>
                <a:latin typeface="+mn-lt"/>
                <a:ea typeface="+mn-ea"/>
                <a:cs typeface="+mn-cs"/>
              </a:rPr>
              <a:t>x,double</a:t>
            </a:r>
            <a:r>
              <a:rPr kumimoji="0" lang="fr-FR" sz="1200" b="0" i="0" u="none" strike="noStrike" kern="0" cap="none" spc="0" normalizeH="0" baseline="0" noProof="0" dirty="0">
                <a:ln>
                  <a:noFill/>
                </a:ln>
                <a:solidFill>
                  <a:schemeClr val="tx1"/>
                </a:solidFill>
                <a:effectLst/>
                <a:uLnTx/>
                <a:uFillTx/>
                <a:latin typeface="+mn-lt"/>
                <a:ea typeface="+mn-ea"/>
                <a:cs typeface="+mn-cs"/>
              </a:rPr>
              <a:t> y)</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 cout &lt;&lt; x+y;</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endParaRPr kumimoji="0" lang="fr-FR" sz="1200" b="0" i="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fr-FR" sz="1200" b="0" i="0" u="none" strike="noStrike" kern="0" cap="none" spc="0" normalizeH="0" baseline="0" noProof="0" dirty="0" err="1">
                <a:ln>
                  <a:noFill/>
                </a:ln>
                <a:solidFill>
                  <a:schemeClr val="tx1"/>
                </a:solidFill>
                <a:effectLst/>
                <a:uLnTx/>
                <a:uFillTx/>
                <a:latin typeface="+mn-lt"/>
                <a:ea typeface="+mn-ea"/>
                <a:cs typeface="+mn-cs"/>
              </a:rPr>
              <a:t>int</a:t>
            </a:r>
            <a:r>
              <a:rPr kumimoji="0" lang="fr-FR" sz="1200" b="0" i="0" u="none" strike="noStrike" kern="0" cap="none" spc="0" normalizeH="0" baseline="0" noProof="0" dirty="0">
                <a:ln>
                  <a:noFill/>
                </a:ln>
                <a:solidFill>
                  <a:schemeClr val="tx1"/>
                </a:solidFill>
                <a:effectLst/>
                <a:uLnTx/>
                <a:uFillTx/>
                <a:latin typeface="+mn-lt"/>
                <a:ea typeface="+mn-ea"/>
                <a:cs typeface="+mn-cs"/>
              </a:rPr>
              <a:t> main()</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 </a:t>
            </a:r>
            <a:r>
              <a:rPr kumimoji="0" lang="fr-FR" sz="1200" b="0" i="0" u="none" strike="noStrike" kern="0" cap="none" spc="0" normalizeH="0" baseline="0" noProof="0" dirty="0" err="1">
                <a:ln>
                  <a:noFill/>
                </a:ln>
                <a:solidFill>
                  <a:schemeClr val="tx1"/>
                </a:solidFill>
                <a:effectLst/>
                <a:uLnTx/>
                <a:uFillTx/>
                <a:latin typeface="+mn-lt"/>
                <a:ea typeface="+mn-ea"/>
                <a:cs typeface="+mn-cs"/>
              </a:rPr>
              <a:t>sum</a:t>
            </a:r>
            <a:r>
              <a:rPr kumimoji="0" lang="fr-FR" sz="1200" b="0" i="0" u="none" strike="noStrike" kern="0" cap="none" spc="0" normalizeH="0" baseline="0" noProof="0" dirty="0">
                <a:ln>
                  <a:noFill/>
                </a:ln>
                <a:solidFill>
                  <a:schemeClr val="tx1"/>
                </a:solidFill>
                <a:effectLst/>
                <a:uLnTx/>
                <a:uFillTx/>
                <a:latin typeface="+mn-lt"/>
                <a:ea typeface="+mn-ea"/>
                <a:cs typeface="+mn-cs"/>
              </a:rPr>
              <a:t> (10,20);</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 </a:t>
            </a:r>
            <a:r>
              <a:rPr kumimoji="0" lang="fr-FR" sz="1200" b="0" i="0" u="none" strike="noStrike" kern="0" cap="none" spc="0" normalizeH="0" baseline="0" noProof="0" dirty="0" err="1">
                <a:ln>
                  <a:noFill/>
                </a:ln>
                <a:solidFill>
                  <a:schemeClr val="tx1"/>
                </a:solidFill>
                <a:effectLst/>
                <a:uLnTx/>
                <a:uFillTx/>
                <a:latin typeface="+mn-lt"/>
                <a:ea typeface="+mn-ea"/>
                <a:cs typeface="+mn-cs"/>
              </a:rPr>
              <a:t>sum</a:t>
            </a:r>
            <a:r>
              <a:rPr kumimoji="0" lang="fr-FR" sz="1200" b="0" i="0" u="none" strike="noStrike" kern="0" cap="none" spc="0" normalizeH="0" baseline="0" noProof="0" dirty="0">
                <a:ln>
                  <a:noFill/>
                </a:ln>
                <a:solidFill>
                  <a:schemeClr val="tx1"/>
                </a:solidFill>
                <a:effectLst/>
                <a:uLnTx/>
                <a:uFillTx/>
                <a:latin typeface="+mn-lt"/>
                <a:ea typeface="+mn-ea"/>
                <a:cs typeface="+mn-cs"/>
              </a:rPr>
              <a:t>(10.5,20.5);</a:t>
            </a:r>
          </a:p>
          <a:p>
            <a:pPr marL="45720" lvl="0">
              <a:spcBef>
                <a:spcPct val="25000"/>
              </a:spcBef>
              <a:buClr>
                <a:schemeClr val="tx2"/>
              </a:buClr>
              <a:buSzPct val="120000"/>
            </a:pPr>
            <a:r>
              <a:rPr kumimoji="0" lang="fr-FR" sz="1200" b="0" i="0" u="none" strike="noStrike" kern="0" cap="none" spc="0" normalizeH="0" baseline="0" noProof="0" dirty="0">
                <a:ln>
                  <a:noFill/>
                </a:ln>
                <a:solidFill>
                  <a:schemeClr val="tx1"/>
                </a:solidFill>
                <a:effectLst/>
                <a:uLnTx/>
                <a:uFillTx/>
                <a:latin typeface="+mn-lt"/>
                <a:ea typeface="+mn-ea"/>
                <a:cs typeface="+mn-cs"/>
              </a:rPr>
              <a:t>}</a:t>
            </a: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Object Oriented Programming</a:t>
            </a:r>
          </a:p>
        </p:txBody>
      </p:sp>
      <p:sp>
        <p:nvSpPr>
          <p:cNvPr id="5123" name="Content Placeholder 2"/>
          <p:cNvSpPr>
            <a:spLocks noGrp="1"/>
          </p:cNvSpPr>
          <p:nvPr>
            <p:ph idx="1"/>
          </p:nvPr>
        </p:nvSpPr>
        <p:spPr>
          <a:xfrm>
            <a:off x="304800" y="1524001"/>
            <a:ext cx="8229600" cy="1447799"/>
          </a:xfrm>
        </p:spPr>
        <p:txBody>
          <a:bodyPr/>
          <a:lstStyle/>
          <a:p>
            <a:pPr marL="44450"/>
            <a:r>
              <a:rPr lang="en-US" sz="2000" dirty="0"/>
              <a:t>Object Oriented programming is a programming style that is associated with the concept of Class, Objects and various other concepts revolving around these two, like Inheritance, Polymorphism, Abstraction, Encapsulation etc.</a:t>
            </a:r>
          </a:p>
        </p:txBody>
      </p:sp>
      <p:pic>
        <p:nvPicPr>
          <p:cNvPr id="5125" name="Picture 5" descr="https://www.studytonight.com/cpp/images/oops-concept-basic-cpp.png"/>
          <p:cNvPicPr>
            <a:picLocks noChangeAspect="1" noChangeArrowheads="1"/>
          </p:cNvPicPr>
          <p:nvPr/>
        </p:nvPicPr>
        <p:blipFill>
          <a:blip r:embed="rId2"/>
          <a:srcRect/>
          <a:stretch>
            <a:fillRect/>
          </a:stretch>
        </p:blipFill>
        <p:spPr bwMode="auto">
          <a:xfrm>
            <a:off x="1676400" y="3200400"/>
            <a:ext cx="5715000" cy="2857500"/>
          </a:xfrm>
          <a:prstGeom prst="rect">
            <a:avLst/>
          </a:prstGeom>
          <a:noFill/>
        </p:spPr>
      </p:pic>
      <p:sp>
        <p:nvSpPr>
          <p:cNvPr id="7" name="Footer Placeholder 6"/>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Function Overloading</a:t>
            </a:r>
          </a:p>
        </p:txBody>
      </p:sp>
      <p:sp>
        <p:nvSpPr>
          <p:cNvPr id="5123" name="Content Placeholder 2"/>
          <p:cNvSpPr>
            <a:spLocks noGrp="1"/>
          </p:cNvSpPr>
          <p:nvPr>
            <p:ph idx="1"/>
          </p:nvPr>
        </p:nvSpPr>
        <p:spPr>
          <a:xfrm>
            <a:off x="228600" y="1524001"/>
            <a:ext cx="8686800" cy="3733799"/>
          </a:xfrm>
        </p:spPr>
        <p:txBody>
          <a:bodyPr/>
          <a:lstStyle/>
          <a:p>
            <a:r>
              <a:rPr lang="en-US" sz="1400" b="1" dirty="0"/>
              <a:t>Default Arguments</a:t>
            </a:r>
          </a:p>
          <a:p>
            <a:pPr marL="388620" indent="-342900"/>
            <a:endParaRPr lang="en-US" sz="1400" dirty="0"/>
          </a:p>
          <a:p>
            <a:pPr marL="388620" indent="-342900"/>
            <a:r>
              <a:rPr lang="en-US" sz="1400" dirty="0"/>
              <a:t>sum(</a:t>
            </a:r>
            <a:r>
              <a:rPr lang="en-US" sz="1400" dirty="0" err="1"/>
              <a:t>int</a:t>
            </a:r>
            <a:r>
              <a:rPr lang="en-US" sz="1400" dirty="0"/>
              <a:t> </a:t>
            </a:r>
            <a:r>
              <a:rPr lang="en-US" sz="1400" dirty="0" err="1"/>
              <a:t>x,int</a:t>
            </a:r>
            <a:r>
              <a:rPr lang="en-US" sz="1400" dirty="0"/>
              <a:t> y=0)</a:t>
            </a:r>
          </a:p>
          <a:p>
            <a:pPr marL="388620" indent="-342900"/>
            <a:r>
              <a:rPr lang="en-US" sz="1400" dirty="0"/>
              <a:t>{</a:t>
            </a:r>
          </a:p>
          <a:p>
            <a:pPr marL="388620" indent="-342900"/>
            <a:r>
              <a:rPr lang="en-US" sz="1400" dirty="0"/>
              <a:t> </a:t>
            </a:r>
            <a:r>
              <a:rPr lang="en-US" sz="1400" dirty="0" err="1"/>
              <a:t>cout</a:t>
            </a:r>
            <a:r>
              <a:rPr lang="en-US" sz="1400" dirty="0"/>
              <a:t> &lt;&lt; </a:t>
            </a:r>
            <a:r>
              <a:rPr lang="en-US" sz="1400" dirty="0" err="1"/>
              <a:t>x+y</a:t>
            </a:r>
            <a:r>
              <a:rPr lang="en-US" sz="1400" dirty="0"/>
              <a:t>;</a:t>
            </a:r>
          </a:p>
          <a:p>
            <a:pPr marL="388620" indent="-342900"/>
            <a:r>
              <a:rPr lang="en-US" sz="1400" dirty="0"/>
              <a:t>}</a:t>
            </a:r>
          </a:p>
          <a:p>
            <a:pPr marL="388620" indent="-342900"/>
            <a:endParaRPr lang="en-US" sz="1400" dirty="0"/>
          </a:p>
          <a:p>
            <a:pPr marL="388620" indent="-342900"/>
            <a:r>
              <a:rPr lang="en-US" sz="1400" dirty="0" err="1"/>
              <a:t>int</a:t>
            </a:r>
            <a:r>
              <a:rPr lang="en-US" sz="1400" dirty="0"/>
              <a:t> main()</a:t>
            </a:r>
          </a:p>
          <a:p>
            <a:pPr marL="388620" indent="-342900"/>
            <a:r>
              <a:rPr lang="en-US" sz="1400" dirty="0"/>
              <a:t>{</a:t>
            </a:r>
          </a:p>
          <a:p>
            <a:pPr marL="388620" indent="-342900"/>
            <a:r>
              <a:rPr lang="en-US" sz="1400" dirty="0"/>
              <a:t> sum(10);</a:t>
            </a:r>
          </a:p>
          <a:p>
            <a:pPr marL="388620" indent="-342900"/>
            <a:r>
              <a:rPr lang="en-US" sz="1400" dirty="0"/>
              <a:t> sum(10,0);</a:t>
            </a:r>
          </a:p>
          <a:p>
            <a:pPr marL="388620" indent="-342900"/>
            <a:r>
              <a:rPr lang="en-US" sz="1400" dirty="0"/>
              <a:t> sum(10,10);</a:t>
            </a:r>
          </a:p>
          <a:p>
            <a:pPr marL="388620" indent="-342900"/>
            <a:r>
              <a:rPr lang="en-US" sz="1400" dirty="0"/>
              <a:t>}</a:t>
            </a:r>
          </a:p>
          <a:p>
            <a:endParaRPr lang="en-US" sz="14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Constructors</a:t>
            </a:r>
          </a:p>
        </p:txBody>
      </p:sp>
      <p:sp>
        <p:nvSpPr>
          <p:cNvPr id="5123" name="Content Placeholder 2"/>
          <p:cNvSpPr>
            <a:spLocks noGrp="1"/>
          </p:cNvSpPr>
          <p:nvPr>
            <p:ph idx="1"/>
          </p:nvPr>
        </p:nvSpPr>
        <p:spPr>
          <a:xfrm>
            <a:off x="228600" y="1524001"/>
            <a:ext cx="8686800" cy="1219199"/>
          </a:xfrm>
        </p:spPr>
        <p:txBody>
          <a:bodyPr/>
          <a:lstStyle/>
          <a:p>
            <a:r>
              <a:rPr lang="en-US" sz="1400" dirty="0"/>
              <a:t>Constructors are of three types : </a:t>
            </a:r>
          </a:p>
          <a:p>
            <a:pPr>
              <a:buFont typeface="+mj-lt"/>
              <a:buAutoNum type="arabicPeriod"/>
            </a:pPr>
            <a:r>
              <a:rPr lang="en-US" sz="1400" dirty="0"/>
              <a:t>Default Constructor</a:t>
            </a:r>
          </a:p>
          <a:p>
            <a:pPr>
              <a:buFont typeface="+mj-lt"/>
              <a:buAutoNum type="arabicPeriod"/>
            </a:pPr>
            <a:r>
              <a:rPr lang="en-US" sz="1400" dirty="0" err="1"/>
              <a:t>Parametrized</a:t>
            </a:r>
            <a:r>
              <a:rPr lang="en-US" sz="1400" dirty="0"/>
              <a:t> Constructor</a:t>
            </a:r>
          </a:p>
          <a:p>
            <a:pPr>
              <a:buFont typeface="+mj-lt"/>
              <a:buAutoNum type="arabicPeriod"/>
            </a:pPr>
            <a:r>
              <a:rPr lang="en-US" sz="1400" dirty="0"/>
              <a:t>Copy Constructor</a:t>
            </a:r>
          </a:p>
          <a:p>
            <a:endParaRPr lang="en-US" sz="1400" dirty="0"/>
          </a:p>
        </p:txBody>
      </p:sp>
      <p:sp>
        <p:nvSpPr>
          <p:cNvPr id="4" name="Content Placeholder 2"/>
          <p:cNvSpPr txBox="1">
            <a:spLocks/>
          </p:cNvSpPr>
          <p:nvPr/>
        </p:nvSpPr>
        <p:spPr bwMode="auto">
          <a:xfrm>
            <a:off x="152400" y="2743200"/>
            <a:ext cx="4267200" cy="4114800"/>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noAutofit/>
          </a:bodyPr>
          <a:lstStyle/>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class Cube</a:t>
            </a:r>
          </a:p>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400" b="0" i="0" u="none" strike="noStrike" kern="0" cap="none" spc="0" normalizeH="0" baseline="0" noProof="0" dirty="0" err="1">
                <a:ln>
                  <a:noFill/>
                </a:ln>
                <a:solidFill>
                  <a:schemeClr val="tx1"/>
                </a:solidFill>
                <a:effectLst/>
                <a:uLnTx/>
                <a:uFillTx/>
                <a:latin typeface="+mn-lt"/>
                <a:ea typeface="+mn-ea"/>
                <a:cs typeface="+mn-cs"/>
              </a:rPr>
              <a:t>int</a:t>
            </a:r>
            <a:r>
              <a:rPr kumimoji="0" lang="en-US" sz="1400" b="0" i="0" u="none" strike="noStrike" kern="0" cap="none" spc="0" normalizeH="0" baseline="0" noProof="0" dirty="0">
                <a:ln>
                  <a:noFill/>
                </a:ln>
                <a:solidFill>
                  <a:schemeClr val="tx1"/>
                </a:solidFill>
                <a:effectLst/>
                <a:uLnTx/>
                <a:uFillTx/>
                <a:latin typeface="+mn-lt"/>
                <a:ea typeface="+mn-ea"/>
                <a:cs typeface="+mn-cs"/>
              </a:rPr>
              <a:t> side;</a:t>
            </a:r>
          </a:p>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public:</a:t>
            </a:r>
          </a:p>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Cube()</a:t>
            </a:r>
          </a:p>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 {</a:t>
            </a:r>
          </a:p>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  side=10;</a:t>
            </a:r>
          </a:p>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 }</a:t>
            </a:r>
          </a:p>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en-US" sz="1400" b="0" i="0" u="none" strike="noStrike" kern="0" cap="none" spc="0" normalizeH="0" baseline="0" noProof="0" dirty="0" err="1">
                <a:ln>
                  <a:noFill/>
                </a:ln>
                <a:solidFill>
                  <a:schemeClr val="tx1"/>
                </a:solidFill>
                <a:effectLst/>
                <a:uLnTx/>
                <a:uFillTx/>
                <a:latin typeface="+mn-lt"/>
                <a:ea typeface="+mn-ea"/>
                <a:cs typeface="+mn-cs"/>
              </a:rPr>
              <a:t>int</a:t>
            </a:r>
            <a:r>
              <a:rPr kumimoji="0" lang="en-US" sz="1400" b="0" i="0" u="none" strike="noStrike" kern="0" cap="none" spc="0" normalizeH="0" baseline="0" noProof="0" dirty="0">
                <a:ln>
                  <a:noFill/>
                </a:ln>
                <a:solidFill>
                  <a:schemeClr val="tx1"/>
                </a:solidFill>
                <a:effectLst/>
                <a:uLnTx/>
                <a:uFillTx/>
                <a:latin typeface="+mn-lt"/>
                <a:ea typeface="+mn-ea"/>
                <a:cs typeface="+mn-cs"/>
              </a:rPr>
              <a:t> main()</a:t>
            </a:r>
          </a:p>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Cube c;</a:t>
            </a:r>
          </a:p>
          <a:p>
            <a:pPr marL="45720" lvl="0">
              <a:spcBef>
                <a:spcPct val="25000"/>
              </a:spcBef>
              <a:buClr>
                <a:schemeClr val="tx2"/>
              </a:buClr>
              <a:buSzPct val="120000"/>
            </a:pPr>
            <a:r>
              <a:rPr kumimoji="0" lang="en-US" sz="1400" b="0" i="0" u="none" strike="noStrike" kern="0" cap="none" spc="0" normalizeH="0" baseline="0" noProof="0" dirty="0" err="1">
                <a:ln>
                  <a:noFill/>
                </a:ln>
                <a:solidFill>
                  <a:schemeClr val="tx1"/>
                </a:solidFill>
                <a:effectLst/>
                <a:uLnTx/>
                <a:uFillTx/>
                <a:latin typeface="+mn-lt"/>
                <a:ea typeface="+mn-ea"/>
                <a:cs typeface="+mn-cs"/>
              </a:rPr>
              <a:t>cout</a:t>
            </a:r>
            <a:r>
              <a:rPr kumimoji="0" lang="en-US" sz="1400" b="0" i="0" u="none" strike="noStrike" kern="0" cap="none" spc="0" normalizeH="0" baseline="0" noProof="0" dirty="0">
                <a:ln>
                  <a:noFill/>
                </a:ln>
                <a:solidFill>
                  <a:schemeClr val="tx1"/>
                </a:solidFill>
                <a:effectLst/>
                <a:uLnTx/>
                <a:uFillTx/>
                <a:latin typeface="+mn-lt"/>
                <a:ea typeface="+mn-ea"/>
                <a:cs typeface="+mn-cs"/>
              </a:rPr>
              <a:t> &lt;&lt; </a:t>
            </a:r>
            <a:r>
              <a:rPr kumimoji="0" lang="en-US" sz="1400" b="0" i="0" u="none" strike="noStrike" kern="0" cap="none" spc="0" normalizeH="0" baseline="0" noProof="0" dirty="0" err="1">
                <a:ln>
                  <a:noFill/>
                </a:ln>
                <a:solidFill>
                  <a:schemeClr val="tx1"/>
                </a:solidFill>
                <a:effectLst/>
                <a:uLnTx/>
                <a:uFillTx/>
                <a:latin typeface="+mn-lt"/>
                <a:ea typeface="+mn-ea"/>
                <a:cs typeface="+mn-cs"/>
              </a:rPr>
              <a:t>c.side</a:t>
            </a:r>
            <a:r>
              <a:rPr kumimoji="0" lang="en-US" sz="1400" b="0" i="0" u="none" strike="noStrike" kern="0" cap="none" spc="0" normalizeH="0" baseline="0" noProof="0" dirty="0">
                <a:ln>
                  <a:noFill/>
                </a:ln>
                <a:solidFill>
                  <a:schemeClr val="tx1"/>
                </a:solidFill>
                <a:effectLst/>
                <a:uLnTx/>
                <a:uFillTx/>
                <a:latin typeface="+mn-lt"/>
                <a:ea typeface="+mn-ea"/>
                <a:cs typeface="+mn-cs"/>
              </a:rPr>
              <a:t>;</a:t>
            </a:r>
          </a:p>
          <a:p>
            <a:pPr marL="45720">
              <a:spcBef>
                <a:spcPct val="25000"/>
              </a:spcBef>
              <a:buClr>
                <a:schemeClr val="tx2"/>
              </a:buClr>
              <a:buSzPct val="120000"/>
            </a:pPr>
            <a:r>
              <a:rPr kumimoji="0" lang="en-US" sz="1400" b="0" i="0" u="none" strike="noStrike" kern="0" cap="none" spc="0" normalizeH="0" baseline="0" noProof="0" dirty="0">
                <a:ln>
                  <a:noFill/>
                </a:ln>
                <a:solidFill>
                  <a:schemeClr val="tx1"/>
                </a:solidFill>
                <a:effectLst/>
                <a:uLnTx/>
                <a:uFillTx/>
                <a:latin typeface="+mn-lt"/>
                <a:ea typeface="+mn-ea"/>
                <a:cs typeface="+mn-cs"/>
              </a:rPr>
              <a:t>}                                           // Output : 10</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828800" y="3352800"/>
            <a:ext cx="1752600" cy="492443"/>
          </a:xfrm>
          <a:prstGeom prst="rect">
            <a:avLst/>
          </a:prstGeom>
          <a:noFill/>
        </p:spPr>
        <p:txBody>
          <a:bodyPr wrap="square" rtlCol="0">
            <a:spAutoFit/>
          </a:bodyPr>
          <a:lstStyle/>
          <a:p>
            <a:r>
              <a:rPr lang="en-US" dirty="0"/>
              <a:t>Default</a:t>
            </a:r>
          </a:p>
        </p:txBody>
      </p:sp>
      <p:sp>
        <p:nvSpPr>
          <p:cNvPr id="7" name="Content Placeholder 2"/>
          <p:cNvSpPr txBox="1">
            <a:spLocks/>
          </p:cNvSpPr>
          <p:nvPr/>
        </p:nvSpPr>
        <p:spPr bwMode="auto">
          <a:xfrm>
            <a:off x="4911435" y="2521525"/>
            <a:ext cx="4191000" cy="4495800"/>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class Cube</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public:</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a:t>
            </a: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side;</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Cube(</a:t>
            </a: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x)</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side=x;</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endParaRPr kumimoji="0" lang="en-US" sz="1200" b="0" i="0" u="none" strike="noStrike" kern="0" cap="none" spc="0" normalizeH="0" baseline="0" noProof="0" dirty="0">
              <a:ln>
                <a:noFill/>
              </a:ln>
              <a:solidFill>
                <a:schemeClr val="tx1"/>
              </a:solidFill>
              <a:effectLst/>
              <a:uLnTx/>
              <a:uFillTx/>
              <a:latin typeface="+mn-lt"/>
              <a:ea typeface="+mn-ea"/>
              <a:cs typeface="+mn-cs"/>
            </a:endParaRPr>
          </a:p>
          <a:p>
            <a:pPr marL="45720" lvl="0">
              <a:spcBef>
                <a:spcPct val="25000"/>
              </a:spcBef>
              <a:buClr>
                <a:schemeClr val="tx2"/>
              </a:buClr>
              <a:buSzPct val="120000"/>
            </a:pPr>
            <a:r>
              <a:rPr kumimoji="0" lang="en-US" sz="1200" b="0" i="0" u="none" strike="noStrike" kern="0" cap="none" spc="0" normalizeH="0" baseline="0" noProof="0" dirty="0" err="1">
                <a:ln>
                  <a:noFill/>
                </a:ln>
                <a:solidFill>
                  <a:schemeClr val="tx1"/>
                </a:solidFill>
                <a:effectLst/>
                <a:uLnTx/>
                <a:uFillTx/>
                <a:latin typeface="+mn-lt"/>
                <a:ea typeface="+mn-ea"/>
                <a:cs typeface="+mn-cs"/>
              </a:rPr>
              <a:t>int</a:t>
            </a:r>
            <a:r>
              <a:rPr kumimoji="0" lang="en-US" sz="1200" b="0" i="0" u="none" strike="noStrike" kern="0" cap="none" spc="0" normalizeH="0" baseline="0" noProof="0" dirty="0">
                <a:ln>
                  <a:noFill/>
                </a:ln>
                <a:solidFill>
                  <a:schemeClr val="tx1"/>
                </a:solidFill>
                <a:effectLst/>
                <a:uLnTx/>
                <a:uFillTx/>
                <a:latin typeface="+mn-lt"/>
                <a:ea typeface="+mn-ea"/>
                <a:cs typeface="+mn-cs"/>
              </a:rPr>
              <a:t> main()</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Cube c1(10);</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Cube c2(20);</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Cube c3(30);</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a:t>
            </a:r>
            <a:r>
              <a:rPr kumimoji="0" lang="en-US" sz="1200" b="0" i="0" u="none" strike="noStrike" kern="0" cap="none" spc="0" normalizeH="0" baseline="0" noProof="0" dirty="0" err="1">
                <a:ln>
                  <a:noFill/>
                </a:ln>
                <a:solidFill>
                  <a:schemeClr val="tx1"/>
                </a:solidFill>
                <a:effectLst/>
                <a:uLnTx/>
                <a:uFillTx/>
                <a:latin typeface="+mn-lt"/>
                <a:ea typeface="+mn-ea"/>
                <a:cs typeface="+mn-cs"/>
              </a:rPr>
              <a:t>cout</a:t>
            </a:r>
            <a:r>
              <a:rPr kumimoji="0" lang="en-US" sz="1200" b="0" i="0" u="none" strike="noStrike" kern="0" cap="none" spc="0" normalizeH="0" baseline="0" noProof="0" dirty="0">
                <a:ln>
                  <a:noFill/>
                </a:ln>
                <a:solidFill>
                  <a:schemeClr val="tx1"/>
                </a:solidFill>
                <a:effectLst/>
                <a:uLnTx/>
                <a:uFillTx/>
                <a:latin typeface="+mn-lt"/>
                <a:ea typeface="+mn-ea"/>
                <a:cs typeface="+mn-cs"/>
              </a:rPr>
              <a:t> &lt;&lt; c1.side;</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a:t>
            </a:r>
            <a:r>
              <a:rPr kumimoji="0" lang="en-US" sz="1200" b="0" i="0" u="none" strike="noStrike" kern="0" cap="none" spc="0" normalizeH="0" baseline="0" noProof="0" dirty="0" err="1">
                <a:ln>
                  <a:noFill/>
                </a:ln>
                <a:solidFill>
                  <a:schemeClr val="tx1"/>
                </a:solidFill>
                <a:effectLst/>
                <a:uLnTx/>
                <a:uFillTx/>
                <a:latin typeface="+mn-lt"/>
                <a:ea typeface="+mn-ea"/>
                <a:cs typeface="+mn-cs"/>
              </a:rPr>
              <a:t>cout</a:t>
            </a:r>
            <a:r>
              <a:rPr kumimoji="0" lang="en-US" sz="1200" b="0" i="0" u="none" strike="noStrike" kern="0" cap="none" spc="0" normalizeH="0" baseline="0" noProof="0" dirty="0">
                <a:ln>
                  <a:noFill/>
                </a:ln>
                <a:solidFill>
                  <a:schemeClr val="tx1"/>
                </a:solidFill>
                <a:effectLst/>
                <a:uLnTx/>
                <a:uFillTx/>
                <a:latin typeface="+mn-lt"/>
                <a:ea typeface="+mn-ea"/>
                <a:cs typeface="+mn-cs"/>
              </a:rPr>
              <a:t> &lt;&lt; c2.side;</a:t>
            </a:r>
          </a:p>
          <a:p>
            <a:pPr marL="45720" lvl="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a:t>
            </a:r>
            <a:r>
              <a:rPr kumimoji="0" lang="en-US" sz="1200" b="0" i="0" u="none" strike="noStrike" kern="0" cap="none" spc="0" normalizeH="0" baseline="0" noProof="0" dirty="0" err="1">
                <a:ln>
                  <a:noFill/>
                </a:ln>
                <a:solidFill>
                  <a:schemeClr val="tx1"/>
                </a:solidFill>
                <a:effectLst/>
                <a:uLnTx/>
                <a:uFillTx/>
                <a:latin typeface="+mn-lt"/>
                <a:ea typeface="+mn-ea"/>
                <a:cs typeface="+mn-cs"/>
              </a:rPr>
              <a:t>cout</a:t>
            </a:r>
            <a:r>
              <a:rPr kumimoji="0" lang="en-US" sz="1200" b="0" i="0" u="none" strike="noStrike" kern="0" cap="none" spc="0" normalizeH="0" baseline="0" noProof="0" dirty="0">
                <a:ln>
                  <a:noFill/>
                </a:ln>
                <a:solidFill>
                  <a:schemeClr val="tx1"/>
                </a:solidFill>
                <a:effectLst/>
                <a:uLnTx/>
                <a:uFillTx/>
                <a:latin typeface="+mn-lt"/>
                <a:ea typeface="+mn-ea"/>
                <a:cs typeface="+mn-cs"/>
              </a:rPr>
              <a:t> &lt;&lt; c3.side;</a:t>
            </a:r>
          </a:p>
          <a:p>
            <a:pPr marL="45720">
              <a:spcBef>
                <a:spcPct val="25000"/>
              </a:spcBef>
              <a:buClr>
                <a:schemeClr val="tx2"/>
              </a:buClr>
              <a:buSzPct val="120000"/>
            </a:pPr>
            <a:r>
              <a:rPr kumimoji="0" lang="en-US" sz="1200" b="0" i="0" u="none" strike="noStrike" kern="0" cap="none" spc="0" normalizeH="0" baseline="0" noProof="0" dirty="0">
                <a:ln>
                  <a:noFill/>
                </a:ln>
                <a:solidFill>
                  <a:schemeClr val="tx1"/>
                </a:solidFill>
                <a:effectLst/>
                <a:uLnTx/>
                <a:uFillTx/>
                <a:latin typeface="+mn-lt"/>
                <a:ea typeface="+mn-ea"/>
                <a:cs typeface="+mn-cs"/>
              </a:rPr>
              <a:t>}                                                // OUTPUT : 10 20 30</a:t>
            </a: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6629400" y="3429000"/>
            <a:ext cx="2209800" cy="861774"/>
          </a:xfrm>
          <a:prstGeom prst="rect">
            <a:avLst/>
          </a:prstGeom>
          <a:noFill/>
        </p:spPr>
        <p:txBody>
          <a:bodyPr wrap="square" rtlCol="0">
            <a:spAutoFit/>
          </a:bodyPr>
          <a:lstStyle/>
          <a:p>
            <a:r>
              <a:rPr lang="en-US" sz="2400" dirty="0"/>
              <a:t>Parameterized </a:t>
            </a:r>
          </a:p>
          <a:p>
            <a:endParaRPr lang="en-US" dirty="0"/>
          </a:p>
        </p:txBody>
      </p:sp>
      <p:sp>
        <p:nvSpPr>
          <p:cNvPr id="11" name="Footer Placeholder 10"/>
          <p:cNvSpPr>
            <a:spLocks noGrp="1"/>
          </p:cNvSpPr>
          <p:nvPr>
            <p:ph type="ftr" sz="quarter" idx="11"/>
          </p:nvPr>
        </p:nvSpPr>
        <p:spPr/>
        <p:txBody>
          <a:bodyPr/>
          <a:lstStyle/>
          <a:p>
            <a:pPr>
              <a:defRPr/>
            </a:pPr>
            <a:r>
              <a:rPr lang="en-US" altLang="en-US"/>
              <a:t>bhima_t@yahoo.com (Bhimashankar T)</a:t>
            </a:r>
            <a:endParaRPr lang="en-US" altLang="en-US" dirty="0"/>
          </a:p>
        </p:txBody>
      </p:sp>
      <p:sp>
        <p:nvSpPr>
          <p:cNvPr id="2" name="Rectangle 1">
            <a:extLst>
              <a:ext uri="{FF2B5EF4-FFF2-40B4-BE49-F238E27FC236}">
                <a16:creationId xmlns:a16="http://schemas.microsoft.com/office/drawing/2014/main" id="{A854624F-E7EC-A490-557A-795AB75EC131}"/>
              </a:ext>
            </a:extLst>
          </p:cNvPr>
          <p:cNvSpPr/>
          <p:nvPr/>
        </p:nvSpPr>
        <p:spPr bwMode="auto">
          <a:xfrm>
            <a:off x="3657600" y="10668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E3F94499-001F-9ABF-E81E-772089134C57}"/>
              </a:ext>
            </a:extLst>
          </p:cNvPr>
          <p:cNvSpPr/>
          <p:nvPr/>
        </p:nvSpPr>
        <p:spPr bwMode="auto">
          <a:xfrm>
            <a:off x="4911435" y="1190625"/>
            <a:ext cx="1066800" cy="6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181F763E-F59C-A329-9837-DA80DA1110D2}"/>
              </a:ext>
            </a:extLst>
          </p:cNvPr>
          <p:cNvSpPr/>
          <p:nvPr/>
        </p:nvSpPr>
        <p:spPr bwMode="auto">
          <a:xfrm>
            <a:off x="3810000" y="12192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Constructors</a:t>
            </a:r>
          </a:p>
        </p:txBody>
      </p:sp>
      <p:sp>
        <p:nvSpPr>
          <p:cNvPr id="5123" name="Content Placeholder 2"/>
          <p:cNvSpPr>
            <a:spLocks noGrp="1"/>
          </p:cNvSpPr>
          <p:nvPr>
            <p:ph idx="1"/>
          </p:nvPr>
        </p:nvSpPr>
        <p:spPr>
          <a:xfrm>
            <a:off x="228600" y="1454726"/>
            <a:ext cx="8686800" cy="5250874"/>
          </a:xfrm>
        </p:spPr>
        <p:txBody>
          <a:bodyPr numCol="2"/>
          <a:lstStyle/>
          <a:p>
            <a:r>
              <a:rPr lang="en-US" sz="1400" b="1" dirty="0"/>
              <a:t>Copy Constructor</a:t>
            </a:r>
          </a:p>
          <a:p>
            <a:endParaRPr lang="en-US" sz="1400" b="1" dirty="0"/>
          </a:p>
          <a:p>
            <a:r>
              <a:rPr lang="en-US" sz="1400" dirty="0"/>
              <a:t>class </a:t>
            </a:r>
            <a:r>
              <a:rPr lang="en-US" sz="1400" dirty="0" err="1"/>
              <a:t>Samplecopyconstructor</a:t>
            </a:r>
            <a:endParaRPr lang="en-US" sz="1400" dirty="0"/>
          </a:p>
          <a:p>
            <a:r>
              <a:rPr lang="en-US" sz="1400" dirty="0"/>
              <a:t>{</a:t>
            </a:r>
          </a:p>
          <a:p>
            <a:r>
              <a:rPr lang="en-US" sz="1400" dirty="0"/>
              <a:t>private:</a:t>
            </a:r>
          </a:p>
          <a:p>
            <a:r>
              <a:rPr lang="en-US" sz="1400" dirty="0" err="1"/>
              <a:t>int</a:t>
            </a:r>
            <a:r>
              <a:rPr lang="en-US" sz="1400" dirty="0"/>
              <a:t> x, y; // data members</a:t>
            </a:r>
          </a:p>
          <a:p>
            <a:r>
              <a:rPr lang="en-US" sz="1400" dirty="0"/>
              <a:t>public:</a:t>
            </a:r>
          </a:p>
          <a:p>
            <a:r>
              <a:rPr lang="en-US" sz="1400" dirty="0" err="1"/>
              <a:t>Samplecopyconstructor</a:t>
            </a:r>
            <a:r>
              <a:rPr lang="en-US" sz="1400" dirty="0"/>
              <a:t>(</a:t>
            </a:r>
            <a:r>
              <a:rPr lang="en-US" sz="1400" dirty="0" err="1"/>
              <a:t>int</a:t>
            </a:r>
            <a:r>
              <a:rPr lang="en-US" sz="1400" dirty="0"/>
              <a:t> x1, </a:t>
            </a:r>
            <a:r>
              <a:rPr lang="en-US" sz="1400" dirty="0" err="1"/>
              <a:t>int</a:t>
            </a:r>
            <a:r>
              <a:rPr lang="en-US" sz="1400" dirty="0"/>
              <a:t> y1)</a:t>
            </a:r>
          </a:p>
          <a:p>
            <a:r>
              <a:rPr lang="en-US" sz="1400" dirty="0"/>
              <a:t>{</a:t>
            </a:r>
          </a:p>
          <a:p>
            <a:r>
              <a:rPr lang="en-US" sz="1400" dirty="0"/>
              <a:t>x = x1;</a:t>
            </a:r>
          </a:p>
          <a:p>
            <a:r>
              <a:rPr lang="en-US" sz="1400" dirty="0"/>
              <a:t>y = y1;</a:t>
            </a:r>
          </a:p>
          <a:p>
            <a:r>
              <a:rPr lang="en-US" sz="1400" dirty="0"/>
              <a:t>}</a:t>
            </a:r>
          </a:p>
          <a:p>
            <a:r>
              <a:rPr lang="en-US" sz="1400" dirty="0"/>
              <a:t>// Copy constructor</a:t>
            </a:r>
          </a:p>
          <a:p>
            <a:r>
              <a:rPr lang="en-US" sz="1400" dirty="0" err="1"/>
              <a:t>Samplecopyconstructor</a:t>
            </a:r>
            <a:r>
              <a:rPr lang="en-US" sz="1400" dirty="0"/>
              <a:t> (const </a:t>
            </a:r>
            <a:r>
              <a:rPr lang="en-US" sz="1400" dirty="0" err="1"/>
              <a:t>Samplecopyconstructor</a:t>
            </a:r>
            <a:r>
              <a:rPr lang="en-US" sz="1400" dirty="0"/>
              <a:t> &amp;</a:t>
            </a:r>
            <a:r>
              <a:rPr lang="en-US" sz="1400" dirty="0" err="1"/>
              <a:t>sam</a:t>
            </a:r>
            <a:r>
              <a:rPr lang="en-US" sz="1400" dirty="0"/>
              <a:t>)</a:t>
            </a:r>
          </a:p>
          <a:p>
            <a:r>
              <a:rPr lang="en-US" sz="1400" dirty="0"/>
              <a:t>{</a:t>
            </a:r>
          </a:p>
          <a:p>
            <a:r>
              <a:rPr lang="en-US" sz="1400" dirty="0"/>
              <a:t>x = </a:t>
            </a:r>
            <a:r>
              <a:rPr lang="en-US" sz="1400" dirty="0" err="1"/>
              <a:t>sam.x</a:t>
            </a:r>
            <a:r>
              <a:rPr lang="en-US" sz="1400" dirty="0"/>
              <a:t>;</a:t>
            </a:r>
          </a:p>
          <a:p>
            <a:r>
              <a:rPr lang="en-US" sz="1400" dirty="0"/>
              <a:t>y = </a:t>
            </a:r>
            <a:r>
              <a:rPr lang="en-US" sz="1400" dirty="0" err="1"/>
              <a:t>sam.y</a:t>
            </a:r>
            <a:r>
              <a:rPr lang="en-US" sz="1400" dirty="0"/>
              <a:t>;</a:t>
            </a:r>
          </a:p>
          <a:p>
            <a:r>
              <a:rPr lang="en-US" sz="1400" dirty="0"/>
              <a:t>}</a:t>
            </a:r>
          </a:p>
          <a:p>
            <a:endParaRPr lang="en-US" sz="1400" dirty="0"/>
          </a:p>
          <a:p>
            <a:r>
              <a:rPr lang="en-US" sz="1400" dirty="0"/>
              <a:t>void display()</a:t>
            </a:r>
          </a:p>
          <a:p>
            <a:r>
              <a:rPr lang="en-US" sz="1400" dirty="0"/>
              <a:t>{</a:t>
            </a:r>
          </a:p>
          <a:p>
            <a:r>
              <a:rPr lang="en-US" sz="1400" dirty="0" err="1"/>
              <a:t>cout</a:t>
            </a:r>
            <a:r>
              <a:rPr lang="en-US" sz="1400" dirty="0"/>
              <a:t>&lt;&lt;x&lt;&lt;" "&lt;&lt;y&lt;&lt;</a:t>
            </a:r>
            <a:r>
              <a:rPr lang="en-US" sz="1400" dirty="0" err="1"/>
              <a:t>endl</a:t>
            </a:r>
            <a:r>
              <a:rPr lang="en-US" sz="1400" dirty="0"/>
              <a:t>;</a:t>
            </a:r>
          </a:p>
          <a:p>
            <a:r>
              <a:rPr lang="en-US" sz="1400" dirty="0"/>
              <a:t>}</a:t>
            </a:r>
          </a:p>
          <a:p>
            <a:r>
              <a:rPr lang="en-US" sz="1400" dirty="0"/>
              <a:t>};</a:t>
            </a:r>
          </a:p>
          <a:p>
            <a:r>
              <a:rPr lang="en-US" sz="1400" dirty="0" err="1"/>
              <a:t>int</a:t>
            </a:r>
            <a:r>
              <a:rPr lang="en-US" sz="1400" dirty="0"/>
              <a:t> main()</a:t>
            </a:r>
          </a:p>
          <a:p>
            <a:r>
              <a:rPr lang="en-US" sz="1400" dirty="0"/>
              <a:t>{</a:t>
            </a:r>
          </a:p>
          <a:p>
            <a:r>
              <a:rPr lang="en-US" sz="1400" dirty="0" err="1"/>
              <a:t>Samplecopyconstructor</a:t>
            </a:r>
            <a:r>
              <a:rPr lang="en-US" sz="1400" dirty="0"/>
              <a:t> obj1(10, 15); // Normal constructor</a:t>
            </a:r>
          </a:p>
          <a:p>
            <a:r>
              <a:rPr lang="en-US" sz="1400" dirty="0" err="1"/>
              <a:t>Samplecopyconstructor</a:t>
            </a:r>
            <a:r>
              <a:rPr lang="en-US" sz="1400" dirty="0"/>
              <a:t> obj2 = obj1; // Copy constructor</a:t>
            </a:r>
          </a:p>
          <a:p>
            <a:r>
              <a:rPr lang="en-US" sz="1400" dirty="0" err="1"/>
              <a:t>cout</a:t>
            </a:r>
            <a:r>
              <a:rPr lang="en-US" sz="1400" dirty="0"/>
              <a:t>&lt;&lt;"Normal constructor : ";</a:t>
            </a:r>
          </a:p>
          <a:p>
            <a:r>
              <a:rPr lang="en-US" sz="1400" dirty="0"/>
              <a:t>obj1.display();</a:t>
            </a:r>
          </a:p>
          <a:p>
            <a:r>
              <a:rPr lang="en-US" sz="1400" dirty="0" err="1"/>
              <a:t>cout</a:t>
            </a:r>
            <a:r>
              <a:rPr lang="en-US" sz="1400" dirty="0"/>
              <a:t>&lt;&lt;"Copy constructor : ";</a:t>
            </a:r>
          </a:p>
          <a:p>
            <a:r>
              <a:rPr lang="en-US" sz="1400" dirty="0"/>
              <a:t>obj2.display();</a:t>
            </a:r>
          </a:p>
          <a:p>
            <a:r>
              <a:rPr lang="en-US" sz="1400" dirty="0"/>
              <a:t>return 0;</a:t>
            </a:r>
          </a:p>
          <a:p>
            <a:r>
              <a:rPr lang="en-US" sz="1400" dirty="0"/>
              <a:t>}</a:t>
            </a:r>
          </a:p>
          <a:p>
            <a:endParaRPr lang="en-US" sz="1400" b="1" dirty="0"/>
          </a:p>
          <a:p>
            <a:r>
              <a:rPr lang="en-US" sz="1050" dirty="0"/>
              <a:t>Output:</a:t>
            </a:r>
          </a:p>
          <a:p>
            <a:r>
              <a:rPr lang="en-US" sz="1050" dirty="0"/>
              <a:t>Normal constructor : 10 15</a:t>
            </a:r>
          </a:p>
          <a:p>
            <a:r>
              <a:rPr lang="en-US" sz="1050" dirty="0"/>
              <a:t>Copy constructor : 10 15</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Constructors</a:t>
            </a:r>
          </a:p>
        </p:txBody>
      </p:sp>
      <p:sp>
        <p:nvSpPr>
          <p:cNvPr id="5123" name="Content Placeholder 2"/>
          <p:cNvSpPr>
            <a:spLocks noGrp="1"/>
          </p:cNvSpPr>
          <p:nvPr>
            <p:ph idx="1"/>
          </p:nvPr>
        </p:nvSpPr>
        <p:spPr>
          <a:xfrm>
            <a:off x="228600" y="1454726"/>
            <a:ext cx="8686800" cy="5250874"/>
          </a:xfrm>
        </p:spPr>
        <p:txBody>
          <a:bodyPr numCol="2"/>
          <a:lstStyle/>
          <a:p>
            <a:r>
              <a:rPr lang="en-US" sz="1400" b="1" dirty="0"/>
              <a:t>Constructor Overloading</a:t>
            </a:r>
          </a:p>
          <a:p>
            <a:endParaRPr lang="en-US" sz="1400" b="1" dirty="0"/>
          </a:p>
          <a:p>
            <a:r>
              <a:rPr lang="en-US" sz="1400" dirty="0"/>
              <a:t>class Student</a:t>
            </a:r>
          </a:p>
          <a:p>
            <a:r>
              <a:rPr lang="en-US" sz="1400" dirty="0"/>
              <a:t>{</a:t>
            </a:r>
          </a:p>
          <a:p>
            <a:r>
              <a:rPr lang="en-US" sz="1400" dirty="0"/>
              <a:t> </a:t>
            </a:r>
            <a:r>
              <a:rPr lang="en-US" sz="1400" dirty="0" err="1"/>
              <a:t>int</a:t>
            </a:r>
            <a:r>
              <a:rPr lang="en-US" sz="1400" dirty="0"/>
              <a:t> </a:t>
            </a:r>
            <a:r>
              <a:rPr lang="en-US" sz="1400" dirty="0" err="1"/>
              <a:t>rollno</a:t>
            </a:r>
            <a:r>
              <a:rPr lang="en-US" sz="1400" dirty="0"/>
              <a:t>;</a:t>
            </a:r>
          </a:p>
          <a:p>
            <a:r>
              <a:rPr lang="en-US" sz="1400" dirty="0"/>
              <a:t> string name;</a:t>
            </a:r>
          </a:p>
          <a:p>
            <a:r>
              <a:rPr lang="en-US" sz="1400" dirty="0"/>
              <a:t> public:</a:t>
            </a:r>
          </a:p>
          <a:p>
            <a:r>
              <a:rPr lang="en-US" sz="1400" dirty="0"/>
              <a:t> Student(</a:t>
            </a:r>
            <a:r>
              <a:rPr lang="en-US" sz="1400" dirty="0" err="1"/>
              <a:t>int</a:t>
            </a:r>
            <a:r>
              <a:rPr lang="en-US" sz="1400" dirty="0"/>
              <a:t> x)</a:t>
            </a:r>
          </a:p>
          <a:p>
            <a:r>
              <a:rPr lang="en-US" sz="1400" dirty="0"/>
              <a:t> {</a:t>
            </a:r>
          </a:p>
          <a:p>
            <a:r>
              <a:rPr lang="en-US" sz="1400" dirty="0"/>
              <a:t>  </a:t>
            </a:r>
            <a:r>
              <a:rPr lang="en-US" sz="1400" dirty="0" err="1"/>
              <a:t>rollno</a:t>
            </a:r>
            <a:r>
              <a:rPr lang="en-US" sz="1400" dirty="0"/>
              <a:t>=x;</a:t>
            </a:r>
          </a:p>
          <a:p>
            <a:r>
              <a:rPr lang="en-US" sz="1400" dirty="0"/>
              <a:t>  name="None";</a:t>
            </a:r>
          </a:p>
          <a:p>
            <a:r>
              <a:rPr lang="en-US" sz="1400" dirty="0"/>
              <a:t> }</a:t>
            </a:r>
          </a:p>
          <a:p>
            <a:r>
              <a:rPr lang="en-US" sz="1400" dirty="0"/>
              <a:t> Student(</a:t>
            </a:r>
            <a:r>
              <a:rPr lang="en-US" sz="1400" dirty="0" err="1"/>
              <a:t>int</a:t>
            </a:r>
            <a:r>
              <a:rPr lang="en-US" sz="1400" dirty="0"/>
              <a:t> x, string </a:t>
            </a:r>
            <a:r>
              <a:rPr lang="en-US" sz="1400" dirty="0" err="1"/>
              <a:t>str</a:t>
            </a:r>
            <a:r>
              <a:rPr lang="en-US" sz="1400" dirty="0"/>
              <a:t>)</a:t>
            </a:r>
          </a:p>
          <a:p>
            <a:r>
              <a:rPr lang="en-US" sz="1400" dirty="0"/>
              <a:t> {</a:t>
            </a:r>
          </a:p>
          <a:p>
            <a:r>
              <a:rPr lang="en-US" sz="1400" dirty="0"/>
              <a:t>  </a:t>
            </a:r>
            <a:r>
              <a:rPr lang="en-US" sz="1400" dirty="0" err="1"/>
              <a:t>rollno</a:t>
            </a:r>
            <a:r>
              <a:rPr lang="en-US" sz="1400" dirty="0"/>
              <a:t>=x ;</a:t>
            </a:r>
          </a:p>
          <a:p>
            <a:r>
              <a:rPr lang="en-US" sz="1400" dirty="0"/>
              <a:t>  name=</a:t>
            </a:r>
            <a:r>
              <a:rPr lang="en-US" sz="1400" dirty="0" err="1"/>
              <a:t>str</a:t>
            </a:r>
            <a:r>
              <a:rPr lang="en-US" sz="1400" dirty="0"/>
              <a:t> ;</a:t>
            </a:r>
          </a:p>
          <a:p>
            <a:r>
              <a:rPr lang="en-US" sz="1400" dirty="0"/>
              <a:t> }</a:t>
            </a:r>
          </a:p>
          <a:p>
            <a:r>
              <a:rPr lang="en-US" sz="1400" dirty="0"/>
              <a:t>};</a:t>
            </a:r>
          </a:p>
          <a:p>
            <a:endParaRPr lang="en-US" sz="1400" dirty="0"/>
          </a:p>
          <a:p>
            <a:r>
              <a:rPr lang="en-US" sz="1400" dirty="0" err="1"/>
              <a:t>int</a:t>
            </a:r>
            <a:r>
              <a:rPr lang="en-US" sz="1400" dirty="0"/>
              <a:t> main()</a:t>
            </a:r>
          </a:p>
          <a:p>
            <a:r>
              <a:rPr lang="en-US" sz="1400" dirty="0"/>
              <a:t>{</a:t>
            </a:r>
          </a:p>
          <a:p>
            <a:r>
              <a:rPr lang="en-US" sz="1400" dirty="0"/>
              <a:t> Student A(10);</a:t>
            </a:r>
          </a:p>
          <a:p>
            <a:r>
              <a:rPr lang="en-US" sz="1400" dirty="0"/>
              <a:t> Student B(11,"Ram");</a:t>
            </a:r>
          </a:p>
          <a:p>
            <a:r>
              <a:rPr lang="en-US" sz="1400" dirty="0"/>
              <a:t>}</a:t>
            </a:r>
          </a:p>
          <a:p>
            <a:endParaRPr lang="en-US" sz="1400" dirty="0"/>
          </a:p>
          <a:p>
            <a:r>
              <a:rPr lang="en-US" sz="1400" b="1" dirty="0"/>
              <a:t>Note: </a:t>
            </a:r>
            <a:r>
              <a:rPr lang="en-US" sz="1400" dirty="0"/>
              <a:t>Whenever we are using </a:t>
            </a:r>
            <a:r>
              <a:rPr lang="en-US" sz="1400" dirty="0" err="1"/>
              <a:t>para</a:t>
            </a:r>
            <a:r>
              <a:rPr lang="en-US" sz="1400" dirty="0"/>
              <a:t>.. constructor… without default constructor then we can declare like</a:t>
            </a:r>
          </a:p>
          <a:p>
            <a:endParaRPr lang="en-US" sz="1050" b="1" dirty="0"/>
          </a:p>
          <a:p>
            <a:r>
              <a:rPr lang="en-US" sz="1400" b="1" dirty="0"/>
              <a:t>Student S;</a:t>
            </a:r>
          </a:p>
          <a:p>
            <a:endParaRPr lang="en-US" sz="1050" b="1" dirty="0"/>
          </a:p>
          <a:p>
            <a:r>
              <a:rPr lang="en-US" sz="1200" dirty="0"/>
              <a:t>it will lead to a compile time error, because we haven't defined default constructor, and compiler will not provide its default constructor because we have defined other parameterized constructors.</a:t>
            </a:r>
            <a:endParaRPr lang="en-US" sz="1200" b="1"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Destructors</a:t>
            </a:r>
          </a:p>
        </p:txBody>
      </p:sp>
      <p:sp>
        <p:nvSpPr>
          <p:cNvPr id="5123" name="Content Placeholder 2"/>
          <p:cNvSpPr>
            <a:spLocks noGrp="1"/>
          </p:cNvSpPr>
          <p:nvPr>
            <p:ph idx="1"/>
          </p:nvPr>
        </p:nvSpPr>
        <p:spPr>
          <a:xfrm>
            <a:off x="228600" y="1454726"/>
            <a:ext cx="8686800" cy="5250874"/>
          </a:xfrm>
        </p:spPr>
        <p:txBody>
          <a:bodyPr wrap="none" numCol="1">
            <a:normAutofit fontScale="92500" lnSpcReduction="10000"/>
          </a:bodyPr>
          <a:lstStyle/>
          <a:p>
            <a:r>
              <a:rPr lang="en-US" sz="1400" dirty="0"/>
              <a:t>class A</a:t>
            </a:r>
          </a:p>
          <a:p>
            <a:r>
              <a:rPr lang="en-US" sz="1400" dirty="0"/>
              <a:t>{</a:t>
            </a:r>
          </a:p>
          <a:p>
            <a:r>
              <a:rPr lang="en-US" sz="1400" dirty="0"/>
              <a:t>A()</a:t>
            </a:r>
          </a:p>
          <a:p>
            <a:r>
              <a:rPr lang="en-US" sz="1400" dirty="0"/>
              <a:t> {</a:t>
            </a:r>
          </a:p>
          <a:p>
            <a:r>
              <a:rPr lang="en-US" sz="1400" dirty="0"/>
              <a:t>  </a:t>
            </a:r>
            <a:r>
              <a:rPr lang="en-US" sz="1400" dirty="0" err="1"/>
              <a:t>cout</a:t>
            </a:r>
            <a:r>
              <a:rPr lang="en-US" sz="1400" dirty="0"/>
              <a:t> &lt;&lt; "Constructor called";</a:t>
            </a:r>
          </a:p>
          <a:p>
            <a:r>
              <a:rPr lang="en-US" sz="1400" dirty="0"/>
              <a:t> }</a:t>
            </a:r>
          </a:p>
          <a:p>
            <a:endParaRPr lang="en-US" sz="1400" dirty="0"/>
          </a:p>
          <a:p>
            <a:r>
              <a:rPr lang="en-US" sz="1400" dirty="0"/>
              <a:t>~A()</a:t>
            </a:r>
          </a:p>
          <a:p>
            <a:r>
              <a:rPr lang="en-US" sz="1400" dirty="0"/>
              <a:t> {</a:t>
            </a:r>
          </a:p>
          <a:p>
            <a:r>
              <a:rPr lang="en-US" sz="1400" dirty="0"/>
              <a:t>  </a:t>
            </a:r>
            <a:r>
              <a:rPr lang="en-US" sz="1400" dirty="0" err="1"/>
              <a:t>cout</a:t>
            </a:r>
            <a:r>
              <a:rPr lang="en-US" sz="1400" dirty="0"/>
              <a:t> &lt;&lt; "Destructor called";</a:t>
            </a:r>
          </a:p>
          <a:p>
            <a:r>
              <a:rPr lang="en-US" sz="1400" dirty="0"/>
              <a:t> }</a:t>
            </a:r>
          </a:p>
          <a:p>
            <a:r>
              <a:rPr lang="en-US" sz="1400" dirty="0"/>
              <a:t>};</a:t>
            </a:r>
          </a:p>
          <a:p>
            <a:endParaRPr lang="en-US" sz="1400" dirty="0"/>
          </a:p>
          <a:p>
            <a:r>
              <a:rPr lang="en-US" sz="1400" dirty="0" err="1"/>
              <a:t>int</a:t>
            </a:r>
            <a:r>
              <a:rPr lang="en-US" sz="1400" dirty="0"/>
              <a:t> main()</a:t>
            </a:r>
          </a:p>
          <a:p>
            <a:r>
              <a:rPr lang="en-US" sz="1400" dirty="0"/>
              <a:t>{</a:t>
            </a:r>
          </a:p>
          <a:p>
            <a:r>
              <a:rPr lang="en-US" sz="1400" dirty="0"/>
              <a:t> A obj1;   // Constructor Called</a:t>
            </a:r>
          </a:p>
          <a:p>
            <a:r>
              <a:rPr lang="en-US" sz="1400" dirty="0"/>
              <a:t> </a:t>
            </a:r>
            <a:r>
              <a:rPr lang="en-US" sz="1400" dirty="0" err="1"/>
              <a:t>int</a:t>
            </a:r>
            <a:r>
              <a:rPr lang="en-US" sz="1400" dirty="0"/>
              <a:t> x=1;</a:t>
            </a:r>
          </a:p>
          <a:p>
            <a:r>
              <a:rPr lang="en-US" sz="1400" dirty="0"/>
              <a:t> if(x)</a:t>
            </a:r>
          </a:p>
          <a:p>
            <a:r>
              <a:rPr lang="en-US" sz="1400" dirty="0"/>
              <a:t>  {</a:t>
            </a:r>
          </a:p>
          <a:p>
            <a:r>
              <a:rPr lang="en-US" sz="1400" dirty="0"/>
              <a:t>   A obj2;  // Constructor Called</a:t>
            </a:r>
          </a:p>
          <a:p>
            <a:r>
              <a:rPr lang="en-US" sz="1400" dirty="0"/>
              <a:t>  }   // Destructor Called for obj2</a:t>
            </a:r>
          </a:p>
          <a:p>
            <a:r>
              <a:rPr lang="en-US" sz="1400" dirty="0"/>
              <a:t>} //  Destructor called for obj1</a:t>
            </a:r>
            <a:r>
              <a:rPr lang="en-US" sz="1200" dirty="0"/>
              <a:t>.</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References in C++</a:t>
            </a:r>
          </a:p>
        </p:txBody>
      </p:sp>
      <p:sp>
        <p:nvSpPr>
          <p:cNvPr id="5123" name="Content Placeholder 2"/>
          <p:cNvSpPr>
            <a:spLocks noGrp="1"/>
          </p:cNvSpPr>
          <p:nvPr>
            <p:ph idx="1"/>
          </p:nvPr>
        </p:nvSpPr>
        <p:spPr>
          <a:xfrm>
            <a:off x="228600" y="1454726"/>
            <a:ext cx="8686800" cy="2507674"/>
          </a:xfrm>
        </p:spPr>
        <p:txBody>
          <a:bodyPr wrap="none" numCol="1">
            <a:normAutofit/>
          </a:bodyPr>
          <a:lstStyle/>
          <a:p>
            <a:r>
              <a:rPr lang="en-US" sz="1400" dirty="0" err="1"/>
              <a:t>int</a:t>
            </a:r>
            <a:r>
              <a:rPr lang="en-US" sz="1400" dirty="0"/>
              <a:t> main()</a:t>
            </a:r>
          </a:p>
          <a:p>
            <a:r>
              <a:rPr lang="en-US" sz="1400" dirty="0"/>
              <a:t>{ </a:t>
            </a:r>
            <a:r>
              <a:rPr lang="en-US" sz="1400" dirty="0" err="1"/>
              <a:t>int</a:t>
            </a:r>
            <a:r>
              <a:rPr lang="en-US" sz="1400" dirty="0"/>
              <a:t> y=10;</a:t>
            </a:r>
          </a:p>
          <a:p>
            <a:r>
              <a:rPr lang="en-US" sz="1400" dirty="0"/>
              <a:t>  </a:t>
            </a:r>
            <a:r>
              <a:rPr lang="en-US" sz="1400" dirty="0" err="1"/>
              <a:t>int</a:t>
            </a:r>
            <a:r>
              <a:rPr lang="en-US" sz="1400" dirty="0"/>
              <a:t> &amp;r = y;  // r is a reference to </a:t>
            </a:r>
            <a:r>
              <a:rPr lang="en-US" sz="1400" dirty="0" err="1"/>
              <a:t>int</a:t>
            </a:r>
            <a:r>
              <a:rPr lang="en-US" sz="1400" dirty="0"/>
              <a:t> y</a:t>
            </a:r>
          </a:p>
          <a:p>
            <a:r>
              <a:rPr lang="en-US" sz="1400" dirty="0"/>
              <a:t>  </a:t>
            </a:r>
            <a:r>
              <a:rPr lang="en-US" sz="1400" dirty="0" err="1"/>
              <a:t>cout</a:t>
            </a:r>
            <a:r>
              <a:rPr lang="en-US" sz="1400" dirty="0"/>
              <a:t> &lt;&lt; r;</a:t>
            </a:r>
          </a:p>
          <a:p>
            <a:r>
              <a:rPr lang="en-US" sz="1400" dirty="0"/>
              <a:t>}</a:t>
            </a:r>
          </a:p>
          <a:p>
            <a:endParaRPr lang="en-US" sz="1400" dirty="0"/>
          </a:p>
          <a:p>
            <a:r>
              <a:rPr lang="en-US" sz="1400" dirty="0"/>
              <a:t>Output :10</a:t>
            </a:r>
          </a:p>
          <a:p>
            <a:endParaRPr lang="en-US" sz="1400" dirty="0"/>
          </a:p>
          <a:p>
            <a:r>
              <a:rPr lang="en-US" sz="1600" b="1" dirty="0"/>
              <a:t>                                       Difference between Reference and Pointer</a:t>
            </a:r>
          </a:p>
          <a:p>
            <a:endParaRPr lang="en-US" sz="1200" dirty="0"/>
          </a:p>
        </p:txBody>
      </p:sp>
      <p:graphicFrame>
        <p:nvGraphicFramePr>
          <p:cNvPr id="4" name="Table 3"/>
          <p:cNvGraphicFramePr>
            <a:graphicFrameLocks noGrp="1"/>
          </p:cNvGraphicFramePr>
          <p:nvPr/>
        </p:nvGraphicFramePr>
        <p:xfrm>
          <a:off x="838200" y="3962400"/>
          <a:ext cx="8001000" cy="2760638"/>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256882">
                <a:tc>
                  <a:txBody>
                    <a:bodyPr/>
                    <a:lstStyle/>
                    <a:p>
                      <a:pPr algn="ctr"/>
                      <a:r>
                        <a:rPr lang="en-US" sz="1200" b="1" dirty="0"/>
                        <a:t>References</a:t>
                      </a:r>
                    </a:p>
                  </a:txBody>
                  <a:tcPr anchor="ctr">
                    <a:lnL>
                      <a:noFill/>
                    </a:lnL>
                    <a:lnR>
                      <a:noFill/>
                    </a:lnR>
                    <a:lnT>
                      <a:noFill/>
                    </a:lnT>
                    <a:lnB>
                      <a:noFill/>
                    </a:lnB>
                    <a:solidFill>
                      <a:schemeClr val="bg2">
                        <a:lumMod val="20000"/>
                        <a:lumOff val="80000"/>
                      </a:schemeClr>
                    </a:solidFill>
                  </a:tcPr>
                </a:tc>
                <a:tc>
                  <a:txBody>
                    <a:bodyPr/>
                    <a:lstStyle/>
                    <a:p>
                      <a:pPr algn="ctr"/>
                      <a:r>
                        <a:rPr lang="en-US" sz="1200" b="1" dirty="0"/>
                        <a:t>Pointers</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0"/>
                  </a:ext>
                </a:extLst>
              </a:tr>
              <a:tr h="702655">
                <a:tc>
                  <a:txBody>
                    <a:bodyPr/>
                    <a:lstStyle/>
                    <a:p>
                      <a:r>
                        <a:rPr lang="en-US" sz="1200" dirty="0"/>
                        <a:t>Reference must be initialized when it is created.</a:t>
                      </a:r>
                    </a:p>
                  </a:txBody>
                  <a:tcPr anchor="ctr">
                    <a:lnL>
                      <a:noFill/>
                    </a:lnL>
                    <a:lnR>
                      <a:noFill/>
                    </a:lnR>
                    <a:lnT>
                      <a:noFill/>
                    </a:lnT>
                    <a:lnB>
                      <a:noFill/>
                    </a:lnB>
                    <a:solidFill>
                      <a:schemeClr val="bg2">
                        <a:lumMod val="20000"/>
                        <a:lumOff val="80000"/>
                      </a:schemeClr>
                    </a:solidFill>
                  </a:tcPr>
                </a:tc>
                <a:tc>
                  <a:txBody>
                    <a:bodyPr/>
                    <a:lstStyle/>
                    <a:p>
                      <a:r>
                        <a:rPr lang="en-US" sz="1200"/>
                        <a:t>Pointers can be initialized any time.</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1"/>
                  </a:ext>
                </a:extLst>
              </a:tr>
              <a:tr h="702655">
                <a:tc>
                  <a:txBody>
                    <a:bodyPr/>
                    <a:lstStyle/>
                    <a:p>
                      <a:r>
                        <a:rPr lang="en-US" sz="1200" dirty="0"/>
                        <a:t>Once initialized, we cannot reinitialize a reference.</a:t>
                      </a:r>
                    </a:p>
                  </a:txBody>
                  <a:tcPr anchor="ctr">
                    <a:lnL>
                      <a:noFill/>
                    </a:lnL>
                    <a:lnR>
                      <a:noFill/>
                    </a:lnR>
                    <a:lnT>
                      <a:noFill/>
                    </a:lnT>
                    <a:lnB>
                      <a:noFill/>
                    </a:lnB>
                    <a:solidFill>
                      <a:schemeClr val="bg2">
                        <a:lumMod val="20000"/>
                        <a:lumOff val="80000"/>
                      </a:schemeClr>
                    </a:solidFill>
                  </a:tcPr>
                </a:tc>
                <a:tc>
                  <a:txBody>
                    <a:bodyPr/>
                    <a:lstStyle/>
                    <a:p>
                      <a:r>
                        <a:rPr lang="en-US" sz="1200"/>
                        <a:t>Pointers can be reinitialized any number of time.</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2"/>
                  </a:ext>
                </a:extLst>
              </a:tr>
              <a:tr h="540504">
                <a:tc>
                  <a:txBody>
                    <a:bodyPr/>
                    <a:lstStyle/>
                    <a:p>
                      <a:r>
                        <a:rPr lang="en-US" sz="1200" dirty="0"/>
                        <a:t>You can never have a NULL reference.</a:t>
                      </a:r>
                    </a:p>
                  </a:txBody>
                  <a:tcPr anchor="ctr">
                    <a:lnL>
                      <a:noFill/>
                    </a:lnL>
                    <a:lnR>
                      <a:noFill/>
                    </a:lnR>
                    <a:lnT>
                      <a:noFill/>
                    </a:lnT>
                    <a:lnB>
                      <a:noFill/>
                    </a:lnB>
                    <a:solidFill>
                      <a:schemeClr val="bg2">
                        <a:lumMod val="20000"/>
                        <a:lumOff val="80000"/>
                      </a:schemeClr>
                    </a:solidFill>
                  </a:tcPr>
                </a:tc>
                <a:tc>
                  <a:txBody>
                    <a:bodyPr/>
                    <a:lstStyle/>
                    <a:p>
                      <a:r>
                        <a:rPr lang="en-US" sz="1200" dirty="0"/>
                        <a:t>Pointers can be NULL.</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3"/>
                  </a:ext>
                </a:extLst>
              </a:tr>
              <a:tr h="540504">
                <a:tc>
                  <a:txBody>
                    <a:bodyPr/>
                    <a:lstStyle/>
                    <a:p>
                      <a:r>
                        <a:rPr lang="en-US" sz="1200" dirty="0"/>
                        <a:t>Reference is automatically </a:t>
                      </a:r>
                      <a:r>
                        <a:rPr lang="en-US" sz="1200" dirty="0" err="1"/>
                        <a:t>dereferenced</a:t>
                      </a:r>
                      <a:r>
                        <a:rPr lang="en-US" sz="1200" dirty="0"/>
                        <a:t>.</a:t>
                      </a:r>
                    </a:p>
                  </a:txBody>
                  <a:tcPr anchor="ctr">
                    <a:lnL>
                      <a:noFill/>
                    </a:lnL>
                    <a:lnR>
                      <a:noFill/>
                    </a:lnR>
                    <a:lnT>
                      <a:noFill/>
                    </a:lnT>
                    <a:lnB>
                      <a:noFill/>
                    </a:lnB>
                    <a:solidFill>
                      <a:schemeClr val="bg2">
                        <a:lumMod val="20000"/>
                        <a:lumOff val="80000"/>
                      </a:schemeClr>
                    </a:solidFill>
                  </a:tcPr>
                </a:tc>
                <a:tc>
                  <a:txBody>
                    <a:bodyPr/>
                    <a:lstStyle/>
                    <a:p>
                      <a:r>
                        <a:rPr lang="en-US" sz="1200" dirty="0"/>
                        <a:t>* is used to dereference a pointer.</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References in C++</a:t>
            </a:r>
          </a:p>
        </p:txBody>
      </p:sp>
      <p:sp>
        <p:nvSpPr>
          <p:cNvPr id="5123" name="Content Placeholder 2"/>
          <p:cNvSpPr>
            <a:spLocks noGrp="1"/>
          </p:cNvSpPr>
          <p:nvPr>
            <p:ph idx="1"/>
          </p:nvPr>
        </p:nvSpPr>
        <p:spPr>
          <a:xfrm>
            <a:off x="228600" y="1454726"/>
            <a:ext cx="8686800" cy="5022274"/>
          </a:xfrm>
        </p:spPr>
        <p:txBody>
          <a:bodyPr wrap="none" numCol="2">
            <a:normAutofit/>
          </a:bodyPr>
          <a:lstStyle/>
          <a:p>
            <a:r>
              <a:rPr lang="en-US" sz="1600" b="1" dirty="0"/>
              <a:t>References in </a:t>
            </a:r>
            <a:r>
              <a:rPr lang="en-US" sz="1600" b="1" dirty="0" err="1"/>
              <a:t>Funtions</a:t>
            </a:r>
            <a:endParaRPr lang="en-US" sz="1600" b="1" dirty="0"/>
          </a:p>
          <a:p>
            <a:endParaRPr lang="en-US" sz="1400" dirty="0"/>
          </a:p>
          <a:p>
            <a:r>
              <a:rPr lang="en-US" sz="1600" dirty="0" err="1"/>
              <a:t>int</a:t>
            </a:r>
            <a:r>
              <a:rPr lang="en-US" sz="1600" dirty="0"/>
              <a:t>* first (</a:t>
            </a:r>
            <a:r>
              <a:rPr lang="en-US" sz="1600" dirty="0" err="1"/>
              <a:t>int</a:t>
            </a:r>
            <a:r>
              <a:rPr lang="en-US" sz="1600" dirty="0"/>
              <a:t>* x)</a:t>
            </a:r>
          </a:p>
          <a:p>
            <a:r>
              <a:rPr lang="en-US" sz="1600" dirty="0"/>
              <a:t>{ (*x++);</a:t>
            </a:r>
          </a:p>
          <a:p>
            <a:r>
              <a:rPr lang="en-US" sz="1600" dirty="0"/>
              <a:t>  return x;   // SAFE, x is outside this scope</a:t>
            </a:r>
          </a:p>
          <a:p>
            <a:r>
              <a:rPr lang="en-US" sz="1600" dirty="0"/>
              <a:t>}</a:t>
            </a:r>
          </a:p>
          <a:p>
            <a:endParaRPr lang="en-US" sz="1600" dirty="0"/>
          </a:p>
          <a:p>
            <a:r>
              <a:rPr lang="en-US" sz="1600" dirty="0" err="1"/>
              <a:t>int</a:t>
            </a:r>
            <a:r>
              <a:rPr lang="en-US" sz="1600" dirty="0"/>
              <a:t>&amp; second (</a:t>
            </a:r>
            <a:r>
              <a:rPr lang="en-US" sz="1600" dirty="0" err="1"/>
              <a:t>int</a:t>
            </a:r>
            <a:r>
              <a:rPr lang="en-US" sz="1600" dirty="0"/>
              <a:t>&amp; x)</a:t>
            </a:r>
          </a:p>
          <a:p>
            <a:r>
              <a:rPr lang="en-US" sz="1600" dirty="0"/>
              <a:t>{ x++;</a:t>
            </a:r>
          </a:p>
          <a:p>
            <a:r>
              <a:rPr lang="en-US" sz="1600" dirty="0"/>
              <a:t>  return x;   // SAFE, x is outside this scope</a:t>
            </a:r>
          </a:p>
          <a:p>
            <a:r>
              <a:rPr lang="en-US" sz="1600" dirty="0"/>
              <a:t>}</a:t>
            </a:r>
          </a:p>
          <a:p>
            <a:endParaRPr lang="en-US" sz="1600" dirty="0"/>
          </a:p>
          <a:p>
            <a:r>
              <a:rPr lang="en-US" sz="1600" dirty="0" err="1"/>
              <a:t>int</a:t>
            </a:r>
            <a:r>
              <a:rPr lang="en-US" sz="1600" dirty="0"/>
              <a:t>&amp; third ()</a:t>
            </a:r>
          </a:p>
          <a:p>
            <a:r>
              <a:rPr lang="en-US" sz="1600" dirty="0"/>
              <a:t>{ </a:t>
            </a:r>
            <a:r>
              <a:rPr lang="en-US" sz="1600" dirty="0" err="1"/>
              <a:t>int</a:t>
            </a:r>
            <a:r>
              <a:rPr lang="en-US" sz="1600" dirty="0"/>
              <a:t> q;</a:t>
            </a:r>
          </a:p>
          <a:p>
            <a:r>
              <a:rPr lang="en-US" sz="1600" dirty="0"/>
              <a:t>  return q;   // ERROR, scope of q ends here</a:t>
            </a:r>
          </a:p>
          <a:p>
            <a:r>
              <a:rPr lang="en-US" sz="1600" dirty="0"/>
              <a:t>}</a:t>
            </a:r>
          </a:p>
          <a:p>
            <a:endParaRPr lang="en-US" sz="1600" dirty="0"/>
          </a:p>
          <a:p>
            <a:r>
              <a:rPr lang="en-US" sz="1600" dirty="0" err="1"/>
              <a:t>int</a:t>
            </a:r>
            <a:r>
              <a:rPr lang="en-US" sz="1600" dirty="0"/>
              <a:t>&amp; fourth ()</a:t>
            </a:r>
          </a:p>
          <a:p>
            <a:r>
              <a:rPr lang="en-US" sz="1600" dirty="0"/>
              <a:t>{ static </a:t>
            </a:r>
            <a:r>
              <a:rPr lang="en-US" sz="1600" dirty="0" err="1"/>
              <a:t>int</a:t>
            </a:r>
            <a:r>
              <a:rPr lang="en-US" sz="1600" dirty="0"/>
              <a:t> x;</a:t>
            </a:r>
          </a:p>
          <a:p>
            <a:r>
              <a:rPr lang="en-US" sz="1600" dirty="0"/>
              <a:t>  return x;   // SAFE, x is static, hence lives till the end.</a:t>
            </a:r>
          </a:p>
          <a:p>
            <a:r>
              <a:rPr lang="en-US" sz="1600" dirty="0"/>
              <a:t>}</a:t>
            </a:r>
          </a:p>
          <a:p>
            <a:endParaRPr lang="en-US" sz="1600" dirty="0"/>
          </a:p>
          <a:p>
            <a:r>
              <a:rPr lang="en-US" sz="1600" dirty="0" err="1"/>
              <a:t>int</a:t>
            </a:r>
            <a:r>
              <a:rPr lang="en-US" sz="1600" dirty="0"/>
              <a:t> main()</a:t>
            </a:r>
          </a:p>
          <a:p>
            <a:r>
              <a:rPr lang="en-US" sz="1600" dirty="0"/>
              <a:t>{</a:t>
            </a:r>
          </a:p>
          <a:p>
            <a:r>
              <a:rPr lang="en-US" sz="1600" dirty="0"/>
              <a:t> </a:t>
            </a:r>
            <a:r>
              <a:rPr lang="en-US" sz="1600" dirty="0" err="1"/>
              <a:t>int</a:t>
            </a:r>
            <a:r>
              <a:rPr lang="en-US" sz="1600" dirty="0"/>
              <a:t> a=0;</a:t>
            </a:r>
          </a:p>
          <a:p>
            <a:r>
              <a:rPr lang="en-US" sz="1600" dirty="0"/>
              <a:t> first(&amp;a);   // UGLY and explicit</a:t>
            </a:r>
          </a:p>
          <a:p>
            <a:r>
              <a:rPr lang="en-US" sz="1600" dirty="0"/>
              <a:t> second(a);   // CLEAN and hidden</a:t>
            </a:r>
          </a:p>
          <a:p>
            <a:r>
              <a:rPr lang="en-US" sz="1600" dirty="0"/>
              <a:t>}</a:t>
            </a:r>
          </a:p>
          <a:p>
            <a:endParaRPr lang="en-US" sz="12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Pointers to class members</a:t>
            </a:r>
          </a:p>
        </p:txBody>
      </p:sp>
      <p:sp>
        <p:nvSpPr>
          <p:cNvPr id="5123" name="Content Placeholder 2"/>
          <p:cNvSpPr>
            <a:spLocks noGrp="1"/>
          </p:cNvSpPr>
          <p:nvPr>
            <p:ph idx="1"/>
          </p:nvPr>
        </p:nvSpPr>
        <p:spPr>
          <a:xfrm>
            <a:off x="228600" y="1454726"/>
            <a:ext cx="8686800" cy="5022274"/>
          </a:xfrm>
        </p:spPr>
        <p:txBody>
          <a:bodyPr wrap="none" numCol="2">
            <a:normAutofit fontScale="92500" lnSpcReduction="10000"/>
          </a:bodyPr>
          <a:lstStyle/>
          <a:p>
            <a:r>
              <a:rPr lang="en-US" sz="1600" b="1" dirty="0"/>
              <a:t>Defining a pointer of class type</a:t>
            </a:r>
          </a:p>
          <a:p>
            <a:endParaRPr lang="en-US" sz="1400" dirty="0"/>
          </a:p>
          <a:p>
            <a:r>
              <a:rPr lang="en-US" sz="1600" dirty="0"/>
              <a:t>class Simple</a:t>
            </a:r>
          </a:p>
          <a:p>
            <a:r>
              <a:rPr lang="en-US" sz="1600" dirty="0"/>
              <a:t>{</a:t>
            </a:r>
          </a:p>
          <a:p>
            <a:r>
              <a:rPr lang="en-US" sz="1600" dirty="0"/>
              <a:t> public:</a:t>
            </a:r>
          </a:p>
          <a:p>
            <a:r>
              <a:rPr lang="en-US" sz="1600" dirty="0"/>
              <a:t> </a:t>
            </a:r>
            <a:r>
              <a:rPr lang="en-US" sz="1600" dirty="0" err="1"/>
              <a:t>int</a:t>
            </a:r>
            <a:r>
              <a:rPr lang="en-US" sz="1600" dirty="0"/>
              <a:t> a;</a:t>
            </a:r>
          </a:p>
          <a:p>
            <a:r>
              <a:rPr lang="en-US" sz="1600" dirty="0"/>
              <a:t>};</a:t>
            </a:r>
          </a:p>
          <a:p>
            <a:endParaRPr lang="en-US" sz="1600" dirty="0"/>
          </a:p>
          <a:p>
            <a:r>
              <a:rPr lang="en-US" sz="1600" dirty="0" err="1"/>
              <a:t>int</a:t>
            </a:r>
            <a:r>
              <a:rPr lang="en-US" sz="1600" dirty="0"/>
              <a:t> main()</a:t>
            </a:r>
          </a:p>
          <a:p>
            <a:r>
              <a:rPr lang="en-US" sz="1600" dirty="0"/>
              <a:t>{</a:t>
            </a:r>
          </a:p>
          <a:p>
            <a:r>
              <a:rPr lang="en-US" sz="1600" dirty="0"/>
              <a:t> Simple </a:t>
            </a:r>
            <a:r>
              <a:rPr lang="en-US" sz="1600" dirty="0" err="1"/>
              <a:t>obj</a:t>
            </a:r>
            <a:r>
              <a:rPr lang="en-US" sz="1600" dirty="0"/>
              <a:t>;</a:t>
            </a:r>
          </a:p>
          <a:p>
            <a:r>
              <a:rPr lang="en-US" sz="1600" dirty="0"/>
              <a:t> Simple* </a:t>
            </a:r>
            <a:r>
              <a:rPr lang="en-US" sz="1600" dirty="0" err="1"/>
              <a:t>ptr</a:t>
            </a:r>
            <a:r>
              <a:rPr lang="en-US" sz="1600" dirty="0"/>
              <a:t>;   // Pointer of class type</a:t>
            </a:r>
          </a:p>
          <a:p>
            <a:r>
              <a:rPr lang="en-US" sz="1600" dirty="0"/>
              <a:t> </a:t>
            </a:r>
            <a:r>
              <a:rPr lang="en-US" sz="1600" dirty="0" err="1"/>
              <a:t>ptr</a:t>
            </a:r>
            <a:r>
              <a:rPr lang="en-US" sz="1600" dirty="0"/>
              <a:t> = &amp;</a:t>
            </a:r>
            <a:r>
              <a:rPr lang="en-US" sz="1600" dirty="0" err="1"/>
              <a:t>obj</a:t>
            </a:r>
            <a:r>
              <a:rPr lang="en-US" sz="1600" dirty="0"/>
              <a:t>;</a:t>
            </a:r>
          </a:p>
          <a:p>
            <a:r>
              <a:rPr lang="en-US" sz="1600" dirty="0"/>
              <a:t> </a:t>
            </a:r>
          </a:p>
          <a:p>
            <a:r>
              <a:rPr lang="en-US" sz="1600" dirty="0"/>
              <a:t> </a:t>
            </a:r>
            <a:r>
              <a:rPr lang="en-US" sz="1600" dirty="0" err="1"/>
              <a:t>cout</a:t>
            </a:r>
            <a:r>
              <a:rPr lang="en-US" sz="1600" dirty="0"/>
              <a:t> &lt;&lt; </a:t>
            </a:r>
            <a:r>
              <a:rPr lang="en-US" sz="1600" dirty="0" err="1"/>
              <a:t>obj.a</a:t>
            </a:r>
            <a:r>
              <a:rPr lang="en-US" sz="1600" dirty="0"/>
              <a:t>;</a:t>
            </a:r>
          </a:p>
          <a:p>
            <a:r>
              <a:rPr lang="en-US" sz="1600" dirty="0"/>
              <a:t> </a:t>
            </a:r>
            <a:r>
              <a:rPr lang="en-US" sz="1600" dirty="0" err="1"/>
              <a:t>cout</a:t>
            </a:r>
            <a:r>
              <a:rPr lang="en-US" sz="1600" dirty="0"/>
              <a:t> &lt;&lt; </a:t>
            </a:r>
            <a:r>
              <a:rPr lang="en-US" sz="1600" dirty="0" err="1"/>
              <a:t>ptr</a:t>
            </a:r>
            <a:r>
              <a:rPr lang="en-US" sz="1600" dirty="0"/>
              <a:t>-&gt;a;  // Accessing member with pointer</a:t>
            </a:r>
          </a:p>
          <a:p>
            <a:r>
              <a:rPr lang="en-US" sz="1600" dirty="0"/>
              <a:t>}</a:t>
            </a:r>
          </a:p>
          <a:p>
            <a:endParaRPr lang="en-US" sz="1600" dirty="0"/>
          </a:p>
          <a:p>
            <a:endParaRPr lang="en-US" sz="1600" dirty="0"/>
          </a:p>
          <a:p>
            <a:r>
              <a:rPr lang="en-US" sz="1600" b="1" dirty="0"/>
              <a:t>Pointer to Data Members of class</a:t>
            </a:r>
          </a:p>
          <a:p>
            <a:endParaRPr lang="en-US" sz="1600" dirty="0"/>
          </a:p>
          <a:p>
            <a:r>
              <a:rPr lang="en-US" sz="1600" i="1" dirty="0"/>
              <a:t>Syntax for Declaration :</a:t>
            </a:r>
          </a:p>
          <a:p>
            <a:endParaRPr lang="en-US" sz="1600" dirty="0"/>
          </a:p>
          <a:p>
            <a:r>
              <a:rPr lang="en-US" sz="1600" dirty="0" err="1"/>
              <a:t>datatype</a:t>
            </a:r>
            <a:r>
              <a:rPr lang="en-US" sz="1600" dirty="0"/>
              <a:t> </a:t>
            </a:r>
            <a:r>
              <a:rPr lang="en-US" sz="1600" dirty="0" err="1"/>
              <a:t>class_name</a:t>
            </a:r>
            <a:r>
              <a:rPr lang="en-US" sz="1600" dirty="0"/>
              <a:t> :: *</a:t>
            </a:r>
            <a:r>
              <a:rPr lang="en-US" sz="1600" dirty="0" err="1"/>
              <a:t>pointer_name</a:t>
            </a:r>
            <a:r>
              <a:rPr lang="en-US" sz="1600" dirty="0"/>
              <a:t> ;</a:t>
            </a:r>
          </a:p>
          <a:p>
            <a:endParaRPr lang="en-US" sz="1600" dirty="0"/>
          </a:p>
          <a:p>
            <a:endParaRPr lang="en-US" sz="1600" dirty="0"/>
          </a:p>
          <a:p>
            <a:r>
              <a:rPr lang="en-US" sz="1600" i="1" dirty="0"/>
              <a:t>Syntax for Assignment </a:t>
            </a:r>
            <a:r>
              <a:rPr lang="en-US" sz="1600" dirty="0"/>
              <a:t>:</a:t>
            </a:r>
          </a:p>
          <a:p>
            <a:endParaRPr lang="en-US" sz="1600" dirty="0"/>
          </a:p>
          <a:p>
            <a:r>
              <a:rPr lang="en-US" sz="1500" dirty="0" err="1"/>
              <a:t>pointer_name</a:t>
            </a:r>
            <a:r>
              <a:rPr lang="en-US" sz="1500" dirty="0"/>
              <a:t> = &amp;</a:t>
            </a:r>
            <a:r>
              <a:rPr lang="en-US" sz="1500" dirty="0" err="1"/>
              <a:t>class_name</a:t>
            </a:r>
            <a:r>
              <a:rPr lang="en-US" sz="1500" dirty="0"/>
              <a:t> :: </a:t>
            </a:r>
            <a:r>
              <a:rPr lang="en-US" sz="1500" dirty="0" err="1"/>
              <a:t>datamember_name</a:t>
            </a:r>
            <a:r>
              <a:rPr lang="en-US" sz="1500" dirty="0"/>
              <a:t> ;</a:t>
            </a:r>
          </a:p>
          <a:p>
            <a:endParaRPr lang="en-US" sz="1600" dirty="0"/>
          </a:p>
          <a:p>
            <a:endParaRPr lang="en-US" sz="1600" dirty="0"/>
          </a:p>
          <a:p>
            <a:r>
              <a:rPr lang="en-US" sz="1600" dirty="0"/>
              <a:t>Both declaration and assignment can be done in a single statement too.</a:t>
            </a:r>
          </a:p>
          <a:p>
            <a:endParaRPr lang="en-US" sz="1600" dirty="0"/>
          </a:p>
          <a:p>
            <a:r>
              <a:rPr lang="en-US" sz="1600" dirty="0" err="1"/>
              <a:t>datatype</a:t>
            </a:r>
            <a:r>
              <a:rPr lang="en-US" sz="1600" dirty="0"/>
              <a:t> </a:t>
            </a:r>
            <a:r>
              <a:rPr lang="en-US" sz="1600" dirty="0" err="1"/>
              <a:t>class_name</a:t>
            </a:r>
            <a:r>
              <a:rPr lang="en-US" sz="1600" dirty="0"/>
              <a:t>::*</a:t>
            </a:r>
            <a:r>
              <a:rPr lang="en-US" sz="1600" dirty="0" err="1"/>
              <a:t>pointer_name</a:t>
            </a:r>
            <a:r>
              <a:rPr lang="en-US" sz="1600" dirty="0"/>
              <a:t> = &amp;</a:t>
            </a:r>
            <a:r>
              <a:rPr lang="en-US" sz="1600" dirty="0" err="1"/>
              <a:t>class_name</a:t>
            </a:r>
            <a:r>
              <a:rPr lang="en-US" sz="1600" dirty="0"/>
              <a:t>::</a:t>
            </a:r>
            <a:r>
              <a:rPr lang="en-US" sz="1600" dirty="0" err="1"/>
              <a:t>datamember_name</a:t>
            </a:r>
            <a:r>
              <a:rPr lang="en-US" sz="1600" dirty="0"/>
              <a:t>;</a:t>
            </a:r>
            <a:endParaRPr lang="en-US" sz="12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Pointers to class members</a:t>
            </a:r>
          </a:p>
        </p:txBody>
      </p:sp>
      <p:sp>
        <p:nvSpPr>
          <p:cNvPr id="5123" name="Content Placeholder 2"/>
          <p:cNvSpPr>
            <a:spLocks noGrp="1"/>
          </p:cNvSpPr>
          <p:nvPr>
            <p:ph idx="1"/>
          </p:nvPr>
        </p:nvSpPr>
        <p:spPr>
          <a:xfrm>
            <a:off x="228600" y="1454726"/>
            <a:ext cx="8686800" cy="5022274"/>
          </a:xfrm>
        </p:spPr>
        <p:txBody>
          <a:bodyPr wrap="none" numCol="2">
            <a:normAutofit/>
          </a:bodyPr>
          <a:lstStyle/>
          <a:p>
            <a:r>
              <a:rPr lang="en-US" sz="1600" b="1" dirty="0"/>
              <a:t>Pointer to Data Members of class</a:t>
            </a:r>
          </a:p>
          <a:p>
            <a:endParaRPr lang="en-US" sz="1600" dirty="0"/>
          </a:p>
          <a:p>
            <a:r>
              <a:rPr lang="en-US" sz="1600" dirty="0"/>
              <a:t>class Data</a:t>
            </a:r>
          </a:p>
          <a:p>
            <a:r>
              <a:rPr lang="en-US" sz="1600" dirty="0"/>
              <a:t>{</a:t>
            </a:r>
          </a:p>
          <a:p>
            <a:r>
              <a:rPr lang="en-US" sz="1600" dirty="0"/>
              <a:t> public:</a:t>
            </a:r>
          </a:p>
          <a:p>
            <a:r>
              <a:rPr lang="en-US" sz="1600" dirty="0"/>
              <a:t> </a:t>
            </a:r>
            <a:r>
              <a:rPr lang="en-US" sz="1600" dirty="0" err="1"/>
              <a:t>int</a:t>
            </a:r>
            <a:r>
              <a:rPr lang="en-US" sz="1600" dirty="0"/>
              <a:t> a;</a:t>
            </a:r>
          </a:p>
          <a:p>
            <a:r>
              <a:rPr lang="en-US" sz="1600" dirty="0"/>
              <a:t> void print() { </a:t>
            </a:r>
            <a:r>
              <a:rPr lang="en-US" sz="1600" dirty="0" err="1"/>
              <a:t>cout</a:t>
            </a:r>
            <a:r>
              <a:rPr lang="en-US" sz="1600" dirty="0"/>
              <a:t> &lt;&lt; "a is "&lt;&lt; a; }</a:t>
            </a:r>
          </a:p>
          <a:p>
            <a:r>
              <a:rPr lang="en-US" sz="1600" dirty="0"/>
              <a:t>};</a:t>
            </a:r>
          </a:p>
          <a:p>
            <a:endParaRPr lang="en-US" sz="1600" dirty="0"/>
          </a:p>
          <a:p>
            <a:r>
              <a:rPr lang="en-US" sz="1600" dirty="0" err="1"/>
              <a:t>int</a:t>
            </a:r>
            <a:r>
              <a:rPr lang="en-US" sz="1600" dirty="0"/>
              <a:t> main()</a:t>
            </a:r>
          </a:p>
          <a:p>
            <a:r>
              <a:rPr lang="en-US" sz="1600" dirty="0"/>
              <a:t>{</a:t>
            </a:r>
          </a:p>
          <a:p>
            <a:r>
              <a:rPr lang="en-US" sz="1600" dirty="0"/>
              <a:t> Data d, *</a:t>
            </a:r>
            <a:r>
              <a:rPr lang="en-US" sz="1600" dirty="0" err="1"/>
              <a:t>dp</a:t>
            </a:r>
            <a:r>
              <a:rPr lang="en-US" sz="1600" dirty="0"/>
              <a:t>;</a:t>
            </a:r>
          </a:p>
          <a:p>
            <a:r>
              <a:rPr lang="en-US" sz="1600" dirty="0"/>
              <a:t> </a:t>
            </a:r>
            <a:r>
              <a:rPr lang="en-US" sz="1600" dirty="0" err="1"/>
              <a:t>dp</a:t>
            </a:r>
            <a:r>
              <a:rPr lang="en-US" sz="1600" dirty="0"/>
              <a:t> = &amp;d;     // pointer to object</a:t>
            </a:r>
          </a:p>
          <a:p>
            <a:r>
              <a:rPr lang="en-US" sz="1600" dirty="0"/>
              <a:t> </a:t>
            </a:r>
          </a:p>
          <a:p>
            <a:r>
              <a:rPr lang="en-US" sz="1600" dirty="0"/>
              <a:t> </a:t>
            </a:r>
            <a:r>
              <a:rPr lang="en-US" sz="1600" dirty="0" err="1"/>
              <a:t>int</a:t>
            </a:r>
            <a:r>
              <a:rPr lang="en-US" sz="1600" dirty="0"/>
              <a:t> Data::*</a:t>
            </a:r>
            <a:r>
              <a:rPr lang="en-US" sz="1600" dirty="0" err="1"/>
              <a:t>ptr</a:t>
            </a:r>
            <a:r>
              <a:rPr lang="en-US" sz="1600" dirty="0"/>
              <a:t>=&amp;Data::a;   </a:t>
            </a:r>
            <a:r>
              <a:rPr lang="en-US" sz="1100" dirty="0"/>
              <a:t>// pointer to data member 'a'</a:t>
            </a:r>
            <a:endParaRPr lang="en-US" sz="1600" dirty="0"/>
          </a:p>
          <a:p>
            <a:endParaRPr lang="en-US" sz="1600" dirty="0"/>
          </a:p>
          <a:p>
            <a:r>
              <a:rPr lang="en-US" sz="1600" dirty="0"/>
              <a:t> d.*</a:t>
            </a:r>
            <a:r>
              <a:rPr lang="en-US" sz="1600" dirty="0" err="1"/>
              <a:t>ptr</a:t>
            </a:r>
            <a:r>
              <a:rPr lang="en-US" sz="1600" dirty="0"/>
              <a:t>=10;</a:t>
            </a:r>
          </a:p>
          <a:p>
            <a:r>
              <a:rPr lang="en-US" sz="1600" dirty="0"/>
              <a:t> </a:t>
            </a:r>
            <a:r>
              <a:rPr lang="en-US" sz="1600" dirty="0" err="1"/>
              <a:t>d.print</a:t>
            </a:r>
            <a:r>
              <a:rPr lang="en-US" sz="1600" dirty="0"/>
              <a:t>();</a:t>
            </a:r>
          </a:p>
          <a:p>
            <a:endParaRPr lang="en-US" sz="1600" dirty="0"/>
          </a:p>
          <a:p>
            <a:r>
              <a:rPr lang="en-US" sz="1600" dirty="0"/>
              <a:t> </a:t>
            </a:r>
            <a:r>
              <a:rPr lang="en-US" sz="1600" dirty="0" err="1"/>
              <a:t>dp</a:t>
            </a:r>
            <a:r>
              <a:rPr lang="en-US" sz="1600" dirty="0"/>
              <a:t>-&gt;*</a:t>
            </a:r>
            <a:r>
              <a:rPr lang="en-US" sz="1600" dirty="0" err="1"/>
              <a:t>ptr</a:t>
            </a:r>
            <a:r>
              <a:rPr lang="en-US" sz="1600" dirty="0"/>
              <a:t>=20;</a:t>
            </a:r>
          </a:p>
          <a:p>
            <a:r>
              <a:rPr lang="en-US" sz="1600" dirty="0"/>
              <a:t> </a:t>
            </a:r>
            <a:r>
              <a:rPr lang="en-US" sz="1600" dirty="0" err="1"/>
              <a:t>dp</a:t>
            </a:r>
            <a:r>
              <a:rPr lang="en-US" sz="1600" dirty="0"/>
              <a:t>-&gt;print();</a:t>
            </a:r>
          </a:p>
          <a:p>
            <a:r>
              <a:rPr lang="en-US" sz="1600" dirty="0"/>
              <a:t>}</a:t>
            </a:r>
          </a:p>
          <a:p>
            <a:endParaRPr lang="en-US" sz="1600" dirty="0"/>
          </a:p>
          <a:p>
            <a:r>
              <a:rPr lang="en-US" sz="1600" dirty="0"/>
              <a:t>Output :</a:t>
            </a:r>
          </a:p>
          <a:p>
            <a:endParaRPr lang="en-US" sz="1600" dirty="0"/>
          </a:p>
          <a:p>
            <a:r>
              <a:rPr lang="en-US" sz="1600" dirty="0"/>
              <a:t>a is 10 a is 20</a:t>
            </a:r>
            <a:endParaRPr lang="en-US" sz="12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Inheritance</a:t>
            </a:r>
          </a:p>
        </p:txBody>
      </p:sp>
      <p:sp>
        <p:nvSpPr>
          <p:cNvPr id="5123" name="Content Placeholder 2"/>
          <p:cNvSpPr>
            <a:spLocks noGrp="1"/>
          </p:cNvSpPr>
          <p:nvPr>
            <p:ph idx="1"/>
          </p:nvPr>
        </p:nvSpPr>
        <p:spPr>
          <a:xfrm>
            <a:off x="228600" y="1454726"/>
            <a:ext cx="8686800" cy="5022274"/>
          </a:xfrm>
        </p:spPr>
        <p:txBody>
          <a:bodyPr wrap="none" numCol="2">
            <a:normAutofit/>
          </a:bodyPr>
          <a:lstStyle/>
          <a:p>
            <a:r>
              <a:rPr lang="en-US" sz="1200" b="1" dirty="0"/>
              <a:t>Purpose of Inheritance</a:t>
            </a:r>
          </a:p>
          <a:p>
            <a:pPr>
              <a:buFont typeface="+mj-lt"/>
              <a:buAutoNum type="arabicPeriod"/>
            </a:pPr>
            <a:r>
              <a:rPr lang="en-US" sz="1200" dirty="0"/>
              <a:t>Code Reusability</a:t>
            </a:r>
          </a:p>
          <a:p>
            <a:pPr>
              <a:buFont typeface="+mj-lt"/>
              <a:buAutoNum type="arabicPeriod"/>
            </a:pPr>
            <a:r>
              <a:rPr lang="en-US" sz="1200" dirty="0"/>
              <a:t>Method Overriding (Hence, Runtime Polymorphism.)</a:t>
            </a:r>
          </a:p>
          <a:p>
            <a:pPr>
              <a:buFont typeface="+mj-lt"/>
              <a:buAutoNum type="arabicPeriod"/>
            </a:pPr>
            <a:r>
              <a:rPr lang="en-US" sz="1200" dirty="0"/>
              <a:t>Use of Virtual Keyword</a:t>
            </a:r>
          </a:p>
          <a:p>
            <a:endParaRPr lang="en-US" sz="1200" dirty="0"/>
          </a:p>
          <a:p>
            <a:r>
              <a:rPr lang="en-US" sz="1200" dirty="0"/>
              <a:t>class Animal</a:t>
            </a:r>
          </a:p>
          <a:p>
            <a:r>
              <a:rPr lang="en-US" sz="1200" dirty="0"/>
              <a:t>{ </a:t>
            </a:r>
          </a:p>
          <a:p>
            <a:r>
              <a:rPr lang="en-US" sz="1200" dirty="0"/>
              <a:t>  public:</a:t>
            </a:r>
          </a:p>
          <a:p>
            <a:r>
              <a:rPr lang="en-US" sz="1200" dirty="0"/>
              <a:t>       </a:t>
            </a:r>
            <a:r>
              <a:rPr lang="en-US" sz="1200" dirty="0" err="1"/>
              <a:t>int</a:t>
            </a:r>
            <a:r>
              <a:rPr lang="en-US" sz="1200" dirty="0"/>
              <a:t> legs = 4;</a:t>
            </a:r>
          </a:p>
          <a:p>
            <a:r>
              <a:rPr lang="en-US" sz="1200" dirty="0"/>
              <a:t>};</a:t>
            </a:r>
          </a:p>
          <a:p>
            <a:endParaRPr lang="en-US" sz="1200" dirty="0"/>
          </a:p>
          <a:p>
            <a:r>
              <a:rPr lang="en-US" sz="1200" dirty="0"/>
              <a:t>class Dog : public Animal</a:t>
            </a:r>
          </a:p>
          <a:p>
            <a:r>
              <a:rPr lang="en-US" sz="1200" dirty="0"/>
              <a:t>{</a:t>
            </a:r>
          </a:p>
          <a:p>
            <a:r>
              <a:rPr lang="en-US" sz="1200" dirty="0"/>
              <a:t>  public:</a:t>
            </a:r>
          </a:p>
          <a:p>
            <a:r>
              <a:rPr lang="en-US" sz="1200" dirty="0"/>
              <a:t>       </a:t>
            </a:r>
            <a:r>
              <a:rPr lang="en-US" sz="1200" dirty="0" err="1"/>
              <a:t>int</a:t>
            </a:r>
            <a:r>
              <a:rPr lang="en-US" sz="1200" dirty="0"/>
              <a:t> tail = 1;</a:t>
            </a:r>
          </a:p>
          <a:p>
            <a:r>
              <a:rPr lang="en-US" sz="1200" dirty="0"/>
              <a:t>};</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err="1"/>
              <a:t>int</a:t>
            </a:r>
            <a:r>
              <a:rPr lang="en-US" sz="1200" dirty="0"/>
              <a:t> main()</a:t>
            </a:r>
          </a:p>
          <a:p>
            <a:r>
              <a:rPr lang="en-US" sz="1200" dirty="0"/>
              <a:t>{</a:t>
            </a:r>
          </a:p>
          <a:p>
            <a:r>
              <a:rPr lang="en-US" sz="1200" dirty="0"/>
              <a:t> Dog d;</a:t>
            </a:r>
          </a:p>
          <a:p>
            <a:r>
              <a:rPr lang="en-US" sz="1200" dirty="0"/>
              <a:t> </a:t>
            </a:r>
            <a:r>
              <a:rPr lang="en-US" sz="1200" dirty="0" err="1"/>
              <a:t>cout</a:t>
            </a:r>
            <a:r>
              <a:rPr lang="en-US" sz="1200" dirty="0"/>
              <a:t> &lt;&lt; </a:t>
            </a:r>
            <a:r>
              <a:rPr lang="en-US" sz="1200" dirty="0" err="1"/>
              <a:t>d.legs</a:t>
            </a:r>
            <a:r>
              <a:rPr lang="en-US" sz="1200" dirty="0"/>
              <a:t>;</a:t>
            </a:r>
          </a:p>
          <a:p>
            <a:r>
              <a:rPr lang="en-US" sz="1200" dirty="0"/>
              <a:t> </a:t>
            </a:r>
            <a:r>
              <a:rPr lang="en-US" sz="1200" dirty="0" err="1"/>
              <a:t>cout</a:t>
            </a:r>
            <a:r>
              <a:rPr lang="en-US" sz="1200" dirty="0"/>
              <a:t> &lt;&lt; </a:t>
            </a:r>
            <a:r>
              <a:rPr lang="en-US" sz="1200" dirty="0" err="1"/>
              <a:t>d.tail</a:t>
            </a:r>
            <a:r>
              <a:rPr lang="en-US" sz="1200" dirty="0"/>
              <a:t>;</a:t>
            </a:r>
          </a:p>
          <a:p>
            <a:r>
              <a:rPr lang="en-US" sz="1200" dirty="0"/>
              <a:t>}                                      // Output :4 1</a:t>
            </a:r>
          </a:p>
          <a:p>
            <a:endParaRPr lang="en-US" sz="1200" dirty="0"/>
          </a:p>
          <a:p>
            <a:endParaRPr lang="en-US" sz="1200" dirty="0"/>
          </a:p>
          <a:p>
            <a:endParaRPr lang="en-US" sz="1200" dirty="0"/>
          </a:p>
          <a:p>
            <a:endParaRPr lang="en-US" sz="12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OOPS Concept Definitions</a:t>
            </a:r>
          </a:p>
        </p:txBody>
      </p:sp>
      <p:sp>
        <p:nvSpPr>
          <p:cNvPr id="5123" name="Content Placeholder 2"/>
          <p:cNvSpPr>
            <a:spLocks noGrp="1"/>
          </p:cNvSpPr>
          <p:nvPr>
            <p:ph idx="1"/>
          </p:nvPr>
        </p:nvSpPr>
        <p:spPr>
          <a:xfrm>
            <a:off x="304800" y="1524001"/>
            <a:ext cx="8610600" cy="5029199"/>
          </a:xfrm>
        </p:spPr>
        <p:txBody>
          <a:bodyPr/>
          <a:lstStyle/>
          <a:p>
            <a:r>
              <a:rPr lang="en-US" sz="2000" b="1" dirty="0"/>
              <a:t>Objects</a:t>
            </a:r>
          </a:p>
          <a:p>
            <a:r>
              <a:rPr lang="en-US" sz="2000" dirty="0"/>
              <a:t>Objects are the basic unit of OOP. They are instances of class, which have data members and uses various member functions to perform tasks. </a:t>
            </a:r>
          </a:p>
          <a:p>
            <a:r>
              <a:rPr lang="en-US" sz="2000" b="1" dirty="0"/>
              <a:t>Class</a:t>
            </a:r>
          </a:p>
          <a:p>
            <a:r>
              <a:rPr lang="en-US" sz="2000" dirty="0"/>
              <a:t>It is similar to structures in C language. Class can also be defined as user defined data type but it also contains functions in it. So, class is basically a blueprint for object. It declare &amp; defines what data variables the object will have and what operations can be performed on the class's object. </a:t>
            </a:r>
          </a:p>
          <a:p>
            <a:r>
              <a:rPr lang="en-US" sz="2000" b="1" dirty="0"/>
              <a:t>Abstraction</a:t>
            </a:r>
          </a:p>
          <a:p>
            <a:r>
              <a:rPr lang="en-US" sz="2000" dirty="0"/>
              <a:t>Abstraction refers to showing only the essential features of the application and hiding the details. In C++, classes can provide methods to the outside world to access &amp; use the data variables, keeping the variables hidden from direct access, or classes can even declare everything accessible to everyone, or maybe just to the classes inheriting it. This can be done using access </a:t>
            </a:r>
            <a:r>
              <a:rPr lang="en-US" sz="2000" dirty="0" err="1"/>
              <a:t>specifiers</a:t>
            </a:r>
            <a:r>
              <a:rPr lang="en-US" sz="2000" dirty="0"/>
              <a:t>. </a:t>
            </a:r>
          </a:p>
          <a:p>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Inheritance</a:t>
            </a:r>
          </a:p>
        </p:txBody>
      </p:sp>
      <p:sp>
        <p:nvSpPr>
          <p:cNvPr id="5123" name="Content Placeholder 2"/>
          <p:cNvSpPr>
            <a:spLocks noGrp="1"/>
          </p:cNvSpPr>
          <p:nvPr>
            <p:ph idx="1"/>
          </p:nvPr>
        </p:nvSpPr>
        <p:spPr>
          <a:xfrm>
            <a:off x="228600" y="1454726"/>
            <a:ext cx="8686800" cy="5022274"/>
          </a:xfrm>
        </p:spPr>
        <p:txBody>
          <a:bodyPr wrap="none" numCol="1">
            <a:normAutofit/>
          </a:bodyPr>
          <a:lstStyle/>
          <a:p>
            <a:r>
              <a:rPr lang="en-US" sz="1200" b="1" dirty="0"/>
              <a:t>Inheritance Visibility Mode</a:t>
            </a:r>
          </a:p>
          <a:p>
            <a:r>
              <a:rPr lang="en-US" sz="1200" dirty="0"/>
              <a:t>Depending on Access modifier used while inheritance, the availability of class members of Super class in the sub class changes. It can either be private, protected or public.</a:t>
            </a:r>
          </a:p>
          <a:p>
            <a:br>
              <a:rPr lang="en-US" sz="1200" dirty="0"/>
            </a:br>
            <a:r>
              <a:rPr lang="en-US" sz="1200" b="1" dirty="0"/>
              <a:t>1) Public Inheritance</a:t>
            </a:r>
          </a:p>
          <a:p>
            <a:r>
              <a:rPr lang="en-US" sz="1200" dirty="0"/>
              <a:t>This is the most used inheritance mode. In this the protected member of super class becomes protected members of sub class and public becomes public.</a:t>
            </a:r>
          </a:p>
          <a:p>
            <a:endParaRPr lang="en-US" sz="1200" dirty="0"/>
          </a:p>
          <a:p>
            <a:r>
              <a:rPr lang="en-US" sz="1200" dirty="0"/>
              <a:t>class Subclass : </a:t>
            </a:r>
            <a:r>
              <a:rPr lang="en-US" sz="1200" b="1" dirty="0"/>
              <a:t>public</a:t>
            </a:r>
            <a:r>
              <a:rPr lang="en-US" sz="1200" dirty="0"/>
              <a:t> </a:t>
            </a:r>
            <a:r>
              <a:rPr lang="en-US" sz="1200" dirty="0" err="1"/>
              <a:t>Superclass</a:t>
            </a:r>
            <a:r>
              <a:rPr lang="en-US" sz="1200" dirty="0"/>
              <a:t> </a:t>
            </a:r>
          </a:p>
          <a:p>
            <a:br>
              <a:rPr lang="en-US" sz="1200" dirty="0"/>
            </a:br>
            <a:r>
              <a:rPr lang="en-US" sz="1200" b="1" dirty="0"/>
              <a:t>2) Private Inheritance</a:t>
            </a:r>
          </a:p>
          <a:p>
            <a:r>
              <a:rPr lang="en-US" sz="1200" dirty="0"/>
              <a:t>In private mode, the protected and public members of super class become private members of derived class.</a:t>
            </a:r>
          </a:p>
          <a:p>
            <a:endParaRPr lang="en-US" sz="1200" dirty="0"/>
          </a:p>
          <a:p>
            <a:r>
              <a:rPr lang="en-US" sz="1200" dirty="0"/>
              <a:t>class Subclass : </a:t>
            </a:r>
            <a:r>
              <a:rPr lang="en-US" sz="1200" dirty="0" err="1"/>
              <a:t>Superclass</a:t>
            </a:r>
            <a:r>
              <a:rPr lang="en-US" sz="1200" dirty="0"/>
              <a:t> // By default its private inheritance </a:t>
            </a:r>
          </a:p>
          <a:p>
            <a:br>
              <a:rPr lang="en-US" sz="1200" dirty="0"/>
            </a:br>
            <a:r>
              <a:rPr lang="en-US" sz="1200" b="1" dirty="0"/>
              <a:t>3) Protected Inheritance</a:t>
            </a:r>
          </a:p>
          <a:p>
            <a:r>
              <a:rPr lang="en-US" sz="1200" dirty="0"/>
              <a:t>In protected mode, the public and protected members of Super class becomes protected members of Sub class.</a:t>
            </a:r>
          </a:p>
          <a:p>
            <a:endParaRPr lang="en-US" sz="1200" dirty="0"/>
          </a:p>
          <a:p>
            <a:r>
              <a:rPr lang="en-US" sz="1200" dirty="0"/>
              <a:t>class subclass : </a:t>
            </a:r>
            <a:r>
              <a:rPr lang="en-US" sz="1200" b="1" dirty="0"/>
              <a:t>protected</a:t>
            </a:r>
            <a:r>
              <a:rPr lang="en-US" sz="1200" dirty="0"/>
              <a:t> </a:t>
            </a:r>
            <a:r>
              <a:rPr lang="en-US" sz="1200" dirty="0" err="1"/>
              <a:t>Superclass</a:t>
            </a:r>
            <a:endParaRPr lang="en-US" sz="12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Inheritance</a:t>
            </a:r>
          </a:p>
        </p:txBody>
      </p:sp>
      <p:sp>
        <p:nvSpPr>
          <p:cNvPr id="5123" name="Content Placeholder 2"/>
          <p:cNvSpPr>
            <a:spLocks noGrp="1"/>
          </p:cNvSpPr>
          <p:nvPr>
            <p:ph idx="1"/>
          </p:nvPr>
        </p:nvSpPr>
        <p:spPr>
          <a:xfrm>
            <a:off x="228600" y="1454726"/>
            <a:ext cx="8686800" cy="755074"/>
          </a:xfrm>
        </p:spPr>
        <p:txBody>
          <a:bodyPr wrap="none" numCol="1">
            <a:normAutofit/>
          </a:bodyPr>
          <a:lstStyle/>
          <a:p>
            <a:r>
              <a:rPr lang="en-US" sz="1800" b="1" dirty="0"/>
              <a:t>Table showing all the Visibility Modes</a:t>
            </a:r>
          </a:p>
        </p:txBody>
      </p:sp>
      <p:graphicFrame>
        <p:nvGraphicFramePr>
          <p:cNvPr id="4" name="Table 3"/>
          <p:cNvGraphicFramePr>
            <a:graphicFrameLocks noGrp="1"/>
          </p:cNvGraphicFramePr>
          <p:nvPr/>
        </p:nvGraphicFramePr>
        <p:xfrm>
          <a:off x="609600" y="2209800"/>
          <a:ext cx="8153400" cy="2836985"/>
        </p:xfrm>
        <a:graphic>
          <a:graphicData uri="http://schemas.openxmlformats.org/drawingml/2006/table">
            <a:tbl>
              <a:tblPr/>
              <a:tblGrid>
                <a:gridCol w="2038350">
                  <a:extLst>
                    <a:ext uri="{9D8B030D-6E8A-4147-A177-3AD203B41FA5}">
                      <a16:colId xmlns:a16="http://schemas.microsoft.com/office/drawing/2014/main" val="20000"/>
                    </a:ext>
                  </a:extLst>
                </a:gridCol>
                <a:gridCol w="2038350">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697523">
                <a:tc>
                  <a:txBody>
                    <a:bodyPr/>
                    <a:lstStyle/>
                    <a:p>
                      <a:endParaRPr lang="en-US" dirty="0"/>
                    </a:p>
                  </a:txBody>
                  <a:tcPr anchor="ctr">
                    <a:lnL>
                      <a:noFill/>
                    </a:lnL>
                    <a:lnR>
                      <a:noFill/>
                    </a:lnR>
                    <a:lnT>
                      <a:noFill/>
                    </a:lnT>
                    <a:lnB>
                      <a:noFill/>
                    </a:lnB>
                    <a:solidFill>
                      <a:schemeClr val="bg2">
                        <a:lumMod val="20000"/>
                        <a:lumOff val="80000"/>
                      </a:schemeClr>
                    </a:solidFill>
                  </a:tcPr>
                </a:tc>
                <a:tc>
                  <a:txBody>
                    <a:bodyPr/>
                    <a:lstStyle/>
                    <a:p>
                      <a:r>
                        <a:rPr lang="en-US"/>
                        <a:t>Derived Class</a:t>
                      </a:r>
                    </a:p>
                  </a:txBody>
                  <a:tcPr anchor="ctr">
                    <a:lnL>
                      <a:noFill/>
                    </a:lnL>
                    <a:lnR>
                      <a:noFill/>
                    </a:lnR>
                    <a:lnT>
                      <a:noFill/>
                    </a:lnT>
                    <a:lnB>
                      <a:noFill/>
                    </a:lnB>
                    <a:solidFill>
                      <a:schemeClr val="bg2">
                        <a:lumMod val="20000"/>
                        <a:lumOff val="80000"/>
                      </a:schemeClr>
                    </a:solidFill>
                  </a:tcPr>
                </a:tc>
                <a:tc>
                  <a:txBody>
                    <a:bodyPr/>
                    <a:lstStyle/>
                    <a:p>
                      <a:r>
                        <a:rPr lang="en-US"/>
                        <a:t>Derived Class</a:t>
                      </a:r>
                    </a:p>
                  </a:txBody>
                  <a:tcPr anchor="ctr">
                    <a:lnL>
                      <a:noFill/>
                    </a:lnL>
                    <a:lnR>
                      <a:noFill/>
                    </a:lnR>
                    <a:lnT>
                      <a:noFill/>
                    </a:lnT>
                    <a:lnB>
                      <a:noFill/>
                    </a:lnB>
                    <a:solidFill>
                      <a:schemeClr val="bg2">
                        <a:lumMod val="20000"/>
                        <a:lumOff val="80000"/>
                      </a:schemeClr>
                    </a:solidFill>
                  </a:tcPr>
                </a:tc>
                <a:tc>
                  <a:txBody>
                    <a:bodyPr/>
                    <a:lstStyle/>
                    <a:p>
                      <a:r>
                        <a:rPr lang="en-US"/>
                        <a:t>Derived Class</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0"/>
                  </a:ext>
                </a:extLst>
              </a:tr>
              <a:tr h="697523">
                <a:tc>
                  <a:txBody>
                    <a:bodyPr/>
                    <a:lstStyle/>
                    <a:p>
                      <a:r>
                        <a:rPr lang="en-US" dirty="0"/>
                        <a:t>Base class</a:t>
                      </a:r>
                    </a:p>
                  </a:txBody>
                  <a:tcPr anchor="ctr">
                    <a:lnL>
                      <a:noFill/>
                    </a:lnL>
                    <a:lnR>
                      <a:noFill/>
                    </a:lnR>
                    <a:lnT>
                      <a:noFill/>
                    </a:lnT>
                    <a:lnB>
                      <a:noFill/>
                    </a:lnB>
                    <a:solidFill>
                      <a:schemeClr val="bg2">
                        <a:lumMod val="20000"/>
                        <a:lumOff val="80000"/>
                      </a:schemeClr>
                    </a:solidFill>
                  </a:tcPr>
                </a:tc>
                <a:tc>
                  <a:txBody>
                    <a:bodyPr/>
                    <a:lstStyle/>
                    <a:p>
                      <a:r>
                        <a:rPr lang="en-US" dirty="0"/>
                        <a:t>Public Mode</a:t>
                      </a:r>
                    </a:p>
                  </a:txBody>
                  <a:tcPr anchor="ctr">
                    <a:lnL>
                      <a:noFill/>
                    </a:lnL>
                    <a:lnR>
                      <a:noFill/>
                    </a:lnR>
                    <a:lnT>
                      <a:noFill/>
                    </a:lnT>
                    <a:lnB>
                      <a:noFill/>
                    </a:lnB>
                    <a:solidFill>
                      <a:schemeClr val="bg2">
                        <a:lumMod val="20000"/>
                        <a:lumOff val="80000"/>
                      </a:schemeClr>
                    </a:solidFill>
                  </a:tcPr>
                </a:tc>
                <a:tc>
                  <a:txBody>
                    <a:bodyPr/>
                    <a:lstStyle/>
                    <a:p>
                      <a:r>
                        <a:rPr lang="en-US" dirty="0"/>
                        <a:t>Private Mode</a:t>
                      </a:r>
                    </a:p>
                  </a:txBody>
                  <a:tcPr anchor="ctr">
                    <a:lnL>
                      <a:noFill/>
                    </a:lnL>
                    <a:lnR>
                      <a:noFill/>
                    </a:lnR>
                    <a:lnT>
                      <a:noFill/>
                    </a:lnT>
                    <a:lnB>
                      <a:noFill/>
                    </a:lnB>
                    <a:solidFill>
                      <a:schemeClr val="bg2">
                        <a:lumMod val="20000"/>
                        <a:lumOff val="80000"/>
                      </a:schemeClr>
                    </a:solidFill>
                  </a:tcPr>
                </a:tc>
                <a:tc>
                  <a:txBody>
                    <a:bodyPr/>
                    <a:lstStyle/>
                    <a:p>
                      <a:r>
                        <a:rPr lang="en-US" dirty="0"/>
                        <a:t>Protected Mode</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1"/>
                  </a:ext>
                </a:extLst>
              </a:tr>
              <a:tr h="509954">
                <a:tc>
                  <a:txBody>
                    <a:bodyPr/>
                    <a:lstStyle/>
                    <a:p>
                      <a:r>
                        <a:rPr lang="en-US" dirty="0"/>
                        <a:t>Private</a:t>
                      </a:r>
                    </a:p>
                  </a:txBody>
                  <a:tcPr anchor="ctr">
                    <a:lnL>
                      <a:noFill/>
                    </a:lnL>
                    <a:lnR>
                      <a:noFill/>
                    </a:lnR>
                    <a:lnT>
                      <a:noFill/>
                    </a:lnT>
                    <a:lnB>
                      <a:noFill/>
                    </a:lnB>
                    <a:solidFill>
                      <a:schemeClr val="bg2">
                        <a:lumMod val="20000"/>
                        <a:lumOff val="80000"/>
                      </a:schemeClr>
                    </a:solidFill>
                  </a:tcPr>
                </a:tc>
                <a:tc>
                  <a:txBody>
                    <a:bodyPr/>
                    <a:lstStyle/>
                    <a:p>
                      <a:r>
                        <a:rPr lang="en-US" dirty="0"/>
                        <a:t>Not Inherited</a:t>
                      </a:r>
                    </a:p>
                  </a:txBody>
                  <a:tcPr anchor="ctr">
                    <a:lnL>
                      <a:noFill/>
                    </a:lnL>
                    <a:lnR>
                      <a:noFill/>
                    </a:lnR>
                    <a:lnT>
                      <a:noFill/>
                    </a:lnT>
                    <a:lnB>
                      <a:noFill/>
                    </a:lnB>
                    <a:solidFill>
                      <a:schemeClr val="bg2">
                        <a:lumMod val="20000"/>
                        <a:lumOff val="80000"/>
                      </a:schemeClr>
                    </a:solidFill>
                  </a:tcPr>
                </a:tc>
                <a:tc>
                  <a:txBody>
                    <a:bodyPr/>
                    <a:lstStyle/>
                    <a:p>
                      <a:r>
                        <a:rPr lang="en-US" dirty="0"/>
                        <a:t>Not Inherited</a:t>
                      </a:r>
                    </a:p>
                  </a:txBody>
                  <a:tcPr anchor="ctr">
                    <a:lnL>
                      <a:noFill/>
                    </a:lnL>
                    <a:lnR>
                      <a:noFill/>
                    </a:lnR>
                    <a:lnT>
                      <a:noFill/>
                    </a:lnT>
                    <a:lnB>
                      <a:noFill/>
                    </a:lnB>
                    <a:solidFill>
                      <a:schemeClr val="bg2">
                        <a:lumMod val="20000"/>
                        <a:lumOff val="80000"/>
                      </a:schemeClr>
                    </a:solidFill>
                  </a:tcPr>
                </a:tc>
                <a:tc>
                  <a:txBody>
                    <a:bodyPr/>
                    <a:lstStyle/>
                    <a:p>
                      <a:r>
                        <a:rPr lang="en-US"/>
                        <a:t>Not Inherited</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2"/>
                  </a:ext>
                </a:extLst>
              </a:tr>
              <a:tr h="533400">
                <a:tc>
                  <a:txBody>
                    <a:bodyPr/>
                    <a:lstStyle/>
                    <a:p>
                      <a:r>
                        <a:rPr lang="en-US" dirty="0"/>
                        <a:t>Protected</a:t>
                      </a:r>
                    </a:p>
                  </a:txBody>
                  <a:tcPr anchor="ctr">
                    <a:lnL>
                      <a:noFill/>
                    </a:lnL>
                    <a:lnR>
                      <a:noFill/>
                    </a:lnR>
                    <a:lnT>
                      <a:noFill/>
                    </a:lnT>
                    <a:lnB>
                      <a:noFill/>
                    </a:lnB>
                    <a:solidFill>
                      <a:schemeClr val="bg2">
                        <a:lumMod val="20000"/>
                        <a:lumOff val="80000"/>
                      </a:schemeClr>
                    </a:solidFill>
                  </a:tcPr>
                </a:tc>
                <a:tc>
                  <a:txBody>
                    <a:bodyPr/>
                    <a:lstStyle/>
                    <a:p>
                      <a:r>
                        <a:rPr lang="en-US" dirty="0"/>
                        <a:t>Protected</a:t>
                      </a:r>
                    </a:p>
                  </a:txBody>
                  <a:tcPr anchor="ctr">
                    <a:lnL>
                      <a:noFill/>
                    </a:lnL>
                    <a:lnR>
                      <a:noFill/>
                    </a:lnR>
                    <a:lnT>
                      <a:noFill/>
                    </a:lnT>
                    <a:lnB>
                      <a:noFill/>
                    </a:lnB>
                    <a:solidFill>
                      <a:schemeClr val="bg2">
                        <a:lumMod val="20000"/>
                        <a:lumOff val="80000"/>
                      </a:schemeClr>
                    </a:solidFill>
                  </a:tcPr>
                </a:tc>
                <a:tc>
                  <a:txBody>
                    <a:bodyPr/>
                    <a:lstStyle/>
                    <a:p>
                      <a:r>
                        <a:rPr lang="en-US" dirty="0"/>
                        <a:t>Private</a:t>
                      </a:r>
                    </a:p>
                  </a:txBody>
                  <a:tcPr anchor="ctr">
                    <a:lnL>
                      <a:noFill/>
                    </a:lnL>
                    <a:lnR>
                      <a:noFill/>
                    </a:lnR>
                    <a:lnT>
                      <a:noFill/>
                    </a:lnT>
                    <a:lnB>
                      <a:noFill/>
                    </a:lnB>
                    <a:solidFill>
                      <a:schemeClr val="bg2">
                        <a:lumMod val="20000"/>
                        <a:lumOff val="80000"/>
                      </a:schemeClr>
                    </a:solidFill>
                  </a:tcPr>
                </a:tc>
                <a:tc>
                  <a:txBody>
                    <a:bodyPr/>
                    <a:lstStyle/>
                    <a:p>
                      <a:r>
                        <a:rPr lang="en-US" dirty="0"/>
                        <a:t>Protected</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3"/>
                  </a:ext>
                </a:extLst>
              </a:tr>
              <a:tr h="398585">
                <a:tc>
                  <a:txBody>
                    <a:bodyPr/>
                    <a:lstStyle/>
                    <a:p>
                      <a:r>
                        <a:rPr lang="en-US" dirty="0"/>
                        <a:t>Public</a:t>
                      </a:r>
                    </a:p>
                  </a:txBody>
                  <a:tcPr anchor="ctr">
                    <a:lnL>
                      <a:noFill/>
                    </a:lnL>
                    <a:lnR>
                      <a:noFill/>
                    </a:lnR>
                    <a:lnT>
                      <a:noFill/>
                    </a:lnT>
                    <a:lnB>
                      <a:noFill/>
                    </a:lnB>
                    <a:solidFill>
                      <a:schemeClr val="bg2">
                        <a:lumMod val="20000"/>
                        <a:lumOff val="80000"/>
                      </a:schemeClr>
                    </a:solidFill>
                  </a:tcPr>
                </a:tc>
                <a:tc>
                  <a:txBody>
                    <a:bodyPr/>
                    <a:lstStyle/>
                    <a:p>
                      <a:r>
                        <a:rPr lang="en-US" dirty="0"/>
                        <a:t>Public</a:t>
                      </a:r>
                    </a:p>
                  </a:txBody>
                  <a:tcPr anchor="ctr">
                    <a:lnL>
                      <a:noFill/>
                    </a:lnL>
                    <a:lnR>
                      <a:noFill/>
                    </a:lnR>
                    <a:lnT>
                      <a:noFill/>
                    </a:lnT>
                    <a:lnB>
                      <a:noFill/>
                    </a:lnB>
                    <a:solidFill>
                      <a:schemeClr val="bg2">
                        <a:lumMod val="20000"/>
                        <a:lumOff val="80000"/>
                      </a:schemeClr>
                    </a:solidFill>
                  </a:tcPr>
                </a:tc>
                <a:tc>
                  <a:txBody>
                    <a:bodyPr/>
                    <a:lstStyle/>
                    <a:p>
                      <a:r>
                        <a:rPr lang="en-US" dirty="0"/>
                        <a:t>Private</a:t>
                      </a:r>
                    </a:p>
                  </a:txBody>
                  <a:tcPr anchor="ctr">
                    <a:lnL>
                      <a:noFill/>
                    </a:lnL>
                    <a:lnR>
                      <a:noFill/>
                    </a:lnR>
                    <a:lnT>
                      <a:noFill/>
                    </a:lnT>
                    <a:lnB>
                      <a:noFill/>
                    </a:lnB>
                    <a:solidFill>
                      <a:schemeClr val="bg2">
                        <a:lumMod val="20000"/>
                        <a:lumOff val="80000"/>
                      </a:schemeClr>
                    </a:solidFill>
                  </a:tcPr>
                </a:tc>
                <a:tc>
                  <a:txBody>
                    <a:bodyPr/>
                    <a:lstStyle/>
                    <a:p>
                      <a:r>
                        <a:rPr lang="en-US" dirty="0"/>
                        <a:t>Protected</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Inheritance</a:t>
            </a:r>
          </a:p>
        </p:txBody>
      </p:sp>
      <p:sp>
        <p:nvSpPr>
          <p:cNvPr id="5123" name="Content Placeholder 2"/>
          <p:cNvSpPr>
            <a:spLocks noGrp="1"/>
          </p:cNvSpPr>
          <p:nvPr>
            <p:ph idx="1"/>
          </p:nvPr>
        </p:nvSpPr>
        <p:spPr>
          <a:xfrm>
            <a:off x="228600" y="1454726"/>
            <a:ext cx="8686800" cy="4717474"/>
          </a:xfrm>
        </p:spPr>
        <p:txBody>
          <a:bodyPr wrap="none" numCol="1">
            <a:normAutofit/>
          </a:bodyPr>
          <a:lstStyle/>
          <a:p>
            <a:r>
              <a:rPr lang="en-US" sz="1800" b="1" dirty="0"/>
              <a:t>Types of Inheritance</a:t>
            </a:r>
          </a:p>
          <a:p>
            <a:r>
              <a:rPr lang="en-US" sz="1800" dirty="0"/>
              <a:t>In C++, we have 5 different types of Inheritance. Namely,</a:t>
            </a:r>
          </a:p>
          <a:p>
            <a:pPr>
              <a:buFont typeface="+mj-lt"/>
              <a:buAutoNum type="arabicPeriod"/>
            </a:pPr>
            <a:r>
              <a:rPr lang="en-US" sz="1800" dirty="0"/>
              <a:t>Single Inheritance</a:t>
            </a:r>
          </a:p>
          <a:p>
            <a:pPr>
              <a:buFont typeface="+mj-lt"/>
              <a:buAutoNum type="arabicPeriod"/>
            </a:pPr>
            <a:r>
              <a:rPr lang="en-US" sz="1800" dirty="0"/>
              <a:t>Multiple Inheritance</a:t>
            </a:r>
          </a:p>
          <a:p>
            <a:pPr>
              <a:buFont typeface="+mj-lt"/>
              <a:buAutoNum type="arabicPeriod"/>
            </a:pPr>
            <a:r>
              <a:rPr lang="en-US" sz="1800" dirty="0"/>
              <a:t>Hierarchical Inheritance</a:t>
            </a:r>
          </a:p>
          <a:p>
            <a:pPr>
              <a:buFont typeface="+mj-lt"/>
              <a:buAutoNum type="arabicPeriod"/>
            </a:pPr>
            <a:r>
              <a:rPr lang="en-US" sz="1800" dirty="0"/>
              <a:t>Multilevel Inheritance</a:t>
            </a:r>
          </a:p>
          <a:p>
            <a:pPr>
              <a:buFont typeface="+mj-lt"/>
              <a:buAutoNum type="arabicPeriod"/>
            </a:pPr>
            <a:r>
              <a:rPr lang="en-US" sz="1800" dirty="0"/>
              <a:t>Hybrid Inheritance (also known as Virtual Inheritance)</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Inheritance</a:t>
            </a:r>
          </a:p>
        </p:txBody>
      </p:sp>
      <p:sp>
        <p:nvSpPr>
          <p:cNvPr id="5123" name="Content Placeholder 2"/>
          <p:cNvSpPr>
            <a:spLocks noGrp="1"/>
          </p:cNvSpPr>
          <p:nvPr>
            <p:ph idx="1"/>
          </p:nvPr>
        </p:nvSpPr>
        <p:spPr>
          <a:xfrm>
            <a:off x="228600" y="1454726"/>
            <a:ext cx="8686800" cy="5174674"/>
          </a:xfrm>
        </p:spPr>
        <p:txBody>
          <a:bodyPr wrap="none" numCol="2">
            <a:normAutofit fontScale="92500" lnSpcReduction="20000"/>
          </a:bodyPr>
          <a:lstStyle/>
          <a:p>
            <a:r>
              <a:rPr lang="en-US" sz="1800" b="1" dirty="0"/>
              <a:t>Single Inheritance</a:t>
            </a:r>
          </a:p>
          <a:p>
            <a:r>
              <a:rPr lang="en-US" sz="1800" dirty="0"/>
              <a:t>// C++ program to explain </a:t>
            </a:r>
          </a:p>
          <a:p>
            <a:r>
              <a:rPr lang="en-US" sz="1800" dirty="0"/>
              <a:t>// Single inheritance</a:t>
            </a:r>
          </a:p>
          <a:p>
            <a:r>
              <a:rPr lang="en-US" sz="1800" dirty="0"/>
              <a:t>#include &lt;</a:t>
            </a:r>
            <a:r>
              <a:rPr lang="en-US" sz="1800" dirty="0" err="1"/>
              <a:t>iostream</a:t>
            </a:r>
            <a:r>
              <a:rPr lang="en-US" sz="1800" dirty="0"/>
              <a:t>&gt;</a:t>
            </a:r>
          </a:p>
          <a:p>
            <a:r>
              <a:rPr lang="en-US" sz="1800" dirty="0"/>
              <a:t>using namespace std;</a:t>
            </a:r>
          </a:p>
          <a:p>
            <a:r>
              <a:rPr lang="en-US" sz="1800" dirty="0"/>
              <a:t> </a:t>
            </a:r>
          </a:p>
          <a:p>
            <a:r>
              <a:rPr lang="en-US" sz="1800" dirty="0"/>
              <a:t>// base class</a:t>
            </a:r>
          </a:p>
          <a:p>
            <a:r>
              <a:rPr lang="en-US" sz="1800" dirty="0"/>
              <a:t>class Vehicle {</a:t>
            </a:r>
          </a:p>
          <a:p>
            <a:r>
              <a:rPr lang="en-US" sz="1800" dirty="0"/>
              <a:t>  public:</a:t>
            </a:r>
          </a:p>
          <a:p>
            <a:r>
              <a:rPr lang="en-US" sz="1800" dirty="0"/>
              <a:t>    Vehicle()</a:t>
            </a:r>
          </a:p>
          <a:p>
            <a:r>
              <a:rPr lang="en-US" sz="1800" dirty="0"/>
              <a:t>    {</a:t>
            </a:r>
          </a:p>
          <a:p>
            <a:r>
              <a:rPr lang="en-US" sz="1800" dirty="0"/>
              <a:t>      </a:t>
            </a:r>
            <a:r>
              <a:rPr lang="en-US" sz="1800" dirty="0" err="1"/>
              <a:t>cout</a:t>
            </a:r>
            <a:r>
              <a:rPr lang="en-US" sz="1800" dirty="0"/>
              <a:t> &lt;&lt; "This is a Vehicle" &lt;&lt; </a:t>
            </a:r>
            <a:r>
              <a:rPr lang="en-US" sz="1800" dirty="0" err="1"/>
              <a:t>endl</a:t>
            </a:r>
            <a:r>
              <a:rPr lang="en-US" sz="1800" dirty="0"/>
              <a:t>;</a:t>
            </a:r>
          </a:p>
          <a:p>
            <a:r>
              <a:rPr lang="en-US" sz="1800" dirty="0"/>
              <a:t>    }</a:t>
            </a:r>
          </a:p>
          <a:p>
            <a:r>
              <a:rPr lang="en-US" sz="1800" dirty="0"/>
              <a:t>};</a:t>
            </a:r>
          </a:p>
          <a:p>
            <a:endParaRPr lang="en-US" sz="1800" dirty="0"/>
          </a:p>
          <a:p>
            <a:endParaRPr lang="en-US" sz="1800" dirty="0"/>
          </a:p>
          <a:p>
            <a:endParaRPr lang="en-US" sz="1800" dirty="0"/>
          </a:p>
          <a:p>
            <a:r>
              <a:rPr lang="en-US" sz="1800" dirty="0"/>
              <a:t> </a:t>
            </a:r>
          </a:p>
          <a:p>
            <a:r>
              <a:rPr lang="en-US" sz="1800" dirty="0"/>
              <a:t>// sub class derived from two base classes</a:t>
            </a:r>
          </a:p>
          <a:p>
            <a:r>
              <a:rPr lang="en-US" sz="1800" dirty="0"/>
              <a:t>class Car: public Vehicle{</a:t>
            </a:r>
          </a:p>
          <a:p>
            <a:r>
              <a:rPr lang="en-US" sz="1800" dirty="0"/>
              <a:t> </a:t>
            </a:r>
          </a:p>
          <a:p>
            <a:r>
              <a:rPr lang="en-US" sz="1800" dirty="0"/>
              <a:t>};</a:t>
            </a:r>
          </a:p>
          <a:p>
            <a:r>
              <a:rPr lang="en-US" sz="1800" dirty="0"/>
              <a:t> </a:t>
            </a:r>
          </a:p>
          <a:p>
            <a:r>
              <a:rPr lang="en-US" sz="1800" dirty="0"/>
              <a:t>// main function</a:t>
            </a:r>
          </a:p>
          <a:p>
            <a:r>
              <a:rPr lang="en-US" sz="1800" dirty="0" err="1"/>
              <a:t>int</a:t>
            </a:r>
            <a:r>
              <a:rPr lang="en-US" sz="1800" dirty="0"/>
              <a:t> main()</a:t>
            </a:r>
          </a:p>
          <a:p>
            <a:r>
              <a:rPr lang="en-US" sz="1800" dirty="0"/>
              <a:t>{   </a:t>
            </a:r>
          </a:p>
          <a:p>
            <a:r>
              <a:rPr lang="en-US" sz="1800" dirty="0"/>
              <a:t>    // creating object of sub class will</a:t>
            </a:r>
          </a:p>
          <a:p>
            <a:r>
              <a:rPr lang="en-US" sz="1800" dirty="0"/>
              <a:t>    // invoke the constructor of base classes</a:t>
            </a:r>
          </a:p>
          <a:p>
            <a:r>
              <a:rPr lang="en-US" sz="1800" dirty="0"/>
              <a:t>    Car </a:t>
            </a:r>
            <a:r>
              <a:rPr lang="en-US" sz="1800" dirty="0" err="1"/>
              <a:t>obj</a:t>
            </a:r>
            <a:r>
              <a:rPr lang="en-US" sz="1800" dirty="0"/>
              <a:t>;</a:t>
            </a:r>
          </a:p>
          <a:p>
            <a:r>
              <a:rPr lang="en-US" sz="1800" dirty="0"/>
              <a:t>    return 0;</a:t>
            </a:r>
          </a:p>
          <a:p>
            <a:r>
              <a:rPr lang="en-US" sz="1800" dirty="0"/>
              <a:t>}</a:t>
            </a:r>
          </a:p>
          <a:p>
            <a:endParaRPr lang="en-US" sz="1800" dirty="0"/>
          </a:p>
          <a:p>
            <a:r>
              <a:rPr lang="en-US" sz="1800" dirty="0"/>
              <a:t>Output:</a:t>
            </a:r>
          </a:p>
          <a:p>
            <a:r>
              <a:rPr lang="en-US" sz="1800" dirty="0"/>
              <a:t>This is a vehicle</a:t>
            </a:r>
          </a:p>
          <a:p>
            <a:endParaRPr lang="en-US" sz="18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Inheritance</a:t>
            </a:r>
          </a:p>
        </p:txBody>
      </p:sp>
      <p:sp>
        <p:nvSpPr>
          <p:cNvPr id="5123" name="Content Placeholder 2"/>
          <p:cNvSpPr>
            <a:spLocks noGrp="1"/>
          </p:cNvSpPr>
          <p:nvPr>
            <p:ph idx="1"/>
          </p:nvPr>
        </p:nvSpPr>
        <p:spPr>
          <a:xfrm>
            <a:off x="228600" y="1454726"/>
            <a:ext cx="8686800" cy="5403274"/>
          </a:xfrm>
        </p:spPr>
        <p:txBody>
          <a:bodyPr wrap="none" numCol="2">
            <a:normAutofit fontScale="85000" lnSpcReduction="20000"/>
          </a:bodyPr>
          <a:lstStyle/>
          <a:p>
            <a:r>
              <a:rPr lang="en-US" sz="1600" b="1" dirty="0"/>
              <a:t>Multiple Inheritance</a:t>
            </a:r>
            <a:endParaRPr lang="en-US" sz="1800" b="1" dirty="0"/>
          </a:p>
          <a:p>
            <a:r>
              <a:rPr lang="en-US" sz="1800" dirty="0"/>
              <a:t>// C++ program to explain </a:t>
            </a:r>
          </a:p>
          <a:p>
            <a:r>
              <a:rPr lang="en-US" sz="1800" dirty="0"/>
              <a:t>// multiple inheritance</a:t>
            </a:r>
          </a:p>
          <a:p>
            <a:r>
              <a:rPr lang="en-US" sz="1800" dirty="0"/>
              <a:t>#include &lt;</a:t>
            </a:r>
            <a:r>
              <a:rPr lang="en-US" sz="1800" dirty="0" err="1"/>
              <a:t>iostream</a:t>
            </a:r>
            <a:r>
              <a:rPr lang="en-US" sz="1800" dirty="0"/>
              <a:t>&gt;</a:t>
            </a:r>
          </a:p>
          <a:p>
            <a:r>
              <a:rPr lang="en-US" sz="1800" dirty="0"/>
              <a:t>using namespace std;</a:t>
            </a:r>
          </a:p>
          <a:p>
            <a:r>
              <a:rPr lang="en-US" sz="1800" dirty="0"/>
              <a:t> </a:t>
            </a:r>
          </a:p>
          <a:p>
            <a:r>
              <a:rPr lang="en-US" sz="1800" dirty="0"/>
              <a:t>// first base class</a:t>
            </a:r>
          </a:p>
          <a:p>
            <a:r>
              <a:rPr lang="en-US" sz="1800" dirty="0"/>
              <a:t>class Vehicle {</a:t>
            </a:r>
          </a:p>
          <a:p>
            <a:r>
              <a:rPr lang="en-US" sz="1800" dirty="0"/>
              <a:t>  public:</a:t>
            </a:r>
          </a:p>
          <a:p>
            <a:r>
              <a:rPr lang="en-US" sz="1800" dirty="0"/>
              <a:t>    Vehicle()</a:t>
            </a:r>
          </a:p>
          <a:p>
            <a:r>
              <a:rPr lang="en-US" sz="1800" dirty="0"/>
              <a:t>    {</a:t>
            </a:r>
          </a:p>
          <a:p>
            <a:r>
              <a:rPr lang="en-US" sz="1800" dirty="0"/>
              <a:t>      </a:t>
            </a:r>
            <a:r>
              <a:rPr lang="en-US" sz="1800" dirty="0" err="1"/>
              <a:t>cout</a:t>
            </a:r>
            <a:r>
              <a:rPr lang="en-US" sz="1800" dirty="0"/>
              <a:t> &lt;&lt; "This is a Vehicle" &lt;&lt; </a:t>
            </a:r>
            <a:r>
              <a:rPr lang="en-US" sz="1800" dirty="0" err="1"/>
              <a:t>endl</a:t>
            </a:r>
            <a:r>
              <a:rPr lang="en-US" sz="1800" dirty="0"/>
              <a:t>;</a:t>
            </a:r>
          </a:p>
          <a:p>
            <a:r>
              <a:rPr lang="en-US" sz="1800" dirty="0"/>
              <a:t>    }</a:t>
            </a:r>
          </a:p>
          <a:p>
            <a:r>
              <a:rPr lang="en-US" sz="1800" dirty="0"/>
              <a:t>};</a:t>
            </a:r>
          </a:p>
          <a:p>
            <a:r>
              <a:rPr lang="en-US" sz="1800" dirty="0"/>
              <a:t> // second base class</a:t>
            </a:r>
          </a:p>
          <a:p>
            <a:r>
              <a:rPr lang="en-US" sz="1800" dirty="0"/>
              <a:t>class </a:t>
            </a:r>
            <a:r>
              <a:rPr lang="en-US" sz="1800" dirty="0" err="1"/>
              <a:t>FourWheeler</a:t>
            </a:r>
            <a:r>
              <a:rPr lang="en-US" sz="1800" dirty="0"/>
              <a:t> {</a:t>
            </a:r>
          </a:p>
          <a:p>
            <a:r>
              <a:rPr lang="en-US" sz="1800" dirty="0"/>
              <a:t>  public:</a:t>
            </a:r>
          </a:p>
          <a:p>
            <a:r>
              <a:rPr lang="en-US" sz="1800" dirty="0"/>
              <a:t>    </a:t>
            </a:r>
            <a:r>
              <a:rPr lang="en-US" sz="1800" dirty="0" err="1"/>
              <a:t>FourWheeler</a:t>
            </a:r>
            <a:r>
              <a:rPr lang="en-US" sz="1800" dirty="0"/>
              <a:t>()</a:t>
            </a:r>
          </a:p>
          <a:p>
            <a:r>
              <a:rPr lang="en-US" sz="1800" dirty="0"/>
              <a:t>    {</a:t>
            </a:r>
          </a:p>
          <a:p>
            <a:r>
              <a:rPr lang="en-US" sz="1800" dirty="0"/>
              <a:t>      </a:t>
            </a:r>
            <a:r>
              <a:rPr lang="en-US" sz="1800" dirty="0" err="1"/>
              <a:t>cout</a:t>
            </a:r>
            <a:r>
              <a:rPr lang="en-US" sz="1800" dirty="0"/>
              <a:t> &lt;&lt; "This is a 4 wheeler Vehicle" &lt;&lt; </a:t>
            </a:r>
            <a:r>
              <a:rPr lang="en-US" sz="1800" dirty="0" err="1"/>
              <a:t>endl</a:t>
            </a:r>
            <a:r>
              <a:rPr lang="en-US" sz="1800" dirty="0"/>
              <a:t>;</a:t>
            </a:r>
          </a:p>
          <a:p>
            <a:r>
              <a:rPr lang="en-US" sz="1800" dirty="0"/>
              <a:t>    }</a:t>
            </a:r>
          </a:p>
          <a:p>
            <a:r>
              <a:rPr lang="en-US" sz="1800" dirty="0"/>
              <a:t>};</a:t>
            </a:r>
          </a:p>
          <a:p>
            <a:r>
              <a:rPr lang="en-US" sz="1800" dirty="0"/>
              <a:t> </a:t>
            </a:r>
          </a:p>
          <a:p>
            <a:r>
              <a:rPr lang="en-US" sz="1800" dirty="0"/>
              <a:t>// sub class derived from two base classes</a:t>
            </a:r>
          </a:p>
          <a:p>
            <a:r>
              <a:rPr lang="en-US" sz="1800" dirty="0"/>
              <a:t>class Car: public Vehicle, public </a:t>
            </a:r>
            <a:r>
              <a:rPr lang="en-US" sz="1800" dirty="0" err="1"/>
              <a:t>FourWheeler</a:t>
            </a:r>
            <a:r>
              <a:rPr lang="en-US" sz="1800" dirty="0"/>
              <a:t> {</a:t>
            </a:r>
          </a:p>
          <a:p>
            <a:r>
              <a:rPr lang="en-US" sz="1800" dirty="0"/>
              <a:t> </a:t>
            </a:r>
          </a:p>
          <a:p>
            <a:r>
              <a:rPr lang="en-US" sz="1800" dirty="0"/>
              <a:t>};</a:t>
            </a:r>
          </a:p>
          <a:p>
            <a:r>
              <a:rPr lang="en-US" sz="1800" dirty="0"/>
              <a:t> </a:t>
            </a:r>
          </a:p>
          <a:p>
            <a:r>
              <a:rPr lang="en-US" sz="1800" dirty="0"/>
              <a:t>// main function</a:t>
            </a:r>
          </a:p>
          <a:p>
            <a:r>
              <a:rPr lang="en-US" sz="1800" dirty="0" err="1"/>
              <a:t>int</a:t>
            </a:r>
            <a:r>
              <a:rPr lang="en-US" sz="1800" dirty="0"/>
              <a:t> main()</a:t>
            </a:r>
          </a:p>
          <a:p>
            <a:r>
              <a:rPr lang="en-US" sz="1800" dirty="0"/>
              <a:t>{   </a:t>
            </a:r>
          </a:p>
          <a:p>
            <a:r>
              <a:rPr lang="en-US" sz="1800" dirty="0"/>
              <a:t>    // creating object of sub class will</a:t>
            </a:r>
          </a:p>
          <a:p>
            <a:r>
              <a:rPr lang="en-US" sz="1800" dirty="0"/>
              <a:t>    // invoke the constructor of base classes</a:t>
            </a:r>
          </a:p>
          <a:p>
            <a:r>
              <a:rPr lang="en-US" sz="1800" dirty="0"/>
              <a:t>    Car </a:t>
            </a:r>
            <a:r>
              <a:rPr lang="en-US" sz="1800" dirty="0" err="1"/>
              <a:t>obj</a:t>
            </a:r>
            <a:r>
              <a:rPr lang="en-US" sz="1800" dirty="0"/>
              <a:t>;</a:t>
            </a:r>
          </a:p>
          <a:p>
            <a:r>
              <a:rPr lang="en-US" sz="1800" dirty="0"/>
              <a:t>    return 0;</a:t>
            </a:r>
          </a:p>
          <a:p>
            <a:r>
              <a:rPr lang="en-US" sz="1800" dirty="0"/>
              <a:t>}</a:t>
            </a:r>
          </a:p>
          <a:p>
            <a:endParaRPr lang="en-US" sz="1800" dirty="0"/>
          </a:p>
          <a:p>
            <a:r>
              <a:rPr lang="en-US" sz="1800" dirty="0"/>
              <a:t>Output:</a:t>
            </a:r>
          </a:p>
          <a:p>
            <a:r>
              <a:rPr lang="en-US" sz="1800" dirty="0"/>
              <a:t>This is a Vehicle</a:t>
            </a:r>
          </a:p>
          <a:p>
            <a:r>
              <a:rPr lang="en-US" sz="1800" dirty="0"/>
              <a:t>This is a 4 wheeler Vehicle</a:t>
            </a:r>
          </a:p>
          <a:p>
            <a:endParaRPr lang="en-US" sz="18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Inheritance</a:t>
            </a:r>
          </a:p>
        </p:txBody>
      </p:sp>
      <p:sp>
        <p:nvSpPr>
          <p:cNvPr id="5123" name="Content Placeholder 2"/>
          <p:cNvSpPr>
            <a:spLocks noGrp="1"/>
          </p:cNvSpPr>
          <p:nvPr>
            <p:ph idx="1"/>
          </p:nvPr>
        </p:nvSpPr>
        <p:spPr>
          <a:xfrm>
            <a:off x="228600" y="1454726"/>
            <a:ext cx="8686800" cy="5403274"/>
          </a:xfrm>
        </p:spPr>
        <p:txBody>
          <a:bodyPr wrap="none" numCol="2">
            <a:normAutofit fontScale="77500" lnSpcReduction="20000"/>
          </a:bodyPr>
          <a:lstStyle/>
          <a:p>
            <a:r>
              <a:rPr lang="en-US" sz="1600" b="1" dirty="0"/>
              <a:t>Multilevel Inheritance</a:t>
            </a:r>
            <a:endParaRPr lang="en-US" sz="1900" b="1" dirty="0"/>
          </a:p>
          <a:p>
            <a:r>
              <a:rPr lang="en-US" sz="1800" dirty="0"/>
              <a:t>// C++ program to implement </a:t>
            </a:r>
          </a:p>
          <a:p>
            <a:r>
              <a:rPr lang="en-US" sz="1800" dirty="0"/>
              <a:t>// Multilevel Inheritance</a:t>
            </a:r>
          </a:p>
          <a:p>
            <a:r>
              <a:rPr lang="en-US" sz="1800" dirty="0"/>
              <a:t>#include &lt;</a:t>
            </a:r>
            <a:r>
              <a:rPr lang="en-US" sz="1800" dirty="0" err="1"/>
              <a:t>iostream</a:t>
            </a:r>
            <a:r>
              <a:rPr lang="en-US" sz="1800" dirty="0"/>
              <a:t>&gt;</a:t>
            </a:r>
          </a:p>
          <a:p>
            <a:r>
              <a:rPr lang="en-US" sz="1800" dirty="0"/>
              <a:t>using namespace std;</a:t>
            </a:r>
          </a:p>
          <a:p>
            <a:r>
              <a:rPr lang="en-US" sz="1800" dirty="0"/>
              <a:t> </a:t>
            </a:r>
          </a:p>
          <a:p>
            <a:r>
              <a:rPr lang="en-US" sz="1800" dirty="0"/>
              <a:t>// base class</a:t>
            </a:r>
          </a:p>
          <a:p>
            <a:r>
              <a:rPr lang="en-US" sz="1800" dirty="0"/>
              <a:t>class Vehicle </a:t>
            </a:r>
          </a:p>
          <a:p>
            <a:r>
              <a:rPr lang="en-US" sz="1800" dirty="0"/>
              <a:t>{</a:t>
            </a:r>
          </a:p>
          <a:p>
            <a:r>
              <a:rPr lang="en-US" sz="1800" dirty="0"/>
              <a:t>  public:</a:t>
            </a:r>
          </a:p>
          <a:p>
            <a:r>
              <a:rPr lang="en-US" sz="1800" dirty="0"/>
              <a:t>    Vehicle()</a:t>
            </a:r>
          </a:p>
          <a:p>
            <a:r>
              <a:rPr lang="en-US" sz="1800" dirty="0"/>
              <a:t>    {</a:t>
            </a:r>
          </a:p>
          <a:p>
            <a:r>
              <a:rPr lang="en-US" sz="1800" dirty="0"/>
              <a:t>      </a:t>
            </a:r>
            <a:r>
              <a:rPr lang="en-US" sz="1800" dirty="0" err="1"/>
              <a:t>cout</a:t>
            </a:r>
            <a:r>
              <a:rPr lang="en-US" sz="1800" dirty="0"/>
              <a:t> &lt;&lt; "This is a Vehicle" &lt;&lt; </a:t>
            </a:r>
            <a:r>
              <a:rPr lang="en-US" sz="1800" dirty="0" err="1"/>
              <a:t>endl</a:t>
            </a:r>
            <a:r>
              <a:rPr lang="en-US" sz="1800" dirty="0"/>
              <a:t>;</a:t>
            </a:r>
          </a:p>
          <a:p>
            <a:r>
              <a:rPr lang="en-US" sz="1800" dirty="0"/>
              <a:t>    }</a:t>
            </a:r>
          </a:p>
          <a:p>
            <a:r>
              <a:rPr lang="en-US" sz="1800" dirty="0"/>
              <a:t>};</a:t>
            </a:r>
          </a:p>
          <a:p>
            <a:r>
              <a:rPr lang="en-US" sz="1800" dirty="0"/>
              <a:t>class </a:t>
            </a:r>
            <a:r>
              <a:rPr lang="en-US" sz="1800" dirty="0" err="1"/>
              <a:t>fourWheeler</a:t>
            </a:r>
            <a:r>
              <a:rPr lang="en-US" sz="1800" dirty="0"/>
              <a:t>: public Vehicle</a:t>
            </a:r>
          </a:p>
          <a:p>
            <a:r>
              <a:rPr lang="en-US" sz="1800" dirty="0"/>
              <a:t>{  public:</a:t>
            </a:r>
          </a:p>
          <a:p>
            <a:r>
              <a:rPr lang="en-US" sz="1800" dirty="0"/>
              <a:t>    </a:t>
            </a:r>
            <a:r>
              <a:rPr lang="en-US" sz="1800" dirty="0" err="1"/>
              <a:t>fourWheeler</a:t>
            </a:r>
            <a:r>
              <a:rPr lang="en-US" sz="1800" dirty="0"/>
              <a:t>()</a:t>
            </a:r>
          </a:p>
          <a:p>
            <a:r>
              <a:rPr lang="en-US" sz="1800" dirty="0"/>
              <a:t>    {</a:t>
            </a:r>
          </a:p>
          <a:p>
            <a:r>
              <a:rPr lang="en-US" sz="1800" dirty="0"/>
              <a:t>      </a:t>
            </a:r>
            <a:r>
              <a:rPr lang="en-US" sz="1800" dirty="0" err="1"/>
              <a:t>cout</a:t>
            </a:r>
            <a:r>
              <a:rPr lang="en-US" sz="1800" dirty="0"/>
              <a:t>&lt;&lt;"Objects with 4 wheels are vehicles"&lt;&lt;</a:t>
            </a:r>
            <a:r>
              <a:rPr lang="en-US" sz="1800" dirty="0" err="1"/>
              <a:t>endl</a:t>
            </a:r>
            <a:r>
              <a:rPr lang="en-US" sz="1800" dirty="0"/>
              <a:t>;</a:t>
            </a:r>
          </a:p>
          <a:p>
            <a:r>
              <a:rPr lang="en-US" sz="1800" dirty="0"/>
              <a:t>    }</a:t>
            </a:r>
          </a:p>
          <a:p>
            <a:r>
              <a:rPr lang="en-US" sz="1800" dirty="0"/>
              <a:t>};</a:t>
            </a:r>
          </a:p>
          <a:p>
            <a:endParaRPr lang="en-US" sz="1800" dirty="0"/>
          </a:p>
          <a:p>
            <a:r>
              <a:rPr lang="en-US" sz="1800" dirty="0"/>
              <a:t>// sub class derived from two base classes</a:t>
            </a:r>
          </a:p>
          <a:p>
            <a:r>
              <a:rPr lang="en-US" sz="1800" dirty="0"/>
              <a:t>class Car: public </a:t>
            </a:r>
            <a:r>
              <a:rPr lang="en-US" sz="1800" dirty="0" err="1"/>
              <a:t>fourWheeler</a:t>
            </a:r>
            <a:r>
              <a:rPr lang="en-US" sz="1800" dirty="0"/>
              <a:t>{</a:t>
            </a:r>
          </a:p>
          <a:p>
            <a:r>
              <a:rPr lang="en-US" sz="1800" dirty="0"/>
              <a:t>   public:</a:t>
            </a:r>
          </a:p>
          <a:p>
            <a:r>
              <a:rPr lang="en-US" sz="1800" dirty="0"/>
              <a:t>     car()</a:t>
            </a:r>
          </a:p>
          <a:p>
            <a:r>
              <a:rPr lang="en-US" sz="1800" dirty="0"/>
              <a:t>     {</a:t>
            </a:r>
          </a:p>
          <a:p>
            <a:r>
              <a:rPr lang="en-US" sz="1800" dirty="0"/>
              <a:t>       </a:t>
            </a:r>
            <a:r>
              <a:rPr lang="en-US" sz="1800" dirty="0" err="1"/>
              <a:t>cout</a:t>
            </a:r>
            <a:r>
              <a:rPr lang="en-US" sz="1800" dirty="0"/>
              <a:t>&lt;&lt;"Car has 4 Wheels"&lt;&lt;</a:t>
            </a:r>
            <a:r>
              <a:rPr lang="en-US" sz="1800" dirty="0" err="1"/>
              <a:t>endl</a:t>
            </a:r>
            <a:r>
              <a:rPr lang="en-US" sz="1800" dirty="0"/>
              <a:t>;</a:t>
            </a:r>
          </a:p>
          <a:p>
            <a:r>
              <a:rPr lang="en-US" sz="1800" dirty="0"/>
              <a:t>     }</a:t>
            </a:r>
          </a:p>
          <a:p>
            <a:r>
              <a:rPr lang="en-US" sz="1800" dirty="0"/>
              <a:t>};</a:t>
            </a:r>
          </a:p>
          <a:p>
            <a:r>
              <a:rPr lang="en-US" sz="1800" dirty="0"/>
              <a:t> </a:t>
            </a:r>
          </a:p>
          <a:p>
            <a:r>
              <a:rPr lang="en-US" sz="1800" dirty="0"/>
              <a:t>// main function</a:t>
            </a:r>
          </a:p>
          <a:p>
            <a:r>
              <a:rPr lang="en-US" sz="1800" dirty="0" err="1"/>
              <a:t>int</a:t>
            </a:r>
            <a:r>
              <a:rPr lang="en-US" sz="1800" dirty="0"/>
              <a:t> main()</a:t>
            </a:r>
          </a:p>
          <a:p>
            <a:r>
              <a:rPr lang="en-US" sz="1800" dirty="0"/>
              <a:t>{   </a:t>
            </a:r>
          </a:p>
          <a:p>
            <a:r>
              <a:rPr lang="en-US" sz="1800" dirty="0"/>
              <a:t>    //creating object of sub class will</a:t>
            </a:r>
          </a:p>
          <a:p>
            <a:r>
              <a:rPr lang="en-US" sz="1800" dirty="0"/>
              <a:t>    //invoke the constructor of base classes</a:t>
            </a:r>
          </a:p>
          <a:p>
            <a:r>
              <a:rPr lang="en-US" sz="1800" dirty="0"/>
              <a:t>    Car </a:t>
            </a:r>
            <a:r>
              <a:rPr lang="en-US" sz="1800" dirty="0" err="1"/>
              <a:t>obj</a:t>
            </a:r>
            <a:r>
              <a:rPr lang="en-US" sz="1800" dirty="0"/>
              <a:t>;</a:t>
            </a:r>
          </a:p>
          <a:p>
            <a:r>
              <a:rPr lang="en-US" sz="1800" dirty="0"/>
              <a:t>    return 0;</a:t>
            </a:r>
          </a:p>
          <a:p>
            <a:r>
              <a:rPr lang="en-US" sz="1800" dirty="0"/>
              <a:t>}</a:t>
            </a:r>
          </a:p>
          <a:p>
            <a:endParaRPr lang="en-US" sz="1800" dirty="0"/>
          </a:p>
          <a:p>
            <a:r>
              <a:rPr lang="en-US" sz="1800" dirty="0"/>
              <a:t>output:</a:t>
            </a:r>
          </a:p>
          <a:p>
            <a:r>
              <a:rPr lang="en-US" sz="1800" dirty="0"/>
              <a:t>This is a Vehicle</a:t>
            </a:r>
          </a:p>
          <a:p>
            <a:r>
              <a:rPr lang="en-US" sz="1800" dirty="0"/>
              <a:t>Objects with 4 wheels are vehicles</a:t>
            </a:r>
          </a:p>
          <a:p>
            <a:r>
              <a:rPr lang="en-US" sz="1800" dirty="0"/>
              <a:t>Car has 4 Wheels</a:t>
            </a:r>
          </a:p>
          <a:p>
            <a:endParaRPr lang="en-US" sz="18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Inheritance</a:t>
            </a:r>
          </a:p>
        </p:txBody>
      </p:sp>
      <p:sp>
        <p:nvSpPr>
          <p:cNvPr id="5123" name="Content Placeholder 2"/>
          <p:cNvSpPr>
            <a:spLocks noGrp="1"/>
          </p:cNvSpPr>
          <p:nvPr>
            <p:ph idx="1"/>
          </p:nvPr>
        </p:nvSpPr>
        <p:spPr>
          <a:xfrm>
            <a:off x="228600" y="1454726"/>
            <a:ext cx="8686800" cy="5403274"/>
          </a:xfrm>
        </p:spPr>
        <p:txBody>
          <a:bodyPr wrap="none" numCol="2">
            <a:normAutofit fontScale="92500" lnSpcReduction="20000"/>
          </a:bodyPr>
          <a:lstStyle/>
          <a:p>
            <a:r>
              <a:rPr lang="en-US" sz="1800" b="1" dirty="0"/>
              <a:t>Hierarchical Inheritance</a:t>
            </a:r>
            <a:endParaRPr lang="en-US" sz="2300" b="1" dirty="0"/>
          </a:p>
          <a:p>
            <a:r>
              <a:rPr lang="en-US" sz="1800" dirty="0"/>
              <a:t>// C++ program to implement </a:t>
            </a:r>
          </a:p>
          <a:p>
            <a:r>
              <a:rPr lang="en-US" sz="1800" dirty="0"/>
              <a:t>// Hierarchical Inheritance</a:t>
            </a:r>
          </a:p>
          <a:p>
            <a:r>
              <a:rPr lang="en-US" sz="1800" dirty="0"/>
              <a:t>#include &lt;</a:t>
            </a:r>
            <a:r>
              <a:rPr lang="en-US" sz="1800" dirty="0" err="1"/>
              <a:t>iostream</a:t>
            </a:r>
            <a:r>
              <a:rPr lang="en-US" sz="1800" dirty="0"/>
              <a:t>&gt;</a:t>
            </a:r>
          </a:p>
          <a:p>
            <a:r>
              <a:rPr lang="en-US" sz="1800" dirty="0"/>
              <a:t>using namespace std;</a:t>
            </a:r>
          </a:p>
          <a:p>
            <a:r>
              <a:rPr lang="en-US" sz="1800" dirty="0"/>
              <a:t>// base class</a:t>
            </a:r>
          </a:p>
          <a:p>
            <a:r>
              <a:rPr lang="en-US" sz="1800" dirty="0"/>
              <a:t>class Vehicle </a:t>
            </a:r>
          </a:p>
          <a:p>
            <a:r>
              <a:rPr lang="en-US" sz="1800" dirty="0"/>
              <a:t>{</a:t>
            </a:r>
          </a:p>
          <a:p>
            <a:r>
              <a:rPr lang="en-US" sz="1800" dirty="0"/>
              <a:t>  public:</a:t>
            </a:r>
          </a:p>
          <a:p>
            <a:r>
              <a:rPr lang="en-US" sz="1800" dirty="0"/>
              <a:t>    Vehicle()</a:t>
            </a:r>
          </a:p>
          <a:p>
            <a:r>
              <a:rPr lang="en-US" sz="1800" dirty="0"/>
              <a:t>    {</a:t>
            </a:r>
          </a:p>
          <a:p>
            <a:r>
              <a:rPr lang="en-US" sz="1800" dirty="0"/>
              <a:t>      </a:t>
            </a:r>
            <a:r>
              <a:rPr lang="en-US" sz="1800" dirty="0" err="1"/>
              <a:t>cout</a:t>
            </a:r>
            <a:r>
              <a:rPr lang="en-US" sz="1800" dirty="0"/>
              <a:t> &lt;&lt; "This is a Vehicle" &lt;&lt; </a:t>
            </a:r>
            <a:r>
              <a:rPr lang="en-US" sz="1800" dirty="0" err="1"/>
              <a:t>endl</a:t>
            </a:r>
            <a:r>
              <a:rPr lang="en-US" sz="1800" dirty="0"/>
              <a:t>;</a:t>
            </a:r>
          </a:p>
          <a:p>
            <a:r>
              <a:rPr lang="en-US" sz="1800" dirty="0"/>
              <a:t>    }</a:t>
            </a:r>
          </a:p>
          <a:p>
            <a:r>
              <a:rPr lang="en-US" sz="1800" dirty="0"/>
              <a:t>};</a:t>
            </a:r>
          </a:p>
          <a:p>
            <a:r>
              <a:rPr lang="en-US" sz="1800" dirty="0"/>
              <a:t>// first sub class </a:t>
            </a:r>
          </a:p>
          <a:p>
            <a:r>
              <a:rPr lang="en-US" sz="1800" dirty="0"/>
              <a:t>class Car: public Vehicle</a:t>
            </a:r>
          </a:p>
          <a:p>
            <a:r>
              <a:rPr lang="en-US" sz="1800" dirty="0"/>
              <a:t>{</a:t>
            </a:r>
          </a:p>
          <a:p>
            <a:r>
              <a:rPr lang="en-US" sz="1800" dirty="0"/>
              <a:t>};</a:t>
            </a:r>
          </a:p>
          <a:p>
            <a:r>
              <a:rPr lang="en-US" sz="1800" dirty="0"/>
              <a:t> </a:t>
            </a:r>
          </a:p>
          <a:p>
            <a:r>
              <a:rPr lang="en-US" sz="1800" dirty="0"/>
              <a:t>// second sub class</a:t>
            </a:r>
          </a:p>
          <a:p>
            <a:r>
              <a:rPr lang="en-US" sz="1800" dirty="0"/>
              <a:t>class Bus: public Vehicle</a:t>
            </a:r>
          </a:p>
          <a:p>
            <a:r>
              <a:rPr lang="en-US" sz="1800" dirty="0"/>
              <a:t>{</a:t>
            </a:r>
          </a:p>
          <a:p>
            <a:r>
              <a:rPr lang="en-US" sz="1800" dirty="0"/>
              <a:t>     </a:t>
            </a:r>
          </a:p>
          <a:p>
            <a:r>
              <a:rPr lang="en-US" sz="1800" dirty="0"/>
              <a:t>};</a:t>
            </a:r>
          </a:p>
          <a:p>
            <a:r>
              <a:rPr lang="en-US" sz="1800" dirty="0"/>
              <a:t> </a:t>
            </a:r>
          </a:p>
          <a:p>
            <a:r>
              <a:rPr lang="en-US" sz="1800" dirty="0"/>
              <a:t>// main function</a:t>
            </a:r>
          </a:p>
          <a:p>
            <a:r>
              <a:rPr lang="en-US" sz="1800" dirty="0" err="1"/>
              <a:t>int</a:t>
            </a:r>
            <a:r>
              <a:rPr lang="en-US" sz="1800" dirty="0"/>
              <a:t> main()</a:t>
            </a:r>
          </a:p>
          <a:p>
            <a:r>
              <a:rPr lang="en-US" sz="1800" dirty="0"/>
              <a:t>{   </a:t>
            </a:r>
          </a:p>
          <a:p>
            <a:r>
              <a:rPr lang="en-US" sz="1800" dirty="0"/>
              <a:t>    // creating object of sub class will</a:t>
            </a:r>
          </a:p>
          <a:p>
            <a:r>
              <a:rPr lang="en-US" sz="1800" dirty="0"/>
              <a:t>    // invoke the constructor of base class</a:t>
            </a:r>
          </a:p>
          <a:p>
            <a:r>
              <a:rPr lang="en-US" sz="1800" dirty="0"/>
              <a:t>    Car obj1;</a:t>
            </a:r>
          </a:p>
          <a:p>
            <a:r>
              <a:rPr lang="en-US" sz="1800" dirty="0"/>
              <a:t>    Bus obj2;</a:t>
            </a:r>
          </a:p>
          <a:p>
            <a:r>
              <a:rPr lang="en-US" sz="1800" dirty="0"/>
              <a:t>    return 0;</a:t>
            </a:r>
          </a:p>
          <a:p>
            <a:r>
              <a:rPr lang="en-US" sz="1800" dirty="0"/>
              <a:t>} </a:t>
            </a:r>
          </a:p>
          <a:p>
            <a:endParaRPr lang="en-US" sz="1300" dirty="0"/>
          </a:p>
          <a:p>
            <a:r>
              <a:rPr lang="en-US" sz="1300" dirty="0"/>
              <a:t>Output:</a:t>
            </a:r>
          </a:p>
          <a:p>
            <a:endParaRPr lang="en-US" sz="1300" dirty="0"/>
          </a:p>
          <a:p>
            <a:r>
              <a:rPr lang="en-US" sz="1300" dirty="0"/>
              <a:t>This is a Vehicle</a:t>
            </a:r>
          </a:p>
          <a:p>
            <a:r>
              <a:rPr lang="en-US" sz="1300" dirty="0"/>
              <a:t>This is a Vehicle</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Inheritance</a:t>
            </a:r>
          </a:p>
        </p:txBody>
      </p:sp>
      <p:sp>
        <p:nvSpPr>
          <p:cNvPr id="5123" name="Content Placeholder 2"/>
          <p:cNvSpPr>
            <a:spLocks noGrp="1"/>
          </p:cNvSpPr>
          <p:nvPr>
            <p:ph idx="1"/>
          </p:nvPr>
        </p:nvSpPr>
        <p:spPr>
          <a:xfrm>
            <a:off x="228600" y="1454726"/>
            <a:ext cx="8686800" cy="5403274"/>
          </a:xfrm>
        </p:spPr>
        <p:txBody>
          <a:bodyPr wrap="none" numCol="2">
            <a:normAutofit fontScale="70000" lnSpcReduction="20000"/>
          </a:bodyPr>
          <a:lstStyle/>
          <a:p>
            <a:r>
              <a:rPr lang="en-US" sz="1800" b="1" dirty="0"/>
              <a:t>Hybrid (Virtual) Inheritance</a:t>
            </a:r>
          </a:p>
          <a:p>
            <a:r>
              <a:rPr lang="en-US" sz="1800" dirty="0"/>
              <a:t>// C++ program for Hybrid Inheritance</a:t>
            </a:r>
          </a:p>
          <a:p>
            <a:r>
              <a:rPr lang="en-US" sz="1800" dirty="0"/>
              <a:t> </a:t>
            </a:r>
          </a:p>
          <a:p>
            <a:r>
              <a:rPr lang="en-US" sz="1800" dirty="0"/>
              <a:t>#include &lt;</a:t>
            </a:r>
            <a:r>
              <a:rPr lang="en-US" sz="1800" dirty="0" err="1"/>
              <a:t>iostream</a:t>
            </a:r>
            <a:r>
              <a:rPr lang="en-US" sz="1800" dirty="0"/>
              <a:t>&gt;</a:t>
            </a:r>
          </a:p>
          <a:p>
            <a:r>
              <a:rPr lang="en-US" sz="1800" dirty="0"/>
              <a:t>using namespace std;</a:t>
            </a:r>
          </a:p>
          <a:p>
            <a:r>
              <a:rPr lang="en-US" sz="1800" dirty="0"/>
              <a:t> </a:t>
            </a:r>
          </a:p>
          <a:p>
            <a:r>
              <a:rPr lang="en-US" sz="1800" dirty="0"/>
              <a:t>// base class </a:t>
            </a:r>
          </a:p>
          <a:p>
            <a:r>
              <a:rPr lang="en-US" sz="1800" dirty="0"/>
              <a:t>class Vehicle </a:t>
            </a:r>
          </a:p>
          <a:p>
            <a:r>
              <a:rPr lang="en-US" sz="1800" dirty="0"/>
              <a:t>{</a:t>
            </a:r>
          </a:p>
          <a:p>
            <a:r>
              <a:rPr lang="en-US" sz="1800" dirty="0"/>
              <a:t>  public:</a:t>
            </a:r>
          </a:p>
          <a:p>
            <a:r>
              <a:rPr lang="en-US" sz="1800" dirty="0"/>
              <a:t>    Vehicle()</a:t>
            </a:r>
          </a:p>
          <a:p>
            <a:r>
              <a:rPr lang="en-US" sz="1800" dirty="0"/>
              <a:t>    {</a:t>
            </a:r>
          </a:p>
          <a:p>
            <a:r>
              <a:rPr lang="en-US" sz="1800" dirty="0"/>
              <a:t>      </a:t>
            </a:r>
            <a:r>
              <a:rPr lang="en-US" sz="1800" dirty="0" err="1"/>
              <a:t>cout</a:t>
            </a:r>
            <a:r>
              <a:rPr lang="en-US" sz="1800" dirty="0"/>
              <a:t> &lt;&lt; "This is a Vehicle" &lt;&lt; </a:t>
            </a:r>
            <a:r>
              <a:rPr lang="en-US" sz="1800" dirty="0" err="1"/>
              <a:t>endl</a:t>
            </a:r>
            <a:r>
              <a:rPr lang="en-US" sz="1800" dirty="0"/>
              <a:t>;</a:t>
            </a:r>
          </a:p>
          <a:p>
            <a:r>
              <a:rPr lang="en-US" sz="1800" dirty="0"/>
              <a:t>    }</a:t>
            </a:r>
          </a:p>
          <a:p>
            <a:r>
              <a:rPr lang="en-US" sz="1800" dirty="0"/>
              <a:t>};</a:t>
            </a:r>
          </a:p>
          <a:p>
            <a:r>
              <a:rPr lang="en-US" sz="1800" dirty="0"/>
              <a:t> </a:t>
            </a:r>
          </a:p>
          <a:p>
            <a:r>
              <a:rPr lang="en-US" sz="1800" dirty="0"/>
              <a:t>//base class</a:t>
            </a:r>
          </a:p>
          <a:p>
            <a:r>
              <a:rPr lang="en-US" sz="1800" dirty="0"/>
              <a:t>class Fare</a:t>
            </a:r>
          </a:p>
          <a:p>
            <a:r>
              <a:rPr lang="en-US" sz="1800" dirty="0"/>
              <a:t>{</a:t>
            </a:r>
          </a:p>
          <a:p>
            <a:r>
              <a:rPr lang="en-US" sz="1800" dirty="0"/>
              <a:t>    public:</a:t>
            </a:r>
          </a:p>
          <a:p>
            <a:r>
              <a:rPr lang="en-US" sz="1800" dirty="0"/>
              <a:t>    Fare()</a:t>
            </a:r>
          </a:p>
          <a:p>
            <a:r>
              <a:rPr lang="en-US" sz="1800" dirty="0"/>
              <a:t>    {</a:t>
            </a:r>
          </a:p>
          <a:p>
            <a:r>
              <a:rPr lang="en-US" sz="1800" dirty="0"/>
              <a:t>        </a:t>
            </a:r>
            <a:r>
              <a:rPr lang="en-US" sz="1800" dirty="0" err="1"/>
              <a:t>cout</a:t>
            </a:r>
            <a:r>
              <a:rPr lang="en-US" sz="1800" dirty="0"/>
              <a:t>&lt;&lt;"Fare of Vehicle\n";</a:t>
            </a:r>
          </a:p>
          <a:p>
            <a:r>
              <a:rPr lang="en-US" sz="1800" dirty="0"/>
              <a:t>    }</a:t>
            </a:r>
          </a:p>
          <a:p>
            <a:r>
              <a:rPr lang="en-US" sz="1800" dirty="0"/>
              <a:t>};</a:t>
            </a:r>
          </a:p>
          <a:p>
            <a:r>
              <a:rPr lang="en-US" sz="1800" dirty="0"/>
              <a:t> </a:t>
            </a:r>
          </a:p>
          <a:p>
            <a:r>
              <a:rPr lang="en-US" sz="1800" dirty="0"/>
              <a:t>// first sub class </a:t>
            </a:r>
          </a:p>
          <a:p>
            <a:r>
              <a:rPr lang="en-US" sz="1800" dirty="0"/>
              <a:t>class Car: public Vehicle</a:t>
            </a:r>
          </a:p>
          <a:p>
            <a:r>
              <a:rPr lang="en-US" sz="1800" dirty="0"/>
              <a:t>{</a:t>
            </a:r>
          </a:p>
          <a:p>
            <a:r>
              <a:rPr lang="en-US" sz="1800" dirty="0"/>
              <a:t> </a:t>
            </a:r>
          </a:p>
          <a:p>
            <a:r>
              <a:rPr lang="en-US" sz="1800" dirty="0"/>
              <a:t>};</a:t>
            </a:r>
          </a:p>
          <a:p>
            <a:r>
              <a:rPr lang="en-US" sz="1800" dirty="0"/>
              <a:t> </a:t>
            </a:r>
          </a:p>
          <a:p>
            <a:r>
              <a:rPr lang="en-US" sz="1800" dirty="0"/>
              <a:t>// second sub class</a:t>
            </a:r>
          </a:p>
          <a:p>
            <a:r>
              <a:rPr lang="en-US" sz="1800" dirty="0"/>
              <a:t>class Bus: public Vehicle, public Fare</a:t>
            </a:r>
          </a:p>
          <a:p>
            <a:r>
              <a:rPr lang="en-US" sz="1800" dirty="0"/>
              <a:t>{</a:t>
            </a:r>
          </a:p>
          <a:p>
            <a:r>
              <a:rPr lang="en-US" sz="1800" dirty="0"/>
              <a:t>     </a:t>
            </a:r>
          </a:p>
          <a:p>
            <a:r>
              <a:rPr lang="en-US" sz="1800" dirty="0"/>
              <a:t>};</a:t>
            </a:r>
          </a:p>
          <a:p>
            <a:r>
              <a:rPr lang="en-US" sz="1800" dirty="0"/>
              <a:t> </a:t>
            </a:r>
          </a:p>
          <a:p>
            <a:r>
              <a:rPr lang="en-US" sz="1800" dirty="0"/>
              <a:t>// main function</a:t>
            </a:r>
          </a:p>
          <a:p>
            <a:r>
              <a:rPr lang="en-US" sz="1800" dirty="0" err="1"/>
              <a:t>int</a:t>
            </a:r>
            <a:r>
              <a:rPr lang="en-US" sz="1800" dirty="0"/>
              <a:t> main()</a:t>
            </a:r>
          </a:p>
          <a:p>
            <a:r>
              <a:rPr lang="en-US" sz="1800" dirty="0"/>
              <a:t>{   </a:t>
            </a:r>
          </a:p>
          <a:p>
            <a:r>
              <a:rPr lang="en-US" sz="1800" dirty="0"/>
              <a:t>    // creating object of sub class will</a:t>
            </a:r>
          </a:p>
          <a:p>
            <a:r>
              <a:rPr lang="en-US" sz="1800" dirty="0"/>
              <a:t>    // invoke the constructor of base class</a:t>
            </a:r>
          </a:p>
          <a:p>
            <a:r>
              <a:rPr lang="en-US" sz="1800" dirty="0"/>
              <a:t>    Bus obj2;</a:t>
            </a:r>
          </a:p>
          <a:p>
            <a:r>
              <a:rPr lang="en-US" sz="1800" dirty="0"/>
              <a:t>    return 0;</a:t>
            </a:r>
          </a:p>
          <a:p>
            <a:r>
              <a:rPr lang="en-US" sz="1800" dirty="0"/>
              <a:t>}</a:t>
            </a:r>
          </a:p>
          <a:p>
            <a:endParaRPr lang="en-US" sz="1300" dirty="0"/>
          </a:p>
          <a:p>
            <a:r>
              <a:rPr lang="en-US" sz="1300" dirty="0"/>
              <a:t>Output:</a:t>
            </a:r>
          </a:p>
          <a:p>
            <a:endParaRPr lang="en-US" sz="1300" dirty="0"/>
          </a:p>
          <a:p>
            <a:r>
              <a:rPr lang="en-US" sz="1300" dirty="0"/>
              <a:t>This is a Vehicle</a:t>
            </a:r>
          </a:p>
          <a:p>
            <a:r>
              <a:rPr lang="en-US" sz="1300" dirty="0"/>
              <a:t>Fare of Vehicle</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Polymorphism</a:t>
            </a:r>
          </a:p>
        </p:txBody>
      </p:sp>
      <p:sp>
        <p:nvSpPr>
          <p:cNvPr id="5123" name="Content Placeholder 2"/>
          <p:cNvSpPr>
            <a:spLocks noGrp="1"/>
          </p:cNvSpPr>
          <p:nvPr>
            <p:ph idx="1"/>
          </p:nvPr>
        </p:nvSpPr>
        <p:spPr>
          <a:xfrm>
            <a:off x="228600" y="1454726"/>
            <a:ext cx="8686800" cy="5403274"/>
          </a:xfrm>
        </p:spPr>
        <p:txBody>
          <a:bodyPr wrap="square" numCol="1">
            <a:normAutofit/>
          </a:bodyPr>
          <a:lstStyle/>
          <a:p>
            <a:r>
              <a:rPr lang="en-US" sz="1400" dirty="0"/>
              <a:t>Polymorphism means having multiple forms of one thing. In inheritance, polymorphism is done, by method overriding, when both super and sub class have member function with same declaration </a:t>
            </a:r>
            <a:r>
              <a:rPr lang="en-US" sz="1400" dirty="0" err="1"/>
              <a:t>buT</a:t>
            </a:r>
            <a:r>
              <a:rPr lang="en-US" sz="1400" dirty="0"/>
              <a:t> different definition.</a:t>
            </a:r>
          </a:p>
          <a:p>
            <a:endParaRPr lang="en-US" sz="1400" dirty="0"/>
          </a:p>
          <a:p>
            <a:r>
              <a:rPr lang="en-US" sz="1400" b="1" dirty="0"/>
              <a:t>Function Overriding</a:t>
            </a:r>
          </a:p>
          <a:p>
            <a:r>
              <a:rPr lang="en-US" sz="1400" dirty="0"/>
              <a:t>If we inherit a class into the derived class and provide a definition for one of the base class's function again inside the derived class, then that function is said to be </a:t>
            </a:r>
            <a:r>
              <a:rPr lang="en-US" sz="1400" b="1" dirty="0"/>
              <a:t>overridden</a:t>
            </a:r>
            <a:r>
              <a:rPr lang="en-US" sz="1400" dirty="0"/>
              <a:t>, and this mechanism is called </a:t>
            </a:r>
            <a:r>
              <a:rPr lang="en-US" sz="1400" b="1" dirty="0"/>
              <a:t>Function Overriding</a:t>
            </a:r>
            <a:endParaRPr lang="en-US" sz="1400" dirty="0"/>
          </a:p>
          <a:p>
            <a:endParaRPr lang="en-US" sz="13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Polymorphism</a:t>
            </a:r>
          </a:p>
        </p:txBody>
      </p:sp>
      <p:sp>
        <p:nvSpPr>
          <p:cNvPr id="5123" name="Content Placeholder 2"/>
          <p:cNvSpPr>
            <a:spLocks noGrp="1"/>
          </p:cNvSpPr>
          <p:nvPr>
            <p:ph idx="1"/>
          </p:nvPr>
        </p:nvSpPr>
        <p:spPr>
          <a:xfrm>
            <a:off x="228600" y="1454726"/>
            <a:ext cx="8686800" cy="5403274"/>
          </a:xfrm>
        </p:spPr>
        <p:txBody>
          <a:bodyPr wrap="square" numCol="2">
            <a:normAutofit/>
          </a:bodyPr>
          <a:lstStyle/>
          <a:p>
            <a:r>
              <a:rPr lang="en-US" sz="1400" b="1" dirty="0"/>
              <a:t>Function Call Binding with class Objects</a:t>
            </a:r>
          </a:p>
          <a:p>
            <a:endParaRPr lang="en-US" sz="1400" b="1" dirty="0"/>
          </a:p>
          <a:p>
            <a:r>
              <a:rPr lang="en-US" sz="1400" dirty="0"/>
              <a:t>Connecting the function call to the function body is called </a:t>
            </a:r>
            <a:r>
              <a:rPr lang="en-US" sz="1400" b="1" dirty="0"/>
              <a:t>Binding</a:t>
            </a:r>
            <a:r>
              <a:rPr lang="en-US" sz="1400" dirty="0"/>
              <a:t>. When it is done before the program is run, its called </a:t>
            </a:r>
            <a:r>
              <a:rPr lang="en-US" sz="1400" b="1" dirty="0"/>
              <a:t>Early</a:t>
            </a:r>
            <a:r>
              <a:rPr lang="en-US" sz="1400" dirty="0"/>
              <a:t> Binding or </a:t>
            </a:r>
            <a:r>
              <a:rPr lang="en-US" sz="1400" b="1" dirty="0"/>
              <a:t>Static</a:t>
            </a:r>
            <a:r>
              <a:rPr lang="en-US" sz="1400" dirty="0"/>
              <a:t> Binding or </a:t>
            </a:r>
            <a:r>
              <a:rPr lang="en-US" sz="1400" b="1" dirty="0"/>
              <a:t>Compile-time</a:t>
            </a:r>
            <a:r>
              <a:rPr lang="en-US" sz="1400" dirty="0"/>
              <a:t> Binding.</a:t>
            </a:r>
          </a:p>
          <a:p>
            <a:endParaRPr lang="en-US" sz="1400" dirty="0"/>
          </a:p>
          <a:p>
            <a:r>
              <a:rPr lang="en-US" sz="1400" dirty="0"/>
              <a:t>class Base</a:t>
            </a:r>
          </a:p>
          <a:p>
            <a:r>
              <a:rPr lang="en-US" sz="1400" dirty="0"/>
              <a:t>{</a:t>
            </a:r>
          </a:p>
          <a:p>
            <a:r>
              <a:rPr lang="en-US" sz="1400" dirty="0"/>
              <a:t> public:</a:t>
            </a:r>
          </a:p>
          <a:p>
            <a:r>
              <a:rPr lang="en-US" sz="1400" dirty="0"/>
              <a:t> void show()</a:t>
            </a:r>
          </a:p>
          <a:p>
            <a:r>
              <a:rPr lang="en-US" sz="1400" dirty="0"/>
              <a:t> {</a:t>
            </a:r>
          </a:p>
          <a:p>
            <a:r>
              <a:rPr lang="en-US" sz="1400" dirty="0"/>
              <a:t>  </a:t>
            </a:r>
            <a:r>
              <a:rPr lang="en-US" sz="1400" dirty="0" err="1"/>
              <a:t>cout</a:t>
            </a:r>
            <a:r>
              <a:rPr lang="en-US" sz="1400" dirty="0"/>
              <a:t> &lt;&lt; "Base class\t";</a:t>
            </a:r>
          </a:p>
          <a:p>
            <a:r>
              <a:rPr lang="en-US" sz="1400" dirty="0"/>
              <a:t> }</a:t>
            </a:r>
          </a:p>
          <a:p>
            <a:r>
              <a:rPr lang="en-US" sz="1400" dirty="0"/>
              <a:t>};</a:t>
            </a:r>
          </a:p>
          <a:p>
            <a:endParaRPr lang="en-US" sz="1400" dirty="0"/>
          </a:p>
          <a:p>
            <a:endParaRPr lang="en-US" sz="1400" dirty="0"/>
          </a:p>
          <a:p>
            <a:endParaRPr lang="en-US" sz="1400" dirty="0"/>
          </a:p>
          <a:p>
            <a:endParaRPr lang="en-US" sz="1400" dirty="0"/>
          </a:p>
          <a:p>
            <a:endParaRPr lang="en-US" sz="1400" dirty="0"/>
          </a:p>
          <a:p>
            <a:r>
              <a:rPr lang="en-US" sz="1400" dirty="0"/>
              <a:t>class </a:t>
            </a:r>
            <a:r>
              <a:rPr lang="en-US" sz="1400" dirty="0" err="1"/>
              <a:t>Derived:public</a:t>
            </a:r>
            <a:r>
              <a:rPr lang="en-US" sz="1400" dirty="0"/>
              <a:t> Base</a:t>
            </a:r>
          </a:p>
          <a:p>
            <a:r>
              <a:rPr lang="en-US" sz="1400" dirty="0"/>
              <a:t>{</a:t>
            </a:r>
          </a:p>
          <a:p>
            <a:r>
              <a:rPr lang="en-US" sz="1400" dirty="0"/>
              <a:t> public:</a:t>
            </a:r>
          </a:p>
          <a:p>
            <a:r>
              <a:rPr lang="en-US" sz="1400" dirty="0"/>
              <a:t> void show()</a:t>
            </a:r>
          </a:p>
          <a:p>
            <a:r>
              <a:rPr lang="en-US" sz="1400" dirty="0"/>
              <a:t> {</a:t>
            </a:r>
          </a:p>
          <a:p>
            <a:r>
              <a:rPr lang="en-US" sz="1400" dirty="0"/>
              <a:t>  </a:t>
            </a:r>
            <a:r>
              <a:rPr lang="en-US" sz="1400" dirty="0" err="1"/>
              <a:t>cout</a:t>
            </a:r>
            <a:r>
              <a:rPr lang="en-US" sz="1400" dirty="0"/>
              <a:t> &lt;&lt; "Derived Class";</a:t>
            </a:r>
          </a:p>
          <a:p>
            <a:r>
              <a:rPr lang="en-US" sz="1400" dirty="0"/>
              <a:t> }</a:t>
            </a:r>
          </a:p>
          <a:p>
            <a:r>
              <a:rPr lang="en-US" sz="1400" dirty="0"/>
              <a:t>};</a:t>
            </a:r>
          </a:p>
          <a:p>
            <a:endParaRPr lang="en-US" sz="1400" dirty="0"/>
          </a:p>
          <a:p>
            <a:r>
              <a:rPr lang="en-US" sz="1400" dirty="0" err="1"/>
              <a:t>int</a:t>
            </a:r>
            <a:r>
              <a:rPr lang="en-US" sz="1400" dirty="0"/>
              <a:t> main()</a:t>
            </a:r>
          </a:p>
          <a:p>
            <a:r>
              <a:rPr lang="en-US" sz="1400" dirty="0"/>
              <a:t>{</a:t>
            </a:r>
          </a:p>
          <a:p>
            <a:r>
              <a:rPr lang="en-US" sz="1400" dirty="0"/>
              <a:t> Base b;       //Base class object</a:t>
            </a:r>
          </a:p>
          <a:p>
            <a:r>
              <a:rPr lang="en-US" sz="1400" dirty="0"/>
              <a:t> Derived d;     //Derived class object</a:t>
            </a:r>
          </a:p>
          <a:p>
            <a:r>
              <a:rPr lang="en-US" sz="1400" dirty="0"/>
              <a:t> </a:t>
            </a:r>
            <a:r>
              <a:rPr lang="en-US" sz="1400" dirty="0" err="1"/>
              <a:t>b.show</a:t>
            </a:r>
            <a:r>
              <a:rPr lang="en-US" sz="1400" dirty="0"/>
              <a:t>();     //Early Binding </a:t>
            </a:r>
            <a:r>
              <a:rPr lang="en-US" sz="1400" dirty="0" err="1"/>
              <a:t>Ocuurs</a:t>
            </a:r>
            <a:endParaRPr lang="en-US" sz="1400" dirty="0"/>
          </a:p>
          <a:p>
            <a:r>
              <a:rPr lang="en-US" sz="1400" dirty="0"/>
              <a:t> </a:t>
            </a:r>
            <a:r>
              <a:rPr lang="en-US" sz="1400" dirty="0" err="1"/>
              <a:t>d.show</a:t>
            </a:r>
            <a:r>
              <a:rPr lang="en-US" sz="1400" dirty="0"/>
              <a:t>();   </a:t>
            </a:r>
          </a:p>
          <a:p>
            <a:r>
              <a:rPr lang="en-US" sz="1400" dirty="0"/>
              <a:t>}                                                                                     </a:t>
            </a:r>
          </a:p>
          <a:p>
            <a:endParaRPr lang="en-US" sz="1400" dirty="0"/>
          </a:p>
          <a:p>
            <a:endParaRPr lang="en-US" sz="1400" dirty="0"/>
          </a:p>
          <a:p>
            <a:r>
              <a:rPr lang="en-US" sz="1400" dirty="0"/>
              <a:t>Output : Base class    Derived class</a:t>
            </a:r>
          </a:p>
          <a:p>
            <a:endParaRPr lang="en-US" sz="13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OOPS Concept Definitions</a:t>
            </a:r>
          </a:p>
        </p:txBody>
      </p:sp>
      <p:sp>
        <p:nvSpPr>
          <p:cNvPr id="5123" name="Content Placeholder 2"/>
          <p:cNvSpPr>
            <a:spLocks noGrp="1"/>
          </p:cNvSpPr>
          <p:nvPr>
            <p:ph idx="1"/>
          </p:nvPr>
        </p:nvSpPr>
        <p:spPr>
          <a:xfrm>
            <a:off x="304800" y="1524001"/>
            <a:ext cx="8610600" cy="5029199"/>
          </a:xfrm>
        </p:spPr>
        <p:txBody>
          <a:bodyPr/>
          <a:lstStyle/>
          <a:p>
            <a:r>
              <a:rPr lang="en-US" sz="2000" b="1" dirty="0"/>
              <a:t>Encapsulation</a:t>
            </a:r>
          </a:p>
          <a:p>
            <a:r>
              <a:rPr lang="en-US" sz="2000" dirty="0"/>
              <a:t>It can also be said data binding. Encapsulation is all about binding the data variables and functions together in class.</a:t>
            </a:r>
          </a:p>
          <a:p>
            <a:r>
              <a:rPr lang="en-US" sz="2000" b="1" dirty="0"/>
              <a:t>Inheritance</a:t>
            </a:r>
          </a:p>
          <a:p>
            <a:r>
              <a:rPr lang="en-US" sz="2000" dirty="0"/>
              <a:t>Inheritance is a way to reuse once written code again and again. The class which is inherited is called the </a:t>
            </a:r>
            <a:r>
              <a:rPr lang="en-US" sz="2000" b="1" dirty="0"/>
              <a:t>Base</a:t>
            </a:r>
            <a:r>
              <a:rPr lang="en-US" sz="2000" dirty="0"/>
              <a:t> class &amp; the class which inherits is called the </a:t>
            </a:r>
            <a:r>
              <a:rPr lang="en-US" sz="2000" b="1" dirty="0"/>
              <a:t>Derived</a:t>
            </a:r>
            <a:r>
              <a:rPr lang="en-US" sz="2000" dirty="0"/>
              <a:t> class. They are also called parent and child class.</a:t>
            </a:r>
          </a:p>
          <a:p>
            <a:r>
              <a:rPr lang="en-US" sz="2000" dirty="0"/>
              <a:t>So when, a derived class inherits a base class, the derived class can use all the functions which are defined in base class, hence making code reusable.  </a:t>
            </a:r>
          </a:p>
          <a:p>
            <a:r>
              <a:rPr lang="en-US" sz="2000" b="1" dirty="0"/>
              <a:t>Polymorphism</a:t>
            </a:r>
          </a:p>
          <a:p>
            <a:r>
              <a:rPr lang="en-US" sz="2000" dirty="0"/>
              <a:t>It is a feature, which lets us create functions with same name but different arguments, which will perform different actions. That means, functions with same name, but functioning in different ways. Or, it also allows us to redefine a function to provide it with a completely new definition. </a:t>
            </a:r>
          </a:p>
          <a:p>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Polymorphism</a:t>
            </a:r>
          </a:p>
        </p:txBody>
      </p:sp>
      <p:sp>
        <p:nvSpPr>
          <p:cNvPr id="5123" name="Content Placeholder 2"/>
          <p:cNvSpPr>
            <a:spLocks noGrp="1"/>
          </p:cNvSpPr>
          <p:nvPr>
            <p:ph idx="1"/>
          </p:nvPr>
        </p:nvSpPr>
        <p:spPr>
          <a:xfrm>
            <a:off x="228600" y="1454726"/>
            <a:ext cx="8686800" cy="5403274"/>
          </a:xfrm>
        </p:spPr>
        <p:txBody>
          <a:bodyPr wrap="square" numCol="2">
            <a:normAutofit/>
          </a:bodyPr>
          <a:lstStyle/>
          <a:p>
            <a:r>
              <a:rPr lang="en-US" sz="1400" b="1" dirty="0"/>
              <a:t>Function Call Binding using Base class Pointer</a:t>
            </a:r>
          </a:p>
          <a:p>
            <a:endParaRPr lang="en-US" sz="1400" dirty="0"/>
          </a:p>
          <a:p>
            <a:r>
              <a:rPr lang="en-US" sz="1400" dirty="0"/>
              <a:t>Connecting the function call to the function body is called </a:t>
            </a:r>
            <a:r>
              <a:rPr lang="en-US" sz="1400" b="1" dirty="0"/>
              <a:t>Binding</a:t>
            </a:r>
            <a:r>
              <a:rPr lang="en-US" sz="1400" dirty="0"/>
              <a:t>. When it is done at run time, its called </a:t>
            </a:r>
            <a:r>
              <a:rPr lang="en-US" sz="1400" b="1" dirty="0"/>
              <a:t>Dynamic</a:t>
            </a:r>
            <a:r>
              <a:rPr lang="en-US" sz="1400" dirty="0"/>
              <a:t> or </a:t>
            </a:r>
            <a:r>
              <a:rPr lang="en-US" sz="1400" b="1" dirty="0"/>
              <a:t>Late</a:t>
            </a:r>
            <a:r>
              <a:rPr lang="en-US" sz="1400" dirty="0"/>
              <a:t> or </a:t>
            </a:r>
            <a:r>
              <a:rPr lang="en-US" sz="1400" b="1" dirty="0"/>
              <a:t>Run-time</a:t>
            </a:r>
            <a:r>
              <a:rPr lang="en-US" sz="1400" dirty="0"/>
              <a:t> Binding.</a:t>
            </a:r>
          </a:p>
          <a:p>
            <a:endParaRPr lang="en-US" sz="1400" dirty="0"/>
          </a:p>
          <a:p>
            <a:r>
              <a:rPr lang="en-US" sz="1400" dirty="0"/>
              <a:t>class Base</a:t>
            </a:r>
          </a:p>
          <a:p>
            <a:r>
              <a:rPr lang="en-US" sz="1400" dirty="0"/>
              <a:t>{</a:t>
            </a:r>
          </a:p>
          <a:p>
            <a:r>
              <a:rPr lang="en-US" sz="1400" dirty="0"/>
              <a:t> public:</a:t>
            </a:r>
          </a:p>
          <a:p>
            <a:r>
              <a:rPr lang="en-US" sz="1400" dirty="0"/>
              <a:t> void show()</a:t>
            </a:r>
          </a:p>
          <a:p>
            <a:r>
              <a:rPr lang="en-US" sz="1400" dirty="0"/>
              <a:t> {</a:t>
            </a:r>
          </a:p>
          <a:p>
            <a:r>
              <a:rPr lang="en-US" sz="1400" dirty="0"/>
              <a:t>  </a:t>
            </a:r>
            <a:r>
              <a:rPr lang="en-US" sz="1400" dirty="0" err="1"/>
              <a:t>cout</a:t>
            </a:r>
            <a:r>
              <a:rPr lang="en-US" sz="1400" dirty="0"/>
              <a:t> &lt;&lt; "Base class";</a:t>
            </a:r>
          </a:p>
          <a:p>
            <a:r>
              <a:rPr lang="en-US" sz="1400" dirty="0"/>
              <a:t> }</a:t>
            </a:r>
          </a:p>
          <a:p>
            <a:r>
              <a:rPr lang="en-US" sz="1400" dirty="0"/>
              <a:t>};</a:t>
            </a:r>
          </a:p>
          <a:p>
            <a:endParaRPr lang="en-US" sz="1400" dirty="0"/>
          </a:p>
          <a:p>
            <a:endParaRPr lang="en-US" sz="1400" dirty="0"/>
          </a:p>
          <a:p>
            <a:endParaRPr lang="en-US" sz="1400" dirty="0"/>
          </a:p>
          <a:p>
            <a:endParaRPr lang="en-US" sz="1400" dirty="0"/>
          </a:p>
          <a:p>
            <a:endParaRPr lang="en-US" sz="1400" dirty="0"/>
          </a:p>
          <a:p>
            <a:r>
              <a:rPr lang="en-US" sz="1400" dirty="0"/>
              <a:t>class </a:t>
            </a:r>
            <a:r>
              <a:rPr lang="en-US" sz="1400" dirty="0" err="1"/>
              <a:t>Derived:public</a:t>
            </a:r>
            <a:r>
              <a:rPr lang="en-US" sz="1400" dirty="0"/>
              <a:t> Base</a:t>
            </a:r>
          </a:p>
          <a:p>
            <a:r>
              <a:rPr lang="en-US" sz="1400" dirty="0"/>
              <a:t>{</a:t>
            </a:r>
          </a:p>
          <a:p>
            <a:r>
              <a:rPr lang="en-US" sz="1400" dirty="0"/>
              <a:t> public:</a:t>
            </a:r>
          </a:p>
          <a:p>
            <a:r>
              <a:rPr lang="en-US" sz="1400" dirty="0"/>
              <a:t> void show()</a:t>
            </a:r>
          </a:p>
          <a:p>
            <a:r>
              <a:rPr lang="en-US" sz="1400" dirty="0"/>
              <a:t> {</a:t>
            </a:r>
          </a:p>
          <a:p>
            <a:r>
              <a:rPr lang="en-US" sz="1400" dirty="0"/>
              <a:t>  </a:t>
            </a:r>
            <a:r>
              <a:rPr lang="en-US" sz="1400" dirty="0" err="1"/>
              <a:t>cout</a:t>
            </a:r>
            <a:r>
              <a:rPr lang="en-US" sz="1400" dirty="0"/>
              <a:t> &lt;&lt; "Derived Class";</a:t>
            </a:r>
          </a:p>
          <a:p>
            <a:r>
              <a:rPr lang="en-US" sz="1400" dirty="0"/>
              <a:t> }</a:t>
            </a:r>
          </a:p>
          <a:p>
            <a:r>
              <a:rPr lang="en-US" sz="1400" dirty="0"/>
              <a:t>};</a:t>
            </a:r>
          </a:p>
          <a:p>
            <a:endParaRPr lang="en-US" sz="1400" dirty="0"/>
          </a:p>
          <a:p>
            <a:r>
              <a:rPr lang="en-US" sz="1400" dirty="0" err="1"/>
              <a:t>int</a:t>
            </a:r>
            <a:r>
              <a:rPr lang="en-US" sz="1400" dirty="0"/>
              <a:t> main()</a:t>
            </a:r>
          </a:p>
          <a:p>
            <a:r>
              <a:rPr lang="en-US" sz="1400" dirty="0"/>
              <a:t>{</a:t>
            </a:r>
          </a:p>
          <a:p>
            <a:r>
              <a:rPr lang="en-US" sz="1400" dirty="0"/>
              <a:t> Base* b;       //Base class pointer</a:t>
            </a:r>
          </a:p>
          <a:p>
            <a:r>
              <a:rPr lang="en-US" sz="1400" dirty="0"/>
              <a:t> Derived d;     //Derived class object</a:t>
            </a:r>
          </a:p>
          <a:p>
            <a:r>
              <a:rPr lang="en-US" sz="1400" dirty="0"/>
              <a:t> b = &amp;d;</a:t>
            </a:r>
          </a:p>
          <a:p>
            <a:r>
              <a:rPr lang="en-US" sz="1400"/>
              <a:t>//b-</a:t>
            </a:r>
            <a:r>
              <a:rPr lang="en-US" sz="1400" dirty="0"/>
              <a:t>&gt;Base::show();//base </a:t>
            </a:r>
            <a:r>
              <a:rPr lang="en-US" sz="1400"/>
              <a:t>class show</a:t>
            </a:r>
            <a:endParaRPr lang="en-US" sz="1400" dirty="0"/>
          </a:p>
          <a:p>
            <a:r>
              <a:rPr lang="en-US" sz="1400" dirty="0"/>
              <a:t> b-&gt;show();     //Late Binding Occurs</a:t>
            </a:r>
          </a:p>
          <a:p>
            <a:r>
              <a:rPr lang="en-US" sz="1400" dirty="0"/>
              <a:t>}</a:t>
            </a:r>
          </a:p>
          <a:p>
            <a:endParaRPr lang="en-US" sz="1400" dirty="0"/>
          </a:p>
          <a:p>
            <a:r>
              <a:rPr lang="en-US" sz="1400" dirty="0"/>
              <a:t>Output : Base class</a:t>
            </a:r>
            <a:endParaRPr lang="en-US" sz="13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Polymorphism</a:t>
            </a:r>
          </a:p>
        </p:txBody>
      </p:sp>
      <p:sp>
        <p:nvSpPr>
          <p:cNvPr id="5123" name="Content Placeholder 2"/>
          <p:cNvSpPr>
            <a:spLocks noGrp="1"/>
          </p:cNvSpPr>
          <p:nvPr>
            <p:ph idx="1"/>
          </p:nvPr>
        </p:nvSpPr>
        <p:spPr>
          <a:xfrm>
            <a:off x="228600" y="1454726"/>
            <a:ext cx="8686800" cy="5403274"/>
          </a:xfrm>
        </p:spPr>
        <p:txBody>
          <a:bodyPr wrap="square" numCol="1">
            <a:normAutofit/>
          </a:bodyPr>
          <a:lstStyle/>
          <a:p>
            <a:r>
              <a:rPr lang="en-US" sz="1400" b="1" dirty="0"/>
              <a:t>Virtual Functions</a:t>
            </a:r>
          </a:p>
          <a:p>
            <a:endParaRPr lang="en-US" sz="1400" b="1" dirty="0"/>
          </a:p>
          <a:p>
            <a:r>
              <a:rPr lang="en-US" sz="1400" dirty="0"/>
              <a:t>Virtual Function is a function in base class, which is </a:t>
            </a:r>
            <a:r>
              <a:rPr lang="en-US" sz="1400" dirty="0" err="1"/>
              <a:t>overrided</a:t>
            </a:r>
            <a:r>
              <a:rPr lang="en-US" sz="1400" dirty="0"/>
              <a:t> in the derived class, and which tells the compiler to perform </a:t>
            </a:r>
            <a:r>
              <a:rPr lang="en-US" sz="1400" b="1" dirty="0"/>
              <a:t>Late Binding</a:t>
            </a:r>
            <a:r>
              <a:rPr lang="en-US" sz="1400" dirty="0"/>
              <a:t> on this function.</a:t>
            </a:r>
          </a:p>
          <a:p>
            <a:endParaRPr lang="en-US" sz="1400" dirty="0"/>
          </a:p>
          <a:p>
            <a:r>
              <a:rPr lang="en-US" sz="1400" dirty="0"/>
              <a:t>Virtual Keyword is used to make a member function of the base class Virtual.</a:t>
            </a:r>
          </a:p>
          <a:p>
            <a:endParaRPr lang="en-US" sz="1300" dirty="0"/>
          </a:p>
          <a:p>
            <a:r>
              <a:rPr lang="en-US" sz="1400" b="1" dirty="0"/>
              <a:t>Late Binding</a:t>
            </a:r>
          </a:p>
          <a:p>
            <a:r>
              <a:rPr lang="en-US" sz="1400" dirty="0"/>
              <a:t>In Late Binding function call is resolved at runtime. Hence, now compiler determines the type of object at runtime, and then binds the function call. Late Binding is also called </a:t>
            </a:r>
            <a:r>
              <a:rPr lang="en-US" sz="1400" b="1" dirty="0"/>
              <a:t>Dynamic</a:t>
            </a:r>
            <a:r>
              <a:rPr lang="en-US" sz="1400" dirty="0"/>
              <a:t> Binding or </a:t>
            </a:r>
            <a:r>
              <a:rPr lang="en-US" sz="1400" b="1" dirty="0"/>
              <a:t>Runtime</a:t>
            </a:r>
            <a:r>
              <a:rPr lang="en-US" sz="1400" dirty="0"/>
              <a:t> Binding.</a:t>
            </a:r>
          </a:p>
          <a:p>
            <a:endParaRPr lang="en-US" sz="1300" dirty="0"/>
          </a:p>
          <a:p>
            <a:r>
              <a:rPr lang="en-US" sz="1300" dirty="0"/>
              <a:t>example: take earlier example add virtual keyword in base class</a:t>
            </a:r>
          </a:p>
          <a:p>
            <a:endParaRPr lang="en-US" sz="13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Polymorphism</a:t>
            </a:r>
          </a:p>
        </p:txBody>
      </p:sp>
      <p:sp>
        <p:nvSpPr>
          <p:cNvPr id="5123" name="Content Placeholder 2"/>
          <p:cNvSpPr>
            <a:spLocks noGrp="1"/>
          </p:cNvSpPr>
          <p:nvPr>
            <p:ph idx="1"/>
          </p:nvPr>
        </p:nvSpPr>
        <p:spPr>
          <a:xfrm>
            <a:off x="228600" y="1454726"/>
            <a:ext cx="8686800" cy="602674"/>
          </a:xfrm>
        </p:spPr>
        <p:txBody>
          <a:bodyPr wrap="square" numCol="1">
            <a:normAutofit/>
          </a:bodyPr>
          <a:lstStyle/>
          <a:p>
            <a:r>
              <a:rPr lang="en-US" sz="1400" b="1" dirty="0"/>
              <a:t>Virtual Functions</a:t>
            </a:r>
          </a:p>
          <a:p>
            <a:endParaRPr lang="en-US" sz="1400" b="1" dirty="0"/>
          </a:p>
          <a:p>
            <a:endParaRPr lang="en-US" sz="1300" dirty="0"/>
          </a:p>
        </p:txBody>
      </p:sp>
      <p:pic>
        <p:nvPicPr>
          <p:cNvPr id="1026" name="Picture 2" descr="https://www.studytonight.com/cpp/images/virtual-function-mechanism.gif"/>
          <p:cNvPicPr>
            <a:picLocks noChangeAspect="1" noChangeArrowheads="1"/>
          </p:cNvPicPr>
          <p:nvPr/>
        </p:nvPicPr>
        <p:blipFill>
          <a:blip r:embed="rId2"/>
          <a:srcRect/>
          <a:stretch>
            <a:fillRect/>
          </a:stretch>
        </p:blipFill>
        <p:spPr bwMode="auto">
          <a:xfrm>
            <a:off x="1447800" y="1752600"/>
            <a:ext cx="6781800" cy="5086350"/>
          </a:xfrm>
          <a:prstGeom prst="rect">
            <a:avLst/>
          </a:prstGeom>
          <a:noFill/>
        </p:spPr>
      </p:pic>
      <p:sp>
        <p:nvSpPr>
          <p:cNvPr id="7" name="Footer Placeholder 6"/>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Polymorphism</a:t>
            </a:r>
          </a:p>
        </p:txBody>
      </p:sp>
      <p:sp>
        <p:nvSpPr>
          <p:cNvPr id="5123" name="Content Placeholder 2"/>
          <p:cNvSpPr>
            <a:spLocks noGrp="1"/>
          </p:cNvSpPr>
          <p:nvPr>
            <p:ph idx="1"/>
          </p:nvPr>
        </p:nvSpPr>
        <p:spPr>
          <a:xfrm>
            <a:off x="228600" y="1454726"/>
            <a:ext cx="8686800" cy="4412674"/>
          </a:xfrm>
        </p:spPr>
        <p:txBody>
          <a:bodyPr wrap="square" numCol="1">
            <a:normAutofit/>
          </a:bodyPr>
          <a:lstStyle/>
          <a:p>
            <a:r>
              <a:rPr lang="en-US" sz="1400" b="1" dirty="0"/>
              <a:t>Operator Overloading</a:t>
            </a:r>
          </a:p>
          <a:p>
            <a:r>
              <a:rPr lang="en-US" sz="1400" dirty="0"/>
              <a:t>Operator overloading is an important concept in C++. It is a type of polymorphism in which an operator is overloaded to give user defined meaning to it. Overloaded operator is used to perform operation on user-defined data type. For example '+' operator can be overloaded to perform addition on various data types, like for Integer, String(concatenation) etc. </a:t>
            </a:r>
          </a:p>
          <a:p>
            <a:endParaRPr lang="en-US" sz="1400" dirty="0"/>
          </a:p>
          <a:p>
            <a:r>
              <a:rPr lang="en-US" sz="1400" dirty="0"/>
              <a:t>Almost any operator can be overloaded in C++. However there are few operator which can not be overloaded. </a:t>
            </a:r>
            <a:r>
              <a:rPr lang="en-US" sz="1400" b="1" dirty="0"/>
              <a:t>Operator that are not overloaded</a:t>
            </a:r>
            <a:r>
              <a:rPr lang="en-US" sz="1400" dirty="0"/>
              <a:t> are follows</a:t>
            </a:r>
          </a:p>
          <a:p>
            <a:pPr>
              <a:buFont typeface="Arial"/>
              <a:buChar char="•"/>
            </a:pPr>
            <a:r>
              <a:rPr lang="en-US" sz="1400" dirty="0"/>
              <a:t>scope operator - ::</a:t>
            </a:r>
          </a:p>
          <a:p>
            <a:pPr>
              <a:buFont typeface="Arial"/>
              <a:buChar char="•"/>
            </a:pPr>
            <a:r>
              <a:rPr lang="en-US" sz="1400" dirty="0" err="1"/>
              <a:t>sizeof</a:t>
            </a:r>
            <a:endParaRPr lang="en-US" sz="1400" dirty="0"/>
          </a:p>
          <a:p>
            <a:pPr>
              <a:buFont typeface="Arial"/>
              <a:buChar char="•"/>
            </a:pPr>
            <a:r>
              <a:rPr lang="en-US" sz="1400" dirty="0"/>
              <a:t>member selector - .</a:t>
            </a:r>
          </a:p>
          <a:p>
            <a:pPr>
              <a:buFont typeface="Arial"/>
              <a:buChar char="•"/>
            </a:pPr>
            <a:r>
              <a:rPr lang="en-US" sz="1400" dirty="0"/>
              <a:t>member pointer selector - *</a:t>
            </a:r>
          </a:p>
          <a:p>
            <a:pPr>
              <a:buFont typeface="Arial"/>
              <a:buChar char="•"/>
            </a:pPr>
            <a:r>
              <a:rPr lang="en-US" sz="1400" dirty="0"/>
              <a:t>ternary operator - ?:</a:t>
            </a:r>
          </a:p>
        </p:txBody>
      </p:sp>
      <p:sp>
        <p:nvSpPr>
          <p:cNvPr id="7" name="Footer Placeholder 6"/>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Polymorphism</a:t>
            </a:r>
          </a:p>
        </p:txBody>
      </p:sp>
      <p:sp>
        <p:nvSpPr>
          <p:cNvPr id="5123" name="Content Placeholder 2"/>
          <p:cNvSpPr>
            <a:spLocks noGrp="1"/>
          </p:cNvSpPr>
          <p:nvPr>
            <p:ph idx="1"/>
          </p:nvPr>
        </p:nvSpPr>
        <p:spPr>
          <a:xfrm>
            <a:off x="228600" y="1454726"/>
            <a:ext cx="8686800" cy="2126674"/>
          </a:xfrm>
        </p:spPr>
        <p:txBody>
          <a:bodyPr wrap="square" numCol="1">
            <a:normAutofit/>
          </a:bodyPr>
          <a:lstStyle/>
          <a:p>
            <a:r>
              <a:rPr lang="en-US" sz="1200" b="1" dirty="0"/>
              <a:t>Operator Overloading Syntax</a:t>
            </a:r>
          </a:p>
        </p:txBody>
      </p:sp>
      <p:pic>
        <p:nvPicPr>
          <p:cNvPr id="68610" name="Picture 2" descr="https://www.studytonight.com/cpp/images/operator-overloading-syntax.png"/>
          <p:cNvPicPr>
            <a:picLocks noChangeAspect="1" noChangeArrowheads="1"/>
          </p:cNvPicPr>
          <p:nvPr/>
        </p:nvPicPr>
        <p:blipFill>
          <a:blip r:embed="rId2"/>
          <a:srcRect/>
          <a:stretch>
            <a:fillRect/>
          </a:stretch>
        </p:blipFill>
        <p:spPr bwMode="auto">
          <a:xfrm>
            <a:off x="1295400" y="1905000"/>
            <a:ext cx="5495925" cy="1809751"/>
          </a:xfrm>
          <a:prstGeom prst="rect">
            <a:avLst/>
          </a:prstGeom>
          <a:noFill/>
        </p:spPr>
      </p:pic>
      <p:sp>
        <p:nvSpPr>
          <p:cNvPr id="7" name="Footer Placeholder 6"/>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Example: overloading '+' Operator to add two time object</a:t>
            </a:r>
          </a:p>
        </p:txBody>
      </p:sp>
      <p:sp>
        <p:nvSpPr>
          <p:cNvPr id="5123" name="Content Placeholder 2"/>
          <p:cNvSpPr>
            <a:spLocks noGrp="1"/>
          </p:cNvSpPr>
          <p:nvPr>
            <p:ph idx="1"/>
          </p:nvPr>
        </p:nvSpPr>
        <p:spPr>
          <a:xfrm>
            <a:off x="0" y="1149926"/>
            <a:ext cx="9144000" cy="5479474"/>
          </a:xfrm>
        </p:spPr>
        <p:txBody>
          <a:bodyPr wrap="square" numCol="2">
            <a:normAutofit fontScale="92500" lnSpcReduction="10000"/>
          </a:bodyPr>
          <a:lstStyle/>
          <a:p>
            <a:r>
              <a:rPr lang="en-US" sz="1200" b="1" dirty="0"/>
              <a:t>#include&lt; </a:t>
            </a:r>
            <a:r>
              <a:rPr lang="en-US" sz="1200" b="1" dirty="0" err="1"/>
              <a:t>iostream.h</a:t>
            </a:r>
            <a:r>
              <a:rPr lang="en-US" sz="1200" b="1" dirty="0"/>
              <a:t>&gt;</a:t>
            </a:r>
          </a:p>
          <a:p>
            <a:r>
              <a:rPr lang="en-US" sz="1200" b="1" dirty="0"/>
              <a:t>class time</a:t>
            </a:r>
          </a:p>
          <a:p>
            <a:r>
              <a:rPr lang="en-US" sz="1200" b="1" dirty="0"/>
              <a:t>{</a:t>
            </a:r>
          </a:p>
          <a:p>
            <a:r>
              <a:rPr lang="en-US" sz="1200" b="1" dirty="0"/>
              <a:t> </a:t>
            </a:r>
            <a:r>
              <a:rPr lang="en-US" sz="1200" b="1" dirty="0" err="1"/>
              <a:t>int</a:t>
            </a:r>
            <a:r>
              <a:rPr lang="en-US" sz="1200" b="1" dirty="0"/>
              <a:t> </a:t>
            </a:r>
            <a:r>
              <a:rPr lang="en-US" sz="1200" b="1" dirty="0" err="1"/>
              <a:t>h,m,s</a:t>
            </a:r>
            <a:r>
              <a:rPr lang="en-US" sz="1200" b="1" dirty="0"/>
              <a:t>;</a:t>
            </a:r>
          </a:p>
          <a:p>
            <a:r>
              <a:rPr lang="en-US" sz="1200" b="1" dirty="0"/>
              <a:t> public:</a:t>
            </a:r>
          </a:p>
          <a:p>
            <a:r>
              <a:rPr lang="en-US" sz="1200" b="1" dirty="0"/>
              <a:t>  time()</a:t>
            </a:r>
          </a:p>
          <a:p>
            <a:r>
              <a:rPr lang="en-US" sz="1200" b="1" dirty="0"/>
              <a:t>  {</a:t>
            </a:r>
          </a:p>
          <a:p>
            <a:r>
              <a:rPr lang="en-US" sz="1200" b="1" dirty="0"/>
              <a:t>   h=0, m=0; s=0;</a:t>
            </a:r>
          </a:p>
          <a:p>
            <a:r>
              <a:rPr lang="en-US" sz="1200" b="1" dirty="0"/>
              <a:t>  }</a:t>
            </a:r>
          </a:p>
          <a:p>
            <a:r>
              <a:rPr lang="en-US" sz="1200" b="1" dirty="0"/>
              <a:t>  void </a:t>
            </a:r>
            <a:r>
              <a:rPr lang="en-US" sz="1200" b="1" dirty="0" err="1"/>
              <a:t>getTime</a:t>
            </a:r>
            <a:r>
              <a:rPr lang="en-US" sz="1200" b="1" dirty="0"/>
              <a:t>();</a:t>
            </a:r>
          </a:p>
          <a:p>
            <a:r>
              <a:rPr lang="en-US" sz="1200" b="1" dirty="0"/>
              <a:t>  void show()</a:t>
            </a:r>
          </a:p>
          <a:p>
            <a:r>
              <a:rPr lang="en-US" sz="1200" b="1" dirty="0"/>
              <a:t>  {</a:t>
            </a:r>
          </a:p>
          <a:p>
            <a:r>
              <a:rPr lang="en-US" sz="1200" b="1" dirty="0"/>
              <a:t>   </a:t>
            </a:r>
            <a:r>
              <a:rPr lang="en-US" sz="1200" b="1" dirty="0" err="1"/>
              <a:t>cout</a:t>
            </a:r>
            <a:r>
              <a:rPr lang="en-US" sz="1200" b="1" dirty="0"/>
              <a:t>&lt;&lt; h&lt;&lt; ":"&lt;&lt; m&lt;&lt; ":"&lt;&lt; s;</a:t>
            </a:r>
          </a:p>
          <a:p>
            <a:r>
              <a:rPr lang="en-US" sz="1200" b="1" dirty="0"/>
              <a:t>  }</a:t>
            </a:r>
          </a:p>
          <a:p>
            <a:r>
              <a:rPr lang="en-US" sz="1200" b="1" dirty="0"/>
              <a:t> time operator+(time);   //overloading '+' operator</a:t>
            </a:r>
          </a:p>
          <a:p>
            <a:r>
              <a:rPr lang="en-US" sz="1200" b="1" dirty="0"/>
              <a:t>};</a:t>
            </a:r>
          </a:p>
          <a:p>
            <a:r>
              <a:rPr lang="en-US" sz="1200" b="1" dirty="0"/>
              <a:t>time </a:t>
            </a:r>
            <a:r>
              <a:rPr lang="en-US" sz="1200" b="1" dirty="0" err="1"/>
              <a:t>time</a:t>
            </a:r>
            <a:r>
              <a:rPr lang="en-US" sz="1200" b="1" dirty="0"/>
              <a:t>::operator+(time t1)	//operator function</a:t>
            </a:r>
          </a:p>
          <a:p>
            <a:r>
              <a:rPr lang="en-US" sz="1200" b="1" dirty="0"/>
              <a:t>{</a:t>
            </a:r>
          </a:p>
          <a:p>
            <a:r>
              <a:rPr lang="en-US" sz="1200" b="1" dirty="0"/>
              <a:t> time t;</a:t>
            </a:r>
          </a:p>
          <a:p>
            <a:r>
              <a:rPr lang="en-US" sz="1200" b="1" dirty="0"/>
              <a:t> </a:t>
            </a:r>
            <a:r>
              <a:rPr lang="en-US" sz="1200" b="1" dirty="0" err="1"/>
              <a:t>int</a:t>
            </a:r>
            <a:r>
              <a:rPr lang="en-US" sz="1200" b="1" dirty="0"/>
              <a:t> </a:t>
            </a:r>
            <a:r>
              <a:rPr lang="en-US" sz="1200" b="1" dirty="0" err="1"/>
              <a:t>a,b</a:t>
            </a:r>
            <a:r>
              <a:rPr lang="en-US" sz="1200" b="1" dirty="0"/>
              <a:t>;</a:t>
            </a:r>
          </a:p>
          <a:p>
            <a:r>
              <a:rPr lang="en-US" sz="1200" b="1" dirty="0"/>
              <a:t> a=s+t1.s;</a:t>
            </a:r>
          </a:p>
          <a:p>
            <a:r>
              <a:rPr lang="en-US" sz="1200" b="1" dirty="0"/>
              <a:t> </a:t>
            </a:r>
            <a:r>
              <a:rPr lang="en-US" sz="1200" b="1" dirty="0" err="1"/>
              <a:t>t.s</a:t>
            </a:r>
            <a:r>
              <a:rPr lang="en-US" sz="1200" b="1" dirty="0"/>
              <a:t>=a%60;</a:t>
            </a:r>
          </a:p>
          <a:p>
            <a:r>
              <a:rPr lang="en-US" sz="1200" b="1" dirty="0"/>
              <a:t> b=(a/60)+m+t1.m;</a:t>
            </a:r>
          </a:p>
          <a:p>
            <a:r>
              <a:rPr lang="en-US" sz="1200" b="1" dirty="0"/>
              <a:t> </a:t>
            </a:r>
            <a:r>
              <a:rPr lang="en-US" sz="1200" b="1" dirty="0" err="1"/>
              <a:t>t.m</a:t>
            </a:r>
            <a:r>
              <a:rPr lang="en-US" sz="1200" b="1" dirty="0"/>
              <a:t>=b%60;</a:t>
            </a:r>
          </a:p>
          <a:p>
            <a:r>
              <a:rPr lang="en-US" sz="1200" b="1" dirty="0"/>
              <a:t> </a:t>
            </a:r>
            <a:r>
              <a:rPr lang="en-US" sz="1200" b="1" dirty="0" err="1"/>
              <a:t>t.h</a:t>
            </a:r>
            <a:r>
              <a:rPr lang="en-US" sz="1200" b="1" dirty="0"/>
              <a:t>=(b/60)+h+t1.h;</a:t>
            </a:r>
          </a:p>
          <a:p>
            <a:r>
              <a:rPr lang="en-US" sz="1200" b="1" dirty="0"/>
              <a:t> </a:t>
            </a:r>
            <a:r>
              <a:rPr lang="en-US" sz="1200" b="1" dirty="0" err="1"/>
              <a:t>t.h</a:t>
            </a:r>
            <a:r>
              <a:rPr lang="en-US" sz="1200" b="1" dirty="0"/>
              <a:t>=t.h%12;</a:t>
            </a:r>
          </a:p>
          <a:p>
            <a:r>
              <a:rPr lang="en-US" sz="1200" b="1" dirty="0"/>
              <a:t> return t; </a:t>
            </a:r>
          </a:p>
          <a:p>
            <a:r>
              <a:rPr lang="en-US" sz="1200" b="1" dirty="0"/>
              <a:t>}</a:t>
            </a:r>
          </a:p>
          <a:p>
            <a:r>
              <a:rPr lang="en-US" sz="1200" b="1" dirty="0"/>
              <a:t>void time::</a:t>
            </a:r>
            <a:r>
              <a:rPr lang="en-US" sz="1200" b="1" dirty="0" err="1"/>
              <a:t>getTime</a:t>
            </a:r>
            <a:r>
              <a:rPr lang="en-US" sz="1200" b="1" dirty="0"/>
              <a:t>()</a:t>
            </a:r>
          </a:p>
          <a:p>
            <a:r>
              <a:rPr lang="en-US" sz="1200" b="1" dirty="0"/>
              <a:t>{</a:t>
            </a:r>
          </a:p>
          <a:p>
            <a:r>
              <a:rPr lang="en-US" sz="1200" b="1" dirty="0"/>
              <a:t>  </a:t>
            </a:r>
            <a:r>
              <a:rPr lang="en-US" sz="1200" b="1" dirty="0" err="1"/>
              <a:t>cout</a:t>
            </a:r>
            <a:r>
              <a:rPr lang="en-US" sz="1200" b="1" dirty="0"/>
              <a:t>&lt;&lt;"\n Enter the hour(0-11) ";</a:t>
            </a:r>
          </a:p>
          <a:p>
            <a:r>
              <a:rPr lang="en-US" sz="1200" b="1" dirty="0"/>
              <a:t>  </a:t>
            </a:r>
            <a:r>
              <a:rPr lang="en-US" sz="1200" b="1" dirty="0" err="1"/>
              <a:t>cin</a:t>
            </a:r>
            <a:r>
              <a:rPr lang="en-US" sz="1200" b="1" dirty="0"/>
              <a:t>&gt;&gt;h;</a:t>
            </a:r>
          </a:p>
          <a:p>
            <a:r>
              <a:rPr lang="en-US" sz="1200" b="1" dirty="0"/>
              <a:t>  </a:t>
            </a:r>
            <a:r>
              <a:rPr lang="en-US" sz="1200" b="1" dirty="0" err="1"/>
              <a:t>cout</a:t>
            </a:r>
            <a:r>
              <a:rPr lang="en-US" sz="1200" b="1" dirty="0"/>
              <a:t>&lt;&lt;"\n Enter the minute(0-59) ";</a:t>
            </a:r>
          </a:p>
          <a:p>
            <a:r>
              <a:rPr lang="en-US" sz="1200" b="1" dirty="0"/>
              <a:t>  </a:t>
            </a:r>
            <a:r>
              <a:rPr lang="en-US" sz="1200" b="1" dirty="0" err="1"/>
              <a:t>cin</a:t>
            </a:r>
            <a:r>
              <a:rPr lang="en-US" sz="1200" b="1" dirty="0"/>
              <a:t>&gt;&gt;m;</a:t>
            </a:r>
          </a:p>
          <a:p>
            <a:r>
              <a:rPr lang="en-US" sz="1200" b="1" dirty="0"/>
              <a:t>  </a:t>
            </a:r>
            <a:r>
              <a:rPr lang="en-US" sz="1200" b="1" dirty="0" err="1"/>
              <a:t>cout</a:t>
            </a:r>
            <a:r>
              <a:rPr lang="en-US" sz="1200" b="1" dirty="0"/>
              <a:t>&lt;&lt;"\n Enter the second(0-59) ";</a:t>
            </a:r>
          </a:p>
          <a:p>
            <a:r>
              <a:rPr lang="en-US" sz="1200" b="1" dirty="0"/>
              <a:t>  </a:t>
            </a:r>
            <a:r>
              <a:rPr lang="en-US" sz="1200" b="1" dirty="0" err="1"/>
              <a:t>cin</a:t>
            </a:r>
            <a:r>
              <a:rPr lang="en-US" sz="1200" b="1" dirty="0"/>
              <a:t>&gt;&gt;s;</a:t>
            </a:r>
          </a:p>
          <a:p>
            <a:r>
              <a:rPr lang="en-US" sz="1200" b="1" dirty="0"/>
              <a:t>}</a:t>
            </a:r>
          </a:p>
          <a:p>
            <a:r>
              <a:rPr lang="en-US" sz="1200" b="1" dirty="0"/>
              <a:t>void main()</a:t>
            </a:r>
          </a:p>
          <a:p>
            <a:r>
              <a:rPr lang="en-US" sz="1200" b="1" dirty="0"/>
              <a:t>{</a:t>
            </a:r>
          </a:p>
          <a:p>
            <a:r>
              <a:rPr lang="en-US" sz="1200" b="1" dirty="0"/>
              <a:t> </a:t>
            </a:r>
            <a:r>
              <a:rPr lang="en-US" sz="1200" b="1" dirty="0" err="1"/>
              <a:t>clrscr</a:t>
            </a:r>
            <a:r>
              <a:rPr lang="en-US" sz="1200" b="1" dirty="0"/>
              <a:t>();</a:t>
            </a:r>
          </a:p>
          <a:p>
            <a:r>
              <a:rPr lang="en-US" sz="1200" b="1" dirty="0"/>
              <a:t> time t1,t2,t3;</a:t>
            </a:r>
          </a:p>
          <a:p>
            <a:r>
              <a:rPr lang="en-US" sz="1200" b="1" dirty="0"/>
              <a:t> </a:t>
            </a:r>
            <a:r>
              <a:rPr lang="en-US" sz="1200" b="1" dirty="0" err="1"/>
              <a:t>cout</a:t>
            </a:r>
            <a:r>
              <a:rPr lang="en-US" sz="1200" b="1" dirty="0"/>
              <a:t>&lt;&lt;"\n Enter the first time ";</a:t>
            </a:r>
          </a:p>
          <a:p>
            <a:r>
              <a:rPr lang="en-US" sz="1200" b="1" dirty="0"/>
              <a:t> t1.getTime();</a:t>
            </a:r>
          </a:p>
          <a:p>
            <a:r>
              <a:rPr lang="en-US" sz="1200" b="1" dirty="0"/>
              <a:t> </a:t>
            </a:r>
            <a:r>
              <a:rPr lang="en-US" sz="1200" b="1" dirty="0" err="1"/>
              <a:t>cout</a:t>
            </a:r>
            <a:r>
              <a:rPr lang="en-US" sz="1200" b="1" dirty="0"/>
              <a:t>&lt;&lt;"\n Enter the second time ";</a:t>
            </a:r>
          </a:p>
          <a:p>
            <a:r>
              <a:rPr lang="en-US" sz="1200" b="1" dirty="0"/>
              <a:t> t2.getTime();</a:t>
            </a:r>
          </a:p>
          <a:p>
            <a:r>
              <a:rPr lang="en-US" sz="1200" b="1" dirty="0"/>
              <a:t> t3=t1+t2;	//adding of two time object using '+' operator</a:t>
            </a:r>
          </a:p>
          <a:p>
            <a:r>
              <a:rPr lang="en-US" sz="1200" b="1" dirty="0"/>
              <a:t> </a:t>
            </a:r>
            <a:r>
              <a:rPr lang="en-US" sz="1200" b="1" dirty="0" err="1"/>
              <a:t>cout</a:t>
            </a:r>
            <a:r>
              <a:rPr lang="en-US" sz="1200" b="1" dirty="0"/>
              <a:t>&lt;&lt;"\n First time ";</a:t>
            </a:r>
          </a:p>
          <a:p>
            <a:r>
              <a:rPr lang="en-US" sz="1200" b="1" dirty="0"/>
              <a:t> t1.show();</a:t>
            </a:r>
          </a:p>
          <a:p>
            <a:r>
              <a:rPr lang="en-US" sz="1200" b="1" dirty="0"/>
              <a:t> </a:t>
            </a:r>
            <a:r>
              <a:rPr lang="en-US" sz="1200" b="1" dirty="0" err="1"/>
              <a:t>cout</a:t>
            </a:r>
            <a:r>
              <a:rPr lang="en-US" sz="1200" b="1" dirty="0"/>
              <a:t>&lt;&lt;"\n Second time ";</a:t>
            </a:r>
          </a:p>
          <a:p>
            <a:r>
              <a:rPr lang="en-US" sz="1200" b="1" dirty="0"/>
              <a:t> t2.show();</a:t>
            </a:r>
          </a:p>
          <a:p>
            <a:r>
              <a:rPr lang="en-US" sz="1200" b="1" dirty="0"/>
              <a:t> </a:t>
            </a:r>
            <a:r>
              <a:rPr lang="en-US" sz="1200" b="1" dirty="0" err="1"/>
              <a:t>cout</a:t>
            </a:r>
            <a:r>
              <a:rPr lang="en-US" sz="1200" b="1" dirty="0"/>
              <a:t>&lt;&lt;"\n Sum of times ";</a:t>
            </a:r>
          </a:p>
          <a:p>
            <a:r>
              <a:rPr lang="en-US" sz="1200" b="1" dirty="0"/>
              <a:t> t3.show();</a:t>
            </a:r>
          </a:p>
          <a:p>
            <a:r>
              <a:rPr lang="en-US" sz="1200" b="1" dirty="0"/>
              <a:t>}</a:t>
            </a:r>
          </a:p>
        </p:txBody>
      </p:sp>
      <p:sp>
        <p:nvSpPr>
          <p:cNvPr id="7" name="Footer Placeholder 6"/>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File Handling using File Streams</a:t>
            </a:r>
          </a:p>
        </p:txBody>
      </p:sp>
      <p:sp>
        <p:nvSpPr>
          <p:cNvPr id="5123" name="Content Placeholder 2"/>
          <p:cNvSpPr>
            <a:spLocks noGrp="1"/>
          </p:cNvSpPr>
          <p:nvPr>
            <p:ph idx="1"/>
          </p:nvPr>
        </p:nvSpPr>
        <p:spPr>
          <a:xfrm>
            <a:off x="304800" y="1149926"/>
            <a:ext cx="8610600" cy="5708074"/>
          </a:xfrm>
        </p:spPr>
        <p:txBody>
          <a:bodyPr wrap="square" numCol="1">
            <a:noAutofit/>
          </a:bodyPr>
          <a:lstStyle/>
          <a:p>
            <a:r>
              <a:rPr lang="en-US" sz="2000" dirty="0"/>
              <a:t>File represents storage medium for storing data or information. Streams refer to sequence of bytes. In Files we store data i.e. text or binary data permanently and use these data to read or write in the form of input output operations by transferring bytes of data. </a:t>
            </a:r>
          </a:p>
          <a:p>
            <a:r>
              <a:rPr lang="en-US" sz="2000" dirty="0"/>
              <a:t>So we use the term File Streams/File handling. We use the header file &lt;</a:t>
            </a:r>
            <a:r>
              <a:rPr lang="en-US" sz="2000" dirty="0" err="1"/>
              <a:t>fstream</a:t>
            </a:r>
            <a:r>
              <a:rPr lang="en-US" sz="2000" dirty="0"/>
              <a:t>&gt;</a:t>
            </a:r>
          </a:p>
          <a:p>
            <a:pPr>
              <a:buFont typeface="Arial" pitchFamily="34" charset="0"/>
              <a:buChar char="•"/>
            </a:pPr>
            <a:r>
              <a:rPr lang="en-US" sz="2000" b="1" dirty="0" err="1"/>
              <a:t>ofstream</a:t>
            </a:r>
            <a:r>
              <a:rPr lang="en-US" sz="2000" b="1" dirty="0"/>
              <a:t>:</a:t>
            </a:r>
            <a:r>
              <a:rPr lang="en-US" sz="2000" dirty="0"/>
              <a:t> It represents output Stream and this is used for writing in files.</a:t>
            </a:r>
          </a:p>
          <a:p>
            <a:pPr>
              <a:buFont typeface="Arial" pitchFamily="34" charset="0"/>
              <a:buChar char="•"/>
            </a:pPr>
            <a:r>
              <a:rPr lang="en-US" sz="2000" b="1" dirty="0" err="1"/>
              <a:t>ifstream</a:t>
            </a:r>
            <a:r>
              <a:rPr lang="en-US" sz="2000" b="1" dirty="0"/>
              <a:t>:</a:t>
            </a:r>
            <a:r>
              <a:rPr lang="en-US" sz="2000" dirty="0"/>
              <a:t> It represents input Stream and this is used for reading from files.</a:t>
            </a:r>
          </a:p>
          <a:p>
            <a:pPr>
              <a:buFont typeface="Arial" pitchFamily="34" charset="0"/>
              <a:buChar char="•"/>
            </a:pPr>
            <a:r>
              <a:rPr lang="en-US" sz="2000" b="1" dirty="0" err="1"/>
              <a:t>fstream</a:t>
            </a:r>
            <a:r>
              <a:rPr lang="en-US" sz="2000" b="1" dirty="0"/>
              <a:t>:</a:t>
            </a:r>
            <a:r>
              <a:rPr lang="en-US" sz="2000" dirty="0"/>
              <a:t> It represents both output Stream and input Stream. So it can read from files and write to files.</a:t>
            </a:r>
          </a:p>
          <a:p>
            <a:r>
              <a:rPr lang="en-US" sz="2000" dirty="0"/>
              <a:t>Operations in File Handling:</a:t>
            </a:r>
          </a:p>
          <a:p>
            <a:pPr>
              <a:buFont typeface="Arial" pitchFamily="34" charset="0"/>
              <a:buChar char="•"/>
            </a:pPr>
            <a:r>
              <a:rPr lang="en-US" sz="2000" dirty="0"/>
              <a:t>Creating a file: open()</a:t>
            </a:r>
          </a:p>
          <a:p>
            <a:pPr>
              <a:buFont typeface="Arial" pitchFamily="34" charset="0"/>
              <a:buChar char="•"/>
            </a:pPr>
            <a:r>
              <a:rPr lang="en-US" sz="2000" dirty="0"/>
              <a:t>Reading data: read()</a:t>
            </a:r>
          </a:p>
          <a:p>
            <a:pPr>
              <a:buFont typeface="Arial" pitchFamily="34" charset="0"/>
              <a:buChar char="•"/>
            </a:pPr>
            <a:r>
              <a:rPr lang="en-US" sz="2000" dirty="0"/>
              <a:t>Writing new data: write()</a:t>
            </a:r>
          </a:p>
          <a:p>
            <a:pPr>
              <a:buFont typeface="Arial" pitchFamily="34" charset="0"/>
              <a:buChar char="•"/>
            </a:pPr>
            <a:r>
              <a:rPr lang="en-US" sz="2000" dirty="0"/>
              <a:t>Closing a file: close()</a:t>
            </a:r>
          </a:p>
          <a:p>
            <a:endParaRPr lang="en-US" sz="8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File Handling using File Streams</a:t>
            </a:r>
          </a:p>
        </p:txBody>
      </p:sp>
      <p:sp>
        <p:nvSpPr>
          <p:cNvPr id="5123" name="Content Placeholder 2"/>
          <p:cNvSpPr>
            <a:spLocks noGrp="1"/>
          </p:cNvSpPr>
          <p:nvPr>
            <p:ph idx="1"/>
          </p:nvPr>
        </p:nvSpPr>
        <p:spPr>
          <a:xfrm>
            <a:off x="0" y="1149926"/>
            <a:ext cx="9144000" cy="5708074"/>
          </a:xfrm>
        </p:spPr>
        <p:txBody>
          <a:bodyPr wrap="square" numCol="2" spcCol="91440">
            <a:normAutofit fontScale="70000" lnSpcReduction="20000"/>
          </a:bodyPr>
          <a:lstStyle/>
          <a:p>
            <a:r>
              <a:rPr lang="en-US" sz="2000" dirty="0"/>
              <a:t>#include &lt;</a:t>
            </a:r>
            <a:r>
              <a:rPr lang="en-US" sz="2000" dirty="0" err="1"/>
              <a:t>iostream</a:t>
            </a:r>
            <a:r>
              <a:rPr lang="en-US" sz="2000" dirty="0"/>
              <a:t>&gt;</a:t>
            </a:r>
          </a:p>
          <a:p>
            <a:r>
              <a:rPr lang="en-US" sz="2000" dirty="0"/>
              <a:t>#include &lt;</a:t>
            </a:r>
            <a:r>
              <a:rPr lang="en-US" sz="2000" dirty="0" err="1"/>
              <a:t>fstream</a:t>
            </a:r>
            <a:r>
              <a:rPr lang="en-US" sz="2000" dirty="0"/>
              <a:t>&gt;</a:t>
            </a:r>
          </a:p>
          <a:p>
            <a:r>
              <a:rPr lang="en-US" sz="2000" dirty="0"/>
              <a:t>using namespace std;</a:t>
            </a:r>
          </a:p>
          <a:p>
            <a:r>
              <a:rPr lang="en-US" sz="2000" dirty="0" err="1"/>
              <a:t>int</a:t>
            </a:r>
            <a:r>
              <a:rPr lang="en-US" sz="2000" dirty="0"/>
              <a:t> main()</a:t>
            </a:r>
          </a:p>
          <a:p>
            <a:r>
              <a:rPr lang="en-US" sz="2000" dirty="0"/>
              <a:t>{</a:t>
            </a:r>
          </a:p>
          <a:p>
            <a:r>
              <a:rPr lang="en-US" sz="2000" dirty="0"/>
              <a:t>    </a:t>
            </a:r>
            <a:r>
              <a:rPr lang="en-US" sz="2000" dirty="0" err="1"/>
              <a:t>fstream</a:t>
            </a:r>
            <a:r>
              <a:rPr lang="en-US" sz="2000" dirty="0"/>
              <a:t> </a:t>
            </a:r>
            <a:r>
              <a:rPr lang="en-US" sz="2000" dirty="0" err="1"/>
              <a:t>st</a:t>
            </a:r>
            <a:r>
              <a:rPr lang="en-US" sz="2000" dirty="0"/>
              <a:t>; // Creating object of </a:t>
            </a:r>
            <a:r>
              <a:rPr lang="en-US" sz="2000" dirty="0" err="1"/>
              <a:t>fstream</a:t>
            </a:r>
            <a:r>
              <a:rPr lang="en-US" sz="2000" dirty="0"/>
              <a:t> class</a:t>
            </a:r>
          </a:p>
          <a:p>
            <a:r>
              <a:rPr lang="en-US" sz="2000" dirty="0"/>
              <a:t>    </a:t>
            </a:r>
            <a:r>
              <a:rPr lang="en-US" sz="2000" dirty="0" err="1"/>
              <a:t>st.open</a:t>
            </a:r>
            <a:r>
              <a:rPr lang="en-US" sz="2000" dirty="0"/>
              <a:t>("E:\</a:t>
            </a:r>
            <a:r>
              <a:rPr lang="en-US" sz="2000" dirty="0" err="1"/>
              <a:t>study.txt",ios</a:t>
            </a:r>
            <a:r>
              <a:rPr lang="en-US" sz="2000" dirty="0"/>
              <a:t>::out);  // Creating new file</a:t>
            </a:r>
          </a:p>
          <a:p>
            <a:r>
              <a:rPr lang="en-US" sz="2000" dirty="0"/>
              <a:t>    if(!</a:t>
            </a:r>
            <a:r>
              <a:rPr lang="en-US" sz="2000" dirty="0" err="1"/>
              <a:t>st</a:t>
            </a:r>
            <a:r>
              <a:rPr lang="en-US" sz="2000" dirty="0"/>
              <a:t>) // Checking whether file exist</a:t>
            </a:r>
          </a:p>
          <a:p>
            <a:r>
              <a:rPr lang="en-US" sz="2000" dirty="0"/>
              <a:t>    {</a:t>
            </a:r>
          </a:p>
          <a:p>
            <a:r>
              <a:rPr lang="en-US" sz="2000" dirty="0"/>
              <a:t>        </a:t>
            </a:r>
            <a:r>
              <a:rPr lang="en-US" sz="2000" dirty="0" err="1"/>
              <a:t>cout</a:t>
            </a:r>
            <a:r>
              <a:rPr lang="en-US" sz="2000" dirty="0"/>
              <a:t>&lt;&lt;"File creation failed";</a:t>
            </a:r>
          </a:p>
          <a:p>
            <a:r>
              <a:rPr lang="en-US" sz="2000" dirty="0"/>
              <a:t>    }</a:t>
            </a:r>
          </a:p>
          <a:p>
            <a:r>
              <a:rPr lang="en-US" sz="2000" dirty="0"/>
              <a:t>    else</a:t>
            </a:r>
          </a:p>
          <a:p>
            <a:r>
              <a:rPr lang="en-US" sz="2000" dirty="0"/>
              <a:t>    {</a:t>
            </a:r>
          </a:p>
          <a:p>
            <a:r>
              <a:rPr lang="en-US" sz="2000" dirty="0"/>
              <a:t>        </a:t>
            </a:r>
            <a:r>
              <a:rPr lang="en-US" sz="2000" dirty="0" err="1"/>
              <a:t>cout</a:t>
            </a:r>
            <a:r>
              <a:rPr lang="en-US" sz="2000" dirty="0"/>
              <a:t>&lt;&lt;"New file created"&lt;&lt;</a:t>
            </a:r>
            <a:r>
              <a:rPr lang="en-US" sz="2000" dirty="0" err="1"/>
              <a:t>endl</a:t>
            </a:r>
            <a:r>
              <a:rPr lang="en-US" sz="2000" dirty="0"/>
              <a:t>;</a:t>
            </a:r>
          </a:p>
          <a:p>
            <a:r>
              <a:rPr lang="en-US" sz="2000" dirty="0"/>
              <a:t>        </a:t>
            </a:r>
            <a:r>
              <a:rPr lang="en-US" sz="2000" dirty="0" err="1"/>
              <a:t>st</a:t>
            </a:r>
            <a:r>
              <a:rPr lang="en-US" sz="2000" dirty="0"/>
              <a:t>&lt;&lt;"Hello Friends"; //Writing to file</a:t>
            </a:r>
          </a:p>
          <a:p>
            <a:r>
              <a:rPr lang="en-US" sz="2000" dirty="0"/>
              <a:t>        </a:t>
            </a:r>
          </a:p>
          <a:p>
            <a:r>
              <a:rPr lang="en-US" sz="2000" dirty="0"/>
              <a:t>        // Checking the file pointer position</a:t>
            </a:r>
          </a:p>
          <a:p>
            <a:r>
              <a:rPr lang="en-US" sz="2000" dirty="0"/>
              <a:t>        </a:t>
            </a:r>
            <a:r>
              <a:rPr lang="en-US" sz="2000" dirty="0" err="1"/>
              <a:t>cout</a:t>
            </a:r>
            <a:r>
              <a:rPr lang="en-US" sz="2000" dirty="0"/>
              <a:t>&lt;&lt;"File Pointer Position is "&lt;&lt;</a:t>
            </a:r>
            <a:r>
              <a:rPr lang="en-US" sz="2000" dirty="0" err="1"/>
              <a:t>st.tellp</a:t>
            </a:r>
            <a:r>
              <a:rPr lang="en-US" sz="2000" dirty="0"/>
              <a:t>()&lt;&lt;</a:t>
            </a:r>
            <a:r>
              <a:rPr lang="en-US" sz="2000" dirty="0" err="1"/>
              <a:t>endl</a:t>
            </a:r>
            <a:r>
              <a:rPr lang="en-US" sz="2000" dirty="0"/>
              <a:t>;  </a:t>
            </a:r>
          </a:p>
          <a:p>
            <a:r>
              <a:rPr lang="en-US" sz="2000" dirty="0"/>
              <a:t>        </a:t>
            </a:r>
          </a:p>
          <a:p>
            <a:r>
              <a:rPr lang="en-US" sz="2000" dirty="0"/>
              <a:t>        </a:t>
            </a:r>
            <a:r>
              <a:rPr lang="en-US" sz="2000" dirty="0" err="1"/>
              <a:t>st.seekp</a:t>
            </a:r>
            <a:r>
              <a:rPr lang="en-US" sz="2000" dirty="0"/>
              <a:t>(-1, </a:t>
            </a:r>
            <a:r>
              <a:rPr lang="en-US" sz="2000" dirty="0" err="1"/>
              <a:t>ios</a:t>
            </a:r>
            <a:r>
              <a:rPr lang="en-US" sz="2000" dirty="0"/>
              <a:t>::cur); // Go one position back from current position</a:t>
            </a:r>
          </a:p>
          <a:p>
            <a:r>
              <a:rPr lang="en-US" sz="2000" dirty="0"/>
              <a:t>        </a:t>
            </a:r>
          </a:p>
          <a:p>
            <a:r>
              <a:rPr lang="en-US" sz="2000" dirty="0"/>
              <a:t>        //Checking the file pointer position</a:t>
            </a:r>
          </a:p>
          <a:p>
            <a:r>
              <a:rPr lang="en-US" sz="2000" dirty="0"/>
              <a:t>        </a:t>
            </a:r>
            <a:r>
              <a:rPr lang="en-US" sz="2000" dirty="0" err="1"/>
              <a:t>cout</a:t>
            </a:r>
            <a:r>
              <a:rPr lang="en-US" sz="2000" dirty="0"/>
              <a:t>&lt;&lt;"As per </a:t>
            </a:r>
            <a:r>
              <a:rPr lang="en-US" sz="2000" dirty="0" err="1"/>
              <a:t>tellp</a:t>
            </a:r>
            <a:r>
              <a:rPr lang="en-US" sz="2000" dirty="0"/>
              <a:t> File Pointer Position is "&lt;&lt;</a:t>
            </a:r>
            <a:r>
              <a:rPr lang="en-US" sz="2000" dirty="0" err="1"/>
              <a:t>st.tellp</a:t>
            </a:r>
            <a:r>
              <a:rPr lang="en-US" sz="2000" dirty="0"/>
              <a:t>()&lt;&lt;</a:t>
            </a:r>
            <a:r>
              <a:rPr lang="en-US" sz="2000" dirty="0" err="1"/>
              <a:t>endl</a:t>
            </a:r>
            <a:r>
              <a:rPr lang="en-US" sz="2000" dirty="0"/>
              <a:t>; </a:t>
            </a:r>
          </a:p>
          <a:p>
            <a:r>
              <a:rPr lang="en-US" sz="2000" dirty="0"/>
              <a:t>        </a:t>
            </a:r>
          </a:p>
          <a:p>
            <a:r>
              <a:rPr lang="en-US" sz="2000" dirty="0"/>
              <a:t>        </a:t>
            </a:r>
            <a:r>
              <a:rPr lang="en-US" sz="2000" dirty="0" err="1"/>
              <a:t>st.close</a:t>
            </a:r>
            <a:r>
              <a:rPr lang="en-US" sz="2000" dirty="0"/>
              <a:t>(); // closing file</a:t>
            </a:r>
          </a:p>
          <a:p>
            <a:r>
              <a:rPr lang="en-US" sz="2000" dirty="0"/>
              <a:t>    }</a:t>
            </a:r>
          </a:p>
          <a:p>
            <a:r>
              <a:rPr lang="en-US" sz="2000" dirty="0"/>
              <a:t>    </a:t>
            </a:r>
            <a:r>
              <a:rPr lang="en-US" sz="2000" dirty="0" err="1"/>
              <a:t>st.open</a:t>
            </a:r>
            <a:r>
              <a:rPr lang="en-US" sz="2000" dirty="0"/>
              <a:t>("E:\</a:t>
            </a:r>
            <a:r>
              <a:rPr lang="en-US" sz="2000" dirty="0" err="1"/>
              <a:t>study.txt",ios</a:t>
            </a:r>
            <a:r>
              <a:rPr lang="en-US" sz="2000" dirty="0"/>
              <a:t>::in);   // Opening file in read mode</a:t>
            </a:r>
          </a:p>
          <a:p>
            <a:r>
              <a:rPr lang="en-US" sz="2000" dirty="0"/>
              <a:t>    if(!</a:t>
            </a:r>
            <a:r>
              <a:rPr lang="en-US" sz="2000" dirty="0" err="1"/>
              <a:t>st</a:t>
            </a:r>
            <a:r>
              <a:rPr lang="en-US" sz="2000" dirty="0"/>
              <a:t>) //Checking whether file exist</a:t>
            </a:r>
          </a:p>
          <a:p>
            <a:r>
              <a:rPr lang="en-US" sz="2000" dirty="0"/>
              <a:t>    {</a:t>
            </a:r>
          </a:p>
          <a:p>
            <a:r>
              <a:rPr lang="en-US" sz="2000" dirty="0"/>
              <a:t>        </a:t>
            </a:r>
            <a:r>
              <a:rPr lang="en-US" sz="2000" dirty="0" err="1"/>
              <a:t>cout</a:t>
            </a:r>
            <a:r>
              <a:rPr lang="en-US" sz="2000" dirty="0"/>
              <a:t>&lt;&lt;"No such file";</a:t>
            </a:r>
          </a:p>
          <a:p>
            <a:r>
              <a:rPr lang="en-US" sz="2000" dirty="0"/>
              <a:t>    }</a:t>
            </a:r>
          </a:p>
          <a:p>
            <a:r>
              <a:rPr lang="en-US" sz="2000" dirty="0"/>
              <a:t>    else</a:t>
            </a:r>
          </a:p>
          <a:p>
            <a:r>
              <a:rPr lang="en-US" sz="2000" dirty="0"/>
              <a:t>    {</a:t>
            </a:r>
          </a:p>
          <a:p>
            <a:r>
              <a:rPr lang="en-US" sz="2000" dirty="0"/>
              <a:t>        char </a:t>
            </a:r>
            <a:r>
              <a:rPr lang="en-US" sz="2000" dirty="0" err="1"/>
              <a:t>ch</a:t>
            </a:r>
            <a:r>
              <a:rPr lang="en-US" sz="2000" dirty="0"/>
              <a:t>;</a:t>
            </a:r>
          </a:p>
          <a:p>
            <a:r>
              <a:rPr lang="en-US" sz="2000" dirty="0"/>
              <a:t>        </a:t>
            </a:r>
            <a:r>
              <a:rPr lang="en-US" sz="2000" dirty="0" err="1"/>
              <a:t>st.seekg</a:t>
            </a:r>
            <a:r>
              <a:rPr lang="en-US" sz="2000" dirty="0"/>
              <a:t>(5, </a:t>
            </a:r>
            <a:r>
              <a:rPr lang="en-US" sz="2000" dirty="0" err="1"/>
              <a:t>ios</a:t>
            </a:r>
            <a:r>
              <a:rPr lang="en-US" sz="2000" dirty="0"/>
              <a:t>::beg);  // Go to position 5 from </a:t>
            </a:r>
            <a:r>
              <a:rPr lang="en-US" sz="2000" dirty="0" err="1"/>
              <a:t>begning</a:t>
            </a:r>
            <a:r>
              <a:rPr lang="en-US" sz="2000" dirty="0"/>
              <a:t>.</a:t>
            </a:r>
          </a:p>
          <a:p>
            <a:r>
              <a:rPr lang="en-US" sz="2000" dirty="0"/>
              <a:t>        </a:t>
            </a:r>
            <a:r>
              <a:rPr lang="en-US" sz="2000" dirty="0" err="1"/>
              <a:t>cout</a:t>
            </a:r>
            <a:r>
              <a:rPr lang="en-US" sz="2000" dirty="0"/>
              <a:t>&lt;&lt;"As per </a:t>
            </a:r>
            <a:r>
              <a:rPr lang="en-US" sz="2000" dirty="0" err="1"/>
              <a:t>tellg</a:t>
            </a:r>
            <a:r>
              <a:rPr lang="en-US" sz="2000" dirty="0"/>
              <a:t> File Pointer Position is "&lt;&lt;</a:t>
            </a:r>
            <a:r>
              <a:rPr lang="en-US" sz="2000" dirty="0" err="1"/>
              <a:t>st.tellg</a:t>
            </a:r>
            <a:r>
              <a:rPr lang="en-US" sz="2000" dirty="0"/>
              <a:t>()&lt;&lt;</a:t>
            </a:r>
            <a:r>
              <a:rPr lang="en-US" sz="2000" dirty="0" err="1"/>
              <a:t>endl</a:t>
            </a:r>
            <a:r>
              <a:rPr lang="en-US" sz="2000" dirty="0"/>
              <a:t>; //Checking file pointer position</a:t>
            </a:r>
          </a:p>
          <a:p>
            <a:r>
              <a:rPr lang="en-US" sz="2000" dirty="0"/>
              <a:t>        </a:t>
            </a:r>
            <a:r>
              <a:rPr lang="en-US" sz="2000" dirty="0" err="1"/>
              <a:t>cout</a:t>
            </a:r>
            <a:r>
              <a:rPr lang="en-US" sz="2000" dirty="0"/>
              <a:t>&lt;&lt;</a:t>
            </a:r>
            <a:r>
              <a:rPr lang="en-US" sz="2000" dirty="0" err="1"/>
              <a:t>endl</a:t>
            </a:r>
            <a:r>
              <a:rPr lang="en-US" sz="2000" dirty="0"/>
              <a:t>;</a:t>
            </a:r>
          </a:p>
          <a:p>
            <a:r>
              <a:rPr lang="en-US" sz="2000" dirty="0"/>
              <a:t>        </a:t>
            </a:r>
            <a:r>
              <a:rPr lang="en-US" sz="2000" dirty="0" err="1"/>
              <a:t>st.seekg</a:t>
            </a:r>
            <a:r>
              <a:rPr lang="en-US" sz="2000" dirty="0"/>
              <a:t>(1, </a:t>
            </a:r>
            <a:r>
              <a:rPr lang="en-US" sz="2000" dirty="0" err="1"/>
              <a:t>ios</a:t>
            </a:r>
            <a:r>
              <a:rPr lang="en-US" sz="2000" dirty="0"/>
              <a:t>::cur); //Go to position 1 from beginning.</a:t>
            </a:r>
          </a:p>
          <a:p>
            <a:r>
              <a:rPr lang="en-US" sz="2000" dirty="0"/>
              <a:t>        </a:t>
            </a:r>
            <a:r>
              <a:rPr lang="en-US" sz="2000" dirty="0" err="1"/>
              <a:t>cout</a:t>
            </a:r>
            <a:r>
              <a:rPr lang="en-US" sz="2000" dirty="0"/>
              <a:t>&lt;&lt;"As per </a:t>
            </a:r>
            <a:r>
              <a:rPr lang="en-US" sz="2000" dirty="0" err="1"/>
              <a:t>tellg</a:t>
            </a:r>
            <a:r>
              <a:rPr lang="en-US" sz="2000" dirty="0"/>
              <a:t> File Pointer Position is "&lt;&lt;</a:t>
            </a:r>
            <a:r>
              <a:rPr lang="en-US" sz="2000" dirty="0" err="1"/>
              <a:t>st.tellg</a:t>
            </a:r>
            <a:r>
              <a:rPr lang="en-US" sz="2000" dirty="0"/>
              <a:t>()&lt;&lt;</a:t>
            </a:r>
            <a:r>
              <a:rPr lang="en-US" sz="2000" dirty="0" err="1"/>
              <a:t>endl</a:t>
            </a:r>
            <a:r>
              <a:rPr lang="en-US" sz="2000" dirty="0"/>
              <a:t>; //Checking file pointer position</a:t>
            </a:r>
          </a:p>
          <a:p>
            <a:r>
              <a:rPr lang="en-US" sz="2000" dirty="0"/>
              <a:t>        </a:t>
            </a:r>
            <a:r>
              <a:rPr lang="en-US" sz="2000" dirty="0" err="1"/>
              <a:t>st.close</a:t>
            </a:r>
            <a:r>
              <a:rPr lang="en-US" sz="2000" dirty="0"/>
              <a:t>(); //Closing file</a:t>
            </a:r>
          </a:p>
          <a:p>
            <a:r>
              <a:rPr lang="en-US" sz="2000" dirty="0"/>
              <a:t>    }</a:t>
            </a:r>
          </a:p>
          <a:p>
            <a:r>
              <a:rPr lang="en-US" sz="2000" dirty="0"/>
              <a:t>    return 0;</a:t>
            </a:r>
          </a:p>
          <a:p>
            <a:r>
              <a:rPr lang="en-US" sz="2000" dirty="0"/>
              <a:t>}</a:t>
            </a:r>
            <a:endParaRPr lang="en-US" sz="8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File Handling using File Streams</a:t>
            </a:r>
          </a:p>
        </p:txBody>
      </p:sp>
      <p:sp>
        <p:nvSpPr>
          <p:cNvPr id="5123" name="Content Placeholder 2"/>
          <p:cNvSpPr>
            <a:spLocks noGrp="1"/>
          </p:cNvSpPr>
          <p:nvPr>
            <p:ph idx="1"/>
          </p:nvPr>
        </p:nvSpPr>
        <p:spPr>
          <a:xfrm>
            <a:off x="0" y="1149926"/>
            <a:ext cx="9144000" cy="5708074"/>
          </a:xfrm>
        </p:spPr>
        <p:txBody>
          <a:bodyPr wrap="square" numCol="2" spcCol="91440">
            <a:normAutofit/>
          </a:bodyPr>
          <a:lstStyle/>
          <a:p>
            <a:endParaRPr lang="en-US" sz="1600" dirty="0"/>
          </a:p>
          <a:p>
            <a:r>
              <a:rPr lang="en-US" sz="1600" dirty="0"/>
              <a:t>Output:</a:t>
            </a:r>
          </a:p>
          <a:p>
            <a:endParaRPr lang="en-US" sz="1600" dirty="0"/>
          </a:p>
          <a:p>
            <a:r>
              <a:rPr lang="en-US" sz="1600" dirty="0"/>
              <a:t>New file created </a:t>
            </a:r>
          </a:p>
          <a:p>
            <a:r>
              <a:rPr lang="en-US" sz="1600" dirty="0"/>
              <a:t>File Pointer Position is 13 As per </a:t>
            </a:r>
            <a:r>
              <a:rPr lang="en-US" sz="1600" dirty="0" err="1"/>
              <a:t>tellp</a:t>
            </a:r>
            <a:r>
              <a:rPr lang="en-US" sz="1600" dirty="0"/>
              <a:t> </a:t>
            </a:r>
          </a:p>
          <a:p>
            <a:r>
              <a:rPr lang="en-US" sz="1600" dirty="0"/>
              <a:t>File Pointer Position is 12 As per </a:t>
            </a:r>
            <a:r>
              <a:rPr lang="en-US" sz="1600" dirty="0" err="1"/>
              <a:t>tellg</a:t>
            </a:r>
            <a:r>
              <a:rPr lang="en-US" sz="1600" dirty="0"/>
              <a:t> </a:t>
            </a:r>
          </a:p>
          <a:p>
            <a:r>
              <a:rPr lang="en-US" sz="1600" dirty="0"/>
              <a:t>File Pointer Position is 5 As per </a:t>
            </a:r>
            <a:r>
              <a:rPr lang="en-US" sz="1600" dirty="0" err="1"/>
              <a:t>tellg</a:t>
            </a:r>
            <a:r>
              <a:rPr lang="en-US" sz="1600" dirty="0"/>
              <a:t> </a:t>
            </a:r>
          </a:p>
          <a:p>
            <a:r>
              <a:rPr lang="en-US" sz="1600" dirty="0"/>
              <a:t>File Pointer Position is 6</a:t>
            </a:r>
            <a:endParaRPr lang="en-US" sz="8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Exception Handling in C++</a:t>
            </a:r>
          </a:p>
        </p:txBody>
      </p:sp>
      <p:sp>
        <p:nvSpPr>
          <p:cNvPr id="5123" name="Content Placeholder 2"/>
          <p:cNvSpPr>
            <a:spLocks noGrp="1"/>
          </p:cNvSpPr>
          <p:nvPr>
            <p:ph idx="1"/>
          </p:nvPr>
        </p:nvSpPr>
        <p:spPr>
          <a:xfrm>
            <a:off x="0" y="1149926"/>
            <a:ext cx="9144000" cy="5708074"/>
          </a:xfrm>
        </p:spPr>
        <p:txBody>
          <a:bodyPr wrap="square" numCol="1" spcCol="91440">
            <a:normAutofit/>
          </a:bodyPr>
          <a:lstStyle/>
          <a:p>
            <a:r>
              <a:rPr lang="en-US" sz="1600" dirty="0"/>
              <a:t>Errors can be broadly categorized into two types. We will discuss them one by one.</a:t>
            </a:r>
          </a:p>
          <a:p>
            <a:r>
              <a:rPr lang="en-US" sz="1600" dirty="0"/>
              <a:t>Compile Time Errors</a:t>
            </a:r>
          </a:p>
          <a:p>
            <a:r>
              <a:rPr lang="en-US" sz="1600" dirty="0"/>
              <a:t>Run Time Errors</a:t>
            </a:r>
          </a:p>
          <a:p>
            <a:r>
              <a:rPr lang="en-US" sz="1600" b="1" dirty="0"/>
              <a:t>Compile Time Errors</a:t>
            </a:r>
            <a:r>
              <a:rPr lang="en-US" sz="1600" dirty="0"/>
              <a:t> – Errors caught during compiled time is called Compile time errors. Compile time errors include library reference, syntax error or incorrect class import.</a:t>
            </a:r>
          </a:p>
          <a:p>
            <a:r>
              <a:rPr lang="en-US" sz="1600" b="1" dirty="0"/>
              <a:t>Run Time Errors</a:t>
            </a:r>
            <a:r>
              <a:rPr lang="en-US" sz="1600" dirty="0"/>
              <a:t> - They are also known as exceptions. An exception caught during run time creates serious issues.</a:t>
            </a:r>
          </a:p>
          <a:p>
            <a:r>
              <a:rPr lang="en-US" sz="1600" dirty="0"/>
              <a:t>Errors hinder normal execution of program. Exception handling is the process of handling errors and exceptions in such a way that they do not hinder normal execution of the system. For example, User divides a number by zero, this will compile successfully but an exception or run time error will occur due to which our applications will be crashed. In order to avoid this we'll introduce exception handling </a:t>
            </a:r>
            <a:r>
              <a:rPr lang="en-US" sz="1600" dirty="0" err="1"/>
              <a:t>technics</a:t>
            </a:r>
            <a:r>
              <a:rPr lang="en-US" sz="1600" dirty="0"/>
              <a:t> in our code.</a:t>
            </a:r>
          </a:p>
          <a:p>
            <a:r>
              <a:rPr lang="en-US" sz="1600" dirty="0"/>
              <a:t>In C++, Error handling is done by three keywords:-</a:t>
            </a:r>
          </a:p>
          <a:p>
            <a:pPr>
              <a:buFont typeface="Arial" pitchFamily="34" charset="0"/>
              <a:buChar char="•"/>
            </a:pPr>
            <a:r>
              <a:rPr lang="en-US" sz="1600" dirty="0"/>
              <a:t>Try</a:t>
            </a:r>
          </a:p>
          <a:p>
            <a:pPr>
              <a:buFont typeface="Arial" pitchFamily="34" charset="0"/>
              <a:buChar char="•"/>
            </a:pPr>
            <a:r>
              <a:rPr lang="en-US" sz="1600" dirty="0"/>
              <a:t>Catch</a:t>
            </a:r>
          </a:p>
          <a:p>
            <a:pPr>
              <a:buFont typeface="Arial" pitchFamily="34" charset="0"/>
              <a:buChar char="•"/>
            </a:pPr>
            <a:r>
              <a:rPr lang="en-US" sz="1600" dirty="0"/>
              <a:t>Throw</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OOPS Concept Definitions</a:t>
            </a:r>
          </a:p>
        </p:txBody>
      </p:sp>
      <p:sp>
        <p:nvSpPr>
          <p:cNvPr id="5123" name="Content Placeholder 2"/>
          <p:cNvSpPr>
            <a:spLocks noGrp="1"/>
          </p:cNvSpPr>
          <p:nvPr>
            <p:ph idx="1"/>
          </p:nvPr>
        </p:nvSpPr>
        <p:spPr>
          <a:xfrm>
            <a:off x="304800" y="1524001"/>
            <a:ext cx="8610600" cy="5029199"/>
          </a:xfrm>
        </p:spPr>
        <p:txBody>
          <a:bodyPr/>
          <a:lstStyle/>
          <a:p>
            <a:r>
              <a:rPr lang="en-US" sz="2000" b="1" dirty="0"/>
              <a:t>Exception Handling</a:t>
            </a:r>
          </a:p>
          <a:p>
            <a:r>
              <a:rPr lang="en-US" sz="2000" dirty="0"/>
              <a:t>Exception handling is a feature of OOP, to handle unresolved exceptions or errors produced at runtime.</a:t>
            </a:r>
          </a:p>
          <a:p>
            <a:endParaRPr lang="en-US" sz="20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Exception Handling in C++</a:t>
            </a:r>
          </a:p>
        </p:txBody>
      </p:sp>
      <p:sp>
        <p:nvSpPr>
          <p:cNvPr id="5123" name="Content Placeholder 2"/>
          <p:cNvSpPr>
            <a:spLocks noGrp="1"/>
          </p:cNvSpPr>
          <p:nvPr>
            <p:ph idx="1"/>
          </p:nvPr>
        </p:nvSpPr>
        <p:spPr>
          <a:xfrm>
            <a:off x="0" y="1149926"/>
            <a:ext cx="9144000" cy="5708074"/>
          </a:xfrm>
        </p:spPr>
        <p:txBody>
          <a:bodyPr wrap="square" numCol="1" spcCol="91440">
            <a:normAutofit fontScale="92500" lnSpcReduction="20000"/>
          </a:bodyPr>
          <a:lstStyle/>
          <a:p>
            <a:r>
              <a:rPr lang="en-US" sz="1600" dirty="0"/>
              <a:t>Syntax:</a:t>
            </a:r>
          </a:p>
          <a:p>
            <a:endParaRPr lang="en-US" sz="1600" dirty="0"/>
          </a:p>
          <a:p>
            <a:r>
              <a:rPr lang="en-US" sz="1600" dirty="0"/>
              <a:t>Try</a:t>
            </a:r>
          </a:p>
          <a:p>
            <a:r>
              <a:rPr lang="en-US" sz="1600" dirty="0"/>
              <a:t>{</a:t>
            </a:r>
          </a:p>
          <a:p>
            <a:r>
              <a:rPr lang="en-US" sz="1600" dirty="0"/>
              <a:t>//code</a:t>
            </a:r>
          </a:p>
          <a:p>
            <a:r>
              <a:rPr lang="en-US" sz="1600" dirty="0"/>
              <a:t>throw parameter;</a:t>
            </a:r>
          </a:p>
          <a:p>
            <a:r>
              <a:rPr lang="en-US" sz="1600" dirty="0"/>
              <a:t>}</a:t>
            </a:r>
          </a:p>
          <a:p>
            <a:r>
              <a:rPr lang="en-US" sz="1600" dirty="0"/>
              <a:t>catch(</a:t>
            </a:r>
            <a:r>
              <a:rPr lang="en-US" sz="1600" dirty="0" err="1"/>
              <a:t>exceptionname</a:t>
            </a:r>
            <a:r>
              <a:rPr lang="en-US" sz="1600" dirty="0"/>
              <a:t> ex)</a:t>
            </a:r>
          </a:p>
          <a:p>
            <a:r>
              <a:rPr lang="en-US" sz="1600" dirty="0"/>
              <a:t>{</a:t>
            </a:r>
          </a:p>
          <a:p>
            <a:r>
              <a:rPr lang="en-US" sz="1600" dirty="0"/>
              <a:t>//code to handle exception</a:t>
            </a:r>
          </a:p>
          <a:p>
            <a:r>
              <a:rPr lang="en-US" sz="1600" dirty="0"/>
              <a:t>}</a:t>
            </a:r>
          </a:p>
          <a:p>
            <a:endParaRPr lang="en-US" sz="1600" dirty="0"/>
          </a:p>
          <a:p>
            <a:r>
              <a:rPr lang="en-US" sz="1600" dirty="0"/>
              <a:t>Try</a:t>
            </a:r>
          </a:p>
          <a:p>
            <a:endParaRPr lang="en-US" sz="1600" dirty="0"/>
          </a:p>
          <a:p>
            <a:r>
              <a:rPr lang="en-US" sz="1600" dirty="0"/>
              <a:t>Try block is intended to throw exceptions, which is followed by catch blocks. Only one try block.</a:t>
            </a:r>
          </a:p>
          <a:p>
            <a:r>
              <a:rPr lang="en-US" sz="1600" dirty="0"/>
              <a:t>Catch</a:t>
            </a:r>
          </a:p>
          <a:p>
            <a:endParaRPr lang="en-US" sz="1600" dirty="0"/>
          </a:p>
          <a:p>
            <a:r>
              <a:rPr lang="en-US" sz="1600" dirty="0"/>
              <a:t>Catch block is intended to catch the error and handle the exception condition. We can have multiple catch blocks.</a:t>
            </a:r>
          </a:p>
          <a:p>
            <a:r>
              <a:rPr lang="en-US" sz="1600" dirty="0"/>
              <a:t>Throw</a:t>
            </a:r>
          </a:p>
          <a:p>
            <a:endParaRPr lang="en-US" sz="1600" dirty="0"/>
          </a:p>
          <a:p>
            <a:r>
              <a:rPr lang="en-US" sz="1600" dirty="0"/>
              <a:t>It is used to throw exceptions to exception handler i.e. it is used to communicate information about error. A throw expression accepts one parameter and that parameter is passed to handler.</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Exception Handling in C++</a:t>
            </a:r>
          </a:p>
        </p:txBody>
      </p:sp>
      <p:sp>
        <p:nvSpPr>
          <p:cNvPr id="5123" name="Content Placeholder 2"/>
          <p:cNvSpPr>
            <a:spLocks noGrp="1"/>
          </p:cNvSpPr>
          <p:nvPr>
            <p:ph idx="1"/>
          </p:nvPr>
        </p:nvSpPr>
        <p:spPr>
          <a:xfrm>
            <a:off x="228600" y="1149926"/>
            <a:ext cx="8915400" cy="5708074"/>
          </a:xfrm>
        </p:spPr>
        <p:txBody>
          <a:bodyPr wrap="square" numCol="1" spcCol="91440">
            <a:normAutofit lnSpcReduction="10000"/>
          </a:bodyPr>
          <a:lstStyle/>
          <a:p>
            <a:r>
              <a:rPr lang="en-US" sz="1600" dirty="0"/>
              <a:t>#include &lt;</a:t>
            </a:r>
            <a:r>
              <a:rPr lang="en-US" sz="1600" dirty="0" err="1"/>
              <a:t>iostream</a:t>
            </a:r>
            <a:r>
              <a:rPr lang="en-US" sz="1600" dirty="0"/>
              <a:t>&gt;</a:t>
            </a:r>
          </a:p>
          <a:p>
            <a:r>
              <a:rPr lang="en-US" sz="1600" dirty="0"/>
              <a:t>using namespace std;</a:t>
            </a:r>
          </a:p>
          <a:p>
            <a:r>
              <a:rPr lang="en-US" sz="1600" dirty="0" err="1"/>
              <a:t>int</a:t>
            </a:r>
            <a:r>
              <a:rPr lang="en-US" sz="1600" dirty="0"/>
              <a:t> main()</a:t>
            </a:r>
          </a:p>
          <a:p>
            <a:r>
              <a:rPr lang="en-US" sz="1600" dirty="0"/>
              <a:t>{</a:t>
            </a:r>
          </a:p>
          <a:p>
            <a:r>
              <a:rPr lang="en-US" sz="1600" dirty="0" err="1"/>
              <a:t>int</a:t>
            </a:r>
            <a:r>
              <a:rPr lang="en-US" sz="1600" dirty="0"/>
              <a:t> a=10,b=0,c;</a:t>
            </a:r>
          </a:p>
          <a:p>
            <a:r>
              <a:rPr lang="en-US" sz="1600" dirty="0"/>
              <a:t>try //try block activates exception handling</a:t>
            </a:r>
          </a:p>
          <a:p>
            <a:r>
              <a:rPr lang="en-US" sz="1600" dirty="0"/>
              <a:t>{</a:t>
            </a:r>
          </a:p>
          <a:p>
            <a:r>
              <a:rPr lang="en-US" sz="1600" dirty="0"/>
              <a:t>if(b==0)</a:t>
            </a:r>
          </a:p>
          <a:p>
            <a:r>
              <a:rPr lang="en-US" sz="1600" dirty="0"/>
              <a:t>throw "Division by zero not possible";//throws exception</a:t>
            </a:r>
          </a:p>
          <a:p>
            <a:r>
              <a:rPr lang="en-US" sz="1600" dirty="0"/>
              <a:t>c=a/b;</a:t>
            </a:r>
          </a:p>
          <a:p>
            <a:r>
              <a:rPr lang="en-US" sz="1600" dirty="0"/>
              <a:t>}</a:t>
            </a:r>
          </a:p>
          <a:p>
            <a:r>
              <a:rPr lang="en-US" sz="1600" dirty="0"/>
              <a:t>catch(char* ex)//catches exception</a:t>
            </a:r>
          </a:p>
          <a:p>
            <a:r>
              <a:rPr lang="en-US" sz="1600" dirty="0"/>
              <a:t>{</a:t>
            </a:r>
          </a:p>
          <a:p>
            <a:r>
              <a:rPr lang="en-US" sz="1600" dirty="0" err="1"/>
              <a:t>cout</a:t>
            </a:r>
            <a:r>
              <a:rPr lang="en-US" sz="1600" dirty="0"/>
              <a:t>&lt;&lt;ex;</a:t>
            </a:r>
          </a:p>
          <a:p>
            <a:r>
              <a:rPr lang="en-US" sz="1600" dirty="0"/>
              <a:t>}</a:t>
            </a:r>
          </a:p>
          <a:p>
            <a:r>
              <a:rPr lang="en-US" sz="1600" dirty="0"/>
              <a:t>return 0;</a:t>
            </a:r>
          </a:p>
          <a:p>
            <a:r>
              <a:rPr lang="en-US" sz="1600" dirty="0"/>
              <a:t>}</a:t>
            </a:r>
          </a:p>
          <a:p>
            <a:endParaRPr lang="en-US" sz="1600" dirty="0"/>
          </a:p>
          <a:p>
            <a:r>
              <a:rPr lang="en-US" sz="1600" dirty="0"/>
              <a:t>output : 0</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Memory Management in C++</a:t>
            </a:r>
          </a:p>
        </p:txBody>
      </p:sp>
      <p:sp>
        <p:nvSpPr>
          <p:cNvPr id="5123" name="Content Placeholder 2"/>
          <p:cNvSpPr>
            <a:spLocks noGrp="1"/>
          </p:cNvSpPr>
          <p:nvPr>
            <p:ph idx="1"/>
          </p:nvPr>
        </p:nvSpPr>
        <p:spPr>
          <a:xfrm>
            <a:off x="228600" y="1149926"/>
            <a:ext cx="8915400" cy="5708074"/>
          </a:xfrm>
        </p:spPr>
        <p:txBody>
          <a:bodyPr wrap="square" numCol="1" spcCol="91440">
            <a:normAutofit/>
          </a:bodyPr>
          <a:lstStyle/>
          <a:p>
            <a:r>
              <a:rPr lang="en-US" sz="1600" b="1" dirty="0"/>
              <a:t>Heap</a:t>
            </a:r>
            <a:r>
              <a:rPr lang="en-US" sz="1600" dirty="0"/>
              <a:t> - Memory is allocated during program execution. Memory is allocated using new operator and </a:t>
            </a:r>
            <a:r>
              <a:rPr lang="en-US" sz="1600" dirty="0" err="1"/>
              <a:t>deallocating</a:t>
            </a:r>
            <a:r>
              <a:rPr lang="en-US" sz="1600" dirty="0"/>
              <a:t> memory using delete operator.</a:t>
            </a:r>
          </a:p>
          <a:p>
            <a:endParaRPr lang="en-US" sz="1600" dirty="0"/>
          </a:p>
          <a:p>
            <a:r>
              <a:rPr lang="en-US" sz="1600" dirty="0" err="1"/>
              <a:t>int</a:t>
            </a:r>
            <a:r>
              <a:rPr lang="en-US" sz="1600" dirty="0"/>
              <a:t> *</a:t>
            </a:r>
            <a:r>
              <a:rPr lang="en-US" sz="1600" dirty="0" err="1"/>
              <a:t>new_op</a:t>
            </a:r>
            <a:r>
              <a:rPr lang="en-US" sz="1600" dirty="0"/>
              <a:t> = new </a:t>
            </a:r>
            <a:r>
              <a:rPr lang="en-US" sz="1600" dirty="0" err="1"/>
              <a:t>int</a:t>
            </a:r>
            <a:r>
              <a:rPr lang="en-US" sz="1600" dirty="0"/>
              <a:t>; </a:t>
            </a:r>
          </a:p>
          <a:p>
            <a:r>
              <a:rPr lang="en-US" sz="1600" dirty="0"/>
              <a:t>//Allocating block of memory </a:t>
            </a:r>
          </a:p>
          <a:p>
            <a:r>
              <a:rPr lang="en-US" sz="1600" dirty="0" err="1"/>
              <a:t>int</a:t>
            </a:r>
            <a:r>
              <a:rPr lang="en-US" sz="1600" dirty="0"/>
              <a:t> *</a:t>
            </a:r>
            <a:r>
              <a:rPr lang="en-US" sz="1600" dirty="0" err="1"/>
              <a:t>new_op</a:t>
            </a:r>
            <a:r>
              <a:rPr lang="en-US" sz="1600" dirty="0"/>
              <a:t> = new </a:t>
            </a:r>
            <a:r>
              <a:rPr lang="en-US" sz="1600" dirty="0" err="1"/>
              <a:t>int</a:t>
            </a:r>
            <a:r>
              <a:rPr lang="en-US" sz="1600" dirty="0"/>
              <a:t>[10];</a:t>
            </a:r>
          </a:p>
          <a:p>
            <a:endParaRPr lang="en-US" sz="1600" dirty="0"/>
          </a:p>
          <a:p>
            <a:r>
              <a:rPr lang="en-US" sz="1600" b="1" dirty="0" err="1"/>
              <a:t>Deallocation</a:t>
            </a:r>
            <a:r>
              <a:rPr lang="en-US" sz="1600" b="1" dirty="0"/>
              <a:t> of memory using delete operator</a:t>
            </a:r>
          </a:p>
          <a:p>
            <a:endParaRPr lang="en-US" sz="1600" dirty="0"/>
          </a:p>
          <a:p>
            <a:r>
              <a:rPr lang="en-US" sz="1600" dirty="0"/>
              <a:t>delete </a:t>
            </a:r>
            <a:r>
              <a:rPr lang="en-US" sz="1600" dirty="0" err="1"/>
              <a:t>new_op</a:t>
            </a:r>
            <a:r>
              <a:rPr lang="en-US" sz="1600" dirty="0"/>
              <a:t>;</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Multithreading in C++</a:t>
            </a:r>
          </a:p>
        </p:txBody>
      </p:sp>
      <p:sp>
        <p:nvSpPr>
          <p:cNvPr id="5123" name="Content Placeholder 2"/>
          <p:cNvSpPr>
            <a:spLocks noGrp="1"/>
          </p:cNvSpPr>
          <p:nvPr>
            <p:ph idx="1"/>
          </p:nvPr>
        </p:nvSpPr>
        <p:spPr>
          <a:xfrm>
            <a:off x="228600" y="1149926"/>
            <a:ext cx="8915400" cy="5708074"/>
          </a:xfrm>
        </p:spPr>
        <p:txBody>
          <a:bodyPr wrap="square" numCol="1" spcCol="91440">
            <a:normAutofit/>
          </a:bodyPr>
          <a:lstStyle/>
          <a:p>
            <a:r>
              <a:rPr lang="en-US" sz="1600" dirty="0"/>
              <a:t>Multithreading means two or more threads runs concurrently and each thread handles different tasks . </a:t>
            </a:r>
          </a:p>
          <a:p>
            <a:endParaRPr lang="en-US" sz="1600" dirty="0"/>
          </a:p>
          <a:p>
            <a:r>
              <a:rPr lang="en-US" sz="1600" dirty="0"/>
              <a:t>When you login to </a:t>
            </a:r>
            <a:r>
              <a:rPr lang="en-US" sz="1600" dirty="0" err="1"/>
              <a:t>Facebook</a:t>
            </a:r>
            <a:r>
              <a:rPr lang="en-US" sz="1600" dirty="0"/>
              <a:t> page you can see live videos, you can comment or hit a like simultaneously. While you are commenting it will check for your spelling mistakes. </a:t>
            </a:r>
          </a:p>
          <a:p>
            <a:r>
              <a:rPr lang="en-US" sz="1600" dirty="0"/>
              <a:t>This is the best example of multithreading. </a:t>
            </a:r>
          </a:p>
          <a:p>
            <a:endParaRPr lang="en-US" sz="1600" dirty="0"/>
          </a:p>
          <a:p>
            <a:r>
              <a:rPr lang="en-US" sz="1600" dirty="0"/>
              <a:t>Multithreading environment gives you permission to run many activities simultaneously; different threads are responsible for different activities.</a:t>
            </a:r>
          </a:p>
          <a:p>
            <a:r>
              <a:rPr lang="en-US" sz="1600" dirty="0"/>
              <a:t>There are various uses of multithreading are:</a:t>
            </a:r>
          </a:p>
          <a:p>
            <a:pPr>
              <a:buFont typeface="Arial" pitchFamily="34" charset="0"/>
              <a:buChar char="•"/>
            </a:pPr>
            <a:r>
              <a:rPr lang="en-US" sz="1600" dirty="0"/>
              <a:t>Better resource utilization.</a:t>
            </a:r>
          </a:p>
          <a:p>
            <a:pPr>
              <a:buFont typeface="Arial" pitchFamily="34" charset="0"/>
              <a:buChar char="•"/>
            </a:pPr>
            <a:r>
              <a:rPr lang="en-US" sz="1600" dirty="0"/>
              <a:t>Simpler program design.</a:t>
            </a:r>
          </a:p>
          <a:p>
            <a:pPr>
              <a:buFont typeface="Arial" pitchFamily="34" charset="0"/>
              <a:buChar char="•"/>
            </a:pPr>
            <a:r>
              <a:rPr lang="en-US" sz="1600" dirty="0"/>
              <a:t>More responsive programs.</a:t>
            </a:r>
          </a:p>
          <a:p>
            <a:endParaRPr lang="en-US" sz="1600" dirty="0"/>
          </a:p>
          <a:p>
            <a:endParaRPr lang="en-US" sz="16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143000"/>
          </a:xfrm>
        </p:spPr>
        <p:txBody>
          <a:bodyPr/>
          <a:lstStyle/>
          <a:p>
            <a:r>
              <a:rPr lang="en-US" sz="2400" dirty="0"/>
              <a:t>Multithreading in C++</a:t>
            </a:r>
          </a:p>
        </p:txBody>
      </p:sp>
      <p:sp>
        <p:nvSpPr>
          <p:cNvPr id="5123" name="Content Placeholder 2"/>
          <p:cNvSpPr>
            <a:spLocks noGrp="1"/>
          </p:cNvSpPr>
          <p:nvPr>
            <p:ph idx="1"/>
          </p:nvPr>
        </p:nvSpPr>
        <p:spPr>
          <a:xfrm>
            <a:off x="228600" y="1149926"/>
            <a:ext cx="8915400" cy="5708074"/>
          </a:xfrm>
        </p:spPr>
        <p:txBody>
          <a:bodyPr wrap="square" numCol="1" spcCol="91440">
            <a:normAutofit/>
          </a:bodyPr>
          <a:lstStyle/>
          <a:p>
            <a:r>
              <a:rPr lang="en-US" sz="1600" b="1" dirty="0"/>
              <a:t>Thread</a:t>
            </a:r>
          </a:p>
          <a:p>
            <a:r>
              <a:rPr lang="en-US" sz="1600" dirty="0"/>
              <a:t>Thread is generally referred as light weight process. Each thread executes different parts of a program. Each thread shares memory, file descriptors and other system resources. In Linux, all thread functions are declared in &lt;</a:t>
            </a:r>
            <a:r>
              <a:rPr lang="en-US" sz="1600" dirty="0" err="1"/>
              <a:t>pthread.h</a:t>
            </a:r>
            <a:r>
              <a:rPr lang="en-US" sz="1600" dirty="0"/>
              <a:t>&gt;. It is not available in standard C++ library.</a:t>
            </a:r>
          </a:p>
          <a:p>
            <a:r>
              <a:rPr lang="en-US" sz="1600" b="1" dirty="0"/>
              <a:t>Creating Threads in Linux</a:t>
            </a:r>
          </a:p>
          <a:p>
            <a:r>
              <a:rPr lang="en-US" sz="1600" b="1" dirty="0" err="1"/>
              <a:t>pthread_create</a:t>
            </a:r>
            <a:r>
              <a:rPr lang="en-US" sz="1600" b="1" dirty="0"/>
              <a:t>()</a:t>
            </a:r>
            <a:r>
              <a:rPr lang="en-US" sz="1600" dirty="0"/>
              <a:t> - It creates a new thread. </a:t>
            </a:r>
          </a:p>
          <a:p>
            <a:endParaRPr lang="en-US" sz="1600" b="1" dirty="0"/>
          </a:p>
          <a:p>
            <a:r>
              <a:rPr lang="en-US" sz="1600" b="1" dirty="0"/>
              <a:t>Syntax:</a:t>
            </a:r>
            <a:r>
              <a:rPr lang="en-US" sz="1600" dirty="0"/>
              <a:t> </a:t>
            </a:r>
            <a:r>
              <a:rPr lang="en-US" sz="1600" dirty="0" err="1"/>
              <a:t>pthread_create</a:t>
            </a:r>
            <a:r>
              <a:rPr lang="en-US" sz="1600" dirty="0"/>
              <a:t>(</a:t>
            </a:r>
            <a:r>
              <a:rPr lang="en-US" sz="1600" dirty="0" err="1"/>
              <a:t>threadID,attr,start_routine,arg</a:t>
            </a:r>
            <a:r>
              <a:rPr lang="en-US" sz="1600" dirty="0"/>
              <a:t>)</a:t>
            </a:r>
          </a:p>
          <a:p>
            <a:r>
              <a:rPr lang="en-US" sz="1600" b="1" dirty="0" err="1"/>
              <a:t>ThreadID</a:t>
            </a:r>
            <a:r>
              <a:rPr lang="en-US" sz="1600" dirty="0"/>
              <a:t> - unique identifier for each thread. </a:t>
            </a:r>
            <a:r>
              <a:rPr lang="en-US" sz="1600" dirty="0" err="1"/>
              <a:t>ThreadID</a:t>
            </a:r>
            <a:r>
              <a:rPr lang="en-US" sz="1600" dirty="0"/>
              <a:t> compared with other thread using </a:t>
            </a:r>
            <a:r>
              <a:rPr lang="en-US" sz="1600" dirty="0" err="1"/>
              <a:t>pthread_equal</a:t>
            </a:r>
            <a:r>
              <a:rPr lang="en-US" sz="1600" dirty="0"/>
              <a:t>().</a:t>
            </a:r>
          </a:p>
          <a:p>
            <a:r>
              <a:rPr lang="en-US" sz="1600" b="1" dirty="0" err="1"/>
              <a:t>attr</a:t>
            </a:r>
            <a:r>
              <a:rPr lang="en-US" sz="1600" dirty="0"/>
              <a:t> - Attribute object that may be used to set thread attributes. It controls interaction of thread with rest of the program.</a:t>
            </a:r>
          </a:p>
          <a:p>
            <a:r>
              <a:rPr lang="en-US" sz="1600" b="1" dirty="0" err="1"/>
              <a:t>start_routine</a:t>
            </a:r>
            <a:r>
              <a:rPr lang="en-US" sz="1600" dirty="0"/>
              <a:t> - The C++ routine that the thread will execute once it is created.</a:t>
            </a:r>
          </a:p>
          <a:p>
            <a:r>
              <a:rPr lang="en-US" sz="1600" b="1" dirty="0" err="1"/>
              <a:t>arg</a:t>
            </a:r>
            <a:r>
              <a:rPr lang="en-US" sz="1600" dirty="0"/>
              <a:t> - Single argument must be passed by reference as a pointer cast of type void. If no argument is to be passed, null can be used.</a:t>
            </a:r>
          </a:p>
          <a:p>
            <a:r>
              <a:rPr lang="en-US" sz="1600" b="1" dirty="0" err="1"/>
              <a:t>pthread_exit</a:t>
            </a:r>
            <a:r>
              <a:rPr lang="en-US" sz="1600" b="1" dirty="0"/>
              <a:t>()</a:t>
            </a:r>
            <a:r>
              <a:rPr lang="en-US" sz="1600" dirty="0"/>
              <a:t> - It is used to terminate a thread.</a:t>
            </a:r>
          </a:p>
          <a:p>
            <a:endParaRPr lang="en-US" sz="1600" dirty="0"/>
          </a:p>
          <a:p>
            <a:endParaRPr lang="en-US" sz="1600" dirty="0"/>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054100"/>
          </a:xfrm>
        </p:spPr>
        <p:txBody>
          <a:bodyPr/>
          <a:lstStyle/>
          <a:p>
            <a:r>
              <a:rPr lang="en-US" sz="2400" dirty="0"/>
              <a:t>Multithreading in C++</a:t>
            </a:r>
          </a:p>
        </p:txBody>
      </p:sp>
      <p:sp>
        <p:nvSpPr>
          <p:cNvPr id="5123" name="Content Placeholder 2"/>
          <p:cNvSpPr>
            <a:spLocks noGrp="1"/>
          </p:cNvSpPr>
          <p:nvPr>
            <p:ph idx="1"/>
          </p:nvPr>
        </p:nvSpPr>
        <p:spPr>
          <a:xfrm>
            <a:off x="228600" y="1828800"/>
            <a:ext cx="8915400" cy="4800600"/>
          </a:xfrm>
        </p:spPr>
        <p:txBody>
          <a:bodyPr wrap="square" numCol="2" spcCol="182880">
            <a:noAutofit/>
          </a:bodyPr>
          <a:lstStyle/>
          <a:p>
            <a:r>
              <a:rPr lang="en-US" sz="1600" b="1" dirty="0"/>
              <a:t>#include &lt;</a:t>
            </a:r>
            <a:r>
              <a:rPr lang="en-US" sz="1600" b="1" dirty="0" err="1"/>
              <a:t>iostream</a:t>
            </a:r>
            <a:r>
              <a:rPr lang="en-US" sz="1600" b="1" dirty="0"/>
              <a:t>&gt;</a:t>
            </a:r>
          </a:p>
          <a:p>
            <a:r>
              <a:rPr lang="en-US" sz="1600" b="1" dirty="0"/>
              <a:t>#include &lt;</a:t>
            </a:r>
            <a:r>
              <a:rPr lang="en-US" sz="1600" b="1" dirty="0" err="1"/>
              <a:t>pthread.h</a:t>
            </a:r>
            <a:r>
              <a:rPr lang="en-US" sz="1600" b="1" dirty="0"/>
              <a:t>&gt;</a:t>
            </a:r>
          </a:p>
          <a:p>
            <a:r>
              <a:rPr lang="en-US" sz="1600" b="1" dirty="0"/>
              <a:t>using namespace std;</a:t>
            </a:r>
          </a:p>
          <a:p>
            <a:r>
              <a:rPr lang="en-US" sz="1600" b="1" dirty="0"/>
              <a:t>char* </a:t>
            </a:r>
            <a:r>
              <a:rPr lang="en-US" sz="1600" b="1" dirty="0" err="1"/>
              <a:t>str</a:t>
            </a:r>
            <a:r>
              <a:rPr lang="en-US" sz="1600" b="1" dirty="0"/>
              <a:t>="Child thread";</a:t>
            </a:r>
          </a:p>
          <a:p>
            <a:r>
              <a:rPr lang="en-US" sz="1600" b="1" dirty="0"/>
              <a:t>void* </a:t>
            </a:r>
            <a:r>
              <a:rPr lang="en-US" sz="1600" b="1" dirty="0" err="1"/>
              <a:t>func</a:t>
            </a:r>
            <a:r>
              <a:rPr lang="en-US" sz="1600" b="1" dirty="0"/>
              <a:t>(void *</a:t>
            </a:r>
            <a:r>
              <a:rPr lang="en-US" sz="1600" b="1" dirty="0" err="1"/>
              <a:t>str</a:t>
            </a:r>
            <a:r>
              <a:rPr lang="en-US" sz="1600" b="1" dirty="0"/>
              <a:t>)</a:t>
            </a:r>
          </a:p>
          <a:p>
            <a:r>
              <a:rPr lang="en-US" sz="1600" b="1" dirty="0"/>
              <a:t>{</a:t>
            </a:r>
          </a:p>
          <a:p>
            <a:r>
              <a:rPr lang="en-US" sz="1600" b="1" dirty="0" err="1"/>
              <a:t>cout</a:t>
            </a:r>
            <a:r>
              <a:rPr lang="en-US" sz="1600" b="1" dirty="0"/>
              <a:t> &lt;&lt; "Child thread Created: "&lt;&lt;(char*)</a:t>
            </a:r>
            <a:r>
              <a:rPr lang="en-US" sz="1600" b="1" dirty="0" err="1"/>
              <a:t>str</a:t>
            </a:r>
            <a:r>
              <a:rPr lang="en-US" sz="1600" b="1" dirty="0"/>
              <a:t>;</a:t>
            </a:r>
          </a:p>
          <a:p>
            <a:r>
              <a:rPr lang="en-US" sz="1600" b="1" dirty="0"/>
              <a:t>}</a:t>
            </a:r>
          </a:p>
          <a:p>
            <a:r>
              <a:rPr lang="en-US" sz="1600" b="1" dirty="0" err="1"/>
              <a:t>int</a:t>
            </a:r>
            <a:r>
              <a:rPr lang="en-US" sz="1600" b="1" dirty="0"/>
              <a:t> main()</a:t>
            </a:r>
          </a:p>
          <a:p>
            <a:r>
              <a:rPr lang="en-US" sz="1600" b="1" dirty="0"/>
              <a:t>{</a:t>
            </a:r>
          </a:p>
          <a:p>
            <a:r>
              <a:rPr lang="en-US" sz="1600" b="1" dirty="0"/>
              <a:t>s = </a:t>
            </a:r>
            <a:r>
              <a:rPr lang="en-US" sz="1600" b="1" dirty="0" err="1"/>
              <a:t>ctime</a:t>
            </a:r>
            <a:r>
              <a:rPr lang="en-US" sz="1600" b="1" dirty="0"/>
              <a:t>(&amp;Time);</a:t>
            </a:r>
          </a:p>
          <a:p>
            <a:r>
              <a:rPr lang="en-US" sz="1600" b="1" dirty="0" err="1"/>
              <a:t>pthread_t</a:t>
            </a:r>
            <a:r>
              <a:rPr lang="en-US" sz="1600" b="1" dirty="0"/>
              <a:t> t; //Step 1: Declaring thread</a:t>
            </a:r>
          </a:p>
          <a:p>
            <a:r>
              <a:rPr lang="en-US" sz="1600" b="1" dirty="0"/>
              <a:t> //Step 2: Calling create thread function</a:t>
            </a:r>
          </a:p>
          <a:p>
            <a:r>
              <a:rPr lang="en-US" sz="1600" b="1" dirty="0" err="1"/>
              <a:t>pthread_create</a:t>
            </a:r>
            <a:r>
              <a:rPr lang="en-US" sz="1600" b="1" dirty="0"/>
              <a:t>(&amp;t, NULL, &amp;</a:t>
            </a:r>
            <a:r>
              <a:rPr lang="en-US" sz="1600" b="1" dirty="0" err="1"/>
              <a:t>func</a:t>
            </a:r>
            <a:r>
              <a:rPr lang="en-US" sz="1600" b="1" dirty="0"/>
              <a:t>, (void*)</a:t>
            </a:r>
            <a:r>
              <a:rPr lang="en-US" sz="1600" b="1" dirty="0" err="1"/>
              <a:t>str</a:t>
            </a:r>
            <a:r>
              <a:rPr lang="en-US" sz="1600" b="1" dirty="0"/>
              <a:t>);</a:t>
            </a:r>
          </a:p>
          <a:p>
            <a:r>
              <a:rPr lang="en-US" sz="1600" b="1" dirty="0"/>
              <a:t>//</a:t>
            </a:r>
            <a:r>
              <a:rPr lang="en-US" sz="1600" b="1" dirty="0" err="1"/>
              <a:t>pthread_create</a:t>
            </a:r>
            <a:r>
              <a:rPr lang="en-US" sz="1600" b="1" dirty="0"/>
              <a:t>(</a:t>
            </a:r>
            <a:r>
              <a:rPr lang="en-US" sz="1600" b="1" dirty="0" err="1"/>
              <a:t>threadID,attr,start_routine,arg</a:t>
            </a:r>
            <a:r>
              <a:rPr lang="en-US" sz="1600" b="1" dirty="0"/>
              <a:t>)</a:t>
            </a:r>
            <a:r>
              <a:rPr lang="en-US" sz="1600" b="1" dirty="0" err="1"/>
              <a:t>threadID</a:t>
            </a:r>
            <a:r>
              <a:rPr lang="en-US" sz="1600" b="1" dirty="0"/>
              <a:t> =</a:t>
            </a:r>
            <a:r>
              <a:rPr lang="en-US" sz="1600" b="1" dirty="0" err="1"/>
              <a:t>t,arg</a:t>
            </a:r>
            <a:r>
              <a:rPr lang="en-US" sz="1600" b="1" dirty="0"/>
              <a:t>=(void*)</a:t>
            </a:r>
            <a:r>
              <a:rPr lang="en-US" sz="1600" b="1" dirty="0" err="1"/>
              <a:t>str,atrr</a:t>
            </a:r>
            <a:r>
              <a:rPr lang="en-US" sz="1600" b="1" dirty="0"/>
              <a:t>=</a:t>
            </a:r>
            <a:r>
              <a:rPr lang="en-US" sz="1600" b="1" dirty="0" err="1"/>
              <a:t>Null,start_routine</a:t>
            </a:r>
            <a:r>
              <a:rPr lang="en-US" sz="1600" b="1" dirty="0"/>
              <a:t>=</a:t>
            </a:r>
            <a:r>
              <a:rPr lang="en-US" sz="1600" b="1" dirty="0" err="1"/>
              <a:t>func</a:t>
            </a:r>
            <a:endParaRPr lang="en-US" sz="1600" b="1" dirty="0"/>
          </a:p>
          <a:p>
            <a:r>
              <a:rPr lang="en-US" sz="1600" b="1" dirty="0" err="1"/>
              <a:t>cout</a:t>
            </a:r>
            <a:r>
              <a:rPr lang="en-US" sz="1600" b="1" dirty="0"/>
              <a:t>&lt;&lt;"Main thread created"&lt;&lt;</a:t>
            </a:r>
            <a:r>
              <a:rPr lang="en-US" sz="1600" b="1" dirty="0" err="1"/>
              <a:t>endl</a:t>
            </a:r>
            <a:r>
              <a:rPr lang="en-US" sz="1600" b="1" dirty="0"/>
              <a:t>;</a:t>
            </a:r>
          </a:p>
          <a:p>
            <a:r>
              <a:rPr lang="en-US" sz="1600" b="1" dirty="0" err="1"/>
              <a:t>pthread_join</a:t>
            </a:r>
            <a:r>
              <a:rPr lang="en-US" sz="1600" b="1" dirty="0"/>
              <a:t>(</a:t>
            </a:r>
            <a:r>
              <a:rPr lang="en-US" sz="1600" b="1" dirty="0" err="1"/>
              <a:t>t,NULL</a:t>
            </a:r>
            <a:r>
              <a:rPr lang="en-US" sz="1600" b="1" dirty="0"/>
              <a:t>);</a:t>
            </a:r>
          </a:p>
          <a:p>
            <a:r>
              <a:rPr lang="en-US" sz="1600" b="1" dirty="0"/>
              <a:t>exit(EXIT_SUCCESS); //Exiting after completion</a:t>
            </a:r>
          </a:p>
          <a:p>
            <a:r>
              <a:rPr lang="en-US" sz="1600" b="1" dirty="0"/>
              <a:t>return 0;</a:t>
            </a:r>
          </a:p>
          <a:p>
            <a:r>
              <a:rPr lang="en-US" sz="1600" b="1" dirty="0"/>
              <a:t>}             </a:t>
            </a:r>
          </a:p>
          <a:p>
            <a:r>
              <a:rPr lang="en-US" sz="1600" b="1" dirty="0"/>
              <a:t>//output:</a:t>
            </a:r>
          </a:p>
          <a:p>
            <a:r>
              <a:rPr lang="en-US" sz="1600" dirty="0"/>
              <a:t>Main thread created </a:t>
            </a:r>
          </a:p>
          <a:p>
            <a:r>
              <a:rPr lang="en-US" sz="1600" dirty="0"/>
              <a:t>Child thread created: Child thread</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054100"/>
          </a:xfrm>
        </p:spPr>
        <p:txBody>
          <a:bodyPr/>
          <a:lstStyle/>
          <a:p>
            <a:r>
              <a:rPr lang="en-US" sz="2400" dirty="0"/>
              <a:t>Vectors</a:t>
            </a:r>
          </a:p>
        </p:txBody>
      </p:sp>
      <p:sp>
        <p:nvSpPr>
          <p:cNvPr id="5123" name="Content Placeholder 2"/>
          <p:cNvSpPr>
            <a:spLocks noGrp="1"/>
          </p:cNvSpPr>
          <p:nvPr>
            <p:ph idx="1"/>
          </p:nvPr>
        </p:nvSpPr>
        <p:spPr>
          <a:xfrm>
            <a:off x="228600" y="2209800"/>
            <a:ext cx="8915400" cy="4648200"/>
          </a:xfrm>
        </p:spPr>
        <p:txBody>
          <a:bodyPr wrap="square" numCol="2" spcCol="182880">
            <a:noAutofit/>
          </a:bodyPr>
          <a:lstStyle/>
          <a:p>
            <a:r>
              <a:rPr lang="en-US" sz="1200" dirty="0"/>
              <a:t>#include &lt;</a:t>
            </a:r>
            <a:r>
              <a:rPr lang="en-US" sz="1200" dirty="0" err="1"/>
              <a:t>iostream</a:t>
            </a:r>
            <a:r>
              <a:rPr lang="en-US" sz="1200" dirty="0"/>
              <a:t>&gt;</a:t>
            </a:r>
          </a:p>
          <a:p>
            <a:r>
              <a:rPr lang="en-US" sz="1200" dirty="0"/>
              <a:t> #include &lt;vector&gt;</a:t>
            </a:r>
          </a:p>
          <a:p>
            <a:r>
              <a:rPr lang="en-US" sz="1200" dirty="0"/>
              <a:t> using namespace std;</a:t>
            </a:r>
          </a:p>
          <a:p>
            <a:r>
              <a:rPr lang="en-US" sz="1200" dirty="0" err="1"/>
              <a:t>int</a:t>
            </a:r>
            <a:r>
              <a:rPr lang="en-US" sz="1200" dirty="0"/>
              <a:t> main()</a:t>
            </a:r>
          </a:p>
          <a:p>
            <a:r>
              <a:rPr lang="en-US" sz="1200" dirty="0"/>
              <a:t>{</a:t>
            </a:r>
          </a:p>
          <a:p>
            <a:endParaRPr lang="en-US" sz="1200" dirty="0"/>
          </a:p>
          <a:p>
            <a:r>
              <a:rPr lang="en-US" sz="1200" dirty="0"/>
              <a:t>//	create a vector to store </a:t>
            </a:r>
            <a:r>
              <a:rPr lang="en-US" sz="1200" dirty="0" err="1"/>
              <a:t>int</a:t>
            </a:r>
            <a:r>
              <a:rPr lang="en-US" sz="1200" dirty="0"/>
              <a:t> vector&lt;</a:t>
            </a:r>
            <a:r>
              <a:rPr lang="en-US" sz="1200" dirty="0" err="1"/>
              <a:t>int</a:t>
            </a:r>
            <a:r>
              <a:rPr lang="en-US" sz="1200" dirty="0"/>
              <a:t>&gt; </a:t>
            </a:r>
            <a:r>
              <a:rPr lang="en-US" sz="1200" dirty="0" err="1"/>
              <a:t>vec</a:t>
            </a:r>
            <a:r>
              <a:rPr lang="en-US" sz="1200" dirty="0"/>
              <a:t>; </a:t>
            </a:r>
          </a:p>
          <a:p>
            <a:endParaRPr lang="en-US" sz="1200" dirty="0"/>
          </a:p>
          <a:p>
            <a:r>
              <a:rPr lang="en-US" sz="1200" dirty="0" err="1"/>
              <a:t>int</a:t>
            </a:r>
            <a:r>
              <a:rPr lang="en-US" sz="1200" dirty="0"/>
              <a:t> </a:t>
            </a:r>
            <a:r>
              <a:rPr lang="en-US" sz="1200" dirty="0" err="1"/>
              <a:t>i</a:t>
            </a:r>
            <a:r>
              <a:rPr lang="en-US" sz="1200" dirty="0"/>
              <a:t>; </a:t>
            </a:r>
          </a:p>
          <a:p>
            <a:endParaRPr lang="en-US" sz="1200" dirty="0"/>
          </a:p>
          <a:p>
            <a:r>
              <a:rPr lang="en-US" sz="1200" dirty="0"/>
              <a:t>//	display the original size of </a:t>
            </a:r>
            <a:r>
              <a:rPr lang="en-US" sz="1200" dirty="0" err="1"/>
              <a:t>vec</a:t>
            </a:r>
            <a:r>
              <a:rPr lang="en-US" sz="1200" dirty="0"/>
              <a:t> </a:t>
            </a:r>
          </a:p>
          <a:p>
            <a:endParaRPr lang="en-US" sz="1200" dirty="0"/>
          </a:p>
          <a:p>
            <a:r>
              <a:rPr lang="en-US" sz="1200" dirty="0" err="1"/>
              <a:t>cout</a:t>
            </a:r>
            <a:r>
              <a:rPr lang="en-US" sz="1200" dirty="0"/>
              <a:t> &lt;&lt; "vector size = " &lt;&lt; </a:t>
            </a:r>
            <a:r>
              <a:rPr lang="en-US" sz="1200" dirty="0" err="1"/>
              <a:t>vec.size</a:t>
            </a:r>
            <a:r>
              <a:rPr lang="en-US" sz="1200" dirty="0"/>
              <a:t>() &lt;&lt; </a:t>
            </a:r>
            <a:r>
              <a:rPr lang="en-US" sz="1200" dirty="0" err="1"/>
              <a:t>endl</a:t>
            </a:r>
            <a:r>
              <a:rPr lang="en-US" sz="1200" dirty="0"/>
              <a:t>;</a:t>
            </a:r>
          </a:p>
          <a:p>
            <a:endParaRPr lang="en-US" sz="1200" dirty="0"/>
          </a:p>
          <a:p>
            <a:r>
              <a:rPr lang="en-US" sz="1200" dirty="0"/>
              <a:t>//	push 5 values into the vector for(</a:t>
            </a:r>
            <a:r>
              <a:rPr lang="en-US" sz="1200" dirty="0" err="1"/>
              <a:t>i</a:t>
            </a:r>
            <a:r>
              <a:rPr lang="en-US" sz="1200" dirty="0"/>
              <a:t> = 0; </a:t>
            </a:r>
            <a:r>
              <a:rPr lang="en-US" sz="1200" dirty="0" err="1"/>
              <a:t>i</a:t>
            </a:r>
            <a:r>
              <a:rPr lang="en-US" sz="1200" dirty="0"/>
              <a:t> &lt; 5; </a:t>
            </a:r>
            <a:r>
              <a:rPr lang="en-US" sz="1200" dirty="0" err="1"/>
              <a:t>i</a:t>
            </a:r>
            <a:r>
              <a:rPr lang="en-US" sz="1200" dirty="0"/>
              <a:t>++){ </a:t>
            </a:r>
          </a:p>
          <a:p>
            <a:r>
              <a:rPr lang="en-US" sz="1200" dirty="0" err="1"/>
              <a:t>vec.push_back</a:t>
            </a:r>
            <a:r>
              <a:rPr lang="en-US" sz="1200" dirty="0"/>
              <a:t>(</a:t>
            </a:r>
            <a:r>
              <a:rPr lang="en-US" sz="1200" dirty="0" err="1"/>
              <a:t>i</a:t>
            </a:r>
            <a:r>
              <a:rPr lang="en-US" sz="1200" dirty="0"/>
              <a:t>); </a:t>
            </a:r>
          </a:p>
          <a:p>
            <a:r>
              <a:rPr lang="en-US" sz="1200" dirty="0"/>
              <a:t>} </a:t>
            </a:r>
          </a:p>
          <a:p>
            <a:endParaRPr lang="en-US" sz="1200" dirty="0"/>
          </a:p>
          <a:p>
            <a:r>
              <a:rPr lang="en-US" sz="1200" dirty="0"/>
              <a:t>//	display extended size of </a:t>
            </a:r>
            <a:r>
              <a:rPr lang="en-US" sz="1200" dirty="0" err="1"/>
              <a:t>vec</a:t>
            </a:r>
            <a:r>
              <a:rPr lang="en-US" sz="1200" dirty="0"/>
              <a:t> </a:t>
            </a:r>
          </a:p>
          <a:p>
            <a:r>
              <a:rPr lang="en-US" sz="1200" dirty="0" err="1"/>
              <a:t>cout</a:t>
            </a:r>
            <a:r>
              <a:rPr lang="en-US" sz="1200" dirty="0"/>
              <a:t> &lt;&lt; "extended vector size = " &lt;&lt; </a:t>
            </a:r>
            <a:r>
              <a:rPr lang="en-US" sz="1200" dirty="0" err="1"/>
              <a:t>vec.size</a:t>
            </a:r>
            <a:r>
              <a:rPr lang="en-US" sz="1200" dirty="0"/>
              <a:t>() &lt;&lt; </a:t>
            </a:r>
            <a:r>
              <a:rPr lang="en-US" sz="1200" dirty="0" err="1"/>
              <a:t>endl</a:t>
            </a:r>
            <a:r>
              <a:rPr lang="en-US" sz="1200" dirty="0"/>
              <a:t>;</a:t>
            </a:r>
          </a:p>
          <a:p>
            <a:endParaRPr lang="en-US" sz="1200" dirty="0"/>
          </a:p>
          <a:p>
            <a:r>
              <a:rPr lang="en-US" sz="1200" dirty="0"/>
              <a:t>//	access 5 values from the vector for(</a:t>
            </a:r>
            <a:r>
              <a:rPr lang="en-US" sz="1200" dirty="0" err="1"/>
              <a:t>i</a:t>
            </a:r>
            <a:r>
              <a:rPr lang="en-US" sz="1200" dirty="0"/>
              <a:t> = 0; </a:t>
            </a:r>
            <a:r>
              <a:rPr lang="en-US" sz="1200" dirty="0" err="1"/>
              <a:t>i</a:t>
            </a:r>
            <a:r>
              <a:rPr lang="en-US" sz="1200" dirty="0"/>
              <a:t> &lt; 5; </a:t>
            </a:r>
            <a:r>
              <a:rPr lang="en-US" sz="1200" dirty="0" err="1"/>
              <a:t>i</a:t>
            </a:r>
            <a:r>
              <a:rPr lang="en-US" sz="1200" dirty="0"/>
              <a:t>++){ </a:t>
            </a:r>
          </a:p>
          <a:p>
            <a:r>
              <a:rPr lang="en-US" sz="1200" dirty="0" err="1"/>
              <a:t>cout</a:t>
            </a:r>
            <a:r>
              <a:rPr lang="en-US" sz="1200" dirty="0"/>
              <a:t> &lt;&lt; "value of </a:t>
            </a:r>
            <a:r>
              <a:rPr lang="en-US" sz="1200" dirty="0" err="1"/>
              <a:t>vec</a:t>
            </a:r>
            <a:r>
              <a:rPr lang="en-US" sz="1200" dirty="0"/>
              <a:t> [" &lt;&lt; </a:t>
            </a:r>
            <a:r>
              <a:rPr lang="en-US" sz="1200" dirty="0" err="1"/>
              <a:t>i</a:t>
            </a:r>
            <a:r>
              <a:rPr lang="en-US" sz="1200" dirty="0"/>
              <a:t> &lt;&lt; "] = " &lt;&lt; </a:t>
            </a:r>
            <a:r>
              <a:rPr lang="en-US" sz="1200" dirty="0" err="1"/>
              <a:t>vec</a:t>
            </a:r>
            <a:r>
              <a:rPr lang="en-US" sz="1200" dirty="0"/>
              <a:t>[</a:t>
            </a:r>
            <a:r>
              <a:rPr lang="en-US" sz="1200" dirty="0" err="1"/>
              <a:t>i</a:t>
            </a:r>
            <a:r>
              <a:rPr lang="en-US" sz="1200" dirty="0"/>
              <a:t>] &lt;&lt; </a:t>
            </a:r>
            <a:r>
              <a:rPr lang="en-US" sz="1200" dirty="0" err="1"/>
              <a:t>endl</a:t>
            </a:r>
            <a:r>
              <a:rPr lang="en-US" sz="1200" dirty="0"/>
              <a:t>; </a:t>
            </a:r>
          </a:p>
          <a:p>
            <a:r>
              <a:rPr lang="en-US" sz="1200" dirty="0"/>
              <a:t>} </a:t>
            </a:r>
          </a:p>
          <a:p>
            <a:endParaRPr lang="en-US" sz="1200" dirty="0"/>
          </a:p>
          <a:p>
            <a:r>
              <a:rPr lang="en-US" sz="1200" dirty="0"/>
              <a:t>//	use </a:t>
            </a:r>
            <a:r>
              <a:rPr lang="en-US" sz="1200" dirty="0" err="1"/>
              <a:t>iterator</a:t>
            </a:r>
            <a:r>
              <a:rPr lang="en-US" sz="1200" dirty="0"/>
              <a:t> to access the values </a:t>
            </a:r>
          </a:p>
          <a:p>
            <a:r>
              <a:rPr lang="en-US" sz="1200" dirty="0"/>
              <a:t>vector&lt;</a:t>
            </a:r>
            <a:r>
              <a:rPr lang="en-US" sz="1200" dirty="0" err="1"/>
              <a:t>int</a:t>
            </a:r>
            <a:r>
              <a:rPr lang="en-US" sz="1200" dirty="0"/>
              <a:t>&gt;::</a:t>
            </a:r>
            <a:r>
              <a:rPr lang="en-US" sz="1200" dirty="0" err="1"/>
              <a:t>iterator</a:t>
            </a:r>
            <a:r>
              <a:rPr lang="en-US" sz="1200" dirty="0"/>
              <a:t> v = </a:t>
            </a:r>
            <a:r>
              <a:rPr lang="en-US" sz="1200" dirty="0" err="1"/>
              <a:t>vec.begin</a:t>
            </a:r>
            <a:r>
              <a:rPr lang="en-US" sz="1200" dirty="0"/>
              <a:t>(); while( v != </a:t>
            </a:r>
            <a:r>
              <a:rPr lang="en-US" sz="1200" dirty="0" err="1"/>
              <a:t>vec.end</a:t>
            </a:r>
            <a:r>
              <a:rPr lang="en-US" sz="1200" dirty="0"/>
              <a:t>()) {</a:t>
            </a:r>
          </a:p>
          <a:p>
            <a:endParaRPr lang="en-US" sz="1200" dirty="0"/>
          </a:p>
          <a:p>
            <a:r>
              <a:rPr lang="en-US" sz="1200" dirty="0" err="1"/>
              <a:t>cout</a:t>
            </a:r>
            <a:r>
              <a:rPr lang="en-US" sz="1200" dirty="0"/>
              <a:t> &lt;&lt; "value of v = " &lt;&lt; *v &lt;&lt; </a:t>
            </a:r>
            <a:r>
              <a:rPr lang="en-US" sz="1200" dirty="0" err="1"/>
              <a:t>endl</a:t>
            </a:r>
            <a:r>
              <a:rPr lang="en-US" sz="1200" dirty="0"/>
              <a:t>; v++;</a:t>
            </a:r>
          </a:p>
          <a:p>
            <a:r>
              <a:rPr lang="en-US" sz="1200" dirty="0"/>
              <a:t>}</a:t>
            </a:r>
          </a:p>
          <a:p>
            <a:endParaRPr lang="en-US" sz="1200" dirty="0"/>
          </a:p>
          <a:p>
            <a:r>
              <a:rPr lang="en-US" sz="1200" dirty="0"/>
              <a:t>return 0;</a:t>
            </a:r>
          </a:p>
          <a:p>
            <a:r>
              <a:rPr lang="en-US" sz="1200" dirty="0"/>
              <a:t>}</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
        <p:nvSpPr>
          <p:cNvPr id="5" name="Content Placeholder 2"/>
          <p:cNvSpPr txBox="1">
            <a:spLocks/>
          </p:cNvSpPr>
          <p:nvPr/>
        </p:nvSpPr>
        <p:spPr bwMode="auto">
          <a:xfrm>
            <a:off x="0" y="1447800"/>
            <a:ext cx="9144000" cy="762000"/>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noAutofit/>
          </a:bodyPr>
          <a:lstStyle/>
          <a:p>
            <a:pPr marL="45720" lvl="0">
              <a:spcBef>
                <a:spcPct val="25000"/>
              </a:spcBef>
              <a:buClr>
                <a:schemeClr val="tx2"/>
              </a:buClr>
              <a:buSzPct val="120000"/>
            </a:pPr>
            <a:r>
              <a:rPr lang="en-US" sz="1600" dirty="0"/>
              <a:t>Let us take the following program demonstrates the vector container (a C++ Standard Template) which is similar to an array with an exception that it automatically handles its own storage requirements in case it grows:</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2700"/>
            <a:ext cx="7696200" cy="1054100"/>
          </a:xfrm>
        </p:spPr>
        <p:txBody>
          <a:bodyPr/>
          <a:lstStyle/>
          <a:p>
            <a:r>
              <a:rPr lang="en-US" sz="2400" dirty="0"/>
              <a:t>Vectors</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
        <p:nvSpPr>
          <p:cNvPr id="5" name="Content Placeholder 2"/>
          <p:cNvSpPr txBox="1">
            <a:spLocks/>
          </p:cNvSpPr>
          <p:nvPr/>
        </p:nvSpPr>
        <p:spPr bwMode="auto">
          <a:xfrm>
            <a:off x="0" y="1676400"/>
            <a:ext cx="9144000" cy="4724400"/>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noAutofit/>
          </a:bodyPr>
          <a:lstStyle/>
          <a:p>
            <a:pPr marL="45720" lvl="0">
              <a:spcBef>
                <a:spcPct val="25000"/>
              </a:spcBef>
              <a:buClr>
                <a:schemeClr val="tx2"/>
              </a:buClr>
              <a:buSzPct val="120000"/>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228600" y="1600200"/>
            <a:ext cx="8763000" cy="5262979"/>
          </a:xfrm>
          <a:prstGeom prst="rect">
            <a:avLst/>
          </a:prstGeom>
        </p:spPr>
        <p:txBody>
          <a:bodyPr wrap="square">
            <a:spAutoFit/>
          </a:bodyPr>
          <a:lstStyle/>
          <a:p>
            <a:r>
              <a:rPr lang="en-US" sz="1600" dirty="0"/>
              <a:t>When the above code is compiled and executed, it produces the following result:</a:t>
            </a:r>
          </a:p>
          <a:p>
            <a:endParaRPr lang="en-US" sz="1600" dirty="0"/>
          </a:p>
          <a:p>
            <a:r>
              <a:rPr lang="en-US" sz="1600" dirty="0"/>
              <a:t>vector size = 0</a:t>
            </a:r>
          </a:p>
          <a:p>
            <a:endParaRPr lang="en-US" sz="1600" dirty="0"/>
          </a:p>
          <a:p>
            <a:r>
              <a:rPr lang="en-US" sz="1600" dirty="0"/>
              <a:t>extended vector size = 5 value of </a:t>
            </a:r>
            <a:r>
              <a:rPr lang="en-US" sz="1600" dirty="0" err="1"/>
              <a:t>vec</a:t>
            </a:r>
            <a:r>
              <a:rPr lang="en-US" sz="1600" dirty="0"/>
              <a:t> [0] = 0 value of </a:t>
            </a:r>
            <a:r>
              <a:rPr lang="en-US" sz="1600" dirty="0" err="1"/>
              <a:t>vec</a:t>
            </a:r>
            <a:r>
              <a:rPr lang="en-US" sz="1600" dirty="0"/>
              <a:t> [1] = 1 value of </a:t>
            </a:r>
            <a:r>
              <a:rPr lang="en-US" sz="1600" dirty="0" err="1"/>
              <a:t>vec</a:t>
            </a:r>
            <a:r>
              <a:rPr lang="en-US" sz="1600" dirty="0"/>
              <a:t> [2] = 2 value of </a:t>
            </a:r>
            <a:r>
              <a:rPr lang="en-US" sz="1600" dirty="0" err="1"/>
              <a:t>vec</a:t>
            </a:r>
            <a:r>
              <a:rPr lang="en-US" sz="1600" dirty="0"/>
              <a:t> [3] = 3 value of </a:t>
            </a:r>
            <a:r>
              <a:rPr lang="en-US" sz="1600" dirty="0" err="1"/>
              <a:t>vec</a:t>
            </a:r>
            <a:r>
              <a:rPr lang="en-US" sz="1600" dirty="0"/>
              <a:t> [4] = 4 value of v = 0</a:t>
            </a:r>
          </a:p>
          <a:p>
            <a:endParaRPr lang="en-US" sz="1600" dirty="0"/>
          </a:p>
          <a:p>
            <a:r>
              <a:rPr lang="en-US" sz="1600" dirty="0"/>
              <a:t>value of v = 1 value of v = 2 value of v = 3 value of v = 4</a:t>
            </a:r>
          </a:p>
          <a:p>
            <a:endParaRPr lang="en-US" sz="1600" dirty="0"/>
          </a:p>
          <a:p>
            <a:r>
              <a:rPr lang="en-US" sz="1600" dirty="0"/>
              <a:t>Here are following points to be noted related to various functions we used in the above example:</a:t>
            </a:r>
          </a:p>
          <a:p>
            <a:endParaRPr lang="en-US" sz="1600" dirty="0"/>
          </a:p>
          <a:p>
            <a:r>
              <a:rPr lang="en-US" sz="1600" dirty="0"/>
              <a:t>•	The </a:t>
            </a:r>
            <a:r>
              <a:rPr lang="en-US" sz="1600" dirty="0" err="1"/>
              <a:t>push_back</a:t>
            </a:r>
            <a:r>
              <a:rPr lang="en-US" sz="1600" dirty="0"/>
              <a:t>( ) member function inserts value at the end of the vector, expanding its size as needed. </a:t>
            </a:r>
          </a:p>
          <a:p>
            <a:endParaRPr lang="en-US" sz="1600" dirty="0"/>
          </a:p>
          <a:p>
            <a:r>
              <a:rPr lang="en-US" sz="1600" dirty="0"/>
              <a:t>•	The size( ) function displays the size of the vector. </a:t>
            </a:r>
          </a:p>
          <a:p>
            <a:endParaRPr lang="en-US" sz="1600" dirty="0"/>
          </a:p>
          <a:p>
            <a:r>
              <a:rPr lang="en-US" sz="1600" dirty="0"/>
              <a:t>•	The function begin( ) returns an </a:t>
            </a:r>
            <a:r>
              <a:rPr lang="en-US" sz="1600" dirty="0" err="1"/>
              <a:t>iterator</a:t>
            </a:r>
            <a:r>
              <a:rPr lang="en-US" sz="1600" dirty="0"/>
              <a:t> to the start of the vector. </a:t>
            </a:r>
          </a:p>
          <a:p>
            <a:endParaRPr lang="en-US" sz="1600" dirty="0"/>
          </a:p>
          <a:p>
            <a:r>
              <a:rPr lang="en-US" sz="1600" dirty="0"/>
              <a:t>•	The function end( ) returns an </a:t>
            </a:r>
            <a:r>
              <a:rPr lang="en-US" sz="1600" dirty="0" err="1"/>
              <a:t>iterator</a:t>
            </a:r>
            <a:r>
              <a:rPr lang="en-US" sz="1600" dirty="0"/>
              <a:t> to the end of the vector. </a:t>
            </a:r>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Syntax and Structure of C++ program</a:t>
            </a:r>
          </a:p>
        </p:txBody>
      </p:sp>
      <p:sp>
        <p:nvSpPr>
          <p:cNvPr id="5123" name="Content Placeholder 2"/>
          <p:cNvSpPr>
            <a:spLocks noGrp="1"/>
          </p:cNvSpPr>
          <p:nvPr>
            <p:ph idx="1"/>
          </p:nvPr>
        </p:nvSpPr>
        <p:spPr>
          <a:xfrm>
            <a:off x="304800" y="1524001"/>
            <a:ext cx="8610600" cy="5029199"/>
          </a:xfrm>
        </p:spPr>
        <p:txBody>
          <a:bodyPr/>
          <a:lstStyle/>
          <a:p>
            <a:r>
              <a:rPr lang="en-US" sz="2000" dirty="0"/>
              <a:t>Here we will discuss one simple and basic C++ program to print "Hello this is C++" and its structure in parts with details and uses.</a:t>
            </a:r>
          </a:p>
          <a:p>
            <a:br>
              <a:rPr lang="en-US" sz="2000" dirty="0"/>
            </a:br>
            <a:r>
              <a:rPr lang="en-US" sz="2000" b="1" dirty="0"/>
              <a:t>First C++ program</a:t>
            </a:r>
          </a:p>
          <a:p>
            <a:r>
              <a:rPr lang="en-US" sz="2000" dirty="0"/>
              <a:t>#include &lt;</a:t>
            </a:r>
            <a:r>
              <a:rPr lang="en-US" sz="2000" dirty="0" err="1"/>
              <a:t>iostream.h</a:t>
            </a:r>
            <a:r>
              <a:rPr lang="en-US" sz="2000" dirty="0"/>
              <a:t>&gt; </a:t>
            </a:r>
          </a:p>
          <a:p>
            <a:r>
              <a:rPr lang="en-US" sz="2000" dirty="0"/>
              <a:t>using namespace std;</a:t>
            </a:r>
          </a:p>
          <a:p>
            <a:r>
              <a:rPr lang="en-US" sz="2000" dirty="0"/>
              <a:t> </a:t>
            </a:r>
            <a:r>
              <a:rPr lang="en-US" sz="2000" dirty="0" err="1"/>
              <a:t>int</a:t>
            </a:r>
            <a:r>
              <a:rPr lang="en-US" sz="2000" dirty="0"/>
              <a:t> main() </a:t>
            </a:r>
          </a:p>
          <a:p>
            <a:r>
              <a:rPr lang="en-US" sz="2000" dirty="0"/>
              <a:t>{ </a:t>
            </a:r>
          </a:p>
          <a:p>
            <a:r>
              <a:rPr lang="en-US" sz="2000" dirty="0"/>
              <a:t>	</a:t>
            </a:r>
            <a:r>
              <a:rPr lang="en-US" sz="2000" dirty="0" err="1"/>
              <a:t>cout</a:t>
            </a:r>
            <a:r>
              <a:rPr lang="en-US" sz="2000" dirty="0"/>
              <a:t> &lt;&lt; "Hello this is C++"; </a:t>
            </a:r>
          </a:p>
          <a:p>
            <a:r>
              <a:rPr lang="en-US" sz="2000" dirty="0"/>
              <a:t>} </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Data Types in C++</a:t>
            </a:r>
          </a:p>
        </p:txBody>
      </p:sp>
      <p:sp>
        <p:nvSpPr>
          <p:cNvPr id="5123" name="Content Placeholder 2"/>
          <p:cNvSpPr>
            <a:spLocks noGrp="1"/>
          </p:cNvSpPr>
          <p:nvPr>
            <p:ph idx="1"/>
          </p:nvPr>
        </p:nvSpPr>
        <p:spPr>
          <a:xfrm>
            <a:off x="304800" y="1524001"/>
            <a:ext cx="8610600" cy="761999"/>
          </a:xfrm>
        </p:spPr>
        <p:txBody>
          <a:bodyPr/>
          <a:lstStyle/>
          <a:p>
            <a:r>
              <a:rPr lang="en-US" sz="2000" dirty="0"/>
              <a:t>Already we have seen in C language. But some additional types are,</a:t>
            </a:r>
          </a:p>
        </p:txBody>
      </p:sp>
      <p:graphicFrame>
        <p:nvGraphicFramePr>
          <p:cNvPr id="7" name="Table 6"/>
          <p:cNvGraphicFramePr>
            <a:graphicFrameLocks noGrp="1"/>
          </p:cNvGraphicFramePr>
          <p:nvPr/>
        </p:nvGraphicFramePr>
        <p:xfrm>
          <a:off x="838200" y="2438400"/>
          <a:ext cx="7162800" cy="1905000"/>
        </p:xfrm>
        <a:graphic>
          <a:graphicData uri="http://schemas.openxmlformats.org/drawingml/2006/table">
            <a:tbl>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635000">
                <a:tc>
                  <a:txBody>
                    <a:bodyPr/>
                    <a:lstStyle/>
                    <a:p>
                      <a:r>
                        <a:rPr lang="en-US"/>
                        <a:t>bool</a:t>
                      </a:r>
                    </a:p>
                  </a:txBody>
                  <a:tcPr anchor="ctr">
                    <a:lnL>
                      <a:noFill/>
                    </a:lnL>
                    <a:lnR>
                      <a:noFill/>
                    </a:lnR>
                    <a:lnT>
                      <a:noFill/>
                    </a:lnT>
                    <a:lnB>
                      <a:noFill/>
                    </a:lnB>
                  </a:tcPr>
                </a:tc>
                <a:tc>
                  <a:txBody>
                    <a:bodyPr/>
                    <a:lstStyle/>
                    <a:p>
                      <a:r>
                        <a:rPr lang="en-US"/>
                        <a:t>Boolean ( True or False )</a:t>
                      </a:r>
                    </a:p>
                  </a:txBody>
                  <a:tcPr anchor="ctr">
                    <a:lnL>
                      <a:noFill/>
                    </a:lnL>
                    <a:lnR>
                      <a:noFill/>
                    </a:lnR>
                    <a:lnT>
                      <a:noFill/>
                    </a:lnT>
                    <a:lnB>
                      <a:noFill/>
                    </a:lnB>
                  </a:tcPr>
                </a:tc>
                <a:extLst>
                  <a:ext uri="{0D108BD9-81ED-4DB2-BD59-A6C34878D82A}">
                    <a16:rowId xmlns:a16="http://schemas.microsoft.com/office/drawing/2014/main" val="10000"/>
                  </a:ext>
                </a:extLst>
              </a:tr>
              <a:tr h="635000">
                <a:tc>
                  <a:txBody>
                    <a:bodyPr/>
                    <a:lstStyle/>
                    <a:p>
                      <a:r>
                        <a:rPr lang="en-US"/>
                        <a:t>void</a:t>
                      </a:r>
                    </a:p>
                  </a:txBody>
                  <a:tcPr anchor="ctr">
                    <a:lnL>
                      <a:noFill/>
                    </a:lnL>
                    <a:lnR>
                      <a:noFill/>
                    </a:lnR>
                    <a:lnT>
                      <a:noFill/>
                    </a:lnT>
                    <a:lnB>
                      <a:noFill/>
                    </a:lnB>
                  </a:tcPr>
                </a:tc>
                <a:tc>
                  <a:txBody>
                    <a:bodyPr/>
                    <a:lstStyle/>
                    <a:p>
                      <a:r>
                        <a:rPr lang="en-US"/>
                        <a:t>Without any Value</a:t>
                      </a:r>
                    </a:p>
                  </a:txBody>
                  <a:tcPr anchor="ctr">
                    <a:lnL>
                      <a:noFill/>
                    </a:lnL>
                    <a:lnR>
                      <a:noFill/>
                    </a:lnR>
                    <a:lnT>
                      <a:noFill/>
                    </a:lnT>
                    <a:lnB>
                      <a:noFill/>
                    </a:lnB>
                  </a:tcPr>
                </a:tc>
                <a:extLst>
                  <a:ext uri="{0D108BD9-81ED-4DB2-BD59-A6C34878D82A}">
                    <a16:rowId xmlns:a16="http://schemas.microsoft.com/office/drawing/2014/main" val="10001"/>
                  </a:ext>
                </a:extLst>
              </a:tr>
              <a:tr h="635000">
                <a:tc>
                  <a:txBody>
                    <a:bodyPr/>
                    <a:lstStyle/>
                    <a:p>
                      <a:r>
                        <a:rPr lang="en-US"/>
                        <a:t>wchar_t</a:t>
                      </a:r>
                    </a:p>
                  </a:txBody>
                  <a:tcPr anchor="ctr">
                    <a:lnL>
                      <a:noFill/>
                    </a:lnL>
                    <a:lnR>
                      <a:noFill/>
                    </a:lnR>
                    <a:lnT>
                      <a:noFill/>
                    </a:lnT>
                    <a:lnB>
                      <a:noFill/>
                    </a:lnB>
                  </a:tcPr>
                </a:tc>
                <a:tc>
                  <a:txBody>
                    <a:bodyPr/>
                    <a:lstStyle/>
                    <a:p>
                      <a:r>
                        <a:rPr lang="en-US" dirty="0"/>
                        <a:t>Wide Character</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8" name="Footer Placeholder 7"/>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Data Types in C++</a:t>
            </a:r>
          </a:p>
        </p:txBody>
      </p:sp>
      <p:sp>
        <p:nvSpPr>
          <p:cNvPr id="5123" name="Content Placeholder 2"/>
          <p:cNvSpPr>
            <a:spLocks noGrp="1"/>
          </p:cNvSpPr>
          <p:nvPr>
            <p:ph idx="1"/>
          </p:nvPr>
        </p:nvSpPr>
        <p:spPr>
          <a:xfrm>
            <a:off x="304800" y="1524001"/>
            <a:ext cx="8610600" cy="4419599"/>
          </a:xfrm>
        </p:spPr>
        <p:txBody>
          <a:bodyPr/>
          <a:lstStyle/>
          <a:p>
            <a:r>
              <a:rPr lang="en-US" sz="2000" b="1" dirty="0" err="1"/>
              <a:t>Enum</a:t>
            </a:r>
            <a:r>
              <a:rPr lang="en-US" sz="2000" b="1" dirty="0"/>
              <a:t> as Data type</a:t>
            </a:r>
          </a:p>
          <a:p>
            <a:r>
              <a:rPr lang="en-US" sz="2000" dirty="0"/>
              <a:t>Enumerated type declares a new type-name and a sequence of value containing identifiers which has values starting from 0 and incrementing by 1 every time. </a:t>
            </a:r>
          </a:p>
          <a:p>
            <a:r>
              <a:rPr lang="en-US" sz="2000" dirty="0"/>
              <a:t>For Example : </a:t>
            </a:r>
          </a:p>
          <a:p>
            <a:r>
              <a:rPr lang="en-US" sz="2000" dirty="0" err="1"/>
              <a:t>enum</a:t>
            </a:r>
            <a:r>
              <a:rPr lang="en-US" sz="2000" dirty="0"/>
              <a:t> day(</a:t>
            </a:r>
            <a:r>
              <a:rPr lang="en-US" sz="2000" dirty="0" err="1"/>
              <a:t>mon</a:t>
            </a:r>
            <a:r>
              <a:rPr lang="en-US" sz="2000" dirty="0"/>
              <a:t>, </a:t>
            </a:r>
            <a:r>
              <a:rPr lang="en-US" sz="2000" dirty="0" err="1"/>
              <a:t>tues</a:t>
            </a:r>
            <a:r>
              <a:rPr lang="en-US" sz="2000" dirty="0"/>
              <a:t>, wed, </a:t>
            </a:r>
            <a:r>
              <a:rPr lang="en-US" sz="2000" dirty="0" err="1"/>
              <a:t>thurs</a:t>
            </a:r>
            <a:r>
              <a:rPr lang="en-US" sz="2000" dirty="0"/>
              <a:t>, </a:t>
            </a:r>
            <a:r>
              <a:rPr lang="en-US" sz="2000" dirty="0" err="1"/>
              <a:t>fri</a:t>
            </a:r>
            <a:r>
              <a:rPr lang="en-US" sz="2000" dirty="0"/>
              <a:t>) d;</a:t>
            </a:r>
          </a:p>
          <a:p>
            <a:r>
              <a:rPr lang="en-US" sz="2000" dirty="0"/>
              <a:t>Here an enumeration of days is defined with variable d. </a:t>
            </a:r>
            <a:r>
              <a:rPr lang="en-US" sz="2000" i="1" dirty="0" err="1"/>
              <a:t>mon</a:t>
            </a:r>
            <a:r>
              <a:rPr lang="en-US" sz="2000" dirty="0"/>
              <a:t> will hold value 0, </a:t>
            </a:r>
            <a:r>
              <a:rPr lang="en-US" sz="2000" i="1" dirty="0" err="1"/>
              <a:t>tue</a:t>
            </a:r>
            <a:r>
              <a:rPr lang="en-US" sz="2000" dirty="0"/>
              <a:t> will have 1 and so on. We can also explicitly assign values, like, </a:t>
            </a:r>
            <a:r>
              <a:rPr lang="en-US" sz="2000" dirty="0" err="1"/>
              <a:t>enum</a:t>
            </a:r>
            <a:r>
              <a:rPr lang="en-US" sz="2000" dirty="0"/>
              <a:t> day(</a:t>
            </a:r>
            <a:r>
              <a:rPr lang="en-US" sz="2000" dirty="0" err="1"/>
              <a:t>mon</a:t>
            </a:r>
            <a:r>
              <a:rPr lang="en-US" sz="2000" dirty="0"/>
              <a:t>, </a:t>
            </a:r>
            <a:r>
              <a:rPr lang="en-US" sz="2000" dirty="0" err="1"/>
              <a:t>tue</a:t>
            </a:r>
            <a:r>
              <a:rPr lang="en-US" sz="2000" dirty="0"/>
              <a:t>=7, wed);. Here, </a:t>
            </a:r>
            <a:r>
              <a:rPr lang="en-US" sz="2000" i="1" dirty="0" err="1"/>
              <a:t>mon</a:t>
            </a:r>
            <a:r>
              <a:rPr lang="en-US" sz="2000" dirty="0"/>
              <a:t> will be 0, </a:t>
            </a:r>
            <a:r>
              <a:rPr lang="en-US" sz="2000" i="1" dirty="0" err="1"/>
              <a:t>tue</a:t>
            </a:r>
            <a:r>
              <a:rPr lang="en-US" sz="2000" dirty="0"/>
              <a:t> is assigned 7, so </a:t>
            </a:r>
            <a:r>
              <a:rPr lang="en-US" sz="2000" i="1" dirty="0"/>
              <a:t>wed</a:t>
            </a:r>
            <a:r>
              <a:rPr lang="en-US" sz="2000" dirty="0"/>
              <a:t> will have value 8.</a:t>
            </a:r>
          </a:p>
        </p:txBody>
      </p:sp>
      <p:sp>
        <p:nvSpPr>
          <p:cNvPr id="6" name="Footer Placeholder 5"/>
          <p:cNvSpPr>
            <a:spLocks noGrp="1"/>
          </p:cNvSpPr>
          <p:nvPr>
            <p:ph type="ftr" sz="quarter" idx="11"/>
          </p:nvPr>
        </p:nvSpPr>
        <p:spPr/>
        <p:txBody>
          <a:bodyPr/>
          <a:lstStyle/>
          <a:p>
            <a:pPr>
              <a:defRPr/>
            </a:pPr>
            <a:r>
              <a:rPr lang="en-US" altLang="en-US"/>
              <a:t>bhima_t@yahoo.com (Bhimashankar T)</a:t>
            </a:r>
            <a:endParaRPr lang="en-US" altLang="en-US" dirty="0"/>
          </a:p>
        </p:txBody>
      </p:sp>
    </p:spTree>
  </p:cSld>
  <p:clrMapOvr>
    <a:masterClrMapping/>
  </p:clrMapOvr>
</p:sld>
</file>

<file path=ppt/theme/theme1.xml><?xml version="1.0" encoding="utf-8"?>
<a:theme xmlns:a="http://schemas.openxmlformats.org/drawingml/2006/main" name="tf02819076">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tf02819076</Template>
  <TotalTime>1566</TotalTime>
  <Words>8015</Words>
  <Application>Microsoft Office PowerPoint</Application>
  <PresentationFormat>On-screen Show (4:3)</PresentationFormat>
  <Paragraphs>1377</Paragraphs>
  <Slides>67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67</vt:i4>
      </vt:variant>
    </vt:vector>
  </HeadingPairs>
  <TitlesOfParts>
    <vt:vector size="70" baseType="lpstr">
      <vt:lpstr>Arial</vt:lpstr>
      <vt:lpstr>Wingdings</vt:lpstr>
      <vt:lpstr>tf02819076</vt:lpstr>
      <vt:lpstr>Object Oriented Programming in C++</vt:lpstr>
      <vt:lpstr>OOPS Concept</vt:lpstr>
      <vt:lpstr>Object Oriented Programming</vt:lpstr>
      <vt:lpstr>OOPS Concept Definitions</vt:lpstr>
      <vt:lpstr>OOPS Concept Definitions</vt:lpstr>
      <vt:lpstr>OOPS Concept Definitions</vt:lpstr>
      <vt:lpstr>Syntax and Structure of C++ program</vt:lpstr>
      <vt:lpstr>Data Types in C++</vt:lpstr>
      <vt:lpstr>Data Types in C++</vt:lpstr>
      <vt:lpstr>Data Types in C++</vt:lpstr>
      <vt:lpstr>Some special types of variable</vt:lpstr>
      <vt:lpstr>Operators</vt:lpstr>
      <vt:lpstr>Branching and Looping Statements</vt:lpstr>
      <vt:lpstr>Storage Classes in C++</vt:lpstr>
      <vt:lpstr>Storage Classes in C++</vt:lpstr>
      <vt:lpstr>Storage Classes in C++</vt:lpstr>
      <vt:lpstr>Functions in C++</vt:lpstr>
      <vt:lpstr>Functions in C++</vt:lpstr>
      <vt:lpstr>Introduction to Classes and Objects</vt:lpstr>
      <vt:lpstr>Introduction to Classes and Objects</vt:lpstr>
      <vt:lpstr>Introduction to Classes and Objects</vt:lpstr>
      <vt:lpstr>Introduction to Classes and Objects</vt:lpstr>
      <vt:lpstr>Access Control in Classes</vt:lpstr>
      <vt:lpstr>Defining Class and Declaring Objects</vt:lpstr>
      <vt:lpstr>Accessing Data Members of Class</vt:lpstr>
      <vt:lpstr>Accessing Data Members of Class</vt:lpstr>
      <vt:lpstr>Types of Member Functions</vt:lpstr>
      <vt:lpstr>Types of Member Functions</vt:lpstr>
      <vt:lpstr>Function Overloading</vt:lpstr>
      <vt:lpstr>Function Overloading</vt:lpstr>
      <vt:lpstr>Constructors</vt:lpstr>
      <vt:lpstr>Constructors</vt:lpstr>
      <vt:lpstr>Constructors</vt:lpstr>
      <vt:lpstr>Destructors</vt:lpstr>
      <vt:lpstr>References in C++</vt:lpstr>
      <vt:lpstr>References in C++</vt:lpstr>
      <vt:lpstr>Pointers to class members</vt:lpstr>
      <vt:lpstr>Pointers to class members</vt:lpstr>
      <vt:lpstr>Inheritance</vt:lpstr>
      <vt:lpstr>Inheritance</vt:lpstr>
      <vt:lpstr>Inheritance</vt:lpstr>
      <vt:lpstr>Inheritance</vt:lpstr>
      <vt:lpstr>Inheritance</vt:lpstr>
      <vt:lpstr>Inheritance</vt:lpstr>
      <vt:lpstr>Inheritance</vt:lpstr>
      <vt:lpstr>Inheritance</vt:lpstr>
      <vt:lpstr>Inheritance</vt:lpstr>
      <vt:lpstr>Polymorphism</vt:lpstr>
      <vt:lpstr>Polymorphism</vt:lpstr>
      <vt:lpstr>Polymorphism</vt:lpstr>
      <vt:lpstr>Polymorphism</vt:lpstr>
      <vt:lpstr>Polymorphism</vt:lpstr>
      <vt:lpstr>Polymorphism</vt:lpstr>
      <vt:lpstr>Polymorphism</vt:lpstr>
      <vt:lpstr>Example: overloading '+' Operator to add two time object</vt:lpstr>
      <vt:lpstr>File Handling using File Streams</vt:lpstr>
      <vt:lpstr>File Handling using File Streams</vt:lpstr>
      <vt:lpstr>File Handling using File Streams</vt:lpstr>
      <vt:lpstr>Exception Handling in C++</vt:lpstr>
      <vt:lpstr>Exception Handling in C++</vt:lpstr>
      <vt:lpstr>Exception Handling in C++</vt:lpstr>
      <vt:lpstr>Memory Management in C++</vt:lpstr>
      <vt:lpstr>Multithreading in C++</vt:lpstr>
      <vt:lpstr>Multithreading in C++</vt:lpstr>
      <vt:lpstr>Multithreading in C++</vt:lpstr>
      <vt:lpstr>Vectors</vt:lpstr>
      <vt:lpstr>Vectors</vt:lpstr>
    </vt:vector>
  </TitlesOfParts>
  <Company>Takalki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creator>Bhima</dc:creator>
  <cp:lastModifiedBy>Bhimashankar Takalki</cp:lastModifiedBy>
  <cp:revision>60</cp:revision>
  <dcterms:created xsi:type="dcterms:W3CDTF">2018-07-03T18:33:26Z</dcterms:created>
  <dcterms:modified xsi:type="dcterms:W3CDTF">2023-08-30T01:52:19Z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