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73" r:id="rId3"/>
    <p:sldId id="274" r:id="rId4"/>
    <p:sldId id="257" r:id="rId5"/>
    <p:sldId id="258" r:id="rId6"/>
    <p:sldId id="259" r:id="rId7"/>
    <p:sldId id="260" r:id="rId8"/>
    <p:sldId id="261" r:id="rId9"/>
    <p:sldId id="275" r:id="rId10"/>
    <p:sldId id="276" r:id="rId11"/>
    <p:sldId id="277" r:id="rId12"/>
    <p:sldId id="278" r:id="rId13"/>
    <p:sldId id="279" r:id="rId14"/>
    <p:sldId id="280" r:id="rId15"/>
    <p:sldId id="281" r:id="rId16"/>
    <p:sldId id="282" r:id="rId17"/>
    <p:sldId id="283" r:id="rId18"/>
    <p:sldId id="284" r:id="rId19"/>
    <p:sldId id="264" r:id="rId20"/>
    <p:sldId id="285" r:id="rId21"/>
    <p:sldId id="262" r:id="rId22"/>
    <p:sldId id="263" r:id="rId23"/>
    <p:sldId id="286" r:id="rId24"/>
    <p:sldId id="287" r:id="rId25"/>
    <p:sldId id="288" r:id="rId26"/>
    <p:sldId id="266"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99"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FECB7-5470-4328-8FAE-37F5602085E2}"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19EC8-D1EF-40F1-8657-2F1380BAC831}" type="slidenum">
              <a:rPr lang="en-IN" smtClean="0"/>
              <a:t>‹#›</a:t>
            </a:fld>
            <a:endParaRPr lang="en-IN"/>
          </a:p>
        </p:txBody>
      </p:sp>
    </p:spTree>
    <p:extLst>
      <p:ext uri="{BB962C8B-B14F-4D97-AF65-F5344CB8AC3E}">
        <p14:creationId xmlns:p14="http://schemas.microsoft.com/office/powerpoint/2010/main" val="284819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263E0E8-8F16-4AC9-A4D1-F1AB16D88081}" type="slidenum">
              <a:rPr lang="en-IN" smtClean="0"/>
              <a:pPr/>
              <a:t>58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p>
            <a:fld id="{57858BF5-A31D-4C99-93EC-FB8A8DBDE2DA}" type="slidenum">
              <a:rPr lang="en-US"/>
              <a:pPr/>
              <a:t>93</a:t>
            </a:fld>
            <a:endParaRPr lang="en-US"/>
          </a:p>
        </p:txBody>
      </p:sp>
      <p:sp>
        <p:nvSpPr>
          <p:cNvPr id="576515" name="Rectangle 2"/>
          <p:cNvSpPr>
            <a:spLocks noGrp="1" noRot="1" noChangeAspect="1" noChangeArrowheads="1" noTextEdit="1"/>
          </p:cNvSpPr>
          <p:nvPr>
            <p:ph type="sldImg"/>
          </p:nvPr>
        </p:nvSpPr>
        <p:spPr>
          <a:ln/>
        </p:spPr>
      </p:sp>
      <p:sp>
        <p:nvSpPr>
          <p:cNvPr id="576516" name="Rectangle 3"/>
          <p:cNvSpPr>
            <a:spLocks noGrp="1" noChangeArrowheads="1"/>
          </p:cNvSpPr>
          <p:nvPr>
            <p:ph type="body" idx="1"/>
          </p:nvPr>
        </p:nvSpPr>
        <p:spPr>
          <a:noFill/>
          <a:ln/>
        </p:spPr>
        <p:txBody>
          <a:bodyPr/>
          <a:lstStyle/>
          <a:p>
            <a:r>
              <a:rPr lang="en-US" b="1"/>
              <a:t> While inheriting, the derived class can share properties from</a:t>
            </a:r>
          </a:p>
          <a:p>
            <a:r>
              <a:rPr lang="en-US"/>
              <a:t>Only one class, more than one class, or more than one level.</a:t>
            </a:r>
          </a:p>
          <a:p>
            <a:r>
              <a:rPr lang="en-US"/>
              <a:t>Based on this relationship inheritance can be classified as:</a:t>
            </a:r>
          </a:p>
          <a:p>
            <a:endParaRPr lang="en-US"/>
          </a:p>
          <a:p>
            <a:r>
              <a:rPr lang="en-US" b="1"/>
              <a:t>Single inheritance:</a:t>
            </a:r>
            <a:r>
              <a:rPr lang="en-US"/>
              <a:t>New class is derived from single base class.</a:t>
            </a:r>
          </a:p>
          <a:p>
            <a:r>
              <a:rPr lang="en-US" b="1"/>
              <a:t>Multilevel inheritance: </a:t>
            </a:r>
            <a:r>
              <a:rPr lang="en-US"/>
              <a:t>New class id derived or inherited from another derived class.</a:t>
            </a:r>
            <a:endParaRPr lang="en-US" b="1"/>
          </a:p>
          <a:p>
            <a:r>
              <a:rPr lang="en-US" b="1"/>
              <a:t>Multiple inheritance: </a:t>
            </a:r>
            <a:r>
              <a:rPr lang="en-US"/>
              <a:t>New class is derived from several base classes.</a:t>
            </a:r>
          </a:p>
          <a:p>
            <a:r>
              <a:rPr lang="en-US" b="1"/>
              <a:t>Multilevel inheritance: </a:t>
            </a:r>
            <a:r>
              <a:rPr lang="en-US"/>
              <a:t>New class id derived or inherited from another derived class.</a:t>
            </a:r>
          </a:p>
          <a:p>
            <a:r>
              <a:rPr lang="en-US" b="1"/>
              <a:t>Hierarchical inheritance: </a:t>
            </a:r>
            <a:r>
              <a:rPr lang="en-US"/>
              <a:t>Features of one  class may be inherited by more than one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93391D2F-4F3F-40FB-856D-B774FEF0F431}" type="slidenum">
              <a:rPr lang="en-US"/>
              <a:pPr/>
              <a:t>94</a:t>
            </a:fld>
            <a:endParaRPr lang="en-US"/>
          </a:p>
        </p:txBody>
      </p:sp>
      <p:sp>
        <p:nvSpPr>
          <p:cNvPr id="577539" name="Rectangle 2"/>
          <p:cNvSpPr>
            <a:spLocks noGrp="1" noRot="1" noChangeAspect="1" noChangeArrowheads="1" noTextEdit="1"/>
          </p:cNvSpPr>
          <p:nvPr>
            <p:ph type="sldImg"/>
          </p:nvPr>
        </p:nvSpPr>
        <p:spPr>
          <a:ln/>
        </p:spPr>
      </p:sp>
      <p:sp>
        <p:nvSpPr>
          <p:cNvPr id="577540" name="Rectangle 3"/>
          <p:cNvSpPr>
            <a:spLocks noGrp="1" noChangeArrowheads="1"/>
          </p:cNvSpPr>
          <p:nvPr>
            <p:ph type="body" idx="1"/>
          </p:nvPr>
        </p:nvSpPr>
        <p:spPr>
          <a:noFill/>
          <a:ln/>
        </p:spPr>
        <p:txBody>
          <a:bodyPr/>
          <a:lstStyle/>
          <a:p>
            <a:pPr algn="just"/>
            <a:r>
              <a:rPr lang="en-US" b="1"/>
              <a:t> </a:t>
            </a:r>
            <a:r>
              <a:rPr lang="en-US"/>
              <a:t>Here all the public and private members of the base class</a:t>
            </a:r>
            <a:r>
              <a:rPr lang="en-US" b="1"/>
              <a:t> </a:t>
            </a:r>
            <a:r>
              <a:rPr lang="en-US"/>
              <a:t> A  are inherited twice in the derived class </a:t>
            </a:r>
            <a:r>
              <a:rPr lang="en-US" b="1"/>
              <a:t>C, </a:t>
            </a:r>
            <a:r>
              <a:rPr lang="en-US"/>
              <a:t>once through base class</a:t>
            </a:r>
            <a:r>
              <a:rPr lang="en-US" b="1"/>
              <a:t> B1, </a:t>
            </a:r>
            <a:r>
              <a:rPr lang="en-US"/>
              <a:t>and again through base class</a:t>
            </a:r>
            <a:r>
              <a:rPr lang="en-US" b="1"/>
              <a:t> B2. </a:t>
            </a:r>
            <a:r>
              <a:rPr lang="en-US"/>
              <a:t>This means class</a:t>
            </a:r>
            <a:r>
              <a:rPr lang="en-US" b="1"/>
              <a:t> C </a:t>
            </a:r>
            <a:r>
              <a:rPr lang="en-US"/>
              <a:t>will have a duplicate set of members inherited from class</a:t>
            </a:r>
            <a:r>
              <a:rPr lang="en-US" b="1"/>
              <a:t> A. </a:t>
            </a:r>
            <a:r>
              <a:rPr lang="en-US"/>
              <a:t>This introduces ambiguity, and should be avoided</a:t>
            </a:r>
            <a:r>
              <a:rPr lang="en-US" b="1"/>
              <a:t>.</a:t>
            </a:r>
          </a:p>
          <a:p>
            <a:pPr algn="just"/>
            <a:endParaRPr lang="en-US" b="1"/>
          </a:p>
          <a:p>
            <a:pPr algn="just"/>
            <a:r>
              <a:rPr lang="en-US"/>
              <a:t>The solution is achieved using</a:t>
            </a:r>
            <a:r>
              <a:rPr lang="en-US" b="1"/>
              <a:t> virtual base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78C0-0F83-8340-6EC8-0DB482523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C21FFB-6B9E-034A-D232-2DBB0AEDC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29E59B-ED24-491D-38C0-FA819A9EE27F}"/>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0E5E9162-4C86-F309-F3DF-D0CEF3178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0B4984-3C89-A273-77B5-F6A1D2A1C1C5}"/>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56040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FD9E-7DE1-B15F-6763-183278F9AF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62994-B71D-0ECD-C703-4EE477C57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B6CAC-1D40-9431-A7C5-441C081241EF}"/>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0041D035-207E-D55E-4146-2C17A2EE2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F0AE2-A870-8CCF-18CB-493441E39663}"/>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307923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56921-8968-731E-88A4-922EAC125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DAB0CD-DFDD-394C-861E-5A814F9BD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675CC-5ED9-86BA-431C-8317C0EC3597}"/>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AB412FB6-36C9-1847-F864-CF9296DBE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0730F-9E2B-C7AA-CC8F-D00A64E21832}"/>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81078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A61-3F46-2729-E885-55E41C068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72BCE-500B-76A8-0658-24A8C793C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516A8-0E2F-27C9-4A3C-E27C21023491}"/>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2DBC5EFF-3B0D-85BA-3565-E198586E7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4F6D6-1420-5ED7-9B63-B637D767CA79}"/>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298608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54D6-8F57-4B1E-FFA8-CE20AD90D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B21733-066F-5D37-EFF4-BF195A45E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2FFE5-5FE6-8C3B-AB94-5BFF5D5E90F2}"/>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5E335FC0-2B3C-B01B-C262-C58CCF0A6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6800A-5FC2-1EC0-DB46-56850A53C7FE}"/>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425837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A658-5D4F-5183-CDC9-B04FA654C6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07001-8FDF-3279-C662-ACD94F293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40E5EE-CB1F-E791-79D1-B08F42ABD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044995-802D-C206-0465-409BE0971541}"/>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6" name="Footer Placeholder 5">
            <a:extLst>
              <a:ext uri="{FF2B5EF4-FFF2-40B4-BE49-F238E27FC236}">
                <a16:creationId xmlns:a16="http://schemas.microsoft.com/office/drawing/2014/main" id="{E4EFD590-6C81-5F21-EC0C-5C50BE82C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4FD81A-2737-A066-C91C-4CA84338BEC1}"/>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92663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72E7-BC9F-03EC-751C-EF1D1981B5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D3DFD5-6480-FE59-CA24-10AEBA2A1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145F3-D118-A044-03E1-092742ECA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77A08D-591E-B2C0-BDB8-308A78CCA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E5C84F-23E7-6448-F2D5-ED982EE80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CDE999-A2E5-8344-3C34-AECC1E0707E6}"/>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8" name="Footer Placeholder 7">
            <a:extLst>
              <a:ext uri="{FF2B5EF4-FFF2-40B4-BE49-F238E27FC236}">
                <a16:creationId xmlns:a16="http://schemas.microsoft.com/office/drawing/2014/main" id="{B58FA71A-671A-CD4B-2979-8D7DA41562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434FD-371E-DA03-362B-329331B4099C}"/>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406712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1777-3105-BA60-E739-1F730F21CC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E63AE7-98F4-143D-8C5B-FE36130B0096}"/>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4" name="Footer Placeholder 3">
            <a:extLst>
              <a:ext uri="{FF2B5EF4-FFF2-40B4-BE49-F238E27FC236}">
                <a16:creationId xmlns:a16="http://schemas.microsoft.com/office/drawing/2014/main" id="{C45F079D-67AA-B4B1-EBDD-51AF76794D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4FCBD1-B1CB-046A-AF10-68392C973C4F}"/>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31239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C0656-A8F2-4071-F2C7-40FD389AB073}"/>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3" name="Footer Placeholder 2">
            <a:extLst>
              <a:ext uri="{FF2B5EF4-FFF2-40B4-BE49-F238E27FC236}">
                <a16:creationId xmlns:a16="http://schemas.microsoft.com/office/drawing/2014/main" id="{014B98D1-2BC4-4822-C030-6994510D9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EFF013-E939-52B3-E54B-BAB5D9F184FA}"/>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95833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0928-F88E-0898-18FA-8636C9828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393EAD-707E-7762-A529-ECDCDCD7D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0E5DCC-FE45-1F56-94AF-CBB4B1457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57E76-818F-D43B-2CEE-60683D091C43}"/>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6" name="Footer Placeholder 5">
            <a:extLst>
              <a:ext uri="{FF2B5EF4-FFF2-40B4-BE49-F238E27FC236}">
                <a16:creationId xmlns:a16="http://schemas.microsoft.com/office/drawing/2014/main" id="{64AB3859-B8D4-0E02-A590-A636A82D3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EE737-F7A0-EC58-5239-7E57436ED367}"/>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223783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5509-FD18-BC13-6B9B-243775861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7DFBC-607D-ECEA-1715-3920E8D58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FFD932-CFAC-9202-EDA5-018F6E1F9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7E4EC-6B58-C724-080C-2F344E05BEF2}"/>
              </a:ext>
            </a:extLst>
          </p:cNvPr>
          <p:cNvSpPr>
            <a:spLocks noGrp="1"/>
          </p:cNvSpPr>
          <p:nvPr>
            <p:ph type="dt" sz="half" idx="10"/>
          </p:nvPr>
        </p:nvSpPr>
        <p:spPr/>
        <p:txBody>
          <a:bodyPr/>
          <a:lstStyle/>
          <a:p>
            <a:fld id="{CA76B824-6D19-4793-AE57-70780CBFF09D}" type="datetimeFigureOut">
              <a:rPr lang="en-IN" smtClean="0"/>
              <a:t>29-08-2023</a:t>
            </a:fld>
            <a:endParaRPr lang="en-IN"/>
          </a:p>
        </p:txBody>
      </p:sp>
      <p:sp>
        <p:nvSpPr>
          <p:cNvPr id="6" name="Footer Placeholder 5">
            <a:extLst>
              <a:ext uri="{FF2B5EF4-FFF2-40B4-BE49-F238E27FC236}">
                <a16:creationId xmlns:a16="http://schemas.microsoft.com/office/drawing/2014/main" id="{9FE2367B-303A-096F-1185-1DA6F20D9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C14BD-2346-8CD7-2A79-8888FE76C5AF}"/>
              </a:ext>
            </a:extLst>
          </p:cNvPr>
          <p:cNvSpPr>
            <a:spLocks noGrp="1"/>
          </p:cNvSpPr>
          <p:nvPr>
            <p:ph type="sldNum" sz="quarter" idx="12"/>
          </p:nvPr>
        </p:nvSpPr>
        <p:spPr/>
        <p:txBody>
          <a:bodyPr/>
          <a:lstStyle/>
          <a:p>
            <a:fld id="{4ABB336E-DF8F-4A07-B753-E4E7D19CD1B9}" type="slidenum">
              <a:rPr lang="en-IN" smtClean="0"/>
              <a:t>‹#›</a:t>
            </a:fld>
            <a:endParaRPr lang="en-IN"/>
          </a:p>
        </p:txBody>
      </p:sp>
    </p:spTree>
    <p:extLst>
      <p:ext uri="{BB962C8B-B14F-4D97-AF65-F5344CB8AC3E}">
        <p14:creationId xmlns:p14="http://schemas.microsoft.com/office/powerpoint/2010/main" val="313448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E0B8D-46E9-3514-0D94-817F0BCE3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7EC12-DA8E-ED72-D3CC-4591A36F0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C9E616-A452-DE25-1333-20129BF76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6B824-6D19-4793-AE57-70780CBFF09D}" type="datetimeFigureOut">
              <a:rPr lang="en-IN" smtClean="0"/>
              <a:t>29-08-2023</a:t>
            </a:fld>
            <a:endParaRPr lang="en-IN"/>
          </a:p>
        </p:txBody>
      </p:sp>
      <p:sp>
        <p:nvSpPr>
          <p:cNvPr id="5" name="Footer Placeholder 4">
            <a:extLst>
              <a:ext uri="{FF2B5EF4-FFF2-40B4-BE49-F238E27FC236}">
                <a16:creationId xmlns:a16="http://schemas.microsoft.com/office/drawing/2014/main" id="{BBB442E9-17BD-2380-E1AE-634956E98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321DB5-FB57-8608-B2F7-84DBA2766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B336E-DF8F-4A07-B753-E4E7D19CD1B9}" type="slidenum">
              <a:rPr lang="en-IN" smtClean="0"/>
              <a:t>‹#›</a:t>
            </a:fld>
            <a:endParaRPr lang="en-IN"/>
          </a:p>
        </p:txBody>
      </p:sp>
    </p:spTree>
    <p:extLst>
      <p:ext uri="{BB962C8B-B14F-4D97-AF65-F5344CB8AC3E}">
        <p14:creationId xmlns:p14="http://schemas.microsoft.com/office/powerpoint/2010/main" val="42574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472" y="571481"/>
            <a:ext cx="7772400" cy="1470025"/>
          </a:xfrm>
        </p:spPr>
        <p:txBody>
          <a:bodyPr>
            <a:normAutofit/>
          </a:bodyPr>
          <a:lstStyle/>
          <a:p>
            <a:r>
              <a:rPr lang="en-US" sz="4000" b="1" dirty="0"/>
              <a:t>PROPERTIES OF OOP</a:t>
            </a:r>
            <a:endParaRPr lang="en-IN" sz="4000" b="1" dirty="0"/>
          </a:p>
        </p:txBody>
      </p:sp>
      <p:sp>
        <p:nvSpPr>
          <p:cNvPr id="3" name="Subtitle 2"/>
          <p:cNvSpPr>
            <a:spLocks noGrp="1"/>
          </p:cNvSpPr>
          <p:nvPr>
            <p:ph type="subTitle" idx="1"/>
          </p:nvPr>
        </p:nvSpPr>
        <p:spPr>
          <a:xfrm>
            <a:off x="2166910" y="2071678"/>
            <a:ext cx="7786742" cy="4286280"/>
          </a:xfrm>
        </p:spPr>
        <p:txBody>
          <a:bodyPr>
            <a:normAutofit/>
          </a:bodyPr>
          <a:lstStyle/>
          <a:p>
            <a:pPr algn="l">
              <a:buFont typeface="Arial" pitchFamily="34" charset="0"/>
              <a:buChar char="•"/>
            </a:pPr>
            <a:r>
              <a:rPr lang="en-US" sz="2800" dirty="0"/>
              <a:t> The observer should be able to recognize the purpose of the solution without necessarily knowing the problem in advance.</a:t>
            </a:r>
          </a:p>
          <a:p>
            <a:pPr algn="l">
              <a:buFont typeface="Arial" pitchFamily="34" charset="0"/>
              <a:buChar char="•"/>
            </a:pPr>
            <a:r>
              <a:rPr lang="en-US" sz="2800" dirty="0"/>
              <a:t> ABSTRACTION allows the programmer to look into the module/entity without being concerned with it’s internal details.</a:t>
            </a:r>
          </a:p>
          <a:p>
            <a:pPr algn="l">
              <a:buFont typeface="Arial" pitchFamily="34" charset="0"/>
              <a:buChar char="•"/>
            </a:pPr>
            <a:r>
              <a:rPr lang="en-US" sz="2800" dirty="0"/>
              <a:t> In procedural programming paradigm, reusability is achieved but changing the code, makes it a new piece of code.</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en-IN" dirty="0"/>
          </a:p>
        </p:txBody>
      </p:sp>
      <p:sp>
        <p:nvSpPr>
          <p:cNvPr id="3" name="Content Placeholder 2"/>
          <p:cNvSpPr>
            <a:spLocks noGrp="1"/>
          </p:cNvSpPr>
          <p:nvPr>
            <p:ph idx="1"/>
          </p:nvPr>
        </p:nvSpPr>
        <p:spPr/>
        <p:txBody>
          <a:bodyPr/>
          <a:lstStyle/>
          <a:p>
            <a:r>
              <a:rPr lang="en-US" dirty="0"/>
              <a:t>Polymorphism in OO environments is typically associated with overridden behaviors across subclasses in a class hierarchy, each of which has the same name as that in </a:t>
            </a:r>
            <a:r>
              <a:rPr lang="en-US"/>
              <a:t>its super-class</a:t>
            </a:r>
            <a:r>
              <a:rPr lang="en-US" dirty="0"/>
              <a:t>, but chooses to keep its implementation specific to its own needs.</a:t>
            </a:r>
          </a:p>
          <a:p>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With One Parameter</a:t>
            </a:r>
            <a:endParaRPr lang="en-IN" b="1" dirty="0"/>
          </a:p>
        </p:txBody>
      </p:sp>
      <p:sp>
        <p:nvSpPr>
          <p:cNvPr id="3" name="Content Placeholder 2"/>
          <p:cNvSpPr>
            <a:spLocks noGrp="1"/>
          </p:cNvSpPr>
          <p:nvPr>
            <p:ph idx="1"/>
          </p:nvPr>
        </p:nvSpPr>
        <p:spPr>
          <a:xfrm>
            <a:off x="1981200" y="1600200"/>
            <a:ext cx="8229600" cy="4757758"/>
          </a:xfrm>
        </p:spPr>
        <p:txBody>
          <a:bodyPr>
            <a:normAutofit fontScale="70000" lnSpcReduction="20000"/>
          </a:bodyPr>
          <a:lstStyle/>
          <a:p>
            <a:pPr marL="0" indent="0">
              <a:buNone/>
            </a:pPr>
            <a:r>
              <a:rPr lang="en-US" dirty="0" err="1"/>
              <a:t>int</a:t>
            </a:r>
            <a:r>
              <a:rPr lang="en-US" dirty="0"/>
              <a:t> </a:t>
            </a:r>
            <a:r>
              <a:rPr lang="en-US" dirty="0" err="1"/>
              <a:t>geta</a:t>
            </a:r>
            <a:r>
              <a:rPr lang="en-US" dirty="0"/>
              <a:t> ( )</a:t>
            </a:r>
          </a:p>
          <a:p>
            <a:pPr marL="0" indent="0">
              <a:buNone/>
            </a:pPr>
            <a:r>
              <a:rPr lang="en-US" dirty="0"/>
              <a:t>  {  return a;  } };</a:t>
            </a:r>
          </a:p>
          <a:p>
            <a:pPr marL="0" indent="0">
              <a:buNone/>
            </a:pPr>
            <a:r>
              <a:rPr lang="en-US" dirty="0" err="1"/>
              <a:t>int</a:t>
            </a:r>
            <a:r>
              <a:rPr lang="en-US" dirty="0"/>
              <a:t> main( )</a:t>
            </a:r>
          </a:p>
          <a:p>
            <a:pPr marL="0" indent="0">
              <a:buNone/>
            </a:pPr>
            <a:r>
              <a:rPr lang="en-US" dirty="0"/>
              <a:t> {  x ob = 99; // passes 99 to j;</a:t>
            </a:r>
          </a:p>
          <a:p>
            <a:pPr marL="0" indent="0">
              <a:buNone/>
            </a:pPr>
            <a:r>
              <a:rPr lang="en-US" dirty="0"/>
              <a:t>   </a:t>
            </a:r>
            <a:r>
              <a:rPr lang="en-US" dirty="0" err="1"/>
              <a:t>cout</a:t>
            </a:r>
            <a:r>
              <a:rPr lang="en-US" dirty="0"/>
              <a:t> &lt;&lt; </a:t>
            </a:r>
            <a:r>
              <a:rPr lang="en-US" dirty="0" err="1"/>
              <a:t>ob.geta</a:t>
            </a:r>
            <a:r>
              <a:rPr lang="en-US" dirty="0"/>
              <a:t>( ); // outputs 99</a:t>
            </a:r>
          </a:p>
          <a:p>
            <a:pPr marL="0" indent="0">
              <a:buNone/>
            </a:pPr>
            <a:r>
              <a:rPr lang="en-US" dirty="0"/>
              <a:t>   return 0;  }</a:t>
            </a:r>
          </a:p>
          <a:p>
            <a:endParaRPr lang="en-US" dirty="0"/>
          </a:p>
          <a:p>
            <a:r>
              <a:rPr lang="en-US" dirty="0"/>
              <a:t>In general, whenever you have a constructor that requires only one argument, you can use either </a:t>
            </a:r>
            <a:r>
              <a:rPr lang="en-US" b="1" dirty="0"/>
              <a:t>ob(</a:t>
            </a:r>
            <a:r>
              <a:rPr lang="en-US" b="1" dirty="0" err="1"/>
              <a:t>i</a:t>
            </a:r>
            <a:r>
              <a:rPr lang="en-US" b="1" dirty="0"/>
              <a:t>)</a:t>
            </a:r>
            <a:r>
              <a:rPr lang="en-US" dirty="0"/>
              <a:t> or </a:t>
            </a:r>
            <a:r>
              <a:rPr lang="en-US" b="1" dirty="0"/>
              <a:t>ob =</a:t>
            </a:r>
            <a:r>
              <a:rPr lang="en-US" dirty="0"/>
              <a:t> </a:t>
            </a:r>
            <a:r>
              <a:rPr lang="en-US" b="1" dirty="0" err="1"/>
              <a:t>i</a:t>
            </a:r>
            <a:r>
              <a:rPr lang="en-US" dirty="0"/>
              <a:t> to initialize an object.</a:t>
            </a:r>
          </a:p>
          <a:p>
            <a:endParaRPr lang="en-US" dirty="0"/>
          </a:p>
          <a:p>
            <a:r>
              <a:rPr lang="en-US" b="1" dirty="0"/>
              <a:t>The reason for this is that whenever you create a constructor that takes one argument, you are implicitly creating a conversion from the type of that argument to the type of the class.</a:t>
            </a:r>
          </a:p>
          <a:p>
            <a:r>
              <a:rPr lang="en-US" dirty="0"/>
              <a:t>the declaration statement is handled by the compiler as if it were like this: </a:t>
            </a:r>
            <a:r>
              <a:rPr lang="en-US" b="1" dirty="0"/>
              <a:t>X ob = X ob(99);</a:t>
            </a:r>
            <a:endParaRPr lang="en-US" dirty="0"/>
          </a:p>
          <a:p>
            <a:endParaRPr lang="en-US" dirty="0"/>
          </a:p>
          <a:p>
            <a:endParaRPr lang="en-US" b="1" dirty="0"/>
          </a:p>
          <a:p>
            <a:pPr>
              <a:buNone/>
            </a:pP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p:txBody>
          <a:bodyPr>
            <a:normAutofit/>
          </a:bodyPr>
          <a:lstStyle/>
          <a:p>
            <a:r>
              <a:rPr lang="en-US" dirty="0"/>
              <a:t>Whenever one object is used to initialize another, C++ performs a bitwise copy. That is, an identical copy of the initializing object is created in the target object.</a:t>
            </a:r>
          </a:p>
          <a:p>
            <a:endParaRPr lang="en-US" dirty="0"/>
          </a:p>
          <a:p>
            <a:r>
              <a:rPr lang="en-US" dirty="0"/>
              <a:t>Although this is particularly adequate in most cases, there are situations in which a bitwise copy should not be used. </a:t>
            </a:r>
          </a:p>
          <a:p>
            <a:endParaRPr lang="en-US" dirty="0"/>
          </a:p>
          <a:p>
            <a:r>
              <a:rPr lang="en-US" dirty="0"/>
              <a:t>One of the most common situations is when an object allocates memory when it is created.</a:t>
            </a:r>
          </a:p>
          <a:p>
            <a:pPr>
              <a:buNone/>
            </a:pP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a:xfrm>
            <a:off x="1981200" y="1600200"/>
            <a:ext cx="8229600" cy="4757758"/>
          </a:xfrm>
        </p:spPr>
        <p:txBody>
          <a:bodyPr>
            <a:normAutofit fontScale="92500" lnSpcReduction="10000"/>
          </a:bodyPr>
          <a:lstStyle/>
          <a:p>
            <a:r>
              <a:rPr lang="en-US" dirty="0"/>
              <a:t>The same type of problem can occur in two additional ways: </a:t>
            </a:r>
          </a:p>
          <a:p>
            <a:pPr>
              <a:buFontTx/>
              <a:buNone/>
            </a:pPr>
            <a:r>
              <a:rPr lang="en-US" dirty="0"/>
              <a:t>   - </a:t>
            </a:r>
            <a:r>
              <a:rPr lang="en-US" sz="2400" dirty="0"/>
              <a:t>when a copy of an object is made when it is passed as an argument to a        function</a:t>
            </a:r>
          </a:p>
          <a:p>
            <a:pPr>
              <a:buFontTx/>
              <a:buNone/>
            </a:pPr>
            <a:r>
              <a:rPr lang="en-US" dirty="0"/>
              <a:t>    -  </a:t>
            </a:r>
            <a:r>
              <a:rPr lang="en-US" sz="2400" dirty="0"/>
              <a:t>when a temporary object is created as a return value from a function</a:t>
            </a:r>
            <a:r>
              <a:rPr lang="en-US" dirty="0"/>
              <a:t>.</a:t>
            </a:r>
          </a:p>
          <a:p>
            <a:endParaRPr lang="en-US" dirty="0"/>
          </a:p>
          <a:p>
            <a:r>
              <a:rPr lang="en-US" dirty="0"/>
              <a:t>C++ allows you to create a copy constructor, which the compiler invokes when one object initializes another.</a:t>
            </a:r>
          </a:p>
          <a:p>
            <a:endParaRPr lang="en-US" dirty="0"/>
          </a:p>
          <a:p>
            <a:r>
              <a:rPr lang="en-US" dirty="0"/>
              <a:t>When a copy constructor exists, the default bitwise copy is bypassed.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b="1" dirty="0"/>
          </a:p>
        </p:txBody>
      </p:sp>
      <p:sp>
        <p:nvSpPr>
          <p:cNvPr id="3" name="Content Placeholder 2"/>
          <p:cNvSpPr>
            <a:spLocks noGrp="1"/>
          </p:cNvSpPr>
          <p:nvPr>
            <p:ph idx="1"/>
          </p:nvPr>
        </p:nvSpPr>
        <p:spPr/>
        <p:txBody>
          <a:bodyPr/>
          <a:lstStyle/>
          <a:p>
            <a:pPr marL="457200" indent="-457200"/>
            <a:r>
              <a:rPr lang="en-US" dirty="0"/>
              <a:t> The common form of a copy constructor is:</a:t>
            </a:r>
          </a:p>
          <a:p>
            <a:pPr marL="457200" indent="-457200">
              <a:buNone/>
            </a:pPr>
            <a:r>
              <a:rPr lang="en-US" dirty="0"/>
              <a:t>    </a:t>
            </a:r>
            <a:r>
              <a:rPr lang="en-US" dirty="0" err="1"/>
              <a:t>classname</a:t>
            </a:r>
            <a:r>
              <a:rPr lang="en-US" dirty="0"/>
              <a:t> (const </a:t>
            </a:r>
            <a:r>
              <a:rPr lang="en-US" dirty="0" err="1"/>
              <a:t>classname</a:t>
            </a:r>
            <a:r>
              <a:rPr lang="en-US" dirty="0"/>
              <a:t> &amp;o)</a:t>
            </a:r>
          </a:p>
          <a:p>
            <a:pPr marL="457200" indent="-457200">
              <a:buNone/>
            </a:pPr>
            <a:r>
              <a:rPr lang="en-US" dirty="0"/>
              <a:t>     {     // body of constructor }</a:t>
            </a:r>
          </a:p>
          <a:p>
            <a:pPr marL="457200" indent="-457200">
              <a:buNone/>
            </a:pPr>
            <a:endParaRPr lang="en-US" dirty="0"/>
          </a:p>
          <a:p>
            <a:pPr marL="457200" indent="-457200"/>
            <a:r>
              <a:rPr lang="en-US" dirty="0"/>
              <a:t>There are two distinct situations in which the value of one object is assigned to another. </a:t>
            </a:r>
          </a:p>
          <a:p>
            <a:pPr marL="457200" indent="-457200">
              <a:buNone/>
            </a:pPr>
            <a:r>
              <a:rPr lang="en-US" dirty="0"/>
              <a:t>       -</a:t>
            </a:r>
            <a:r>
              <a:rPr lang="en-US" sz="2400" dirty="0"/>
              <a:t> assignment.</a:t>
            </a:r>
          </a:p>
          <a:p>
            <a:pPr marL="457200" indent="-457200">
              <a:buNone/>
            </a:pPr>
            <a:r>
              <a:rPr lang="en-US" sz="2400" dirty="0"/>
              <a:t> 	 - initialization</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1981200" y="1142984"/>
            <a:ext cx="8229600" cy="5214974"/>
          </a:xfrm>
        </p:spPr>
        <p:txBody>
          <a:bodyPr>
            <a:normAutofit fontScale="85000" lnSpcReduction="20000"/>
          </a:bodyPr>
          <a:lstStyle/>
          <a:p>
            <a:pPr marL="457200" indent="-457200"/>
            <a:endParaRPr lang="en-US" sz="2200" dirty="0"/>
          </a:p>
          <a:p>
            <a:pPr marL="457200" indent="-457200"/>
            <a:r>
              <a:rPr lang="en-US" sz="2200" dirty="0"/>
              <a:t>Initialization, which can occur in any one of the following three ways:</a:t>
            </a:r>
          </a:p>
          <a:p>
            <a:pPr marL="457200" indent="-457200">
              <a:buNone/>
            </a:pPr>
            <a:r>
              <a:rPr lang="en-US" sz="2200" dirty="0"/>
              <a:t> </a:t>
            </a:r>
          </a:p>
          <a:p>
            <a:pPr marL="457200" indent="-457200">
              <a:buNone/>
            </a:pPr>
            <a:r>
              <a:rPr lang="en-US" sz="2200" dirty="0"/>
              <a:t>       -When one object explicitly initializes another, such as in a declaration.</a:t>
            </a:r>
          </a:p>
          <a:p>
            <a:pPr marL="457200" indent="-457200">
              <a:buNone/>
            </a:pPr>
            <a:r>
              <a:rPr lang="en-US" sz="2200" dirty="0"/>
              <a:t>	-When a copy of an object is made to be passed to a function.</a:t>
            </a:r>
          </a:p>
          <a:p>
            <a:pPr marL="457200" indent="-457200">
              <a:buNone/>
            </a:pPr>
            <a:r>
              <a:rPr lang="en-US" sz="2200" dirty="0"/>
              <a:t>	-When a temporary object is generated (most commonly as a return value of a function).</a:t>
            </a:r>
          </a:p>
          <a:p>
            <a:pPr marL="457200" indent="-457200"/>
            <a:endParaRPr lang="en-US" sz="2200" dirty="0"/>
          </a:p>
          <a:p>
            <a:pPr marL="457200" indent="-457200"/>
            <a:r>
              <a:rPr lang="en-US" sz="2200" b="1" dirty="0"/>
              <a:t>The copy constructor applies only to initializations.</a:t>
            </a:r>
          </a:p>
          <a:p>
            <a:endParaRPr lang="en-US" sz="2400" dirty="0"/>
          </a:p>
          <a:p>
            <a:r>
              <a:rPr lang="en-US" sz="2400" dirty="0"/>
              <a:t>For example, assuming a class called </a:t>
            </a:r>
            <a:r>
              <a:rPr lang="en-US" sz="2400" dirty="0" err="1"/>
              <a:t>myclass</a:t>
            </a:r>
            <a:r>
              <a:rPr lang="en-US" sz="2400" dirty="0"/>
              <a:t>, and that y is an object of type </a:t>
            </a:r>
            <a:r>
              <a:rPr lang="en-US" sz="2400" dirty="0" err="1"/>
              <a:t>myclass</a:t>
            </a:r>
            <a:r>
              <a:rPr lang="en-US" sz="2400" dirty="0"/>
              <a:t>, each of the following statements involves initialization:</a:t>
            </a:r>
          </a:p>
          <a:p>
            <a:endParaRPr lang="en-US" sz="2400" dirty="0"/>
          </a:p>
          <a:p>
            <a:r>
              <a:rPr lang="en-US" sz="2400" dirty="0" err="1"/>
              <a:t>myclass</a:t>
            </a:r>
            <a:r>
              <a:rPr lang="en-US" sz="2400" dirty="0"/>
              <a:t> x = y; // explicit initialization</a:t>
            </a:r>
          </a:p>
          <a:p>
            <a:r>
              <a:rPr lang="en-US" sz="2400" dirty="0" err="1"/>
              <a:t>func</a:t>
            </a:r>
            <a:r>
              <a:rPr lang="en-US" sz="2400" dirty="0"/>
              <a:t>( y); // object passed as a parameter</a:t>
            </a:r>
          </a:p>
          <a:p>
            <a:r>
              <a:rPr lang="en-US" sz="2400" dirty="0"/>
              <a:t>y  = </a:t>
            </a:r>
            <a:r>
              <a:rPr lang="en-US" sz="2400" dirty="0" err="1"/>
              <a:t>func</a:t>
            </a:r>
            <a:r>
              <a:rPr lang="en-US" sz="2400" dirty="0"/>
              <a:t>( ); // y receiving a temporary return object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p:txBody>
          <a:bodyPr>
            <a:normAutofit fontScale="55000" lnSpcReduction="20000"/>
          </a:bodyPr>
          <a:lstStyle/>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#include&lt;</a:t>
            </a:r>
            <a:r>
              <a:rPr lang="en-US" dirty="0" err="1"/>
              <a:t>stdlib</a:t>
            </a:r>
            <a:r>
              <a:rPr lang="en-US" dirty="0"/>
              <a:t>&gt;</a:t>
            </a:r>
          </a:p>
          <a:p>
            <a:pPr marL="0" indent="0">
              <a:lnSpc>
                <a:spcPct val="80000"/>
              </a:lnSpc>
              <a:buNone/>
            </a:pPr>
            <a:r>
              <a:rPr lang="en-US" dirty="0"/>
              <a:t>Using namespace std;</a:t>
            </a:r>
          </a:p>
          <a:p>
            <a:pPr marL="0" indent="0">
              <a:lnSpc>
                <a:spcPct val="80000"/>
              </a:lnSpc>
              <a:buNone/>
            </a:pPr>
            <a:r>
              <a:rPr lang="en-US" dirty="0"/>
              <a:t>Class array</a:t>
            </a:r>
          </a:p>
          <a:p>
            <a:pPr marL="0" indent="0">
              <a:lnSpc>
                <a:spcPct val="80000"/>
              </a:lnSpc>
              <a:buNone/>
            </a:pPr>
            <a:r>
              <a:rPr lang="en-US" dirty="0"/>
              <a:t> {</a:t>
            </a:r>
          </a:p>
          <a:p>
            <a:pPr marL="0" indent="0">
              <a:lnSpc>
                <a:spcPct val="80000"/>
              </a:lnSpc>
              <a:buNone/>
            </a:pPr>
            <a:r>
              <a:rPr lang="en-US" dirty="0"/>
              <a:t>   </a:t>
            </a:r>
            <a:r>
              <a:rPr lang="en-US" dirty="0" err="1"/>
              <a:t>int</a:t>
            </a:r>
            <a:r>
              <a:rPr lang="en-US" dirty="0"/>
              <a:t> *p;</a:t>
            </a:r>
          </a:p>
          <a:p>
            <a:pPr marL="0" indent="0">
              <a:lnSpc>
                <a:spcPct val="80000"/>
              </a:lnSpc>
              <a:buNone/>
            </a:pPr>
            <a:r>
              <a:rPr lang="en-US" dirty="0"/>
              <a:t>   </a:t>
            </a:r>
            <a:r>
              <a:rPr lang="en-US" dirty="0" err="1"/>
              <a:t>int</a:t>
            </a:r>
            <a:r>
              <a:rPr lang="en-US" dirty="0"/>
              <a:t> size;</a:t>
            </a:r>
          </a:p>
          <a:p>
            <a:pPr marL="0" indent="0">
              <a:lnSpc>
                <a:spcPct val="80000"/>
              </a:lnSpc>
              <a:buNone/>
            </a:pPr>
            <a:r>
              <a:rPr lang="en-US" dirty="0"/>
              <a:t>   public:</a:t>
            </a:r>
          </a:p>
          <a:p>
            <a:pPr marL="0" indent="0">
              <a:lnSpc>
                <a:spcPct val="80000"/>
              </a:lnSpc>
              <a:buNone/>
            </a:pPr>
            <a:r>
              <a:rPr lang="en-US" dirty="0"/>
              <a:t>    array (</a:t>
            </a:r>
            <a:r>
              <a:rPr lang="en-US" dirty="0" err="1"/>
              <a:t>int</a:t>
            </a:r>
            <a:r>
              <a:rPr lang="en-US" dirty="0"/>
              <a:t> </a:t>
            </a:r>
            <a:r>
              <a:rPr lang="en-US" dirty="0" err="1"/>
              <a:t>sz</a:t>
            </a:r>
            <a:r>
              <a:rPr lang="en-US" dirty="0"/>
              <a:t>)</a:t>
            </a:r>
          </a:p>
          <a:p>
            <a:pPr marL="0" indent="0">
              <a:lnSpc>
                <a:spcPct val="80000"/>
              </a:lnSpc>
              <a:buNone/>
            </a:pPr>
            <a:r>
              <a:rPr lang="en-US" dirty="0"/>
              <a:t>     { try {</a:t>
            </a:r>
          </a:p>
          <a:p>
            <a:pPr marL="0" indent="0">
              <a:lnSpc>
                <a:spcPct val="80000"/>
              </a:lnSpc>
              <a:buNone/>
            </a:pPr>
            <a:r>
              <a:rPr lang="en-US" dirty="0"/>
              <a:t>              p = new </a:t>
            </a:r>
            <a:r>
              <a:rPr lang="en-US" dirty="0" err="1"/>
              <a:t>int</a:t>
            </a:r>
            <a:r>
              <a:rPr lang="en-US" dirty="0"/>
              <a:t> [</a:t>
            </a:r>
            <a:r>
              <a:rPr lang="en-US" dirty="0" err="1"/>
              <a:t>sz</a:t>
            </a:r>
            <a:r>
              <a:rPr lang="en-US" dirty="0"/>
              <a:t>];</a:t>
            </a:r>
          </a:p>
          <a:p>
            <a:pPr marL="0" indent="0">
              <a:lnSpc>
                <a:spcPct val="80000"/>
              </a:lnSpc>
              <a:buNone/>
            </a:pPr>
            <a:r>
              <a:rPr lang="en-US" dirty="0"/>
              <a:t>             } </a:t>
            </a:r>
          </a:p>
          <a:p>
            <a:pPr marL="0" indent="0">
              <a:lnSpc>
                <a:spcPct val="80000"/>
              </a:lnSpc>
              <a:buNone/>
            </a:pPr>
            <a:r>
              <a:rPr lang="en-US" dirty="0"/>
              <a:t>         catch (</a:t>
            </a:r>
            <a:r>
              <a:rPr lang="en-US" dirty="0" err="1"/>
              <a:t>bad_alloc</a:t>
            </a:r>
            <a:r>
              <a:rPr lang="en-US" dirty="0"/>
              <a:t> </a:t>
            </a:r>
            <a:r>
              <a:rPr lang="en-US" dirty="0" err="1"/>
              <a:t>xa</a:t>
            </a:r>
            <a:r>
              <a:rPr lang="en-US" dirty="0"/>
              <a:t>) </a:t>
            </a:r>
          </a:p>
          <a:p>
            <a:pPr marL="0" indent="0">
              <a:lnSpc>
                <a:spcPct val="80000"/>
              </a:lnSpc>
              <a:buNone/>
            </a:pPr>
            <a:r>
              <a:rPr lang="en-US" dirty="0"/>
              <a:t>          { </a:t>
            </a:r>
            <a:r>
              <a:rPr lang="en-US" dirty="0" err="1"/>
              <a:t>cout</a:t>
            </a:r>
            <a:r>
              <a:rPr lang="en-US" dirty="0"/>
              <a:t> &lt;&lt; “allocation failure\n”;</a:t>
            </a:r>
          </a:p>
          <a:p>
            <a:pPr marL="0" indent="0">
              <a:lnSpc>
                <a:spcPct val="80000"/>
              </a:lnSpc>
              <a:buNone/>
            </a:pPr>
            <a:r>
              <a:rPr lang="en-US" dirty="0"/>
              <a:t>             exit(EXIT_FAILURE); }</a:t>
            </a:r>
          </a:p>
          <a:p>
            <a:pPr marL="0" indent="0">
              <a:lnSpc>
                <a:spcPct val="80000"/>
              </a:lnSpc>
              <a:buNone/>
            </a:pPr>
            <a:r>
              <a:rPr lang="en-US" dirty="0"/>
              <a:t>      size = </a:t>
            </a:r>
            <a:r>
              <a:rPr lang="en-US" dirty="0" err="1"/>
              <a:t>sz</a:t>
            </a:r>
            <a:r>
              <a:rPr lang="en-US" dirty="0"/>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1981200" y="1600200"/>
            <a:ext cx="8229600" cy="4686320"/>
          </a:xfrm>
        </p:spPr>
        <p:txBody>
          <a:bodyPr>
            <a:normAutofit fontScale="55000" lnSpcReduction="20000"/>
          </a:bodyPr>
          <a:lstStyle/>
          <a:p>
            <a:pPr marL="0" indent="0">
              <a:lnSpc>
                <a:spcPct val="80000"/>
              </a:lnSpc>
              <a:buNone/>
            </a:pPr>
            <a:r>
              <a:rPr lang="en-US" dirty="0"/>
              <a:t>~array ( )</a:t>
            </a:r>
          </a:p>
          <a:p>
            <a:pPr marL="0" indent="0">
              <a:lnSpc>
                <a:spcPct val="80000"/>
              </a:lnSpc>
              <a:buNone/>
            </a:pPr>
            <a:r>
              <a:rPr lang="en-US" dirty="0"/>
              <a:t> { delete [ ] p; }</a:t>
            </a:r>
          </a:p>
          <a:p>
            <a:pPr marL="0" indent="0">
              <a:lnSpc>
                <a:spcPct val="80000"/>
              </a:lnSpc>
              <a:buNone/>
            </a:pPr>
            <a:r>
              <a:rPr lang="en-US" dirty="0"/>
              <a:t>array (const array &amp;a); // copy constructor</a:t>
            </a:r>
          </a:p>
          <a:p>
            <a:pPr marL="0" indent="0">
              <a:lnSpc>
                <a:spcPct val="80000"/>
              </a:lnSpc>
              <a:buNone/>
            </a:pPr>
            <a:r>
              <a:rPr lang="en-US" dirty="0"/>
              <a:t>void put (</a:t>
            </a:r>
            <a:r>
              <a:rPr lang="en-US" dirty="0" err="1"/>
              <a:t>int</a:t>
            </a:r>
            <a:r>
              <a:rPr lang="en-US" dirty="0"/>
              <a:t> </a:t>
            </a:r>
            <a:r>
              <a:rPr lang="en-US" dirty="0" err="1"/>
              <a:t>i</a:t>
            </a:r>
            <a:r>
              <a:rPr lang="en-US" dirty="0"/>
              <a:t>, </a:t>
            </a:r>
            <a:r>
              <a:rPr lang="en-US" dirty="0" err="1"/>
              <a:t>int</a:t>
            </a:r>
            <a:r>
              <a:rPr lang="en-US" dirty="0"/>
              <a:t> j)</a:t>
            </a:r>
          </a:p>
          <a:p>
            <a:pPr marL="0" indent="0">
              <a:lnSpc>
                <a:spcPct val="80000"/>
              </a:lnSpc>
              <a:buNone/>
            </a:pPr>
            <a:r>
              <a:rPr lang="en-US" dirty="0"/>
              <a:t> { if (</a:t>
            </a:r>
            <a:r>
              <a:rPr lang="en-US" dirty="0" err="1"/>
              <a:t>i</a:t>
            </a:r>
            <a:r>
              <a:rPr lang="en-US" dirty="0"/>
              <a:t> &gt;= 0 &amp;&amp; </a:t>
            </a:r>
            <a:r>
              <a:rPr lang="en-US" dirty="0" err="1"/>
              <a:t>i</a:t>
            </a:r>
            <a:r>
              <a:rPr lang="en-US" dirty="0"/>
              <a:t> &lt; size)</a:t>
            </a:r>
          </a:p>
          <a:p>
            <a:pPr marL="0" indent="0">
              <a:lnSpc>
                <a:spcPct val="80000"/>
              </a:lnSpc>
              <a:buNone/>
            </a:pPr>
            <a:r>
              <a:rPr lang="en-US" dirty="0"/>
              <a:t>    p[</a:t>
            </a:r>
            <a:r>
              <a:rPr lang="en-US" dirty="0" err="1"/>
              <a:t>i</a:t>
            </a:r>
            <a:r>
              <a:rPr lang="en-US" dirty="0"/>
              <a:t>] = j; }</a:t>
            </a:r>
          </a:p>
          <a:p>
            <a:pPr marL="0" indent="0">
              <a:lnSpc>
                <a:spcPct val="80000"/>
              </a:lnSpc>
              <a:buNone/>
            </a:pPr>
            <a:r>
              <a:rPr lang="en-US" dirty="0" err="1"/>
              <a:t>int</a:t>
            </a:r>
            <a:r>
              <a:rPr lang="en-US" dirty="0"/>
              <a:t> get (</a:t>
            </a:r>
            <a:r>
              <a:rPr lang="en-US" dirty="0" err="1"/>
              <a:t>int</a:t>
            </a:r>
            <a:r>
              <a:rPr lang="en-US" dirty="0"/>
              <a:t> </a:t>
            </a:r>
            <a:r>
              <a:rPr lang="en-US" dirty="0" err="1"/>
              <a:t>i</a:t>
            </a:r>
            <a:r>
              <a:rPr lang="en-US" dirty="0"/>
              <a:t>)</a:t>
            </a:r>
          </a:p>
          <a:p>
            <a:pPr marL="0" indent="0">
              <a:lnSpc>
                <a:spcPct val="80000"/>
              </a:lnSpc>
              <a:buNone/>
            </a:pPr>
            <a:r>
              <a:rPr lang="en-US" dirty="0"/>
              <a:t> {  return p[</a:t>
            </a:r>
            <a:r>
              <a:rPr lang="en-US" dirty="0" err="1"/>
              <a:t>i</a:t>
            </a:r>
            <a:r>
              <a:rPr lang="en-US" dirty="0"/>
              <a:t>]; } };</a:t>
            </a:r>
          </a:p>
          <a:p>
            <a:pPr marL="0" indent="0">
              <a:lnSpc>
                <a:spcPct val="80000"/>
              </a:lnSpc>
              <a:buNone/>
            </a:pPr>
            <a:r>
              <a:rPr lang="en-US" dirty="0"/>
              <a:t>array</a:t>
            </a:r>
            <a:r>
              <a:rPr lang="en-US" b="1" dirty="0"/>
              <a:t>:: </a:t>
            </a:r>
            <a:r>
              <a:rPr lang="en-US" dirty="0"/>
              <a:t>array (const array &amp;a) //Copy constructor</a:t>
            </a:r>
          </a:p>
          <a:p>
            <a:pPr marL="0" indent="0">
              <a:lnSpc>
                <a:spcPct val="80000"/>
              </a:lnSpc>
              <a:buNone/>
            </a:pPr>
            <a:r>
              <a:rPr lang="en-US" dirty="0"/>
              <a:t> { </a:t>
            </a:r>
            <a:r>
              <a:rPr lang="en-US" dirty="0" err="1"/>
              <a:t>int</a:t>
            </a:r>
            <a:r>
              <a:rPr lang="en-US" dirty="0"/>
              <a:t> </a:t>
            </a:r>
            <a:r>
              <a:rPr lang="en-US" dirty="0" err="1"/>
              <a:t>i</a:t>
            </a:r>
            <a:r>
              <a:rPr lang="en-US" dirty="0"/>
              <a:t>;</a:t>
            </a:r>
          </a:p>
          <a:p>
            <a:pPr marL="0" indent="0">
              <a:lnSpc>
                <a:spcPct val="80000"/>
              </a:lnSpc>
              <a:buNone/>
            </a:pPr>
            <a:r>
              <a:rPr lang="en-US" dirty="0"/>
              <a:t>   try {</a:t>
            </a:r>
          </a:p>
          <a:p>
            <a:pPr marL="0" indent="0">
              <a:lnSpc>
                <a:spcPct val="80000"/>
              </a:lnSpc>
              <a:buNone/>
            </a:pPr>
            <a:r>
              <a:rPr lang="en-US" dirty="0"/>
              <a:t>      p = new </a:t>
            </a:r>
            <a:r>
              <a:rPr lang="en-US" dirty="0" err="1"/>
              <a:t>int</a:t>
            </a:r>
            <a:r>
              <a:rPr lang="en-US" dirty="0"/>
              <a:t>[ </a:t>
            </a:r>
            <a:r>
              <a:rPr lang="en-US" dirty="0" err="1"/>
              <a:t>a.size</a:t>
            </a:r>
            <a:r>
              <a:rPr lang="en-US" dirty="0"/>
              <a:t>];</a:t>
            </a:r>
          </a:p>
          <a:p>
            <a:pPr marL="0" indent="0">
              <a:lnSpc>
                <a:spcPct val="80000"/>
              </a:lnSpc>
              <a:buNone/>
            </a:pPr>
            <a:r>
              <a:rPr lang="en-US" dirty="0"/>
              <a:t>      }catch (</a:t>
            </a:r>
            <a:r>
              <a:rPr lang="en-US" dirty="0" err="1"/>
              <a:t>bad_alloc</a:t>
            </a:r>
            <a:r>
              <a:rPr lang="en-US" dirty="0"/>
              <a:t> </a:t>
            </a:r>
            <a:r>
              <a:rPr lang="en-US" dirty="0" err="1"/>
              <a:t>xa</a:t>
            </a:r>
            <a:r>
              <a:rPr lang="en-US" dirty="0"/>
              <a:t>)</a:t>
            </a:r>
          </a:p>
          <a:p>
            <a:pPr marL="0" indent="0">
              <a:lnSpc>
                <a:spcPct val="80000"/>
              </a:lnSpc>
              <a:buNone/>
            </a:pPr>
            <a:r>
              <a:rPr lang="en-US" dirty="0"/>
              <a:t>       {</a:t>
            </a:r>
            <a:r>
              <a:rPr lang="en-US" dirty="0" err="1"/>
              <a:t>cout</a:t>
            </a:r>
            <a:r>
              <a:rPr lang="en-US" dirty="0"/>
              <a:t> &lt;&lt; “Allocation Failure\n”;</a:t>
            </a:r>
          </a:p>
          <a:p>
            <a:pPr marL="0" indent="0">
              <a:lnSpc>
                <a:spcPct val="80000"/>
              </a:lnSpc>
              <a:buNone/>
            </a:pPr>
            <a:r>
              <a:rPr lang="en-US" dirty="0"/>
              <a:t>         exit (EXIT_FAILURE); }</a:t>
            </a:r>
          </a:p>
          <a:p>
            <a:pPr marL="0" indent="0">
              <a:lnSpc>
                <a:spcPct val="80000"/>
              </a:lnSpc>
              <a:buNone/>
            </a:pPr>
            <a:r>
              <a:rPr lang="en-US" dirty="0"/>
              <a:t>     for (</a:t>
            </a:r>
            <a:r>
              <a:rPr lang="en-US" dirty="0" err="1"/>
              <a:t>i</a:t>
            </a:r>
            <a:r>
              <a:rPr lang="en-US" dirty="0"/>
              <a:t>=0; </a:t>
            </a:r>
            <a:r>
              <a:rPr lang="en-US" dirty="0" err="1"/>
              <a:t>i</a:t>
            </a:r>
            <a:r>
              <a:rPr lang="en-US" dirty="0"/>
              <a:t> &lt; </a:t>
            </a:r>
            <a:r>
              <a:rPr lang="en-US" dirty="0" err="1"/>
              <a:t>a.size</a:t>
            </a:r>
            <a:r>
              <a:rPr lang="en-US" dirty="0"/>
              <a:t>; </a:t>
            </a:r>
            <a:r>
              <a:rPr lang="en-US" dirty="0" err="1"/>
              <a:t>i</a:t>
            </a:r>
            <a:r>
              <a:rPr lang="en-US" dirty="0"/>
              <a:t>++)</a:t>
            </a:r>
          </a:p>
          <a:p>
            <a:pPr marL="0" indent="0">
              <a:lnSpc>
                <a:spcPct val="80000"/>
              </a:lnSpc>
              <a:buNone/>
            </a:pPr>
            <a:r>
              <a:rPr lang="en-US" dirty="0"/>
              <a:t>       p[</a:t>
            </a:r>
            <a:r>
              <a:rPr lang="en-US" dirty="0" err="1"/>
              <a:t>i</a:t>
            </a:r>
            <a:r>
              <a:rPr lang="en-US" dirty="0"/>
              <a:t>] = </a:t>
            </a:r>
            <a:r>
              <a:rPr lang="en-US" dirty="0" err="1"/>
              <a:t>a.p</a:t>
            </a:r>
            <a:r>
              <a:rPr lang="en-US" dirty="0"/>
              <a:t>[</a:t>
            </a:r>
            <a:r>
              <a:rPr lang="en-US" dirty="0" err="1"/>
              <a:t>i</a:t>
            </a:r>
            <a:r>
              <a:rPr lang="en-US"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p:txBody>
          <a:bodyPr>
            <a:normAutofit fontScale="55000" lnSpcReduction="20000"/>
          </a:bodyPr>
          <a:lstStyle/>
          <a:p>
            <a:pPr marL="0" indent="0">
              <a:lnSpc>
                <a:spcPct val="90000"/>
              </a:lnSpc>
              <a:buNone/>
            </a:pPr>
            <a:r>
              <a:rPr lang="en-US" dirty="0" err="1"/>
              <a:t>int</a:t>
            </a:r>
            <a:r>
              <a:rPr lang="en-US" dirty="0"/>
              <a:t> main( )</a:t>
            </a:r>
          </a:p>
          <a:p>
            <a:pPr marL="0" indent="0">
              <a:lnSpc>
                <a:spcPct val="90000"/>
              </a:lnSpc>
              <a:buNone/>
            </a:pPr>
            <a:r>
              <a:rPr lang="en-US" dirty="0"/>
              <a:t> {</a:t>
            </a:r>
          </a:p>
          <a:p>
            <a:pPr marL="0" indent="0">
              <a:lnSpc>
                <a:spcPct val="90000"/>
              </a:lnSpc>
              <a:buNone/>
            </a:pPr>
            <a:r>
              <a:rPr lang="en-US" dirty="0"/>
              <a:t>   array num(10);</a:t>
            </a:r>
          </a:p>
          <a:p>
            <a:pPr marL="0" indent="0">
              <a:lnSpc>
                <a:spcPct val="90000"/>
              </a:lnSpc>
              <a:buNone/>
            </a:pPr>
            <a:r>
              <a:rPr lang="en-US" dirty="0"/>
              <a:t>   </a:t>
            </a:r>
            <a:r>
              <a:rPr lang="en-US" dirty="0" err="1"/>
              <a:t>int</a:t>
            </a:r>
            <a:r>
              <a:rPr lang="en-US" dirty="0"/>
              <a:t> </a:t>
            </a:r>
            <a:r>
              <a:rPr lang="en-US" dirty="0" err="1"/>
              <a:t>i</a:t>
            </a:r>
            <a:r>
              <a:rPr lang="en-US" dirty="0"/>
              <a:t>;</a:t>
            </a:r>
          </a:p>
          <a:p>
            <a:pPr marL="0" indent="0">
              <a:lnSpc>
                <a:spcPct val="90000"/>
              </a:lnSpc>
              <a:buNone/>
            </a:pPr>
            <a:r>
              <a:rPr lang="en-US" dirty="0"/>
              <a:t>   for (</a:t>
            </a:r>
            <a:r>
              <a:rPr lang="en-US" dirty="0" err="1"/>
              <a:t>i</a:t>
            </a:r>
            <a:r>
              <a:rPr lang="en-US" dirty="0"/>
              <a:t> = 0; </a:t>
            </a:r>
            <a:r>
              <a:rPr lang="en-US" dirty="0" err="1"/>
              <a:t>i</a:t>
            </a:r>
            <a:r>
              <a:rPr lang="en-US" dirty="0"/>
              <a:t> &lt; 10; </a:t>
            </a:r>
            <a:r>
              <a:rPr lang="en-US" dirty="0" err="1"/>
              <a:t>i</a:t>
            </a:r>
            <a:r>
              <a:rPr lang="en-US" dirty="0"/>
              <a:t>++)</a:t>
            </a:r>
          </a:p>
          <a:p>
            <a:pPr marL="0" indent="0">
              <a:lnSpc>
                <a:spcPct val="90000"/>
              </a:lnSpc>
              <a:buNone/>
            </a:pPr>
            <a:r>
              <a:rPr lang="en-US" dirty="0"/>
              <a:t>     </a:t>
            </a:r>
            <a:r>
              <a:rPr lang="en-US" dirty="0" err="1"/>
              <a:t>num.put</a:t>
            </a:r>
            <a:r>
              <a:rPr lang="en-US" dirty="0"/>
              <a:t> (</a:t>
            </a:r>
            <a:r>
              <a:rPr lang="en-US" dirty="0" err="1"/>
              <a:t>i</a:t>
            </a:r>
            <a:r>
              <a:rPr lang="en-US" dirty="0"/>
              <a:t> ,</a:t>
            </a:r>
            <a:r>
              <a:rPr lang="en-US" dirty="0" err="1"/>
              <a:t>i</a:t>
            </a:r>
            <a:r>
              <a:rPr lang="en-US" dirty="0"/>
              <a:t>);</a:t>
            </a:r>
          </a:p>
          <a:p>
            <a:pPr marL="0" indent="0">
              <a:lnSpc>
                <a:spcPct val="90000"/>
              </a:lnSpc>
              <a:buNone/>
            </a:pPr>
            <a:r>
              <a:rPr lang="en-US" dirty="0"/>
              <a:t>   for (</a:t>
            </a:r>
            <a:r>
              <a:rPr lang="en-US" dirty="0" err="1"/>
              <a:t>i</a:t>
            </a:r>
            <a:r>
              <a:rPr lang="en-US" dirty="0"/>
              <a:t> = 9; </a:t>
            </a:r>
            <a:r>
              <a:rPr lang="en-US" dirty="0" err="1"/>
              <a:t>i</a:t>
            </a:r>
            <a:r>
              <a:rPr lang="en-US" dirty="0"/>
              <a:t> &gt;= 0; </a:t>
            </a:r>
            <a:r>
              <a:rPr lang="en-US" dirty="0" err="1"/>
              <a:t>i</a:t>
            </a:r>
            <a:r>
              <a:rPr lang="en-US" dirty="0"/>
              <a:t>--)</a:t>
            </a:r>
          </a:p>
          <a:p>
            <a:pPr marL="0" indent="0">
              <a:lnSpc>
                <a:spcPct val="90000"/>
              </a:lnSpc>
              <a:buNone/>
            </a:pPr>
            <a:r>
              <a:rPr lang="en-US" dirty="0"/>
              <a:t>     </a:t>
            </a:r>
            <a:r>
              <a:rPr lang="en-US" dirty="0" err="1"/>
              <a:t>cout</a:t>
            </a:r>
            <a:r>
              <a:rPr lang="en-US" dirty="0"/>
              <a:t> &lt;&lt; </a:t>
            </a:r>
            <a:r>
              <a:rPr lang="en-US" dirty="0" err="1"/>
              <a:t>num.get</a:t>
            </a:r>
            <a:r>
              <a:rPr lang="en-US" dirty="0"/>
              <a:t>(</a:t>
            </a:r>
            <a:r>
              <a:rPr lang="en-US" dirty="0" err="1"/>
              <a:t>i</a:t>
            </a:r>
            <a:r>
              <a:rPr lang="en-US" dirty="0"/>
              <a:t>);</a:t>
            </a:r>
          </a:p>
          <a:p>
            <a:pPr marL="0" indent="0">
              <a:lnSpc>
                <a:spcPct val="90000"/>
              </a:lnSpc>
              <a:buNone/>
            </a:pPr>
            <a:r>
              <a:rPr lang="en-US" dirty="0"/>
              <a:t>   //create another array and initialize with num</a:t>
            </a:r>
          </a:p>
          <a:p>
            <a:pPr marL="0" indent="0">
              <a:lnSpc>
                <a:spcPct val="90000"/>
              </a:lnSpc>
              <a:buNone/>
            </a:pPr>
            <a:r>
              <a:rPr lang="en-US" dirty="0"/>
              <a:t>   array x(num); // invoke copy constructor</a:t>
            </a:r>
          </a:p>
          <a:p>
            <a:pPr marL="0" indent="0">
              <a:lnSpc>
                <a:spcPct val="90000"/>
              </a:lnSpc>
              <a:buNone/>
            </a:pPr>
            <a:r>
              <a:rPr lang="en-US" dirty="0"/>
              <a:t>   for (</a:t>
            </a:r>
            <a:r>
              <a:rPr lang="en-US" dirty="0" err="1"/>
              <a:t>i</a:t>
            </a:r>
            <a:r>
              <a:rPr lang="en-US" dirty="0"/>
              <a:t> = 0, </a:t>
            </a:r>
            <a:r>
              <a:rPr lang="en-US" dirty="0" err="1"/>
              <a:t>i</a:t>
            </a:r>
            <a:r>
              <a:rPr lang="en-US" dirty="0"/>
              <a:t> &lt; 10; </a:t>
            </a:r>
            <a:r>
              <a:rPr lang="en-US" dirty="0" err="1"/>
              <a:t>i</a:t>
            </a:r>
            <a:r>
              <a:rPr lang="en-US" dirty="0"/>
              <a:t>++)</a:t>
            </a:r>
          </a:p>
          <a:p>
            <a:pPr marL="0" indent="0">
              <a:lnSpc>
                <a:spcPct val="90000"/>
              </a:lnSpc>
              <a:buNone/>
            </a:pPr>
            <a:r>
              <a:rPr lang="en-US" dirty="0"/>
              <a:t>    </a:t>
            </a:r>
            <a:r>
              <a:rPr lang="en-US" dirty="0" err="1"/>
              <a:t>cout</a:t>
            </a:r>
            <a:r>
              <a:rPr lang="en-US" dirty="0"/>
              <a:t> &lt;&lt; </a:t>
            </a:r>
            <a:r>
              <a:rPr lang="en-US" dirty="0" err="1"/>
              <a:t>x.get</a:t>
            </a:r>
            <a:r>
              <a:rPr lang="en-US" dirty="0"/>
              <a:t>( </a:t>
            </a:r>
            <a:r>
              <a:rPr lang="en-US" dirty="0" err="1"/>
              <a:t>i</a:t>
            </a:r>
            <a:r>
              <a:rPr lang="en-US" dirty="0"/>
              <a:t>);</a:t>
            </a:r>
          </a:p>
          <a:p>
            <a:pPr marL="0" indent="0">
              <a:lnSpc>
                <a:spcPct val="90000"/>
              </a:lnSpc>
              <a:buNone/>
            </a:pPr>
            <a:r>
              <a:rPr lang="en-US" dirty="0"/>
              <a:t>    return 0; </a:t>
            </a:r>
          </a:p>
          <a:p>
            <a:pPr marL="0" indent="0">
              <a:lnSpc>
                <a:spcPct val="90000"/>
              </a:lnSpc>
              <a:buNone/>
            </a:pPr>
            <a:r>
              <a:rPr lang="en-US" dirty="0"/>
              <a:t>  }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IN" dirty="0"/>
          </a:p>
        </p:txBody>
      </p:sp>
      <p:sp>
        <p:nvSpPr>
          <p:cNvPr id="3" name="Content Placeholder 2"/>
          <p:cNvSpPr>
            <a:spLocks noGrp="1"/>
          </p:cNvSpPr>
          <p:nvPr>
            <p:ph idx="1"/>
          </p:nvPr>
        </p:nvSpPr>
        <p:spPr>
          <a:xfrm>
            <a:off x="1981200" y="1600200"/>
            <a:ext cx="8229600" cy="4900634"/>
          </a:xfrm>
        </p:spPr>
        <p:txBody>
          <a:bodyPr>
            <a:normAutofit fontScale="92500" lnSpcReduction="20000"/>
          </a:bodyPr>
          <a:lstStyle/>
          <a:p>
            <a:r>
              <a:rPr lang="en-US" dirty="0"/>
              <a:t>Let’s look closely at what happens when </a:t>
            </a:r>
            <a:r>
              <a:rPr lang="en-US" b="1" dirty="0"/>
              <a:t>num</a:t>
            </a:r>
            <a:r>
              <a:rPr lang="en-US" dirty="0"/>
              <a:t> is used to initialize</a:t>
            </a:r>
            <a:r>
              <a:rPr lang="en-US" b="1" dirty="0"/>
              <a:t> x</a:t>
            </a:r>
            <a:r>
              <a:rPr lang="en-US" dirty="0"/>
              <a:t> in the statement</a:t>
            </a:r>
          </a:p>
          <a:p>
            <a:r>
              <a:rPr lang="en-US" dirty="0"/>
              <a:t>array x(num); </a:t>
            </a:r>
          </a:p>
          <a:p>
            <a:endParaRPr lang="en-US" dirty="0"/>
          </a:p>
          <a:p>
            <a:r>
              <a:rPr lang="en-US" dirty="0"/>
              <a:t>The copy constructor is called, memory for the new array is allocated and stored in </a:t>
            </a:r>
            <a:r>
              <a:rPr lang="en-US" b="1" dirty="0" err="1"/>
              <a:t>x.p</a:t>
            </a:r>
            <a:r>
              <a:rPr lang="en-US" dirty="0"/>
              <a:t>, and the contents of </a:t>
            </a:r>
            <a:r>
              <a:rPr lang="en-US" b="1" dirty="0"/>
              <a:t>num</a:t>
            </a:r>
            <a:r>
              <a:rPr lang="en-US" dirty="0"/>
              <a:t> are copied to </a:t>
            </a:r>
            <a:r>
              <a:rPr lang="en-US" b="1" dirty="0" err="1"/>
              <a:t>x’s</a:t>
            </a:r>
            <a:r>
              <a:rPr lang="en-US" dirty="0"/>
              <a:t> array. In this way,</a:t>
            </a:r>
            <a:r>
              <a:rPr lang="en-US" b="1" dirty="0"/>
              <a:t> x</a:t>
            </a:r>
            <a:r>
              <a:rPr lang="en-US" dirty="0"/>
              <a:t> and </a:t>
            </a:r>
            <a:r>
              <a:rPr lang="en-US" b="1" dirty="0"/>
              <a:t>num</a:t>
            </a:r>
            <a:r>
              <a:rPr lang="en-US" dirty="0"/>
              <a:t> have arrays that contain the same values, but each array is separate and distinct. That is </a:t>
            </a:r>
            <a:r>
              <a:rPr lang="en-US" b="1" dirty="0" err="1"/>
              <a:t>num.p</a:t>
            </a:r>
            <a:r>
              <a:rPr lang="en-US" dirty="0"/>
              <a:t> and</a:t>
            </a:r>
            <a:r>
              <a:rPr lang="en-US" b="1" dirty="0"/>
              <a:t> </a:t>
            </a:r>
            <a:r>
              <a:rPr lang="en-US" b="1" dirty="0" err="1"/>
              <a:t>x.p</a:t>
            </a:r>
            <a:r>
              <a:rPr lang="en-US" dirty="0"/>
              <a:t> do not point to the same location in memory. If the copy constructor had not been created, the default bitwise initialization would have resulted in </a:t>
            </a:r>
            <a:r>
              <a:rPr lang="en-US" b="1" dirty="0"/>
              <a:t>x</a:t>
            </a:r>
            <a:r>
              <a:rPr lang="en-US" dirty="0"/>
              <a:t> and </a:t>
            </a:r>
            <a:r>
              <a:rPr lang="en-US" b="1" dirty="0"/>
              <a:t>num</a:t>
            </a:r>
            <a:r>
              <a:rPr lang="en-US" dirty="0"/>
              <a:t>  sharing the same memory for their arrays. That is, </a:t>
            </a:r>
            <a:r>
              <a:rPr lang="en-US" b="1" dirty="0" err="1"/>
              <a:t>num.p</a:t>
            </a:r>
            <a:r>
              <a:rPr lang="en-US" dirty="0"/>
              <a:t> and </a:t>
            </a:r>
            <a:r>
              <a:rPr lang="en-US" b="1" dirty="0" err="1"/>
              <a:t>x.p</a:t>
            </a:r>
            <a:r>
              <a:rPr lang="en-US" dirty="0"/>
              <a:t> would have indeed pointed to the same location.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b="1" dirty="0"/>
          </a:p>
        </p:txBody>
      </p:sp>
      <p:sp>
        <p:nvSpPr>
          <p:cNvPr id="3" name="Content Placeholder 2"/>
          <p:cNvSpPr>
            <a:spLocks noGrp="1"/>
          </p:cNvSpPr>
          <p:nvPr>
            <p:ph idx="1"/>
          </p:nvPr>
        </p:nvSpPr>
        <p:spPr/>
        <p:txBody>
          <a:bodyPr>
            <a:normAutofit lnSpcReduction="10000"/>
          </a:bodyPr>
          <a:lstStyle/>
          <a:p>
            <a:pPr>
              <a:lnSpc>
                <a:spcPct val="90000"/>
              </a:lnSpc>
            </a:pPr>
            <a:r>
              <a:rPr lang="en-US" dirty="0"/>
              <a:t>If a class defines a parameterized constructor, you may initialize each object in an array by specifying an initialization list, just like you do for arrays of primitive data types.</a:t>
            </a:r>
          </a:p>
          <a:p>
            <a:pPr>
              <a:lnSpc>
                <a:spcPct val="90000"/>
              </a:lnSpc>
            </a:pPr>
            <a:endParaRPr lang="en-US" dirty="0"/>
          </a:p>
          <a:p>
            <a:pPr>
              <a:lnSpc>
                <a:spcPct val="90000"/>
              </a:lnSpc>
            </a:pPr>
            <a:r>
              <a:rPr lang="en-US" dirty="0"/>
              <a:t>However, the exact form of the initialization list will be decided by the number of parameters required by the object’s constructor function.</a:t>
            </a:r>
          </a:p>
          <a:p>
            <a:pPr>
              <a:lnSpc>
                <a:spcPct val="90000"/>
              </a:lnSpc>
            </a:pPr>
            <a:endParaRPr lang="en-US" dirty="0"/>
          </a:p>
          <a:p>
            <a:pPr>
              <a:lnSpc>
                <a:spcPct val="90000"/>
              </a:lnSpc>
            </a:pPr>
            <a:r>
              <a:rPr lang="en-US" dirty="0"/>
              <a:t>For objects, whose constructor functions have only one parameter, you can simply specify a list of initial values, using the normal array initialization syntax.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lstStyle/>
          <a:p>
            <a:r>
              <a:rPr lang="en-US" b="1" dirty="0"/>
              <a:t>Encapsulation</a:t>
            </a:r>
            <a:endParaRPr lang="en-IN" b="1" dirty="0"/>
          </a:p>
        </p:txBody>
      </p:sp>
      <p:sp>
        <p:nvSpPr>
          <p:cNvPr id="3" name="Content Placeholder 2"/>
          <p:cNvSpPr>
            <a:spLocks noGrp="1"/>
          </p:cNvSpPr>
          <p:nvPr>
            <p:ph idx="1"/>
          </p:nvPr>
        </p:nvSpPr>
        <p:spPr>
          <a:xfrm>
            <a:off x="1981200" y="1357298"/>
            <a:ext cx="8229600" cy="5143536"/>
          </a:xfrm>
        </p:spPr>
        <p:txBody>
          <a:bodyPr/>
          <a:lstStyle/>
          <a:p>
            <a:r>
              <a:rPr lang="en-US" dirty="0"/>
              <a:t>Encapsulation is the process of hiding the implementation-level details of an object.</a:t>
            </a:r>
          </a:p>
          <a:p>
            <a:pPr>
              <a:buNone/>
            </a:pPr>
            <a:endParaRPr lang="en-US" dirty="0"/>
          </a:p>
          <a:p>
            <a:pPr marL="365760" indent="-256032">
              <a:defRPr/>
            </a:pPr>
            <a:r>
              <a:rPr lang="en-US" dirty="0"/>
              <a:t>The internal implementation can only be accessed through the object’s public interfaces.</a:t>
            </a:r>
          </a:p>
          <a:p>
            <a:pPr marL="365760" indent="-256032">
              <a:buNone/>
              <a:defRPr/>
            </a:pPr>
            <a:endParaRPr lang="en-US" dirty="0"/>
          </a:p>
          <a:p>
            <a:pPr marL="365760" indent="-256032">
              <a:defRPr/>
            </a:pPr>
            <a:r>
              <a:rPr lang="en-US" dirty="0"/>
              <a:t>Keeping attributes and related </a:t>
            </a:r>
            <a:r>
              <a:rPr lang="en-US" dirty="0" err="1"/>
              <a:t>behaviours</a:t>
            </a:r>
            <a:r>
              <a:rPr lang="en-US" dirty="0"/>
              <a:t> together is another way of implementing encapsulation.</a:t>
            </a:r>
          </a:p>
          <a:p>
            <a:endParaRPr lang="en-I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rmAutofit fontScale="92500"/>
          </a:bodyPr>
          <a:lstStyle/>
          <a:p>
            <a:r>
              <a:rPr lang="en-US" dirty="0"/>
              <a:t>As each element in the array is created, a value from the list is passed to the constructor’s parameter. The following example illustrates this point:</a:t>
            </a:r>
          </a:p>
          <a:p>
            <a:r>
              <a:rPr lang="en-US" sz="2000" dirty="0"/>
              <a:t>#include&lt;</a:t>
            </a:r>
            <a:r>
              <a:rPr lang="en-US" sz="2000" dirty="0" err="1"/>
              <a:t>iostream</a:t>
            </a:r>
            <a:r>
              <a:rPr lang="en-US" sz="2000" dirty="0"/>
              <a:t>&gt;</a:t>
            </a:r>
          </a:p>
          <a:p>
            <a:r>
              <a:rPr lang="en-US" sz="2000" dirty="0"/>
              <a:t>using namespace std;</a:t>
            </a:r>
          </a:p>
          <a:p>
            <a:r>
              <a:rPr lang="en-US" sz="2000" dirty="0"/>
              <a:t>class c1</a:t>
            </a:r>
          </a:p>
          <a:p>
            <a:r>
              <a:rPr lang="en-US" sz="2000" dirty="0"/>
              <a:t> {</a:t>
            </a:r>
          </a:p>
          <a:p>
            <a:r>
              <a:rPr lang="en-US" sz="2000" dirty="0"/>
              <a:t>   private:</a:t>
            </a:r>
          </a:p>
          <a:p>
            <a:r>
              <a:rPr lang="en-US" sz="2000" dirty="0"/>
              <a:t>    </a:t>
            </a:r>
            <a:r>
              <a:rPr lang="en-US" sz="2000" dirty="0" err="1"/>
              <a:t>int</a:t>
            </a:r>
            <a:r>
              <a:rPr lang="en-US" sz="2000" dirty="0"/>
              <a:t> </a:t>
            </a:r>
            <a:r>
              <a:rPr lang="en-US" sz="2000" dirty="0" err="1"/>
              <a:t>i</a:t>
            </a:r>
            <a:r>
              <a:rPr lang="en-US" sz="2000" dirty="0"/>
              <a:t>;</a:t>
            </a:r>
          </a:p>
          <a:p>
            <a:r>
              <a:rPr lang="en-US" sz="2000" dirty="0"/>
              <a:t>   public:</a:t>
            </a:r>
          </a:p>
          <a:p>
            <a:r>
              <a:rPr lang="en-US" sz="2000" dirty="0"/>
              <a:t>    c1( </a:t>
            </a:r>
            <a:r>
              <a:rPr lang="en-US" sz="2000" dirty="0" err="1"/>
              <a:t>int</a:t>
            </a:r>
            <a:r>
              <a:rPr lang="en-US" sz="2000" dirty="0"/>
              <a:t> j)</a:t>
            </a:r>
          </a:p>
          <a:p>
            <a:r>
              <a:rPr lang="en-US" sz="2000" dirty="0"/>
              <a:t>     { </a:t>
            </a:r>
            <a:r>
              <a:rPr lang="en-US" sz="2000" dirty="0" err="1"/>
              <a:t>i</a:t>
            </a:r>
            <a:r>
              <a:rPr lang="en-US" sz="2000" dirty="0"/>
              <a:t> = j;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a:xfrm>
            <a:off x="1981200" y="1357298"/>
            <a:ext cx="8229600" cy="5214974"/>
          </a:xfrm>
        </p:spPr>
        <p:txBody>
          <a:bodyPr>
            <a:normAutofit fontScale="85000" lnSpcReduction="10000"/>
          </a:bodyPr>
          <a:lstStyle/>
          <a:p>
            <a:r>
              <a:rPr lang="en-US" sz="2000" dirty="0" err="1"/>
              <a:t>int</a:t>
            </a:r>
            <a:r>
              <a:rPr lang="en-US" sz="2000" dirty="0"/>
              <a:t> </a:t>
            </a:r>
            <a:r>
              <a:rPr lang="en-US" sz="2000" dirty="0" err="1"/>
              <a:t>get_i</a:t>
            </a:r>
            <a:r>
              <a:rPr lang="en-US" sz="2000" dirty="0"/>
              <a:t>( )</a:t>
            </a:r>
          </a:p>
          <a:p>
            <a:r>
              <a:rPr lang="en-US" sz="2000" dirty="0"/>
              <a:t>  { return </a:t>
            </a:r>
            <a:r>
              <a:rPr lang="en-US" sz="2000" dirty="0" err="1"/>
              <a:t>i</a:t>
            </a:r>
            <a:r>
              <a:rPr lang="en-US" sz="2000" dirty="0"/>
              <a:t>; } };</a:t>
            </a:r>
          </a:p>
          <a:p>
            <a:endParaRPr lang="en-US" sz="2000" dirty="0"/>
          </a:p>
          <a:p>
            <a:r>
              <a:rPr lang="en-US" sz="2000" dirty="0" err="1"/>
              <a:t>int</a:t>
            </a:r>
            <a:r>
              <a:rPr lang="en-US" sz="2000" dirty="0"/>
              <a:t> main( ) {</a:t>
            </a:r>
          </a:p>
          <a:p>
            <a:r>
              <a:rPr lang="en-US" sz="2000" dirty="0"/>
              <a:t>   c1 ob[3] = {1, 2, 3};</a:t>
            </a:r>
          </a:p>
          <a:p>
            <a:r>
              <a:rPr lang="en-US" sz="2000" dirty="0"/>
              <a:t>   </a:t>
            </a:r>
            <a:r>
              <a:rPr lang="en-US" sz="2000" dirty="0" err="1"/>
              <a:t>int</a:t>
            </a:r>
            <a:r>
              <a:rPr lang="en-US" sz="2000" dirty="0"/>
              <a:t> </a:t>
            </a:r>
            <a:r>
              <a:rPr lang="en-US" sz="2000" dirty="0" err="1"/>
              <a:t>i</a:t>
            </a:r>
            <a:r>
              <a:rPr lang="en-US" sz="2000" dirty="0"/>
              <a:t>;</a:t>
            </a:r>
          </a:p>
          <a:p>
            <a:r>
              <a:rPr lang="en-US" sz="2000" dirty="0"/>
              <a:t>   for ( </a:t>
            </a:r>
            <a:r>
              <a:rPr lang="en-US" sz="2000" dirty="0" err="1"/>
              <a:t>i</a:t>
            </a:r>
            <a:r>
              <a:rPr lang="en-US" sz="2000" dirty="0"/>
              <a:t> = 0, </a:t>
            </a:r>
            <a:r>
              <a:rPr lang="en-US" sz="2000" dirty="0" err="1"/>
              <a:t>i</a:t>
            </a:r>
            <a:r>
              <a:rPr lang="en-US" sz="2000" dirty="0"/>
              <a:t> &lt; 2, </a:t>
            </a:r>
            <a:r>
              <a:rPr lang="en-US" sz="2000" dirty="0" err="1"/>
              <a:t>i</a:t>
            </a:r>
            <a:r>
              <a:rPr lang="en-US" sz="2000" dirty="0"/>
              <a:t>++)   </a:t>
            </a:r>
          </a:p>
          <a:p>
            <a:r>
              <a:rPr lang="en-US" sz="2000" dirty="0"/>
              <a:t>    </a:t>
            </a:r>
            <a:r>
              <a:rPr lang="en-US" sz="2000" dirty="0" err="1"/>
              <a:t>cout</a:t>
            </a:r>
            <a:r>
              <a:rPr lang="en-US" sz="2000" dirty="0"/>
              <a:t> &lt;&lt; ob[</a:t>
            </a:r>
            <a:r>
              <a:rPr lang="en-US" sz="2000" dirty="0" err="1"/>
              <a:t>i</a:t>
            </a:r>
            <a:r>
              <a:rPr lang="en-US" sz="2000" dirty="0"/>
              <a:t>].</a:t>
            </a:r>
            <a:r>
              <a:rPr lang="en-US" sz="2000" dirty="0" err="1"/>
              <a:t>get_i</a:t>
            </a:r>
            <a:r>
              <a:rPr lang="en-US" sz="2000" dirty="0"/>
              <a:t>( ) &lt;&lt; “\n”;</a:t>
            </a:r>
          </a:p>
          <a:p>
            <a:r>
              <a:rPr lang="en-US" sz="2000" dirty="0"/>
              <a:t>   return 0; }</a:t>
            </a:r>
          </a:p>
          <a:p>
            <a:endParaRPr lang="en-US" sz="2000" dirty="0"/>
          </a:p>
          <a:p>
            <a:r>
              <a:rPr lang="en-US" sz="2000" dirty="0"/>
              <a:t>As before, this program displays the numbers 1, 2 and 3 on the screen.  Actually, the initialization syntax shown in the preceding program is a shorthand for this longer form:</a:t>
            </a:r>
          </a:p>
          <a:p>
            <a:r>
              <a:rPr lang="en-US" sz="2000" dirty="0"/>
              <a:t>C1 ob[3] = { c1(1), c1(2), c1(3) };</a:t>
            </a:r>
          </a:p>
          <a:p>
            <a:r>
              <a:rPr lang="en-US" sz="2000" dirty="0"/>
              <a:t>Here, the constructor for c1 is invoked explicitly. Of course, the short form used in the program is more common. The short form works because of the automatic conversion that applies to constructors taking only one argument. If an object’s constructor requires two or more arguments, you will have to use the longer initialization form.</a:t>
            </a:r>
          </a:p>
          <a:p>
            <a:endParaRPr lang="en-IN"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rmAutofit fontScale="62500" lnSpcReduction="20000"/>
          </a:bodyPr>
          <a:lstStyle/>
          <a:p>
            <a:pPr>
              <a:lnSpc>
                <a:spcPct val="90000"/>
              </a:lnSpc>
            </a:pPr>
            <a:r>
              <a:rPr lang="en-US" dirty="0"/>
              <a:t>The following example illustrates passing list to a two parameter constructor</a:t>
            </a:r>
          </a:p>
          <a:p>
            <a:pPr>
              <a:lnSpc>
                <a:spcPct val="90000"/>
              </a:lnSpc>
              <a:buFontTx/>
              <a:buNone/>
            </a:pPr>
            <a:r>
              <a:rPr lang="en-US" dirty="0"/>
              <a:t>#include&lt;</a:t>
            </a:r>
            <a:r>
              <a:rPr lang="en-US" dirty="0" err="1"/>
              <a:t>iostream</a:t>
            </a:r>
            <a:r>
              <a:rPr lang="en-US" dirty="0"/>
              <a:t>&gt;</a:t>
            </a:r>
          </a:p>
          <a:p>
            <a:pPr>
              <a:lnSpc>
                <a:spcPct val="90000"/>
              </a:lnSpc>
            </a:pPr>
            <a:r>
              <a:rPr lang="en-US" dirty="0"/>
              <a:t>using namespace std;</a:t>
            </a:r>
          </a:p>
          <a:p>
            <a:pPr>
              <a:lnSpc>
                <a:spcPct val="90000"/>
              </a:lnSpc>
            </a:pPr>
            <a:r>
              <a:rPr lang="en-US" dirty="0"/>
              <a:t>class c1</a:t>
            </a:r>
          </a:p>
          <a:p>
            <a:pPr>
              <a:lnSpc>
                <a:spcPct val="90000"/>
              </a:lnSpc>
            </a:pPr>
            <a:r>
              <a:rPr lang="en-US" dirty="0"/>
              <a:t> {</a:t>
            </a:r>
          </a:p>
          <a:p>
            <a:pPr>
              <a:lnSpc>
                <a:spcPct val="90000"/>
              </a:lnSpc>
            </a:pPr>
            <a:r>
              <a:rPr lang="en-US" dirty="0"/>
              <a:t>   private:</a:t>
            </a:r>
          </a:p>
          <a:p>
            <a:pPr>
              <a:lnSpc>
                <a:spcPct val="90000"/>
              </a:lnSpc>
            </a:pPr>
            <a:r>
              <a:rPr lang="en-US" dirty="0"/>
              <a:t>    </a:t>
            </a:r>
            <a:r>
              <a:rPr lang="en-US" dirty="0" err="1"/>
              <a:t>int</a:t>
            </a:r>
            <a:r>
              <a:rPr lang="en-US" dirty="0"/>
              <a:t> h, </a:t>
            </a:r>
            <a:r>
              <a:rPr lang="en-US" dirty="0" err="1"/>
              <a:t>i</a:t>
            </a:r>
            <a:r>
              <a:rPr lang="en-US" dirty="0"/>
              <a:t>;</a:t>
            </a:r>
          </a:p>
          <a:p>
            <a:pPr>
              <a:lnSpc>
                <a:spcPct val="90000"/>
              </a:lnSpc>
            </a:pPr>
            <a:r>
              <a:rPr lang="en-US" dirty="0"/>
              <a:t>   public:</a:t>
            </a:r>
          </a:p>
          <a:p>
            <a:pPr>
              <a:lnSpc>
                <a:spcPct val="90000"/>
              </a:lnSpc>
            </a:pPr>
            <a:r>
              <a:rPr lang="en-US" dirty="0"/>
              <a:t>    c1( </a:t>
            </a:r>
            <a:r>
              <a:rPr lang="en-US" dirty="0" err="1"/>
              <a:t>int</a:t>
            </a:r>
            <a:r>
              <a:rPr lang="en-US" dirty="0"/>
              <a:t> j, </a:t>
            </a:r>
            <a:r>
              <a:rPr lang="en-US" dirty="0" err="1"/>
              <a:t>int</a:t>
            </a:r>
            <a:r>
              <a:rPr lang="en-US" dirty="0"/>
              <a:t> k)</a:t>
            </a:r>
          </a:p>
          <a:p>
            <a:pPr>
              <a:lnSpc>
                <a:spcPct val="90000"/>
              </a:lnSpc>
            </a:pPr>
            <a:r>
              <a:rPr lang="en-US" dirty="0"/>
              <a:t>     { h = j; </a:t>
            </a:r>
          </a:p>
          <a:p>
            <a:pPr>
              <a:lnSpc>
                <a:spcPct val="90000"/>
              </a:lnSpc>
            </a:pPr>
            <a:r>
              <a:rPr lang="en-US" dirty="0"/>
              <a:t>        </a:t>
            </a:r>
            <a:r>
              <a:rPr lang="en-US" dirty="0" err="1"/>
              <a:t>i</a:t>
            </a:r>
            <a:r>
              <a:rPr lang="en-US" dirty="0"/>
              <a:t> = k; }</a:t>
            </a:r>
          </a:p>
          <a:p>
            <a:pPr>
              <a:lnSpc>
                <a:spcPct val="90000"/>
              </a:lnSpc>
            </a:pPr>
            <a:r>
              <a:rPr lang="en-US" dirty="0"/>
              <a:t>     </a:t>
            </a:r>
            <a:r>
              <a:rPr lang="en-US" dirty="0" err="1"/>
              <a:t>int</a:t>
            </a:r>
            <a:r>
              <a:rPr lang="en-US" dirty="0"/>
              <a:t> </a:t>
            </a:r>
            <a:r>
              <a:rPr lang="en-US" dirty="0" err="1"/>
              <a:t>get_i</a:t>
            </a:r>
            <a:r>
              <a:rPr lang="en-US" dirty="0"/>
              <a:t>( )</a:t>
            </a:r>
          </a:p>
          <a:p>
            <a:pPr>
              <a:lnSpc>
                <a:spcPct val="90000"/>
              </a:lnSpc>
            </a:pPr>
            <a:r>
              <a:rPr lang="en-US" dirty="0"/>
              <a:t>      { return </a:t>
            </a:r>
            <a:r>
              <a:rPr lang="en-US" dirty="0" err="1"/>
              <a:t>i</a:t>
            </a:r>
            <a:r>
              <a:rPr lang="en-US" dirty="0"/>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of Objects</a:t>
            </a:r>
            <a:endParaRPr lang="en-IN" dirty="0"/>
          </a:p>
        </p:txBody>
      </p:sp>
      <p:sp>
        <p:nvSpPr>
          <p:cNvPr id="3" name="Content Placeholder 2"/>
          <p:cNvSpPr>
            <a:spLocks noGrp="1"/>
          </p:cNvSpPr>
          <p:nvPr>
            <p:ph idx="1"/>
          </p:nvPr>
        </p:nvSpPr>
        <p:spPr/>
        <p:txBody>
          <a:bodyPr>
            <a:noAutofit/>
          </a:bodyPr>
          <a:lstStyle/>
          <a:p>
            <a:r>
              <a:rPr lang="en-US" sz="2000" dirty="0" err="1"/>
              <a:t>int</a:t>
            </a:r>
            <a:r>
              <a:rPr lang="en-US" sz="2000" dirty="0"/>
              <a:t> </a:t>
            </a:r>
            <a:r>
              <a:rPr lang="en-US" sz="2000" dirty="0" err="1"/>
              <a:t>get_h</a:t>
            </a:r>
            <a:r>
              <a:rPr lang="en-US" sz="2000" dirty="0"/>
              <a:t>( )</a:t>
            </a:r>
          </a:p>
          <a:p>
            <a:r>
              <a:rPr lang="en-US" sz="2000" dirty="0"/>
              <a:t>  { return h; }</a:t>
            </a:r>
          </a:p>
          <a:p>
            <a:endParaRPr lang="en-US" sz="2000" dirty="0"/>
          </a:p>
          <a:p>
            <a:r>
              <a:rPr lang="en-US" sz="2000" dirty="0" err="1"/>
              <a:t>int</a:t>
            </a:r>
            <a:r>
              <a:rPr lang="en-US" sz="2000" dirty="0"/>
              <a:t> main ( ) {</a:t>
            </a:r>
          </a:p>
          <a:p>
            <a:r>
              <a:rPr lang="en-US" sz="2000" dirty="0"/>
              <a:t>   c1 ob[3] = {c1(1, 2), c1(3, 4), c1(5, 6)} // initialize</a:t>
            </a:r>
          </a:p>
          <a:p>
            <a:r>
              <a:rPr lang="en-US" sz="2000" dirty="0"/>
              <a:t>   </a:t>
            </a:r>
            <a:r>
              <a:rPr lang="en-US" sz="2000" dirty="0" err="1"/>
              <a:t>int</a:t>
            </a:r>
            <a:r>
              <a:rPr lang="en-US" sz="2000" dirty="0"/>
              <a:t> </a:t>
            </a:r>
            <a:r>
              <a:rPr lang="en-US" sz="2000" dirty="0" err="1"/>
              <a:t>i</a:t>
            </a:r>
            <a:r>
              <a:rPr lang="en-US" sz="2000" dirty="0"/>
              <a:t>;</a:t>
            </a:r>
          </a:p>
          <a:p>
            <a:r>
              <a:rPr lang="en-US" sz="2000" dirty="0"/>
              <a:t>   for ( </a:t>
            </a:r>
            <a:r>
              <a:rPr lang="en-US" sz="2000" dirty="0" err="1"/>
              <a:t>i</a:t>
            </a:r>
            <a:r>
              <a:rPr lang="en-US" sz="2000" dirty="0"/>
              <a:t> = 0; </a:t>
            </a:r>
            <a:r>
              <a:rPr lang="en-US" sz="2000" dirty="0" err="1"/>
              <a:t>i</a:t>
            </a:r>
            <a:r>
              <a:rPr lang="en-US" sz="2000" dirty="0"/>
              <a:t> &lt; 3; </a:t>
            </a:r>
            <a:r>
              <a:rPr lang="en-US" sz="2000" dirty="0" err="1"/>
              <a:t>i</a:t>
            </a:r>
            <a:r>
              <a:rPr lang="en-US" sz="2000" dirty="0"/>
              <a:t> ++)</a:t>
            </a:r>
          </a:p>
          <a:p>
            <a:r>
              <a:rPr lang="en-US" sz="2000" dirty="0"/>
              <a:t>    {</a:t>
            </a:r>
          </a:p>
          <a:p>
            <a:r>
              <a:rPr lang="en-US" sz="2000" dirty="0"/>
              <a:t>      </a:t>
            </a:r>
            <a:r>
              <a:rPr lang="en-US" sz="2000" dirty="0" err="1"/>
              <a:t>cout</a:t>
            </a:r>
            <a:r>
              <a:rPr lang="en-US" sz="2000" dirty="0"/>
              <a:t> &lt;&lt; ob[</a:t>
            </a:r>
            <a:r>
              <a:rPr lang="en-US" sz="2000" dirty="0" err="1"/>
              <a:t>i</a:t>
            </a:r>
            <a:r>
              <a:rPr lang="en-US" sz="2000" dirty="0"/>
              <a:t>].</a:t>
            </a:r>
            <a:r>
              <a:rPr lang="en-US" sz="2000" dirty="0" err="1"/>
              <a:t>get_h</a:t>
            </a:r>
            <a:r>
              <a:rPr lang="en-US" sz="2000" dirty="0"/>
              <a:t>( ) &lt;&lt; “, “&lt;&lt; ob[</a:t>
            </a:r>
            <a:r>
              <a:rPr lang="en-US" sz="2000" dirty="0" err="1"/>
              <a:t>i</a:t>
            </a:r>
            <a:r>
              <a:rPr lang="en-US" sz="2000" dirty="0"/>
              <a:t>].</a:t>
            </a:r>
            <a:r>
              <a:rPr lang="en-US" sz="2000" dirty="0" err="1"/>
              <a:t>get_i</a:t>
            </a:r>
            <a:r>
              <a:rPr lang="en-US" sz="2000" dirty="0"/>
              <a:t>( ) &lt;&lt; “\n”;</a:t>
            </a:r>
          </a:p>
          <a:p>
            <a:r>
              <a:rPr lang="en-US" sz="2000" dirty="0"/>
              <a:t>    } </a:t>
            </a:r>
          </a:p>
          <a:p>
            <a:r>
              <a:rPr lang="en-US" sz="2000" dirty="0"/>
              <a:t>   return 0 ; } </a:t>
            </a:r>
          </a:p>
          <a:p>
            <a:r>
              <a:rPr lang="en-US" sz="2000" dirty="0"/>
              <a:t>Here, c1’s constructor has two parameters, and therefore, requires two arguments. This means that the shorthand initialization format cannot be used, and the long form, shown above, must be employed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Initialized &amp; Non-Initialized Arrays</a:t>
            </a:r>
            <a:endParaRPr lang="en-IN"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t>A special case situation occurs if you intend to create both initialized and non-initialized arrays of objects. Consider the following case:</a:t>
            </a:r>
          </a:p>
          <a:p>
            <a:pPr>
              <a:lnSpc>
                <a:spcPct val="90000"/>
              </a:lnSpc>
            </a:pPr>
            <a:r>
              <a:rPr lang="en-US" sz="2000" dirty="0"/>
              <a:t>class c1</a:t>
            </a:r>
          </a:p>
          <a:p>
            <a:pPr>
              <a:lnSpc>
                <a:spcPct val="90000"/>
              </a:lnSpc>
            </a:pPr>
            <a:r>
              <a:rPr lang="en-US" sz="2000" dirty="0"/>
              <a:t> {</a:t>
            </a:r>
          </a:p>
          <a:p>
            <a:pPr>
              <a:lnSpc>
                <a:spcPct val="90000"/>
              </a:lnSpc>
            </a:pPr>
            <a:r>
              <a:rPr lang="en-US" sz="2000" dirty="0"/>
              <a:t>   private:</a:t>
            </a:r>
          </a:p>
          <a:p>
            <a:pPr>
              <a:lnSpc>
                <a:spcPct val="90000"/>
              </a:lnSpc>
            </a:pPr>
            <a:r>
              <a:rPr lang="en-US" sz="2000" dirty="0"/>
              <a:t>    </a:t>
            </a:r>
            <a:r>
              <a:rPr lang="en-US" sz="2000" dirty="0" err="1"/>
              <a:t>int</a:t>
            </a:r>
            <a:r>
              <a:rPr lang="en-US" sz="2000" dirty="0"/>
              <a:t> </a:t>
            </a:r>
            <a:r>
              <a:rPr lang="en-US" sz="2000" dirty="0" err="1"/>
              <a:t>i</a:t>
            </a:r>
            <a:r>
              <a:rPr lang="en-US" sz="2000" dirty="0"/>
              <a:t>;</a:t>
            </a:r>
          </a:p>
          <a:p>
            <a:pPr>
              <a:lnSpc>
                <a:spcPct val="90000"/>
              </a:lnSpc>
            </a:pPr>
            <a:r>
              <a:rPr lang="en-US" sz="2000" dirty="0"/>
              <a:t>   public:</a:t>
            </a:r>
          </a:p>
          <a:p>
            <a:pPr>
              <a:lnSpc>
                <a:spcPct val="90000"/>
              </a:lnSpc>
            </a:pPr>
            <a:r>
              <a:rPr lang="en-US" sz="2000" dirty="0"/>
              <a:t>     c1( </a:t>
            </a:r>
            <a:r>
              <a:rPr lang="en-US" sz="2000" dirty="0" err="1"/>
              <a:t>int</a:t>
            </a:r>
            <a:r>
              <a:rPr lang="en-US" sz="2000" dirty="0"/>
              <a:t> j)</a:t>
            </a:r>
          </a:p>
          <a:p>
            <a:pPr>
              <a:lnSpc>
                <a:spcPct val="90000"/>
              </a:lnSpc>
            </a:pPr>
            <a:r>
              <a:rPr lang="en-US" sz="2000" dirty="0"/>
              <a:t>      { </a:t>
            </a:r>
            <a:r>
              <a:rPr lang="en-US" sz="2000" dirty="0" err="1"/>
              <a:t>i</a:t>
            </a:r>
            <a:r>
              <a:rPr lang="en-US" sz="2000" dirty="0"/>
              <a:t> = j; }</a:t>
            </a:r>
          </a:p>
          <a:p>
            <a:pPr>
              <a:lnSpc>
                <a:spcPct val="90000"/>
              </a:lnSpc>
            </a:pPr>
            <a:r>
              <a:rPr lang="en-US" sz="2000" dirty="0"/>
              <a:t>     </a:t>
            </a:r>
            <a:r>
              <a:rPr lang="en-US" sz="2000" dirty="0" err="1"/>
              <a:t>int</a:t>
            </a:r>
            <a:r>
              <a:rPr lang="en-US" sz="2000" dirty="0"/>
              <a:t> </a:t>
            </a:r>
            <a:r>
              <a:rPr lang="en-US" sz="2000" dirty="0" err="1"/>
              <a:t>get_i</a:t>
            </a:r>
            <a:r>
              <a:rPr lang="en-US" sz="2000" dirty="0"/>
              <a:t>( )</a:t>
            </a:r>
          </a:p>
          <a:p>
            <a:pPr>
              <a:lnSpc>
                <a:spcPct val="90000"/>
              </a:lnSpc>
            </a:pPr>
            <a:r>
              <a:rPr lang="en-US" sz="2000" dirty="0"/>
              <a:t>      { return </a:t>
            </a:r>
            <a:r>
              <a:rPr lang="en-US" sz="2000" dirty="0" err="1"/>
              <a:t>i</a:t>
            </a:r>
            <a:r>
              <a:rPr lang="en-US" sz="2000" dirty="0"/>
              <a:t>; }</a:t>
            </a:r>
          </a:p>
          <a:p>
            <a:pPr>
              <a:lnSpc>
                <a:spcPct val="90000"/>
              </a:lnSpc>
            </a:pPr>
            <a:r>
              <a:rPr lang="en-US" sz="2000" dirty="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Initialized &amp; Non-Initialized Arrays</a:t>
            </a:r>
            <a:endParaRPr lang="en-IN" dirty="0"/>
          </a:p>
        </p:txBody>
      </p:sp>
      <p:sp>
        <p:nvSpPr>
          <p:cNvPr id="3" name="Content Placeholder 2"/>
          <p:cNvSpPr>
            <a:spLocks noGrp="1"/>
          </p:cNvSpPr>
          <p:nvPr>
            <p:ph idx="1"/>
          </p:nvPr>
        </p:nvSpPr>
        <p:spPr>
          <a:xfrm>
            <a:off x="1981200" y="1500174"/>
            <a:ext cx="8229600" cy="5357826"/>
          </a:xfrm>
        </p:spPr>
        <p:txBody>
          <a:bodyPr>
            <a:normAutofit fontScale="92500" lnSpcReduction="20000"/>
          </a:bodyPr>
          <a:lstStyle/>
          <a:p>
            <a:r>
              <a:rPr lang="en-US" dirty="0"/>
              <a:t>Here, the constructor function defined by c1 requires one parameter. This implies that any array declared of this type must be initialized. For example, the following array declaration based on the aforesaid class is invalid:</a:t>
            </a:r>
          </a:p>
          <a:p>
            <a:pPr>
              <a:buNone/>
            </a:pPr>
            <a:endParaRPr lang="en-US" dirty="0"/>
          </a:p>
          <a:p>
            <a:r>
              <a:rPr lang="en-US" dirty="0"/>
              <a:t> c1 a[9]; // error, constructor requires </a:t>
            </a:r>
            <a:r>
              <a:rPr lang="en-US" dirty="0" err="1"/>
              <a:t>initializers</a:t>
            </a:r>
            <a:r>
              <a:rPr lang="en-US" dirty="0"/>
              <a:t>. The reason that the aforesaid array declaration is invalid is that it implies that c1 has a </a:t>
            </a:r>
            <a:r>
              <a:rPr lang="en-US" dirty="0" err="1"/>
              <a:t>parameterless</a:t>
            </a:r>
            <a:r>
              <a:rPr lang="en-US" dirty="0"/>
              <a:t> constructor because no </a:t>
            </a:r>
            <a:r>
              <a:rPr lang="en-US" dirty="0" err="1"/>
              <a:t>initializers</a:t>
            </a:r>
            <a:r>
              <a:rPr lang="en-US" dirty="0"/>
              <a:t> are specified. However, c1 does not have a </a:t>
            </a:r>
            <a:r>
              <a:rPr lang="en-US" dirty="0" err="1"/>
              <a:t>parameterless</a:t>
            </a:r>
            <a:r>
              <a:rPr lang="en-US" dirty="0"/>
              <a:t> constructor. Because there is no valid constructor that corresponds to this declaration, the compiler will report an error. To solve this problem, you need to overload the constructor function, adding one that takes no parameters. In this way, arrays that are initialized, and those that are not are both allowed. The following slide illustrates this point. </a:t>
            </a:r>
          </a:p>
          <a:p>
            <a:pPr>
              <a:buNone/>
            </a:pP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Initialized &amp; Non-Initialized Arrays</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dirty="0"/>
              <a:t>class c1</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a:t>
            </a:r>
            <a:r>
              <a:rPr lang="en-US" dirty="0" err="1"/>
              <a:t>i</a:t>
            </a:r>
            <a:r>
              <a:rPr lang="en-US" dirty="0"/>
              <a:t>;</a:t>
            </a:r>
          </a:p>
          <a:p>
            <a:pPr>
              <a:lnSpc>
                <a:spcPct val="80000"/>
              </a:lnSpc>
            </a:pPr>
            <a:r>
              <a:rPr lang="en-US" dirty="0"/>
              <a:t>   public:</a:t>
            </a:r>
          </a:p>
          <a:p>
            <a:pPr>
              <a:lnSpc>
                <a:spcPct val="80000"/>
              </a:lnSpc>
            </a:pPr>
            <a:r>
              <a:rPr lang="en-US" dirty="0"/>
              <a:t>     c1(  )</a:t>
            </a:r>
          </a:p>
          <a:p>
            <a:pPr>
              <a:lnSpc>
                <a:spcPct val="80000"/>
              </a:lnSpc>
            </a:pPr>
            <a:r>
              <a:rPr lang="en-US" dirty="0"/>
              <a:t>      { </a:t>
            </a:r>
            <a:r>
              <a:rPr lang="en-US" dirty="0" err="1"/>
              <a:t>i</a:t>
            </a:r>
            <a:r>
              <a:rPr lang="en-US" dirty="0"/>
              <a:t> = 0; } //called for non-initialized arrays</a:t>
            </a:r>
          </a:p>
          <a:p>
            <a:pPr>
              <a:lnSpc>
                <a:spcPct val="80000"/>
              </a:lnSpc>
            </a:pPr>
            <a:r>
              <a:rPr lang="en-US" dirty="0"/>
              <a:t>     c1( </a:t>
            </a:r>
            <a:r>
              <a:rPr lang="en-US" dirty="0" err="1"/>
              <a:t>int</a:t>
            </a:r>
            <a:r>
              <a:rPr lang="en-US" dirty="0"/>
              <a:t> j)</a:t>
            </a:r>
          </a:p>
          <a:p>
            <a:pPr>
              <a:lnSpc>
                <a:spcPct val="80000"/>
              </a:lnSpc>
            </a:pPr>
            <a:r>
              <a:rPr lang="en-US" dirty="0"/>
              <a:t>       { </a:t>
            </a:r>
            <a:r>
              <a:rPr lang="en-US" dirty="0" err="1"/>
              <a:t>i</a:t>
            </a:r>
            <a:r>
              <a:rPr lang="en-US" dirty="0"/>
              <a:t> = j; }// called for initialized arrays</a:t>
            </a:r>
          </a:p>
          <a:p>
            <a:pPr>
              <a:lnSpc>
                <a:spcPct val="80000"/>
              </a:lnSpc>
            </a:pPr>
            <a:r>
              <a:rPr lang="en-US" dirty="0"/>
              <a:t>     </a:t>
            </a:r>
            <a:r>
              <a:rPr lang="en-US" dirty="0" err="1"/>
              <a:t>int</a:t>
            </a:r>
            <a:r>
              <a:rPr lang="en-US" dirty="0"/>
              <a:t> </a:t>
            </a:r>
            <a:r>
              <a:rPr lang="en-US" dirty="0" err="1"/>
              <a:t>get_i</a:t>
            </a:r>
            <a:r>
              <a:rPr lang="en-US" dirty="0"/>
              <a:t>( )</a:t>
            </a:r>
          </a:p>
          <a:p>
            <a:pPr>
              <a:lnSpc>
                <a:spcPct val="80000"/>
              </a:lnSpc>
              <a:buFontTx/>
              <a:buNone/>
            </a:pPr>
            <a:r>
              <a:rPr lang="en-US" dirty="0"/>
              <a:t>             { return </a:t>
            </a:r>
            <a:r>
              <a:rPr lang="en-US" dirty="0" err="1"/>
              <a:t>i</a:t>
            </a:r>
            <a:r>
              <a:rPr lang="en-US" dirty="0"/>
              <a:t>; } };</a:t>
            </a:r>
          </a:p>
          <a:p>
            <a:pPr>
              <a:lnSpc>
                <a:spcPct val="80000"/>
              </a:lnSpc>
            </a:pPr>
            <a:endParaRPr lang="en-US" dirty="0"/>
          </a:p>
          <a:p>
            <a:pPr>
              <a:lnSpc>
                <a:spcPct val="80000"/>
              </a:lnSpc>
            </a:pPr>
            <a:r>
              <a:rPr lang="en-US" dirty="0"/>
              <a:t>Given the preceding class declaration, both of the following statements are permissible:</a:t>
            </a:r>
          </a:p>
          <a:p>
            <a:pPr>
              <a:lnSpc>
                <a:spcPct val="80000"/>
              </a:lnSpc>
            </a:pPr>
            <a:r>
              <a:rPr lang="en-US" dirty="0"/>
              <a:t>c1 a1[3] = {3, 5, 6}; //initialized</a:t>
            </a:r>
          </a:p>
          <a:p>
            <a:pPr>
              <a:lnSpc>
                <a:spcPct val="80000"/>
              </a:lnSpc>
            </a:pPr>
            <a:r>
              <a:rPr lang="en-US" dirty="0"/>
              <a:t>c1 a2[34]; //un-initialized</a:t>
            </a:r>
          </a:p>
          <a:p>
            <a:pPr>
              <a:lnSpc>
                <a:spcPct val="80000"/>
              </a:lnSpc>
              <a:buFontTx/>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b="1" dirty="0"/>
          </a:p>
        </p:txBody>
      </p:sp>
      <p:sp>
        <p:nvSpPr>
          <p:cNvPr id="3" name="Content Placeholder 2"/>
          <p:cNvSpPr>
            <a:spLocks noGrp="1"/>
          </p:cNvSpPr>
          <p:nvPr>
            <p:ph idx="1"/>
          </p:nvPr>
        </p:nvSpPr>
        <p:spPr/>
        <p:txBody>
          <a:bodyPr>
            <a:normAutofit lnSpcReduction="10000"/>
          </a:bodyPr>
          <a:lstStyle/>
          <a:p>
            <a:r>
              <a:rPr lang="en-US" dirty="0"/>
              <a:t>Just as you can pointers to primitive data types, you can have pointers to objects as well. When accessing members of a class given a pointer to an object, use the arrow operator ( -&gt; )</a:t>
            </a:r>
          </a:p>
          <a:p>
            <a:endParaRPr lang="en-US" dirty="0"/>
          </a:p>
          <a:p>
            <a:r>
              <a:rPr lang="en-US" dirty="0"/>
              <a:t>When a pointer is incremented, it points to the next element of its type in an array. All pointer arithmetic is relative to the base type of the pointer, i.e., it is relative to the type of data that the pointer is declared as pointing to.</a:t>
            </a:r>
          </a:p>
          <a:p>
            <a:endParaRPr lang="en-US" dirty="0"/>
          </a:p>
          <a:p>
            <a:r>
              <a:rPr lang="en-US" dirty="0"/>
              <a:t>The same is true of pointers to objects.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c1</a:t>
            </a:r>
          </a:p>
          <a:p>
            <a:pPr marL="0" indent="0">
              <a:buNone/>
            </a:pPr>
            <a:r>
              <a:rPr lang="en-US" dirty="0"/>
              <a:t> {</a:t>
            </a:r>
          </a:p>
          <a:p>
            <a:pPr marL="0" indent="0">
              <a:buNone/>
            </a:pPr>
            <a:r>
              <a:rPr lang="en-US" dirty="0"/>
              <a:t>   private:</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public:</a:t>
            </a:r>
          </a:p>
          <a:p>
            <a:pPr marL="0" indent="0">
              <a:buNone/>
            </a:pPr>
            <a:r>
              <a:rPr lang="en-US" dirty="0"/>
              <a:t>    c1 ( )</a:t>
            </a:r>
          </a:p>
          <a:p>
            <a:pPr marL="0" indent="0">
              <a:buNone/>
            </a:pPr>
            <a:r>
              <a:rPr lang="en-US" dirty="0"/>
              <a:t>     { </a:t>
            </a:r>
            <a:r>
              <a:rPr lang="en-US" dirty="0" err="1"/>
              <a:t>i</a:t>
            </a:r>
            <a:r>
              <a:rPr lang="en-US" dirty="0"/>
              <a:t> = 0; }</a:t>
            </a:r>
          </a:p>
          <a:p>
            <a:pPr marL="0" indent="0">
              <a:buNone/>
            </a:pPr>
            <a:r>
              <a:rPr lang="en-US" dirty="0"/>
              <a:t>    c1 (</a:t>
            </a:r>
            <a:r>
              <a:rPr lang="en-US" dirty="0" err="1"/>
              <a:t>int</a:t>
            </a:r>
            <a:r>
              <a:rPr lang="en-US" dirty="0"/>
              <a:t> j)</a:t>
            </a:r>
          </a:p>
          <a:p>
            <a:pPr marL="0" indent="0">
              <a:buNone/>
            </a:pPr>
            <a:r>
              <a:rPr lang="en-US" dirty="0"/>
              <a:t>     { </a:t>
            </a:r>
            <a:r>
              <a:rPr lang="en-US" dirty="0" err="1"/>
              <a:t>i</a:t>
            </a:r>
            <a:r>
              <a:rPr lang="en-US" dirty="0"/>
              <a:t> = j; }</a:t>
            </a:r>
          </a:p>
          <a:p>
            <a:pPr marL="0" indent="0">
              <a:buNone/>
            </a:pPr>
            <a:r>
              <a:rPr lang="en-US" dirty="0"/>
              <a:t>    </a:t>
            </a:r>
            <a:r>
              <a:rPr lang="en-US" dirty="0" err="1"/>
              <a:t>int</a:t>
            </a:r>
            <a:r>
              <a:rPr lang="en-US" dirty="0"/>
              <a:t> </a:t>
            </a:r>
            <a:r>
              <a:rPr lang="en-US" dirty="0" err="1"/>
              <a:t>get_i</a:t>
            </a:r>
            <a:r>
              <a:rPr lang="en-US" dirty="0"/>
              <a:t>( )</a:t>
            </a:r>
          </a:p>
          <a:p>
            <a:pPr marL="0" indent="0">
              <a:buNone/>
            </a:pPr>
            <a:r>
              <a:rPr lang="en-US" dirty="0"/>
              <a:t>      { return </a:t>
            </a:r>
            <a:r>
              <a:rPr lang="en-US" dirty="0" err="1"/>
              <a:t>i</a:t>
            </a:r>
            <a:r>
              <a:rPr lang="en-US" dirty="0"/>
              <a:t>; }</a:t>
            </a:r>
          </a:p>
          <a:p>
            <a:pPr marL="0" indent="0">
              <a:buNone/>
            </a:pPr>
            <a:r>
              <a:rPr lang="en-US"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Objects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int</a:t>
            </a:r>
            <a:r>
              <a:rPr lang="en-US" dirty="0"/>
              <a:t> main( )</a:t>
            </a:r>
          </a:p>
          <a:p>
            <a:pPr marL="0" indent="0">
              <a:buNone/>
            </a:pPr>
            <a:r>
              <a:rPr lang="en-US" dirty="0"/>
              <a:t> {</a:t>
            </a:r>
          </a:p>
          <a:p>
            <a:pPr marL="0" indent="0">
              <a:buNone/>
            </a:pPr>
            <a:r>
              <a:rPr lang="en-US" dirty="0"/>
              <a:t>   c1 ob[3] = {1, 2, 3 };</a:t>
            </a:r>
          </a:p>
          <a:p>
            <a:pPr marL="0" indent="0">
              <a:buNone/>
            </a:pPr>
            <a:r>
              <a:rPr lang="en-US" dirty="0"/>
              <a:t>   c1 *p; // pointer p of class type c1</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p = ob; // get starting offset of array</a:t>
            </a:r>
          </a:p>
          <a:p>
            <a:pPr marL="0" indent="0">
              <a:buNone/>
            </a:pPr>
            <a:r>
              <a:rPr lang="en-US" dirty="0"/>
              <a:t>  for ( </a:t>
            </a:r>
            <a:r>
              <a:rPr lang="en-US" dirty="0" err="1"/>
              <a:t>i</a:t>
            </a:r>
            <a:r>
              <a:rPr lang="en-US" dirty="0"/>
              <a:t> = 0; </a:t>
            </a:r>
            <a:r>
              <a:rPr lang="en-US" dirty="0" err="1"/>
              <a:t>i</a:t>
            </a:r>
            <a:r>
              <a:rPr lang="en-US" dirty="0"/>
              <a:t> &lt; 3; </a:t>
            </a:r>
            <a:r>
              <a:rPr lang="en-US" dirty="0" err="1"/>
              <a:t>i</a:t>
            </a:r>
            <a:r>
              <a:rPr lang="en-US" dirty="0"/>
              <a:t>++)</a:t>
            </a:r>
          </a:p>
          <a:p>
            <a:pPr marL="0" indent="0">
              <a:buNone/>
            </a:pPr>
            <a:r>
              <a:rPr lang="en-US" dirty="0"/>
              <a:t>   {</a:t>
            </a:r>
          </a:p>
          <a:p>
            <a:pPr marL="0" indent="0">
              <a:buNone/>
            </a:pPr>
            <a:r>
              <a:rPr lang="en-US" dirty="0"/>
              <a:t>     </a:t>
            </a:r>
            <a:r>
              <a:rPr lang="en-US" dirty="0" err="1"/>
              <a:t>cout</a:t>
            </a:r>
            <a:r>
              <a:rPr lang="en-US" dirty="0"/>
              <a:t> &lt;&lt; p-&gt;</a:t>
            </a:r>
            <a:r>
              <a:rPr lang="en-US" dirty="0" err="1"/>
              <a:t>get_i</a:t>
            </a:r>
            <a:r>
              <a:rPr lang="en-US" dirty="0"/>
              <a:t>( ) &lt;&lt; “\n”;</a:t>
            </a:r>
          </a:p>
          <a:p>
            <a:pPr marL="0" indent="0">
              <a:buNone/>
            </a:pPr>
            <a:r>
              <a:rPr lang="en-US" dirty="0"/>
              <a:t>     p++; // point to the next object in the array    </a:t>
            </a:r>
          </a:p>
          <a:p>
            <a:pPr marL="0" indent="0">
              <a:buNone/>
            </a:pPr>
            <a:r>
              <a:rPr lang="en-US" dirty="0"/>
              <a:t>    }</a:t>
            </a:r>
          </a:p>
          <a:p>
            <a:pPr marL="0" indent="0">
              <a:buNone/>
            </a:pPr>
            <a:r>
              <a:rPr lang="en-US" dirty="0"/>
              <a:t>   return 0;</a:t>
            </a:r>
          </a:p>
          <a:p>
            <a:pPr marL="0" indent="0">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a:t>
            </a:r>
            <a:endParaRPr lang="en-IN" b="1" dirty="0"/>
          </a:p>
        </p:txBody>
      </p:sp>
      <p:sp>
        <p:nvSpPr>
          <p:cNvPr id="3" name="Content Placeholder 2"/>
          <p:cNvSpPr>
            <a:spLocks noGrp="1"/>
          </p:cNvSpPr>
          <p:nvPr>
            <p:ph idx="1"/>
          </p:nvPr>
        </p:nvSpPr>
        <p:spPr/>
        <p:txBody>
          <a:bodyPr>
            <a:normAutofit/>
          </a:bodyPr>
          <a:lstStyle/>
          <a:p>
            <a:pPr>
              <a:buClr>
                <a:schemeClr val="tx2"/>
              </a:buClr>
            </a:pPr>
            <a:endParaRPr lang="en-US" dirty="0"/>
          </a:p>
          <a:p>
            <a:pPr algn="just">
              <a:buClr>
                <a:schemeClr val="tx2"/>
              </a:buClr>
              <a:buSzPct val="120000"/>
            </a:pPr>
            <a:r>
              <a:rPr lang="en-US" dirty="0"/>
              <a:t>Class is a way to bind the data and the associated functions together.</a:t>
            </a:r>
          </a:p>
          <a:p>
            <a:pPr algn="just">
              <a:buClr>
                <a:schemeClr val="tx2"/>
              </a:buClr>
              <a:buSzPct val="120000"/>
            </a:pPr>
            <a:endParaRPr lang="en-US" dirty="0"/>
          </a:p>
          <a:p>
            <a:pPr algn="just">
              <a:buClr>
                <a:schemeClr val="tx2"/>
              </a:buClr>
              <a:buSzPct val="120000"/>
            </a:pPr>
            <a:r>
              <a:rPr lang="en-US" dirty="0"/>
              <a:t>Class declaration is similar to structure declaration.</a:t>
            </a:r>
          </a:p>
          <a:p>
            <a:pPr algn="just">
              <a:buClr>
                <a:schemeClr val="tx2"/>
              </a:buClr>
              <a:buSzPct val="120000"/>
            </a:pPr>
            <a:endParaRPr lang="en-US" dirty="0"/>
          </a:p>
          <a:p>
            <a:pPr algn="just">
              <a:buClr>
                <a:schemeClr val="tx2"/>
              </a:buClr>
              <a:buSzPct val="120000"/>
            </a:pPr>
            <a:r>
              <a:rPr lang="en-US" dirty="0"/>
              <a:t>Creates a new data type that can be treated as any other built-in data type. </a:t>
            </a:r>
          </a:p>
          <a:p>
            <a:pPr algn="just"/>
            <a:endParaRPr lang="en-US" sz="4000" dirty="0"/>
          </a:p>
          <a:p>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Assume two classes B and D. Further, assume that D is derived from the base class B. In this situation, a pointer of type B may also point to an object of type D.</a:t>
            </a:r>
          </a:p>
          <a:p>
            <a:endParaRPr lang="en-US" dirty="0"/>
          </a:p>
          <a:p>
            <a:r>
              <a:rPr lang="en-US" b="1" dirty="0"/>
              <a:t>To generalize, a base class pointer can also be used as a pointer to an object of any class derived from that base.</a:t>
            </a:r>
            <a:r>
              <a:rPr lang="en-US" dirty="0"/>
              <a:t> </a:t>
            </a:r>
            <a:r>
              <a:rPr lang="en-US" b="1" dirty="0"/>
              <a:t>The reverse, however, does not hold true.</a:t>
            </a:r>
          </a:p>
          <a:p>
            <a:endParaRPr lang="en-US" b="1" dirty="0"/>
          </a:p>
          <a:p>
            <a:r>
              <a:rPr lang="en-US" dirty="0"/>
              <a:t>Using a base class pointer, you can access only the members of the derived type that were inherited from the base. But, using a base class pointer, you cannot access members added by the derived class.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Consider the following program:</a:t>
            </a:r>
          </a:p>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class base</a:t>
            </a:r>
          </a:p>
          <a:p>
            <a:pPr marL="0" indent="0">
              <a:buNone/>
            </a:pPr>
            <a:r>
              <a:rPr lang="en-US" dirty="0"/>
              <a:t> {</a:t>
            </a:r>
          </a:p>
          <a:p>
            <a:pPr marL="0" indent="0">
              <a:buNone/>
            </a:pPr>
            <a:r>
              <a:rPr lang="en-US" dirty="0"/>
              <a:t>   private:</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public:</a:t>
            </a:r>
          </a:p>
          <a:p>
            <a:pPr marL="0" indent="0">
              <a:buNone/>
            </a:pPr>
            <a:r>
              <a:rPr lang="en-US" dirty="0"/>
              <a:t>    void </a:t>
            </a:r>
            <a:r>
              <a:rPr lang="en-US" dirty="0" err="1"/>
              <a:t>set_i</a:t>
            </a:r>
            <a:r>
              <a:rPr lang="en-US" dirty="0"/>
              <a:t>( </a:t>
            </a:r>
            <a:r>
              <a:rPr lang="en-US" dirty="0" err="1"/>
              <a:t>int</a:t>
            </a:r>
            <a:r>
              <a:rPr lang="en-US" dirty="0"/>
              <a:t> num)</a:t>
            </a:r>
          </a:p>
          <a:p>
            <a:pPr marL="0" indent="0">
              <a:buNone/>
            </a:pPr>
            <a:r>
              <a:rPr lang="en-US" dirty="0"/>
              <a:t>     { </a:t>
            </a:r>
            <a:r>
              <a:rPr lang="en-US" dirty="0" err="1"/>
              <a:t>i</a:t>
            </a:r>
            <a:r>
              <a:rPr lang="en-US" dirty="0"/>
              <a:t> = num; }</a:t>
            </a:r>
          </a:p>
          <a:p>
            <a:pPr marL="0" indent="0">
              <a:buNone/>
            </a:pPr>
            <a:r>
              <a:rPr lang="en-US" dirty="0"/>
              <a:t>    </a:t>
            </a:r>
            <a:r>
              <a:rPr lang="en-US" dirty="0" err="1"/>
              <a:t>int</a:t>
            </a:r>
            <a:r>
              <a:rPr lang="en-US" dirty="0"/>
              <a:t> </a:t>
            </a:r>
            <a:r>
              <a:rPr lang="en-US" dirty="0" err="1"/>
              <a:t>get_i</a:t>
            </a:r>
            <a:r>
              <a:rPr lang="en-US" dirty="0"/>
              <a:t>( )</a:t>
            </a:r>
          </a:p>
          <a:p>
            <a:pPr marL="0" indent="0">
              <a:buNone/>
            </a:pPr>
            <a:r>
              <a:rPr lang="en-US" dirty="0"/>
              <a:t>     { return </a:t>
            </a:r>
            <a:r>
              <a:rPr lang="en-US" dirty="0" err="1"/>
              <a:t>i</a:t>
            </a:r>
            <a:r>
              <a:rPr lang="en-US" dirty="0"/>
              <a:t>; }</a:t>
            </a:r>
          </a:p>
          <a:p>
            <a:pPr marL="0" indent="0">
              <a:buNone/>
            </a:pPr>
            <a:r>
              <a:rPr lang="en-US" dirty="0"/>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to Derived Types</a:t>
            </a:r>
            <a:endParaRPr lang="en-IN" dirty="0"/>
          </a:p>
        </p:txBody>
      </p:sp>
      <p:sp>
        <p:nvSpPr>
          <p:cNvPr id="3" name="Content Placeholder 2"/>
          <p:cNvSpPr>
            <a:spLocks noGrp="1"/>
          </p:cNvSpPr>
          <p:nvPr>
            <p:ph idx="1"/>
          </p:nvPr>
        </p:nvSpPr>
        <p:spPr>
          <a:xfrm>
            <a:off x="1981200" y="1428736"/>
            <a:ext cx="8229600" cy="4929222"/>
          </a:xfrm>
        </p:spPr>
        <p:txBody>
          <a:bodyPr>
            <a:normAutofit fontScale="55000" lnSpcReduction="20000"/>
          </a:bodyPr>
          <a:lstStyle/>
          <a:p>
            <a:pPr marL="0" indent="0">
              <a:lnSpc>
                <a:spcPct val="80000"/>
              </a:lnSpc>
              <a:buNone/>
            </a:pPr>
            <a:r>
              <a:rPr lang="en-US" dirty="0"/>
              <a:t>class derived : public base</a:t>
            </a:r>
          </a:p>
          <a:p>
            <a:pPr marL="0" indent="0">
              <a:lnSpc>
                <a:spcPct val="80000"/>
              </a:lnSpc>
              <a:buNone/>
            </a:pPr>
            <a:r>
              <a:rPr lang="en-US" dirty="0"/>
              <a:t> {private:</a:t>
            </a:r>
          </a:p>
          <a:p>
            <a:pPr marL="0" indent="0">
              <a:lnSpc>
                <a:spcPct val="80000"/>
              </a:lnSpc>
              <a:buNone/>
            </a:pPr>
            <a:r>
              <a:rPr lang="en-US" dirty="0"/>
              <a:t>     </a:t>
            </a:r>
            <a:r>
              <a:rPr lang="en-US" dirty="0" err="1"/>
              <a:t>int</a:t>
            </a:r>
            <a:r>
              <a:rPr lang="en-US" dirty="0"/>
              <a:t> j;</a:t>
            </a:r>
          </a:p>
          <a:p>
            <a:pPr marL="0" indent="0">
              <a:lnSpc>
                <a:spcPct val="80000"/>
              </a:lnSpc>
              <a:buNone/>
            </a:pPr>
            <a:r>
              <a:rPr lang="en-US" dirty="0"/>
              <a:t>   public:</a:t>
            </a:r>
          </a:p>
          <a:p>
            <a:pPr marL="0" indent="0">
              <a:lnSpc>
                <a:spcPct val="80000"/>
              </a:lnSpc>
              <a:buNone/>
            </a:pPr>
            <a:r>
              <a:rPr lang="en-US" dirty="0"/>
              <a:t>     void </a:t>
            </a:r>
            <a:r>
              <a:rPr lang="en-US" dirty="0" err="1"/>
              <a:t>set_j</a:t>
            </a:r>
            <a:r>
              <a:rPr lang="en-US" dirty="0"/>
              <a:t>( </a:t>
            </a:r>
            <a:r>
              <a:rPr lang="en-US" dirty="0" err="1"/>
              <a:t>int</a:t>
            </a:r>
            <a:r>
              <a:rPr lang="en-US" dirty="0"/>
              <a:t> num)</a:t>
            </a:r>
          </a:p>
          <a:p>
            <a:pPr marL="0" indent="0">
              <a:lnSpc>
                <a:spcPct val="80000"/>
              </a:lnSpc>
              <a:buNone/>
            </a:pPr>
            <a:r>
              <a:rPr lang="en-US" dirty="0"/>
              <a:t>      { j = num; }</a:t>
            </a:r>
          </a:p>
          <a:p>
            <a:pPr marL="0" indent="0">
              <a:lnSpc>
                <a:spcPct val="80000"/>
              </a:lnSpc>
              <a:buNone/>
            </a:pPr>
            <a:r>
              <a:rPr lang="en-US" dirty="0"/>
              <a:t>     </a:t>
            </a:r>
            <a:r>
              <a:rPr lang="en-US" dirty="0" err="1"/>
              <a:t>int</a:t>
            </a:r>
            <a:r>
              <a:rPr lang="en-US" dirty="0"/>
              <a:t> </a:t>
            </a:r>
            <a:r>
              <a:rPr lang="en-US" dirty="0" err="1"/>
              <a:t>get_j</a:t>
            </a:r>
            <a:r>
              <a:rPr lang="en-US" dirty="0"/>
              <a:t>( )</a:t>
            </a:r>
          </a:p>
          <a:p>
            <a:pPr marL="0" indent="0">
              <a:lnSpc>
                <a:spcPct val="80000"/>
              </a:lnSpc>
              <a:buNone/>
            </a:pPr>
            <a:r>
              <a:rPr lang="en-US" dirty="0"/>
              <a:t>      { return j; }  }; </a:t>
            </a:r>
          </a:p>
          <a:p>
            <a:pPr marL="0" indent="0">
              <a:lnSpc>
                <a:spcPct val="80000"/>
              </a:lnSpc>
              <a:buNone/>
            </a:pPr>
            <a:endParaRPr lang="en-US" dirty="0"/>
          </a:p>
          <a:p>
            <a:pPr marL="0" indent="0">
              <a:lnSpc>
                <a:spcPct val="80000"/>
              </a:lnSpc>
              <a:buNone/>
            </a:pPr>
            <a:r>
              <a:rPr lang="en-US" dirty="0" err="1"/>
              <a:t>int</a:t>
            </a:r>
            <a:r>
              <a:rPr lang="en-US" dirty="0"/>
              <a:t> main( )</a:t>
            </a:r>
          </a:p>
          <a:p>
            <a:pPr marL="0" indent="0">
              <a:lnSpc>
                <a:spcPct val="80000"/>
              </a:lnSpc>
              <a:buNone/>
            </a:pPr>
            <a:r>
              <a:rPr lang="en-US" dirty="0"/>
              <a:t> { base *</a:t>
            </a:r>
            <a:r>
              <a:rPr lang="en-US" dirty="0" err="1"/>
              <a:t>bp</a:t>
            </a:r>
            <a:r>
              <a:rPr lang="en-US" dirty="0"/>
              <a:t>;</a:t>
            </a:r>
          </a:p>
          <a:p>
            <a:pPr marL="0" indent="0">
              <a:lnSpc>
                <a:spcPct val="80000"/>
              </a:lnSpc>
              <a:buNone/>
            </a:pPr>
            <a:r>
              <a:rPr lang="en-US" dirty="0"/>
              <a:t>   derived d;</a:t>
            </a:r>
          </a:p>
          <a:p>
            <a:pPr marL="0" indent="0">
              <a:lnSpc>
                <a:spcPct val="80000"/>
              </a:lnSpc>
              <a:buNone/>
            </a:pPr>
            <a:r>
              <a:rPr lang="en-US" dirty="0"/>
              <a:t>   </a:t>
            </a:r>
            <a:r>
              <a:rPr lang="en-US" dirty="0" err="1"/>
              <a:t>bp</a:t>
            </a:r>
            <a:r>
              <a:rPr lang="en-US" dirty="0"/>
              <a:t> = &amp;d; // base pointer points to derived object</a:t>
            </a:r>
          </a:p>
          <a:p>
            <a:pPr marL="0" indent="0">
              <a:lnSpc>
                <a:spcPct val="80000"/>
              </a:lnSpc>
              <a:buNone/>
            </a:pPr>
            <a:r>
              <a:rPr lang="en-US" dirty="0"/>
              <a:t>   </a:t>
            </a:r>
            <a:r>
              <a:rPr lang="en-US" dirty="0" err="1"/>
              <a:t>bp</a:t>
            </a:r>
            <a:r>
              <a:rPr lang="en-US" dirty="0"/>
              <a:t>-&gt;</a:t>
            </a:r>
            <a:r>
              <a:rPr lang="en-US" dirty="0" err="1"/>
              <a:t>set_i</a:t>
            </a:r>
            <a:r>
              <a:rPr lang="en-US" dirty="0"/>
              <a:t>( 10); //access inherited members from derived object </a:t>
            </a:r>
          </a:p>
          <a:p>
            <a:pPr marL="0" indent="0">
              <a:lnSpc>
                <a:spcPct val="80000"/>
              </a:lnSpc>
              <a:buNone/>
            </a:pPr>
            <a:r>
              <a:rPr lang="en-US" dirty="0"/>
              <a:t>   </a:t>
            </a:r>
            <a:r>
              <a:rPr lang="en-US" dirty="0" err="1"/>
              <a:t>cout</a:t>
            </a:r>
            <a:r>
              <a:rPr lang="en-US" dirty="0"/>
              <a:t> &lt;&lt; </a:t>
            </a:r>
            <a:r>
              <a:rPr lang="en-US" dirty="0" err="1"/>
              <a:t>bp</a:t>
            </a:r>
            <a:r>
              <a:rPr lang="en-US" dirty="0"/>
              <a:t>-&gt;</a:t>
            </a:r>
            <a:r>
              <a:rPr lang="en-US" dirty="0" err="1"/>
              <a:t>get_i</a:t>
            </a:r>
            <a:r>
              <a:rPr lang="en-US" dirty="0"/>
              <a:t>( ) &lt;&lt; “ “;</a:t>
            </a:r>
          </a:p>
          <a:p>
            <a:pPr marL="0" indent="0">
              <a:lnSpc>
                <a:spcPct val="80000"/>
              </a:lnSpc>
              <a:buNone/>
            </a:pPr>
            <a:r>
              <a:rPr lang="en-US" dirty="0"/>
              <a:t>   </a:t>
            </a:r>
            <a:r>
              <a:rPr lang="en-US" dirty="0" err="1"/>
              <a:t>bp</a:t>
            </a:r>
            <a:r>
              <a:rPr lang="en-US" dirty="0"/>
              <a:t>-&gt;</a:t>
            </a:r>
            <a:r>
              <a:rPr lang="en-US" dirty="0" err="1"/>
              <a:t>set_j</a:t>
            </a:r>
            <a:r>
              <a:rPr lang="en-US" dirty="0"/>
              <a:t>(22); //ERROR</a:t>
            </a:r>
          </a:p>
          <a:p>
            <a:pPr marL="0" indent="0">
              <a:lnSpc>
                <a:spcPct val="80000"/>
              </a:lnSpc>
              <a:buNone/>
            </a:pPr>
            <a:r>
              <a:rPr lang="en-US" dirty="0"/>
              <a:t>  </a:t>
            </a:r>
            <a:r>
              <a:rPr lang="en-US" dirty="0" err="1"/>
              <a:t>cout</a:t>
            </a:r>
            <a:r>
              <a:rPr lang="en-US" dirty="0"/>
              <a:t> &lt;&lt; </a:t>
            </a:r>
            <a:r>
              <a:rPr lang="en-US" dirty="0" err="1"/>
              <a:t>bp</a:t>
            </a:r>
            <a:r>
              <a:rPr lang="en-US" dirty="0"/>
              <a:t>-&gt;</a:t>
            </a:r>
            <a:r>
              <a:rPr lang="en-US" dirty="0" err="1"/>
              <a:t>get_j</a:t>
            </a:r>
            <a:r>
              <a:rPr lang="en-US" dirty="0"/>
              <a:t>( ); // ERROR </a:t>
            </a:r>
          </a:p>
          <a:p>
            <a:pPr marL="0" indent="0">
              <a:lnSpc>
                <a:spcPct val="80000"/>
              </a:lnSpc>
              <a:buNone/>
            </a:pPr>
            <a:r>
              <a:rPr lang="en-US" dirty="0"/>
              <a:t>  return 0; }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When an object is passed as an argument to a function,  a copy of that object is made. When the function terminates, the copy’s destructor is called. </a:t>
            </a:r>
          </a:p>
          <a:p>
            <a:endParaRPr lang="en-US" dirty="0"/>
          </a:p>
          <a:p>
            <a:r>
              <a:rPr lang="en-US" dirty="0"/>
              <a:t>If you do not want the destructor function to be called, simply pass the object by reference. When you pass by reference, no copy of the object is made.</a:t>
            </a:r>
          </a:p>
          <a:p>
            <a:endParaRPr lang="en-US" dirty="0"/>
          </a:p>
          <a:p>
            <a:r>
              <a:rPr lang="en-US" dirty="0"/>
              <a:t>This means that no object used as a parameter is destroyed when the function terminates, and the parameter’s (object’s ) destructor is not called.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dirty="0"/>
          </a:p>
        </p:txBody>
      </p:sp>
      <p:sp>
        <p:nvSpPr>
          <p:cNvPr id="3" name="Content Placeholder 2"/>
          <p:cNvSpPr>
            <a:spLocks noGrp="1"/>
          </p:cNvSpPr>
          <p:nvPr>
            <p:ph idx="1"/>
          </p:nvPr>
        </p:nvSpPr>
        <p:spPr/>
        <p:txBody>
          <a:bodyPr>
            <a:normAutofit fontScale="55000" lnSpcReduction="20000"/>
          </a:bodyPr>
          <a:lstStyle/>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using namespace std;</a:t>
            </a:r>
          </a:p>
          <a:p>
            <a:pPr marL="0" indent="0">
              <a:lnSpc>
                <a:spcPct val="80000"/>
              </a:lnSpc>
              <a:buNone/>
            </a:pPr>
            <a:r>
              <a:rPr lang="en-US" dirty="0"/>
              <a:t>class c1</a:t>
            </a:r>
          </a:p>
          <a:p>
            <a:pPr marL="0" indent="0">
              <a:lnSpc>
                <a:spcPct val="80000"/>
              </a:lnSpc>
              <a:buNone/>
            </a:pPr>
            <a:r>
              <a:rPr lang="en-US" dirty="0"/>
              <a:t> {</a:t>
            </a:r>
          </a:p>
          <a:p>
            <a:pPr marL="0" indent="0">
              <a:lnSpc>
                <a:spcPct val="80000"/>
              </a:lnSpc>
              <a:buNone/>
            </a:pPr>
            <a:r>
              <a:rPr lang="en-US" dirty="0"/>
              <a:t>   </a:t>
            </a:r>
            <a:r>
              <a:rPr lang="en-US" dirty="0" err="1"/>
              <a:t>int</a:t>
            </a:r>
            <a:r>
              <a:rPr lang="en-US" dirty="0"/>
              <a:t> id;</a:t>
            </a:r>
          </a:p>
          <a:p>
            <a:pPr marL="0" indent="0">
              <a:lnSpc>
                <a:spcPct val="80000"/>
              </a:lnSpc>
              <a:buNone/>
            </a:pPr>
            <a:r>
              <a:rPr lang="en-US" dirty="0"/>
              <a:t>   public:</a:t>
            </a:r>
          </a:p>
          <a:p>
            <a:pPr marL="0" indent="0">
              <a:lnSpc>
                <a:spcPct val="80000"/>
              </a:lnSpc>
              <a:buNone/>
            </a:pPr>
            <a:r>
              <a:rPr lang="en-US" dirty="0"/>
              <a:t>    </a:t>
            </a:r>
            <a:r>
              <a:rPr lang="en-US" dirty="0" err="1"/>
              <a:t>int</a:t>
            </a:r>
            <a:r>
              <a:rPr lang="en-US" dirty="0"/>
              <a:t> </a:t>
            </a:r>
            <a:r>
              <a:rPr lang="en-US" dirty="0" err="1"/>
              <a:t>i</a:t>
            </a:r>
            <a:r>
              <a:rPr lang="en-US" dirty="0"/>
              <a:t>;</a:t>
            </a:r>
          </a:p>
          <a:p>
            <a:pPr marL="0" indent="0">
              <a:lnSpc>
                <a:spcPct val="80000"/>
              </a:lnSpc>
              <a:buNone/>
            </a:pPr>
            <a:r>
              <a:rPr lang="en-US" dirty="0"/>
              <a:t>    c1( </a:t>
            </a:r>
            <a:r>
              <a:rPr lang="en-US" dirty="0" err="1"/>
              <a:t>int</a:t>
            </a:r>
            <a:r>
              <a:rPr lang="en-US" dirty="0"/>
              <a:t> num)</a:t>
            </a:r>
          </a:p>
          <a:p>
            <a:pPr marL="0" indent="0">
              <a:lnSpc>
                <a:spcPct val="80000"/>
              </a:lnSpc>
              <a:buNone/>
            </a:pPr>
            <a:r>
              <a:rPr lang="en-US" dirty="0"/>
              <a:t>    ~c1( );</a:t>
            </a:r>
          </a:p>
          <a:p>
            <a:pPr marL="0" indent="0">
              <a:lnSpc>
                <a:spcPct val="80000"/>
              </a:lnSpc>
              <a:buNone/>
            </a:pPr>
            <a:r>
              <a:rPr lang="en-US" dirty="0"/>
              <a:t>    void negate(c1 &amp;ob)</a:t>
            </a:r>
          </a:p>
          <a:p>
            <a:pPr marL="0" indent="0">
              <a:lnSpc>
                <a:spcPct val="80000"/>
              </a:lnSpc>
              <a:buNone/>
            </a:pPr>
            <a:r>
              <a:rPr lang="en-US" dirty="0"/>
              <a:t>      {</a:t>
            </a:r>
            <a:r>
              <a:rPr lang="en-US" dirty="0" err="1"/>
              <a:t>ob.i</a:t>
            </a:r>
            <a:r>
              <a:rPr lang="en-US" dirty="0"/>
              <a:t> = -</a:t>
            </a:r>
            <a:r>
              <a:rPr lang="en-US" dirty="0" err="1"/>
              <a:t>ob.i</a:t>
            </a:r>
            <a:r>
              <a:rPr lang="en-US" dirty="0"/>
              <a:t>; } };</a:t>
            </a:r>
          </a:p>
          <a:p>
            <a:pPr marL="0" indent="0">
              <a:lnSpc>
                <a:spcPct val="80000"/>
              </a:lnSpc>
              <a:buNone/>
            </a:pPr>
            <a:r>
              <a:rPr lang="en-US" dirty="0"/>
              <a:t>c1::c1(</a:t>
            </a:r>
            <a:r>
              <a:rPr lang="en-US" dirty="0" err="1"/>
              <a:t>int</a:t>
            </a:r>
            <a:r>
              <a:rPr lang="en-US" dirty="0"/>
              <a:t> num)</a:t>
            </a:r>
          </a:p>
          <a:p>
            <a:pPr marL="0" indent="0">
              <a:lnSpc>
                <a:spcPct val="80000"/>
              </a:lnSpc>
              <a:buNone/>
            </a:pPr>
            <a:r>
              <a:rPr lang="en-US" dirty="0"/>
              <a:t>  {</a:t>
            </a:r>
          </a:p>
          <a:p>
            <a:pPr marL="0" indent="0">
              <a:lnSpc>
                <a:spcPct val="80000"/>
              </a:lnSpc>
              <a:buNone/>
            </a:pPr>
            <a:r>
              <a:rPr lang="en-US" dirty="0"/>
              <a:t>    </a:t>
            </a:r>
            <a:r>
              <a:rPr lang="en-US" dirty="0" err="1"/>
              <a:t>cout</a:t>
            </a:r>
            <a:r>
              <a:rPr lang="en-US" dirty="0"/>
              <a:t> &lt;&lt; “constructing “ &lt;&lt; num &lt;&lt; “\n”;</a:t>
            </a:r>
          </a:p>
          <a:p>
            <a:pPr marL="0" indent="0">
              <a:lnSpc>
                <a:spcPct val="80000"/>
              </a:lnSpc>
              <a:buNone/>
            </a:pPr>
            <a:r>
              <a:rPr lang="en-US" dirty="0"/>
              <a:t>    id = num;</a:t>
            </a:r>
          </a:p>
          <a:p>
            <a:pPr marL="0" indent="0">
              <a:lnSpc>
                <a:spcPct val="80000"/>
              </a:lnSpc>
              <a:buNone/>
            </a:pPr>
            <a:r>
              <a:rPr lang="en-US" dirty="0"/>
              <a:t>   }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Object References </a:t>
            </a:r>
            <a:endParaRPr lang="en-IN" dirty="0"/>
          </a:p>
        </p:txBody>
      </p:sp>
      <p:sp>
        <p:nvSpPr>
          <p:cNvPr id="3" name="Content Placeholder 2"/>
          <p:cNvSpPr>
            <a:spLocks noGrp="1"/>
          </p:cNvSpPr>
          <p:nvPr>
            <p:ph idx="1"/>
          </p:nvPr>
        </p:nvSpPr>
        <p:spPr>
          <a:xfrm>
            <a:off x="1981200" y="1428736"/>
            <a:ext cx="8229600" cy="5000660"/>
          </a:xfrm>
        </p:spPr>
        <p:txBody>
          <a:bodyPr>
            <a:normAutofit fontScale="92500" lnSpcReduction="10000"/>
          </a:bodyPr>
          <a:lstStyle/>
          <a:p>
            <a:pPr marL="0" indent="0">
              <a:buNone/>
            </a:pPr>
            <a:r>
              <a:rPr lang="en-US" sz="2000" dirty="0"/>
              <a:t>c1::~c1( )</a:t>
            </a:r>
          </a:p>
          <a:p>
            <a:pPr marL="0" indent="0">
              <a:buNone/>
            </a:pPr>
            <a:r>
              <a:rPr lang="en-US" sz="2000" dirty="0"/>
              <a:t> { </a:t>
            </a:r>
            <a:r>
              <a:rPr lang="en-US" sz="2000" dirty="0" err="1"/>
              <a:t>cout</a:t>
            </a:r>
            <a:r>
              <a:rPr lang="en-US" sz="2000" dirty="0"/>
              <a:t> &lt;&lt; “destructing “ &lt;&lt; id &lt;&lt; “\n”;  }</a:t>
            </a:r>
          </a:p>
          <a:p>
            <a:pPr marL="0" indent="0">
              <a:buNone/>
            </a:pPr>
            <a:r>
              <a:rPr lang="en-US" sz="2000" dirty="0" err="1"/>
              <a:t>int</a:t>
            </a:r>
            <a:r>
              <a:rPr lang="en-US" sz="2000" dirty="0"/>
              <a:t> main( )</a:t>
            </a:r>
          </a:p>
          <a:p>
            <a:pPr marL="0" indent="0">
              <a:buNone/>
            </a:pPr>
            <a:r>
              <a:rPr lang="en-US" sz="2000" dirty="0"/>
              <a:t> {c1 o(1);</a:t>
            </a:r>
          </a:p>
          <a:p>
            <a:pPr marL="0" indent="0">
              <a:buNone/>
            </a:pPr>
            <a:r>
              <a:rPr lang="en-US" sz="2000" dirty="0"/>
              <a:t>   </a:t>
            </a:r>
            <a:r>
              <a:rPr lang="en-US" sz="2000" dirty="0" err="1"/>
              <a:t>o.i</a:t>
            </a:r>
            <a:r>
              <a:rPr lang="en-US" sz="2000" dirty="0"/>
              <a:t> = 10;</a:t>
            </a:r>
          </a:p>
          <a:p>
            <a:pPr marL="0" indent="0">
              <a:buNone/>
            </a:pPr>
            <a:r>
              <a:rPr lang="en-US" sz="2000" dirty="0"/>
              <a:t>   </a:t>
            </a:r>
            <a:r>
              <a:rPr lang="en-US" sz="2000" dirty="0" err="1"/>
              <a:t>o.negate</a:t>
            </a:r>
            <a:r>
              <a:rPr lang="en-US" sz="2000" dirty="0"/>
              <a:t>(o);</a:t>
            </a:r>
          </a:p>
          <a:p>
            <a:pPr marL="0" indent="0">
              <a:buNone/>
            </a:pPr>
            <a:r>
              <a:rPr lang="en-US" sz="2000" dirty="0"/>
              <a:t>   </a:t>
            </a:r>
            <a:r>
              <a:rPr lang="en-US" sz="2000" dirty="0" err="1"/>
              <a:t>cout</a:t>
            </a:r>
            <a:r>
              <a:rPr lang="en-US" sz="2000" dirty="0"/>
              <a:t> &lt;&lt; </a:t>
            </a:r>
            <a:r>
              <a:rPr lang="en-US" sz="2000" dirty="0" err="1"/>
              <a:t>o.i</a:t>
            </a:r>
            <a:r>
              <a:rPr lang="en-US" sz="2000" dirty="0"/>
              <a:t> &lt;&lt; “\n”;</a:t>
            </a:r>
          </a:p>
          <a:p>
            <a:pPr marL="0" indent="0">
              <a:buNone/>
            </a:pPr>
            <a:r>
              <a:rPr lang="en-US" sz="2000" dirty="0"/>
              <a:t>   return 0; };</a:t>
            </a:r>
          </a:p>
          <a:p>
            <a:r>
              <a:rPr lang="en-US" sz="2000" dirty="0"/>
              <a:t>Here is the output of the program</a:t>
            </a:r>
          </a:p>
          <a:p>
            <a:r>
              <a:rPr lang="en-US" sz="2000" dirty="0"/>
              <a:t>Constructing 1         -10             Destructing1</a:t>
            </a:r>
          </a:p>
          <a:p>
            <a:pPr>
              <a:buNone/>
            </a:pPr>
            <a:endParaRPr lang="en-US" sz="2000" dirty="0"/>
          </a:p>
          <a:p>
            <a:r>
              <a:rPr lang="en-US" sz="2000" dirty="0"/>
              <a:t>Only one call is made to </a:t>
            </a:r>
            <a:r>
              <a:rPr lang="en-US" sz="2000" b="1" dirty="0"/>
              <a:t>c1’s</a:t>
            </a:r>
            <a:r>
              <a:rPr lang="en-US" sz="2000" dirty="0"/>
              <a:t> destructor function. Had </a:t>
            </a:r>
            <a:r>
              <a:rPr lang="en-US" sz="2000" b="1" dirty="0"/>
              <a:t>o</a:t>
            </a:r>
            <a:r>
              <a:rPr lang="en-US" sz="2000" dirty="0"/>
              <a:t> been passed by value, a second object would have been created inside </a:t>
            </a:r>
            <a:r>
              <a:rPr lang="en-US" sz="2000" b="1" dirty="0"/>
              <a:t>negate(),</a:t>
            </a:r>
            <a:r>
              <a:rPr lang="en-US" sz="2000" dirty="0"/>
              <a:t> and the destructor would have been called a second time when that object was destroyed at the time </a:t>
            </a:r>
            <a:r>
              <a:rPr lang="en-US" sz="2000" b="1" dirty="0"/>
              <a:t>negate( )</a:t>
            </a:r>
            <a:r>
              <a:rPr lang="en-US" sz="2000" dirty="0"/>
              <a:t> terminated.</a:t>
            </a:r>
          </a:p>
          <a:p>
            <a:endParaRPr lang="en-US" sz="2000" dirty="0"/>
          </a:p>
          <a:p>
            <a:endParaRPr lang="en-US"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Dot . Operator</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a:t>When you access a member of a class through a reference, you use the dot operator. </a:t>
            </a:r>
          </a:p>
          <a:p>
            <a:endParaRPr lang="en-US" b="1" dirty="0"/>
          </a:p>
          <a:p>
            <a:r>
              <a:rPr lang="en-US" dirty="0"/>
              <a:t>The arrow operator is reserved for use with pointers only.</a:t>
            </a:r>
          </a:p>
          <a:p>
            <a:endParaRPr lang="en-US" dirty="0"/>
          </a:p>
          <a:p>
            <a:r>
              <a:rPr lang="en-US" dirty="0"/>
              <a:t>Passing all but the smallest objects by reference is faster than passing them by value. Arguments are usually pushed onto the stack. </a:t>
            </a:r>
          </a:p>
          <a:p>
            <a:endParaRPr lang="en-US" dirty="0"/>
          </a:p>
          <a:p>
            <a:r>
              <a:rPr lang="en-US" dirty="0"/>
              <a:t>Thus, large objects take a considerable amount of CPU cycles to push onto, and pop from the stack.</a:t>
            </a:r>
          </a:p>
          <a:p>
            <a:endParaRPr lang="en-I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Returning References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a:t>A function may return a reference. This has the startling effect of allowing a function to be used on the left hand side of an assignment statement. Consider the following program:</a:t>
            </a:r>
          </a:p>
          <a:p>
            <a:pPr marL="0" indent="0">
              <a:buNone/>
            </a:pPr>
            <a:r>
              <a:rPr lang="en-US" dirty="0"/>
              <a:t>#include&lt;</a:t>
            </a:r>
            <a:r>
              <a:rPr lang="en-US" dirty="0" err="1"/>
              <a:t>iostream</a:t>
            </a:r>
            <a:r>
              <a:rPr lang="en-US" dirty="0"/>
              <a:t>&gt;</a:t>
            </a:r>
          </a:p>
          <a:p>
            <a:pPr marL="0" indent="0">
              <a:buNone/>
            </a:pPr>
            <a:r>
              <a:rPr lang="en-US" dirty="0"/>
              <a:t>using namespace std;</a:t>
            </a:r>
          </a:p>
          <a:p>
            <a:pPr marL="0" indent="0">
              <a:buNone/>
            </a:pPr>
            <a:r>
              <a:rPr lang="en-US" dirty="0"/>
              <a:t>char&amp; replace (</a:t>
            </a:r>
            <a:r>
              <a:rPr lang="en-US" dirty="0" err="1"/>
              <a:t>int</a:t>
            </a:r>
            <a:r>
              <a:rPr lang="en-US" dirty="0"/>
              <a:t> </a:t>
            </a:r>
            <a:r>
              <a:rPr lang="en-US" dirty="0" err="1"/>
              <a:t>i</a:t>
            </a:r>
            <a:r>
              <a:rPr lang="en-US" dirty="0"/>
              <a:t>); //returns a reference to a character</a:t>
            </a:r>
          </a:p>
          <a:p>
            <a:pPr marL="0" indent="0">
              <a:buNone/>
            </a:pPr>
            <a:r>
              <a:rPr lang="en-US" dirty="0"/>
              <a:t>char s[80] = “hello there”;</a:t>
            </a:r>
          </a:p>
          <a:p>
            <a:pPr marL="0" indent="0">
              <a:buNone/>
            </a:pPr>
            <a:r>
              <a:rPr lang="en-US" dirty="0" err="1"/>
              <a:t>int</a:t>
            </a:r>
            <a:r>
              <a:rPr lang="en-US" dirty="0"/>
              <a:t> main( )</a:t>
            </a:r>
          </a:p>
          <a:p>
            <a:pPr marL="0" indent="0">
              <a:buNone/>
            </a:pPr>
            <a:r>
              <a:rPr lang="en-US" dirty="0"/>
              <a:t> {replace(5) = ‘x’ //assign x to space after hello</a:t>
            </a:r>
          </a:p>
          <a:p>
            <a:pPr marL="0" indent="0">
              <a:buNone/>
            </a:pPr>
            <a:r>
              <a:rPr lang="en-US" dirty="0"/>
              <a:t>   </a:t>
            </a:r>
            <a:r>
              <a:rPr lang="en-US" dirty="0" err="1"/>
              <a:t>cout</a:t>
            </a:r>
            <a:r>
              <a:rPr lang="en-US" dirty="0"/>
              <a:t> &lt;&lt; s;</a:t>
            </a:r>
          </a:p>
          <a:p>
            <a:pPr marL="0" indent="0">
              <a:buNone/>
            </a:pPr>
            <a:r>
              <a:rPr lang="en-US" dirty="0"/>
              <a:t>   return 0; }</a:t>
            </a:r>
          </a:p>
          <a:p>
            <a:pPr marL="0" indent="0">
              <a:buNone/>
            </a:pPr>
            <a:r>
              <a:rPr lang="en-US" dirty="0"/>
              <a:t>char&amp; replace( </a:t>
            </a:r>
            <a:r>
              <a:rPr lang="en-US" dirty="0" err="1"/>
              <a:t>int</a:t>
            </a:r>
            <a:r>
              <a:rPr lang="en-US" dirty="0"/>
              <a:t> </a:t>
            </a:r>
            <a:r>
              <a:rPr lang="en-US" dirty="0" err="1"/>
              <a:t>i</a:t>
            </a:r>
            <a:r>
              <a:rPr lang="en-US" dirty="0"/>
              <a:t>)</a:t>
            </a:r>
          </a:p>
          <a:p>
            <a:pPr marL="0" indent="0">
              <a:buNone/>
            </a:pPr>
            <a:r>
              <a:rPr lang="en-US" dirty="0"/>
              <a:t> { return s[</a:t>
            </a:r>
            <a:r>
              <a:rPr lang="en-US" dirty="0" err="1"/>
              <a:t>i</a:t>
            </a:r>
            <a:r>
              <a:rPr lang="en-US" dirty="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Returning References</a:t>
            </a:r>
            <a:endParaRPr lang="en-IN" dirty="0"/>
          </a:p>
        </p:txBody>
      </p:sp>
      <p:sp>
        <p:nvSpPr>
          <p:cNvPr id="3" name="Content Placeholder 2"/>
          <p:cNvSpPr>
            <a:spLocks noGrp="1"/>
          </p:cNvSpPr>
          <p:nvPr>
            <p:ph idx="1"/>
          </p:nvPr>
        </p:nvSpPr>
        <p:spPr/>
        <p:txBody>
          <a:bodyPr>
            <a:normAutofit/>
          </a:bodyPr>
          <a:lstStyle/>
          <a:p>
            <a:r>
              <a:rPr lang="en-US" dirty="0"/>
              <a:t>This program replaces the space between </a:t>
            </a:r>
            <a:r>
              <a:rPr lang="en-US" b="1" dirty="0"/>
              <a:t>Hello</a:t>
            </a:r>
            <a:r>
              <a:rPr lang="en-US" dirty="0"/>
              <a:t> and </a:t>
            </a:r>
            <a:r>
              <a:rPr lang="en-US" b="1" dirty="0"/>
              <a:t>There</a:t>
            </a:r>
            <a:r>
              <a:rPr lang="en-US" dirty="0"/>
              <a:t> with an </a:t>
            </a:r>
            <a:r>
              <a:rPr lang="en-US" b="1" dirty="0"/>
              <a:t>X. </a:t>
            </a:r>
            <a:r>
              <a:rPr lang="en-US" dirty="0"/>
              <a:t>That is, the program displays</a:t>
            </a:r>
            <a:r>
              <a:rPr lang="en-US" b="1" dirty="0"/>
              <a:t> </a:t>
            </a:r>
            <a:r>
              <a:rPr lang="en-US" b="1" dirty="0" err="1"/>
              <a:t>HelloXThere</a:t>
            </a:r>
            <a:r>
              <a:rPr lang="en-US" b="1" dirty="0"/>
              <a:t>. </a:t>
            </a:r>
            <a:r>
              <a:rPr lang="en-US" dirty="0"/>
              <a:t>First, replace is declared as returning as a reference to a character. As </a:t>
            </a:r>
            <a:r>
              <a:rPr lang="en-US" b="1" dirty="0"/>
              <a:t>replace( )</a:t>
            </a:r>
            <a:r>
              <a:rPr lang="en-US" dirty="0"/>
              <a:t> is coded, it returns a reference to the element of </a:t>
            </a:r>
            <a:r>
              <a:rPr lang="en-US" b="1" dirty="0"/>
              <a:t>s</a:t>
            </a:r>
            <a:r>
              <a:rPr lang="en-US" dirty="0"/>
              <a:t> that is specified by its argument </a:t>
            </a:r>
            <a:r>
              <a:rPr lang="en-US" b="1" dirty="0" err="1"/>
              <a:t>i</a:t>
            </a:r>
            <a:r>
              <a:rPr lang="en-US" dirty="0"/>
              <a:t>. The reference returned by </a:t>
            </a:r>
            <a:r>
              <a:rPr lang="en-US" b="1" dirty="0"/>
              <a:t>replace( ) </a:t>
            </a:r>
            <a:r>
              <a:rPr lang="en-US" dirty="0"/>
              <a:t>is then used in </a:t>
            </a:r>
            <a:r>
              <a:rPr lang="en-US" b="1" dirty="0"/>
              <a:t>main( ) </a:t>
            </a:r>
            <a:r>
              <a:rPr lang="en-US" dirty="0"/>
              <a:t>to</a:t>
            </a:r>
            <a:r>
              <a:rPr lang="en-US" b="1" dirty="0"/>
              <a:t> </a:t>
            </a:r>
            <a:r>
              <a:rPr lang="en-US" dirty="0"/>
              <a:t>assign to that element the character</a:t>
            </a:r>
            <a:r>
              <a:rPr lang="en-US" b="1" dirty="0"/>
              <a:t> X</a:t>
            </a:r>
            <a:r>
              <a:rPr lang="en-US" dirty="0"/>
              <a:t>.  </a:t>
            </a:r>
          </a:p>
          <a:p>
            <a:endParaRPr lang="en-US" dirty="0"/>
          </a:p>
          <a:p>
            <a:r>
              <a:rPr lang="en-US" dirty="0"/>
              <a:t>An important fact to note when returning references is that objects being referred to does not go out of scope when the function terminates.</a:t>
            </a:r>
            <a:endParaRPr lang="en-US"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References</a:t>
            </a:r>
            <a:endParaRPr lang="en-IN" b="1" dirty="0"/>
          </a:p>
        </p:txBody>
      </p:sp>
      <p:sp>
        <p:nvSpPr>
          <p:cNvPr id="3" name="Content Placeholder 2"/>
          <p:cNvSpPr>
            <a:spLocks noGrp="1"/>
          </p:cNvSpPr>
          <p:nvPr>
            <p:ph idx="1"/>
          </p:nvPr>
        </p:nvSpPr>
        <p:spPr/>
        <p:txBody>
          <a:bodyPr>
            <a:normAutofit/>
          </a:bodyPr>
          <a:lstStyle/>
          <a:p>
            <a:r>
              <a:rPr lang="en-US" dirty="0"/>
              <a:t>You can declare a reference that is simply a variable. This type of reference is called an independent reference. An independent reference is another name for an object variable. </a:t>
            </a:r>
          </a:p>
          <a:p>
            <a:endParaRPr lang="en-US" dirty="0"/>
          </a:p>
          <a:p>
            <a:r>
              <a:rPr lang="en-US" dirty="0"/>
              <a:t>All independent variables must be initialized when they are created. Apart from initialization, you cannot change what object a reference variable points to.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 and Objects</a:t>
            </a:r>
            <a:endParaRPr lang="en-IN" b="1" dirty="0"/>
          </a:p>
        </p:txBody>
      </p:sp>
      <p:sp>
        <p:nvSpPr>
          <p:cNvPr id="3" name="Content Placeholder 2"/>
          <p:cNvSpPr>
            <a:spLocks noGrp="1"/>
          </p:cNvSpPr>
          <p:nvPr>
            <p:ph idx="1"/>
          </p:nvPr>
        </p:nvSpPr>
        <p:spPr/>
        <p:txBody>
          <a:bodyPr/>
          <a:lstStyle/>
          <a:p>
            <a:r>
              <a:rPr lang="en-US" dirty="0"/>
              <a:t>An object is a physical implementation of a class created in memory by a program.</a:t>
            </a:r>
          </a:p>
          <a:p>
            <a:endParaRPr lang="en-US" dirty="0"/>
          </a:p>
          <a:p>
            <a:r>
              <a:rPr lang="en-US" dirty="0"/>
              <a:t>An object therefore, represents class instantiation.</a:t>
            </a:r>
          </a:p>
          <a:p>
            <a:endParaRPr lang="en-US" dirty="0"/>
          </a:p>
          <a:p>
            <a:r>
              <a:rPr lang="en-US" dirty="0"/>
              <a:t>An object is therefore, called as an instance of a class.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06090"/>
          </a:xfrm>
        </p:spPr>
        <p:txBody>
          <a:bodyPr>
            <a:normAutofit/>
          </a:bodyPr>
          <a:lstStyle/>
          <a:p>
            <a:r>
              <a:rPr lang="en-US" b="1" dirty="0"/>
              <a:t>Independent References</a:t>
            </a:r>
            <a:endParaRPr lang="en-IN" dirty="0"/>
          </a:p>
        </p:txBody>
      </p:sp>
      <p:sp>
        <p:nvSpPr>
          <p:cNvPr id="3" name="Content Placeholder 2"/>
          <p:cNvSpPr>
            <a:spLocks noGrp="1"/>
          </p:cNvSpPr>
          <p:nvPr>
            <p:ph idx="1"/>
          </p:nvPr>
        </p:nvSpPr>
        <p:spPr/>
        <p:txBody>
          <a:bodyPr>
            <a:normAutofit fontScale="70000" lnSpcReduction="20000"/>
          </a:bodyPr>
          <a:lstStyle/>
          <a:p>
            <a:pPr marL="0" indent="0">
              <a:lnSpc>
                <a:spcPct val="80000"/>
              </a:lnSpc>
              <a:buNone/>
            </a:pPr>
            <a:r>
              <a:rPr lang="en-US" dirty="0"/>
              <a:t>#include&lt;</a:t>
            </a:r>
            <a:r>
              <a:rPr lang="en-US" dirty="0" err="1"/>
              <a:t>iostream</a:t>
            </a:r>
            <a:r>
              <a:rPr lang="en-US" dirty="0"/>
              <a:t>&gt;</a:t>
            </a:r>
          </a:p>
          <a:p>
            <a:pPr marL="0" indent="0">
              <a:lnSpc>
                <a:spcPct val="80000"/>
              </a:lnSpc>
              <a:buNone/>
            </a:pPr>
            <a:r>
              <a:rPr lang="en-US" dirty="0"/>
              <a:t>using namespace std;</a:t>
            </a:r>
          </a:p>
          <a:p>
            <a:pPr marL="0" indent="0">
              <a:lnSpc>
                <a:spcPct val="80000"/>
              </a:lnSpc>
              <a:buNone/>
            </a:pPr>
            <a:r>
              <a:rPr lang="en-US" dirty="0"/>
              <a:t>int main( )</a:t>
            </a:r>
          </a:p>
          <a:p>
            <a:pPr marL="0" indent="0">
              <a:lnSpc>
                <a:spcPct val="80000"/>
              </a:lnSpc>
              <a:buNone/>
            </a:pPr>
            <a:r>
              <a:rPr lang="en-US" dirty="0"/>
              <a:t>{</a:t>
            </a:r>
          </a:p>
          <a:p>
            <a:pPr marL="400050" lvl="1" indent="0">
              <a:lnSpc>
                <a:spcPct val="80000"/>
              </a:lnSpc>
              <a:buNone/>
            </a:pPr>
            <a:r>
              <a:rPr lang="en-GB" dirty="0"/>
              <a:t>int a;</a:t>
            </a:r>
          </a:p>
          <a:p>
            <a:pPr marL="400050" lvl="1" indent="0">
              <a:lnSpc>
                <a:spcPct val="80000"/>
              </a:lnSpc>
              <a:buNone/>
            </a:pPr>
            <a:r>
              <a:rPr lang="en-GB" dirty="0"/>
              <a:t> int &amp;ref = a; // independent reference</a:t>
            </a:r>
          </a:p>
          <a:p>
            <a:pPr marL="400050" lvl="1" indent="0">
              <a:lnSpc>
                <a:spcPct val="80000"/>
              </a:lnSpc>
              <a:buNone/>
            </a:pPr>
            <a:r>
              <a:rPr lang="en-GB" dirty="0"/>
              <a:t> a = 10;</a:t>
            </a:r>
          </a:p>
          <a:p>
            <a:pPr marL="400050" lvl="1" indent="0">
              <a:lnSpc>
                <a:spcPct val="80000"/>
              </a:lnSpc>
              <a:buNone/>
            </a:pPr>
            <a:r>
              <a:rPr lang="en-GB" dirty="0"/>
              <a:t> </a:t>
            </a: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 ref = 100;</a:t>
            </a:r>
          </a:p>
          <a:p>
            <a:pPr marL="400050" lvl="1" indent="0">
              <a:lnSpc>
                <a:spcPct val="80000"/>
              </a:lnSpc>
              <a:buNone/>
            </a:pPr>
            <a:r>
              <a:rPr lang="en-GB" dirty="0"/>
              <a:t> </a:t>
            </a:r>
            <a:r>
              <a:rPr lang="en-GB" dirty="0" err="1"/>
              <a:t>cout</a:t>
            </a:r>
            <a:r>
              <a:rPr lang="en-GB" dirty="0"/>
              <a:t> &lt;&lt; a &lt;&lt;" " &lt;&lt; ref &lt;&lt; </a:t>
            </a:r>
            <a:r>
              <a:rPr lang="en-GB" dirty="0" err="1"/>
              <a:t>endl</a:t>
            </a:r>
            <a:r>
              <a:rPr lang="en-GB" dirty="0"/>
              <a:t>;</a:t>
            </a:r>
          </a:p>
          <a:p>
            <a:pPr marL="400050" lvl="1" indent="0">
              <a:lnSpc>
                <a:spcPct val="80000"/>
              </a:lnSpc>
              <a:buNone/>
            </a:pPr>
            <a:r>
              <a:rPr lang="en-GB" dirty="0"/>
              <a:t> int b = 19;</a:t>
            </a:r>
          </a:p>
          <a:p>
            <a:pPr marL="400050" lvl="1" indent="0">
              <a:lnSpc>
                <a:spcPct val="80000"/>
              </a:lnSpc>
              <a:buNone/>
            </a:pPr>
            <a:r>
              <a:rPr lang="en-GB" dirty="0"/>
              <a:t> ref = b; // this puts b’s value into a</a:t>
            </a:r>
          </a:p>
          <a:p>
            <a:pPr marL="400050" lvl="1" indent="0">
              <a:lnSpc>
                <a:spcPct val="80000"/>
              </a:lnSpc>
              <a:buNone/>
            </a:pP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ref --;</a:t>
            </a:r>
          </a:p>
          <a:p>
            <a:pPr marL="400050" lvl="1" indent="0">
              <a:lnSpc>
                <a:spcPct val="80000"/>
              </a:lnSpc>
              <a:buNone/>
            </a:pPr>
            <a:r>
              <a:rPr lang="en-GB" dirty="0" err="1"/>
              <a:t>cout</a:t>
            </a:r>
            <a:r>
              <a:rPr lang="en-GB" dirty="0"/>
              <a:t> &lt;&lt; a &lt;&lt; " " &lt;&lt; ref &lt;&lt; </a:t>
            </a:r>
            <a:r>
              <a:rPr lang="en-GB" dirty="0" err="1"/>
              <a:t>endl</a:t>
            </a:r>
            <a:r>
              <a:rPr lang="en-GB" dirty="0"/>
              <a:t>;</a:t>
            </a:r>
          </a:p>
          <a:p>
            <a:pPr marL="400050" lvl="1" indent="0">
              <a:lnSpc>
                <a:spcPct val="80000"/>
              </a:lnSpc>
              <a:buNone/>
            </a:pPr>
            <a:r>
              <a:rPr lang="en-GB" dirty="0"/>
              <a:t> return 0;</a:t>
            </a:r>
          </a:p>
          <a:p>
            <a:pPr marL="400050" lvl="1" indent="0">
              <a:lnSpc>
                <a:spcPct val="80000"/>
              </a:lnSpc>
              <a:buNone/>
            </a:pPr>
            <a:r>
              <a:rPr lang="en-US" sz="3100" dirty="0"/>
              <a:t>}</a:t>
            </a:r>
            <a:endParaRPr lang="en-GB" sz="31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to Derived Types</a:t>
            </a:r>
            <a:endParaRPr lang="en-IN" b="1" dirty="0"/>
          </a:p>
        </p:txBody>
      </p:sp>
      <p:sp>
        <p:nvSpPr>
          <p:cNvPr id="3" name="Content Placeholder 2"/>
          <p:cNvSpPr>
            <a:spLocks noGrp="1"/>
          </p:cNvSpPr>
          <p:nvPr>
            <p:ph idx="1"/>
          </p:nvPr>
        </p:nvSpPr>
        <p:spPr/>
        <p:txBody>
          <a:bodyPr>
            <a:normAutofit/>
          </a:bodyPr>
          <a:lstStyle/>
          <a:p>
            <a:r>
              <a:rPr lang="en-US" b="1" dirty="0"/>
              <a:t>A base class reference can be used to refer to an object of a derived class of that base class.</a:t>
            </a:r>
            <a:r>
              <a:rPr lang="en-US" dirty="0"/>
              <a:t> </a:t>
            </a:r>
          </a:p>
          <a:p>
            <a:endParaRPr lang="en-US" dirty="0"/>
          </a:p>
          <a:p>
            <a:r>
              <a:rPr lang="en-US" dirty="0"/>
              <a:t>The most common application of this is found in function parameters.</a:t>
            </a:r>
          </a:p>
          <a:p>
            <a:endParaRPr lang="en-US" dirty="0"/>
          </a:p>
          <a:p>
            <a:r>
              <a:rPr lang="en-US" dirty="0"/>
              <a:t>A base class reference parameter can receive objects of the base class as well as any other type derived from that base.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lstStyle/>
          <a:p>
            <a:pPr>
              <a:buFontTx/>
              <a:buNone/>
            </a:pPr>
            <a:r>
              <a:rPr lang="en-US" dirty="0"/>
              <a:t>In this lesson, you learnt to:</a:t>
            </a:r>
          </a:p>
          <a:p>
            <a:r>
              <a:rPr lang="en-US" dirty="0"/>
              <a:t>Use two special forms of constructors</a:t>
            </a:r>
          </a:p>
          <a:p>
            <a:r>
              <a:rPr lang="en-US" dirty="0"/>
              <a:t>Create arrays of objects</a:t>
            </a:r>
          </a:p>
          <a:p>
            <a:r>
              <a:rPr lang="en-US" dirty="0"/>
              <a:t>Access an object through a pointer</a:t>
            </a:r>
          </a:p>
          <a:p>
            <a:r>
              <a:rPr lang="en-US" dirty="0"/>
              <a:t>Access an object through a reference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Procedural </a:t>
            </a:r>
            <a:r>
              <a:rPr lang="en-US" b="1" dirty="0" err="1"/>
              <a:t>vs</a:t>
            </a:r>
            <a:r>
              <a:rPr lang="en-US" b="1" dirty="0"/>
              <a:t> OOP</a:t>
            </a:r>
            <a:endParaRPr lang="en-IN" b="1" dirty="0"/>
          </a:p>
        </p:txBody>
      </p:sp>
      <p:sp>
        <p:nvSpPr>
          <p:cNvPr id="3" name="Content Placeholder 2"/>
          <p:cNvSpPr>
            <a:spLocks noGrp="1"/>
          </p:cNvSpPr>
          <p:nvPr>
            <p:ph sz="half" idx="1"/>
          </p:nvPr>
        </p:nvSpPr>
        <p:spPr/>
        <p:txBody>
          <a:bodyPr/>
          <a:lstStyle/>
          <a:p>
            <a:pPr>
              <a:buClr>
                <a:schemeClr val="tx2"/>
              </a:buClr>
            </a:pPr>
            <a:endParaRPr lang="en-US" sz="2400" b="1" i="1" dirty="0"/>
          </a:p>
          <a:p>
            <a:pPr>
              <a:buClr>
                <a:schemeClr val="tx2"/>
              </a:buClr>
              <a:buNone/>
            </a:pPr>
            <a:r>
              <a:rPr lang="en-US" sz="2400" b="1" i="1" dirty="0"/>
              <a:t>Procedure oriented </a:t>
            </a:r>
          </a:p>
          <a:p>
            <a:pPr>
              <a:buClr>
                <a:schemeClr val="tx2"/>
              </a:buClr>
              <a:buNone/>
            </a:pPr>
            <a:r>
              <a:rPr lang="en-US" sz="2400" b="1" i="1" dirty="0"/>
              <a:t>programming</a:t>
            </a:r>
            <a:endParaRPr lang="en-US" sz="2400" i="1" dirty="0"/>
          </a:p>
          <a:p>
            <a:pPr lvl="1">
              <a:buClr>
                <a:schemeClr val="tx2"/>
              </a:buClr>
              <a:buNone/>
            </a:pPr>
            <a:endParaRPr lang="en-US" b="1" dirty="0"/>
          </a:p>
          <a:p>
            <a:pPr lvl="1">
              <a:buClr>
                <a:schemeClr val="tx2"/>
              </a:buClr>
            </a:pPr>
            <a:r>
              <a:rPr lang="en-US" dirty="0"/>
              <a:t>Emphasis on algorithms</a:t>
            </a:r>
          </a:p>
          <a:p>
            <a:pPr lvl="1">
              <a:buClr>
                <a:schemeClr val="tx2"/>
              </a:buClr>
              <a:buNone/>
            </a:pPr>
            <a:endParaRPr lang="en-US" dirty="0"/>
          </a:p>
          <a:p>
            <a:pPr lvl="1">
              <a:buClr>
                <a:schemeClr val="tx2"/>
              </a:buClr>
            </a:pPr>
            <a:r>
              <a:rPr lang="en-US" dirty="0"/>
              <a:t>Functions </a:t>
            </a:r>
          </a:p>
          <a:p>
            <a:pPr lvl="1">
              <a:buClr>
                <a:schemeClr val="tx2"/>
              </a:buClr>
            </a:pPr>
            <a:r>
              <a:rPr lang="en-US" dirty="0"/>
              <a:t>Global data</a:t>
            </a:r>
          </a:p>
          <a:p>
            <a:pPr lvl="1">
              <a:buClr>
                <a:schemeClr val="tx2"/>
              </a:buClr>
            </a:pPr>
            <a:endParaRPr lang="en-US" dirty="0"/>
          </a:p>
          <a:p>
            <a:pPr lvl="1">
              <a:buClr>
                <a:schemeClr val="tx2"/>
              </a:buClr>
            </a:pPr>
            <a:r>
              <a:rPr lang="en-US" dirty="0"/>
              <a:t>Top down approach</a:t>
            </a:r>
          </a:p>
          <a:p>
            <a:endParaRPr lang="en-IN" dirty="0"/>
          </a:p>
        </p:txBody>
      </p:sp>
      <p:sp>
        <p:nvSpPr>
          <p:cNvPr id="4" name="Content Placeholder 3"/>
          <p:cNvSpPr>
            <a:spLocks noGrp="1"/>
          </p:cNvSpPr>
          <p:nvPr>
            <p:ph sz="half" idx="2"/>
          </p:nvPr>
        </p:nvSpPr>
        <p:spPr/>
        <p:txBody>
          <a:bodyPr/>
          <a:lstStyle/>
          <a:p>
            <a:pPr>
              <a:buClr>
                <a:schemeClr val="tx2"/>
              </a:buClr>
              <a:buFontTx/>
              <a:buNone/>
            </a:pPr>
            <a:endParaRPr lang="en-US" sz="2400" b="1" i="1" dirty="0"/>
          </a:p>
          <a:p>
            <a:pPr>
              <a:buClr>
                <a:schemeClr val="tx2"/>
              </a:buClr>
              <a:buFontTx/>
              <a:buNone/>
            </a:pPr>
            <a:r>
              <a:rPr lang="en-US" sz="2400" b="1" i="1" dirty="0"/>
              <a:t>Object oriented        programming</a:t>
            </a:r>
          </a:p>
          <a:p>
            <a:pPr lvl="1">
              <a:buClr>
                <a:schemeClr val="tx2"/>
              </a:buClr>
              <a:buNone/>
            </a:pPr>
            <a:endParaRPr lang="en-US" b="1" dirty="0"/>
          </a:p>
          <a:p>
            <a:pPr lvl="1">
              <a:buClr>
                <a:schemeClr val="tx2"/>
              </a:buClr>
            </a:pPr>
            <a:r>
              <a:rPr lang="en-US" dirty="0"/>
              <a:t>  emphasis on data   </a:t>
            </a:r>
          </a:p>
          <a:p>
            <a:pPr lvl="1">
              <a:buClr>
                <a:schemeClr val="tx2"/>
              </a:buClr>
              <a:buNone/>
            </a:pPr>
            <a:r>
              <a:rPr lang="en-US" dirty="0"/>
              <a:t>    abstraction</a:t>
            </a:r>
          </a:p>
          <a:p>
            <a:pPr lvl="1">
              <a:buClr>
                <a:schemeClr val="tx2"/>
              </a:buClr>
            </a:pPr>
            <a:r>
              <a:rPr lang="en-US" dirty="0"/>
              <a:t>  objects</a:t>
            </a:r>
          </a:p>
          <a:p>
            <a:pPr lvl="1">
              <a:buClr>
                <a:schemeClr val="tx2"/>
              </a:buClr>
            </a:pPr>
            <a:r>
              <a:rPr lang="en-US" dirty="0"/>
              <a:t>  Functions and data are</a:t>
            </a:r>
          </a:p>
          <a:p>
            <a:pPr lvl="1">
              <a:buClr>
                <a:schemeClr val="tx2"/>
              </a:buClr>
              <a:buNone/>
            </a:pPr>
            <a:r>
              <a:rPr lang="en-US" dirty="0"/>
              <a:t>   grouped into structures</a:t>
            </a:r>
          </a:p>
          <a:p>
            <a:pPr lvl="1">
              <a:buClr>
                <a:schemeClr val="tx2"/>
              </a:buClr>
            </a:pPr>
            <a:r>
              <a:rPr lang="en-US" dirty="0"/>
              <a:t>  Bottom up approach</a:t>
            </a:r>
            <a:endParaRPr lang="en-US" b="1" dirty="0"/>
          </a:p>
          <a:p>
            <a:pPr lvl="1">
              <a:buClr>
                <a:schemeClr val="tx2"/>
              </a:buClr>
              <a:buNone/>
            </a:pPr>
            <a:endParaRPr lang="en-US" b="1"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lstStyle/>
          <a:p>
            <a:pPr>
              <a:buFontTx/>
              <a:buNone/>
            </a:pPr>
            <a:r>
              <a:rPr lang="en-US" dirty="0"/>
              <a:t>In this section, you  learnt to:</a:t>
            </a:r>
          </a:p>
          <a:p>
            <a:r>
              <a:rPr lang="en-US" dirty="0"/>
              <a:t>Describe the limitations of the structured methodology</a:t>
            </a:r>
          </a:p>
          <a:p>
            <a:r>
              <a:rPr lang="en-US" dirty="0"/>
              <a:t>Describe the evolution of the object-oriented methodology</a:t>
            </a:r>
          </a:p>
          <a:p>
            <a:r>
              <a:rPr lang="en-US" dirty="0"/>
              <a:t>Define and describe the principles of Object-Orientation</a:t>
            </a:r>
          </a:p>
          <a:p>
            <a:r>
              <a:rPr lang="en-US" dirty="0"/>
              <a:t>Describe the features of Abstract Data Types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br>
              <a:rPr lang="en-US" b="1" dirty="0">
                <a:solidFill>
                  <a:schemeClr val="tx2"/>
                </a:solidFill>
              </a:rPr>
            </a:br>
            <a:br>
              <a:rPr lang="en-US" b="1" dirty="0">
                <a:solidFill>
                  <a:schemeClr val="tx2"/>
                </a:solidFill>
              </a:rPr>
            </a:br>
            <a:r>
              <a:rPr lang="en-US" b="1" dirty="0">
                <a:solidFill>
                  <a:schemeClr val="tx2"/>
                </a:solidFill>
              </a:rPr>
              <a:t>A tour of C++</a:t>
            </a:r>
            <a:br>
              <a:rPr lang="en-US" b="1" dirty="0">
                <a:solidFill>
                  <a:schemeClr val="tx2"/>
                </a:solidFill>
              </a:rPr>
            </a:br>
            <a:br>
              <a:rPr lang="en-US" sz="2000" b="1" dirty="0"/>
            </a:br>
            <a:endParaRPr lang="en-IN" b="1" dirty="0"/>
          </a:p>
        </p:txBody>
      </p:sp>
      <p:pic>
        <p:nvPicPr>
          <p:cNvPr id="4" name="Content Placeholder 3" descr="Bjarne.jpg"/>
          <p:cNvPicPr>
            <a:picLocks noGrp="1" noChangeAspect="1"/>
          </p:cNvPicPr>
          <p:nvPr>
            <p:ph idx="1"/>
          </p:nvPr>
        </p:nvPicPr>
        <p:blipFill>
          <a:blip r:embed="rId2"/>
          <a:stretch>
            <a:fillRect/>
          </a:stretch>
        </p:blipFill>
        <p:spPr>
          <a:xfrm>
            <a:off x="2988932" y="1600201"/>
            <a:ext cx="6214137"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Autofit/>
          </a:bodyPr>
          <a:lstStyle/>
          <a:p>
            <a:pPr>
              <a:buClr>
                <a:schemeClr val="tx2"/>
              </a:buClr>
              <a:buNone/>
            </a:pPr>
            <a:r>
              <a:rPr lang="en-US" sz="2600" dirty="0"/>
              <a:t>In this section, you will learn to:</a:t>
            </a:r>
          </a:p>
          <a:p>
            <a:pPr lvl="2">
              <a:buClr>
                <a:schemeClr val="tx2"/>
              </a:buClr>
              <a:buSzPct val="120000"/>
            </a:pPr>
            <a:r>
              <a:rPr lang="en-US" sz="2600" dirty="0"/>
              <a:t>   Describe the basics  of a C++ Program</a:t>
            </a:r>
          </a:p>
          <a:p>
            <a:pPr lvl="2">
              <a:buClr>
                <a:schemeClr val="tx2"/>
              </a:buClr>
              <a:buSzPct val="120000"/>
            </a:pPr>
            <a:r>
              <a:rPr lang="en-US" sz="2600" dirty="0"/>
              <a:t>   Describe data types, variables and control  structures</a:t>
            </a:r>
          </a:p>
          <a:p>
            <a:pPr lvl="2">
              <a:buClr>
                <a:schemeClr val="tx2"/>
              </a:buClr>
              <a:buSzPct val="120000"/>
            </a:pPr>
            <a:r>
              <a:rPr lang="en-US" sz="2600" dirty="0"/>
              <a:t>   Define default arguments</a:t>
            </a:r>
          </a:p>
          <a:p>
            <a:pPr lvl="2">
              <a:buClr>
                <a:schemeClr val="tx2"/>
              </a:buClr>
              <a:buSzPct val="120000"/>
            </a:pPr>
            <a:r>
              <a:rPr lang="en-US" sz="2600" dirty="0"/>
              <a:t>   Define strong typing</a:t>
            </a:r>
          </a:p>
          <a:p>
            <a:pPr lvl="2">
              <a:buClr>
                <a:schemeClr val="tx2"/>
              </a:buClr>
              <a:buSzPct val="120000"/>
            </a:pPr>
            <a:r>
              <a:rPr lang="en-US" sz="2600" dirty="0"/>
              <a:t>   Define function overloading</a:t>
            </a:r>
          </a:p>
          <a:p>
            <a:pPr lvl="2">
              <a:buClr>
                <a:schemeClr val="tx2"/>
              </a:buClr>
              <a:buSzPct val="120000"/>
            </a:pPr>
            <a:r>
              <a:rPr lang="en-US" sz="2600" dirty="0"/>
              <a:t>   Define Inline function</a:t>
            </a:r>
          </a:p>
          <a:p>
            <a:pPr lvl="2">
              <a:buClr>
                <a:schemeClr val="tx2"/>
              </a:buClr>
              <a:buSzPct val="120000"/>
            </a:pPr>
            <a:r>
              <a:rPr lang="en-US" sz="2600" dirty="0"/>
              <a:t>   Describe the new and the delete operator </a:t>
            </a:r>
          </a:p>
          <a:p>
            <a:pPr lvl="2">
              <a:buClr>
                <a:schemeClr val="tx2"/>
              </a:buClr>
              <a:buSzPct val="120000"/>
            </a:pPr>
            <a:r>
              <a:rPr lang="en-US" sz="2600" dirty="0"/>
              <a:t>   Define references </a:t>
            </a:r>
          </a:p>
          <a:p>
            <a:pPr lvl="2">
              <a:buClr>
                <a:schemeClr val="tx2"/>
              </a:buClr>
              <a:buSzPct val="120000"/>
              <a:buNone/>
            </a:pPr>
            <a:endParaRPr lang="en-US" sz="2600" dirty="0"/>
          </a:p>
          <a:p>
            <a:endParaRPr lang="en-IN"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Default Arguments</a:t>
            </a:r>
            <a:endParaRPr lang="en-IN" b="1" dirty="0"/>
          </a:p>
        </p:txBody>
      </p:sp>
      <p:sp>
        <p:nvSpPr>
          <p:cNvPr id="3" name="Content Placeholder 2"/>
          <p:cNvSpPr>
            <a:spLocks noGrp="1"/>
          </p:cNvSpPr>
          <p:nvPr>
            <p:ph idx="1"/>
          </p:nvPr>
        </p:nvSpPr>
        <p:spPr/>
        <p:txBody>
          <a:bodyPr>
            <a:normAutofit/>
          </a:bodyPr>
          <a:lstStyle/>
          <a:p>
            <a:pPr>
              <a:spcBef>
                <a:spcPct val="0"/>
              </a:spcBef>
            </a:pPr>
            <a:r>
              <a:rPr lang="en-US" sz="2400" dirty="0"/>
              <a:t>An argument value that is specified at the time of defining the function prototype. This value will be automatically passed to a function when no explicit argument is specified in the function call.</a:t>
            </a:r>
          </a:p>
          <a:p>
            <a:pPr>
              <a:spcBef>
                <a:spcPct val="0"/>
              </a:spcBef>
              <a:buNone/>
            </a:pPr>
            <a:endParaRPr lang="en-US" sz="2400" dirty="0"/>
          </a:p>
          <a:p>
            <a:pPr>
              <a:spcBef>
                <a:spcPct val="0"/>
              </a:spcBef>
            </a:pPr>
            <a:r>
              <a:rPr lang="en-US" sz="2400" dirty="0"/>
              <a:t>Allows calling a function without specifying all its arguments.</a:t>
            </a:r>
          </a:p>
          <a:p>
            <a:pPr>
              <a:spcBef>
                <a:spcPct val="0"/>
              </a:spcBef>
            </a:pPr>
            <a:endParaRPr lang="en-US" sz="2400" dirty="0"/>
          </a:p>
          <a:p>
            <a:pPr lvl="1">
              <a:spcBef>
                <a:spcPct val="0"/>
              </a:spcBef>
              <a:buNone/>
            </a:pPr>
            <a:r>
              <a:rPr lang="en-US" dirty="0"/>
              <a:t>float discount( </a:t>
            </a:r>
            <a:r>
              <a:rPr lang="en-US" dirty="0" err="1"/>
              <a:t>int</a:t>
            </a:r>
            <a:r>
              <a:rPr lang="en-US" dirty="0"/>
              <a:t> size, </a:t>
            </a:r>
            <a:r>
              <a:rPr lang="en-US" dirty="0" err="1"/>
              <a:t>int</a:t>
            </a:r>
            <a:r>
              <a:rPr lang="en-US" dirty="0"/>
              <a:t> quantity=0); //function prototype </a:t>
            </a:r>
          </a:p>
          <a:p>
            <a:pPr lvl="1">
              <a:spcBef>
                <a:spcPct val="0"/>
              </a:spcBef>
              <a:buNone/>
            </a:pPr>
            <a:r>
              <a:rPr lang="en-US" dirty="0"/>
              <a:t>discount(10); // quantity=0 default argument assumed</a:t>
            </a:r>
          </a:p>
          <a:p>
            <a:pPr lvl="1">
              <a:spcBef>
                <a:spcPct val="0"/>
              </a:spcBef>
              <a:buNone/>
            </a:pPr>
            <a:r>
              <a:rPr lang="en-US" dirty="0"/>
              <a:t>discount(10,4); //quantity=4 actual argument overrides default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fontScale="90000"/>
          </a:bodyPr>
          <a:lstStyle/>
          <a:p>
            <a:r>
              <a:rPr lang="en-US" b="1" dirty="0"/>
              <a:t>EXAMPLE FOR DEFAULT ARGUMENTS</a:t>
            </a:r>
            <a:endParaRPr lang="en-IN" b="1" dirty="0"/>
          </a:p>
        </p:txBody>
      </p:sp>
      <p:sp>
        <p:nvSpPr>
          <p:cNvPr id="3" name="Content Placeholder 2"/>
          <p:cNvSpPr>
            <a:spLocks noGrp="1"/>
          </p:cNvSpPr>
          <p:nvPr>
            <p:ph idx="1"/>
          </p:nvPr>
        </p:nvSpPr>
        <p:spPr>
          <a:xfrm>
            <a:off x="1981200" y="1142984"/>
            <a:ext cx="8229600" cy="5357850"/>
          </a:xfrm>
        </p:spPr>
        <p:txBody>
          <a:bodyPr>
            <a:normAutofit fontScale="92500" lnSpcReduction="10000"/>
          </a:bodyPr>
          <a:lstStyle/>
          <a:p>
            <a:pPr>
              <a:buNone/>
            </a:pPr>
            <a:r>
              <a:rPr lang="en-US" sz="2400" dirty="0" err="1"/>
              <a:t>int</a:t>
            </a:r>
            <a:r>
              <a:rPr lang="en-US" sz="2400" dirty="0"/>
              <a:t> </a:t>
            </a:r>
            <a:r>
              <a:rPr lang="en-US" sz="2400" dirty="0" err="1"/>
              <a:t>cuboid_volume</a:t>
            </a:r>
            <a:r>
              <a:rPr lang="en-US" sz="2400" dirty="0"/>
              <a:t>(</a:t>
            </a:r>
            <a:r>
              <a:rPr lang="en-US" sz="2400" dirty="0" err="1"/>
              <a:t>int</a:t>
            </a:r>
            <a:r>
              <a:rPr lang="en-US" sz="2400" dirty="0"/>
              <a:t> l=10, </a:t>
            </a:r>
            <a:r>
              <a:rPr lang="en-US" sz="2400" dirty="0" err="1"/>
              <a:t>int</a:t>
            </a:r>
            <a:r>
              <a:rPr lang="en-US" sz="2400" dirty="0"/>
              <a:t> b=5, </a:t>
            </a:r>
            <a:r>
              <a:rPr lang="en-US" sz="2400" dirty="0" err="1"/>
              <a:t>int</a:t>
            </a:r>
            <a:r>
              <a:rPr lang="en-US" sz="2400" dirty="0"/>
              <a:t> h=15);</a:t>
            </a:r>
          </a:p>
          <a:p>
            <a:pPr>
              <a:buNone/>
            </a:pPr>
            <a:r>
              <a:rPr lang="en-US" sz="2400" dirty="0" err="1"/>
              <a:t>int</a:t>
            </a:r>
            <a:r>
              <a:rPr lang="en-US" sz="2400" dirty="0"/>
              <a:t> </a:t>
            </a:r>
            <a:r>
              <a:rPr lang="en-US" sz="2400" dirty="0" err="1"/>
              <a:t>cuboid_volume</a:t>
            </a:r>
            <a:r>
              <a:rPr lang="en-US" sz="2400" dirty="0"/>
              <a:t>(</a:t>
            </a:r>
            <a:r>
              <a:rPr lang="en-US" sz="2400" dirty="0" err="1"/>
              <a:t>int</a:t>
            </a:r>
            <a:r>
              <a:rPr lang="en-US" sz="2400" dirty="0"/>
              <a:t> l, </a:t>
            </a:r>
            <a:r>
              <a:rPr lang="en-US" sz="2400" dirty="0" err="1"/>
              <a:t>int</a:t>
            </a:r>
            <a:r>
              <a:rPr lang="en-US" sz="2400" dirty="0"/>
              <a:t> b, </a:t>
            </a:r>
            <a:r>
              <a:rPr lang="en-US" sz="2400" dirty="0" err="1"/>
              <a:t>int</a:t>
            </a:r>
            <a:r>
              <a:rPr lang="en-US" sz="2400" dirty="0"/>
              <a:t> h)</a:t>
            </a:r>
          </a:p>
          <a:p>
            <a:pPr>
              <a:buNone/>
            </a:pPr>
            <a:r>
              <a:rPr lang="en-US" sz="2400" dirty="0"/>
              <a:t>{</a:t>
            </a:r>
          </a:p>
          <a:p>
            <a:pPr>
              <a:buNone/>
            </a:pPr>
            <a:r>
              <a:rPr lang="en-US" sz="2400" dirty="0"/>
              <a:t>    return l*b*h;</a:t>
            </a:r>
          </a:p>
          <a:p>
            <a:pPr>
              <a:buNone/>
            </a:pPr>
            <a:r>
              <a:rPr lang="en-US" sz="2400" dirty="0"/>
              <a: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int</a:t>
            </a:r>
            <a:r>
              <a:rPr lang="en-US" sz="2400" dirty="0"/>
              <a:t> cube=</a:t>
            </a:r>
            <a:r>
              <a:rPr lang="en-US" sz="2400" dirty="0" err="1"/>
              <a:t>cuboid_volume</a:t>
            </a:r>
            <a:r>
              <a:rPr lang="en-US" sz="2400" dirty="0"/>
              <a:t>(5);</a:t>
            </a:r>
          </a:p>
          <a:p>
            <a:pPr>
              <a:buNone/>
            </a:pPr>
            <a:r>
              <a:rPr lang="en-US" sz="2400" dirty="0"/>
              <a:t>    </a:t>
            </a:r>
            <a:r>
              <a:rPr lang="en-US" sz="2400" dirty="0" err="1"/>
              <a:t>cout</a:t>
            </a:r>
            <a:r>
              <a:rPr lang="en-US" sz="2400" dirty="0"/>
              <a:t>&lt;&lt;“Cube= “&lt;&lt;cube;</a:t>
            </a:r>
          </a:p>
          <a:p>
            <a:pPr>
              <a:buNone/>
            </a:pPr>
            <a:r>
              <a:rPr lang="en-US" sz="2400" dirty="0"/>
              <a:t>    cube=</a:t>
            </a:r>
            <a:r>
              <a:rPr lang="en-US" sz="2400" dirty="0" err="1"/>
              <a:t>cuboid_volume</a:t>
            </a:r>
            <a:r>
              <a:rPr lang="en-US" sz="2400" dirty="0"/>
              <a:t>(2,8);</a:t>
            </a:r>
          </a:p>
          <a:p>
            <a:pPr>
              <a:buNone/>
            </a:pPr>
            <a:r>
              <a:rPr lang="en-US" sz="2400" dirty="0"/>
              <a:t>    </a:t>
            </a:r>
            <a:r>
              <a:rPr lang="en-US" sz="2400" dirty="0" err="1"/>
              <a:t>cout</a:t>
            </a:r>
            <a:r>
              <a:rPr lang="en-US" sz="2400" dirty="0"/>
              <a:t>&lt;&lt;</a:t>
            </a:r>
            <a:r>
              <a:rPr lang="en-US" sz="2400" dirty="0" err="1"/>
              <a:t>endl</a:t>
            </a:r>
            <a:r>
              <a:rPr lang="en-US" sz="2400" dirty="0"/>
              <a:t>&lt;&lt;“Cube= “&lt;&lt;cube;</a:t>
            </a:r>
          </a:p>
          <a:p>
            <a:pPr>
              <a:buNone/>
            </a:pPr>
            <a:r>
              <a:rPr lang="en-US" sz="2400" dirty="0"/>
              <a:t>return 0;</a:t>
            </a:r>
          </a:p>
          <a:p>
            <a:pPr>
              <a:buNone/>
            </a:pPr>
            <a:r>
              <a:rPr lang="en-US" sz="2400" dirty="0"/>
              <a: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Object-Orientation – A Paradigm Shift</a:t>
            </a:r>
            <a:endParaRPr lang="en-IN" dirty="0"/>
          </a:p>
        </p:txBody>
      </p:sp>
      <p:sp>
        <p:nvSpPr>
          <p:cNvPr id="3" name="Content Placeholder 2"/>
          <p:cNvSpPr>
            <a:spLocks noGrp="1"/>
          </p:cNvSpPr>
          <p:nvPr>
            <p:ph idx="1"/>
          </p:nvPr>
        </p:nvSpPr>
        <p:spPr>
          <a:xfrm>
            <a:off x="1981200" y="1285860"/>
            <a:ext cx="8229600" cy="5214974"/>
          </a:xfrm>
        </p:spPr>
        <p:txBody>
          <a:bodyPr>
            <a:normAutofit/>
          </a:bodyPr>
          <a:lstStyle/>
          <a:p>
            <a:pPr marL="365760" indent="-256032">
              <a:buFont typeface="Wingdings 3"/>
              <a:buChar char=""/>
              <a:defRPr/>
            </a:pPr>
            <a:r>
              <a:rPr lang="en-US"/>
              <a:t>Uses real-life/world </a:t>
            </a:r>
            <a:r>
              <a:rPr lang="en-US" dirty="0"/>
              <a:t>concepts when dealing with the issue of complexity inherent in large systems.</a:t>
            </a:r>
          </a:p>
          <a:p>
            <a:pPr marL="365760" indent="-256032">
              <a:buFont typeface="Wingdings 3"/>
              <a:buChar char=""/>
              <a:defRPr/>
            </a:pPr>
            <a:endParaRPr lang="en-US" dirty="0"/>
          </a:p>
          <a:p>
            <a:pPr marL="365760" indent="-256032">
              <a:buFont typeface="Wingdings 3"/>
              <a:buChar char=""/>
              <a:defRPr/>
            </a:pPr>
            <a:r>
              <a:rPr lang="en-US" dirty="0"/>
              <a:t>System structured along “objects”.</a:t>
            </a:r>
          </a:p>
          <a:p>
            <a:pPr marL="365760" indent="-256032">
              <a:buFont typeface="Wingdings 3"/>
              <a:buChar char=""/>
              <a:defRPr/>
            </a:pPr>
            <a:endParaRPr lang="en-US" dirty="0"/>
          </a:p>
          <a:p>
            <a:pPr marL="365760" indent="-256032">
              <a:buFont typeface="Wingdings 3"/>
              <a:buChar char=""/>
              <a:defRPr/>
            </a:pPr>
            <a:r>
              <a:rPr lang="en-US" dirty="0"/>
              <a:t>An object can be defined as a real-world entity (physical or conceptual), that has attributes, and exhibits well-defined behaviors. </a:t>
            </a:r>
          </a:p>
          <a:p>
            <a:pPr marL="365760" indent="-256032">
              <a:buFont typeface="Wingdings 3"/>
              <a:buChar char=""/>
              <a:defRPr/>
            </a:pPr>
            <a:endParaRPr lang="en-US" dirty="0"/>
          </a:p>
          <a:p>
            <a:pPr marL="365760" indent="-256032">
              <a:buFont typeface="Wingdings 3"/>
              <a:buChar char=""/>
              <a:defRPr/>
            </a:pPr>
            <a:r>
              <a:rPr lang="en-US" dirty="0"/>
              <a:t>It has a state, has a well-defined boundary, and has a unique identity.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Strong Typing</a:t>
            </a:r>
            <a:endParaRPr lang="en-IN" b="1" dirty="0"/>
          </a:p>
        </p:txBody>
      </p:sp>
      <p:sp>
        <p:nvSpPr>
          <p:cNvPr id="3" name="Content Placeholder 2"/>
          <p:cNvSpPr>
            <a:spLocks noGrp="1"/>
          </p:cNvSpPr>
          <p:nvPr>
            <p:ph idx="1"/>
          </p:nvPr>
        </p:nvSpPr>
        <p:spPr/>
        <p:txBody>
          <a:bodyPr>
            <a:normAutofit fontScale="92500" lnSpcReduction="10000"/>
          </a:bodyPr>
          <a:lstStyle/>
          <a:p>
            <a:pPr marL="365760" indent="-256032">
              <a:buFont typeface="Wingdings 3"/>
              <a:buChar char=""/>
              <a:defRPr/>
            </a:pPr>
            <a:r>
              <a:rPr lang="en-US" dirty="0"/>
              <a:t>C++ is a strongly typed language.</a:t>
            </a:r>
          </a:p>
          <a:p>
            <a:pPr marL="365760" indent="-256032">
              <a:buFont typeface="Wingdings 3"/>
              <a:buChar char=""/>
              <a:defRPr/>
            </a:pPr>
            <a:endParaRPr lang="en-US" dirty="0"/>
          </a:p>
          <a:p>
            <a:pPr marL="365760" indent="-256032">
              <a:buFont typeface="Wingdings 3"/>
              <a:buChar char=""/>
              <a:defRPr/>
            </a:pPr>
            <a:r>
              <a:rPr lang="en-US" dirty="0"/>
              <a:t>The C++ compiler enforces type checking of each assignment made in a program at compile time.</a:t>
            </a:r>
          </a:p>
          <a:p>
            <a:pPr marL="365760" indent="-256032">
              <a:buFont typeface="Wingdings 3"/>
              <a:buChar char=""/>
              <a:defRPr/>
            </a:pPr>
            <a:endParaRPr lang="en-US" dirty="0"/>
          </a:p>
          <a:p>
            <a:pPr marL="365760" indent="-256032">
              <a:buFont typeface="Wingdings 3"/>
              <a:buChar char=""/>
              <a:defRPr/>
            </a:pPr>
            <a:r>
              <a:rPr lang="en-US" dirty="0"/>
              <a:t>Both the argument list and the return type of each function are type checked during compilation. An implicit conversion will be applied if possible. </a:t>
            </a:r>
          </a:p>
          <a:p>
            <a:pPr marL="365760" indent="-256032">
              <a:buFont typeface="Wingdings 3"/>
              <a:buChar char=""/>
              <a:defRPr/>
            </a:pPr>
            <a:endParaRPr lang="en-US" dirty="0"/>
          </a:p>
          <a:p>
            <a:pPr marL="365760" indent="-256032">
              <a:buFont typeface="Wingdings 3"/>
              <a:buChar char=""/>
              <a:defRPr/>
            </a:pPr>
            <a:r>
              <a:rPr lang="en-US" dirty="0"/>
              <a:t>If this is not possible, or if the number of arguments is incorrect, then a compile time error is issued.</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fontScale="90000"/>
          </a:bodyPr>
          <a:lstStyle/>
          <a:p>
            <a:r>
              <a:rPr lang="en-US" b="1" dirty="0"/>
              <a:t>EXAMPLE FOR STRONG TYPE CHECKING</a:t>
            </a:r>
            <a:endParaRPr lang="en-IN" b="1" dirty="0"/>
          </a:p>
        </p:txBody>
      </p:sp>
      <p:sp>
        <p:nvSpPr>
          <p:cNvPr id="3" name="Content Placeholder 2"/>
          <p:cNvSpPr>
            <a:spLocks noGrp="1"/>
          </p:cNvSpPr>
          <p:nvPr>
            <p:ph idx="1"/>
          </p:nvPr>
        </p:nvSpPr>
        <p:spPr>
          <a:xfrm>
            <a:off x="1981200" y="1214422"/>
            <a:ext cx="8229600" cy="5286412"/>
          </a:xfrm>
        </p:spPr>
        <p:txBody>
          <a:bodyPr>
            <a:normAutofit/>
          </a:bodyPr>
          <a:lstStyle/>
          <a:p>
            <a:pPr>
              <a:buNone/>
            </a:pPr>
            <a:r>
              <a:rPr lang="en-US" sz="2400" dirty="0" err="1"/>
              <a:t>int</a:t>
            </a:r>
            <a:r>
              <a:rPr lang="en-US" sz="2400" dirty="0"/>
              <a:t> main()</a:t>
            </a:r>
          </a:p>
          <a:p>
            <a:pPr>
              <a:buNone/>
            </a:pPr>
            <a:r>
              <a:rPr lang="en-US" sz="2400" dirty="0"/>
              <a:t>{</a:t>
            </a:r>
          </a:p>
          <a:p>
            <a:pPr>
              <a:buNone/>
            </a:pPr>
            <a:r>
              <a:rPr lang="en-US" sz="2400" dirty="0"/>
              <a:t>    float power(</a:t>
            </a:r>
            <a:r>
              <a:rPr lang="en-US" sz="2400" dirty="0" err="1"/>
              <a:t>float,float</a:t>
            </a:r>
            <a:r>
              <a:rPr lang="en-US" sz="2400" dirty="0"/>
              <a:t>);</a:t>
            </a:r>
          </a:p>
          <a:p>
            <a:pPr>
              <a:buNone/>
            </a:pPr>
            <a:r>
              <a:rPr lang="en-US" sz="2400" dirty="0"/>
              <a:t>    </a:t>
            </a:r>
            <a:r>
              <a:rPr lang="en-US" sz="2400" dirty="0" err="1"/>
              <a:t>int</a:t>
            </a:r>
            <a:r>
              <a:rPr lang="en-US" sz="2400" dirty="0"/>
              <a:t> </a:t>
            </a:r>
            <a:r>
              <a:rPr lang="en-US" sz="2400" dirty="0" err="1"/>
              <a:t>pow</a:t>
            </a:r>
            <a:r>
              <a:rPr lang="en-US" sz="2400" dirty="0"/>
              <a:t>=power(2,5);</a:t>
            </a:r>
          </a:p>
          <a:p>
            <a:pPr>
              <a:buNone/>
            </a:pPr>
            <a:r>
              <a:rPr lang="en-US" sz="2400" dirty="0"/>
              <a:t>    </a:t>
            </a:r>
            <a:r>
              <a:rPr lang="en-US" sz="2400" dirty="0" err="1"/>
              <a:t>cout</a:t>
            </a:r>
            <a:r>
              <a:rPr lang="en-US" sz="2400" dirty="0"/>
              <a:t>&lt;&lt;</a:t>
            </a:r>
            <a:r>
              <a:rPr lang="en-US" sz="2400" dirty="0" err="1"/>
              <a:t>pow</a:t>
            </a:r>
            <a:r>
              <a:rPr lang="en-US" sz="2400" dirty="0"/>
              <a:t>;</a:t>
            </a:r>
          </a:p>
          <a:p>
            <a:pPr>
              <a:buNone/>
            </a:pPr>
            <a:r>
              <a:rPr lang="en-US" sz="2400" dirty="0"/>
              <a:t>    return 0;</a:t>
            </a:r>
          </a:p>
          <a:p>
            <a:pPr>
              <a:buNone/>
            </a:pPr>
            <a:r>
              <a:rPr lang="en-US" sz="2400" dirty="0"/>
              <a:t>}</a:t>
            </a:r>
          </a:p>
          <a:p>
            <a:pPr>
              <a:buNone/>
            </a:pPr>
            <a:r>
              <a:rPr lang="en-US" sz="2400" dirty="0"/>
              <a:t>float power(float x, float y)  // error in C++  (</a:t>
            </a:r>
            <a:r>
              <a:rPr lang="en-US" sz="1600" dirty="0"/>
              <a:t>accepting </a:t>
            </a:r>
            <a:r>
              <a:rPr lang="en-US" sz="1600" dirty="0" err="1"/>
              <a:t>int</a:t>
            </a:r>
            <a:r>
              <a:rPr lang="en-US" sz="1600" dirty="0"/>
              <a:t> into float</a:t>
            </a:r>
            <a:r>
              <a:rPr lang="en-US" sz="2400" dirty="0"/>
              <a:t>)</a:t>
            </a:r>
          </a:p>
          <a:p>
            <a:pPr>
              <a:buNone/>
            </a:pPr>
            <a:r>
              <a:rPr lang="en-US" sz="2400" dirty="0"/>
              <a:t>{</a:t>
            </a:r>
          </a:p>
          <a:p>
            <a:pPr>
              <a:buNone/>
            </a:pPr>
            <a:r>
              <a:rPr lang="en-US" sz="2400" dirty="0"/>
              <a:t>    return </a:t>
            </a:r>
            <a:r>
              <a:rPr lang="en-US" sz="2400" dirty="0" err="1"/>
              <a:t>pow</a:t>
            </a:r>
            <a:r>
              <a:rPr lang="en-US" sz="2400" dirty="0"/>
              <a:t>(</a:t>
            </a:r>
            <a:r>
              <a:rPr lang="en-US" sz="2400" dirty="0" err="1"/>
              <a:t>x,y</a:t>
            </a:r>
            <a:r>
              <a:rPr lang="en-US" sz="2400" dirty="0"/>
              <a:t>);  // returns a double value</a:t>
            </a:r>
          </a:p>
          <a:p>
            <a:pPr>
              <a:buNone/>
            </a:pPr>
            <a:r>
              <a:rPr lang="en-US" sz="24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t>Function overloading &amp; Default arguments</a:t>
            </a:r>
            <a:endParaRPr lang="en-IN" sz="3400" b="1" dirty="0"/>
          </a:p>
        </p:txBody>
      </p:sp>
      <p:sp>
        <p:nvSpPr>
          <p:cNvPr id="3" name="Content Placeholder 2"/>
          <p:cNvSpPr>
            <a:spLocks noGrp="1"/>
          </p:cNvSpPr>
          <p:nvPr>
            <p:ph idx="1"/>
          </p:nvPr>
        </p:nvSpPr>
        <p:spPr>
          <a:xfrm>
            <a:off x="1981200" y="1285861"/>
            <a:ext cx="8229600" cy="4840303"/>
          </a:xfrm>
        </p:spPr>
        <p:txBody>
          <a:bodyPr>
            <a:normAutofit/>
          </a:bodyPr>
          <a:lstStyle/>
          <a:p>
            <a:r>
              <a:rPr lang="en-US" dirty="0"/>
              <a:t>Both work in conjunction.</a:t>
            </a:r>
          </a:p>
          <a:p>
            <a:r>
              <a:rPr lang="en-US" dirty="0"/>
              <a:t>However, priority is given to overloading concept.</a:t>
            </a:r>
          </a:p>
          <a:p>
            <a:r>
              <a:rPr lang="en-US" dirty="0"/>
              <a:t>Two functions with same signature and name cannot exist within a class or program.</a:t>
            </a:r>
          </a:p>
          <a:p>
            <a:r>
              <a:rPr lang="en-US" dirty="0"/>
              <a:t>However, the same can be achieved by the help of namespaces.</a:t>
            </a:r>
          </a:p>
          <a:p>
            <a:r>
              <a:rPr lang="en-US" dirty="0"/>
              <a:t>Overloading must be used only for the functions that does the similar jobs.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Overloading</a:t>
            </a:r>
            <a:endParaRPr lang="en-IN" b="1" dirty="0"/>
          </a:p>
        </p:txBody>
      </p:sp>
      <p:sp>
        <p:nvSpPr>
          <p:cNvPr id="3" name="Content Placeholder 2"/>
          <p:cNvSpPr>
            <a:spLocks noGrp="1"/>
          </p:cNvSpPr>
          <p:nvPr>
            <p:ph idx="1"/>
          </p:nvPr>
        </p:nvSpPr>
        <p:spPr/>
        <p:txBody>
          <a:bodyPr>
            <a:normAutofit/>
          </a:bodyPr>
          <a:lstStyle/>
          <a:p>
            <a:r>
              <a:rPr lang="en-US" dirty="0"/>
              <a:t>C++ supports two functions to coexist with the same name. Such functions are said to be overloaded. Calls to an overloaded function are resolved using function signatures.</a:t>
            </a:r>
          </a:p>
          <a:p>
            <a:endParaRPr lang="en-US" dirty="0"/>
          </a:p>
          <a:p>
            <a:r>
              <a:rPr lang="en-US" dirty="0"/>
              <a:t>When an overloaded function is invoked, the compiler chooses the appropriate function by examining the number, data types, and the order of arguments present in that function. </a:t>
            </a:r>
          </a:p>
          <a:p>
            <a:pPr lvl="1">
              <a:buFontTx/>
              <a:buNone/>
            </a:pPr>
            <a:r>
              <a:rPr lang="en-US" sz="1800" dirty="0" err="1"/>
              <a:t>int</a:t>
            </a:r>
            <a:r>
              <a:rPr lang="en-US" sz="1800" dirty="0"/>
              <a:t> n=power(10,5)          //first function is called</a:t>
            </a:r>
          </a:p>
          <a:p>
            <a:pPr lvl="1">
              <a:buFontTx/>
              <a:buNone/>
            </a:pPr>
            <a:r>
              <a:rPr lang="en-US" sz="1800" dirty="0"/>
              <a:t>float f=power(10.5,6.3)      //second function is called</a:t>
            </a:r>
            <a:endParaRPr lang="en-US" dirty="0"/>
          </a:p>
          <a:p>
            <a:endParaRPr lang="en-US"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EXAMPLE FOR FUNCTION OVERLOADING</a:t>
            </a:r>
            <a:endParaRPr lang="en-IN" sz="3600" b="1" u="sng" dirty="0"/>
          </a:p>
        </p:txBody>
      </p:sp>
      <p:sp>
        <p:nvSpPr>
          <p:cNvPr id="3" name="Content Placeholder 2"/>
          <p:cNvSpPr>
            <a:spLocks noGrp="1"/>
          </p:cNvSpPr>
          <p:nvPr>
            <p:ph idx="1"/>
          </p:nvPr>
        </p:nvSpPr>
        <p:spPr>
          <a:xfrm>
            <a:off x="1981200" y="1285860"/>
            <a:ext cx="8229600" cy="5286412"/>
          </a:xfrm>
        </p:spPr>
        <p:txBody>
          <a:bodyPr>
            <a:noAutofit/>
          </a:bodyPr>
          <a:lstStyle/>
          <a:p>
            <a:pPr>
              <a:buNone/>
            </a:pPr>
            <a:r>
              <a:rPr lang="en-US" sz="1600" b="1" dirty="0"/>
              <a:t>Void print(char *</a:t>
            </a:r>
            <a:r>
              <a:rPr lang="en-US" sz="1600" b="1" dirty="0" err="1"/>
              <a:t>str</a:t>
            </a:r>
            <a:r>
              <a:rPr lang="en-US" sz="1600" b="1" dirty="0"/>
              <a:t>)</a:t>
            </a:r>
          </a:p>
          <a:p>
            <a:pPr>
              <a:buNone/>
            </a:pPr>
            <a:r>
              <a:rPr lang="en-US" sz="1600" b="1" dirty="0"/>
              <a:t>{</a:t>
            </a:r>
          </a:p>
          <a:p>
            <a:pPr>
              <a:buNone/>
            </a:pPr>
            <a:r>
              <a:rPr lang="en-US" sz="1600" b="1" dirty="0"/>
              <a:t>	</a:t>
            </a:r>
            <a:r>
              <a:rPr lang="en-US" sz="1600" b="1" dirty="0" err="1"/>
              <a:t>cout</a:t>
            </a:r>
            <a:r>
              <a:rPr lang="en-US" sz="1600" b="1" dirty="0"/>
              <a:t>&lt;&lt;</a:t>
            </a:r>
            <a:r>
              <a:rPr lang="en-US" sz="1600" b="1" dirty="0" err="1"/>
              <a:t>str</a:t>
            </a:r>
            <a:r>
              <a:rPr lang="en-US" sz="1600" b="1" dirty="0"/>
              <a:t>;</a:t>
            </a:r>
          </a:p>
          <a:p>
            <a:pPr>
              <a:buNone/>
            </a:pPr>
            <a:r>
              <a:rPr lang="en-US" sz="1600" b="1" dirty="0"/>
              <a:t>}</a:t>
            </a:r>
          </a:p>
          <a:p>
            <a:pPr>
              <a:buNone/>
            </a:pPr>
            <a:r>
              <a:rPr lang="en-US" sz="1600" b="1" dirty="0"/>
              <a:t>Void print(char </a:t>
            </a:r>
            <a:r>
              <a:rPr lang="en-US" sz="1600" b="1" dirty="0" err="1"/>
              <a:t>ch</a:t>
            </a:r>
            <a:r>
              <a:rPr lang="en-US" sz="1600" b="1" dirty="0"/>
              <a:t>)</a:t>
            </a:r>
          </a:p>
          <a:p>
            <a:pPr>
              <a:buNone/>
            </a:pPr>
            <a:r>
              <a:rPr lang="en-US" sz="1600" b="1" dirty="0"/>
              <a:t>{</a:t>
            </a:r>
          </a:p>
          <a:p>
            <a:pPr>
              <a:buNone/>
            </a:pPr>
            <a:r>
              <a:rPr lang="en-US" sz="1600" b="1" dirty="0"/>
              <a:t>	</a:t>
            </a:r>
            <a:r>
              <a:rPr lang="en-US" sz="1600" b="1" dirty="0" err="1"/>
              <a:t>cout</a:t>
            </a:r>
            <a:r>
              <a:rPr lang="en-US" sz="1600" b="1" dirty="0"/>
              <a:t>&lt;&lt;</a:t>
            </a:r>
            <a:r>
              <a:rPr lang="en-US" sz="1600" b="1" dirty="0" err="1"/>
              <a:t>ch</a:t>
            </a:r>
            <a:r>
              <a:rPr lang="en-US" sz="1600" b="1" dirty="0"/>
              <a:t>;</a:t>
            </a:r>
          </a:p>
          <a:p>
            <a:pPr>
              <a:buNone/>
            </a:pPr>
            <a:r>
              <a:rPr lang="en-US" sz="1600" b="1" dirty="0"/>
              <a:t>}</a:t>
            </a:r>
          </a:p>
          <a:p>
            <a:pPr>
              <a:buNone/>
            </a:pPr>
            <a:r>
              <a:rPr lang="en-US" sz="1600" b="1" dirty="0"/>
              <a:t>Void print(</a:t>
            </a:r>
            <a:r>
              <a:rPr lang="en-US" sz="1600" b="1" dirty="0" err="1"/>
              <a:t>int</a:t>
            </a:r>
            <a:r>
              <a:rPr lang="en-US" sz="1600" b="1" dirty="0"/>
              <a:t> num)</a:t>
            </a:r>
          </a:p>
          <a:p>
            <a:pPr>
              <a:buNone/>
            </a:pPr>
            <a:r>
              <a:rPr lang="en-US" sz="1600" b="1" dirty="0"/>
              <a:t>{</a:t>
            </a:r>
          </a:p>
          <a:p>
            <a:pPr>
              <a:buNone/>
            </a:pPr>
            <a:r>
              <a:rPr lang="en-US" sz="1600" b="1" dirty="0"/>
              <a:t>	</a:t>
            </a:r>
            <a:r>
              <a:rPr lang="en-US" sz="1600" b="1" dirty="0" err="1"/>
              <a:t>cout</a:t>
            </a:r>
            <a:r>
              <a:rPr lang="en-US" sz="1600" b="1" dirty="0"/>
              <a:t>&lt;&lt;num;</a:t>
            </a:r>
          </a:p>
          <a:p>
            <a:pPr>
              <a:buNone/>
            </a:pPr>
            <a:r>
              <a:rPr lang="en-US" sz="1600" b="1" dirty="0"/>
              <a:t>}</a:t>
            </a:r>
          </a:p>
          <a:p>
            <a:pPr>
              <a:buNone/>
            </a:pPr>
            <a:r>
              <a:rPr lang="en-US" sz="1600" b="1" dirty="0" err="1"/>
              <a:t>int</a:t>
            </a:r>
            <a:r>
              <a:rPr lang="en-US" sz="1600" b="1" dirty="0"/>
              <a:t> main()</a:t>
            </a:r>
          </a:p>
          <a:p>
            <a:pPr>
              <a:buNone/>
            </a:pPr>
            <a:r>
              <a:rPr lang="en-US" sz="1600" b="1" dirty="0"/>
              <a:t>{</a:t>
            </a:r>
          </a:p>
          <a:p>
            <a:pPr>
              <a:buNone/>
            </a:pPr>
            <a:r>
              <a:rPr lang="en-US" sz="1600" b="1" dirty="0"/>
              <a:t>	print(“</a:t>
            </a:r>
            <a:r>
              <a:rPr lang="en-US" sz="1600" b="1" dirty="0" err="1"/>
              <a:t>Shivaratri</a:t>
            </a:r>
            <a:r>
              <a:rPr lang="en-US" sz="1600" b="1" dirty="0"/>
              <a:t>”);</a:t>
            </a:r>
          </a:p>
          <a:p>
            <a:pPr>
              <a:buNone/>
            </a:pPr>
            <a:r>
              <a:rPr lang="en-US" sz="1600" b="1" dirty="0"/>
              <a:t>	print(‘S’);</a:t>
            </a:r>
          </a:p>
          <a:p>
            <a:pPr>
              <a:buNone/>
            </a:pPr>
            <a:r>
              <a:rPr lang="en-US" sz="1600" b="1" dirty="0"/>
              <a:t>	print(10);</a:t>
            </a:r>
          </a:p>
          <a:p>
            <a:pPr>
              <a:buNone/>
            </a:pPr>
            <a:r>
              <a:rPr lang="en-US" sz="1600" b="1" dirty="0"/>
              <a:t>}</a:t>
            </a:r>
            <a:endParaRPr lang="en-IN"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normAutofit/>
          </a:bodyPr>
          <a:lstStyle/>
          <a:p>
            <a:r>
              <a:rPr lang="en-US" sz="3600" b="1" u="sng" dirty="0"/>
              <a:t>EXAMPLE FOR FUNCTION OVERLOADING</a:t>
            </a:r>
            <a:endParaRPr lang="en-IN" sz="3600" b="1" u="sng" dirty="0"/>
          </a:p>
        </p:txBody>
      </p:sp>
      <p:sp>
        <p:nvSpPr>
          <p:cNvPr id="3" name="Content Placeholder 2"/>
          <p:cNvSpPr>
            <a:spLocks noGrp="1"/>
          </p:cNvSpPr>
          <p:nvPr>
            <p:ph idx="1"/>
          </p:nvPr>
        </p:nvSpPr>
        <p:spPr>
          <a:xfrm>
            <a:off x="1981200" y="1214422"/>
            <a:ext cx="8229600" cy="5286412"/>
          </a:xfrm>
        </p:spPr>
        <p:txBody>
          <a:bodyPr>
            <a:normAutofit fontScale="92500" lnSpcReduction="10000"/>
          </a:bodyPr>
          <a:lstStyle/>
          <a:p>
            <a:pPr>
              <a:buNone/>
            </a:pPr>
            <a:r>
              <a:rPr lang="en-US" sz="2400" dirty="0"/>
              <a:t>double area(double radius)</a:t>
            </a:r>
          </a:p>
          <a:p>
            <a:pPr>
              <a:buNone/>
            </a:pPr>
            <a:r>
              <a:rPr lang="en-US" sz="2400" dirty="0"/>
              <a:t>{</a:t>
            </a:r>
          </a:p>
          <a:p>
            <a:pPr>
              <a:buNone/>
            </a:pPr>
            <a:r>
              <a:rPr lang="en-US" sz="2400" dirty="0"/>
              <a:t>    return 3.14*radius*radius;</a:t>
            </a:r>
          </a:p>
          <a:p>
            <a:pPr>
              <a:buNone/>
            </a:pPr>
            <a:r>
              <a:rPr lang="en-US" sz="2400" dirty="0"/>
              <a:t>}</a:t>
            </a:r>
          </a:p>
          <a:p>
            <a:pPr>
              <a:buNone/>
            </a:pPr>
            <a:r>
              <a:rPr lang="en-US" sz="2400" dirty="0"/>
              <a:t>double area(double </a:t>
            </a:r>
            <a:r>
              <a:rPr lang="en-US" sz="2400" dirty="0" err="1"/>
              <a:t>len</a:t>
            </a:r>
            <a:r>
              <a:rPr lang="en-US" sz="2400" dirty="0"/>
              <a:t>, double </a:t>
            </a:r>
            <a:r>
              <a:rPr lang="en-US" sz="2400" dirty="0" err="1"/>
              <a:t>brdth</a:t>
            </a:r>
            <a:r>
              <a:rPr lang="en-US" sz="2400" dirty="0"/>
              <a:t>)</a:t>
            </a:r>
          </a:p>
          <a:p>
            <a:pPr>
              <a:buNone/>
            </a:pPr>
            <a:r>
              <a:rPr lang="en-US" sz="2400" dirty="0"/>
              <a:t>{</a:t>
            </a:r>
          </a:p>
          <a:p>
            <a:pPr>
              <a:buNone/>
            </a:pPr>
            <a:r>
              <a:rPr lang="en-US" sz="2400" dirty="0"/>
              <a:t>    return </a:t>
            </a:r>
            <a:r>
              <a:rPr lang="en-US" sz="2400" dirty="0" err="1"/>
              <a:t>len</a:t>
            </a:r>
            <a:r>
              <a:rPr lang="en-US" sz="2400" dirty="0"/>
              <a:t>*</a:t>
            </a:r>
            <a:r>
              <a:rPr lang="en-US" sz="2400" dirty="0" err="1"/>
              <a:t>brdth</a:t>
            </a:r>
            <a:r>
              <a:rPr lang="en-US" sz="2400" dirty="0"/>
              <a:t>;</a:t>
            </a:r>
          </a:p>
          <a:p>
            <a:pPr>
              <a:buNone/>
            </a:pPr>
            <a:r>
              <a:rPr lang="en-US" sz="2400" dirty="0"/>
              <a:t>}</a:t>
            </a:r>
          </a:p>
          <a:p>
            <a:pPr>
              <a:buNone/>
            </a:pPr>
            <a:r>
              <a:rPr lang="en-US" sz="2400" dirty="0" err="1"/>
              <a:t>int</a:t>
            </a:r>
            <a:r>
              <a:rPr lang="en-US" sz="2400" dirty="0"/>
              <a:t> main()</a:t>
            </a:r>
          </a:p>
          <a:p>
            <a:pPr>
              <a:buNone/>
            </a:pPr>
            <a:r>
              <a:rPr lang="en-US" sz="2400" dirty="0"/>
              <a:t>{</a:t>
            </a:r>
          </a:p>
          <a:p>
            <a:pPr>
              <a:buNone/>
            </a:pPr>
            <a:r>
              <a:rPr lang="en-US" sz="2400" dirty="0"/>
              <a:t>    </a:t>
            </a:r>
            <a:r>
              <a:rPr lang="en-US" sz="2400" dirty="0" err="1"/>
              <a:t>cout</a:t>
            </a:r>
            <a:r>
              <a:rPr lang="en-US" sz="2400" dirty="0"/>
              <a:t>&lt;&lt;</a:t>
            </a:r>
            <a:r>
              <a:rPr lang="en-US" sz="2400" dirty="0" err="1"/>
              <a:t>endl</a:t>
            </a:r>
            <a:r>
              <a:rPr lang="en-US" sz="2400" dirty="0"/>
              <a:t>&lt;&lt;“Circle area= “&lt;&lt;area(5.5);</a:t>
            </a:r>
          </a:p>
          <a:p>
            <a:pPr>
              <a:buNone/>
            </a:pPr>
            <a:r>
              <a:rPr lang="en-US" sz="2400" dirty="0"/>
              <a:t>    </a:t>
            </a:r>
            <a:r>
              <a:rPr lang="en-US" sz="2400" dirty="0" err="1"/>
              <a:t>cout</a:t>
            </a:r>
            <a:r>
              <a:rPr lang="en-US" sz="2400" dirty="0"/>
              <a:t>&lt;&lt;</a:t>
            </a:r>
            <a:r>
              <a:rPr lang="en-US" sz="2400" dirty="0" err="1"/>
              <a:t>endl</a:t>
            </a:r>
            <a:r>
              <a:rPr lang="en-US" sz="2400" dirty="0"/>
              <a:t>&lt;&lt;“Rectangle area= “&lt;&lt;area(2.2,3.4);</a:t>
            </a:r>
          </a:p>
          <a:p>
            <a:pPr>
              <a:buNone/>
            </a:pPr>
            <a:r>
              <a:rPr lang="en-U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normAutofit/>
          </a:bodyPr>
          <a:lstStyle/>
          <a:p>
            <a:r>
              <a:rPr lang="en-US" b="1" dirty="0">
                <a:solidFill>
                  <a:schemeClr val="tx2"/>
                </a:solidFill>
              </a:rPr>
              <a:t>Const Qualifiers</a:t>
            </a:r>
            <a:endParaRPr lang="en-IN" b="1" dirty="0"/>
          </a:p>
        </p:txBody>
      </p:sp>
      <p:sp>
        <p:nvSpPr>
          <p:cNvPr id="3" name="Content Placeholder 2"/>
          <p:cNvSpPr>
            <a:spLocks noGrp="1"/>
          </p:cNvSpPr>
          <p:nvPr>
            <p:ph idx="1"/>
          </p:nvPr>
        </p:nvSpPr>
        <p:spPr>
          <a:xfrm>
            <a:off x="1981200" y="1285860"/>
            <a:ext cx="8229600" cy="5214974"/>
          </a:xfrm>
        </p:spPr>
        <p:txBody>
          <a:bodyPr>
            <a:normAutofit/>
          </a:bodyPr>
          <a:lstStyle/>
          <a:p>
            <a:pPr>
              <a:buNone/>
            </a:pPr>
            <a:r>
              <a:rPr lang="en-US" sz="2400" dirty="0"/>
              <a:t>These are read-only variables</a:t>
            </a:r>
          </a:p>
          <a:p>
            <a:pPr>
              <a:buClr>
                <a:schemeClr val="tx2"/>
              </a:buClr>
            </a:pPr>
            <a:r>
              <a:rPr lang="en-US" sz="2400" dirty="0"/>
              <a:t>must be initialized in declaration</a:t>
            </a:r>
          </a:p>
          <a:p>
            <a:pPr lvl="1">
              <a:lnSpc>
                <a:spcPct val="120000"/>
              </a:lnSpc>
              <a:buClr>
                <a:schemeClr val="tx2"/>
              </a:buClr>
              <a:buNone/>
            </a:pPr>
            <a:r>
              <a:rPr lang="en-US" b="1" dirty="0"/>
              <a:t>	</a:t>
            </a:r>
            <a:r>
              <a:rPr lang="en-US" sz="1800" dirty="0"/>
              <a:t>const float NORMAL_TEMP = 98.6;</a:t>
            </a:r>
          </a:p>
          <a:p>
            <a:pPr lvl="1">
              <a:lnSpc>
                <a:spcPct val="120000"/>
              </a:lnSpc>
              <a:buClr>
                <a:schemeClr val="tx2"/>
              </a:buClr>
              <a:buNone/>
            </a:pPr>
            <a:endParaRPr lang="en-US" sz="1800" dirty="0"/>
          </a:p>
          <a:p>
            <a:pPr>
              <a:lnSpc>
                <a:spcPct val="90000"/>
              </a:lnSpc>
              <a:buClr>
                <a:schemeClr val="tx2"/>
              </a:buClr>
            </a:pPr>
            <a:r>
              <a:rPr lang="en-US" sz="2400" dirty="0"/>
              <a:t>better than using pre-processor </a:t>
            </a:r>
            <a:r>
              <a:rPr lang="en-US" sz="2400" b="1" dirty="0">
                <a:solidFill>
                  <a:schemeClr val="tx2"/>
                </a:solidFill>
              </a:rPr>
              <a:t>#define</a:t>
            </a:r>
            <a:r>
              <a:rPr lang="en-US" sz="2400" b="1" dirty="0"/>
              <a:t> </a:t>
            </a:r>
            <a:r>
              <a:rPr lang="en-US" sz="2400" dirty="0"/>
              <a:t>to declare a constant (goes in compiler symbol table)</a:t>
            </a:r>
          </a:p>
          <a:p>
            <a:pPr>
              <a:lnSpc>
                <a:spcPct val="90000"/>
              </a:lnSpc>
              <a:buClr>
                <a:schemeClr val="tx2"/>
              </a:buClr>
              <a:buNone/>
            </a:pPr>
            <a:endParaRPr lang="en-US" sz="2400" dirty="0"/>
          </a:p>
          <a:p>
            <a:pPr>
              <a:lnSpc>
                <a:spcPct val="90000"/>
              </a:lnSpc>
              <a:buClr>
                <a:schemeClr val="tx2"/>
              </a:buClr>
            </a:pPr>
            <a:r>
              <a:rPr lang="en-US" sz="2400" dirty="0"/>
              <a:t>not just values, but pointers, references and member functions can be declared </a:t>
            </a:r>
            <a:r>
              <a:rPr lang="en-US" sz="2400" b="1" dirty="0">
                <a:latin typeface="Courier New" pitchFamily="49" charset="0"/>
              </a:rPr>
              <a:t>const</a:t>
            </a:r>
            <a:r>
              <a:rPr lang="en-US" sz="2400" dirty="0"/>
              <a:t> also</a:t>
            </a:r>
          </a:p>
          <a:p>
            <a:r>
              <a:rPr lang="en-US" sz="2400" dirty="0"/>
              <a:t>The const qualifiers provides a solution for creating read-only variables. Once a const variable is defined, we cannot change the value associated with it..</a:t>
            </a:r>
          </a:p>
          <a:p>
            <a:pPr>
              <a:buNone/>
            </a:pP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a:t>
            </a:r>
            <a:r>
              <a:rPr lang="en-US" b="1" dirty="0"/>
              <a:t>CONST</a:t>
            </a:r>
            <a:r>
              <a:rPr lang="en-US" dirty="0"/>
              <a:t> QUALIFIER</a:t>
            </a:r>
            <a:endParaRPr lang="en-IN" dirty="0"/>
          </a:p>
        </p:txBody>
      </p:sp>
      <p:sp>
        <p:nvSpPr>
          <p:cNvPr id="3" name="Content Placeholder 2"/>
          <p:cNvSpPr>
            <a:spLocks noGrp="1"/>
          </p:cNvSpPr>
          <p:nvPr>
            <p:ph idx="1"/>
          </p:nvPr>
        </p:nvSpPr>
        <p:spPr>
          <a:xfrm>
            <a:off x="1981200" y="1285860"/>
            <a:ext cx="8229600" cy="5143536"/>
          </a:xfrm>
        </p:spPr>
        <p:txBody>
          <a:bodyPr>
            <a:normAutofit fontScale="92500" lnSpcReduction="10000"/>
          </a:bodyPr>
          <a:lstStyle/>
          <a:p>
            <a:pPr>
              <a:buNone/>
            </a:pPr>
            <a:r>
              <a:rPr lang="en-US" sz="2000" dirty="0"/>
              <a:t>const </a:t>
            </a:r>
            <a:r>
              <a:rPr lang="en-US" sz="2000" dirty="0" err="1"/>
              <a:t>int</a:t>
            </a:r>
            <a:r>
              <a:rPr lang="en-US" sz="2000" dirty="0"/>
              <a:t> num = 10; // fine</a:t>
            </a:r>
          </a:p>
          <a:p>
            <a:pPr>
              <a:buNone/>
            </a:pPr>
            <a:r>
              <a:rPr lang="en-US" sz="2000" dirty="0"/>
              <a:t>const </a:t>
            </a:r>
            <a:r>
              <a:rPr lang="en-US" sz="2000" dirty="0" err="1"/>
              <a:t>int</a:t>
            </a:r>
            <a:r>
              <a:rPr lang="en-US" sz="2000" dirty="0"/>
              <a:t> num; // error</a:t>
            </a:r>
          </a:p>
          <a:p>
            <a:pPr>
              <a:buNone/>
            </a:pPr>
            <a:endParaRPr lang="en-US" sz="2000" dirty="0"/>
          </a:p>
          <a:p>
            <a:pPr>
              <a:buNone/>
            </a:pPr>
            <a:r>
              <a:rPr lang="en-US" sz="2000" dirty="0"/>
              <a:t>const char *</a:t>
            </a:r>
            <a:r>
              <a:rPr lang="en-US" sz="2000" dirty="0" err="1"/>
              <a:t>ptr</a:t>
            </a:r>
            <a:r>
              <a:rPr lang="en-US" sz="2000" dirty="0"/>
              <a:t> = “</a:t>
            </a:r>
            <a:r>
              <a:rPr lang="en-US" sz="2000" dirty="0" err="1"/>
              <a:t>Ambani</a:t>
            </a:r>
            <a:r>
              <a:rPr lang="en-US" sz="2000" dirty="0"/>
              <a:t>”; // string is fixed, pointer is variable</a:t>
            </a:r>
          </a:p>
          <a:p>
            <a:pPr>
              <a:buNone/>
            </a:pPr>
            <a:r>
              <a:rPr lang="en-US" sz="2000" dirty="0"/>
              <a:t>*</a:t>
            </a:r>
            <a:r>
              <a:rPr lang="en-US" sz="2000" dirty="0" err="1"/>
              <a:t>ptr</a:t>
            </a:r>
            <a:r>
              <a:rPr lang="en-US" sz="2000" dirty="0"/>
              <a:t> = ‘K’; // error</a:t>
            </a:r>
          </a:p>
          <a:p>
            <a:pPr>
              <a:buNone/>
            </a:pPr>
            <a:r>
              <a:rPr lang="en-US" sz="2000" dirty="0" err="1"/>
              <a:t>ptr</a:t>
            </a:r>
            <a:r>
              <a:rPr lang="en-US" sz="2000" dirty="0"/>
              <a:t> = “</a:t>
            </a:r>
            <a:r>
              <a:rPr lang="en-US" sz="2000" dirty="0" err="1"/>
              <a:t>Mukesh</a:t>
            </a:r>
            <a:r>
              <a:rPr lang="en-US" sz="2000" dirty="0"/>
              <a:t>”; // fine</a:t>
            </a:r>
          </a:p>
          <a:p>
            <a:pPr>
              <a:buNone/>
            </a:pPr>
            <a:endParaRPr lang="en-US" sz="2000" dirty="0"/>
          </a:p>
          <a:p>
            <a:pPr>
              <a:buNone/>
            </a:pPr>
            <a:r>
              <a:rPr lang="en-US" sz="2000" dirty="0"/>
              <a:t>char *const </a:t>
            </a:r>
            <a:r>
              <a:rPr lang="en-US" sz="2000" dirty="0" err="1"/>
              <a:t>ptr</a:t>
            </a:r>
            <a:r>
              <a:rPr lang="en-US" sz="2000" dirty="0"/>
              <a:t> = “Anil”; // pointer is fixed, string may vary</a:t>
            </a:r>
          </a:p>
          <a:p>
            <a:pPr>
              <a:buNone/>
            </a:pPr>
            <a:r>
              <a:rPr lang="en-US" sz="2000" dirty="0"/>
              <a:t>*</a:t>
            </a:r>
            <a:r>
              <a:rPr lang="en-US" sz="2000" dirty="0" err="1"/>
              <a:t>ptr</a:t>
            </a:r>
            <a:r>
              <a:rPr lang="en-US" sz="2000" dirty="0"/>
              <a:t> = ‘C’; // fine</a:t>
            </a:r>
          </a:p>
          <a:p>
            <a:pPr>
              <a:buNone/>
            </a:pPr>
            <a:r>
              <a:rPr lang="en-US" sz="2000" dirty="0" err="1"/>
              <a:t>ptr</a:t>
            </a:r>
            <a:r>
              <a:rPr lang="en-US" sz="2000" dirty="0"/>
              <a:t> = “</a:t>
            </a:r>
            <a:r>
              <a:rPr lang="en-US" sz="2000" dirty="0" err="1"/>
              <a:t>Mukesh</a:t>
            </a:r>
            <a:r>
              <a:rPr lang="en-US" sz="2000" dirty="0"/>
              <a:t>”; // error</a:t>
            </a:r>
          </a:p>
          <a:p>
            <a:pPr>
              <a:buNone/>
            </a:pPr>
            <a:endParaRPr lang="en-US" sz="2000" dirty="0"/>
          </a:p>
          <a:p>
            <a:pPr>
              <a:buNone/>
            </a:pPr>
            <a:r>
              <a:rPr lang="en-US" sz="2000" dirty="0"/>
              <a:t>const char * const </a:t>
            </a:r>
            <a:r>
              <a:rPr lang="en-US" sz="2000" dirty="0" err="1"/>
              <a:t>ptr</a:t>
            </a:r>
            <a:r>
              <a:rPr lang="en-US" sz="2000" dirty="0"/>
              <a:t> = “</a:t>
            </a:r>
            <a:r>
              <a:rPr lang="en-US" sz="2000" dirty="0" err="1"/>
              <a:t>Ambani</a:t>
            </a:r>
            <a:r>
              <a:rPr lang="en-US" sz="2000" dirty="0"/>
              <a:t>”; // pointer is fixed, so is the string</a:t>
            </a:r>
          </a:p>
          <a:p>
            <a:pPr>
              <a:buNone/>
            </a:pPr>
            <a:r>
              <a:rPr lang="en-US" sz="2000" dirty="0"/>
              <a:t>*</a:t>
            </a:r>
            <a:r>
              <a:rPr lang="en-US" sz="2000" dirty="0" err="1"/>
              <a:t>ptr</a:t>
            </a:r>
            <a:r>
              <a:rPr lang="en-US" sz="2000" dirty="0"/>
              <a:t> = ‘A’; // error</a:t>
            </a:r>
          </a:p>
          <a:p>
            <a:pPr>
              <a:buNone/>
            </a:pPr>
            <a:r>
              <a:rPr lang="en-US" sz="2000" dirty="0" err="1"/>
              <a:t>ptr</a:t>
            </a:r>
            <a:r>
              <a:rPr lang="en-US" sz="2000" dirty="0"/>
              <a:t> = “Anil”; // error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Functions</a:t>
            </a:r>
            <a:endParaRPr lang="en-IN" b="1" dirty="0"/>
          </a:p>
        </p:txBody>
      </p:sp>
      <p:sp>
        <p:nvSpPr>
          <p:cNvPr id="3" name="Content Placeholder 2"/>
          <p:cNvSpPr>
            <a:spLocks noGrp="1"/>
          </p:cNvSpPr>
          <p:nvPr>
            <p:ph idx="1"/>
          </p:nvPr>
        </p:nvSpPr>
        <p:spPr/>
        <p:txBody>
          <a:bodyPr>
            <a:normAutofit/>
          </a:bodyPr>
          <a:lstStyle/>
          <a:p>
            <a:pPr marL="365760" indent="-256032">
              <a:buFont typeface="Wingdings 3"/>
              <a:buChar char=""/>
              <a:defRPr/>
            </a:pPr>
            <a:r>
              <a:rPr lang="en-US" dirty="0"/>
              <a:t>If a function is declared as inline, at the time of compilation, the body of the function is expanded at the point at which it is invoked.</a:t>
            </a:r>
          </a:p>
          <a:p>
            <a:pPr marL="365760" indent="-256032">
              <a:buFont typeface="Wingdings 3"/>
              <a:buChar char=""/>
              <a:defRPr/>
            </a:pPr>
            <a:endParaRPr lang="en-US" dirty="0"/>
          </a:p>
          <a:p>
            <a:pPr marL="365760" indent="-256032">
              <a:buFont typeface="Wingdings 3"/>
              <a:buChar char=""/>
              <a:defRPr/>
            </a:pPr>
            <a:r>
              <a:rPr lang="en-US" dirty="0"/>
              <a:t>For small functions, the inline function provides modularity, and removes all the overheads of function calls.</a:t>
            </a:r>
          </a:p>
          <a:p>
            <a:pPr marL="365760" indent="-256032">
              <a:buFont typeface="Wingdings 3"/>
              <a:buChar char=""/>
              <a:defRPr/>
            </a:pPr>
            <a:endParaRPr lang="en-US" dirty="0"/>
          </a:p>
          <a:p>
            <a:pPr marL="365760" indent="-256032">
              <a:buNone/>
              <a:defRPr/>
            </a:pPr>
            <a:r>
              <a:rPr lang="en-US" dirty="0"/>
              <a:t>There are two ways of declaring a function as inline:</a:t>
            </a:r>
          </a:p>
          <a:p>
            <a:pPr marL="365760" indent="-256032">
              <a:buFont typeface="Wingdings 3"/>
              <a:buChar char=""/>
              <a:defRPr/>
            </a:pPr>
            <a:r>
              <a:rPr lang="en-US" dirty="0"/>
              <a:t>Declaring the body of the function within the class</a:t>
            </a:r>
          </a:p>
          <a:p>
            <a:pPr marL="365760" indent="-256032">
              <a:buFont typeface="Wingdings 3"/>
              <a:buChar char=""/>
              <a:defRPr/>
            </a:pPr>
            <a:r>
              <a:rPr lang="en-US" dirty="0"/>
              <a:t>Using the inline keyword.</a:t>
            </a:r>
          </a:p>
          <a:p>
            <a:pPr marL="365760" indent="-256032">
              <a:buFont typeface="Wingdings 3"/>
              <a:buChar char=""/>
              <a:defRPr/>
            </a:pPr>
            <a:endParaRPr lang="en-US" dirty="0"/>
          </a:p>
          <a:p>
            <a:pPr marL="365760" indent="-256032">
              <a:buFont typeface="Wingdings 3"/>
              <a:buChar char=""/>
              <a:defRPr/>
            </a:pPr>
            <a:endParaRPr lang="en-US" dirty="0"/>
          </a:p>
          <a:p>
            <a:pPr marL="365760" indent="-256032">
              <a:buFont typeface="Wingdings 3"/>
              <a:buChar char=""/>
              <a:defRPr/>
            </a:pPr>
            <a:endParaRPr lang="en-US"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lstStyle/>
          <a:p>
            <a:r>
              <a:rPr lang="en-US" b="1" dirty="0"/>
              <a:t>Inline Functions</a:t>
            </a:r>
            <a:endParaRPr lang="en-IN" b="1" dirty="0"/>
          </a:p>
        </p:txBody>
      </p:sp>
      <p:sp>
        <p:nvSpPr>
          <p:cNvPr id="3" name="Content Placeholder 2"/>
          <p:cNvSpPr>
            <a:spLocks noGrp="1"/>
          </p:cNvSpPr>
          <p:nvPr>
            <p:ph idx="1"/>
          </p:nvPr>
        </p:nvSpPr>
        <p:spPr>
          <a:xfrm>
            <a:off x="1981200" y="1285860"/>
            <a:ext cx="8229600" cy="5214974"/>
          </a:xfrm>
        </p:spPr>
        <p:txBody>
          <a:bodyPr>
            <a:normAutofit/>
          </a:bodyPr>
          <a:lstStyle/>
          <a:p>
            <a:r>
              <a:rPr lang="en-US" sz="2700" dirty="0"/>
              <a:t>The </a:t>
            </a:r>
            <a:r>
              <a:rPr lang="en-US" sz="2700" b="1" dirty="0"/>
              <a:t>inline</a:t>
            </a:r>
            <a:r>
              <a:rPr lang="en-US" sz="2700" dirty="0"/>
              <a:t> </a:t>
            </a:r>
            <a:r>
              <a:rPr lang="en-US" sz="2700" dirty="0" err="1"/>
              <a:t>specifier</a:t>
            </a:r>
            <a:r>
              <a:rPr lang="en-US" sz="2700" dirty="0"/>
              <a:t> instructs the compiler to replace function calls with the code of the function body. This substitution is called “inline expansion”  larger code size.</a:t>
            </a:r>
          </a:p>
          <a:p>
            <a:r>
              <a:rPr lang="en-US" sz="2700" dirty="0"/>
              <a:t>The </a:t>
            </a:r>
            <a:r>
              <a:rPr lang="en-US" sz="2700" b="1" dirty="0"/>
              <a:t>inline</a:t>
            </a:r>
            <a:r>
              <a:rPr lang="en-US" sz="2700" dirty="0"/>
              <a:t> keyword tells the compiler that inline expansion is preferred. However, the compiler can create a separate instance of the function (instantiate) and create standard calling linkages instead of inserting the code inline. So inline function is  just a request.</a:t>
            </a:r>
          </a:p>
          <a:p>
            <a:r>
              <a:rPr lang="en-US" sz="2700" dirty="0"/>
              <a:t>Function containing a loop, or too large or making recursive calls may not be expanded inline.</a:t>
            </a:r>
          </a:p>
          <a:p>
            <a:pPr>
              <a:buNone/>
            </a:pPr>
            <a:endParaRPr lang="en-IN"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Generalization/Specialization</a:t>
            </a:r>
            <a:endParaRPr lang="en-IN" dirty="0"/>
          </a:p>
        </p:txBody>
      </p:sp>
      <p:sp>
        <p:nvSpPr>
          <p:cNvPr id="3" name="Content Placeholder 2"/>
          <p:cNvSpPr>
            <a:spLocks noGrp="1"/>
          </p:cNvSpPr>
          <p:nvPr>
            <p:ph idx="1"/>
          </p:nvPr>
        </p:nvSpPr>
        <p:spPr>
          <a:xfrm>
            <a:off x="1981200" y="1428736"/>
            <a:ext cx="8229600" cy="5000660"/>
          </a:xfrm>
        </p:spPr>
        <p:txBody>
          <a:bodyPr>
            <a:normAutofit/>
          </a:bodyPr>
          <a:lstStyle/>
          <a:p>
            <a:r>
              <a:rPr lang="en-US"/>
              <a:t>Super classes </a:t>
            </a:r>
            <a:r>
              <a:rPr lang="en-US" dirty="0"/>
              <a:t>and subclasses  help implement the Generalization/Specialization mechanism that is so very typical and characteristic of a hierarchy.</a:t>
            </a:r>
          </a:p>
          <a:p>
            <a:endParaRPr lang="en-US" dirty="0"/>
          </a:p>
          <a:p>
            <a:r>
              <a:rPr lang="en-US" dirty="0"/>
              <a:t>Increasing levels of generalization are observed as we ascend the hierarchy.</a:t>
            </a:r>
          </a:p>
          <a:p>
            <a:endParaRPr lang="en-US" dirty="0"/>
          </a:p>
          <a:p>
            <a:r>
              <a:rPr lang="en-US" dirty="0"/>
              <a:t>Increasing levels of specialization are observed as we come down the hierarchy.</a:t>
            </a:r>
          </a:p>
          <a:p>
            <a:endParaRPr lang="en-US"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p:txBody>
          <a:bodyPr>
            <a:normAutofit lnSpcReduction="10000"/>
          </a:bodyPr>
          <a:lstStyle/>
          <a:p>
            <a:pPr marL="365760" indent="-256032">
              <a:buFont typeface="Wingdings 3"/>
              <a:buChar char=""/>
              <a:defRPr/>
            </a:pPr>
            <a:r>
              <a:rPr lang="en-US" dirty="0"/>
              <a:t>Inline functions are functionally similar to #define macros. In both the cases, during compilation time, the body of the macro or the function is expanded.</a:t>
            </a:r>
          </a:p>
          <a:p>
            <a:pPr marL="365760" indent="-256032">
              <a:buFont typeface="Wingdings 3"/>
              <a:buChar char=""/>
              <a:defRPr/>
            </a:pPr>
            <a:endParaRPr lang="en-US" dirty="0"/>
          </a:p>
          <a:p>
            <a:pPr marL="365760" indent="-256032">
              <a:buFont typeface="Wingdings 3"/>
              <a:buChar char=""/>
              <a:defRPr/>
            </a:pPr>
            <a:r>
              <a:rPr lang="en-US" dirty="0"/>
              <a:t>But inline functions are preferred over macros because of two main reasons:</a:t>
            </a:r>
          </a:p>
          <a:p>
            <a:pPr marL="365760" indent="-256032">
              <a:buFont typeface="Wingdings 3"/>
              <a:buChar char=""/>
              <a:defRPr/>
            </a:pPr>
            <a:endParaRPr lang="en-US" dirty="0"/>
          </a:p>
          <a:p>
            <a:pPr marL="365760" indent="-256032">
              <a:buFont typeface="Wingdings 3"/>
              <a:buChar char=""/>
              <a:defRPr/>
            </a:pPr>
            <a:r>
              <a:rPr lang="en-US" dirty="0"/>
              <a:t>First, in the case of inline functions, the types of the arguments are checked against the parameter list in the declaration for the function.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p:txBody>
          <a:bodyPr>
            <a:normAutofit/>
          </a:bodyPr>
          <a:lstStyle/>
          <a:p>
            <a:r>
              <a:rPr lang="en-US" dirty="0"/>
              <a:t>As a result, any mismatch in the parameters can be detected at the time of compilation.</a:t>
            </a:r>
          </a:p>
          <a:p>
            <a:endParaRPr lang="en-US" dirty="0"/>
          </a:p>
          <a:p>
            <a:r>
              <a:rPr lang="en-US" dirty="0"/>
              <a:t>This allows inline functions to be overloaded, which is not possible in the case of macros.</a:t>
            </a:r>
          </a:p>
          <a:p>
            <a:endParaRPr lang="en-US" dirty="0"/>
          </a:p>
          <a:p>
            <a:r>
              <a:rPr lang="en-US" dirty="0"/>
              <a:t>Second, there are certain situations where a macro does not behave in the same manner as a function call, which may lead to unpredictable results.</a:t>
            </a:r>
          </a:p>
          <a:p>
            <a:endParaRPr lang="en-US" dirty="0"/>
          </a:p>
          <a:p>
            <a:pPr>
              <a:buFontTx/>
              <a:buNone/>
            </a:pPr>
            <a:endParaRPr lang="en-US" dirty="0"/>
          </a:p>
          <a:p>
            <a:endParaRPr lang="en-US"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Vs. Macros</a:t>
            </a:r>
            <a:endParaRPr lang="en-IN" b="1" dirty="0"/>
          </a:p>
        </p:txBody>
      </p:sp>
      <p:sp>
        <p:nvSpPr>
          <p:cNvPr id="3" name="Content Placeholder 2"/>
          <p:cNvSpPr>
            <a:spLocks noGrp="1"/>
          </p:cNvSpPr>
          <p:nvPr>
            <p:ph idx="1"/>
          </p:nvPr>
        </p:nvSpPr>
        <p:spPr>
          <a:xfrm>
            <a:off x="1981200" y="1600200"/>
            <a:ext cx="8229600" cy="4972072"/>
          </a:xfrm>
        </p:spPr>
        <p:txBody>
          <a:bodyPr>
            <a:noAutofit/>
          </a:bodyPr>
          <a:lstStyle/>
          <a:p>
            <a:pPr>
              <a:buNone/>
            </a:pPr>
            <a:r>
              <a:rPr lang="en-US" sz="2400" dirty="0"/>
              <a:t>To compute the square of a given number, either a macro or an inline function can be used as follows:</a:t>
            </a:r>
          </a:p>
          <a:p>
            <a:pPr>
              <a:buNone/>
            </a:pPr>
            <a:r>
              <a:rPr lang="en-US" sz="2400" dirty="0"/>
              <a:t> </a:t>
            </a:r>
            <a:r>
              <a:rPr lang="en-US" sz="2200" dirty="0"/>
              <a:t>#define square(x) x*x </a:t>
            </a:r>
          </a:p>
          <a:p>
            <a:pPr>
              <a:buNone/>
            </a:pPr>
            <a:r>
              <a:rPr lang="en-US" sz="2200" dirty="0"/>
              <a:t>             OR</a:t>
            </a:r>
          </a:p>
          <a:p>
            <a:pPr>
              <a:buNone/>
            </a:pPr>
            <a:r>
              <a:rPr lang="en-US" sz="2200" dirty="0"/>
              <a:t>inline </a:t>
            </a:r>
            <a:r>
              <a:rPr lang="en-US" sz="2200" dirty="0" err="1"/>
              <a:t>int</a:t>
            </a:r>
            <a:r>
              <a:rPr lang="en-US" sz="2200" dirty="0"/>
              <a:t> square(</a:t>
            </a:r>
            <a:r>
              <a:rPr lang="en-US" sz="2200" dirty="0" err="1"/>
              <a:t>int</a:t>
            </a:r>
            <a:r>
              <a:rPr lang="en-US" sz="2200" dirty="0"/>
              <a:t> x)</a:t>
            </a:r>
          </a:p>
          <a:p>
            <a:pPr>
              <a:buNone/>
            </a:pPr>
            <a:r>
              <a:rPr lang="en-US" sz="2200" dirty="0"/>
              <a:t>   {     return (x*x);   }</a:t>
            </a:r>
          </a:p>
          <a:p>
            <a:pPr>
              <a:buNone/>
            </a:pPr>
            <a:r>
              <a:rPr lang="en-US" sz="2200" dirty="0"/>
              <a:t>void main( )</a:t>
            </a:r>
          </a:p>
          <a:p>
            <a:pPr>
              <a:buNone/>
            </a:pPr>
            <a:r>
              <a:rPr lang="en-US" sz="2200" dirty="0"/>
              <a:t> {</a:t>
            </a:r>
          </a:p>
          <a:p>
            <a:pPr>
              <a:buNone/>
            </a:pPr>
            <a:r>
              <a:rPr lang="en-US" sz="2200" dirty="0"/>
              <a:t>      </a:t>
            </a:r>
            <a:r>
              <a:rPr lang="en-US" sz="2200" dirty="0" err="1"/>
              <a:t>cout</a:t>
            </a:r>
            <a:r>
              <a:rPr lang="en-US" sz="2200" dirty="0"/>
              <a:t> &lt;&lt; square( 1 + 2) &lt;&lt; “\n”;</a:t>
            </a:r>
          </a:p>
          <a:p>
            <a:pPr>
              <a:buNone/>
            </a:pPr>
            <a:r>
              <a:rPr lang="en-US" sz="2200" dirty="0"/>
              <a:t> }</a:t>
            </a:r>
          </a:p>
          <a:p>
            <a:r>
              <a:rPr lang="en-US" sz="2000" dirty="0"/>
              <a:t>If square( ) is a macro, then the above program prints 5.</a:t>
            </a:r>
          </a:p>
          <a:p>
            <a:r>
              <a:rPr lang="en-US" sz="2000" dirty="0"/>
              <a:t>But if square( ) is an inline function , it prints the correct output 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4290"/>
            <a:ext cx="8229600" cy="1000132"/>
          </a:xfrm>
        </p:spPr>
        <p:txBody>
          <a:bodyPr>
            <a:normAutofit/>
          </a:bodyPr>
          <a:lstStyle/>
          <a:p>
            <a:r>
              <a:rPr lang="en-US" b="1" dirty="0">
                <a:solidFill>
                  <a:schemeClr val="tx2"/>
                </a:solidFill>
              </a:rPr>
              <a:t>The new operator</a:t>
            </a:r>
            <a:endParaRPr lang="en-IN" b="1" dirty="0"/>
          </a:p>
        </p:txBody>
      </p:sp>
      <p:sp>
        <p:nvSpPr>
          <p:cNvPr id="3" name="Content Placeholder 2"/>
          <p:cNvSpPr>
            <a:spLocks noGrp="1"/>
          </p:cNvSpPr>
          <p:nvPr>
            <p:ph idx="1"/>
          </p:nvPr>
        </p:nvSpPr>
        <p:spPr>
          <a:xfrm>
            <a:off x="1981200" y="1214423"/>
            <a:ext cx="8229600" cy="4911741"/>
          </a:xfrm>
        </p:spPr>
        <p:txBody>
          <a:bodyPr>
            <a:noAutofit/>
          </a:bodyPr>
          <a:lstStyle/>
          <a:p>
            <a:pPr>
              <a:buSzPct val="120000"/>
            </a:pPr>
            <a:r>
              <a:rPr lang="en-US" sz="2600" dirty="0"/>
              <a:t>allocates  memory on the heap at runtime for an object, or a primitive data type, and returns  a pointer to the object or the primitive data type thus allocated.</a:t>
            </a:r>
          </a:p>
          <a:p>
            <a:pPr>
              <a:buClr>
                <a:schemeClr val="tx2"/>
              </a:buClr>
              <a:buNone/>
            </a:pPr>
            <a:r>
              <a:rPr lang="en-US" sz="2600" dirty="0" err="1"/>
              <a:t>Eg</a:t>
            </a:r>
            <a:r>
              <a:rPr lang="en-US" sz="2600" dirty="0"/>
              <a:t>:</a:t>
            </a:r>
          </a:p>
          <a:p>
            <a:pPr>
              <a:buClr>
                <a:schemeClr val="tx2"/>
              </a:buClr>
              <a:buNone/>
            </a:pPr>
            <a:r>
              <a:rPr lang="en-US" sz="2600" dirty="0"/>
              <a:t>     </a:t>
            </a:r>
            <a:r>
              <a:rPr lang="en-US" sz="2600" dirty="0" err="1"/>
              <a:t>int</a:t>
            </a:r>
            <a:r>
              <a:rPr lang="en-US" sz="2600" dirty="0"/>
              <a:t> *p = </a:t>
            </a:r>
            <a:r>
              <a:rPr lang="en-US" sz="2600" b="1" dirty="0">
                <a:solidFill>
                  <a:srgbClr val="009900"/>
                </a:solidFill>
              </a:rPr>
              <a:t>new</a:t>
            </a:r>
            <a:r>
              <a:rPr lang="en-US" sz="2600" dirty="0"/>
              <a:t> </a:t>
            </a:r>
            <a:r>
              <a:rPr lang="en-US" sz="2600" dirty="0" err="1"/>
              <a:t>int</a:t>
            </a:r>
            <a:r>
              <a:rPr lang="en-US" sz="2600" dirty="0"/>
              <a:t>;</a:t>
            </a:r>
          </a:p>
          <a:p>
            <a:pPr>
              <a:buClr>
                <a:schemeClr val="tx2"/>
              </a:buClr>
              <a:buNone/>
            </a:pPr>
            <a:r>
              <a:rPr lang="en-US" sz="2600" dirty="0"/>
              <a:t>	</a:t>
            </a:r>
            <a:r>
              <a:rPr lang="en-US" sz="2600" dirty="0" err="1"/>
              <a:t>int</a:t>
            </a:r>
            <a:r>
              <a:rPr lang="en-US" sz="2600" dirty="0"/>
              <a:t> *</a:t>
            </a:r>
            <a:r>
              <a:rPr lang="en-US" sz="2600" dirty="0" err="1"/>
              <a:t>pia</a:t>
            </a:r>
            <a:r>
              <a:rPr lang="en-US" sz="2600" dirty="0"/>
              <a:t> = </a:t>
            </a:r>
            <a:r>
              <a:rPr lang="en-US" sz="2600" b="1" dirty="0">
                <a:solidFill>
                  <a:srgbClr val="009900"/>
                </a:solidFill>
              </a:rPr>
              <a:t>new</a:t>
            </a:r>
            <a:r>
              <a:rPr lang="en-US" sz="2600" dirty="0"/>
              <a:t> </a:t>
            </a:r>
            <a:r>
              <a:rPr lang="en-US" sz="2600" dirty="0" err="1"/>
              <a:t>int</a:t>
            </a:r>
            <a:r>
              <a:rPr lang="en-US" sz="2600" dirty="0"/>
              <a:t>[4]; //  allocates an array of four integer elements.</a:t>
            </a:r>
          </a:p>
          <a:p>
            <a:pPr>
              <a:buSzPct val="120000"/>
            </a:pPr>
            <a:r>
              <a:rPr lang="en-US" sz="2600" dirty="0"/>
              <a:t> In addition to allocating memory, </a:t>
            </a:r>
            <a:r>
              <a:rPr lang="en-US" sz="2600" b="1" dirty="0">
                <a:solidFill>
                  <a:srgbClr val="009900"/>
                </a:solidFill>
              </a:rPr>
              <a:t>new</a:t>
            </a:r>
            <a:r>
              <a:rPr lang="en-US" sz="2600" i="1" dirty="0"/>
              <a:t> </a:t>
            </a:r>
            <a:r>
              <a:rPr lang="en-US" sz="2600" dirty="0"/>
              <a:t>also creates an   object by calling the object’s constructor.</a:t>
            </a:r>
          </a:p>
          <a:p>
            <a:r>
              <a:rPr lang="en-US" sz="2600" dirty="0"/>
              <a:t>The object actually allocated on the free store is un-initialized. We can specify an initial value by: </a:t>
            </a:r>
            <a:r>
              <a:rPr lang="en-US" sz="2600" dirty="0" err="1"/>
              <a:t>int</a:t>
            </a:r>
            <a:r>
              <a:rPr lang="en-US" sz="2600" dirty="0"/>
              <a:t> *pi=new </a:t>
            </a:r>
            <a:r>
              <a:rPr lang="en-US" sz="2600" dirty="0" err="1"/>
              <a:t>int</a:t>
            </a:r>
            <a:r>
              <a:rPr lang="en-US" sz="2600" dirty="0"/>
              <a:t>(1024);</a:t>
            </a:r>
            <a:endParaRPr lang="en-IN"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The delete operator</a:t>
            </a:r>
            <a:endParaRPr lang="en-IN" b="1" dirty="0"/>
          </a:p>
        </p:txBody>
      </p:sp>
      <p:sp>
        <p:nvSpPr>
          <p:cNvPr id="3" name="Content Placeholder 2"/>
          <p:cNvSpPr>
            <a:spLocks noGrp="1"/>
          </p:cNvSpPr>
          <p:nvPr>
            <p:ph idx="1"/>
          </p:nvPr>
        </p:nvSpPr>
        <p:spPr/>
        <p:txBody>
          <a:bodyPr>
            <a:normAutofit fontScale="92500" lnSpcReduction="10000"/>
          </a:bodyPr>
          <a:lstStyle/>
          <a:p>
            <a:pPr>
              <a:buSzPct val="120000"/>
            </a:pPr>
            <a:r>
              <a:rPr lang="en-US" dirty="0"/>
              <a:t>Frees the memory occupied by an object on the heap previously allocated to it using </a:t>
            </a:r>
            <a:r>
              <a:rPr lang="en-US" b="1" dirty="0">
                <a:solidFill>
                  <a:srgbClr val="009900"/>
                </a:solidFill>
              </a:rPr>
              <a:t>new</a:t>
            </a:r>
            <a:r>
              <a:rPr lang="en-US" i="1" dirty="0"/>
              <a:t>. </a:t>
            </a:r>
          </a:p>
          <a:p>
            <a:pPr>
              <a:buSzPct val="120000"/>
              <a:buNone/>
            </a:pPr>
            <a:endParaRPr lang="en-US" i="1" dirty="0"/>
          </a:p>
          <a:p>
            <a:pPr>
              <a:buSzPct val="120000"/>
            </a:pPr>
            <a:r>
              <a:rPr lang="en-US" b="1" dirty="0">
                <a:solidFill>
                  <a:srgbClr val="009900"/>
                </a:solidFill>
              </a:rPr>
              <a:t>delete</a:t>
            </a:r>
            <a:r>
              <a:rPr lang="en-US" dirty="0"/>
              <a:t> pint;      //deletes a single object</a:t>
            </a:r>
          </a:p>
          <a:p>
            <a:pPr>
              <a:buClr>
                <a:schemeClr val="tx2"/>
              </a:buClr>
              <a:buNone/>
            </a:pPr>
            <a:r>
              <a:rPr lang="en-US" dirty="0"/>
              <a:t>     </a:t>
            </a:r>
            <a:r>
              <a:rPr lang="en-US" b="1" dirty="0">
                <a:solidFill>
                  <a:srgbClr val="009900"/>
                </a:solidFill>
              </a:rPr>
              <a:t>delete</a:t>
            </a:r>
            <a:r>
              <a:rPr lang="en-US" dirty="0"/>
              <a:t> [] </a:t>
            </a:r>
            <a:r>
              <a:rPr lang="en-US" dirty="0" err="1"/>
              <a:t>pia</a:t>
            </a:r>
            <a:r>
              <a:rPr lang="en-US" dirty="0"/>
              <a:t>;     //deletes an array of objects</a:t>
            </a:r>
          </a:p>
          <a:p>
            <a:pPr>
              <a:buClr>
                <a:schemeClr val="tx2"/>
              </a:buClr>
              <a:buNone/>
            </a:pPr>
            <a:endParaRPr lang="en-US" dirty="0"/>
          </a:p>
          <a:p>
            <a:pPr>
              <a:buClr>
                <a:schemeClr val="tx2"/>
              </a:buClr>
              <a:buSzPct val="120000"/>
            </a:pPr>
            <a:r>
              <a:rPr lang="en-US" dirty="0"/>
              <a:t>In addition to de-allocating memory occupied by an object, </a:t>
            </a:r>
            <a:r>
              <a:rPr lang="en-US" b="1" dirty="0">
                <a:solidFill>
                  <a:srgbClr val="009900"/>
                </a:solidFill>
              </a:rPr>
              <a:t>delete</a:t>
            </a:r>
            <a:r>
              <a:rPr lang="en-US" dirty="0"/>
              <a:t> also destroys the object by calling the object’s destructor.</a:t>
            </a:r>
            <a:endParaRPr lang="en-US" sz="4000" i="1" dirty="0"/>
          </a:p>
          <a:p>
            <a:endParaRPr lang="en-US" b="1" dirty="0"/>
          </a:p>
          <a:p>
            <a:r>
              <a:rPr lang="en-US" b="1" dirty="0"/>
              <a:t>Memory allocated using new</a:t>
            </a:r>
            <a:r>
              <a:rPr lang="en-US" b="1" i="1" dirty="0"/>
              <a:t> </a:t>
            </a:r>
            <a:r>
              <a:rPr lang="en-US" b="1" dirty="0"/>
              <a:t>should be freed only using delete</a:t>
            </a:r>
            <a:r>
              <a:rPr lang="en-US" b="1" i="1" dirty="0"/>
              <a:t>.</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tx2"/>
                </a:solidFill>
              </a:rPr>
              <a:t>malloc</a:t>
            </a:r>
            <a:r>
              <a:rPr lang="en-US" b="1" dirty="0">
                <a:solidFill>
                  <a:schemeClr val="tx2"/>
                </a:solidFill>
              </a:rPr>
              <a:t>() / free() Versus new / delete</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Easier syntax and ability to work with a variety of data types without being required to do some clumsy typecasting.</a:t>
            </a:r>
          </a:p>
          <a:p>
            <a:endParaRPr lang="en-US" dirty="0"/>
          </a:p>
          <a:p>
            <a:pPr>
              <a:buSzPct val="120000"/>
            </a:pPr>
            <a:r>
              <a:rPr lang="en-US" b="1" dirty="0">
                <a:solidFill>
                  <a:srgbClr val="009900"/>
                </a:solidFill>
              </a:rPr>
              <a:t>new</a:t>
            </a:r>
            <a:r>
              <a:rPr lang="en-US" dirty="0"/>
              <a:t> automatically determines the size of the data type when allocating memory for an object or variable of the data type. No need to use </a:t>
            </a:r>
            <a:r>
              <a:rPr lang="en-US" b="1" dirty="0" err="1">
                <a:solidFill>
                  <a:srgbClr val="009900"/>
                </a:solidFill>
              </a:rPr>
              <a:t>sizeof</a:t>
            </a:r>
            <a:r>
              <a:rPr lang="en-US" dirty="0"/>
              <a:t> operator.</a:t>
            </a:r>
          </a:p>
          <a:p>
            <a:pPr>
              <a:buSzPct val="120000"/>
            </a:pPr>
            <a:endParaRPr lang="en-US" i="1" dirty="0"/>
          </a:p>
          <a:p>
            <a:pPr>
              <a:buSzPct val="120000"/>
            </a:pPr>
            <a:r>
              <a:rPr lang="en-US" b="1" dirty="0">
                <a:solidFill>
                  <a:srgbClr val="009900"/>
                </a:solidFill>
              </a:rPr>
              <a:t>new</a:t>
            </a:r>
            <a:r>
              <a:rPr lang="en-US" dirty="0"/>
              <a:t> and </a:t>
            </a:r>
            <a:r>
              <a:rPr lang="en-US" b="1" dirty="0">
                <a:solidFill>
                  <a:srgbClr val="009900"/>
                </a:solidFill>
              </a:rPr>
              <a:t>delete</a:t>
            </a:r>
            <a:r>
              <a:rPr lang="en-US" dirty="0"/>
              <a:t> create and destroy objects. </a:t>
            </a:r>
            <a:r>
              <a:rPr lang="en-US" b="1" dirty="0" err="1">
                <a:solidFill>
                  <a:srgbClr val="009900"/>
                </a:solidFill>
              </a:rPr>
              <a:t>malloc</a:t>
            </a:r>
            <a:r>
              <a:rPr lang="en-US" b="1" dirty="0">
                <a:solidFill>
                  <a:srgbClr val="009900"/>
                </a:solidFill>
              </a:rPr>
              <a:t>()</a:t>
            </a:r>
            <a:r>
              <a:rPr lang="en-US" dirty="0"/>
              <a:t> and </a:t>
            </a:r>
            <a:r>
              <a:rPr lang="en-US" b="1" dirty="0">
                <a:solidFill>
                  <a:srgbClr val="009900"/>
                </a:solidFill>
              </a:rPr>
              <a:t>free()</a:t>
            </a:r>
            <a:r>
              <a:rPr lang="en-US" dirty="0"/>
              <a:t> merely allocate and de-allocate memory.</a:t>
            </a:r>
          </a:p>
          <a:p>
            <a:pPr>
              <a:buSzPct val="120000"/>
            </a:pPr>
            <a:endParaRPr lang="en-US" i="1" dirty="0"/>
          </a:p>
          <a:p>
            <a:pPr>
              <a:buSzPct val="120000"/>
            </a:pPr>
            <a:r>
              <a:rPr lang="en-US" b="1" dirty="0">
                <a:solidFill>
                  <a:srgbClr val="009900"/>
                </a:solidFill>
              </a:rPr>
              <a:t>new</a:t>
            </a:r>
            <a:r>
              <a:rPr lang="en-US" dirty="0"/>
              <a:t> and </a:t>
            </a:r>
            <a:r>
              <a:rPr lang="en-US" b="1" dirty="0">
                <a:solidFill>
                  <a:srgbClr val="009900"/>
                </a:solidFill>
              </a:rPr>
              <a:t>delete</a:t>
            </a:r>
            <a:r>
              <a:rPr lang="en-US" dirty="0"/>
              <a:t> can be overloaded.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Reference</a:t>
            </a:r>
            <a:endParaRPr lang="en-IN" b="1" dirty="0"/>
          </a:p>
        </p:txBody>
      </p:sp>
      <p:sp>
        <p:nvSpPr>
          <p:cNvPr id="3" name="Content Placeholder 2"/>
          <p:cNvSpPr>
            <a:spLocks noGrp="1"/>
          </p:cNvSpPr>
          <p:nvPr>
            <p:ph idx="1"/>
          </p:nvPr>
        </p:nvSpPr>
        <p:spPr>
          <a:xfrm>
            <a:off x="1981200" y="1600200"/>
            <a:ext cx="8229600" cy="4972072"/>
          </a:xfrm>
        </p:spPr>
        <p:txBody>
          <a:bodyPr>
            <a:normAutofit fontScale="92500" lnSpcReduction="10000"/>
          </a:bodyPr>
          <a:lstStyle/>
          <a:p>
            <a:r>
              <a:rPr lang="en-US" sz="2400" b="1" dirty="0"/>
              <a:t>A reference is essentially an implicit pointer.</a:t>
            </a:r>
          </a:p>
          <a:p>
            <a:r>
              <a:rPr lang="en-US" sz="2400" dirty="0"/>
              <a:t>Three ways of using a reference:</a:t>
            </a:r>
          </a:p>
          <a:p>
            <a:r>
              <a:rPr lang="en-US" sz="2400" dirty="0"/>
              <a:t>Function Parameter</a:t>
            </a:r>
          </a:p>
          <a:p>
            <a:r>
              <a:rPr lang="en-US" sz="2400" dirty="0"/>
              <a:t>Function return value</a:t>
            </a:r>
          </a:p>
          <a:p>
            <a:r>
              <a:rPr lang="en-US" sz="2400" dirty="0"/>
              <a:t>Standalone reference</a:t>
            </a:r>
          </a:p>
          <a:p>
            <a:endParaRPr lang="en-US" sz="2400" dirty="0"/>
          </a:p>
          <a:p>
            <a:r>
              <a:rPr lang="en-US" sz="2400" b="1" dirty="0"/>
              <a:t>The most important use for a reference is to allow creation of functions that automatically use call-by-reference parameter passing.</a:t>
            </a:r>
          </a:p>
          <a:p>
            <a:pPr algn="just"/>
            <a:r>
              <a:rPr lang="en-US" sz="2400" dirty="0"/>
              <a:t>A reference  must always be initialized. The following statements produce an error.</a:t>
            </a:r>
          </a:p>
          <a:p>
            <a:pPr algn="just">
              <a:buNone/>
            </a:pPr>
            <a:r>
              <a:rPr lang="en-US" sz="2400" dirty="0"/>
              <a:t> </a:t>
            </a:r>
            <a:r>
              <a:rPr lang="en-US" sz="2400" dirty="0" err="1"/>
              <a:t>int</a:t>
            </a:r>
            <a:r>
              <a:rPr lang="en-US" sz="2400" dirty="0"/>
              <a:t> </a:t>
            </a:r>
            <a:r>
              <a:rPr lang="en-US" sz="2400" dirty="0" err="1"/>
              <a:t>i</a:t>
            </a:r>
            <a:r>
              <a:rPr lang="en-US" sz="2400" dirty="0"/>
              <a:t>=4;</a:t>
            </a:r>
          </a:p>
          <a:p>
            <a:pPr algn="just">
              <a:buNone/>
            </a:pPr>
            <a:r>
              <a:rPr lang="en-US" sz="2400" dirty="0"/>
              <a:t> </a:t>
            </a:r>
            <a:r>
              <a:rPr lang="en-US" sz="2400" dirty="0" err="1"/>
              <a:t>int</a:t>
            </a:r>
            <a:r>
              <a:rPr lang="en-US" sz="2400" dirty="0"/>
              <a:t> &amp;j;  j=</a:t>
            </a:r>
            <a:r>
              <a:rPr lang="en-US" sz="2400" dirty="0" err="1"/>
              <a:t>i</a:t>
            </a:r>
            <a:r>
              <a:rPr lang="en-US" sz="2400" dirty="0"/>
              <a:t>;</a:t>
            </a:r>
          </a:p>
          <a:p>
            <a:pPr>
              <a:buNone/>
            </a:pPr>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FOR REFERENCES</a:t>
            </a:r>
            <a:endParaRPr lang="en-IN" b="1" dirty="0"/>
          </a:p>
        </p:txBody>
      </p:sp>
      <p:sp>
        <p:nvSpPr>
          <p:cNvPr id="3" name="Content Placeholder 2"/>
          <p:cNvSpPr>
            <a:spLocks noGrp="1"/>
          </p:cNvSpPr>
          <p:nvPr>
            <p:ph idx="1"/>
          </p:nvPr>
        </p:nvSpPr>
        <p:spPr/>
        <p:txBody>
          <a:bodyPr>
            <a:normAutofit fontScale="85000" lnSpcReduction="20000"/>
          </a:bodyPr>
          <a:lstStyle/>
          <a:p>
            <a:pPr>
              <a:buNone/>
            </a:pPr>
            <a:r>
              <a:rPr lang="en-US" sz="2000" dirty="0" err="1"/>
              <a:t>int</a:t>
            </a:r>
            <a:r>
              <a:rPr lang="en-US" sz="2000" dirty="0"/>
              <a:t> n1=5, n2=10;</a:t>
            </a:r>
          </a:p>
          <a:p>
            <a:pPr>
              <a:buNone/>
            </a:pPr>
            <a:r>
              <a:rPr lang="en-US" sz="2000"/>
              <a:t>int&amp; </a:t>
            </a:r>
            <a:r>
              <a:rPr lang="en-US" sz="2000" dirty="0" err="1"/>
              <a:t>return_by_ref</a:t>
            </a:r>
            <a:r>
              <a:rPr lang="en-US" sz="2000" dirty="0"/>
              <a:t>()</a:t>
            </a:r>
          </a:p>
          <a:p>
            <a:pPr>
              <a:buNone/>
            </a:pPr>
            <a:r>
              <a:rPr lang="en-US" sz="2000" dirty="0"/>
              <a:t>{</a:t>
            </a:r>
          </a:p>
          <a:p>
            <a:pPr>
              <a:buNone/>
            </a:pPr>
            <a:r>
              <a:rPr lang="en-US" sz="2000" dirty="0"/>
              <a:t>	return n1;</a:t>
            </a:r>
          </a:p>
          <a:p>
            <a:pPr>
              <a:buNone/>
            </a:pPr>
            <a:r>
              <a:rPr lang="en-US" sz="2000" dirty="0"/>
              <a:t>}</a:t>
            </a:r>
          </a:p>
          <a:p>
            <a:pPr>
              <a:buNone/>
            </a:pPr>
            <a:r>
              <a:rPr lang="en-US" sz="2000" dirty="0" err="1"/>
              <a:t>int</a:t>
            </a:r>
            <a:r>
              <a:rPr lang="en-US" sz="2000" dirty="0"/>
              <a:t> main()</a:t>
            </a:r>
          </a:p>
          <a:p>
            <a:pPr>
              <a:buNone/>
            </a:pPr>
            <a:r>
              <a:rPr lang="en-US" sz="2000" dirty="0"/>
              <a:t>{</a:t>
            </a:r>
          </a:p>
          <a:p>
            <a:pPr>
              <a:buNone/>
            </a:pPr>
            <a:r>
              <a:rPr lang="en-US" sz="2000" dirty="0"/>
              <a:t>	</a:t>
            </a:r>
            <a:r>
              <a:rPr lang="en-US" sz="2000" dirty="0" err="1"/>
              <a:t>cout</a:t>
            </a:r>
            <a:r>
              <a:rPr lang="en-US" sz="2000" dirty="0"/>
              <a:t>&lt;&lt;n1&lt;&lt;“   “&lt;&lt;n2;</a:t>
            </a:r>
          </a:p>
          <a:p>
            <a:pPr>
              <a:buNone/>
            </a:pPr>
            <a:r>
              <a:rPr lang="en-US" sz="2000" dirty="0"/>
              <a:t>	</a:t>
            </a:r>
            <a:r>
              <a:rPr lang="en-US" sz="2000" dirty="0" err="1"/>
              <a:t>return_by_ref</a:t>
            </a:r>
            <a:r>
              <a:rPr lang="en-US" sz="2000" dirty="0"/>
              <a:t>()=n2;</a:t>
            </a:r>
          </a:p>
          <a:p>
            <a:pPr>
              <a:buNone/>
            </a:pPr>
            <a:r>
              <a:rPr lang="en-US" sz="2000" dirty="0"/>
              <a:t>	</a:t>
            </a:r>
            <a:r>
              <a:rPr lang="en-US" sz="2000" dirty="0" err="1"/>
              <a:t>cout</a:t>
            </a:r>
            <a:r>
              <a:rPr lang="en-US" sz="2000" dirty="0"/>
              <a:t>&lt;&lt;</a:t>
            </a:r>
            <a:r>
              <a:rPr lang="en-US" sz="2000" dirty="0" err="1"/>
              <a:t>endl</a:t>
            </a:r>
            <a:r>
              <a:rPr lang="en-US" sz="2000" dirty="0"/>
              <a:t>&lt;&lt;n1&lt;&lt;“   “&lt;&lt;n2;</a:t>
            </a:r>
          </a:p>
          <a:p>
            <a:pPr>
              <a:buNone/>
            </a:pPr>
            <a:r>
              <a:rPr lang="en-US" sz="2000" dirty="0"/>
              <a:t>}</a:t>
            </a:r>
          </a:p>
          <a:p>
            <a:pPr>
              <a:buNone/>
            </a:pPr>
            <a:r>
              <a:rPr lang="en-US" sz="2000" dirty="0"/>
              <a:t>Output:</a:t>
            </a:r>
          </a:p>
          <a:p>
            <a:pPr marL="457200" indent="-457200">
              <a:buAutoNum type="arabicPlain" startAt="5"/>
            </a:pPr>
            <a:r>
              <a:rPr lang="en-US" sz="2000" dirty="0"/>
              <a:t>10</a:t>
            </a:r>
          </a:p>
          <a:p>
            <a:pPr marL="457200" indent="-457200">
              <a:buNone/>
            </a:pPr>
            <a:r>
              <a:rPr lang="en-US" sz="2000" dirty="0"/>
              <a:t>10     10</a:t>
            </a:r>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IN" b="1" dirty="0"/>
          </a:p>
        </p:txBody>
      </p:sp>
      <p:sp>
        <p:nvSpPr>
          <p:cNvPr id="3" name="Content Placeholder 2"/>
          <p:cNvSpPr>
            <a:spLocks noGrp="1"/>
          </p:cNvSpPr>
          <p:nvPr>
            <p:ph idx="1"/>
          </p:nvPr>
        </p:nvSpPr>
        <p:spPr/>
        <p:txBody>
          <a:bodyPr/>
          <a:lstStyle/>
          <a:p>
            <a:r>
              <a:rPr lang="en-US" dirty="0"/>
              <a:t>A pointer to a reference  cannot be created.</a:t>
            </a:r>
          </a:p>
          <a:p>
            <a:r>
              <a:rPr lang="en-US" dirty="0"/>
              <a:t>A reference to a reference cannot be created.</a:t>
            </a:r>
          </a:p>
          <a:p>
            <a:r>
              <a:rPr lang="en-US" dirty="0"/>
              <a:t>An array of references cannot be created</a:t>
            </a:r>
          </a:p>
          <a:p>
            <a:r>
              <a:rPr lang="en-US" dirty="0"/>
              <a:t>A reference to a pointer is feasible.</a:t>
            </a:r>
          </a:p>
          <a:p>
            <a:pPr>
              <a:buNone/>
            </a:pPr>
            <a:r>
              <a:rPr lang="en-US" sz="2000" dirty="0" err="1"/>
              <a:t>int</a:t>
            </a:r>
            <a:r>
              <a:rPr lang="en-US" sz="2000" dirty="0"/>
              <a:t>  *p, num=10;</a:t>
            </a:r>
          </a:p>
          <a:p>
            <a:pPr>
              <a:buNone/>
            </a:pPr>
            <a:r>
              <a:rPr lang="en-US" sz="2000" dirty="0" err="1"/>
              <a:t>int</a:t>
            </a:r>
            <a:r>
              <a:rPr lang="en-US" sz="2000" dirty="0"/>
              <a:t> &amp;ref1 = p, &amp;ref2=num;  // fine</a:t>
            </a:r>
          </a:p>
          <a:p>
            <a:pPr>
              <a:buNone/>
            </a:pPr>
            <a:r>
              <a:rPr lang="en-US" sz="2000" dirty="0" err="1"/>
              <a:t>int</a:t>
            </a:r>
            <a:r>
              <a:rPr lang="en-US" sz="2000" dirty="0"/>
              <a:t> *</a:t>
            </a:r>
            <a:r>
              <a:rPr lang="en-US" sz="2000" dirty="0" err="1"/>
              <a:t>ptr</a:t>
            </a:r>
            <a:r>
              <a:rPr lang="en-US" sz="2000" dirty="0"/>
              <a:t>=ref2; // error</a:t>
            </a:r>
          </a:p>
          <a:p>
            <a:pPr>
              <a:buNone/>
            </a:pPr>
            <a:r>
              <a:rPr lang="en-US" sz="2000" dirty="0" err="1"/>
              <a:t>int</a:t>
            </a:r>
            <a:r>
              <a:rPr lang="en-US" sz="2000" dirty="0"/>
              <a:t> </a:t>
            </a:r>
            <a:r>
              <a:rPr lang="en-US" sz="2000" dirty="0" err="1"/>
              <a:t>arr</a:t>
            </a:r>
            <a:r>
              <a:rPr lang="en-US" sz="2000" dirty="0"/>
              <a:t>[5];</a:t>
            </a:r>
          </a:p>
          <a:p>
            <a:pPr>
              <a:buNone/>
            </a:pPr>
            <a:r>
              <a:rPr lang="en-US" sz="2000" dirty="0" err="1"/>
              <a:t>int</a:t>
            </a:r>
            <a:r>
              <a:rPr lang="en-US" sz="2000" dirty="0"/>
              <a:t> &amp;</a:t>
            </a:r>
            <a:r>
              <a:rPr lang="en-US" sz="2000" dirty="0" err="1"/>
              <a:t>arr_of_ref</a:t>
            </a:r>
            <a:r>
              <a:rPr lang="en-US" sz="2000" dirty="0"/>
              <a:t>[5]={ </a:t>
            </a:r>
            <a:r>
              <a:rPr lang="en-US" sz="2000" dirty="0" err="1"/>
              <a:t>arr</a:t>
            </a:r>
            <a:r>
              <a:rPr lang="en-US" sz="2000" dirty="0"/>
              <a:t>[1],</a:t>
            </a:r>
            <a:r>
              <a:rPr lang="en-US" sz="2000" dirty="0" err="1"/>
              <a:t>arr</a:t>
            </a:r>
            <a:r>
              <a:rPr lang="en-US" sz="2000" dirty="0"/>
              <a:t>[2],….};  //  error</a:t>
            </a:r>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a:bodyPr>
          <a:lstStyle/>
          <a:p>
            <a:pPr>
              <a:buClr>
                <a:schemeClr val="tx2"/>
              </a:buClr>
              <a:buNone/>
            </a:pPr>
            <a:r>
              <a:rPr lang="en-US" sz="2400" dirty="0"/>
              <a:t>In this section, you  learnt to:</a:t>
            </a:r>
          </a:p>
          <a:p>
            <a:pPr lvl="2">
              <a:buClr>
                <a:schemeClr val="tx2"/>
              </a:buClr>
              <a:buSzPct val="120000"/>
            </a:pPr>
            <a:r>
              <a:rPr lang="en-US" dirty="0"/>
              <a:t>   Describe the basics  of a C++ Program</a:t>
            </a:r>
          </a:p>
          <a:p>
            <a:pPr lvl="2">
              <a:buClr>
                <a:schemeClr val="tx2"/>
              </a:buClr>
              <a:buSzPct val="120000"/>
            </a:pPr>
            <a:r>
              <a:rPr lang="en-US" dirty="0"/>
              <a:t>   Describe data types, variables and control  structures</a:t>
            </a:r>
          </a:p>
          <a:p>
            <a:pPr lvl="2">
              <a:buClr>
                <a:schemeClr val="tx2"/>
              </a:buClr>
              <a:buSzPct val="120000"/>
            </a:pPr>
            <a:r>
              <a:rPr lang="en-US" dirty="0"/>
              <a:t>   Define default arguments</a:t>
            </a:r>
          </a:p>
          <a:p>
            <a:pPr lvl="2">
              <a:buClr>
                <a:schemeClr val="tx2"/>
              </a:buClr>
              <a:buSzPct val="120000"/>
            </a:pPr>
            <a:r>
              <a:rPr lang="en-US" dirty="0"/>
              <a:t>   Define strong typing</a:t>
            </a:r>
          </a:p>
          <a:p>
            <a:pPr lvl="2">
              <a:buClr>
                <a:schemeClr val="tx2"/>
              </a:buClr>
              <a:buSzPct val="120000"/>
            </a:pPr>
            <a:r>
              <a:rPr lang="en-US" dirty="0"/>
              <a:t>  Define function overloading</a:t>
            </a:r>
          </a:p>
          <a:p>
            <a:pPr lvl="2">
              <a:buClr>
                <a:schemeClr val="tx2"/>
              </a:buClr>
              <a:buSzPct val="120000"/>
            </a:pPr>
            <a:r>
              <a:rPr lang="en-US" dirty="0"/>
              <a:t>  </a:t>
            </a:r>
            <a:r>
              <a:rPr lang="en-US" dirty="0" err="1"/>
              <a:t>DefineInline</a:t>
            </a:r>
            <a:r>
              <a:rPr lang="en-US" dirty="0"/>
              <a:t> function</a:t>
            </a:r>
          </a:p>
          <a:p>
            <a:pPr lvl="2">
              <a:buClr>
                <a:schemeClr val="tx2"/>
              </a:buClr>
              <a:buSzPct val="120000"/>
            </a:pPr>
            <a:r>
              <a:rPr lang="en-US" dirty="0"/>
              <a:t>  Describe the new and the delete operator </a:t>
            </a:r>
          </a:p>
          <a:p>
            <a:pPr lvl="2">
              <a:buClr>
                <a:schemeClr val="tx2"/>
              </a:buClr>
              <a:buSzPct val="120000"/>
            </a:pPr>
            <a:r>
              <a:rPr lang="en-US" dirty="0"/>
              <a:t>  Define references </a:t>
            </a:r>
          </a:p>
          <a:p>
            <a:pPr lvl="2">
              <a:buClr>
                <a:schemeClr val="tx2"/>
              </a:buClr>
              <a:buSzPct val="120000"/>
              <a:buNone/>
            </a:pP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OOP</a:t>
            </a:r>
            <a:endParaRPr lang="en-IN" b="1" dirty="0"/>
          </a:p>
        </p:txBody>
      </p:sp>
      <p:sp>
        <p:nvSpPr>
          <p:cNvPr id="3" name="Content Placeholder 2"/>
          <p:cNvSpPr>
            <a:spLocks noGrp="1"/>
          </p:cNvSpPr>
          <p:nvPr>
            <p:ph idx="1"/>
          </p:nvPr>
        </p:nvSpPr>
        <p:spPr>
          <a:xfrm>
            <a:off x="1981200" y="1500175"/>
            <a:ext cx="8229600" cy="4625989"/>
          </a:xfrm>
        </p:spPr>
        <p:txBody>
          <a:bodyPr>
            <a:normAutofit/>
          </a:bodyPr>
          <a:lstStyle/>
          <a:p>
            <a:r>
              <a:rPr lang="en-US" dirty="0"/>
              <a:t>Adding new features to the existing code is what procedural programming lack.</a:t>
            </a:r>
          </a:p>
          <a:p>
            <a:r>
              <a:rPr lang="en-US" dirty="0"/>
              <a:t>INHERITANCE feature permits reuse of existing classes.</a:t>
            </a:r>
          </a:p>
          <a:p>
            <a:r>
              <a:rPr lang="en-US" dirty="0"/>
              <a:t>ENCAPSULATION protects the data (Data hiding).</a:t>
            </a:r>
          </a:p>
          <a:p>
            <a:r>
              <a:rPr lang="en-US" dirty="0"/>
              <a:t>Easy to implement (Abstraction).</a:t>
            </a:r>
          </a:p>
          <a:p>
            <a:r>
              <a:rPr lang="en-US" dirty="0"/>
              <a:t>In C++, user-defined data types are nothing but ABSTRACT DATA TYPES. This is because, both behave the same way!</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endParaRPr lang="en-US" sz="4000" dirty="0"/>
          </a:p>
          <a:p>
            <a:pPr>
              <a:buNone/>
            </a:pPr>
            <a:endParaRPr lang="en-US" sz="4000" dirty="0"/>
          </a:p>
          <a:p>
            <a:pPr algn="ctr">
              <a:buNone/>
            </a:pPr>
            <a:r>
              <a:rPr lang="en-US" sz="4000" b="1" u="sng" dirty="0"/>
              <a:t>CLASSES AND OBJECTS</a:t>
            </a:r>
            <a:endParaRPr lang="en-IN" sz="4000" b="1" u="sn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rmAutofit lnSpcReduction="10000"/>
          </a:bodyPr>
          <a:lstStyle/>
          <a:p>
            <a:pPr marL="365760" indent="-256032">
              <a:buNone/>
              <a:defRPr/>
            </a:pPr>
            <a:r>
              <a:rPr lang="en-US" dirty="0"/>
              <a:t>In this section, you will learn to:</a:t>
            </a:r>
          </a:p>
          <a:p>
            <a:pPr marL="365760" indent="-256032">
              <a:buFont typeface="Wingdings 3"/>
              <a:buChar char=""/>
              <a:defRPr/>
            </a:pPr>
            <a:r>
              <a:rPr lang="en-US" dirty="0"/>
              <a:t>Define a class</a:t>
            </a:r>
          </a:p>
          <a:p>
            <a:pPr marL="365760" indent="-256032">
              <a:buFont typeface="Wingdings 3"/>
              <a:buChar char=""/>
              <a:defRPr/>
            </a:pPr>
            <a:r>
              <a:rPr lang="en-US" dirty="0"/>
              <a:t>Implement an object based on a class</a:t>
            </a:r>
          </a:p>
          <a:p>
            <a:pPr marL="365760" indent="-256032">
              <a:buFont typeface="Wingdings 3"/>
              <a:buChar char=""/>
              <a:defRPr/>
            </a:pPr>
            <a:r>
              <a:rPr lang="en-US" dirty="0"/>
              <a:t>Describe the access </a:t>
            </a:r>
            <a:r>
              <a:rPr lang="en-US" dirty="0" err="1"/>
              <a:t>specifiers</a:t>
            </a:r>
            <a:r>
              <a:rPr lang="en-US" dirty="0"/>
              <a:t> Private, Public, &amp; Protected</a:t>
            </a:r>
          </a:p>
          <a:p>
            <a:pPr marL="365760" indent="-256032">
              <a:buFont typeface="Wingdings 3"/>
              <a:buChar char=""/>
              <a:defRPr/>
            </a:pPr>
            <a:r>
              <a:rPr lang="en-US" dirty="0"/>
              <a:t>Describe the scope resolution operator</a:t>
            </a:r>
          </a:p>
          <a:p>
            <a:pPr marL="365760" indent="-256032">
              <a:buFont typeface="Wingdings 3"/>
              <a:buChar char=""/>
              <a:defRPr/>
            </a:pPr>
            <a:r>
              <a:rPr lang="en-US" dirty="0"/>
              <a:t>Describe the </a:t>
            </a:r>
            <a:r>
              <a:rPr lang="en-US" b="1" dirty="0"/>
              <a:t>this</a:t>
            </a:r>
            <a:r>
              <a:rPr lang="en-US" dirty="0"/>
              <a:t> pointer</a:t>
            </a:r>
          </a:p>
          <a:p>
            <a:pPr marL="365760" indent="-256032">
              <a:buFont typeface="Wingdings 3"/>
              <a:buChar char=""/>
              <a:defRPr/>
            </a:pPr>
            <a:r>
              <a:rPr lang="en-US" dirty="0"/>
              <a:t>Describe the accessibility of class members Vs </a:t>
            </a:r>
            <a:r>
              <a:rPr lang="en-US" dirty="0" err="1"/>
              <a:t>Struct</a:t>
            </a:r>
            <a:r>
              <a:rPr lang="en-US" dirty="0"/>
              <a:t> members</a:t>
            </a:r>
          </a:p>
          <a:p>
            <a:pPr marL="365760" indent="-256032">
              <a:buFont typeface="Wingdings 3"/>
              <a:buChar char=""/>
              <a:defRPr/>
            </a:pPr>
            <a:r>
              <a:rPr lang="en-US" dirty="0"/>
              <a:t>Describe Constructors and Destructors</a:t>
            </a:r>
          </a:p>
          <a:p>
            <a:pPr marL="365760" indent="-256032">
              <a:buFont typeface="Wingdings 3"/>
              <a:buChar char=""/>
              <a:defRPr/>
            </a:pPr>
            <a:r>
              <a:rPr lang="en-US" dirty="0"/>
              <a:t>Describe static class members, both data and member functions</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Scope</a:t>
            </a:r>
            <a:endParaRPr lang="en-IN" b="1" dirty="0"/>
          </a:p>
        </p:txBody>
      </p:sp>
      <p:sp>
        <p:nvSpPr>
          <p:cNvPr id="3" name="Content Placeholder 2"/>
          <p:cNvSpPr>
            <a:spLocks noGrp="1"/>
          </p:cNvSpPr>
          <p:nvPr>
            <p:ph idx="1"/>
          </p:nvPr>
        </p:nvSpPr>
        <p:spPr/>
        <p:txBody>
          <a:bodyPr>
            <a:normAutofit/>
          </a:bodyPr>
          <a:lstStyle/>
          <a:p>
            <a:r>
              <a:rPr lang="en-US" dirty="0"/>
              <a:t>The </a:t>
            </a:r>
            <a:r>
              <a:rPr lang="en-US" b="1" dirty="0"/>
              <a:t>class</a:t>
            </a:r>
            <a:r>
              <a:rPr lang="en-US" dirty="0"/>
              <a:t> keyword was borrowed from </a:t>
            </a:r>
            <a:r>
              <a:rPr lang="en-US" dirty="0" err="1"/>
              <a:t>Simula</a:t>
            </a:r>
            <a:r>
              <a:rPr lang="en-US" dirty="0"/>
              <a:t>, and incorporated into C++ by </a:t>
            </a:r>
            <a:r>
              <a:rPr lang="en-US" dirty="0" err="1"/>
              <a:t>Stroustrup</a:t>
            </a:r>
            <a:r>
              <a:rPr lang="en-US" dirty="0"/>
              <a:t>.</a:t>
            </a:r>
          </a:p>
          <a:p>
            <a:endParaRPr lang="en-US" dirty="0"/>
          </a:p>
          <a:p>
            <a:r>
              <a:rPr lang="en-US" dirty="0"/>
              <a:t>But for some fundamental differences, the </a:t>
            </a:r>
            <a:r>
              <a:rPr lang="en-US" b="1" dirty="0"/>
              <a:t>class</a:t>
            </a:r>
            <a:r>
              <a:rPr lang="en-US" dirty="0"/>
              <a:t> keyword is similar in usage to the </a:t>
            </a:r>
            <a:r>
              <a:rPr lang="en-US" b="1" dirty="0" err="1"/>
              <a:t>struct</a:t>
            </a:r>
            <a:r>
              <a:rPr lang="en-US" dirty="0"/>
              <a:t> keyword in C++.</a:t>
            </a:r>
          </a:p>
          <a:p>
            <a:endParaRPr lang="en-US" dirty="0"/>
          </a:p>
          <a:p>
            <a:r>
              <a:rPr lang="en-US" dirty="0"/>
              <a:t>Shown below is the class declaration for the data type point: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a:t>
            </a:r>
            <a:endParaRPr lang="en-IN" b="1" dirty="0"/>
          </a:p>
        </p:txBody>
      </p:sp>
      <p:sp>
        <p:nvSpPr>
          <p:cNvPr id="3" name="Content Placeholder 2"/>
          <p:cNvSpPr>
            <a:spLocks noGrp="1"/>
          </p:cNvSpPr>
          <p:nvPr>
            <p:ph sz="half" idx="1"/>
          </p:nvPr>
        </p:nvSpPr>
        <p:spPr/>
        <p:txBody>
          <a:bodyPr>
            <a:normAutofit fontScale="62500" lnSpcReduction="20000"/>
          </a:bodyPr>
          <a:lstStyle/>
          <a:p>
            <a:pPr marL="365760" indent="-256032">
              <a:buNone/>
              <a:defRPr/>
            </a:pPr>
            <a:r>
              <a:rPr lang="en-US" dirty="0"/>
              <a:t>class point</a:t>
            </a:r>
          </a:p>
          <a:p>
            <a:pPr marL="365760" indent="-256032">
              <a:buNone/>
              <a:defRPr/>
            </a:pPr>
            <a:r>
              <a:rPr lang="en-US" dirty="0"/>
              <a:t> {</a:t>
            </a:r>
          </a:p>
          <a:p>
            <a:pPr marL="365760" indent="-256032">
              <a:buNone/>
              <a:defRPr/>
            </a:pPr>
            <a:r>
              <a:rPr lang="en-US" dirty="0"/>
              <a:t>   </a:t>
            </a:r>
            <a:r>
              <a:rPr lang="en-US" dirty="0" err="1"/>
              <a:t>int</a:t>
            </a:r>
            <a:r>
              <a:rPr lang="en-US" dirty="0"/>
              <a:t> </a:t>
            </a:r>
            <a:r>
              <a:rPr lang="en-US" dirty="0" err="1"/>
              <a:t>x_coord</a:t>
            </a:r>
            <a:r>
              <a:rPr lang="en-US" dirty="0"/>
              <a:t>;</a:t>
            </a:r>
          </a:p>
          <a:p>
            <a:pPr marL="365760" indent="-256032">
              <a:buNone/>
              <a:defRPr/>
            </a:pPr>
            <a:r>
              <a:rPr lang="en-US" dirty="0"/>
              <a:t>   </a:t>
            </a:r>
            <a:r>
              <a:rPr lang="en-US" dirty="0" err="1"/>
              <a:t>int</a:t>
            </a:r>
            <a:r>
              <a:rPr lang="en-US" dirty="0"/>
              <a:t> </a:t>
            </a:r>
            <a:r>
              <a:rPr lang="en-US" dirty="0" err="1"/>
              <a:t>y_coord</a:t>
            </a:r>
            <a:r>
              <a:rPr lang="en-US" dirty="0"/>
              <a:t>;</a:t>
            </a:r>
          </a:p>
          <a:p>
            <a:pPr marL="365760" indent="-256032">
              <a:buNone/>
              <a:defRPr/>
            </a:pPr>
            <a:r>
              <a:rPr lang="en-US" dirty="0"/>
              <a:t>   void </a:t>
            </a:r>
            <a:r>
              <a:rPr lang="en-US" dirty="0" err="1"/>
              <a:t>setx</a:t>
            </a:r>
            <a:r>
              <a:rPr lang="en-US" dirty="0"/>
              <a:t>( </a:t>
            </a:r>
            <a:r>
              <a:rPr lang="en-US" dirty="0" err="1"/>
              <a:t>int</a:t>
            </a:r>
            <a:r>
              <a:rPr lang="en-US" dirty="0"/>
              <a:t> x)</a:t>
            </a:r>
          </a:p>
          <a:p>
            <a:pPr marL="365760" indent="-256032">
              <a:buNone/>
              <a:defRPr/>
            </a:pPr>
            <a:r>
              <a:rPr lang="en-US" dirty="0"/>
              <a:t>   { </a:t>
            </a:r>
            <a:r>
              <a:rPr lang="en-US" dirty="0" err="1"/>
              <a:t>x_coord</a:t>
            </a:r>
            <a:r>
              <a:rPr lang="en-US" dirty="0"/>
              <a:t> = (x &gt; 79 ? 79 : (x &lt; 0 ? 0 :x)); }</a:t>
            </a:r>
          </a:p>
          <a:p>
            <a:pPr marL="365760" indent="-256032">
              <a:buNone/>
              <a:defRPr/>
            </a:pPr>
            <a:r>
              <a:rPr lang="en-US" dirty="0"/>
              <a:t>void </a:t>
            </a:r>
            <a:r>
              <a:rPr lang="en-US" dirty="0" err="1"/>
              <a:t>sety</a:t>
            </a:r>
            <a:r>
              <a:rPr lang="en-US" dirty="0"/>
              <a:t> (</a:t>
            </a:r>
            <a:r>
              <a:rPr lang="en-US" dirty="0" err="1"/>
              <a:t>int</a:t>
            </a:r>
            <a:r>
              <a:rPr lang="en-US" dirty="0"/>
              <a:t> y)</a:t>
            </a:r>
          </a:p>
          <a:p>
            <a:pPr marL="365760" indent="-256032">
              <a:buNone/>
              <a:defRPr/>
            </a:pPr>
            <a:r>
              <a:rPr lang="en-US" dirty="0"/>
              <a:t>   { </a:t>
            </a:r>
            <a:r>
              <a:rPr lang="en-US" dirty="0" err="1"/>
              <a:t>y_coord</a:t>
            </a:r>
            <a:r>
              <a:rPr lang="en-US" dirty="0"/>
              <a:t> = (y &lt; 24 ? 24 : (y &lt; 0 ? 0 : y)); }</a:t>
            </a:r>
          </a:p>
          <a:p>
            <a:pPr marL="365760" indent="-256032">
              <a:buNone/>
              <a:defRPr/>
            </a:pPr>
            <a:r>
              <a:rPr lang="en-US" dirty="0" err="1"/>
              <a:t>int</a:t>
            </a:r>
            <a:r>
              <a:rPr lang="en-US" dirty="0"/>
              <a:t> </a:t>
            </a:r>
            <a:r>
              <a:rPr lang="en-US" dirty="0" err="1"/>
              <a:t>getx</a:t>
            </a:r>
            <a:r>
              <a:rPr lang="en-US" dirty="0"/>
              <a:t>( void)</a:t>
            </a:r>
          </a:p>
          <a:p>
            <a:pPr marL="365760" indent="-256032">
              <a:buNone/>
              <a:defRPr/>
            </a:pPr>
            <a:r>
              <a:rPr lang="en-US" dirty="0"/>
              <a:t>   { return </a:t>
            </a:r>
            <a:r>
              <a:rPr lang="en-US" dirty="0" err="1"/>
              <a:t>x_coord</a:t>
            </a:r>
            <a:r>
              <a:rPr lang="en-US" dirty="0"/>
              <a:t>; }</a:t>
            </a:r>
          </a:p>
          <a:p>
            <a:pPr marL="365760" indent="-256032">
              <a:buNone/>
              <a:defRPr/>
            </a:pPr>
            <a:r>
              <a:rPr lang="en-US" dirty="0" err="1"/>
              <a:t>int</a:t>
            </a:r>
            <a:r>
              <a:rPr lang="en-US" dirty="0"/>
              <a:t> </a:t>
            </a:r>
            <a:r>
              <a:rPr lang="en-US" dirty="0" err="1"/>
              <a:t>gety</a:t>
            </a:r>
            <a:r>
              <a:rPr lang="en-US" dirty="0"/>
              <a:t>( void)</a:t>
            </a:r>
          </a:p>
          <a:p>
            <a:pPr marL="365760" indent="-256032">
              <a:buNone/>
              <a:defRPr/>
            </a:pPr>
            <a:r>
              <a:rPr lang="en-US" dirty="0"/>
              <a:t>   { return </a:t>
            </a:r>
            <a:r>
              <a:rPr lang="en-US" dirty="0" err="1"/>
              <a:t>y_coord</a:t>
            </a:r>
            <a:r>
              <a:rPr lang="en-US" dirty="0"/>
              <a:t>;}</a:t>
            </a:r>
          </a:p>
          <a:p>
            <a:pPr marL="365760" indent="-256032">
              <a:buNone/>
              <a:defRPr/>
            </a:pPr>
            <a:r>
              <a:rPr lang="en-US" dirty="0"/>
              <a:t>}; // end of class</a:t>
            </a:r>
          </a:p>
          <a:p>
            <a:endParaRPr lang="en-IN" dirty="0"/>
          </a:p>
        </p:txBody>
      </p:sp>
      <p:sp>
        <p:nvSpPr>
          <p:cNvPr id="4" name="Content Placeholder 3"/>
          <p:cNvSpPr>
            <a:spLocks noGrp="1"/>
          </p:cNvSpPr>
          <p:nvPr>
            <p:ph sz="half" idx="2"/>
          </p:nvPr>
        </p:nvSpPr>
        <p:spPr/>
        <p:txBody>
          <a:bodyPr>
            <a:normAutofit fontScale="62500" lnSpcReduction="20000"/>
          </a:bodyPr>
          <a:lstStyle/>
          <a:p>
            <a:pPr>
              <a:buNone/>
            </a:pPr>
            <a:r>
              <a:rPr lang="en-US" dirty="0"/>
              <a:t>main( )</a:t>
            </a:r>
          </a:p>
          <a:p>
            <a:pPr>
              <a:buNone/>
            </a:pPr>
            <a:r>
              <a:rPr lang="en-US" dirty="0"/>
              <a:t>      {</a:t>
            </a:r>
          </a:p>
          <a:p>
            <a:pPr>
              <a:buNone/>
            </a:pPr>
            <a:r>
              <a:rPr lang="en-US" dirty="0"/>
              <a:t>   </a:t>
            </a:r>
            <a:r>
              <a:rPr lang="en-US" dirty="0" err="1"/>
              <a:t>int</a:t>
            </a:r>
            <a:r>
              <a:rPr lang="en-US" dirty="0"/>
              <a:t> a, b;</a:t>
            </a:r>
          </a:p>
          <a:p>
            <a:pPr>
              <a:buNone/>
            </a:pPr>
            <a:r>
              <a:rPr lang="en-US" dirty="0"/>
              <a:t>   point p1;//class variable(object)</a:t>
            </a:r>
          </a:p>
          <a:p>
            <a:pPr>
              <a:buNone/>
            </a:pPr>
            <a:r>
              <a:rPr lang="en-US" dirty="0"/>
              <a:t>   p1.setx(22); // </a:t>
            </a:r>
            <a:r>
              <a:rPr lang="en-US" sz="2400" b="1" dirty="0"/>
              <a:t>not being accessible</a:t>
            </a:r>
            <a:r>
              <a:rPr lang="en-US" sz="1800" b="1" dirty="0"/>
              <a:t> </a:t>
            </a:r>
            <a:endParaRPr lang="en-US" sz="1800" dirty="0"/>
          </a:p>
          <a:p>
            <a:pPr>
              <a:buNone/>
            </a:pPr>
            <a:r>
              <a:rPr lang="en-US" dirty="0"/>
              <a:t>   p1.sety(44); // </a:t>
            </a:r>
            <a:r>
              <a:rPr lang="en-US" sz="2400" b="1" dirty="0"/>
              <a:t>not being accessible</a:t>
            </a:r>
            <a:r>
              <a:rPr lang="en-US" dirty="0"/>
              <a:t> </a:t>
            </a:r>
          </a:p>
          <a:p>
            <a:pPr>
              <a:buNone/>
            </a:pPr>
            <a:r>
              <a:rPr lang="en-US" dirty="0"/>
              <a:t>   a = p1.getx( ); // </a:t>
            </a:r>
            <a:r>
              <a:rPr lang="en-US" sz="2400" b="1" dirty="0"/>
              <a:t>not being accessible</a:t>
            </a:r>
            <a:r>
              <a:rPr lang="en-US" dirty="0"/>
              <a:t> </a:t>
            </a:r>
          </a:p>
          <a:p>
            <a:pPr>
              <a:buNone/>
            </a:pPr>
            <a:r>
              <a:rPr lang="en-US" dirty="0"/>
              <a:t>   b = p1.gety( ); // </a:t>
            </a:r>
            <a:r>
              <a:rPr lang="en-US" sz="2400" b="1" dirty="0"/>
              <a:t>not being accessible</a:t>
            </a:r>
          </a:p>
          <a:p>
            <a:pPr>
              <a:buNone/>
            </a:pPr>
            <a:r>
              <a:rPr lang="en-US" dirty="0"/>
              <a:t>        }</a:t>
            </a:r>
          </a:p>
          <a:p>
            <a:pPr>
              <a:buNone/>
            </a:pPr>
            <a:endParaRPr lang="en-US"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Specifiers</a:t>
            </a:r>
            <a:endParaRPr lang="en-IN" b="1" dirty="0"/>
          </a:p>
        </p:txBody>
      </p:sp>
      <p:sp>
        <p:nvSpPr>
          <p:cNvPr id="3" name="Content Placeholder 2"/>
          <p:cNvSpPr>
            <a:spLocks noGrp="1"/>
          </p:cNvSpPr>
          <p:nvPr>
            <p:ph idx="1"/>
          </p:nvPr>
        </p:nvSpPr>
        <p:spPr/>
        <p:txBody>
          <a:bodyPr>
            <a:normAutofit/>
          </a:bodyPr>
          <a:lstStyle/>
          <a:p>
            <a:pPr marL="365760" indent="-256032">
              <a:buFont typeface="Wingdings 3"/>
              <a:buChar char=""/>
              <a:defRPr/>
            </a:pPr>
            <a:r>
              <a:rPr lang="en-US" dirty="0"/>
              <a:t>The </a:t>
            </a:r>
            <a:r>
              <a:rPr lang="en-US" b="1" dirty="0">
                <a:solidFill>
                  <a:srgbClr val="009900"/>
                </a:solidFill>
              </a:rPr>
              <a:t>private</a:t>
            </a:r>
            <a:r>
              <a:rPr lang="en-US" dirty="0"/>
              <a:t> access </a:t>
            </a:r>
            <a:r>
              <a:rPr lang="en-US" dirty="0" err="1"/>
              <a:t>specifier</a:t>
            </a:r>
            <a:r>
              <a:rPr lang="en-US" dirty="0"/>
              <a:t> is generally used to encapsulate or hide the member data in the class.</a:t>
            </a:r>
          </a:p>
          <a:p>
            <a:pPr marL="365760" indent="-256032">
              <a:buFont typeface="Wingdings 3"/>
              <a:buChar char=""/>
              <a:defRPr/>
            </a:pPr>
            <a:endParaRPr lang="en-US" dirty="0"/>
          </a:p>
          <a:p>
            <a:pPr marL="365760" indent="-256032">
              <a:buFont typeface="Wingdings 3"/>
              <a:buChar char=""/>
              <a:defRPr/>
            </a:pPr>
            <a:r>
              <a:rPr lang="en-US" dirty="0"/>
              <a:t>The </a:t>
            </a:r>
            <a:r>
              <a:rPr lang="en-US" b="1" dirty="0">
                <a:solidFill>
                  <a:srgbClr val="009900"/>
                </a:solidFill>
              </a:rPr>
              <a:t>public</a:t>
            </a:r>
            <a:r>
              <a:rPr lang="en-US" dirty="0"/>
              <a:t> access </a:t>
            </a:r>
            <a:r>
              <a:rPr lang="en-US" dirty="0" err="1"/>
              <a:t>specifier</a:t>
            </a:r>
            <a:r>
              <a:rPr lang="en-US" dirty="0"/>
              <a:t> is used to expose the member functions to the outside world, that is, to outside functions as interfaces to the class.</a:t>
            </a:r>
          </a:p>
          <a:p>
            <a:pPr marL="365760" indent="-256032">
              <a:buFont typeface="Wingdings 3"/>
              <a:buChar char=""/>
              <a:defRPr/>
            </a:pPr>
            <a:endParaRPr lang="en-US" dirty="0"/>
          </a:p>
          <a:p>
            <a:pPr marL="365760" indent="-256032">
              <a:buFont typeface="Wingdings 3"/>
              <a:buChar char=""/>
              <a:defRPr/>
            </a:pPr>
            <a:r>
              <a:rPr lang="en-US" dirty="0"/>
              <a:t>The modified code for the class point is presented in the following slides:</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 for Point</a:t>
            </a:r>
            <a:endParaRPr lang="en-IN" b="1" dirty="0"/>
          </a:p>
        </p:txBody>
      </p:sp>
      <p:sp>
        <p:nvSpPr>
          <p:cNvPr id="3" name="Content Placeholder 2"/>
          <p:cNvSpPr>
            <a:spLocks noGrp="1"/>
          </p:cNvSpPr>
          <p:nvPr>
            <p:ph idx="1"/>
          </p:nvPr>
        </p:nvSpPr>
        <p:spPr/>
        <p:txBody>
          <a:bodyPr>
            <a:normAutofit fontScale="47500" lnSpcReduction="20000"/>
          </a:bodyPr>
          <a:lstStyle/>
          <a:p>
            <a:pPr>
              <a:lnSpc>
                <a:spcPct val="90000"/>
              </a:lnSpc>
            </a:pPr>
            <a:r>
              <a:rPr lang="en-US" dirty="0"/>
              <a:t>class point</a:t>
            </a:r>
          </a:p>
          <a:p>
            <a:pPr>
              <a:lnSpc>
                <a:spcPct val="90000"/>
              </a:lnSpc>
            </a:pPr>
            <a:r>
              <a:rPr lang="en-US" dirty="0"/>
              <a:t> {</a:t>
            </a:r>
          </a:p>
          <a:p>
            <a:pPr>
              <a:lnSpc>
                <a:spcPct val="90000"/>
              </a:lnSpc>
            </a:pPr>
            <a:r>
              <a:rPr lang="en-US" dirty="0"/>
              <a:t>   </a:t>
            </a:r>
            <a:r>
              <a:rPr lang="en-US" b="1" dirty="0">
                <a:solidFill>
                  <a:srgbClr val="009900"/>
                </a:solidFill>
              </a:rPr>
              <a:t>private:</a:t>
            </a:r>
          </a:p>
          <a:p>
            <a:pPr>
              <a:lnSpc>
                <a:spcPct val="90000"/>
              </a:lnSpc>
            </a:pPr>
            <a:r>
              <a:rPr lang="en-US" dirty="0"/>
              <a:t>    </a:t>
            </a:r>
            <a:r>
              <a:rPr lang="en-US" dirty="0" err="1"/>
              <a:t>int</a:t>
            </a:r>
            <a:r>
              <a:rPr lang="en-US" dirty="0"/>
              <a:t> </a:t>
            </a:r>
            <a:r>
              <a:rPr lang="en-US" dirty="0" err="1"/>
              <a:t>x_coord</a:t>
            </a:r>
            <a:r>
              <a:rPr lang="en-US" dirty="0"/>
              <a:t>;</a:t>
            </a:r>
          </a:p>
          <a:p>
            <a:pPr>
              <a:lnSpc>
                <a:spcPct val="90000"/>
              </a:lnSpc>
            </a:pPr>
            <a:r>
              <a:rPr lang="en-US" dirty="0"/>
              <a:t>    </a:t>
            </a:r>
            <a:r>
              <a:rPr lang="en-US" dirty="0" err="1"/>
              <a:t>int</a:t>
            </a:r>
            <a:r>
              <a:rPr lang="en-US" dirty="0"/>
              <a:t> </a:t>
            </a:r>
            <a:r>
              <a:rPr lang="en-US" dirty="0" err="1"/>
              <a:t>y_coord</a:t>
            </a:r>
            <a:r>
              <a:rPr lang="en-US" dirty="0"/>
              <a:t>;</a:t>
            </a:r>
          </a:p>
          <a:p>
            <a:pPr>
              <a:lnSpc>
                <a:spcPct val="90000"/>
              </a:lnSpc>
            </a:pPr>
            <a:r>
              <a:rPr lang="en-US" dirty="0"/>
              <a:t>   </a:t>
            </a:r>
          </a:p>
          <a:p>
            <a:pPr>
              <a:lnSpc>
                <a:spcPct val="90000"/>
              </a:lnSpc>
            </a:pPr>
            <a:r>
              <a:rPr lang="en-US" dirty="0"/>
              <a:t>   </a:t>
            </a:r>
            <a:r>
              <a:rPr lang="en-US" b="1" dirty="0">
                <a:solidFill>
                  <a:srgbClr val="009900"/>
                </a:solidFill>
              </a:rPr>
              <a:t>public:</a:t>
            </a:r>
          </a:p>
          <a:p>
            <a:pPr>
              <a:lnSpc>
                <a:spcPct val="90000"/>
              </a:lnSpc>
            </a:pPr>
            <a:r>
              <a:rPr lang="en-US" dirty="0"/>
              <a:t>    void </a:t>
            </a:r>
            <a:r>
              <a:rPr lang="en-US" dirty="0" err="1"/>
              <a:t>setx</a:t>
            </a:r>
            <a:r>
              <a:rPr lang="en-US" dirty="0"/>
              <a:t>( </a:t>
            </a:r>
            <a:r>
              <a:rPr lang="en-US" dirty="0" err="1"/>
              <a:t>int</a:t>
            </a:r>
            <a:r>
              <a:rPr lang="en-US" dirty="0"/>
              <a:t> x)</a:t>
            </a:r>
          </a:p>
          <a:p>
            <a:pPr>
              <a:lnSpc>
                <a:spcPct val="90000"/>
              </a:lnSpc>
            </a:pPr>
            <a:r>
              <a:rPr lang="en-US" dirty="0"/>
              <a:t>    {     </a:t>
            </a:r>
            <a:r>
              <a:rPr lang="en-US" dirty="0" err="1"/>
              <a:t>x_coord</a:t>
            </a:r>
            <a:r>
              <a:rPr lang="en-US" dirty="0"/>
              <a:t> = (x &gt; 79 ? 79 : (x &lt; 0 ? 0 :x)); }</a:t>
            </a:r>
          </a:p>
          <a:p>
            <a:pPr>
              <a:lnSpc>
                <a:spcPct val="90000"/>
              </a:lnSpc>
            </a:pPr>
            <a:r>
              <a:rPr lang="en-US" dirty="0"/>
              <a:t>    void </a:t>
            </a:r>
            <a:r>
              <a:rPr lang="en-US" dirty="0" err="1"/>
              <a:t>sety</a:t>
            </a:r>
            <a:r>
              <a:rPr lang="en-US" dirty="0"/>
              <a:t> (</a:t>
            </a:r>
            <a:r>
              <a:rPr lang="en-US" dirty="0" err="1"/>
              <a:t>int</a:t>
            </a:r>
            <a:r>
              <a:rPr lang="en-US" dirty="0"/>
              <a:t> y)</a:t>
            </a:r>
          </a:p>
          <a:p>
            <a:pPr>
              <a:lnSpc>
                <a:spcPct val="90000"/>
              </a:lnSpc>
            </a:pPr>
            <a:r>
              <a:rPr lang="en-US" dirty="0"/>
              <a:t>     { </a:t>
            </a:r>
            <a:r>
              <a:rPr lang="en-US" dirty="0" err="1"/>
              <a:t>y_coord</a:t>
            </a:r>
            <a:r>
              <a:rPr lang="en-US" dirty="0"/>
              <a:t> = (y &lt; 24 ? 24 : (y &lt; 0 ? 0 : y)); }</a:t>
            </a:r>
          </a:p>
          <a:p>
            <a:pPr>
              <a:lnSpc>
                <a:spcPct val="90000"/>
              </a:lnSpc>
            </a:pPr>
            <a:r>
              <a:rPr lang="en-US" dirty="0"/>
              <a:t>    </a:t>
            </a:r>
            <a:r>
              <a:rPr lang="en-US" dirty="0" err="1"/>
              <a:t>int</a:t>
            </a:r>
            <a:r>
              <a:rPr lang="en-US" dirty="0"/>
              <a:t> </a:t>
            </a:r>
            <a:r>
              <a:rPr lang="en-US" dirty="0" err="1"/>
              <a:t>getx</a:t>
            </a:r>
            <a:r>
              <a:rPr lang="en-US" dirty="0"/>
              <a:t>( void)</a:t>
            </a:r>
          </a:p>
          <a:p>
            <a:pPr>
              <a:lnSpc>
                <a:spcPct val="90000"/>
              </a:lnSpc>
            </a:pPr>
            <a:r>
              <a:rPr lang="en-US" dirty="0"/>
              <a:t>     {  return </a:t>
            </a:r>
            <a:r>
              <a:rPr lang="en-US" dirty="0" err="1"/>
              <a:t>x_coord</a:t>
            </a:r>
            <a:r>
              <a:rPr lang="en-US" dirty="0"/>
              <a:t>; }</a:t>
            </a:r>
          </a:p>
          <a:p>
            <a:pPr>
              <a:lnSpc>
                <a:spcPct val="90000"/>
              </a:lnSpc>
            </a:pPr>
            <a:r>
              <a:rPr lang="en-US" dirty="0"/>
              <a:t>    </a:t>
            </a:r>
            <a:r>
              <a:rPr lang="en-US" dirty="0" err="1"/>
              <a:t>int</a:t>
            </a:r>
            <a:r>
              <a:rPr lang="en-US" dirty="0"/>
              <a:t> </a:t>
            </a:r>
            <a:r>
              <a:rPr lang="en-US" dirty="0" err="1"/>
              <a:t>gety</a:t>
            </a:r>
            <a:r>
              <a:rPr lang="en-US" dirty="0"/>
              <a:t>( void)</a:t>
            </a:r>
          </a:p>
          <a:p>
            <a:pPr>
              <a:lnSpc>
                <a:spcPct val="90000"/>
              </a:lnSpc>
            </a:pPr>
            <a:r>
              <a:rPr lang="en-US" dirty="0"/>
              <a:t>     { return </a:t>
            </a:r>
            <a:r>
              <a:rPr lang="en-US" dirty="0" err="1"/>
              <a:t>y_coord</a:t>
            </a:r>
            <a:r>
              <a:rPr lang="en-US" dirty="0"/>
              <a:t>;}</a:t>
            </a:r>
          </a:p>
          <a:p>
            <a:pPr>
              <a:lnSpc>
                <a:spcPct val="90000"/>
              </a:lnSpc>
            </a:pPr>
            <a:r>
              <a:rPr lang="en-US" dirty="0"/>
              <a:t>}; // end of class</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Declaration for Point</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main( )</a:t>
            </a:r>
          </a:p>
          <a:p>
            <a:r>
              <a:rPr lang="en-US" dirty="0"/>
              <a:t> {</a:t>
            </a:r>
          </a:p>
          <a:p>
            <a:r>
              <a:rPr lang="en-US" dirty="0"/>
              <a:t>   </a:t>
            </a:r>
            <a:r>
              <a:rPr lang="en-US" dirty="0" err="1"/>
              <a:t>int</a:t>
            </a:r>
            <a:r>
              <a:rPr lang="en-US" dirty="0"/>
              <a:t> a, b;</a:t>
            </a:r>
          </a:p>
          <a:p>
            <a:r>
              <a:rPr lang="en-US" dirty="0"/>
              <a:t>   // an object p1 of class type point, class keyword not required</a:t>
            </a:r>
          </a:p>
          <a:p>
            <a:r>
              <a:rPr lang="en-US" dirty="0"/>
              <a:t>   point p1;</a:t>
            </a:r>
          </a:p>
          <a:p>
            <a:r>
              <a:rPr lang="en-US" dirty="0"/>
              <a:t>   p1.setx(22); // set the value of </a:t>
            </a:r>
            <a:r>
              <a:rPr lang="en-US" dirty="0" err="1"/>
              <a:t>x_coord</a:t>
            </a:r>
            <a:r>
              <a:rPr lang="en-US" dirty="0"/>
              <a:t>  of object p1</a:t>
            </a:r>
          </a:p>
          <a:p>
            <a:r>
              <a:rPr lang="en-US" dirty="0"/>
              <a:t>   p1.sety(44); // set the value of </a:t>
            </a:r>
            <a:r>
              <a:rPr lang="en-US" dirty="0" err="1"/>
              <a:t>y_coord</a:t>
            </a:r>
            <a:r>
              <a:rPr lang="en-US" dirty="0"/>
              <a:t> of object p1</a:t>
            </a:r>
          </a:p>
          <a:p>
            <a:r>
              <a:rPr lang="en-US" dirty="0"/>
              <a:t>   a = p1.getx( ); // return the value of the </a:t>
            </a:r>
            <a:r>
              <a:rPr lang="en-US" dirty="0" err="1"/>
              <a:t>x_coord</a:t>
            </a:r>
            <a:r>
              <a:rPr lang="en-US" dirty="0"/>
              <a:t> member of object p1</a:t>
            </a:r>
          </a:p>
          <a:p>
            <a:r>
              <a:rPr lang="en-US" dirty="0"/>
              <a:t>   b = p1.gety( ); // return the value of the </a:t>
            </a:r>
            <a:r>
              <a:rPr lang="en-US" dirty="0" err="1"/>
              <a:t>y_coord</a:t>
            </a:r>
            <a:r>
              <a:rPr lang="en-US" dirty="0"/>
              <a:t> member of p1</a:t>
            </a:r>
          </a:p>
          <a:p>
            <a:r>
              <a:rPr lang="en-US" dirty="0"/>
              <a:t>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With Constructors</a:t>
            </a:r>
            <a:endParaRPr lang="en-IN" b="1" dirty="0"/>
          </a:p>
        </p:txBody>
      </p:sp>
      <p:sp>
        <p:nvSpPr>
          <p:cNvPr id="3" name="Content Placeholder 2"/>
          <p:cNvSpPr>
            <a:spLocks noGrp="1"/>
          </p:cNvSpPr>
          <p:nvPr>
            <p:ph idx="1"/>
          </p:nvPr>
        </p:nvSpPr>
        <p:spPr/>
        <p:txBody>
          <a:bodyPr>
            <a:normAutofit fontScale="55000" lnSpcReduction="20000"/>
          </a:bodyPr>
          <a:lstStyle/>
          <a:p>
            <a:pPr>
              <a:lnSpc>
                <a:spcPct val="90000"/>
              </a:lnSpc>
            </a:pPr>
            <a:r>
              <a:rPr lang="en-US" dirty="0"/>
              <a:t>class point</a:t>
            </a:r>
          </a:p>
          <a:p>
            <a:pPr>
              <a:lnSpc>
                <a:spcPct val="90000"/>
              </a:lnSpc>
            </a:pPr>
            <a:r>
              <a:rPr lang="en-US" dirty="0"/>
              <a:t> {</a:t>
            </a:r>
          </a:p>
          <a:p>
            <a:pPr>
              <a:lnSpc>
                <a:spcPct val="90000"/>
              </a:lnSpc>
            </a:pPr>
            <a:r>
              <a:rPr lang="en-US" dirty="0"/>
              <a:t>   </a:t>
            </a:r>
            <a:r>
              <a:rPr lang="en-US" b="1" dirty="0">
                <a:solidFill>
                  <a:srgbClr val="009900"/>
                </a:solidFill>
              </a:rPr>
              <a:t>private:</a:t>
            </a:r>
          </a:p>
          <a:p>
            <a:pPr>
              <a:lnSpc>
                <a:spcPct val="90000"/>
              </a:lnSpc>
            </a:pPr>
            <a:r>
              <a:rPr lang="en-US" dirty="0"/>
              <a:t>    </a:t>
            </a:r>
            <a:r>
              <a:rPr lang="en-US" dirty="0" err="1"/>
              <a:t>int</a:t>
            </a:r>
            <a:r>
              <a:rPr lang="en-US" dirty="0"/>
              <a:t> </a:t>
            </a:r>
            <a:r>
              <a:rPr lang="en-US" dirty="0" err="1"/>
              <a:t>x_coord</a:t>
            </a:r>
            <a:r>
              <a:rPr lang="en-US" dirty="0"/>
              <a:t>;</a:t>
            </a:r>
          </a:p>
          <a:p>
            <a:pPr>
              <a:lnSpc>
                <a:spcPct val="90000"/>
              </a:lnSpc>
            </a:pPr>
            <a:r>
              <a:rPr lang="en-US" dirty="0"/>
              <a:t>    </a:t>
            </a:r>
            <a:r>
              <a:rPr lang="en-US" dirty="0" err="1"/>
              <a:t>int</a:t>
            </a:r>
            <a:r>
              <a:rPr lang="en-US" dirty="0"/>
              <a:t> </a:t>
            </a:r>
            <a:r>
              <a:rPr lang="en-US" dirty="0" err="1"/>
              <a:t>y_coord</a:t>
            </a:r>
            <a:r>
              <a:rPr lang="en-US" dirty="0"/>
              <a:t>;</a:t>
            </a:r>
          </a:p>
          <a:p>
            <a:pPr>
              <a:lnSpc>
                <a:spcPct val="90000"/>
              </a:lnSpc>
            </a:pPr>
            <a:r>
              <a:rPr lang="en-US" dirty="0"/>
              <a:t>   </a:t>
            </a:r>
          </a:p>
          <a:p>
            <a:pPr>
              <a:lnSpc>
                <a:spcPct val="90000"/>
              </a:lnSpc>
            </a:pPr>
            <a:r>
              <a:rPr lang="en-US" dirty="0"/>
              <a:t>   </a:t>
            </a:r>
            <a:r>
              <a:rPr lang="en-US" b="1" dirty="0">
                <a:solidFill>
                  <a:srgbClr val="009900"/>
                </a:solidFill>
              </a:rPr>
              <a:t>public:</a:t>
            </a:r>
          </a:p>
          <a:p>
            <a:pPr>
              <a:lnSpc>
                <a:spcPct val="90000"/>
              </a:lnSpc>
            </a:pPr>
            <a:r>
              <a:rPr lang="en-US" b="1" dirty="0">
                <a:solidFill>
                  <a:srgbClr val="009900"/>
                </a:solidFill>
              </a:rPr>
              <a:t>   </a:t>
            </a:r>
            <a:r>
              <a:rPr lang="en-US" dirty="0"/>
              <a:t>point( )</a:t>
            </a:r>
          </a:p>
          <a:p>
            <a:pPr>
              <a:lnSpc>
                <a:spcPct val="90000"/>
              </a:lnSpc>
            </a:pPr>
            <a:r>
              <a:rPr lang="en-US" b="1" dirty="0">
                <a:solidFill>
                  <a:srgbClr val="009900"/>
                </a:solidFill>
              </a:rPr>
              <a:t>    </a:t>
            </a:r>
            <a:r>
              <a:rPr lang="en-US" dirty="0"/>
              <a:t>{ </a:t>
            </a:r>
            <a:r>
              <a:rPr lang="en-US" dirty="0" err="1"/>
              <a:t>x_coord</a:t>
            </a:r>
            <a:r>
              <a:rPr lang="en-US" dirty="0"/>
              <a:t> = </a:t>
            </a:r>
            <a:r>
              <a:rPr lang="en-US" dirty="0" err="1"/>
              <a:t>y_coord</a:t>
            </a:r>
            <a:r>
              <a:rPr lang="en-US" dirty="0"/>
              <a:t> = 0;}</a:t>
            </a:r>
            <a:r>
              <a:rPr lang="en-US" b="1" dirty="0">
                <a:solidFill>
                  <a:srgbClr val="009900"/>
                </a:solidFill>
              </a:rPr>
              <a:t> </a:t>
            </a:r>
          </a:p>
          <a:p>
            <a:pPr>
              <a:lnSpc>
                <a:spcPct val="90000"/>
              </a:lnSpc>
            </a:pPr>
            <a:r>
              <a:rPr lang="en-US" b="1" dirty="0">
                <a:solidFill>
                  <a:srgbClr val="009900"/>
                </a:solidFill>
              </a:rPr>
              <a:t>   </a:t>
            </a:r>
            <a:r>
              <a:rPr lang="en-US" dirty="0"/>
              <a:t>point( </a:t>
            </a:r>
            <a:r>
              <a:rPr lang="en-US" dirty="0" err="1"/>
              <a:t>int</a:t>
            </a:r>
            <a:r>
              <a:rPr lang="en-US" dirty="0"/>
              <a:t> x, </a:t>
            </a:r>
            <a:r>
              <a:rPr lang="en-US" dirty="0" err="1"/>
              <a:t>int</a:t>
            </a:r>
            <a:r>
              <a:rPr lang="en-US" dirty="0"/>
              <a:t> y)</a:t>
            </a:r>
          </a:p>
          <a:p>
            <a:pPr>
              <a:lnSpc>
                <a:spcPct val="90000"/>
              </a:lnSpc>
            </a:pPr>
            <a:r>
              <a:rPr lang="en-US" dirty="0">
                <a:solidFill>
                  <a:srgbClr val="009900"/>
                </a:solidFill>
              </a:rPr>
              <a:t>    </a:t>
            </a:r>
            <a:r>
              <a:rPr lang="en-US" dirty="0"/>
              <a:t>{</a:t>
            </a:r>
          </a:p>
          <a:p>
            <a:pPr>
              <a:lnSpc>
                <a:spcPct val="90000"/>
              </a:lnSpc>
            </a:pPr>
            <a:r>
              <a:rPr lang="en-US" dirty="0"/>
              <a:t>      </a:t>
            </a:r>
            <a:r>
              <a:rPr lang="en-US" dirty="0" err="1"/>
              <a:t>x_coord</a:t>
            </a:r>
            <a:r>
              <a:rPr lang="en-US" dirty="0"/>
              <a:t> = (x &gt; 79 ? 79 : (x &lt; 0 ? 0 :x)); </a:t>
            </a:r>
          </a:p>
          <a:p>
            <a:pPr>
              <a:lnSpc>
                <a:spcPct val="90000"/>
              </a:lnSpc>
            </a:pPr>
            <a:r>
              <a:rPr lang="en-US" dirty="0"/>
              <a:t>      </a:t>
            </a:r>
            <a:r>
              <a:rPr lang="en-US" dirty="0" err="1"/>
              <a:t>y_coord</a:t>
            </a:r>
            <a:r>
              <a:rPr lang="en-US" dirty="0"/>
              <a:t> = (y &lt; 24 ? 24 : (y &lt; 0 ? 0 : y)); </a:t>
            </a:r>
          </a:p>
          <a:p>
            <a:pPr>
              <a:lnSpc>
                <a:spcPct val="90000"/>
              </a:lnSpc>
            </a:pPr>
            <a:r>
              <a:rPr lang="en-US" dirty="0"/>
              <a:t>     }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With Constructors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err="1"/>
              <a:t>int</a:t>
            </a:r>
            <a:r>
              <a:rPr lang="en-US" dirty="0"/>
              <a:t> </a:t>
            </a:r>
            <a:r>
              <a:rPr lang="en-US" dirty="0" err="1"/>
              <a:t>getx</a:t>
            </a:r>
            <a:r>
              <a:rPr lang="en-US" dirty="0"/>
              <a:t>( void)</a:t>
            </a:r>
          </a:p>
          <a:p>
            <a:r>
              <a:rPr lang="en-US" dirty="0"/>
              <a:t>     {  return </a:t>
            </a:r>
            <a:r>
              <a:rPr lang="en-US" dirty="0" err="1"/>
              <a:t>x_coord</a:t>
            </a:r>
            <a:r>
              <a:rPr lang="en-US" dirty="0"/>
              <a:t>; }</a:t>
            </a:r>
          </a:p>
          <a:p>
            <a:r>
              <a:rPr lang="en-US" dirty="0"/>
              <a:t>    </a:t>
            </a:r>
            <a:r>
              <a:rPr lang="en-US" dirty="0" err="1"/>
              <a:t>int</a:t>
            </a:r>
            <a:r>
              <a:rPr lang="en-US" dirty="0"/>
              <a:t> </a:t>
            </a:r>
            <a:r>
              <a:rPr lang="en-US" dirty="0" err="1"/>
              <a:t>gety</a:t>
            </a:r>
            <a:r>
              <a:rPr lang="en-US" dirty="0"/>
              <a:t>( void)</a:t>
            </a:r>
          </a:p>
          <a:p>
            <a:r>
              <a:rPr lang="en-US" dirty="0"/>
              <a:t>     { return </a:t>
            </a:r>
            <a:r>
              <a:rPr lang="en-US" dirty="0" err="1"/>
              <a:t>y_coord</a:t>
            </a:r>
            <a:r>
              <a:rPr lang="en-US" dirty="0"/>
              <a:t>;}</a:t>
            </a:r>
          </a:p>
          <a:p>
            <a:r>
              <a:rPr lang="en-US" dirty="0"/>
              <a:t>}; // end of class</a:t>
            </a:r>
          </a:p>
          <a:p>
            <a:r>
              <a:rPr lang="en-US" dirty="0"/>
              <a:t>main( )</a:t>
            </a:r>
          </a:p>
          <a:p>
            <a:r>
              <a:rPr lang="en-US" dirty="0"/>
              <a:t>  {</a:t>
            </a:r>
          </a:p>
          <a:p>
            <a:r>
              <a:rPr lang="en-US" dirty="0"/>
              <a:t>    point p1;</a:t>
            </a:r>
          </a:p>
          <a:p>
            <a:r>
              <a:rPr lang="en-US" dirty="0"/>
              <a:t>   point p2(10,20);</a:t>
            </a:r>
          </a:p>
          <a:p>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Constructors: Features</a:t>
            </a:r>
            <a:endParaRPr lang="en-IN" b="1" dirty="0"/>
          </a:p>
        </p:txBody>
      </p:sp>
      <p:sp>
        <p:nvSpPr>
          <p:cNvPr id="3" name="Content Placeholder 2"/>
          <p:cNvSpPr>
            <a:spLocks noGrp="1"/>
          </p:cNvSpPr>
          <p:nvPr>
            <p:ph idx="1"/>
          </p:nvPr>
        </p:nvSpPr>
        <p:spPr/>
        <p:txBody>
          <a:bodyPr>
            <a:normAutofit fontScale="92500" lnSpcReduction="10000"/>
          </a:bodyPr>
          <a:lstStyle/>
          <a:p>
            <a:pPr marL="365760" indent="-256032">
              <a:buFont typeface="Wingdings 3"/>
              <a:buChar char=""/>
              <a:defRPr/>
            </a:pPr>
            <a:r>
              <a:rPr lang="en-US" dirty="0"/>
              <a:t>A  special member function which is invoked automatically when an object is created.</a:t>
            </a:r>
          </a:p>
          <a:p>
            <a:pPr marL="365760" indent="-256032">
              <a:buFont typeface="Wingdings 3"/>
              <a:buChar char=""/>
              <a:defRPr/>
            </a:pPr>
            <a:endParaRPr lang="en-US" dirty="0"/>
          </a:p>
          <a:p>
            <a:pPr marL="365760" indent="-256032">
              <a:buFont typeface="Wingdings 3"/>
              <a:buChar char=""/>
              <a:defRPr/>
            </a:pPr>
            <a:r>
              <a:rPr lang="en-US" dirty="0"/>
              <a:t>Generally declared in the public section.</a:t>
            </a:r>
          </a:p>
          <a:p>
            <a:pPr marL="365760" indent="-256032">
              <a:buFont typeface="Wingdings 3"/>
              <a:buChar char=""/>
              <a:defRPr/>
            </a:pPr>
            <a:endParaRPr lang="en-US" dirty="0"/>
          </a:p>
          <a:p>
            <a:pPr marL="365760" indent="-256032">
              <a:buFont typeface="Wingdings 3"/>
              <a:buChar char=""/>
              <a:defRPr/>
            </a:pPr>
            <a:r>
              <a:rPr lang="en-US" dirty="0"/>
              <a:t>Has the same name as the class.</a:t>
            </a:r>
          </a:p>
          <a:p>
            <a:pPr marL="365760" indent="-256032">
              <a:buFont typeface="Wingdings 3"/>
              <a:buChar char=""/>
              <a:defRPr/>
            </a:pPr>
            <a:endParaRPr lang="en-US" dirty="0"/>
          </a:p>
          <a:p>
            <a:pPr marL="365760" indent="-256032">
              <a:buFont typeface="Wingdings 3"/>
              <a:buChar char=""/>
              <a:defRPr/>
            </a:pPr>
            <a:r>
              <a:rPr lang="en-US" dirty="0"/>
              <a:t>Does not have return types.</a:t>
            </a:r>
          </a:p>
          <a:p>
            <a:pPr marL="365760" indent="-256032">
              <a:buFont typeface="Wingdings 3"/>
              <a:buChar char=""/>
              <a:defRPr/>
            </a:pPr>
            <a:endParaRPr lang="en-US" dirty="0"/>
          </a:p>
          <a:p>
            <a:pPr marL="365760" indent="-256032">
              <a:buFont typeface="Wingdings 3"/>
              <a:buChar char=""/>
              <a:defRPr/>
            </a:pPr>
            <a:r>
              <a:rPr lang="en-US" dirty="0"/>
              <a:t>Can be overloaded.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BASED </a:t>
            </a:r>
            <a:r>
              <a:rPr lang="en-US" b="1" dirty="0" err="1"/>
              <a:t>vs</a:t>
            </a:r>
            <a:r>
              <a:rPr lang="en-US" b="1" dirty="0"/>
              <a:t> OBJECT ORIENTED</a:t>
            </a:r>
            <a:endParaRPr lang="en-IN" b="1" dirty="0"/>
          </a:p>
        </p:txBody>
      </p:sp>
      <p:sp>
        <p:nvSpPr>
          <p:cNvPr id="3" name="Content Placeholder 2"/>
          <p:cNvSpPr>
            <a:spLocks noGrp="1"/>
          </p:cNvSpPr>
          <p:nvPr>
            <p:ph idx="1"/>
          </p:nvPr>
        </p:nvSpPr>
        <p:spPr/>
        <p:txBody>
          <a:bodyPr>
            <a:normAutofit/>
          </a:bodyPr>
          <a:lstStyle/>
          <a:p>
            <a:r>
              <a:rPr lang="en-US" sz="2400" b="1" dirty="0"/>
              <a:t>OBJECT BASED SUPPORTS</a:t>
            </a:r>
            <a:r>
              <a:rPr lang="en-US" sz="2400" dirty="0"/>
              <a:t>:</a:t>
            </a:r>
          </a:p>
          <a:p>
            <a:r>
              <a:rPr lang="en-US" sz="2400" dirty="0"/>
              <a:t>Data encapsulation &amp; Access mechanisms</a:t>
            </a:r>
          </a:p>
          <a:p>
            <a:r>
              <a:rPr lang="en-US" sz="2400" dirty="0"/>
              <a:t>Automatic initialization &amp; cleanup of objects.</a:t>
            </a:r>
          </a:p>
          <a:p>
            <a:r>
              <a:rPr lang="en-US" sz="2400" dirty="0"/>
              <a:t>Operator overloading.</a:t>
            </a:r>
          </a:p>
          <a:p>
            <a:r>
              <a:rPr lang="en-US" sz="2400" b="1" dirty="0"/>
              <a:t>DOESNOT SUPPORT</a:t>
            </a:r>
            <a:r>
              <a:rPr lang="en-US" sz="2400" dirty="0"/>
              <a:t>:</a:t>
            </a:r>
          </a:p>
          <a:p>
            <a:r>
              <a:rPr lang="en-US" sz="2400" dirty="0"/>
              <a:t>Inheritance &amp; dynamic biding.</a:t>
            </a:r>
          </a:p>
          <a:p>
            <a:r>
              <a:rPr lang="en-US" sz="2400" dirty="0" err="1"/>
              <a:t>E.g</a:t>
            </a:r>
            <a:r>
              <a:rPr lang="en-US" sz="2400" dirty="0"/>
              <a:t>: </a:t>
            </a:r>
            <a:r>
              <a:rPr lang="en-US" sz="2400" dirty="0" err="1"/>
              <a:t>Ada</a:t>
            </a:r>
            <a:r>
              <a:rPr lang="en-US" sz="2400" dirty="0"/>
              <a:t>, Visual Basic</a:t>
            </a:r>
          </a:p>
          <a:p>
            <a:r>
              <a:rPr lang="en-US" sz="2400" dirty="0"/>
              <a:t>Object oriented supports both. </a:t>
            </a:r>
            <a:r>
              <a:rPr lang="en-US" sz="2400" dirty="0" err="1"/>
              <a:t>E.g</a:t>
            </a:r>
            <a:r>
              <a:rPr lang="en-US" sz="2400" dirty="0"/>
              <a:t>: C++, Smalltalk, Java, C#</a:t>
            </a:r>
          </a:p>
          <a:p>
            <a:r>
              <a:rPr lang="en-US" sz="2400" dirty="0"/>
              <a:t>Which one to use depends on characteristics &amp; requirements of the applications.</a:t>
            </a:r>
            <a:endParaRPr lang="en-I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Destructors </a:t>
            </a:r>
            <a:endParaRPr lang="en-IN" b="1" dirty="0"/>
          </a:p>
        </p:txBody>
      </p:sp>
      <p:sp>
        <p:nvSpPr>
          <p:cNvPr id="3" name="Content Placeholder 2"/>
          <p:cNvSpPr>
            <a:spLocks noGrp="1"/>
          </p:cNvSpPr>
          <p:nvPr>
            <p:ph idx="1"/>
          </p:nvPr>
        </p:nvSpPr>
        <p:spPr>
          <a:xfrm>
            <a:off x="1981200" y="1600200"/>
            <a:ext cx="8229600" cy="4757758"/>
          </a:xfrm>
        </p:spPr>
        <p:txBody>
          <a:bodyPr>
            <a:normAutofit lnSpcReduction="10000"/>
          </a:bodyPr>
          <a:lstStyle/>
          <a:p>
            <a:pPr marL="365760" indent="-256032">
              <a:buFont typeface="Wingdings 3"/>
              <a:buChar char=""/>
              <a:defRPr/>
            </a:pPr>
            <a:r>
              <a:rPr lang="en-US" sz="2400" dirty="0"/>
              <a:t>A destructor is invoked when an object of the class goes out of scope, or when the memory occupied by it is de-allocated using the </a:t>
            </a:r>
            <a:r>
              <a:rPr lang="en-US" sz="2400" b="1" dirty="0">
                <a:solidFill>
                  <a:srgbClr val="009900"/>
                </a:solidFill>
              </a:rPr>
              <a:t>delete</a:t>
            </a:r>
            <a:r>
              <a:rPr lang="en-US" sz="2400" dirty="0"/>
              <a:t> operator. </a:t>
            </a:r>
          </a:p>
          <a:p>
            <a:pPr marL="365760" indent="-256032">
              <a:buFont typeface="Wingdings 3"/>
              <a:buChar char=""/>
              <a:defRPr/>
            </a:pPr>
            <a:endParaRPr lang="en-US" sz="2400" dirty="0"/>
          </a:p>
          <a:p>
            <a:pPr marL="365760" indent="-256032">
              <a:buFont typeface="Wingdings 3"/>
              <a:buChar char=""/>
              <a:defRPr/>
            </a:pPr>
            <a:r>
              <a:rPr lang="en-US" sz="2400" dirty="0"/>
              <a:t>A destructor, like a constructor, is identified as a function that has the same name as that of the class, but is prefixed with a ‘~’ (tilde).</a:t>
            </a:r>
          </a:p>
          <a:p>
            <a:pPr marL="365760" indent="-256032">
              <a:buFont typeface="Wingdings 3"/>
              <a:buChar char=""/>
              <a:defRPr/>
            </a:pPr>
            <a:r>
              <a:rPr lang="en-US" sz="2400" b="1" dirty="0"/>
              <a:t>The destructor de-allocates the memory addressed by the pointer by explicitly applying the delete operator on it. </a:t>
            </a:r>
          </a:p>
          <a:p>
            <a:pPr marL="365760" indent="-256032">
              <a:buNone/>
              <a:defRPr/>
            </a:pPr>
            <a:endParaRPr lang="en-US" sz="2400" b="1" dirty="0"/>
          </a:p>
          <a:p>
            <a:pPr marL="365760" indent="-256032">
              <a:buFont typeface="Wingdings 3"/>
              <a:buChar char=""/>
              <a:defRPr/>
            </a:pPr>
            <a:r>
              <a:rPr lang="en-US" sz="2400" dirty="0"/>
              <a:t>Overloading a destructor is not possible. A class can have only one destructor. A destructor cannot take arguments, or specify a return value. </a:t>
            </a:r>
          </a:p>
          <a:p>
            <a:endParaRPr lang="en-I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a:solidFill>
                  <a:srgbClr val="009900"/>
                </a:solidFill>
              </a:rPr>
              <a:t>this</a:t>
            </a:r>
            <a:r>
              <a:rPr lang="en-US" b="1" dirty="0"/>
              <a:t> pointer</a:t>
            </a:r>
            <a:endParaRPr lang="en-IN" b="1" dirty="0"/>
          </a:p>
        </p:txBody>
      </p:sp>
      <p:sp>
        <p:nvSpPr>
          <p:cNvPr id="3" name="Content Placeholder 2"/>
          <p:cNvSpPr>
            <a:spLocks noGrp="1"/>
          </p:cNvSpPr>
          <p:nvPr>
            <p:ph idx="1"/>
          </p:nvPr>
        </p:nvSpPr>
        <p:spPr/>
        <p:txBody>
          <a:bodyPr>
            <a:normAutofit/>
          </a:bodyPr>
          <a:lstStyle/>
          <a:p>
            <a:r>
              <a:rPr lang="en-US" dirty="0"/>
              <a:t>If every instance of an object has its own copy of all member functions within it, it will be a considerable constraint on memory overhead. Therefore, each object maintains its own copy of member data. Only one copy of member functions exists in memory. If only one copy of a member function exists, how are the data members of an object bound to the references to the data members within the functions? For instance, if </a:t>
            </a:r>
            <a:r>
              <a:rPr lang="en-US" dirty="0" err="1"/>
              <a:t>setx</a:t>
            </a:r>
            <a:r>
              <a:rPr lang="en-US" dirty="0"/>
              <a:t>( ) were to be invoked, how does it know which copy of </a:t>
            </a:r>
            <a:r>
              <a:rPr lang="en-US" dirty="0" err="1"/>
              <a:t>x_coord</a:t>
            </a:r>
            <a:r>
              <a:rPr lang="en-US" dirty="0"/>
              <a:t> should be manipulated, p1.x_coord or p2.x_coord? The answer to the above question is the</a:t>
            </a:r>
            <a:r>
              <a:rPr lang="en-US" b="1" dirty="0"/>
              <a:t> this pointer.</a:t>
            </a:r>
          </a:p>
          <a:p>
            <a:endParaRPr lang="en-US" b="1"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lstStyle/>
          <a:p>
            <a:r>
              <a:rPr lang="en-US" b="1" dirty="0"/>
              <a:t>The </a:t>
            </a:r>
            <a:r>
              <a:rPr lang="en-US" b="1" dirty="0">
                <a:solidFill>
                  <a:srgbClr val="009900"/>
                </a:solidFill>
              </a:rPr>
              <a:t>this</a:t>
            </a:r>
            <a:r>
              <a:rPr lang="en-US" b="1" dirty="0"/>
              <a:t> pointer</a:t>
            </a:r>
            <a:endParaRPr lang="en-IN" b="1" dirty="0"/>
          </a:p>
        </p:txBody>
      </p:sp>
      <p:sp>
        <p:nvSpPr>
          <p:cNvPr id="3" name="Content Placeholder 2"/>
          <p:cNvSpPr>
            <a:spLocks noGrp="1"/>
          </p:cNvSpPr>
          <p:nvPr>
            <p:ph idx="1"/>
          </p:nvPr>
        </p:nvSpPr>
        <p:spPr>
          <a:xfrm>
            <a:off x="1981200" y="1357298"/>
            <a:ext cx="8229600" cy="5072098"/>
          </a:xfrm>
        </p:spPr>
        <p:txBody>
          <a:bodyPr>
            <a:normAutofit/>
          </a:bodyPr>
          <a:lstStyle/>
          <a:p>
            <a:pPr marL="365760" indent="-256032">
              <a:buFont typeface="Wingdings 3"/>
              <a:buChar char=""/>
              <a:defRPr/>
            </a:pPr>
            <a:r>
              <a:rPr lang="en-US" sz="2400" dirty="0"/>
              <a:t>Each class member function contains an implicit pointer of its class type, named </a:t>
            </a:r>
            <a:r>
              <a:rPr lang="en-US" sz="2400" b="1" dirty="0">
                <a:solidFill>
                  <a:srgbClr val="009900"/>
                </a:solidFill>
              </a:rPr>
              <a:t>this</a:t>
            </a:r>
            <a:r>
              <a:rPr lang="en-US" sz="2400" b="1" dirty="0"/>
              <a:t>.</a:t>
            </a:r>
          </a:p>
          <a:p>
            <a:pPr marL="365760" indent="-256032">
              <a:buFont typeface="Wingdings 3"/>
              <a:buChar char=""/>
              <a:defRPr/>
            </a:pPr>
            <a:endParaRPr lang="en-US" sz="2400" b="1" dirty="0"/>
          </a:p>
          <a:p>
            <a:pPr marL="365760" indent="-256032">
              <a:buFont typeface="Wingdings 3"/>
              <a:buChar char=""/>
              <a:defRPr/>
            </a:pPr>
            <a:r>
              <a:rPr lang="en-US" sz="2400" dirty="0"/>
              <a:t>The </a:t>
            </a:r>
            <a:r>
              <a:rPr lang="en-US" sz="2400" b="1" dirty="0">
                <a:solidFill>
                  <a:srgbClr val="009900"/>
                </a:solidFill>
              </a:rPr>
              <a:t>this</a:t>
            </a:r>
            <a:r>
              <a:rPr lang="en-US" sz="2400" dirty="0"/>
              <a:t> pointer, created automatically by the compiler, contains the address of the object through which the function is invoked.</a:t>
            </a:r>
          </a:p>
          <a:p>
            <a:pPr marL="365760" indent="-256032">
              <a:buFont typeface="Wingdings 3"/>
              <a:buChar char=""/>
              <a:defRPr/>
            </a:pPr>
            <a:r>
              <a:rPr lang="en-US" sz="2400" dirty="0"/>
              <a:t>Therefore, when the member function </a:t>
            </a:r>
            <a:r>
              <a:rPr lang="en-US" sz="2400" dirty="0" err="1"/>
              <a:t>setx</a:t>
            </a:r>
            <a:r>
              <a:rPr lang="en-US" sz="2400" dirty="0"/>
              <a:t>( ) is invoked through p1, the function </a:t>
            </a:r>
            <a:r>
              <a:rPr lang="en-US" sz="2400" dirty="0" err="1"/>
              <a:t>setx</a:t>
            </a:r>
            <a:r>
              <a:rPr lang="en-US" sz="2400" dirty="0"/>
              <a:t>( ) implicitly receives the address of the object p1 (</a:t>
            </a:r>
            <a:r>
              <a:rPr lang="en-US" sz="2400" dirty="0">
                <a:solidFill>
                  <a:srgbClr val="009900"/>
                </a:solidFill>
              </a:rPr>
              <a:t>*</a:t>
            </a:r>
            <a:r>
              <a:rPr lang="en-US" sz="2400" b="1" dirty="0">
                <a:solidFill>
                  <a:srgbClr val="009900"/>
                </a:solidFill>
              </a:rPr>
              <a:t>this</a:t>
            </a:r>
            <a:r>
              <a:rPr lang="en-US" sz="2400" dirty="0"/>
              <a:t>), and therefore, the </a:t>
            </a:r>
            <a:r>
              <a:rPr lang="en-US" sz="2400" dirty="0" err="1"/>
              <a:t>x_coord</a:t>
            </a:r>
            <a:r>
              <a:rPr lang="en-US" sz="2400" dirty="0"/>
              <a:t> of p1 is set. </a:t>
            </a:r>
          </a:p>
          <a:p>
            <a:pPr marL="365760" indent="-256032">
              <a:buFont typeface="Wingdings 3"/>
              <a:buChar char=""/>
              <a:defRPr/>
            </a:pPr>
            <a:r>
              <a:rPr lang="en-US" sz="2400" dirty="0"/>
              <a:t>It also helps us to return the object by reference, thus avoiding the creation of extra memory required to copy the object.</a:t>
            </a:r>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normAutofit fontScale="90000"/>
          </a:bodyPr>
          <a:lstStyle/>
          <a:p>
            <a:r>
              <a:rPr lang="en-US" b="1" dirty="0"/>
              <a:t>Static Class Members – Static Data Members </a:t>
            </a:r>
            <a:endParaRPr lang="en-IN" b="1" dirty="0"/>
          </a:p>
        </p:txBody>
      </p:sp>
      <p:sp>
        <p:nvSpPr>
          <p:cNvPr id="3" name="Content Placeholder 2"/>
          <p:cNvSpPr>
            <a:spLocks noGrp="1"/>
          </p:cNvSpPr>
          <p:nvPr>
            <p:ph idx="1"/>
          </p:nvPr>
        </p:nvSpPr>
        <p:spPr>
          <a:xfrm>
            <a:off x="1981200" y="1428736"/>
            <a:ext cx="8229600" cy="5143536"/>
          </a:xfrm>
        </p:spPr>
        <p:txBody>
          <a:bodyPr>
            <a:normAutofit/>
          </a:bodyPr>
          <a:lstStyle/>
          <a:p>
            <a:r>
              <a:rPr lang="en-US" sz="2400" dirty="0"/>
              <a:t>Both function and data members of a class can be made </a:t>
            </a:r>
            <a:r>
              <a:rPr lang="en-US" sz="2400" b="1" dirty="0">
                <a:solidFill>
                  <a:srgbClr val="009900"/>
                </a:solidFill>
              </a:rPr>
              <a:t>static</a:t>
            </a:r>
            <a:r>
              <a:rPr lang="en-US" sz="2400" dirty="0"/>
              <a:t>.</a:t>
            </a:r>
          </a:p>
          <a:p>
            <a:pPr>
              <a:buNone/>
            </a:pPr>
            <a:endParaRPr lang="en-US" sz="2400" dirty="0"/>
          </a:p>
          <a:p>
            <a:r>
              <a:rPr lang="en-US" sz="2400" dirty="0"/>
              <a:t>When you precede a member variable’s declaration with the keyword static, you are telling the compiler that only one copy of that variable will exist, and that all objects of that class will share that variable.</a:t>
            </a:r>
          </a:p>
          <a:p>
            <a:endParaRPr lang="en-US" sz="2400" dirty="0"/>
          </a:p>
          <a:p>
            <a:r>
              <a:rPr lang="en-US" sz="2400" dirty="0"/>
              <a:t>No matter how many objects of a class are created, only one copy of a static data member exists. Therefore, a static data member can be said to be class-specific and not instance-specific. Its existence is tied to the class, and not to an object of the class.</a:t>
            </a:r>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a:t>
            </a:r>
            <a:endParaRPr lang="en-IN" b="1" dirty="0"/>
          </a:p>
        </p:txBody>
      </p:sp>
      <p:sp>
        <p:nvSpPr>
          <p:cNvPr id="3" name="Content Placeholder 2"/>
          <p:cNvSpPr>
            <a:spLocks noGrp="1"/>
          </p:cNvSpPr>
          <p:nvPr>
            <p:ph idx="1"/>
          </p:nvPr>
        </p:nvSpPr>
        <p:spPr>
          <a:xfrm>
            <a:off x="1981200" y="1600200"/>
            <a:ext cx="8229600" cy="4757758"/>
          </a:xfrm>
        </p:spPr>
        <p:txBody>
          <a:bodyPr>
            <a:normAutofit fontScale="47500" lnSpcReduction="20000"/>
          </a:bodyPr>
          <a:lstStyle/>
          <a:p>
            <a:pPr>
              <a:lnSpc>
                <a:spcPct val="90000"/>
              </a:lnSpc>
            </a:pPr>
            <a:r>
              <a:rPr lang="en-US" dirty="0"/>
              <a:t>#include &lt;</a:t>
            </a:r>
            <a:r>
              <a:rPr lang="en-US" dirty="0" err="1"/>
              <a:t>iostream</a:t>
            </a:r>
            <a:r>
              <a:rPr lang="en-US" dirty="0"/>
              <a:t>&gt;</a:t>
            </a:r>
          </a:p>
          <a:p>
            <a:pPr>
              <a:lnSpc>
                <a:spcPct val="90000"/>
              </a:lnSpc>
            </a:pPr>
            <a:r>
              <a:rPr lang="en-US" dirty="0"/>
              <a:t>using namespace std;</a:t>
            </a:r>
          </a:p>
          <a:p>
            <a:pPr>
              <a:lnSpc>
                <a:spcPct val="90000"/>
              </a:lnSpc>
            </a:pPr>
            <a:r>
              <a:rPr lang="en-US" dirty="0"/>
              <a:t>class </a:t>
            </a:r>
            <a:r>
              <a:rPr lang="en-US" dirty="0" err="1"/>
              <a:t>static_demo</a:t>
            </a:r>
            <a:endParaRPr lang="en-US" dirty="0"/>
          </a:p>
          <a:p>
            <a:pPr>
              <a:lnSpc>
                <a:spcPct val="90000"/>
              </a:lnSpc>
            </a:pPr>
            <a:r>
              <a:rPr lang="en-US" dirty="0"/>
              <a:t> {</a:t>
            </a:r>
          </a:p>
          <a:p>
            <a:pPr>
              <a:lnSpc>
                <a:spcPct val="90000"/>
              </a:lnSpc>
            </a:pPr>
            <a:r>
              <a:rPr lang="en-US" dirty="0"/>
              <a:t>  private:  </a:t>
            </a:r>
          </a:p>
          <a:p>
            <a:pPr>
              <a:lnSpc>
                <a:spcPct val="90000"/>
              </a:lnSpc>
            </a:pPr>
            <a:r>
              <a:rPr lang="en-US" dirty="0"/>
              <a:t>   static </a:t>
            </a:r>
            <a:r>
              <a:rPr lang="en-US" dirty="0" err="1"/>
              <a:t>int</a:t>
            </a:r>
            <a:r>
              <a:rPr lang="en-US" dirty="0"/>
              <a:t> a;</a:t>
            </a:r>
          </a:p>
          <a:p>
            <a:pPr>
              <a:lnSpc>
                <a:spcPct val="90000"/>
              </a:lnSpc>
            </a:pPr>
            <a:r>
              <a:rPr lang="en-US" dirty="0"/>
              <a:t>   </a:t>
            </a:r>
            <a:r>
              <a:rPr lang="en-US" dirty="0" err="1"/>
              <a:t>int</a:t>
            </a:r>
            <a:r>
              <a:rPr lang="en-US" dirty="0"/>
              <a:t> b;</a:t>
            </a:r>
          </a:p>
          <a:p>
            <a:pPr>
              <a:lnSpc>
                <a:spcPct val="90000"/>
              </a:lnSpc>
            </a:pPr>
            <a:r>
              <a:rPr lang="en-US" dirty="0"/>
              <a:t>  public:</a:t>
            </a:r>
          </a:p>
          <a:p>
            <a:pPr>
              <a:lnSpc>
                <a:spcPct val="90000"/>
              </a:lnSpc>
            </a:pPr>
            <a:r>
              <a:rPr lang="en-US" dirty="0"/>
              <a:t>   void set ( </a:t>
            </a:r>
            <a:r>
              <a:rPr lang="en-US" dirty="0" err="1"/>
              <a:t>int</a:t>
            </a:r>
            <a:r>
              <a:rPr lang="en-US" dirty="0"/>
              <a:t> </a:t>
            </a:r>
            <a:r>
              <a:rPr lang="en-US" dirty="0" err="1"/>
              <a:t>i</a:t>
            </a:r>
            <a:r>
              <a:rPr lang="en-US" dirty="0"/>
              <a:t>, </a:t>
            </a:r>
            <a:r>
              <a:rPr lang="en-US" dirty="0" err="1"/>
              <a:t>int</a:t>
            </a:r>
            <a:r>
              <a:rPr lang="en-US" dirty="0"/>
              <a:t> j) </a:t>
            </a:r>
          </a:p>
          <a:p>
            <a:pPr>
              <a:lnSpc>
                <a:spcPct val="90000"/>
              </a:lnSpc>
            </a:pPr>
            <a:r>
              <a:rPr lang="en-US" dirty="0"/>
              <a:t>   {a = </a:t>
            </a:r>
            <a:r>
              <a:rPr lang="en-US" dirty="0" err="1"/>
              <a:t>i</a:t>
            </a:r>
            <a:r>
              <a:rPr lang="en-US" dirty="0"/>
              <a:t>; b = j; }</a:t>
            </a:r>
          </a:p>
          <a:p>
            <a:pPr>
              <a:lnSpc>
                <a:spcPct val="90000"/>
              </a:lnSpc>
            </a:pPr>
            <a:r>
              <a:rPr lang="en-US" dirty="0"/>
              <a:t>   void show( );</a:t>
            </a:r>
          </a:p>
          <a:p>
            <a:pPr>
              <a:lnSpc>
                <a:spcPct val="90000"/>
              </a:lnSpc>
            </a:pPr>
            <a:r>
              <a:rPr lang="en-US" dirty="0"/>
              <a:t>  };</a:t>
            </a:r>
          </a:p>
          <a:p>
            <a:pPr>
              <a:lnSpc>
                <a:spcPct val="90000"/>
              </a:lnSpc>
            </a:pPr>
            <a:r>
              <a:rPr lang="en-US" b="1" dirty="0" err="1"/>
              <a:t>int</a:t>
            </a:r>
            <a:r>
              <a:rPr lang="en-US" b="1" dirty="0"/>
              <a:t> </a:t>
            </a:r>
            <a:r>
              <a:rPr lang="en-US" b="1" dirty="0" err="1"/>
              <a:t>static_demo</a:t>
            </a:r>
            <a:r>
              <a:rPr lang="en-US" b="1" dirty="0"/>
              <a:t>::a; // define the static variable a</a:t>
            </a:r>
          </a:p>
          <a:p>
            <a:pPr>
              <a:lnSpc>
                <a:spcPct val="90000"/>
              </a:lnSpc>
            </a:pPr>
            <a:r>
              <a:rPr lang="en-US" dirty="0"/>
              <a:t>void </a:t>
            </a:r>
            <a:r>
              <a:rPr lang="en-US" dirty="0" err="1"/>
              <a:t>static_demo</a:t>
            </a:r>
            <a:r>
              <a:rPr lang="en-US" dirty="0"/>
              <a:t>::show( )</a:t>
            </a:r>
          </a:p>
          <a:p>
            <a:pPr>
              <a:lnSpc>
                <a:spcPct val="90000"/>
              </a:lnSpc>
            </a:pPr>
            <a:r>
              <a:rPr lang="en-US" dirty="0"/>
              <a:t> {</a:t>
            </a:r>
          </a:p>
          <a:p>
            <a:pPr>
              <a:lnSpc>
                <a:spcPct val="90000"/>
              </a:lnSpc>
            </a:pPr>
            <a:r>
              <a:rPr lang="en-US" dirty="0"/>
              <a:t>   </a:t>
            </a:r>
            <a:r>
              <a:rPr lang="en-US" dirty="0" err="1"/>
              <a:t>cout</a:t>
            </a:r>
            <a:r>
              <a:rPr lang="en-US" dirty="0"/>
              <a:t> &lt;&lt; “this is static a:  “ &lt;&lt; a;</a:t>
            </a:r>
          </a:p>
          <a:p>
            <a:pPr>
              <a:lnSpc>
                <a:spcPct val="90000"/>
              </a:lnSpc>
            </a:pPr>
            <a:r>
              <a:rPr lang="en-US" dirty="0"/>
              <a:t>   </a:t>
            </a:r>
            <a:r>
              <a:rPr lang="en-US" dirty="0" err="1"/>
              <a:t>cout</a:t>
            </a:r>
            <a:r>
              <a:rPr lang="en-US" dirty="0"/>
              <a:t> &lt;&lt; this is non-static b:  “ &lt;&lt; b; &lt;&lt; ‘\n’;   }  </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a:t>
            </a:r>
            <a:endParaRPr lang="en-IN" b="1" dirty="0"/>
          </a:p>
        </p:txBody>
      </p:sp>
      <p:sp>
        <p:nvSpPr>
          <p:cNvPr id="3" name="Content Placeholder 2"/>
          <p:cNvSpPr>
            <a:spLocks noGrp="1"/>
          </p:cNvSpPr>
          <p:nvPr>
            <p:ph idx="1"/>
          </p:nvPr>
        </p:nvSpPr>
        <p:spPr/>
        <p:txBody>
          <a:bodyPr>
            <a:normAutofit fontScale="85000" lnSpcReduction="20000"/>
          </a:bodyPr>
          <a:lstStyle/>
          <a:p>
            <a:pPr marL="109728" indent="0">
              <a:buNone/>
              <a:defRPr/>
            </a:pPr>
            <a:r>
              <a:rPr lang="en-US" dirty="0" err="1"/>
              <a:t>int</a:t>
            </a:r>
            <a:r>
              <a:rPr lang="en-US" dirty="0"/>
              <a:t> main( )</a:t>
            </a:r>
          </a:p>
          <a:p>
            <a:pPr marL="109728" indent="0">
              <a:buNone/>
              <a:defRPr/>
            </a:pPr>
            <a:r>
              <a:rPr lang="en-US" dirty="0"/>
              <a:t> {</a:t>
            </a:r>
          </a:p>
          <a:p>
            <a:pPr marL="109728" indent="0">
              <a:buNone/>
              <a:defRPr/>
            </a:pPr>
            <a:r>
              <a:rPr lang="en-US" dirty="0"/>
              <a:t>   </a:t>
            </a:r>
            <a:r>
              <a:rPr lang="en-US" dirty="0" err="1"/>
              <a:t>static_demo</a:t>
            </a:r>
            <a:r>
              <a:rPr lang="en-US" dirty="0"/>
              <a:t> x, y;</a:t>
            </a:r>
          </a:p>
          <a:p>
            <a:pPr marL="109728" indent="0">
              <a:buNone/>
              <a:defRPr/>
            </a:pPr>
            <a:r>
              <a:rPr lang="en-US" dirty="0"/>
              <a:t>   </a:t>
            </a:r>
            <a:r>
              <a:rPr lang="en-US" dirty="0" err="1"/>
              <a:t>x.set</a:t>
            </a:r>
            <a:r>
              <a:rPr lang="en-US" dirty="0"/>
              <a:t>(1, 1); //set a to 1</a:t>
            </a:r>
          </a:p>
          <a:p>
            <a:pPr marL="109728" indent="0">
              <a:buNone/>
              <a:defRPr/>
            </a:pPr>
            <a:r>
              <a:rPr lang="en-US" dirty="0"/>
              <a:t>   </a:t>
            </a:r>
            <a:r>
              <a:rPr lang="en-US" dirty="0" err="1"/>
              <a:t>x.show</a:t>
            </a:r>
            <a:r>
              <a:rPr lang="en-US" dirty="0"/>
              <a:t>( );</a:t>
            </a:r>
          </a:p>
          <a:p>
            <a:pPr marL="109728" indent="0">
              <a:buNone/>
              <a:defRPr/>
            </a:pPr>
            <a:r>
              <a:rPr lang="en-US" dirty="0"/>
              <a:t>   </a:t>
            </a:r>
            <a:r>
              <a:rPr lang="en-US" dirty="0" err="1"/>
              <a:t>y.set</a:t>
            </a:r>
            <a:r>
              <a:rPr lang="en-US" dirty="0"/>
              <a:t>(2, 2); // change a to 2</a:t>
            </a:r>
          </a:p>
          <a:p>
            <a:pPr marL="109728" indent="0">
              <a:buNone/>
              <a:defRPr/>
            </a:pPr>
            <a:r>
              <a:rPr lang="en-US" dirty="0"/>
              <a:t>   </a:t>
            </a:r>
            <a:r>
              <a:rPr lang="en-US" dirty="0" err="1"/>
              <a:t>y.show</a:t>
            </a:r>
            <a:r>
              <a:rPr lang="en-US" dirty="0"/>
              <a:t>( );</a:t>
            </a:r>
          </a:p>
          <a:p>
            <a:pPr marL="109728" indent="0">
              <a:buNone/>
              <a:defRPr/>
            </a:pPr>
            <a:r>
              <a:rPr lang="en-US" dirty="0"/>
              <a:t>   </a:t>
            </a:r>
            <a:r>
              <a:rPr lang="en-US" dirty="0" err="1"/>
              <a:t>x.show</a:t>
            </a:r>
            <a:r>
              <a:rPr lang="en-US" dirty="0"/>
              <a:t>( ); /* Here, a has been changed for both x and y because a is shared by both objects */</a:t>
            </a:r>
          </a:p>
          <a:p>
            <a:pPr marL="109728" indent="0">
              <a:buNone/>
              <a:defRPr/>
            </a:pPr>
            <a:r>
              <a:rPr lang="en-US" dirty="0"/>
              <a:t>   return 0;</a:t>
            </a:r>
          </a:p>
          <a:p>
            <a:pPr marL="109728" indent="0">
              <a:buNone/>
              <a:defRPr/>
            </a:pPr>
            <a:r>
              <a:rPr lang="en-US" dirty="0"/>
              <a:t>  }</a:t>
            </a:r>
          </a:p>
          <a:p>
            <a:pPr marL="0" indent="0">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 – Uses</a:t>
            </a:r>
            <a:endParaRPr lang="en-IN" b="1" dirty="0"/>
          </a:p>
        </p:txBody>
      </p:sp>
      <p:sp>
        <p:nvSpPr>
          <p:cNvPr id="3" name="Content Placeholder 2"/>
          <p:cNvSpPr>
            <a:spLocks noGrp="1"/>
          </p:cNvSpPr>
          <p:nvPr>
            <p:ph idx="1"/>
          </p:nvPr>
        </p:nvSpPr>
        <p:spPr/>
        <p:txBody>
          <a:bodyPr>
            <a:normAutofit fontScale="92500" lnSpcReduction="20000"/>
          </a:bodyPr>
          <a:lstStyle/>
          <a:p>
            <a:pPr marL="365760" indent="-256032">
              <a:buFont typeface="Wingdings 3"/>
              <a:buChar char=""/>
              <a:defRPr/>
            </a:pPr>
            <a:r>
              <a:rPr lang="en-US" dirty="0"/>
              <a:t>An interesting use of a static member variable is to keep track of the number of objects of a particular class type that is in existence. Consider the following example:</a:t>
            </a:r>
          </a:p>
          <a:p>
            <a:pPr marL="365760" indent="-256032">
              <a:buFont typeface="Wingdings 3"/>
              <a:buChar char=""/>
              <a:defRPr/>
            </a:pPr>
            <a:endParaRPr lang="en-US" dirty="0"/>
          </a:p>
          <a:p>
            <a:pPr marL="109728" indent="0">
              <a:buNone/>
              <a:defRPr/>
            </a:pPr>
            <a:r>
              <a:rPr lang="en-US" sz="2000" dirty="0"/>
              <a:t>#include &lt;</a:t>
            </a:r>
            <a:r>
              <a:rPr lang="en-US" sz="2000" dirty="0" err="1"/>
              <a:t>iostream.h</a:t>
            </a:r>
            <a:r>
              <a:rPr lang="en-US" sz="2000" dirty="0"/>
              <a:t>&gt;</a:t>
            </a:r>
          </a:p>
          <a:p>
            <a:pPr marL="109728" indent="0">
              <a:buNone/>
              <a:defRPr/>
            </a:pPr>
            <a:r>
              <a:rPr lang="en-US" sz="2000" dirty="0"/>
              <a:t>class </a:t>
            </a:r>
            <a:r>
              <a:rPr lang="en-US" sz="2000" dirty="0" err="1"/>
              <a:t>counter_test</a:t>
            </a:r>
            <a:endParaRPr lang="en-US" sz="2000" dirty="0"/>
          </a:p>
          <a:p>
            <a:pPr marL="109728" indent="0">
              <a:buNone/>
              <a:defRPr/>
            </a:pPr>
            <a:r>
              <a:rPr lang="en-US" sz="2000" dirty="0"/>
              <a:t>  {</a:t>
            </a:r>
          </a:p>
          <a:p>
            <a:pPr marL="109728" indent="0">
              <a:buNone/>
              <a:defRPr/>
            </a:pPr>
            <a:r>
              <a:rPr lang="en-US" sz="2000" dirty="0"/>
              <a:t>    public:</a:t>
            </a:r>
          </a:p>
          <a:p>
            <a:pPr marL="109728" indent="0">
              <a:buNone/>
              <a:defRPr/>
            </a:pPr>
            <a:r>
              <a:rPr lang="en-US" sz="2000" dirty="0"/>
              <a:t>     static </a:t>
            </a:r>
            <a:r>
              <a:rPr lang="en-US" sz="2000" dirty="0" err="1"/>
              <a:t>int</a:t>
            </a:r>
            <a:r>
              <a:rPr lang="en-US" sz="2000" dirty="0"/>
              <a:t> count;</a:t>
            </a:r>
          </a:p>
          <a:p>
            <a:pPr marL="109728" indent="0">
              <a:buNone/>
              <a:defRPr/>
            </a:pPr>
            <a:r>
              <a:rPr lang="en-US" sz="2000" dirty="0"/>
              <a:t>     </a:t>
            </a:r>
            <a:r>
              <a:rPr lang="en-US" sz="2000" dirty="0" err="1"/>
              <a:t>counter_test</a:t>
            </a:r>
            <a:r>
              <a:rPr lang="en-US" sz="2000" dirty="0"/>
              <a:t> ( ) { count++; }</a:t>
            </a:r>
          </a:p>
          <a:p>
            <a:pPr marL="109728" indent="0">
              <a:buNone/>
              <a:defRPr/>
            </a:pPr>
            <a:r>
              <a:rPr lang="en-US" sz="2000" dirty="0"/>
              <a:t>     ~</a:t>
            </a:r>
            <a:r>
              <a:rPr lang="en-US" sz="2000" dirty="0" err="1"/>
              <a:t>counter_test</a:t>
            </a:r>
            <a:r>
              <a:rPr lang="en-US" sz="2000" dirty="0"/>
              <a:t> ( ) { count--;}</a:t>
            </a:r>
          </a:p>
          <a:p>
            <a:pPr marL="109728" indent="0">
              <a:buNone/>
              <a:defRPr/>
            </a:pPr>
            <a:r>
              <a:rPr lang="en-US" sz="2000" dirty="0"/>
              <a:t>   };</a:t>
            </a:r>
            <a:endParaRPr lang="en-US" dirty="0"/>
          </a:p>
          <a:p>
            <a:pPr>
              <a:buNone/>
            </a:pP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 – Uses</a:t>
            </a:r>
            <a:endParaRPr lang="en-IN" b="1" dirty="0"/>
          </a:p>
        </p:txBody>
      </p:sp>
      <p:sp>
        <p:nvSpPr>
          <p:cNvPr id="3" name="Content Placeholder 2"/>
          <p:cNvSpPr>
            <a:spLocks noGrp="1"/>
          </p:cNvSpPr>
          <p:nvPr>
            <p:ph idx="1"/>
          </p:nvPr>
        </p:nvSpPr>
        <p:spPr/>
        <p:txBody>
          <a:bodyPr>
            <a:normAutofit fontScale="47500" lnSpcReduction="20000"/>
          </a:bodyPr>
          <a:lstStyle/>
          <a:p>
            <a:pPr marL="109728" indent="0">
              <a:lnSpc>
                <a:spcPct val="80000"/>
              </a:lnSpc>
              <a:buNone/>
              <a:defRPr/>
            </a:pPr>
            <a:r>
              <a:rPr lang="en-US" dirty="0" err="1"/>
              <a:t>int</a:t>
            </a:r>
            <a:r>
              <a:rPr lang="en-US" dirty="0"/>
              <a:t> </a:t>
            </a:r>
            <a:r>
              <a:rPr lang="en-US" dirty="0" err="1"/>
              <a:t>counter_test</a:t>
            </a:r>
            <a:r>
              <a:rPr lang="en-US" dirty="0"/>
              <a:t>::count;</a:t>
            </a:r>
          </a:p>
          <a:p>
            <a:pPr marL="109728" indent="0">
              <a:lnSpc>
                <a:spcPct val="80000"/>
              </a:lnSpc>
              <a:buNone/>
              <a:defRPr/>
            </a:pPr>
            <a:r>
              <a:rPr lang="en-US" dirty="0"/>
              <a:t>void f( ); </a:t>
            </a:r>
          </a:p>
          <a:p>
            <a:pPr marL="109728" indent="0">
              <a:lnSpc>
                <a:spcPct val="80000"/>
              </a:lnSpc>
              <a:buNone/>
              <a:defRPr/>
            </a:pPr>
            <a:r>
              <a:rPr lang="en-US" dirty="0" err="1"/>
              <a:t>int</a:t>
            </a:r>
            <a:r>
              <a:rPr lang="en-US" dirty="0"/>
              <a:t> main( )</a:t>
            </a:r>
          </a:p>
          <a:p>
            <a:pPr marL="109728" indent="0">
              <a:lnSpc>
                <a:spcPct val="80000"/>
              </a:lnSpc>
              <a:buNone/>
              <a:defRPr/>
            </a:pPr>
            <a:r>
              <a:rPr lang="en-US" dirty="0"/>
              <a:t> {</a:t>
            </a:r>
          </a:p>
          <a:p>
            <a:pPr marL="109728" indent="0">
              <a:lnSpc>
                <a:spcPct val="80000"/>
              </a:lnSpc>
              <a:buNone/>
              <a:defRPr/>
            </a:pPr>
            <a:r>
              <a:rPr lang="en-US" dirty="0"/>
              <a:t>   </a:t>
            </a:r>
            <a:r>
              <a:rPr lang="en-US" dirty="0" err="1"/>
              <a:t>counter_test</a:t>
            </a:r>
            <a:r>
              <a:rPr lang="en-US" dirty="0"/>
              <a:t> ob1;</a:t>
            </a:r>
          </a:p>
          <a:p>
            <a:pPr marL="109728" indent="0">
              <a:lnSpc>
                <a:spcPct val="80000"/>
              </a:lnSpc>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a:lnSpc>
                <a:spcPct val="80000"/>
              </a:lnSpc>
              <a:buNone/>
              <a:defRPr/>
            </a:pPr>
            <a:r>
              <a:rPr lang="en-US" dirty="0"/>
              <a:t>   </a:t>
            </a:r>
            <a:r>
              <a:rPr lang="en-US" dirty="0" err="1"/>
              <a:t>counter_test</a:t>
            </a:r>
            <a:r>
              <a:rPr lang="en-US" dirty="0"/>
              <a:t> ob2;</a:t>
            </a:r>
          </a:p>
          <a:p>
            <a:pPr marL="109728" indent="0">
              <a:lnSpc>
                <a:spcPct val="80000"/>
              </a:lnSpc>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a:lnSpc>
                <a:spcPct val="80000"/>
              </a:lnSpc>
              <a:buNone/>
              <a:defRPr/>
            </a:pPr>
            <a:r>
              <a:rPr lang="en-US" dirty="0"/>
              <a:t>   f( ); </a:t>
            </a:r>
          </a:p>
          <a:p>
            <a:pPr marL="109728" indent="0">
              <a:lnSpc>
                <a:spcPct val="80000"/>
              </a:lnSpc>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a:lnSpc>
                <a:spcPct val="80000"/>
              </a:lnSpc>
              <a:buNone/>
              <a:defRPr/>
            </a:pPr>
            <a:r>
              <a:rPr lang="en-US" dirty="0"/>
              <a:t>   return 0; }</a:t>
            </a:r>
          </a:p>
          <a:p>
            <a:pPr marL="109728" indent="0">
              <a:lnSpc>
                <a:spcPct val="80000"/>
              </a:lnSpc>
              <a:buNone/>
              <a:defRPr/>
            </a:pPr>
            <a:r>
              <a:rPr lang="en-US" dirty="0"/>
              <a:t>void f( )</a:t>
            </a:r>
          </a:p>
          <a:p>
            <a:pPr marL="109728" indent="0">
              <a:lnSpc>
                <a:spcPct val="80000"/>
              </a:lnSpc>
              <a:buNone/>
              <a:defRPr/>
            </a:pPr>
            <a:r>
              <a:rPr lang="en-US" dirty="0"/>
              <a:t> {</a:t>
            </a:r>
          </a:p>
          <a:p>
            <a:pPr marL="109728" indent="0">
              <a:lnSpc>
                <a:spcPct val="80000"/>
              </a:lnSpc>
              <a:buNone/>
              <a:defRPr/>
            </a:pPr>
            <a:r>
              <a:rPr lang="en-US" dirty="0"/>
              <a:t>    counter temp;</a:t>
            </a:r>
          </a:p>
          <a:p>
            <a:pPr marL="109728" indent="0">
              <a:lnSpc>
                <a:spcPct val="80000"/>
              </a:lnSpc>
              <a:buNone/>
              <a:defRPr/>
            </a:pPr>
            <a:r>
              <a:rPr lang="en-US" dirty="0"/>
              <a:t>    </a:t>
            </a:r>
            <a:r>
              <a:rPr lang="en-US" dirty="0" err="1"/>
              <a:t>cout</a:t>
            </a:r>
            <a:r>
              <a:rPr lang="en-US" dirty="0"/>
              <a:t> &lt;&lt; objects in existence:  “ &lt;&lt; </a:t>
            </a:r>
            <a:r>
              <a:rPr lang="en-US" dirty="0" err="1"/>
              <a:t>counter_test</a:t>
            </a:r>
            <a:r>
              <a:rPr lang="en-US" dirty="0"/>
              <a:t>::count &lt;&lt; “\n”;</a:t>
            </a:r>
          </a:p>
          <a:p>
            <a:pPr marL="109728" indent="0">
              <a:lnSpc>
                <a:spcPct val="80000"/>
              </a:lnSpc>
              <a:buNone/>
              <a:defRPr/>
            </a:pPr>
            <a:r>
              <a:rPr lang="en-US" dirty="0"/>
              <a:t>    // temp is destroyed when f( ) returns</a:t>
            </a:r>
          </a:p>
          <a:p>
            <a:pPr marL="109728" indent="0">
              <a:lnSpc>
                <a:spcPct val="80000"/>
              </a:lnSpc>
              <a:buNone/>
              <a:defRPr/>
            </a:pP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a:bodyPr>
          <a:lstStyle/>
          <a:p>
            <a:pPr marL="365760" indent="-256032">
              <a:buFont typeface="Wingdings 3"/>
              <a:buChar char=""/>
              <a:defRPr/>
            </a:pPr>
            <a:r>
              <a:rPr lang="en-US" dirty="0"/>
              <a:t>Member functions may also be declared static.</a:t>
            </a:r>
          </a:p>
          <a:p>
            <a:pPr marL="365760" indent="-256032">
              <a:buFont typeface="Wingdings 3"/>
              <a:buChar char=""/>
              <a:defRPr/>
            </a:pPr>
            <a:endParaRPr lang="en-US" dirty="0"/>
          </a:p>
          <a:p>
            <a:pPr marL="365760" indent="-256032">
              <a:buFont typeface="Wingdings 3"/>
              <a:buChar char=""/>
              <a:defRPr/>
            </a:pPr>
            <a:r>
              <a:rPr lang="en-US" dirty="0"/>
              <a:t>Static member functions are subject to several restrictions.</a:t>
            </a:r>
          </a:p>
          <a:p>
            <a:pPr marL="365760" indent="-256032">
              <a:buFont typeface="Wingdings 3"/>
              <a:buChar char=""/>
              <a:defRPr/>
            </a:pPr>
            <a:endParaRPr lang="en-US" dirty="0"/>
          </a:p>
          <a:p>
            <a:pPr marL="365760" indent="-256032">
              <a:buFont typeface="Wingdings 3"/>
              <a:buChar char=""/>
              <a:defRPr/>
            </a:pPr>
            <a:r>
              <a:rPr lang="en-US" dirty="0"/>
              <a:t>They may only directly refer to other static members of the class.</a:t>
            </a:r>
          </a:p>
          <a:p>
            <a:pPr marL="365760" indent="-256032">
              <a:buFont typeface="Wingdings 3"/>
              <a:buChar char=""/>
              <a:defRPr/>
            </a:pPr>
            <a:endParaRPr lang="en-US" dirty="0"/>
          </a:p>
          <a:p>
            <a:pPr marL="365760" indent="-256032">
              <a:buFont typeface="Wingdings 3"/>
              <a:buChar char=""/>
              <a:defRPr/>
            </a:pPr>
            <a:r>
              <a:rPr lang="en-US" dirty="0"/>
              <a:t>A static member function does not have a </a:t>
            </a:r>
            <a:r>
              <a:rPr lang="en-US" b="1" dirty="0"/>
              <a:t>this</a:t>
            </a:r>
            <a:r>
              <a:rPr lang="en-US" dirty="0"/>
              <a:t> pointer.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a:bodyPr>
          <a:lstStyle/>
          <a:p>
            <a:pPr marL="365760" indent="-256032">
              <a:buFont typeface="Wingdings 3"/>
              <a:buChar char=""/>
              <a:defRPr/>
            </a:pPr>
            <a:r>
              <a:rPr lang="en-US" dirty="0"/>
              <a:t>There cannot be a </a:t>
            </a:r>
            <a:r>
              <a:rPr lang="en-US" b="1" dirty="0"/>
              <a:t>static</a:t>
            </a:r>
            <a:r>
              <a:rPr lang="en-US" dirty="0"/>
              <a:t> and a </a:t>
            </a:r>
            <a:r>
              <a:rPr lang="en-US" b="1" dirty="0"/>
              <a:t>non-static</a:t>
            </a:r>
            <a:r>
              <a:rPr lang="en-US" dirty="0"/>
              <a:t> version of the same function.</a:t>
            </a:r>
          </a:p>
          <a:p>
            <a:pPr marL="365760" indent="-256032">
              <a:buFont typeface="Wingdings 3"/>
              <a:buChar char=""/>
              <a:defRPr/>
            </a:pPr>
            <a:endParaRPr lang="en-US" dirty="0"/>
          </a:p>
          <a:p>
            <a:pPr marL="365760" indent="-256032">
              <a:buFont typeface="Wingdings 3"/>
              <a:buChar char=""/>
              <a:defRPr/>
            </a:pPr>
            <a:r>
              <a:rPr lang="en-US" dirty="0"/>
              <a:t>A static member function may not be </a:t>
            </a:r>
            <a:r>
              <a:rPr lang="en-US" b="1" dirty="0"/>
              <a:t>virtual</a:t>
            </a:r>
            <a:r>
              <a:rPr lang="en-US" dirty="0"/>
              <a:t>.</a:t>
            </a:r>
          </a:p>
          <a:p>
            <a:pPr marL="365760" indent="-256032">
              <a:buFont typeface="Wingdings 3"/>
              <a:buChar char=""/>
              <a:defRPr/>
            </a:pPr>
            <a:endParaRPr lang="en-US" dirty="0"/>
          </a:p>
          <a:p>
            <a:pPr marL="365760" indent="-256032">
              <a:buFont typeface="Wingdings 3"/>
              <a:buChar char=""/>
              <a:defRPr/>
            </a:pPr>
            <a:r>
              <a:rPr lang="en-US" dirty="0"/>
              <a:t>Finally, they cannot be declared as </a:t>
            </a:r>
            <a:r>
              <a:rPr lang="en-US" b="1" dirty="0"/>
              <a:t>const</a:t>
            </a:r>
            <a:r>
              <a:rPr lang="en-US" dirty="0"/>
              <a:t> or </a:t>
            </a:r>
            <a:r>
              <a:rPr lang="en-US" b="1" dirty="0"/>
              <a:t>volatile</a:t>
            </a:r>
            <a:r>
              <a:rPr lang="en-US" dirty="0"/>
              <a:t>.</a:t>
            </a:r>
          </a:p>
          <a:p>
            <a:pPr marL="365760" indent="-256032">
              <a:buFont typeface="Wingdings 3"/>
              <a:buChar char=""/>
              <a:defRPr/>
            </a:pPr>
            <a:endParaRPr lang="en-US" dirty="0"/>
          </a:p>
          <a:p>
            <a:pPr marL="365760" indent="-256032">
              <a:buFont typeface="Wingdings 3"/>
              <a:buChar char=""/>
              <a:defRPr/>
            </a:pPr>
            <a:r>
              <a:rPr lang="en-US" dirty="0"/>
              <a:t>One good use for them is to “pre-initialize” private static data before any object is actually created.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a:t>
            </a:r>
            <a:r>
              <a:rPr lang="en-US" b="1" dirty="0" err="1"/>
              <a:t>vs</a:t>
            </a:r>
            <a:r>
              <a:rPr lang="en-US" b="1" dirty="0"/>
              <a:t> C++</a:t>
            </a:r>
            <a:endParaRPr lang="en-IN" b="1" dirty="0"/>
          </a:p>
        </p:txBody>
      </p:sp>
      <p:sp>
        <p:nvSpPr>
          <p:cNvPr id="3" name="Content Placeholder 2"/>
          <p:cNvSpPr>
            <a:spLocks noGrp="1"/>
          </p:cNvSpPr>
          <p:nvPr>
            <p:ph idx="1"/>
          </p:nvPr>
        </p:nvSpPr>
        <p:spPr>
          <a:xfrm>
            <a:off x="1981200" y="1357299"/>
            <a:ext cx="8229600" cy="4768865"/>
          </a:xfrm>
        </p:spPr>
        <p:txBody>
          <a:bodyPr>
            <a:normAutofit/>
          </a:bodyPr>
          <a:lstStyle/>
          <a:p>
            <a:r>
              <a:rPr lang="en-US" sz="2400" dirty="0"/>
              <a:t>The difference between C and C++ is primarily in the degree of emphasis on </a:t>
            </a:r>
            <a:r>
              <a:rPr lang="en-US" sz="2400" b="1" dirty="0"/>
              <a:t>types and structures</a:t>
            </a:r>
            <a:r>
              <a:rPr lang="en-US" sz="2400" dirty="0"/>
              <a:t>.</a:t>
            </a:r>
          </a:p>
          <a:p>
            <a:r>
              <a:rPr lang="en-US" sz="2400" dirty="0"/>
              <a:t>WHY THE NAME C++: “++” is the increment operator. C+ is a syntax error! Thus C++ clearly suggests that it is an extension of C.</a:t>
            </a:r>
          </a:p>
          <a:p>
            <a:r>
              <a:rPr lang="en-US" sz="2400" dirty="0"/>
              <a:t>C++ main purpose was to make writing good programs easier and more pleasant for the individual programmer.</a:t>
            </a:r>
          </a:p>
          <a:p>
            <a:r>
              <a:rPr lang="en-US" sz="2400" dirty="0"/>
              <a:t>The definition of C++ has been revised to ensure that a construct that is both legal C and legal C++ has the same meaning in both languages.</a:t>
            </a:r>
          </a:p>
          <a:p>
            <a:r>
              <a:rPr lang="en-US" sz="2400" dirty="0"/>
              <a:t>A C++ class is a type.</a:t>
            </a:r>
            <a:endParaRPr lang="en-I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using namespace std;</a:t>
            </a:r>
          </a:p>
          <a:p>
            <a:pPr marL="0" indent="0">
              <a:buNone/>
            </a:pPr>
            <a:r>
              <a:rPr lang="en-US" dirty="0"/>
              <a:t>class </a:t>
            </a:r>
            <a:r>
              <a:rPr lang="en-US" dirty="0" err="1"/>
              <a:t>static_type</a:t>
            </a:r>
            <a:endParaRPr lang="en-US" dirty="0"/>
          </a:p>
          <a:p>
            <a:pPr marL="0" indent="0">
              <a:buNone/>
            </a:pPr>
            <a:r>
              <a:rPr lang="en-US" dirty="0"/>
              <a:t>  {</a:t>
            </a:r>
          </a:p>
          <a:p>
            <a:pPr marL="0" indent="0">
              <a:buNone/>
            </a:pPr>
            <a:r>
              <a:rPr lang="en-US" dirty="0"/>
              <a:t>   private: </a:t>
            </a:r>
          </a:p>
          <a:p>
            <a:pPr marL="0" indent="0">
              <a:buNone/>
            </a:pPr>
            <a:r>
              <a:rPr lang="en-US" dirty="0"/>
              <a:t>    static </a:t>
            </a:r>
            <a:r>
              <a:rPr lang="en-US" dirty="0" err="1"/>
              <a:t>int</a:t>
            </a:r>
            <a:r>
              <a:rPr lang="en-US" dirty="0"/>
              <a:t> </a:t>
            </a:r>
            <a:r>
              <a:rPr lang="en-US" dirty="0" err="1"/>
              <a:t>i</a:t>
            </a:r>
            <a:r>
              <a:rPr lang="en-US" dirty="0"/>
              <a:t>;</a:t>
            </a:r>
          </a:p>
          <a:p>
            <a:pPr marL="0" indent="0">
              <a:buNone/>
            </a:pPr>
            <a:r>
              <a:rPr lang="en-US" dirty="0"/>
              <a:t>   public:</a:t>
            </a:r>
          </a:p>
          <a:p>
            <a:pPr marL="0" indent="0">
              <a:buNone/>
            </a:pPr>
            <a:r>
              <a:rPr lang="en-US" dirty="0"/>
              <a:t>    static void init ( </a:t>
            </a:r>
            <a:r>
              <a:rPr lang="en-US" dirty="0" err="1"/>
              <a:t>int</a:t>
            </a:r>
            <a:r>
              <a:rPr lang="en-US" dirty="0"/>
              <a:t> x) </a:t>
            </a:r>
          </a:p>
          <a:p>
            <a:pPr marL="0" indent="0">
              <a:buNone/>
            </a:pPr>
            <a:r>
              <a:rPr lang="en-US" dirty="0"/>
              <a:t>      { </a:t>
            </a:r>
            <a:r>
              <a:rPr lang="en-US" dirty="0" err="1"/>
              <a:t>i</a:t>
            </a:r>
            <a:r>
              <a:rPr lang="en-US" dirty="0"/>
              <a:t> = x; }</a:t>
            </a:r>
          </a:p>
          <a:p>
            <a:pPr marL="0" indent="0">
              <a:buNone/>
            </a:pPr>
            <a:r>
              <a:rPr lang="en-US" dirty="0"/>
              <a:t>    void show ( )</a:t>
            </a:r>
          </a:p>
          <a:p>
            <a:pPr marL="0" indent="0">
              <a:buNone/>
            </a:pPr>
            <a:r>
              <a:rPr lang="en-US" dirty="0"/>
              <a:t>     { </a:t>
            </a:r>
            <a:r>
              <a:rPr lang="en-US" dirty="0" err="1"/>
              <a:t>cout</a:t>
            </a:r>
            <a:r>
              <a:rPr lang="en-US" dirty="0"/>
              <a:t> &lt;&lt; </a:t>
            </a:r>
            <a:r>
              <a:rPr lang="en-US" dirty="0" err="1"/>
              <a:t>i</a:t>
            </a:r>
            <a:r>
              <a:rPr lang="en-US" dirty="0"/>
              <a:t>;}</a:t>
            </a:r>
          </a:p>
          <a:p>
            <a:pPr marL="0" indent="0">
              <a:buNone/>
            </a:pPr>
            <a:r>
              <a:rPr lang="en-US" dirty="0"/>
              <a:t>    };</a:t>
            </a:r>
          </a:p>
          <a:p>
            <a:pPr marL="0" indent="0">
              <a:buNone/>
            </a:pPr>
            <a:r>
              <a:rPr lang="en-US" dirty="0" err="1"/>
              <a:t>int</a:t>
            </a:r>
            <a:r>
              <a:rPr lang="en-US" dirty="0"/>
              <a:t> </a:t>
            </a:r>
            <a:r>
              <a:rPr lang="en-US" dirty="0" err="1"/>
              <a:t>static_type</a:t>
            </a:r>
            <a:r>
              <a:rPr lang="en-US" b="1" dirty="0"/>
              <a:t>::</a:t>
            </a:r>
            <a:r>
              <a:rPr lang="en-US" dirty="0" err="1"/>
              <a:t>i</a:t>
            </a:r>
            <a:r>
              <a:rPr lang="en-US" dirty="0"/>
              <a:t>; // define </a:t>
            </a:r>
            <a:r>
              <a:rPr lang="en-US" dirty="0" err="1"/>
              <a:t>i</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IN" b="1" dirty="0"/>
          </a:p>
        </p:txBody>
      </p:sp>
      <p:sp>
        <p:nvSpPr>
          <p:cNvPr id="3" name="Content Placeholder 2"/>
          <p:cNvSpPr>
            <a:spLocks noGrp="1"/>
          </p:cNvSpPr>
          <p:nvPr>
            <p:ph idx="1"/>
          </p:nvPr>
        </p:nvSpPr>
        <p:spPr/>
        <p:txBody>
          <a:bodyPr>
            <a:normAutofit/>
          </a:bodyPr>
          <a:lstStyle/>
          <a:p>
            <a:pPr marL="0" indent="0">
              <a:buNone/>
            </a:pPr>
            <a:r>
              <a:rPr lang="en-US" dirty="0" err="1"/>
              <a:t>int</a:t>
            </a:r>
            <a:r>
              <a:rPr lang="en-US" dirty="0"/>
              <a:t> main( )</a:t>
            </a:r>
          </a:p>
          <a:p>
            <a:pPr marL="0" indent="0">
              <a:buNone/>
            </a:pPr>
            <a:r>
              <a:rPr lang="en-US" dirty="0"/>
              <a:t> {</a:t>
            </a:r>
          </a:p>
          <a:p>
            <a:pPr marL="0" indent="0">
              <a:buNone/>
            </a:pPr>
            <a:r>
              <a:rPr lang="en-US" dirty="0"/>
              <a:t>   // initialize static data before object creation</a:t>
            </a:r>
          </a:p>
          <a:p>
            <a:pPr marL="0" indent="0">
              <a:buNone/>
            </a:pPr>
            <a:r>
              <a:rPr lang="en-US" dirty="0"/>
              <a:t>  </a:t>
            </a:r>
            <a:r>
              <a:rPr lang="en-US" dirty="0" err="1"/>
              <a:t>static_type</a:t>
            </a:r>
            <a:r>
              <a:rPr lang="en-US" b="1" dirty="0"/>
              <a:t>::</a:t>
            </a:r>
            <a:r>
              <a:rPr lang="en-US" dirty="0"/>
              <a:t>init(100);</a:t>
            </a:r>
          </a:p>
          <a:p>
            <a:pPr marL="0" indent="0">
              <a:buNone/>
            </a:pPr>
            <a:r>
              <a:rPr lang="en-US" dirty="0"/>
              <a:t>  </a:t>
            </a:r>
            <a:r>
              <a:rPr lang="en-US" dirty="0" err="1"/>
              <a:t>static_type</a:t>
            </a:r>
            <a:r>
              <a:rPr lang="en-US" dirty="0"/>
              <a:t> x;</a:t>
            </a:r>
          </a:p>
          <a:p>
            <a:pPr marL="0" indent="0">
              <a:buNone/>
            </a:pPr>
            <a:r>
              <a:rPr lang="en-US" dirty="0"/>
              <a:t>  </a:t>
            </a:r>
            <a:r>
              <a:rPr lang="en-US" dirty="0" err="1"/>
              <a:t>x.show</a:t>
            </a:r>
            <a:r>
              <a:rPr lang="en-US" dirty="0"/>
              <a:t>( ); // displays</a:t>
            </a:r>
          </a:p>
          <a:p>
            <a:pPr marL="0" indent="0">
              <a:buNone/>
            </a:pPr>
            <a:r>
              <a:rPr lang="en-US" dirty="0"/>
              <a:t>  return 0;</a:t>
            </a:r>
          </a:p>
          <a:p>
            <a:pPr marL="0" indent="0">
              <a:buNone/>
            </a:pP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lnSpcReduction="10000"/>
          </a:bodyPr>
          <a:lstStyle/>
          <a:p>
            <a:pPr marL="365760" indent="-256032">
              <a:buNone/>
              <a:defRPr/>
            </a:pPr>
            <a:r>
              <a:rPr lang="en-US" dirty="0"/>
              <a:t>In this section, you  learnt to:</a:t>
            </a:r>
          </a:p>
          <a:p>
            <a:pPr marL="365760" indent="-256032">
              <a:buFont typeface="Wingdings 3"/>
              <a:buChar char=""/>
              <a:defRPr/>
            </a:pPr>
            <a:r>
              <a:rPr lang="en-US" dirty="0"/>
              <a:t>Define a class</a:t>
            </a:r>
          </a:p>
          <a:p>
            <a:pPr marL="365760" indent="-256032">
              <a:buFont typeface="Wingdings 3"/>
              <a:buChar char=""/>
              <a:defRPr/>
            </a:pPr>
            <a:r>
              <a:rPr lang="en-US" dirty="0"/>
              <a:t>Implement an object based on a class</a:t>
            </a:r>
          </a:p>
          <a:p>
            <a:pPr marL="365760" indent="-256032">
              <a:buFont typeface="Wingdings 3"/>
              <a:buChar char=""/>
              <a:defRPr/>
            </a:pPr>
            <a:r>
              <a:rPr lang="en-US" dirty="0"/>
              <a:t>Describe the access </a:t>
            </a:r>
            <a:r>
              <a:rPr lang="en-US" dirty="0" err="1"/>
              <a:t>specifiers</a:t>
            </a:r>
            <a:r>
              <a:rPr lang="en-US" dirty="0"/>
              <a:t> Private, Public, &amp; Protected</a:t>
            </a:r>
          </a:p>
          <a:p>
            <a:pPr marL="365760" indent="-256032">
              <a:buFont typeface="Wingdings 3"/>
              <a:buChar char=""/>
              <a:defRPr/>
            </a:pPr>
            <a:r>
              <a:rPr lang="en-US" dirty="0"/>
              <a:t>Describe the scope resolution operator</a:t>
            </a:r>
          </a:p>
          <a:p>
            <a:pPr marL="365760" indent="-256032">
              <a:buFont typeface="Wingdings 3"/>
              <a:buChar char=""/>
              <a:defRPr/>
            </a:pPr>
            <a:r>
              <a:rPr lang="en-US" dirty="0"/>
              <a:t>Describe the </a:t>
            </a:r>
            <a:r>
              <a:rPr lang="en-US" b="1" dirty="0"/>
              <a:t>this</a:t>
            </a:r>
            <a:r>
              <a:rPr lang="en-US" dirty="0"/>
              <a:t> pointer</a:t>
            </a:r>
          </a:p>
          <a:p>
            <a:pPr marL="365760" indent="-256032">
              <a:buFont typeface="Wingdings 3"/>
              <a:buChar char=""/>
              <a:defRPr/>
            </a:pPr>
            <a:r>
              <a:rPr lang="en-US" dirty="0"/>
              <a:t>Describe the accessibility of class members Vs </a:t>
            </a:r>
            <a:r>
              <a:rPr lang="en-US" dirty="0" err="1"/>
              <a:t>Struct</a:t>
            </a:r>
            <a:r>
              <a:rPr lang="en-US" dirty="0"/>
              <a:t> members</a:t>
            </a:r>
          </a:p>
          <a:p>
            <a:pPr marL="365760" indent="-256032">
              <a:buFont typeface="Wingdings 3"/>
              <a:buChar char=""/>
              <a:defRPr/>
            </a:pPr>
            <a:r>
              <a:rPr lang="en-US" dirty="0"/>
              <a:t>Describe Constructors and Destructors</a:t>
            </a:r>
          </a:p>
          <a:p>
            <a:pPr marL="365760" indent="-256032">
              <a:buFont typeface="Wingdings 3"/>
              <a:buChar char=""/>
              <a:defRPr/>
            </a:pPr>
            <a:r>
              <a:rPr lang="en-US" dirty="0"/>
              <a:t>Describe static class members, both data and member functions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u="sng" dirty="0"/>
              <a:t>Inheritance</a:t>
            </a:r>
            <a:endParaRPr lang="en-IN" sz="4400" b="1" u="sng"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normAutofit/>
          </a:bodyPr>
          <a:lstStyle/>
          <a:p>
            <a:r>
              <a:rPr lang="en-US" dirty="0"/>
              <a:t>In this lesson, you will learn to:</a:t>
            </a:r>
          </a:p>
          <a:p>
            <a:r>
              <a:rPr lang="en-US" dirty="0"/>
              <a:t>Derive a class from an existing class</a:t>
            </a:r>
          </a:p>
          <a:p>
            <a:r>
              <a:rPr lang="en-US" dirty="0"/>
              <a:t>Use base class access control when deriving a class</a:t>
            </a:r>
          </a:p>
          <a:p>
            <a:r>
              <a:rPr lang="en-US" dirty="0"/>
              <a:t>Describe the workings of protected members in a base class vis-à-vis derived class objects</a:t>
            </a:r>
          </a:p>
          <a:p>
            <a:r>
              <a:rPr lang="en-US" dirty="0"/>
              <a:t>Describe the order of invocation of constructors and destructors in an inheritance hierarchy</a:t>
            </a:r>
          </a:p>
          <a:p>
            <a:r>
              <a:rPr lang="en-US" dirty="0"/>
              <a:t>Pass parameters to base-class constructors from a derived class constructor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Public</a:t>
            </a:r>
            <a:endParaRPr lang="en-IN" b="1" dirty="0"/>
          </a:p>
        </p:txBody>
      </p:sp>
      <p:sp>
        <p:nvSpPr>
          <p:cNvPr id="3" name="Content Placeholder 2"/>
          <p:cNvSpPr>
            <a:spLocks noGrp="1"/>
          </p:cNvSpPr>
          <p:nvPr>
            <p:ph idx="1"/>
          </p:nvPr>
        </p:nvSpPr>
        <p:spPr/>
        <p:txBody>
          <a:bodyPr>
            <a:normAutofit/>
          </a:bodyPr>
          <a:lstStyle/>
          <a:p>
            <a:r>
              <a:rPr lang="en-US" dirty="0"/>
              <a:t>When the access </a:t>
            </a:r>
            <a:r>
              <a:rPr lang="en-US" dirty="0" err="1"/>
              <a:t>specifier</a:t>
            </a:r>
            <a:r>
              <a:rPr lang="en-US" dirty="0"/>
              <a:t> for a base class member is public, all public members of the base class become public members of the derived class. </a:t>
            </a:r>
          </a:p>
          <a:p>
            <a:endParaRPr lang="en-US" dirty="0"/>
          </a:p>
          <a:p>
            <a:r>
              <a:rPr lang="en-US" dirty="0"/>
              <a:t>All protected members of the base class become protected members of the derived class.</a:t>
            </a:r>
          </a:p>
          <a:p>
            <a:endParaRPr lang="en-US" dirty="0"/>
          </a:p>
          <a:p>
            <a:r>
              <a:rPr lang="en-US" dirty="0"/>
              <a:t>In all cases, the base class’ private elements remain private to the base, and are not directly accessible by members of the derived class.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Public</a:t>
            </a:r>
            <a:endParaRPr lang="en-IN" dirty="0"/>
          </a:p>
        </p:txBody>
      </p:sp>
      <p:sp>
        <p:nvSpPr>
          <p:cNvPr id="3" name="Content Placeholder 2"/>
          <p:cNvSpPr>
            <a:spLocks noGrp="1"/>
          </p:cNvSpPr>
          <p:nvPr>
            <p:ph idx="1"/>
          </p:nvPr>
        </p:nvSpPr>
        <p:spPr/>
        <p:txBody>
          <a:bodyPr>
            <a:normAutofit fontScale="55000" lnSpcReduction="20000"/>
          </a:bodyPr>
          <a:lstStyle/>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private:</a:t>
            </a:r>
          </a:p>
          <a:p>
            <a:r>
              <a:rPr lang="en-US" dirty="0"/>
              <a:t>   </a:t>
            </a:r>
            <a:r>
              <a:rPr lang="en-US" dirty="0" err="1"/>
              <a:t>int</a:t>
            </a:r>
            <a:r>
              <a:rPr lang="en-US" dirty="0"/>
              <a:t> </a:t>
            </a:r>
            <a:r>
              <a:rPr lang="en-US" dirty="0" err="1"/>
              <a:t>i</a:t>
            </a:r>
            <a:r>
              <a:rPr lang="en-US" dirty="0"/>
              <a:t>, j;</a:t>
            </a:r>
          </a:p>
          <a:p>
            <a:r>
              <a:rPr lang="en-US" dirty="0"/>
              <a:t>  public:</a:t>
            </a:r>
          </a:p>
          <a:p>
            <a:r>
              <a:rPr lang="en-US" dirty="0"/>
              <a:t>    void set( </a:t>
            </a:r>
            <a:r>
              <a:rPr lang="en-US" dirty="0" err="1"/>
              <a:t>int</a:t>
            </a:r>
            <a:r>
              <a:rPr lang="en-US" dirty="0"/>
              <a:t> a, </a:t>
            </a:r>
            <a:r>
              <a:rPr lang="en-US" dirty="0" err="1"/>
              <a:t>int</a:t>
            </a:r>
            <a:r>
              <a:rPr lang="en-US" dirty="0"/>
              <a:t> b)</a:t>
            </a:r>
          </a:p>
          <a:p>
            <a:r>
              <a:rPr lang="en-US" dirty="0"/>
              <a:t>     { </a:t>
            </a:r>
            <a:r>
              <a:rPr lang="en-US" dirty="0" err="1"/>
              <a:t>i</a:t>
            </a:r>
            <a:r>
              <a:rPr lang="en-US" dirty="0"/>
              <a:t> = a;</a:t>
            </a:r>
          </a:p>
          <a:p>
            <a:r>
              <a:rPr lang="en-US" dirty="0"/>
              <a:t>        j = b; } </a:t>
            </a:r>
          </a:p>
          <a:p>
            <a:r>
              <a:rPr lang="en-US" dirty="0"/>
              <a:t>void show( )</a:t>
            </a:r>
          </a:p>
          <a:p>
            <a:r>
              <a:rPr lang="en-US" dirty="0"/>
              <a:t>  {</a:t>
            </a:r>
          </a:p>
          <a:p>
            <a:r>
              <a:rPr lang="en-US" dirty="0"/>
              <a:t>    </a:t>
            </a:r>
            <a:r>
              <a:rPr lang="en-US" dirty="0" err="1"/>
              <a:t>cout</a:t>
            </a:r>
            <a:r>
              <a:rPr lang="en-US" dirty="0"/>
              <a:t> &lt;&lt; </a:t>
            </a:r>
            <a:r>
              <a:rPr lang="en-US" dirty="0" err="1"/>
              <a:t>i</a:t>
            </a:r>
            <a:r>
              <a:rPr lang="en-US" dirty="0"/>
              <a:t> &lt;&lt; “  “ &lt;&lt; j &lt;&lt; “\n”;</a:t>
            </a:r>
          </a:p>
          <a:p>
            <a:r>
              <a:rPr lang="en-US"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a:t>
            </a:r>
            <a:r>
              <a:rPr lang="en-US" dirty="0"/>
              <a:t> – Public (Code)</a:t>
            </a:r>
            <a:endParaRPr lang="en-IN" dirty="0"/>
          </a:p>
        </p:txBody>
      </p:sp>
      <p:sp>
        <p:nvSpPr>
          <p:cNvPr id="3" name="Content Placeholder 2"/>
          <p:cNvSpPr>
            <a:spLocks noGrp="1"/>
          </p:cNvSpPr>
          <p:nvPr>
            <p:ph idx="1"/>
          </p:nvPr>
        </p:nvSpPr>
        <p:spPr/>
        <p:txBody>
          <a:bodyPr>
            <a:normAutofit fontScale="47500" lnSpcReduction="20000"/>
          </a:bodyPr>
          <a:lstStyle/>
          <a:p>
            <a:pPr>
              <a:lnSpc>
                <a:spcPct val="80000"/>
              </a:lnSpc>
            </a:pPr>
            <a:r>
              <a:rPr lang="en-US" dirty="0"/>
              <a:t>class derived : </a:t>
            </a:r>
            <a:r>
              <a:rPr lang="en-US" b="1" dirty="0">
                <a:solidFill>
                  <a:srgbClr val="009900"/>
                </a:solidFill>
              </a:rPr>
              <a:t>public</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     derived (</a:t>
            </a:r>
            <a:r>
              <a:rPr lang="en-US" dirty="0" err="1"/>
              <a:t>int</a:t>
            </a:r>
            <a:r>
              <a:rPr lang="en-US" dirty="0"/>
              <a:t> x)</a:t>
            </a:r>
          </a:p>
          <a:p>
            <a:pPr>
              <a:lnSpc>
                <a:spcPct val="80000"/>
              </a:lnSpc>
            </a:pPr>
            <a:r>
              <a:rPr lang="en-US" dirty="0"/>
              <a:t>      { k = x;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a:p>
            <a:pPr>
              <a:lnSpc>
                <a:spcPct val="80000"/>
              </a:lnSpc>
            </a:pPr>
            <a:endParaRPr lang="en-US" dirty="0"/>
          </a:p>
          <a:p>
            <a:pPr>
              <a:lnSpc>
                <a:spcPct val="80000"/>
              </a:lnSpc>
            </a:pPr>
            <a:r>
              <a:rPr lang="en-US" dirty="0" err="1"/>
              <a:t>int</a:t>
            </a:r>
            <a:r>
              <a:rPr lang="en-US" dirty="0"/>
              <a:t> main( )</a:t>
            </a:r>
          </a:p>
          <a:p>
            <a:pPr>
              <a:lnSpc>
                <a:spcPct val="80000"/>
              </a:lnSpc>
            </a:pPr>
            <a:r>
              <a:rPr lang="en-US" dirty="0"/>
              <a:t>  {</a:t>
            </a:r>
          </a:p>
          <a:p>
            <a:pPr>
              <a:lnSpc>
                <a:spcPct val="80000"/>
              </a:lnSpc>
            </a:pPr>
            <a:r>
              <a:rPr lang="en-US" dirty="0"/>
              <a:t>    derived ob(3);</a:t>
            </a:r>
          </a:p>
          <a:p>
            <a:pPr>
              <a:lnSpc>
                <a:spcPct val="80000"/>
              </a:lnSpc>
            </a:pPr>
            <a:r>
              <a:rPr lang="en-US" dirty="0"/>
              <a:t>    </a:t>
            </a:r>
            <a:r>
              <a:rPr lang="en-US" dirty="0" err="1"/>
              <a:t>ob.set</a:t>
            </a:r>
            <a:r>
              <a:rPr lang="en-US" dirty="0"/>
              <a:t>(1,2); // access member of base from derived object</a:t>
            </a:r>
          </a:p>
          <a:p>
            <a:pPr>
              <a:lnSpc>
                <a:spcPct val="80000"/>
              </a:lnSpc>
            </a:pPr>
            <a:r>
              <a:rPr lang="en-US" dirty="0"/>
              <a:t>    </a:t>
            </a:r>
            <a:r>
              <a:rPr lang="en-US" dirty="0" err="1"/>
              <a:t>ob.show</a:t>
            </a:r>
            <a:r>
              <a:rPr lang="en-US" dirty="0"/>
              <a:t>( ); // access member of base</a:t>
            </a:r>
          </a:p>
          <a:p>
            <a:pPr>
              <a:lnSpc>
                <a:spcPct val="80000"/>
              </a:lnSpc>
            </a:pPr>
            <a:r>
              <a:rPr lang="en-US" dirty="0"/>
              <a:t>    </a:t>
            </a:r>
            <a:r>
              <a:rPr lang="en-US" dirty="0" err="1"/>
              <a:t>ob.showk</a:t>
            </a:r>
            <a:r>
              <a:rPr lang="en-US" dirty="0"/>
              <a:t>( ); // uses member of derived class</a:t>
            </a:r>
          </a:p>
          <a:p>
            <a:pPr>
              <a:lnSpc>
                <a:spcPct val="80000"/>
              </a:lnSpc>
            </a:pPr>
            <a:r>
              <a:rPr lang="en-US" dirty="0"/>
              <a:t>    return 0;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p:txBody>
          <a:bodyPr>
            <a:noAutofit/>
          </a:bodyPr>
          <a:lstStyle/>
          <a:p>
            <a:pPr>
              <a:lnSpc>
                <a:spcPct val="80000"/>
              </a:lnSpc>
            </a:pPr>
            <a:r>
              <a:rPr lang="en-US" sz="2000" dirty="0"/>
              <a:t>When the base class is inherited by using the private access </a:t>
            </a:r>
            <a:r>
              <a:rPr lang="en-US" sz="2000" dirty="0" err="1"/>
              <a:t>specifier</a:t>
            </a:r>
            <a:r>
              <a:rPr lang="en-US" sz="2000" dirty="0"/>
              <a:t>, all public and protected members of the base class become private members of the derived class.</a:t>
            </a:r>
          </a:p>
          <a:p>
            <a:pPr>
              <a:lnSpc>
                <a:spcPct val="80000"/>
              </a:lnSpc>
            </a:pPr>
            <a:endParaRPr lang="en-US" sz="2000" dirty="0"/>
          </a:p>
          <a:p>
            <a:pPr>
              <a:lnSpc>
                <a:spcPct val="80000"/>
              </a:lnSpc>
            </a:pPr>
            <a:r>
              <a:rPr lang="en-US" sz="2000" dirty="0"/>
              <a:t>The following program will not even compile because both set( ) and show( ) are now private members of derived:</a:t>
            </a:r>
          </a:p>
          <a:p>
            <a:pPr>
              <a:lnSpc>
                <a:spcPct val="80000"/>
              </a:lnSpc>
            </a:pPr>
            <a:r>
              <a:rPr lang="en-US" sz="2000" dirty="0"/>
              <a:t>#include&lt;</a:t>
            </a:r>
            <a:r>
              <a:rPr lang="en-US" sz="2000" dirty="0" err="1"/>
              <a:t>iostream</a:t>
            </a:r>
            <a:r>
              <a:rPr lang="en-US" sz="2000" dirty="0"/>
              <a:t>&gt;</a:t>
            </a:r>
          </a:p>
          <a:p>
            <a:pPr>
              <a:lnSpc>
                <a:spcPct val="80000"/>
              </a:lnSpc>
            </a:pPr>
            <a:r>
              <a:rPr lang="en-US" sz="2000" dirty="0"/>
              <a:t>using namespace std;</a:t>
            </a:r>
          </a:p>
          <a:p>
            <a:pPr>
              <a:lnSpc>
                <a:spcPct val="80000"/>
              </a:lnSpc>
            </a:pPr>
            <a:r>
              <a:rPr lang="en-US" sz="2000" dirty="0"/>
              <a:t>class base</a:t>
            </a:r>
          </a:p>
          <a:p>
            <a:pPr>
              <a:lnSpc>
                <a:spcPct val="80000"/>
              </a:lnSpc>
            </a:pPr>
            <a:r>
              <a:rPr lang="en-US" sz="2000" dirty="0"/>
              <a:t>{</a:t>
            </a:r>
          </a:p>
          <a:p>
            <a:pPr>
              <a:lnSpc>
                <a:spcPct val="80000"/>
              </a:lnSpc>
            </a:pPr>
            <a:r>
              <a:rPr lang="en-US" sz="2000" dirty="0"/>
              <a:t>  private:</a:t>
            </a:r>
          </a:p>
          <a:p>
            <a:pPr>
              <a:lnSpc>
                <a:spcPct val="80000"/>
              </a:lnSpc>
            </a:pPr>
            <a:r>
              <a:rPr lang="en-US" sz="2000" dirty="0"/>
              <a:t>   </a:t>
            </a:r>
            <a:r>
              <a:rPr lang="en-US" sz="2000" dirty="0" err="1"/>
              <a:t>int</a:t>
            </a:r>
            <a:r>
              <a:rPr lang="en-US" sz="2000" dirty="0"/>
              <a:t> </a:t>
            </a:r>
            <a:r>
              <a:rPr lang="en-US" sz="2000" dirty="0" err="1"/>
              <a:t>i</a:t>
            </a:r>
            <a:r>
              <a:rPr lang="en-US" sz="2000" dirty="0"/>
              <a:t>, j;</a:t>
            </a:r>
          </a:p>
          <a:p>
            <a:pPr>
              <a:lnSpc>
                <a:spcPct val="80000"/>
              </a:lnSpc>
            </a:pPr>
            <a:r>
              <a:rPr lang="en-US" sz="2000" dirty="0"/>
              <a:t>  public:</a:t>
            </a:r>
          </a:p>
          <a:p>
            <a:pPr>
              <a:lnSpc>
                <a:spcPct val="80000"/>
              </a:lnSpc>
            </a:pPr>
            <a:r>
              <a:rPr lang="en-US" sz="2000" dirty="0"/>
              <a:t>    void set( </a:t>
            </a:r>
            <a:r>
              <a:rPr lang="en-US" sz="2000" dirty="0" err="1"/>
              <a:t>int</a:t>
            </a:r>
            <a:r>
              <a:rPr lang="en-US" sz="2000" dirty="0"/>
              <a:t> a, </a:t>
            </a:r>
            <a:r>
              <a:rPr lang="en-US" sz="2000" dirty="0" err="1"/>
              <a:t>int</a:t>
            </a:r>
            <a:r>
              <a:rPr lang="en-US" sz="2000" dirty="0"/>
              <a:t> b)</a:t>
            </a:r>
          </a:p>
          <a:p>
            <a:pPr>
              <a:lnSpc>
                <a:spcPct val="80000"/>
              </a:lnSpc>
            </a:pPr>
            <a:r>
              <a:rPr lang="en-US" sz="2000" dirty="0"/>
              <a:t>     { </a:t>
            </a:r>
            <a:r>
              <a:rPr lang="en-US" sz="2000" dirty="0" err="1"/>
              <a:t>i</a:t>
            </a:r>
            <a:r>
              <a:rPr lang="en-US" sz="2000" dirty="0"/>
              <a:t> = a;</a:t>
            </a:r>
          </a:p>
          <a:p>
            <a:pPr>
              <a:lnSpc>
                <a:spcPct val="80000"/>
              </a:lnSpc>
            </a:pPr>
            <a:r>
              <a:rPr lang="en-US" sz="2000" dirty="0"/>
              <a:t>        j = b;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p:txBody>
          <a:bodyPr>
            <a:normAutofit fontScale="62500" lnSpcReduction="20000"/>
          </a:bodyPr>
          <a:lstStyle/>
          <a:p>
            <a:r>
              <a:rPr lang="en-US" dirty="0"/>
              <a:t>void show( )</a:t>
            </a:r>
          </a:p>
          <a:p>
            <a:r>
              <a:rPr lang="en-US" dirty="0"/>
              <a:t>  { </a:t>
            </a:r>
            <a:r>
              <a:rPr lang="en-US" dirty="0" err="1"/>
              <a:t>cout</a:t>
            </a:r>
            <a:r>
              <a:rPr lang="en-US" dirty="0"/>
              <a:t> &lt;&lt; </a:t>
            </a:r>
            <a:r>
              <a:rPr lang="en-US" dirty="0" err="1"/>
              <a:t>i</a:t>
            </a:r>
            <a:r>
              <a:rPr lang="en-US" dirty="0"/>
              <a:t> &lt;&lt; “  “ &lt;&lt; j &lt;&lt; “\n”; }</a:t>
            </a:r>
          </a:p>
          <a:p>
            <a:r>
              <a:rPr lang="en-US" dirty="0"/>
              <a:t>};</a:t>
            </a:r>
          </a:p>
          <a:p>
            <a:r>
              <a:rPr lang="en-US" dirty="0"/>
              <a:t>class derived : </a:t>
            </a:r>
            <a:r>
              <a:rPr lang="en-US" b="1" dirty="0">
                <a:solidFill>
                  <a:srgbClr val="009900"/>
                </a:solidFill>
              </a:rPr>
              <a:t>private</a:t>
            </a:r>
            <a:r>
              <a:rPr lang="en-US" dirty="0"/>
              <a:t> base</a:t>
            </a:r>
          </a:p>
          <a:p>
            <a:r>
              <a:rPr lang="en-US" dirty="0"/>
              <a:t>  {</a:t>
            </a:r>
          </a:p>
          <a:p>
            <a:r>
              <a:rPr lang="en-US" dirty="0"/>
              <a:t>    private:</a:t>
            </a:r>
          </a:p>
          <a:p>
            <a:r>
              <a:rPr lang="en-US" dirty="0"/>
              <a:t>     </a:t>
            </a:r>
            <a:r>
              <a:rPr lang="en-US" dirty="0" err="1"/>
              <a:t>int</a:t>
            </a:r>
            <a:r>
              <a:rPr lang="en-US" dirty="0"/>
              <a:t> k;</a:t>
            </a:r>
          </a:p>
          <a:p>
            <a:r>
              <a:rPr lang="en-US" dirty="0"/>
              <a:t>    public:</a:t>
            </a:r>
          </a:p>
          <a:p>
            <a:r>
              <a:rPr lang="en-US" dirty="0"/>
              <a:t>     derived (</a:t>
            </a:r>
            <a:r>
              <a:rPr lang="en-US" dirty="0" err="1"/>
              <a:t>int</a:t>
            </a:r>
            <a:r>
              <a:rPr lang="en-US" dirty="0"/>
              <a:t> x)</a:t>
            </a:r>
          </a:p>
          <a:p>
            <a:r>
              <a:rPr lang="en-US" dirty="0"/>
              <a:t>      { k = x; }</a:t>
            </a:r>
          </a:p>
          <a:p>
            <a:r>
              <a:rPr lang="en-US" dirty="0"/>
              <a:t>void </a:t>
            </a:r>
            <a:r>
              <a:rPr lang="en-US" dirty="0" err="1"/>
              <a:t>showk</a:t>
            </a:r>
            <a:r>
              <a:rPr lang="en-US" dirty="0"/>
              <a:t>( )</a:t>
            </a:r>
          </a:p>
          <a:p>
            <a:r>
              <a:rPr lang="en-US" dirty="0"/>
              <a:t>  { </a:t>
            </a:r>
            <a:r>
              <a:rPr lang="en-US" dirty="0" err="1"/>
              <a:t>cout</a:t>
            </a:r>
            <a:r>
              <a:rPr lang="en-US" dirty="0"/>
              <a:t> &lt;&lt; k &lt;&lt; “\n”;} </a:t>
            </a:r>
          </a:p>
          <a:p>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normAutofit fontScale="90000"/>
          </a:bodyPr>
          <a:lstStyle/>
          <a:p>
            <a:r>
              <a:rPr lang="en-US" b="1" dirty="0"/>
              <a:t>SUGGESTIONS FOR C PROGRAMMERS</a:t>
            </a:r>
            <a:endParaRPr lang="en-IN" b="1" dirty="0"/>
          </a:p>
        </p:txBody>
      </p:sp>
      <p:sp>
        <p:nvSpPr>
          <p:cNvPr id="3" name="Content Placeholder 2"/>
          <p:cNvSpPr>
            <a:spLocks noGrp="1"/>
          </p:cNvSpPr>
          <p:nvPr>
            <p:ph idx="1"/>
          </p:nvPr>
        </p:nvSpPr>
        <p:spPr>
          <a:xfrm>
            <a:off x="1952596" y="1357298"/>
            <a:ext cx="8229600" cy="5072098"/>
          </a:xfrm>
        </p:spPr>
        <p:txBody>
          <a:bodyPr>
            <a:normAutofit/>
          </a:bodyPr>
          <a:lstStyle/>
          <a:p>
            <a:r>
              <a:rPr lang="en-US" sz="2400" dirty="0"/>
              <a:t>Macros are almost not necessary in C++. Use </a:t>
            </a:r>
            <a:r>
              <a:rPr lang="en-US" sz="2400" i="1" u="sng" dirty="0"/>
              <a:t>const</a:t>
            </a:r>
            <a:r>
              <a:rPr lang="en-US" sz="2400" i="1" dirty="0"/>
              <a:t> </a:t>
            </a:r>
            <a:r>
              <a:rPr lang="en-US" sz="2400" dirty="0"/>
              <a:t>or </a:t>
            </a:r>
            <a:r>
              <a:rPr lang="en-US" sz="2400" dirty="0" err="1"/>
              <a:t>enum</a:t>
            </a:r>
            <a:r>
              <a:rPr lang="en-US" sz="2400" dirty="0"/>
              <a:t> to define constants, </a:t>
            </a:r>
            <a:r>
              <a:rPr lang="en-US" sz="2400" i="1" u="sng" dirty="0"/>
              <a:t>inline </a:t>
            </a:r>
            <a:r>
              <a:rPr lang="en-US" sz="2400" dirty="0"/>
              <a:t>to avoid function-calling overhead, </a:t>
            </a:r>
            <a:r>
              <a:rPr lang="en-US" sz="2400" i="1" u="sng" dirty="0"/>
              <a:t>templates </a:t>
            </a:r>
            <a:r>
              <a:rPr lang="en-US" sz="2400" dirty="0"/>
              <a:t>to specify families of functions and types, and </a:t>
            </a:r>
            <a:r>
              <a:rPr lang="en-US" sz="2400" i="1" u="sng" dirty="0"/>
              <a:t>namespaces</a:t>
            </a:r>
            <a:r>
              <a:rPr lang="en-US" sz="2400" dirty="0"/>
              <a:t> to avoid name clashes.</a:t>
            </a:r>
          </a:p>
          <a:p>
            <a:r>
              <a:rPr lang="en-US" sz="2400" dirty="0"/>
              <a:t>Need not declare a variable before you need it so that you can initialize it immediately.</a:t>
            </a:r>
          </a:p>
          <a:p>
            <a:r>
              <a:rPr lang="en-US" sz="2400" dirty="0"/>
              <a:t>Don’t use </a:t>
            </a:r>
            <a:r>
              <a:rPr lang="en-US" sz="2400" dirty="0" err="1"/>
              <a:t>malloc</a:t>
            </a:r>
            <a:r>
              <a:rPr lang="en-US" sz="2400" dirty="0"/>
              <a:t>(). The ‘new’ operator does the same job better.</a:t>
            </a:r>
          </a:p>
          <a:p>
            <a:r>
              <a:rPr lang="en-US" sz="2400" dirty="0"/>
              <a:t>Try to avoid void*, pointer arithmetic, unions, and casts. In most cases, a cast is an indication of a design error.</a:t>
            </a:r>
          </a:p>
          <a:p>
            <a:r>
              <a:rPr lang="en-US" sz="2400" dirty="0"/>
              <a:t>Minimize the use of </a:t>
            </a:r>
            <a:r>
              <a:rPr lang="en-US" sz="2400"/>
              <a:t>arrays and </a:t>
            </a:r>
            <a:r>
              <a:rPr lang="en-US" sz="2400" dirty="0"/>
              <a:t>C-style strings. Instead use C++ standard library </a:t>
            </a:r>
            <a:r>
              <a:rPr lang="en-US" sz="2400" b="1" dirty="0"/>
              <a:t>string </a:t>
            </a:r>
            <a:r>
              <a:rPr lang="en-US" sz="2400" dirty="0"/>
              <a:t>and </a:t>
            </a:r>
            <a:r>
              <a:rPr lang="en-US" sz="2400" b="1" dirty="0"/>
              <a:t>vector </a:t>
            </a:r>
            <a:r>
              <a:rPr lang="en-US" sz="2400" dirty="0"/>
              <a:t>classes.</a:t>
            </a:r>
            <a:endParaRPr lang="en-IN"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a:t>
            </a:r>
            <a:r>
              <a:rPr lang="en-US" b="1" dirty="0" err="1"/>
              <a:t>Specifier</a:t>
            </a:r>
            <a:r>
              <a:rPr lang="en-US" b="1" dirty="0"/>
              <a:t> - Private</a:t>
            </a:r>
            <a:endParaRPr lang="en-IN" b="1" dirty="0"/>
          </a:p>
        </p:txBody>
      </p:sp>
      <p:sp>
        <p:nvSpPr>
          <p:cNvPr id="3" name="Content Placeholder 2"/>
          <p:cNvSpPr>
            <a:spLocks noGrp="1"/>
          </p:cNvSpPr>
          <p:nvPr>
            <p:ph idx="1"/>
          </p:nvPr>
        </p:nvSpPr>
        <p:spPr>
          <a:xfrm>
            <a:off x="1981200" y="1357299"/>
            <a:ext cx="8229600" cy="4768865"/>
          </a:xfrm>
        </p:spPr>
        <p:txBody>
          <a:bodyPr>
            <a:normAutofit fontScale="92500" lnSpcReduction="10000"/>
          </a:bodyPr>
          <a:lstStyle/>
          <a:p>
            <a:pPr>
              <a:lnSpc>
                <a:spcPct val="90000"/>
              </a:lnSpc>
            </a:pPr>
            <a:r>
              <a:rPr lang="en-US" sz="2400" dirty="0" err="1"/>
              <a:t>int</a:t>
            </a:r>
            <a:r>
              <a:rPr lang="en-US" sz="2400" dirty="0"/>
              <a:t> main( )</a:t>
            </a:r>
          </a:p>
          <a:p>
            <a:pPr>
              <a:lnSpc>
                <a:spcPct val="90000"/>
              </a:lnSpc>
            </a:pPr>
            <a:r>
              <a:rPr lang="en-US" sz="2400" dirty="0"/>
              <a:t>  {</a:t>
            </a:r>
          </a:p>
          <a:p>
            <a:pPr>
              <a:lnSpc>
                <a:spcPct val="90000"/>
              </a:lnSpc>
            </a:pPr>
            <a:r>
              <a:rPr lang="en-US" sz="2400" dirty="0"/>
              <a:t>    derived ob(3);</a:t>
            </a:r>
          </a:p>
          <a:p>
            <a:pPr>
              <a:lnSpc>
                <a:spcPct val="90000"/>
              </a:lnSpc>
            </a:pPr>
            <a:r>
              <a:rPr lang="en-US" sz="2400" dirty="0"/>
              <a:t>    </a:t>
            </a:r>
            <a:r>
              <a:rPr lang="en-US" sz="2400" dirty="0" err="1"/>
              <a:t>ob.set</a:t>
            </a:r>
            <a:r>
              <a:rPr lang="en-US" sz="2400" dirty="0"/>
              <a:t>(1,2); //error, can’t access set( ) from outside derived </a:t>
            </a:r>
          </a:p>
          <a:p>
            <a:pPr>
              <a:lnSpc>
                <a:spcPct val="90000"/>
              </a:lnSpc>
            </a:pPr>
            <a:r>
              <a:rPr lang="en-US" sz="2400" dirty="0"/>
              <a:t>    </a:t>
            </a:r>
            <a:r>
              <a:rPr lang="en-US" sz="2400" dirty="0" err="1"/>
              <a:t>ob.show</a:t>
            </a:r>
            <a:r>
              <a:rPr lang="en-US" sz="2400" dirty="0"/>
              <a:t>( ); // error, can’t access show( ) from outside derived </a:t>
            </a:r>
          </a:p>
          <a:p>
            <a:pPr>
              <a:lnSpc>
                <a:spcPct val="90000"/>
              </a:lnSpc>
            </a:pPr>
            <a:r>
              <a:rPr lang="en-US" sz="2400" dirty="0"/>
              <a:t>    return 0;</a:t>
            </a:r>
          </a:p>
          <a:p>
            <a:pPr>
              <a:lnSpc>
                <a:spcPct val="90000"/>
              </a:lnSpc>
            </a:pPr>
            <a:r>
              <a:rPr lang="en-US" sz="2400" dirty="0"/>
              <a:t>  }</a:t>
            </a:r>
          </a:p>
          <a:p>
            <a:r>
              <a:rPr lang="en-US" sz="2400" b="1" dirty="0"/>
              <a:t>When a base class’ access </a:t>
            </a:r>
            <a:r>
              <a:rPr lang="en-US" sz="2400" b="1" dirty="0" err="1"/>
              <a:t>specifier</a:t>
            </a:r>
            <a:r>
              <a:rPr lang="en-US" sz="2400" b="1" dirty="0"/>
              <a:t> is private, public and protected members of the base class become private members of the derived class. This means that they are still accessible by members of the derived class. They cannot be accessed by parts of your program ( main( ) in our case) that are not members of either the base or the derived class.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 </a:t>
            </a:r>
            <a:endParaRPr lang="en-IN" b="1" dirty="0"/>
          </a:p>
        </p:txBody>
      </p:sp>
      <p:sp>
        <p:nvSpPr>
          <p:cNvPr id="3" name="Content Placeholder 2"/>
          <p:cNvSpPr>
            <a:spLocks noGrp="1"/>
          </p:cNvSpPr>
          <p:nvPr>
            <p:ph idx="1"/>
          </p:nvPr>
        </p:nvSpPr>
        <p:spPr/>
        <p:txBody>
          <a:bodyPr>
            <a:normAutofit lnSpcReduction="10000"/>
          </a:bodyPr>
          <a:lstStyle/>
          <a:p>
            <a:r>
              <a:rPr lang="en-US" dirty="0"/>
              <a:t>The protected keyword is included in C++ to provide greater flexibility in the inheritance mechanism. </a:t>
            </a:r>
          </a:p>
          <a:p>
            <a:endParaRPr lang="en-US" dirty="0"/>
          </a:p>
          <a:p>
            <a:r>
              <a:rPr lang="en-US" dirty="0"/>
              <a:t>With one important exception, access to a protected member is the same as access to a private member. </a:t>
            </a:r>
            <a:r>
              <a:rPr lang="en-US" b="1" dirty="0"/>
              <a:t>The sole exception is when a protected member is inherited.</a:t>
            </a:r>
          </a:p>
          <a:p>
            <a:endParaRPr lang="en-US" b="1" dirty="0"/>
          </a:p>
          <a:p>
            <a:r>
              <a:rPr lang="en-US" dirty="0"/>
              <a:t>If the base class is inherited as public, then the base class’ protected members become protected members of the derived class, and are therefore, accessible by the derived class.</a:t>
            </a:r>
            <a:endParaRPr 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55000" lnSpcReduction="20000"/>
          </a:bodyPr>
          <a:lstStyle/>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protected:</a:t>
            </a:r>
          </a:p>
          <a:p>
            <a:r>
              <a:rPr lang="en-US" dirty="0"/>
              <a:t>   </a:t>
            </a:r>
            <a:r>
              <a:rPr lang="en-US" dirty="0" err="1"/>
              <a:t>int</a:t>
            </a:r>
            <a:r>
              <a:rPr lang="en-US" dirty="0"/>
              <a:t> </a:t>
            </a:r>
            <a:r>
              <a:rPr lang="en-US" dirty="0" err="1"/>
              <a:t>i</a:t>
            </a:r>
            <a:r>
              <a:rPr lang="en-US" dirty="0"/>
              <a:t>, j;</a:t>
            </a:r>
          </a:p>
          <a:p>
            <a:r>
              <a:rPr lang="en-US" dirty="0"/>
              <a:t>  public:</a:t>
            </a:r>
          </a:p>
          <a:p>
            <a:r>
              <a:rPr lang="en-US" dirty="0"/>
              <a:t>    void set( </a:t>
            </a:r>
            <a:r>
              <a:rPr lang="en-US" dirty="0" err="1"/>
              <a:t>int</a:t>
            </a:r>
            <a:r>
              <a:rPr lang="en-US" dirty="0"/>
              <a:t> a, </a:t>
            </a:r>
            <a:r>
              <a:rPr lang="en-US" dirty="0" err="1"/>
              <a:t>int</a:t>
            </a:r>
            <a:r>
              <a:rPr lang="en-US" dirty="0"/>
              <a:t> b)</a:t>
            </a:r>
          </a:p>
          <a:p>
            <a:r>
              <a:rPr lang="en-US" dirty="0"/>
              <a:t>     { </a:t>
            </a:r>
            <a:r>
              <a:rPr lang="en-US" dirty="0" err="1"/>
              <a:t>i</a:t>
            </a:r>
            <a:r>
              <a:rPr lang="en-US" dirty="0"/>
              <a:t> = a;</a:t>
            </a:r>
          </a:p>
          <a:p>
            <a:r>
              <a:rPr lang="en-US" dirty="0"/>
              <a:t>        j = b; }</a:t>
            </a:r>
          </a:p>
          <a:p>
            <a:r>
              <a:rPr lang="en-US" dirty="0"/>
              <a:t>void show( )</a:t>
            </a:r>
          </a:p>
          <a:p>
            <a:r>
              <a:rPr lang="en-US" dirty="0"/>
              <a:t>  {</a:t>
            </a:r>
          </a:p>
          <a:p>
            <a:r>
              <a:rPr lang="en-US" dirty="0"/>
              <a:t>    </a:t>
            </a:r>
            <a:r>
              <a:rPr lang="en-US" dirty="0" err="1"/>
              <a:t>cout</a:t>
            </a:r>
            <a:r>
              <a:rPr lang="en-US" dirty="0"/>
              <a:t> &lt;&lt; </a:t>
            </a:r>
            <a:r>
              <a:rPr lang="en-US" dirty="0" err="1"/>
              <a:t>i</a:t>
            </a:r>
            <a:r>
              <a:rPr lang="en-US" dirty="0"/>
              <a:t> &lt;&lt; “  “ &lt;&lt; j &lt;&lt; “\n”; }</a:t>
            </a:r>
          </a:p>
          <a:p>
            <a:r>
              <a:rPr lang="en-US"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a:xfrm>
            <a:off x="1981200" y="1285860"/>
            <a:ext cx="8229600" cy="5357850"/>
          </a:xfrm>
        </p:spPr>
        <p:txBody>
          <a:bodyPr>
            <a:noAutofit/>
          </a:bodyPr>
          <a:lstStyle/>
          <a:p>
            <a:pPr>
              <a:lnSpc>
                <a:spcPct val="80000"/>
              </a:lnSpc>
            </a:pPr>
            <a:r>
              <a:rPr lang="en-US" sz="2000" dirty="0"/>
              <a:t>class derived : </a:t>
            </a:r>
            <a:r>
              <a:rPr lang="en-US" sz="2000" b="1" dirty="0">
                <a:solidFill>
                  <a:srgbClr val="009900"/>
                </a:solidFill>
              </a:rPr>
              <a:t>public</a:t>
            </a:r>
            <a:r>
              <a:rPr lang="en-US" sz="2000" dirty="0"/>
              <a:t> base  {</a:t>
            </a:r>
          </a:p>
          <a:p>
            <a:pPr>
              <a:lnSpc>
                <a:spcPct val="80000"/>
              </a:lnSpc>
            </a:pPr>
            <a:r>
              <a:rPr lang="en-US" sz="2000" dirty="0"/>
              <a:t>    private:</a:t>
            </a:r>
          </a:p>
          <a:p>
            <a:pPr>
              <a:lnSpc>
                <a:spcPct val="80000"/>
              </a:lnSpc>
            </a:pPr>
            <a:r>
              <a:rPr lang="en-US" sz="2000" dirty="0"/>
              <a:t>     </a:t>
            </a:r>
            <a:r>
              <a:rPr lang="en-US" sz="2000" dirty="0" err="1"/>
              <a:t>int</a:t>
            </a:r>
            <a:r>
              <a:rPr lang="en-US" sz="2000" dirty="0"/>
              <a:t> k;</a:t>
            </a:r>
          </a:p>
          <a:p>
            <a:pPr>
              <a:lnSpc>
                <a:spcPct val="80000"/>
              </a:lnSpc>
            </a:pPr>
            <a:r>
              <a:rPr lang="en-US" sz="2000" dirty="0"/>
              <a:t>    public:</a:t>
            </a:r>
          </a:p>
          <a:p>
            <a:pPr>
              <a:lnSpc>
                <a:spcPct val="80000"/>
              </a:lnSpc>
            </a:pPr>
            <a:r>
              <a:rPr lang="en-US" sz="2000" dirty="0"/>
              <a:t>Void </a:t>
            </a:r>
            <a:r>
              <a:rPr lang="en-US" sz="2000" dirty="0" err="1"/>
              <a:t>setk</a:t>
            </a:r>
            <a:r>
              <a:rPr lang="en-US" sz="2000" dirty="0"/>
              <a:t> (  )</a:t>
            </a:r>
          </a:p>
          <a:p>
            <a:pPr>
              <a:lnSpc>
                <a:spcPct val="80000"/>
              </a:lnSpc>
            </a:pPr>
            <a:r>
              <a:rPr lang="en-US" sz="2000" dirty="0"/>
              <a:t> { k = </a:t>
            </a:r>
            <a:r>
              <a:rPr lang="en-US" sz="2000" dirty="0" err="1"/>
              <a:t>i</a:t>
            </a:r>
            <a:r>
              <a:rPr lang="en-US" sz="2000" dirty="0"/>
              <a:t> * j; } // access to protected members</a:t>
            </a:r>
          </a:p>
          <a:p>
            <a:pPr>
              <a:lnSpc>
                <a:spcPct val="80000"/>
              </a:lnSpc>
            </a:pPr>
            <a:r>
              <a:rPr lang="en-US" sz="2000" dirty="0"/>
              <a:t>void </a:t>
            </a:r>
            <a:r>
              <a:rPr lang="en-US" sz="2000" dirty="0" err="1"/>
              <a:t>showk</a:t>
            </a:r>
            <a:r>
              <a:rPr lang="en-US" sz="2000" dirty="0"/>
              <a:t>( )</a:t>
            </a:r>
          </a:p>
          <a:p>
            <a:pPr>
              <a:lnSpc>
                <a:spcPct val="80000"/>
              </a:lnSpc>
            </a:pPr>
            <a:r>
              <a:rPr lang="en-US" sz="2000" dirty="0"/>
              <a:t>  { </a:t>
            </a:r>
            <a:r>
              <a:rPr lang="en-US" sz="2000" dirty="0" err="1"/>
              <a:t>cout</a:t>
            </a:r>
            <a:r>
              <a:rPr lang="en-US" sz="2000" dirty="0"/>
              <a:t> &lt;&lt; k &lt;&lt; “\n”;} };</a:t>
            </a:r>
          </a:p>
          <a:p>
            <a:pPr>
              <a:lnSpc>
                <a:spcPct val="80000"/>
              </a:lnSpc>
            </a:pPr>
            <a:r>
              <a:rPr lang="en-US" sz="2000" dirty="0"/>
              <a:t>void main( )  {</a:t>
            </a:r>
          </a:p>
          <a:p>
            <a:pPr>
              <a:lnSpc>
                <a:spcPct val="80000"/>
              </a:lnSpc>
            </a:pPr>
            <a:r>
              <a:rPr lang="en-US" sz="2000" dirty="0"/>
              <a:t>    derived ob(3);</a:t>
            </a:r>
          </a:p>
          <a:p>
            <a:pPr>
              <a:lnSpc>
                <a:spcPct val="80000"/>
              </a:lnSpc>
            </a:pPr>
            <a:r>
              <a:rPr lang="en-US" sz="2000" dirty="0"/>
              <a:t>    </a:t>
            </a:r>
            <a:r>
              <a:rPr lang="en-US" sz="2000" dirty="0" err="1"/>
              <a:t>ob.set</a:t>
            </a:r>
            <a:r>
              <a:rPr lang="en-US" sz="2000" dirty="0"/>
              <a:t>(1,2); //OK, known to derived </a:t>
            </a:r>
          </a:p>
          <a:p>
            <a:pPr>
              <a:lnSpc>
                <a:spcPct val="80000"/>
              </a:lnSpc>
            </a:pPr>
            <a:r>
              <a:rPr lang="en-US" sz="2000" dirty="0"/>
              <a:t>    </a:t>
            </a:r>
            <a:r>
              <a:rPr lang="en-US" sz="2000" dirty="0" err="1"/>
              <a:t>ob.show</a:t>
            </a:r>
            <a:r>
              <a:rPr lang="en-US" sz="2000" dirty="0"/>
              <a:t>( ); // OK, known to derived </a:t>
            </a:r>
          </a:p>
          <a:p>
            <a:pPr>
              <a:lnSpc>
                <a:spcPct val="80000"/>
              </a:lnSpc>
            </a:pPr>
            <a:r>
              <a:rPr lang="en-US" sz="2000" dirty="0"/>
              <a:t>    </a:t>
            </a:r>
            <a:r>
              <a:rPr lang="en-US" sz="2000" dirty="0" err="1"/>
              <a:t>ob.setk</a:t>
            </a:r>
            <a:r>
              <a:rPr lang="en-US" sz="2000" dirty="0"/>
              <a:t>( );</a:t>
            </a:r>
          </a:p>
          <a:p>
            <a:pPr>
              <a:lnSpc>
                <a:spcPct val="80000"/>
              </a:lnSpc>
            </a:pPr>
            <a:r>
              <a:rPr lang="en-US" sz="2000" dirty="0"/>
              <a:t>    </a:t>
            </a:r>
            <a:r>
              <a:rPr lang="en-US" sz="2000" dirty="0" err="1"/>
              <a:t>ob.showk</a:t>
            </a:r>
            <a:r>
              <a:rPr lang="en-US" sz="2000" dirty="0"/>
              <a:t>( );}</a:t>
            </a:r>
          </a:p>
          <a:p>
            <a:pPr>
              <a:lnSpc>
                <a:spcPct val="80000"/>
              </a:lnSpc>
            </a:pPr>
            <a:r>
              <a:rPr lang="en-US" sz="2000" dirty="0"/>
              <a:t>In this example, because </a:t>
            </a:r>
            <a:r>
              <a:rPr lang="en-US" sz="2000" b="1" dirty="0"/>
              <a:t>base</a:t>
            </a:r>
            <a:r>
              <a:rPr lang="en-US" sz="2000" dirty="0"/>
              <a:t> is inherited by </a:t>
            </a:r>
            <a:r>
              <a:rPr lang="en-US" sz="2000" b="1" dirty="0"/>
              <a:t>derived</a:t>
            </a:r>
            <a:r>
              <a:rPr lang="en-US" sz="2000" dirty="0"/>
              <a:t> as </a:t>
            </a:r>
            <a:r>
              <a:rPr lang="en-US" sz="2000" b="1" dirty="0"/>
              <a:t>public</a:t>
            </a:r>
            <a:r>
              <a:rPr lang="en-US" sz="2000" dirty="0"/>
              <a:t>, and because </a:t>
            </a:r>
            <a:r>
              <a:rPr lang="en-US" sz="2000" b="1" dirty="0" err="1"/>
              <a:t>i</a:t>
            </a:r>
            <a:r>
              <a:rPr lang="en-US" sz="2000" dirty="0"/>
              <a:t> and </a:t>
            </a:r>
            <a:r>
              <a:rPr lang="en-US" sz="2000" b="1" dirty="0"/>
              <a:t>j</a:t>
            </a:r>
            <a:r>
              <a:rPr lang="en-US" sz="2000" dirty="0"/>
              <a:t> are declared as protected, </a:t>
            </a:r>
            <a:r>
              <a:rPr lang="en-US" sz="2000" dirty="0" err="1"/>
              <a:t>derived’s</a:t>
            </a:r>
            <a:r>
              <a:rPr lang="en-US" sz="2000" dirty="0"/>
              <a:t> function </a:t>
            </a:r>
            <a:r>
              <a:rPr lang="en-US" sz="2000" dirty="0" err="1"/>
              <a:t>setk</a:t>
            </a:r>
            <a:r>
              <a:rPr lang="en-US" sz="2000" dirty="0"/>
              <a:t> ( ) may access them. If </a:t>
            </a:r>
            <a:r>
              <a:rPr lang="en-US" sz="2000" b="1" dirty="0" err="1"/>
              <a:t>i</a:t>
            </a:r>
            <a:r>
              <a:rPr lang="en-US" sz="2000" dirty="0"/>
              <a:t> and </a:t>
            </a:r>
            <a:r>
              <a:rPr lang="en-US" sz="2000" b="1" dirty="0"/>
              <a:t>j</a:t>
            </a:r>
            <a:r>
              <a:rPr lang="en-US" sz="2000" dirty="0"/>
              <a:t> had been declared as </a:t>
            </a:r>
            <a:r>
              <a:rPr lang="en-US" sz="2000" b="1" dirty="0"/>
              <a:t>private</a:t>
            </a:r>
            <a:r>
              <a:rPr lang="en-US" sz="2000" dirty="0"/>
              <a:t> by </a:t>
            </a:r>
            <a:r>
              <a:rPr lang="en-US" sz="2000" b="1" dirty="0"/>
              <a:t>base</a:t>
            </a:r>
            <a:r>
              <a:rPr lang="en-US" sz="2000" dirty="0"/>
              <a:t>, then </a:t>
            </a:r>
            <a:r>
              <a:rPr lang="en-US" sz="2000" b="1" dirty="0"/>
              <a:t>derived</a:t>
            </a:r>
            <a:r>
              <a:rPr lang="en-US" sz="2000" dirty="0"/>
              <a:t> would not have access to them, and the program would not compile. </a:t>
            </a:r>
          </a:p>
          <a:p>
            <a:pPr>
              <a:lnSpc>
                <a:spcPct val="80000"/>
              </a:lnSpc>
            </a:pPr>
            <a:endParaRPr lang="en-IN" sz="2000" dirty="0"/>
          </a:p>
          <a:p>
            <a:pPr>
              <a:lnSpc>
                <a:spcPct val="80000"/>
              </a:lnSpc>
            </a:pP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When a derived class is used as a base class for another derived class,  any protected member of the initial base class that is inherited by the first derived class may also be inherited as protected again by a second derived class.</a:t>
            </a:r>
          </a:p>
          <a:p>
            <a:endParaRPr lang="en-US" dirty="0"/>
          </a:p>
          <a:p>
            <a:r>
              <a:rPr lang="en-US" dirty="0"/>
              <a:t>For example, the following program is correct, and </a:t>
            </a:r>
            <a:r>
              <a:rPr lang="en-US" b="1" dirty="0"/>
              <a:t>derived2</a:t>
            </a:r>
            <a:r>
              <a:rPr lang="en-US" dirty="0"/>
              <a:t> does indeed have access to</a:t>
            </a:r>
            <a:r>
              <a:rPr lang="en-US" b="1" dirty="0"/>
              <a:t> </a:t>
            </a:r>
            <a:r>
              <a:rPr lang="en-US" b="1" dirty="0" err="1"/>
              <a:t>i</a:t>
            </a:r>
            <a:r>
              <a:rPr lang="en-US" dirty="0"/>
              <a:t> an</a:t>
            </a:r>
            <a:r>
              <a:rPr lang="en-US" b="1" dirty="0"/>
              <a:t> j</a:t>
            </a:r>
          </a:p>
          <a:p>
            <a:r>
              <a:rPr lang="en-US" dirty="0"/>
              <a:t>#include&lt;</a:t>
            </a:r>
            <a:r>
              <a:rPr lang="en-US" dirty="0" err="1"/>
              <a:t>iostream</a:t>
            </a:r>
            <a:r>
              <a:rPr lang="en-US" dirty="0"/>
              <a:t>&gt;</a:t>
            </a:r>
          </a:p>
          <a:p>
            <a:r>
              <a:rPr lang="en-US" dirty="0"/>
              <a:t>using namespace std;</a:t>
            </a:r>
          </a:p>
          <a:p>
            <a:r>
              <a:rPr lang="en-US" dirty="0"/>
              <a:t>class base</a:t>
            </a:r>
          </a:p>
          <a:p>
            <a:r>
              <a:rPr lang="en-US" dirty="0"/>
              <a:t>{</a:t>
            </a:r>
          </a:p>
          <a:p>
            <a:r>
              <a:rPr lang="en-US" dirty="0"/>
              <a:t>  protected:</a:t>
            </a:r>
          </a:p>
          <a:p>
            <a:r>
              <a:rPr lang="en-US" dirty="0"/>
              <a:t>   </a:t>
            </a:r>
            <a:r>
              <a:rPr lang="en-US" dirty="0" err="1"/>
              <a:t>int</a:t>
            </a:r>
            <a:r>
              <a:rPr lang="en-US" dirty="0"/>
              <a:t> </a:t>
            </a:r>
            <a:r>
              <a:rPr lang="en-US" dirty="0" err="1"/>
              <a:t>i</a:t>
            </a:r>
            <a:r>
              <a:rPr lang="en-US" dirty="0"/>
              <a:t>, j;</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55000" lnSpcReduction="20000"/>
          </a:bodyPr>
          <a:lstStyle/>
          <a:p>
            <a:pPr>
              <a:lnSpc>
                <a:spcPct val="80000"/>
              </a:lnSpc>
            </a:pPr>
            <a:r>
              <a:rPr lang="en-US" dirty="0"/>
              <a:t>public:</a:t>
            </a:r>
          </a:p>
          <a:p>
            <a:pPr>
              <a:lnSpc>
                <a:spcPct val="80000"/>
              </a:lnSpc>
            </a:pPr>
            <a:r>
              <a:rPr lang="en-US" dirty="0"/>
              <a:t>    void set( </a:t>
            </a:r>
            <a:r>
              <a:rPr lang="en-US" dirty="0" err="1"/>
              <a:t>int</a:t>
            </a:r>
            <a:r>
              <a:rPr lang="en-US" dirty="0"/>
              <a:t> a, </a:t>
            </a:r>
            <a:r>
              <a:rPr lang="en-US" dirty="0" err="1"/>
              <a:t>int</a:t>
            </a:r>
            <a:r>
              <a:rPr lang="en-US" dirty="0"/>
              <a:t> b)</a:t>
            </a:r>
          </a:p>
          <a:p>
            <a:pPr>
              <a:lnSpc>
                <a:spcPct val="80000"/>
              </a:lnSpc>
            </a:pPr>
            <a:r>
              <a:rPr lang="en-US" dirty="0"/>
              <a:t>     { </a:t>
            </a:r>
            <a:r>
              <a:rPr lang="en-US" dirty="0" err="1"/>
              <a:t>i</a:t>
            </a:r>
            <a:r>
              <a:rPr lang="en-US" dirty="0"/>
              <a:t> = a;</a:t>
            </a:r>
          </a:p>
          <a:p>
            <a:pPr>
              <a:lnSpc>
                <a:spcPct val="80000"/>
              </a:lnSpc>
            </a:pPr>
            <a:r>
              <a:rPr lang="en-US" dirty="0"/>
              <a:t>        j = b; }</a:t>
            </a:r>
          </a:p>
          <a:p>
            <a:pPr>
              <a:lnSpc>
                <a:spcPct val="80000"/>
              </a:lnSpc>
            </a:pPr>
            <a:r>
              <a:rPr lang="en-US" dirty="0"/>
              <a:t>void show( )</a:t>
            </a:r>
          </a:p>
          <a:p>
            <a:pPr>
              <a:lnSpc>
                <a:spcPct val="80000"/>
              </a:lnSpc>
            </a:pPr>
            <a:r>
              <a:rPr lang="en-US" dirty="0"/>
              <a:t>  {</a:t>
            </a:r>
          </a:p>
          <a:p>
            <a:pPr>
              <a:lnSpc>
                <a:spcPct val="80000"/>
              </a:lnSpc>
            </a:pPr>
            <a:r>
              <a:rPr lang="en-US" dirty="0"/>
              <a:t>    </a:t>
            </a:r>
            <a:r>
              <a:rPr lang="en-US" dirty="0" err="1"/>
              <a:t>cout</a:t>
            </a:r>
            <a:r>
              <a:rPr lang="en-US" dirty="0"/>
              <a:t> &lt;&lt; </a:t>
            </a:r>
            <a:r>
              <a:rPr lang="en-US" dirty="0" err="1"/>
              <a:t>i</a:t>
            </a:r>
            <a:r>
              <a:rPr lang="en-US" dirty="0"/>
              <a:t> &lt;&lt; “  “ &lt;&lt; j &lt;&lt; “\n”; } };</a:t>
            </a:r>
          </a:p>
          <a:p>
            <a:pPr>
              <a:lnSpc>
                <a:spcPct val="80000"/>
              </a:lnSpc>
            </a:pPr>
            <a:r>
              <a:rPr lang="en-US" dirty="0"/>
              <a:t>class derived1 : </a:t>
            </a:r>
            <a:r>
              <a:rPr lang="en-US" b="1" dirty="0">
                <a:solidFill>
                  <a:srgbClr val="009900"/>
                </a:solidFill>
              </a:rPr>
              <a:t>public</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Void </a:t>
            </a:r>
            <a:r>
              <a:rPr lang="en-US" dirty="0" err="1"/>
              <a:t>setk</a:t>
            </a:r>
            <a:r>
              <a:rPr lang="en-US" dirty="0"/>
              <a:t> (  )</a:t>
            </a:r>
          </a:p>
          <a:p>
            <a:pPr>
              <a:lnSpc>
                <a:spcPct val="80000"/>
              </a:lnSpc>
            </a:pPr>
            <a:r>
              <a:rPr lang="en-US" dirty="0"/>
              <a:t> { k = </a:t>
            </a:r>
            <a:r>
              <a:rPr lang="en-US" dirty="0" err="1"/>
              <a:t>i</a:t>
            </a:r>
            <a:r>
              <a:rPr lang="en-US" dirty="0"/>
              <a:t> * j;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55000" lnSpcReduction="20000"/>
          </a:bodyPr>
          <a:lstStyle/>
          <a:p>
            <a:pPr>
              <a:lnSpc>
                <a:spcPct val="90000"/>
              </a:lnSpc>
            </a:pPr>
            <a:r>
              <a:rPr lang="en-US" dirty="0"/>
              <a:t>class derived2 : </a:t>
            </a:r>
            <a:r>
              <a:rPr lang="en-US" dirty="0">
                <a:solidFill>
                  <a:srgbClr val="009900"/>
                </a:solidFill>
              </a:rPr>
              <a:t>public</a:t>
            </a:r>
            <a:r>
              <a:rPr lang="en-US" dirty="0"/>
              <a:t> derived1</a:t>
            </a:r>
          </a:p>
          <a:p>
            <a:pPr>
              <a:lnSpc>
                <a:spcPct val="90000"/>
              </a:lnSpc>
            </a:pPr>
            <a:r>
              <a:rPr lang="en-US" dirty="0"/>
              <a:t> {</a:t>
            </a:r>
          </a:p>
          <a:p>
            <a:pPr>
              <a:lnSpc>
                <a:spcPct val="90000"/>
              </a:lnSpc>
            </a:pPr>
            <a:r>
              <a:rPr lang="en-US" dirty="0"/>
              <a:t>   private:</a:t>
            </a:r>
          </a:p>
          <a:p>
            <a:pPr>
              <a:lnSpc>
                <a:spcPct val="90000"/>
              </a:lnSpc>
            </a:pPr>
            <a:r>
              <a:rPr lang="en-US" dirty="0"/>
              <a:t>    </a:t>
            </a:r>
            <a:r>
              <a:rPr lang="en-US" dirty="0" err="1"/>
              <a:t>int</a:t>
            </a:r>
            <a:r>
              <a:rPr lang="en-US" dirty="0"/>
              <a:t> m;</a:t>
            </a:r>
          </a:p>
          <a:p>
            <a:pPr>
              <a:lnSpc>
                <a:spcPct val="90000"/>
              </a:lnSpc>
            </a:pPr>
            <a:r>
              <a:rPr lang="en-US" dirty="0"/>
              <a:t>   public:</a:t>
            </a:r>
          </a:p>
          <a:p>
            <a:pPr>
              <a:lnSpc>
                <a:spcPct val="90000"/>
              </a:lnSpc>
            </a:pPr>
            <a:r>
              <a:rPr lang="en-US" dirty="0"/>
              <a:t>    void </a:t>
            </a:r>
            <a:r>
              <a:rPr lang="en-US" dirty="0" err="1"/>
              <a:t>setm</a:t>
            </a:r>
            <a:r>
              <a:rPr lang="en-US" dirty="0"/>
              <a:t> ( )</a:t>
            </a:r>
          </a:p>
          <a:p>
            <a:pPr>
              <a:lnSpc>
                <a:spcPct val="90000"/>
              </a:lnSpc>
            </a:pPr>
            <a:r>
              <a:rPr lang="en-US" dirty="0"/>
              <a:t>     { m = </a:t>
            </a:r>
            <a:r>
              <a:rPr lang="en-US" dirty="0" err="1"/>
              <a:t>i</a:t>
            </a:r>
            <a:r>
              <a:rPr lang="en-US" dirty="0"/>
              <a:t> – j; }</a:t>
            </a:r>
          </a:p>
          <a:p>
            <a:pPr>
              <a:lnSpc>
                <a:spcPct val="90000"/>
              </a:lnSpc>
            </a:pPr>
            <a:r>
              <a:rPr lang="en-US" dirty="0"/>
              <a:t>    void </a:t>
            </a:r>
            <a:r>
              <a:rPr lang="en-US" dirty="0" err="1"/>
              <a:t>showm</a:t>
            </a:r>
            <a:r>
              <a:rPr lang="en-US" dirty="0"/>
              <a:t>( )</a:t>
            </a:r>
          </a:p>
          <a:p>
            <a:pPr>
              <a:lnSpc>
                <a:spcPct val="90000"/>
              </a:lnSpc>
            </a:pPr>
            <a:r>
              <a:rPr lang="en-US" dirty="0"/>
              <a:t>     {</a:t>
            </a:r>
            <a:r>
              <a:rPr lang="en-US" dirty="0" err="1"/>
              <a:t>cout</a:t>
            </a:r>
            <a:r>
              <a:rPr lang="en-US" dirty="0"/>
              <a:t> &lt;&lt; m &lt;&lt; “\n”;} };</a:t>
            </a:r>
          </a:p>
          <a:p>
            <a:pPr>
              <a:lnSpc>
                <a:spcPct val="90000"/>
              </a:lnSpc>
            </a:pPr>
            <a:r>
              <a:rPr lang="en-US" dirty="0" err="1"/>
              <a:t>int</a:t>
            </a:r>
            <a:r>
              <a:rPr lang="en-US" dirty="0"/>
              <a:t> main( )</a:t>
            </a:r>
          </a:p>
          <a:p>
            <a:pPr>
              <a:lnSpc>
                <a:spcPct val="90000"/>
              </a:lnSpc>
            </a:pPr>
            <a:r>
              <a:rPr lang="en-US" dirty="0"/>
              <a:t> {</a:t>
            </a:r>
          </a:p>
          <a:p>
            <a:pPr>
              <a:lnSpc>
                <a:spcPct val="90000"/>
              </a:lnSpc>
            </a:pPr>
            <a:r>
              <a:rPr lang="en-US" dirty="0"/>
              <a:t>   derived1 ob1;</a:t>
            </a:r>
          </a:p>
          <a:p>
            <a:pPr>
              <a:lnSpc>
                <a:spcPct val="90000"/>
              </a:lnSpc>
            </a:pPr>
            <a:r>
              <a:rPr lang="en-US" dirty="0"/>
              <a:t>   derived2 ob2;</a:t>
            </a:r>
          </a:p>
          <a:p>
            <a:pPr>
              <a:lnSpc>
                <a:spcPct val="90000"/>
              </a:lnSpc>
            </a:pPr>
            <a:r>
              <a:rPr lang="en-US" dirty="0"/>
              <a:t>   ob1.set(2, 3);</a:t>
            </a:r>
          </a:p>
          <a:p>
            <a:pPr>
              <a:lnSpc>
                <a:spcPct val="90000"/>
              </a:lnSpc>
            </a:pPr>
            <a:r>
              <a:rPr lang="en-US" dirty="0"/>
              <a:t>   ob1.show(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92500" lnSpcReduction="20000"/>
          </a:bodyPr>
          <a:lstStyle/>
          <a:p>
            <a:r>
              <a:rPr lang="en-US" dirty="0"/>
              <a:t>ob1.setk( );</a:t>
            </a:r>
          </a:p>
          <a:p>
            <a:r>
              <a:rPr lang="en-US" dirty="0"/>
              <a:t>ob1.showk( );</a:t>
            </a:r>
          </a:p>
          <a:p>
            <a:r>
              <a:rPr lang="en-US" dirty="0"/>
              <a:t>ob2.set(3,4)</a:t>
            </a:r>
          </a:p>
          <a:p>
            <a:r>
              <a:rPr lang="en-US" dirty="0"/>
              <a:t>ob2.show ( );</a:t>
            </a:r>
          </a:p>
          <a:p>
            <a:r>
              <a:rPr lang="en-US" dirty="0"/>
              <a:t>ob2.setk( );</a:t>
            </a:r>
          </a:p>
          <a:p>
            <a:r>
              <a:rPr lang="en-US" dirty="0"/>
              <a:t>ob2.setm( );</a:t>
            </a:r>
          </a:p>
          <a:p>
            <a:r>
              <a:rPr lang="en-US" dirty="0"/>
              <a:t>ob2.showk( );</a:t>
            </a:r>
          </a:p>
          <a:p>
            <a:r>
              <a:rPr lang="en-US" dirty="0"/>
              <a:t>ob2.showm( );</a:t>
            </a:r>
          </a:p>
          <a:p>
            <a:r>
              <a:rPr lang="en-US" dirty="0"/>
              <a:t>return 0;</a:t>
            </a:r>
          </a:p>
          <a:p>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b="1" dirty="0"/>
          </a:p>
        </p:txBody>
      </p:sp>
      <p:sp>
        <p:nvSpPr>
          <p:cNvPr id="3" name="Content Placeholder 2"/>
          <p:cNvSpPr>
            <a:spLocks noGrp="1"/>
          </p:cNvSpPr>
          <p:nvPr>
            <p:ph idx="1"/>
          </p:nvPr>
        </p:nvSpPr>
        <p:spPr/>
        <p:txBody>
          <a:bodyPr>
            <a:normAutofit fontScale="40000" lnSpcReduction="20000"/>
          </a:bodyPr>
          <a:lstStyle/>
          <a:p>
            <a:pPr>
              <a:lnSpc>
                <a:spcPct val="80000"/>
              </a:lnSpc>
            </a:pPr>
            <a:r>
              <a:rPr lang="en-US" b="1" dirty="0"/>
              <a:t>If however, base were inherited as private, then all members of base would become private members of derived1, which means they would not be accessible by derived2</a:t>
            </a:r>
          </a:p>
          <a:p>
            <a:pPr>
              <a:lnSpc>
                <a:spcPct val="80000"/>
              </a:lnSpc>
              <a:buFontTx/>
              <a:buNone/>
            </a:pPr>
            <a:r>
              <a:rPr lang="en-US" dirty="0"/>
              <a:t>   </a:t>
            </a:r>
          </a:p>
          <a:p>
            <a:pPr>
              <a:lnSpc>
                <a:spcPct val="80000"/>
              </a:lnSpc>
              <a:buFontTx/>
              <a:buNone/>
            </a:pPr>
            <a:r>
              <a:rPr lang="en-US" b="1" dirty="0"/>
              <a:t>       This is illustrated by the following program</a:t>
            </a:r>
          </a:p>
          <a:p>
            <a:pPr>
              <a:lnSpc>
                <a:spcPct val="80000"/>
              </a:lnSpc>
              <a:buFontTx/>
              <a:buNone/>
            </a:pPr>
            <a:endParaRPr lang="en-US" b="1" dirty="0"/>
          </a:p>
          <a:p>
            <a:pPr>
              <a:lnSpc>
                <a:spcPct val="80000"/>
              </a:lnSpc>
              <a:buFontTx/>
              <a:buNone/>
            </a:pPr>
            <a:r>
              <a:rPr lang="en-US" sz="3600" dirty="0"/>
              <a:t> #include&lt;</a:t>
            </a:r>
            <a:r>
              <a:rPr lang="en-US" sz="3600" dirty="0" err="1"/>
              <a:t>iostream</a:t>
            </a:r>
            <a:r>
              <a:rPr lang="en-US" sz="3600" dirty="0"/>
              <a:t>&gt;</a:t>
            </a:r>
          </a:p>
          <a:p>
            <a:pPr>
              <a:lnSpc>
                <a:spcPct val="80000"/>
              </a:lnSpc>
              <a:buFontTx/>
              <a:buNone/>
            </a:pPr>
            <a:r>
              <a:rPr lang="en-US" sz="3600" dirty="0"/>
              <a:t>   using namespace std;</a:t>
            </a:r>
          </a:p>
          <a:p>
            <a:pPr>
              <a:lnSpc>
                <a:spcPct val="80000"/>
              </a:lnSpc>
              <a:buFontTx/>
              <a:buNone/>
            </a:pPr>
            <a:r>
              <a:rPr lang="en-US" sz="3600" dirty="0"/>
              <a:t>   class base</a:t>
            </a:r>
          </a:p>
          <a:p>
            <a:pPr>
              <a:lnSpc>
                <a:spcPct val="80000"/>
              </a:lnSpc>
              <a:buFontTx/>
              <a:buNone/>
            </a:pPr>
            <a:r>
              <a:rPr lang="en-US" sz="3600" dirty="0"/>
              <a:t>  {</a:t>
            </a:r>
          </a:p>
          <a:p>
            <a:pPr>
              <a:lnSpc>
                <a:spcPct val="80000"/>
              </a:lnSpc>
              <a:buFontTx/>
              <a:buNone/>
            </a:pPr>
            <a:r>
              <a:rPr lang="en-US" sz="3600" dirty="0"/>
              <a:t>   protected:</a:t>
            </a:r>
          </a:p>
          <a:p>
            <a:pPr>
              <a:lnSpc>
                <a:spcPct val="80000"/>
              </a:lnSpc>
              <a:buFontTx/>
              <a:buNone/>
            </a:pPr>
            <a:r>
              <a:rPr lang="en-US" sz="3600" dirty="0"/>
              <a:t>   </a:t>
            </a:r>
            <a:r>
              <a:rPr lang="en-US" sz="3600" dirty="0" err="1"/>
              <a:t>int</a:t>
            </a:r>
            <a:r>
              <a:rPr lang="en-US" sz="3600" dirty="0"/>
              <a:t> </a:t>
            </a:r>
            <a:r>
              <a:rPr lang="en-US" sz="3600" dirty="0" err="1"/>
              <a:t>i</a:t>
            </a:r>
            <a:r>
              <a:rPr lang="en-US" sz="3600" dirty="0"/>
              <a:t>, j;</a:t>
            </a:r>
          </a:p>
          <a:p>
            <a:pPr>
              <a:lnSpc>
                <a:spcPct val="80000"/>
              </a:lnSpc>
              <a:buFontTx/>
              <a:buNone/>
            </a:pPr>
            <a:r>
              <a:rPr lang="en-US" sz="3600" dirty="0"/>
              <a:t>   public:</a:t>
            </a:r>
          </a:p>
          <a:p>
            <a:pPr>
              <a:lnSpc>
                <a:spcPct val="80000"/>
              </a:lnSpc>
              <a:buFontTx/>
              <a:buNone/>
            </a:pPr>
            <a:r>
              <a:rPr lang="en-US" sz="3600" dirty="0"/>
              <a:t>    void set( </a:t>
            </a:r>
            <a:r>
              <a:rPr lang="en-US" sz="3600" dirty="0" err="1"/>
              <a:t>int</a:t>
            </a:r>
            <a:r>
              <a:rPr lang="en-US" sz="3600" dirty="0"/>
              <a:t> a, </a:t>
            </a:r>
            <a:r>
              <a:rPr lang="en-US" sz="3600" dirty="0" err="1"/>
              <a:t>int</a:t>
            </a:r>
            <a:r>
              <a:rPr lang="en-US" sz="3600" dirty="0"/>
              <a:t> b)</a:t>
            </a:r>
          </a:p>
          <a:p>
            <a:pPr>
              <a:lnSpc>
                <a:spcPct val="80000"/>
              </a:lnSpc>
              <a:buFontTx/>
              <a:buNone/>
            </a:pPr>
            <a:r>
              <a:rPr lang="en-US" sz="3600" dirty="0"/>
              <a:t>     { </a:t>
            </a:r>
            <a:r>
              <a:rPr lang="en-US" sz="3600" dirty="0" err="1"/>
              <a:t>i</a:t>
            </a:r>
            <a:r>
              <a:rPr lang="en-US" sz="3600" dirty="0"/>
              <a:t> = a;</a:t>
            </a:r>
          </a:p>
          <a:p>
            <a:pPr>
              <a:lnSpc>
                <a:spcPct val="80000"/>
              </a:lnSpc>
              <a:buFontTx/>
              <a:buNone/>
            </a:pPr>
            <a:r>
              <a:rPr lang="en-US" sz="3600" dirty="0"/>
              <a:t>        j = b; }</a:t>
            </a:r>
          </a:p>
          <a:p>
            <a:pPr>
              <a:lnSpc>
                <a:spcPct val="80000"/>
              </a:lnSpc>
              <a:buFontTx/>
              <a:buNone/>
            </a:pPr>
            <a:r>
              <a:rPr lang="en-US" sz="3600" dirty="0"/>
              <a:t>   void show( )</a:t>
            </a:r>
          </a:p>
          <a:p>
            <a:pPr>
              <a:lnSpc>
                <a:spcPct val="80000"/>
              </a:lnSpc>
              <a:buFontTx/>
              <a:buNone/>
            </a:pPr>
            <a:r>
              <a:rPr lang="en-US" sz="3600" dirty="0"/>
              <a:t>   {</a:t>
            </a:r>
            <a:r>
              <a:rPr lang="en-US" sz="3600" dirty="0" err="1"/>
              <a:t>cout</a:t>
            </a:r>
            <a:r>
              <a:rPr lang="en-US" sz="3600" dirty="0"/>
              <a:t> &lt;&lt; </a:t>
            </a:r>
            <a:r>
              <a:rPr lang="en-US" sz="3600" dirty="0" err="1"/>
              <a:t>i</a:t>
            </a:r>
            <a:r>
              <a:rPr lang="en-US" sz="3600" dirty="0"/>
              <a:t> &lt;&lt; “  “ &lt;&lt; j &lt;&lt; “\n”; } </a:t>
            </a:r>
          </a:p>
          <a:p>
            <a:pPr>
              <a:lnSpc>
                <a:spcPct val="80000"/>
              </a:lnSpc>
              <a:buFontTx/>
              <a:buNone/>
            </a:pPr>
            <a:r>
              <a:rPr lang="en-US" sz="3600" dirty="0"/>
              <a:t>  };</a:t>
            </a:r>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47500" lnSpcReduction="20000"/>
          </a:bodyPr>
          <a:lstStyle/>
          <a:p>
            <a:pPr>
              <a:lnSpc>
                <a:spcPct val="80000"/>
              </a:lnSpc>
            </a:pPr>
            <a:r>
              <a:rPr lang="en-US" dirty="0"/>
              <a:t>class derived1 : </a:t>
            </a:r>
            <a:r>
              <a:rPr lang="en-US" b="1" dirty="0">
                <a:solidFill>
                  <a:srgbClr val="009900"/>
                </a:solidFill>
              </a:rPr>
              <a:t>private</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void </a:t>
            </a:r>
            <a:r>
              <a:rPr lang="en-US" dirty="0" err="1"/>
              <a:t>setk</a:t>
            </a:r>
            <a:r>
              <a:rPr lang="en-US" dirty="0"/>
              <a:t> (  )</a:t>
            </a:r>
          </a:p>
          <a:p>
            <a:pPr>
              <a:lnSpc>
                <a:spcPct val="80000"/>
              </a:lnSpc>
            </a:pPr>
            <a:r>
              <a:rPr lang="en-US" dirty="0"/>
              <a:t> { k = </a:t>
            </a:r>
            <a:r>
              <a:rPr lang="en-US" dirty="0" err="1"/>
              <a:t>i</a:t>
            </a:r>
            <a:r>
              <a:rPr lang="en-US" dirty="0"/>
              <a:t> * j; }</a:t>
            </a:r>
          </a:p>
          <a:p>
            <a:pPr>
              <a:lnSpc>
                <a:spcPct val="80000"/>
              </a:lnSpc>
            </a:pPr>
            <a:r>
              <a:rPr lang="en-US" dirty="0"/>
              <a:t>void </a:t>
            </a:r>
            <a:r>
              <a:rPr lang="en-US" dirty="0" err="1"/>
              <a:t>showk</a:t>
            </a:r>
            <a:r>
              <a:rPr lang="en-US" dirty="0"/>
              <a:t>( )</a:t>
            </a:r>
          </a:p>
          <a:p>
            <a:pPr>
              <a:lnSpc>
                <a:spcPct val="80000"/>
              </a:lnSpc>
            </a:pPr>
            <a:r>
              <a:rPr lang="en-US" dirty="0"/>
              <a:t>  { </a:t>
            </a:r>
            <a:r>
              <a:rPr lang="en-US" dirty="0" err="1"/>
              <a:t>cout</a:t>
            </a:r>
            <a:r>
              <a:rPr lang="en-US" dirty="0"/>
              <a:t> &lt;&lt; k &lt;&lt; “\n”;} };</a:t>
            </a:r>
          </a:p>
          <a:p>
            <a:pPr>
              <a:lnSpc>
                <a:spcPct val="80000"/>
              </a:lnSpc>
            </a:pPr>
            <a:endParaRPr lang="en-US" dirty="0"/>
          </a:p>
          <a:p>
            <a:pPr>
              <a:lnSpc>
                <a:spcPct val="80000"/>
              </a:lnSpc>
            </a:pPr>
            <a:r>
              <a:rPr lang="en-US" dirty="0"/>
              <a:t>class derived2 : </a:t>
            </a:r>
            <a:r>
              <a:rPr lang="en-US" dirty="0">
                <a:solidFill>
                  <a:srgbClr val="009900"/>
                </a:solidFill>
              </a:rPr>
              <a:t>private</a:t>
            </a:r>
            <a:r>
              <a:rPr lang="en-US" dirty="0"/>
              <a:t> derived1</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m;</a:t>
            </a:r>
          </a:p>
          <a:p>
            <a:pPr>
              <a:lnSpc>
                <a:spcPct val="80000"/>
              </a:lnSpc>
            </a:pPr>
            <a:r>
              <a:rPr lang="en-US" dirty="0"/>
              <a:t>   public:</a:t>
            </a:r>
          </a:p>
          <a:p>
            <a:pPr>
              <a:lnSpc>
                <a:spcPct val="80000"/>
              </a:lnSpc>
            </a:pPr>
            <a:r>
              <a:rPr lang="en-US" dirty="0"/>
              <a:t>    void </a:t>
            </a:r>
            <a:r>
              <a:rPr lang="en-US" dirty="0" err="1"/>
              <a:t>setm</a:t>
            </a:r>
            <a:r>
              <a:rPr lang="en-US" dirty="0"/>
              <a:t> ( )</a:t>
            </a:r>
          </a:p>
          <a:p>
            <a:pPr>
              <a:lnSpc>
                <a:spcPct val="80000"/>
              </a:lnSpc>
            </a:pPr>
            <a:r>
              <a:rPr lang="en-US" dirty="0"/>
              <a:t>     { m = </a:t>
            </a:r>
            <a:r>
              <a:rPr lang="en-US" dirty="0" err="1"/>
              <a:t>i</a:t>
            </a:r>
            <a:r>
              <a:rPr lang="en-US" dirty="0"/>
              <a:t> – j; } // </a:t>
            </a:r>
            <a:r>
              <a:rPr lang="en-US" dirty="0" err="1"/>
              <a:t>i</a:t>
            </a:r>
            <a:r>
              <a:rPr lang="en-US" dirty="0"/>
              <a:t> and j private in derived1, will not compile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11222"/>
          </a:xfrm>
        </p:spPr>
        <p:txBody>
          <a:bodyPr/>
          <a:lstStyle/>
          <a:p>
            <a:r>
              <a:rPr lang="en-US" b="1" u="sng" dirty="0"/>
              <a:t>C++ bits &amp; bytes</a:t>
            </a:r>
            <a:endParaRPr lang="en-IN" b="1" u="sng" dirty="0"/>
          </a:p>
        </p:txBody>
      </p:sp>
      <p:sp>
        <p:nvSpPr>
          <p:cNvPr id="3" name="Content Placeholder 2"/>
          <p:cNvSpPr>
            <a:spLocks noGrp="1"/>
          </p:cNvSpPr>
          <p:nvPr>
            <p:ph idx="1"/>
          </p:nvPr>
        </p:nvSpPr>
        <p:spPr>
          <a:xfrm>
            <a:off x="1981200" y="1357298"/>
            <a:ext cx="8229600" cy="5000660"/>
          </a:xfrm>
        </p:spPr>
        <p:txBody>
          <a:bodyPr>
            <a:normAutofit/>
          </a:bodyPr>
          <a:lstStyle/>
          <a:p>
            <a:r>
              <a:rPr lang="en-US" dirty="0"/>
              <a:t>The ADT (user defined data type) obeys the same rules for naming, scope, allocation, lifetime, copying etc., as does a built-in type.</a:t>
            </a:r>
          </a:p>
          <a:p>
            <a:r>
              <a:rPr lang="en-US" dirty="0"/>
              <a:t>The word </a:t>
            </a:r>
            <a:r>
              <a:rPr lang="en-US" b="1" dirty="0"/>
              <a:t>virtual</a:t>
            </a:r>
            <a:r>
              <a:rPr lang="en-US" dirty="0"/>
              <a:t> means “may be re-</a:t>
            </a:r>
            <a:r>
              <a:rPr lang="en-US" dirty="0" err="1"/>
              <a:t>difined</a:t>
            </a:r>
            <a:r>
              <a:rPr lang="en-US" dirty="0"/>
              <a:t> later in a class derived from this one”</a:t>
            </a:r>
            <a:r>
              <a:rPr lang="en-IN" dirty="0"/>
              <a:t>.</a:t>
            </a:r>
          </a:p>
          <a:p>
            <a:r>
              <a:rPr lang="en-US" dirty="0"/>
              <a:t>A class that provides the interface to a variety of other classes is often called a </a:t>
            </a:r>
            <a:r>
              <a:rPr lang="en-US" b="1" dirty="0"/>
              <a:t>polymorphic type.</a:t>
            </a:r>
          </a:p>
          <a:p>
            <a:r>
              <a:rPr lang="en-US" dirty="0"/>
              <a:t>The name of a </a:t>
            </a:r>
            <a:r>
              <a:rPr lang="en-US" b="1" dirty="0"/>
              <a:t>virtual function </a:t>
            </a:r>
            <a:r>
              <a:rPr lang="en-US" dirty="0"/>
              <a:t>is converted into an index into a table of pointers to functions. This table is usually called a </a:t>
            </a:r>
            <a:r>
              <a:rPr lang="en-US" b="1" dirty="0" err="1"/>
              <a:t>vtbl</a:t>
            </a:r>
            <a:r>
              <a:rPr lang="en-US"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and Protected Members</a:t>
            </a:r>
            <a:endParaRPr lang="en-IN" dirty="0"/>
          </a:p>
        </p:txBody>
      </p:sp>
      <p:sp>
        <p:nvSpPr>
          <p:cNvPr id="3" name="Content Placeholder 2"/>
          <p:cNvSpPr>
            <a:spLocks noGrp="1"/>
          </p:cNvSpPr>
          <p:nvPr>
            <p:ph idx="1"/>
          </p:nvPr>
        </p:nvSpPr>
        <p:spPr/>
        <p:txBody>
          <a:bodyPr>
            <a:normAutofit fontScale="55000" lnSpcReduction="20000"/>
          </a:bodyPr>
          <a:lstStyle/>
          <a:p>
            <a:r>
              <a:rPr lang="en-US" dirty="0"/>
              <a:t>void </a:t>
            </a:r>
            <a:r>
              <a:rPr lang="en-US" dirty="0" err="1"/>
              <a:t>showm</a:t>
            </a:r>
            <a:r>
              <a:rPr lang="en-US" dirty="0"/>
              <a:t>( )</a:t>
            </a:r>
          </a:p>
          <a:p>
            <a:r>
              <a:rPr lang="en-US" dirty="0"/>
              <a:t>     {</a:t>
            </a:r>
            <a:r>
              <a:rPr lang="en-US" dirty="0" err="1"/>
              <a:t>cout</a:t>
            </a:r>
            <a:r>
              <a:rPr lang="en-US" dirty="0"/>
              <a:t> &lt;&lt; m &lt;&lt; “\n”;}</a:t>
            </a:r>
          </a:p>
          <a:p>
            <a:r>
              <a:rPr lang="en-US" dirty="0"/>
              <a:t>   };</a:t>
            </a:r>
          </a:p>
          <a:p>
            <a:endParaRPr lang="en-US" dirty="0"/>
          </a:p>
          <a:p>
            <a:r>
              <a:rPr lang="en-US" dirty="0" err="1"/>
              <a:t>int</a:t>
            </a:r>
            <a:r>
              <a:rPr lang="en-US" dirty="0"/>
              <a:t> main( )</a:t>
            </a:r>
          </a:p>
          <a:p>
            <a:r>
              <a:rPr lang="en-US" dirty="0"/>
              <a:t> {</a:t>
            </a:r>
          </a:p>
          <a:p>
            <a:r>
              <a:rPr lang="en-US" dirty="0"/>
              <a:t>   derived ob1;</a:t>
            </a:r>
          </a:p>
          <a:p>
            <a:r>
              <a:rPr lang="en-US" dirty="0"/>
              <a:t>   derived ob2;</a:t>
            </a:r>
          </a:p>
          <a:p>
            <a:r>
              <a:rPr lang="en-US" dirty="0"/>
              <a:t>   ob1.set (1, 2); // error, can’t use set( )</a:t>
            </a:r>
          </a:p>
          <a:p>
            <a:r>
              <a:rPr lang="en-US" dirty="0"/>
              <a:t>   ob1.show( ); //error, can’t use show( )</a:t>
            </a:r>
          </a:p>
          <a:p>
            <a:r>
              <a:rPr lang="en-US" dirty="0"/>
              <a:t>   ob2.set(3, 4); // error, can’t use set( )</a:t>
            </a:r>
          </a:p>
          <a:p>
            <a:r>
              <a:rPr lang="en-US" dirty="0"/>
              <a:t>   ob2.show( ); // error, can’t use show( )</a:t>
            </a:r>
          </a:p>
          <a:p>
            <a:r>
              <a:rPr lang="en-US" dirty="0"/>
              <a:t>   return 0;</a:t>
            </a:r>
          </a:p>
          <a:p>
            <a:r>
              <a:rPr lang="en-US"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b="1"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a:t>It is possible to inherit a base class as protected. When this is done, all public and protected members of the base class become protected members of the derived class.</a:t>
            </a:r>
          </a:p>
          <a:p>
            <a:pPr>
              <a:lnSpc>
                <a:spcPct val="90000"/>
              </a:lnSpc>
            </a:pPr>
            <a:r>
              <a:rPr lang="en-US" sz="2000" dirty="0"/>
              <a:t>#include&lt;</a:t>
            </a:r>
            <a:r>
              <a:rPr lang="en-US" sz="2000" dirty="0" err="1"/>
              <a:t>iostream</a:t>
            </a:r>
            <a:r>
              <a:rPr lang="en-US" sz="2000" dirty="0"/>
              <a:t>&gt;</a:t>
            </a:r>
          </a:p>
          <a:p>
            <a:pPr>
              <a:lnSpc>
                <a:spcPct val="90000"/>
              </a:lnSpc>
            </a:pPr>
            <a:r>
              <a:rPr lang="en-US" sz="2000" dirty="0"/>
              <a:t>using namespace std;</a:t>
            </a:r>
          </a:p>
          <a:p>
            <a:pPr>
              <a:lnSpc>
                <a:spcPct val="90000"/>
              </a:lnSpc>
            </a:pPr>
            <a:r>
              <a:rPr lang="en-US" sz="2000" dirty="0"/>
              <a:t>class base</a:t>
            </a:r>
          </a:p>
          <a:p>
            <a:pPr>
              <a:lnSpc>
                <a:spcPct val="90000"/>
              </a:lnSpc>
            </a:pPr>
            <a:r>
              <a:rPr lang="en-US" sz="2000" dirty="0"/>
              <a:t>{</a:t>
            </a:r>
          </a:p>
          <a:p>
            <a:pPr>
              <a:lnSpc>
                <a:spcPct val="90000"/>
              </a:lnSpc>
            </a:pPr>
            <a:r>
              <a:rPr lang="en-US" sz="2000" dirty="0"/>
              <a:t>  protected:</a:t>
            </a:r>
          </a:p>
          <a:p>
            <a:pPr>
              <a:lnSpc>
                <a:spcPct val="90000"/>
              </a:lnSpc>
            </a:pPr>
            <a:r>
              <a:rPr lang="en-US" sz="2000" dirty="0"/>
              <a:t>   </a:t>
            </a:r>
            <a:r>
              <a:rPr lang="en-US" sz="2000" dirty="0" err="1"/>
              <a:t>int</a:t>
            </a:r>
            <a:r>
              <a:rPr lang="en-US" sz="2000" dirty="0"/>
              <a:t> </a:t>
            </a:r>
            <a:r>
              <a:rPr lang="en-US" sz="2000" dirty="0" err="1"/>
              <a:t>i</a:t>
            </a:r>
            <a:r>
              <a:rPr lang="en-US" sz="2000" dirty="0"/>
              <a:t>, j;</a:t>
            </a:r>
          </a:p>
          <a:p>
            <a:pPr>
              <a:lnSpc>
                <a:spcPct val="90000"/>
              </a:lnSpc>
            </a:pPr>
            <a:r>
              <a:rPr lang="en-US" sz="2000" dirty="0"/>
              <a:t>  public:</a:t>
            </a:r>
          </a:p>
          <a:p>
            <a:pPr>
              <a:lnSpc>
                <a:spcPct val="90000"/>
              </a:lnSpc>
            </a:pPr>
            <a:r>
              <a:rPr lang="en-US" sz="2000" dirty="0"/>
              <a:t>    void </a:t>
            </a:r>
            <a:r>
              <a:rPr lang="en-US" sz="2000" dirty="0" err="1"/>
              <a:t>setij</a:t>
            </a:r>
            <a:r>
              <a:rPr lang="en-US" sz="2000" dirty="0"/>
              <a:t>( </a:t>
            </a:r>
            <a:r>
              <a:rPr lang="en-US" sz="2000" dirty="0" err="1"/>
              <a:t>int</a:t>
            </a:r>
            <a:r>
              <a:rPr lang="en-US" sz="2000" dirty="0"/>
              <a:t> a, </a:t>
            </a:r>
            <a:r>
              <a:rPr lang="en-US" sz="2000" dirty="0" err="1"/>
              <a:t>int</a:t>
            </a:r>
            <a:r>
              <a:rPr lang="en-US" sz="2000" dirty="0"/>
              <a:t> b)</a:t>
            </a:r>
          </a:p>
          <a:p>
            <a:pPr>
              <a:lnSpc>
                <a:spcPct val="90000"/>
              </a:lnSpc>
            </a:pPr>
            <a:r>
              <a:rPr lang="en-US" sz="2000" dirty="0"/>
              <a:t>     { </a:t>
            </a:r>
            <a:r>
              <a:rPr lang="en-US" sz="2000" dirty="0" err="1"/>
              <a:t>i</a:t>
            </a:r>
            <a:r>
              <a:rPr lang="en-US" sz="2000" dirty="0"/>
              <a:t> = a;</a:t>
            </a:r>
          </a:p>
          <a:p>
            <a:pPr>
              <a:lnSpc>
                <a:spcPct val="90000"/>
              </a:lnSpc>
            </a:pPr>
            <a:r>
              <a:rPr lang="en-US" sz="2000" dirty="0"/>
              <a:t>        j = b;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dirty="0"/>
          </a:p>
        </p:txBody>
      </p:sp>
      <p:sp>
        <p:nvSpPr>
          <p:cNvPr id="3" name="Content Placeholder 2"/>
          <p:cNvSpPr>
            <a:spLocks noGrp="1"/>
          </p:cNvSpPr>
          <p:nvPr>
            <p:ph idx="1"/>
          </p:nvPr>
        </p:nvSpPr>
        <p:spPr/>
        <p:txBody>
          <a:bodyPr>
            <a:normAutofit fontScale="55000" lnSpcReduction="20000"/>
          </a:bodyPr>
          <a:lstStyle/>
          <a:p>
            <a:pPr>
              <a:lnSpc>
                <a:spcPct val="80000"/>
              </a:lnSpc>
            </a:pPr>
            <a:r>
              <a:rPr lang="en-US" dirty="0"/>
              <a:t>void </a:t>
            </a:r>
            <a:r>
              <a:rPr lang="en-US" dirty="0" err="1"/>
              <a:t>showij</a:t>
            </a:r>
            <a:r>
              <a:rPr lang="en-US" dirty="0"/>
              <a:t>( )</a:t>
            </a:r>
          </a:p>
          <a:p>
            <a:pPr>
              <a:lnSpc>
                <a:spcPct val="80000"/>
              </a:lnSpc>
            </a:pPr>
            <a:r>
              <a:rPr lang="en-US" dirty="0"/>
              <a:t>  {</a:t>
            </a:r>
          </a:p>
          <a:p>
            <a:pPr>
              <a:lnSpc>
                <a:spcPct val="80000"/>
              </a:lnSpc>
            </a:pPr>
            <a:r>
              <a:rPr lang="en-US" dirty="0"/>
              <a:t>    </a:t>
            </a:r>
            <a:r>
              <a:rPr lang="en-US" dirty="0" err="1"/>
              <a:t>cout</a:t>
            </a:r>
            <a:r>
              <a:rPr lang="en-US" dirty="0"/>
              <a:t> &lt;&lt; </a:t>
            </a:r>
            <a:r>
              <a:rPr lang="en-US" dirty="0" err="1"/>
              <a:t>i</a:t>
            </a:r>
            <a:r>
              <a:rPr lang="en-US" dirty="0"/>
              <a:t> &lt;&lt; “  “ &lt;&lt; j &lt;&lt; “\n”; } };</a:t>
            </a:r>
          </a:p>
          <a:p>
            <a:pPr>
              <a:lnSpc>
                <a:spcPct val="80000"/>
              </a:lnSpc>
            </a:pPr>
            <a:r>
              <a:rPr lang="en-US" dirty="0"/>
              <a:t>class derived : </a:t>
            </a:r>
            <a:r>
              <a:rPr lang="en-US" b="1" dirty="0">
                <a:solidFill>
                  <a:srgbClr val="009900"/>
                </a:solidFill>
              </a:rPr>
              <a:t>protected</a:t>
            </a:r>
            <a:r>
              <a:rPr lang="en-US" dirty="0"/>
              <a:t>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k;</a:t>
            </a:r>
          </a:p>
          <a:p>
            <a:pPr>
              <a:lnSpc>
                <a:spcPct val="80000"/>
              </a:lnSpc>
            </a:pPr>
            <a:r>
              <a:rPr lang="en-US" dirty="0"/>
              <a:t>    public:</a:t>
            </a:r>
          </a:p>
          <a:p>
            <a:pPr>
              <a:lnSpc>
                <a:spcPct val="80000"/>
              </a:lnSpc>
            </a:pPr>
            <a:r>
              <a:rPr lang="en-US" dirty="0"/>
              <a:t>    void </a:t>
            </a:r>
            <a:r>
              <a:rPr lang="en-US" dirty="0" err="1"/>
              <a:t>setk</a:t>
            </a:r>
            <a:r>
              <a:rPr lang="en-US" dirty="0"/>
              <a:t>(  )</a:t>
            </a:r>
          </a:p>
          <a:p>
            <a:pPr>
              <a:lnSpc>
                <a:spcPct val="80000"/>
              </a:lnSpc>
            </a:pPr>
            <a:r>
              <a:rPr lang="en-US" dirty="0"/>
              <a:t>    { </a:t>
            </a:r>
          </a:p>
          <a:p>
            <a:pPr>
              <a:lnSpc>
                <a:spcPct val="80000"/>
              </a:lnSpc>
            </a:pPr>
            <a:r>
              <a:rPr lang="en-US" dirty="0"/>
              <a:t>      </a:t>
            </a:r>
            <a:r>
              <a:rPr lang="en-US" dirty="0" err="1"/>
              <a:t>setij</a:t>
            </a:r>
            <a:r>
              <a:rPr lang="en-US" dirty="0"/>
              <a:t>(10,12);</a:t>
            </a:r>
          </a:p>
          <a:p>
            <a:pPr>
              <a:lnSpc>
                <a:spcPct val="80000"/>
              </a:lnSpc>
            </a:pPr>
            <a:r>
              <a:rPr lang="en-US" dirty="0"/>
              <a:t>      k = </a:t>
            </a:r>
            <a:r>
              <a:rPr lang="en-US" dirty="0" err="1"/>
              <a:t>i</a:t>
            </a:r>
            <a:r>
              <a:rPr lang="en-US" dirty="0"/>
              <a:t> * j;  }</a:t>
            </a:r>
          </a:p>
          <a:p>
            <a:pPr>
              <a:lnSpc>
                <a:spcPct val="80000"/>
              </a:lnSpc>
            </a:pPr>
            <a:r>
              <a:rPr lang="en-US" dirty="0"/>
              <a:t>void </a:t>
            </a:r>
            <a:r>
              <a:rPr lang="en-US" dirty="0" err="1"/>
              <a:t>showall</a:t>
            </a:r>
            <a:r>
              <a:rPr lang="en-US" dirty="0"/>
              <a:t>( )</a:t>
            </a:r>
          </a:p>
          <a:p>
            <a:pPr>
              <a:lnSpc>
                <a:spcPct val="80000"/>
              </a:lnSpc>
            </a:pPr>
            <a:r>
              <a:rPr lang="en-US" dirty="0"/>
              <a:t>  { </a:t>
            </a:r>
            <a:r>
              <a:rPr lang="en-US" dirty="0" err="1"/>
              <a:t>cout</a:t>
            </a:r>
            <a:r>
              <a:rPr lang="en-US" dirty="0"/>
              <a:t> &lt;&lt; k &lt;&lt; “\n”;</a:t>
            </a:r>
          </a:p>
          <a:p>
            <a:pPr>
              <a:lnSpc>
                <a:spcPct val="80000"/>
              </a:lnSpc>
            </a:pPr>
            <a:r>
              <a:rPr lang="en-US" dirty="0"/>
              <a:t>     </a:t>
            </a:r>
            <a:r>
              <a:rPr lang="en-US" dirty="0" err="1"/>
              <a:t>showij</a:t>
            </a:r>
            <a:r>
              <a:rPr lang="en-US" dirty="0"/>
              <a:t>( ); } </a:t>
            </a:r>
          </a:p>
          <a:p>
            <a:pPr>
              <a:lnSpc>
                <a:spcPct val="80000"/>
              </a:lnSpc>
            </a:pPr>
            <a:r>
              <a:rPr lang="en-US"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Protected Base Class Inheritance</a:t>
            </a:r>
            <a:endParaRPr lang="en-IN" dirty="0"/>
          </a:p>
        </p:txBody>
      </p:sp>
      <p:sp>
        <p:nvSpPr>
          <p:cNvPr id="3" name="Content Placeholder 2"/>
          <p:cNvSpPr>
            <a:spLocks noGrp="1"/>
          </p:cNvSpPr>
          <p:nvPr>
            <p:ph idx="1"/>
          </p:nvPr>
        </p:nvSpPr>
        <p:spPr/>
        <p:txBody>
          <a:bodyPr>
            <a:normAutofit lnSpcReduction="10000"/>
          </a:bodyPr>
          <a:lstStyle/>
          <a:p>
            <a:r>
              <a:rPr lang="en-US" sz="2200" dirty="0" err="1"/>
              <a:t>int</a:t>
            </a:r>
            <a:r>
              <a:rPr lang="en-US" sz="2200" dirty="0"/>
              <a:t> main( )</a:t>
            </a:r>
          </a:p>
          <a:p>
            <a:r>
              <a:rPr lang="en-US" sz="2200" dirty="0"/>
              <a:t> {</a:t>
            </a:r>
          </a:p>
          <a:p>
            <a:r>
              <a:rPr lang="en-US" sz="2200" dirty="0"/>
              <a:t>   derived ob;</a:t>
            </a:r>
          </a:p>
          <a:p>
            <a:r>
              <a:rPr lang="en-US" sz="2200" dirty="0"/>
              <a:t>   </a:t>
            </a:r>
            <a:r>
              <a:rPr lang="en-US" sz="2200" dirty="0" err="1"/>
              <a:t>ob.setij</a:t>
            </a:r>
            <a:r>
              <a:rPr lang="en-US" sz="2200" dirty="0"/>
              <a:t>( ); // illegal, </a:t>
            </a:r>
            <a:r>
              <a:rPr lang="en-US" sz="2200" dirty="0" err="1"/>
              <a:t>setij</a:t>
            </a:r>
            <a:r>
              <a:rPr lang="en-US" sz="2200" dirty="0"/>
              <a:t>( ) is protected member of derived </a:t>
            </a:r>
          </a:p>
          <a:p>
            <a:r>
              <a:rPr lang="en-US" sz="2200" dirty="0"/>
              <a:t>   </a:t>
            </a:r>
            <a:r>
              <a:rPr lang="en-US" sz="2200" dirty="0" err="1"/>
              <a:t>ob.setk</a:t>
            </a:r>
            <a:r>
              <a:rPr lang="en-US" sz="2200" dirty="0"/>
              <a:t>( ); // OK, public member of derived</a:t>
            </a:r>
          </a:p>
          <a:p>
            <a:r>
              <a:rPr lang="en-US" sz="2200" dirty="0"/>
              <a:t>   </a:t>
            </a:r>
            <a:r>
              <a:rPr lang="en-US" sz="2200" dirty="0" err="1"/>
              <a:t>ob.showall</a:t>
            </a:r>
            <a:r>
              <a:rPr lang="en-US" sz="2200" dirty="0"/>
              <a:t>( ); // ok, public member of derived</a:t>
            </a:r>
          </a:p>
          <a:p>
            <a:r>
              <a:rPr lang="en-US" sz="2200" dirty="0"/>
              <a:t>   </a:t>
            </a:r>
            <a:r>
              <a:rPr lang="en-US" sz="2200" dirty="0" err="1"/>
              <a:t>ob.showij</a:t>
            </a:r>
            <a:r>
              <a:rPr lang="en-US" sz="2200" dirty="0"/>
              <a:t>( ); illegal, </a:t>
            </a:r>
            <a:r>
              <a:rPr lang="en-US" sz="2200" dirty="0" err="1"/>
              <a:t>showij</a:t>
            </a:r>
            <a:r>
              <a:rPr lang="en-US" sz="2200" dirty="0"/>
              <a:t>( ) is protected member of derived</a:t>
            </a:r>
          </a:p>
          <a:p>
            <a:r>
              <a:rPr lang="en-US" sz="2200" dirty="0"/>
              <a:t>    return 0; }</a:t>
            </a:r>
          </a:p>
          <a:p>
            <a:r>
              <a:rPr lang="en-US" sz="2400" dirty="0"/>
              <a:t>Even though </a:t>
            </a:r>
            <a:r>
              <a:rPr lang="en-US" sz="2400" b="1" dirty="0" err="1"/>
              <a:t>setij</a:t>
            </a:r>
            <a:r>
              <a:rPr lang="en-US" sz="2400" b="1" dirty="0"/>
              <a:t>( )</a:t>
            </a:r>
            <a:r>
              <a:rPr lang="en-US" sz="2400" dirty="0"/>
              <a:t> and </a:t>
            </a:r>
            <a:r>
              <a:rPr lang="en-US" sz="2400" b="1" dirty="0" err="1"/>
              <a:t>showij</a:t>
            </a:r>
            <a:r>
              <a:rPr lang="en-US" sz="2400" b="1" dirty="0"/>
              <a:t>( )</a:t>
            </a:r>
            <a:r>
              <a:rPr lang="en-US" sz="2400" dirty="0"/>
              <a:t> are public members of base, they become </a:t>
            </a:r>
            <a:r>
              <a:rPr lang="en-US" sz="2400" b="1" dirty="0"/>
              <a:t>protected</a:t>
            </a:r>
            <a:r>
              <a:rPr lang="en-US" sz="2400" dirty="0"/>
              <a:t> members of</a:t>
            </a:r>
            <a:r>
              <a:rPr lang="en-US" sz="2400" b="1" dirty="0"/>
              <a:t> derived</a:t>
            </a:r>
            <a:r>
              <a:rPr lang="en-US" sz="2400" dirty="0"/>
              <a:t> when it is inherited using the </a:t>
            </a:r>
            <a:r>
              <a:rPr lang="en-US" sz="2400" b="1" dirty="0"/>
              <a:t>protected</a:t>
            </a:r>
            <a:r>
              <a:rPr lang="en-US" sz="2400" dirty="0"/>
              <a:t> access </a:t>
            </a:r>
            <a:r>
              <a:rPr lang="en-US" sz="2400" dirty="0" err="1"/>
              <a:t>specifier</a:t>
            </a:r>
            <a:r>
              <a:rPr lang="en-US" sz="2400" dirty="0"/>
              <a:t>. This means that they will not be accessible inside </a:t>
            </a:r>
            <a:r>
              <a:rPr lang="en-US" sz="2400" b="1" dirty="0"/>
              <a:t>main( )</a:t>
            </a:r>
          </a:p>
          <a:p>
            <a:endParaRPr lang="en-US" sz="2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Constructors, Destructors &amp; Inheritance</a:t>
            </a:r>
            <a:endParaRPr lang="en-IN" b="1" dirty="0"/>
          </a:p>
        </p:txBody>
      </p:sp>
      <p:sp>
        <p:nvSpPr>
          <p:cNvPr id="3" name="Content Placeholder 2"/>
          <p:cNvSpPr>
            <a:spLocks noGrp="1"/>
          </p:cNvSpPr>
          <p:nvPr>
            <p:ph idx="1"/>
          </p:nvPr>
        </p:nvSpPr>
        <p:spPr/>
        <p:txBody>
          <a:bodyPr>
            <a:normAutofit lnSpcReduction="10000"/>
          </a:bodyPr>
          <a:lstStyle/>
          <a:p>
            <a:r>
              <a:rPr lang="en-US" dirty="0"/>
              <a:t>It is possible for a base class, a derived class, or both to contain constructor  and/or destructor functions.</a:t>
            </a:r>
          </a:p>
          <a:p>
            <a:endParaRPr lang="en-US" dirty="0"/>
          </a:p>
          <a:p>
            <a:r>
              <a:rPr lang="en-US" b="1" dirty="0"/>
              <a:t>Constructors are the only exception to the inheritance rule in that they are not inherited by the derived class. The same holds true for destructors.</a:t>
            </a:r>
          </a:p>
          <a:p>
            <a:endParaRPr lang="en-US" b="1" dirty="0"/>
          </a:p>
          <a:p>
            <a:r>
              <a:rPr lang="en-US" dirty="0"/>
              <a:t>The language therefore, has to provide for the explicit invocation of a base class constructor at the moment of creation of a base class object.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It is important to understand the order in which the constructors and destructors are invoked when an object of the derived class comes into existence, and when it ceases to exist.</a:t>
            </a:r>
          </a:p>
          <a:p>
            <a:endParaRPr lang="en-US" dirty="0"/>
          </a:p>
          <a:p>
            <a:r>
              <a:rPr lang="en-US" dirty="0"/>
              <a:t>To begin, consider this short program:</a:t>
            </a:r>
          </a:p>
          <a:p>
            <a:r>
              <a:rPr lang="en-US" dirty="0"/>
              <a:t>#include&lt;</a:t>
            </a:r>
            <a:r>
              <a:rPr lang="en-US" dirty="0" err="1"/>
              <a:t>iostream</a:t>
            </a:r>
            <a:r>
              <a:rPr lang="en-US" dirty="0"/>
              <a:t>&gt;</a:t>
            </a:r>
          </a:p>
          <a:p>
            <a:r>
              <a:rPr lang="en-US" dirty="0"/>
              <a:t>using namespace std;</a:t>
            </a:r>
          </a:p>
          <a:p>
            <a:r>
              <a:rPr lang="en-US" dirty="0"/>
              <a:t>class base</a:t>
            </a:r>
          </a:p>
          <a:p>
            <a:r>
              <a:rPr lang="en-US" dirty="0"/>
              <a:t> {</a:t>
            </a:r>
          </a:p>
          <a:p>
            <a:r>
              <a:rPr lang="en-US" dirty="0"/>
              <a:t>   public:</a:t>
            </a:r>
          </a:p>
          <a:p>
            <a:r>
              <a:rPr lang="en-US" dirty="0"/>
              <a:t>     base( )    </a:t>
            </a:r>
          </a:p>
          <a:p>
            <a:r>
              <a:rPr lang="en-US" dirty="0"/>
              <a:t>    { </a:t>
            </a:r>
            <a:r>
              <a:rPr lang="en-US" dirty="0" err="1"/>
              <a:t>cout</a:t>
            </a:r>
            <a:r>
              <a:rPr lang="en-US" dirty="0"/>
              <a:t> &lt;&lt; “ Constructing base\n”;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55000" lnSpcReduction="20000"/>
          </a:bodyPr>
          <a:lstStyle/>
          <a:p>
            <a:pPr>
              <a:lnSpc>
                <a:spcPct val="90000"/>
              </a:lnSpc>
            </a:pPr>
            <a:r>
              <a:rPr lang="en-US" dirty="0"/>
              <a:t>~base ( )</a:t>
            </a:r>
          </a:p>
          <a:p>
            <a:pPr>
              <a:lnSpc>
                <a:spcPct val="90000"/>
              </a:lnSpc>
            </a:pPr>
            <a:r>
              <a:rPr lang="en-US" dirty="0"/>
              <a:t>   { </a:t>
            </a:r>
            <a:r>
              <a:rPr lang="en-US" dirty="0" err="1"/>
              <a:t>cout</a:t>
            </a:r>
            <a:r>
              <a:rPr lang="en-US" dirty="0"/>
              <a:t> &lt;&lt; “Destructing base\n”; } };</a:t>
            </a:r>
          </a:p>
          <a:p>
            <a:pPr>
              <a:lnSpc>
                <a:spcPct val="90000"/>
              </a:lnSpc>
            </a:pPr>
            <a:endParaRPr lang="en-US" dirty="0"/>
          </a:p>
          <a:p>
            <a:pPr>
              <a:lnSpc>
                <a:spcPct val="90000"/>
              </a:lnSpc>
            </a:pPr>
            <a:r>
              <a:rPr lang="en-US" dirty="0"/>
              <a:t>class derived : public base</a:t>
            </a:r>
          </a:p>
          <a:p>
            <a:pPr>
              <a:lnSpc>
                <a:spcPct val="90000"/>
              </a:lnSpc>
            </a:pPr>
            <a:r>
              <a:rPr lang="en-US" dirty="0"/>
              <a:t>  {</a:t>
            </a:r>
          </a:p>
          <a:p>
            <a:pPr>
              <a:lnSpc>
                <a:spcPct val="90000"/>
              </a:lnSpc>
            </a:pPr>
            <a:r>
              <a:rPr lang="en-US" dirty="0"/>
              <a:t>    public:</a:t>
            </a:r>
          </a:p>
          <a:p>
            <a:pPr>
              <a:lnSpc>
                <a:spcPct val="90000"/>
              </a:lnSpc>
            </a:pPr>
            <a:r>
              <a:rPr lang="en-US" dirty="0"/>
              <a:t>      derived( )</a:t>
            </a:r>
          </a:p>
          <a:p>
            <a:pPr>
              <a:lnSpc>
                <a:spcPct val="90000"/>
              </a:lnSpc>
            </a:pPr>
            <a:r>
              <a:rPr lang="en-US" dirty="0"/>
              <a:t>       { </a:t>
            </a:r>
            <a:r>
              <a:rPr lang="en-US" dirty="0" err="1"/>
              <a:t>cout</a:t>
            </a:r>
            <a:r>
              <a:rPr lang="en-US" dirty="0"/>
              <a:t> &lt;&lt; “Constructing derived\n”; }</a:t>
            </a:r>
          </a:p>
          <a:p>
            <a:pPr>
              <a:lnSpc>
                <a:spcPct val="90000"/>
              </a:lnSpc>
            </a:pPr>
            <a:r>
              <a:rPr lang="en-US" dirty="0"/>
              <a:t>      ~derived( )</a:t>
            </a:r>
          </a:p>
          <a:p>
            <a:pPr>
              <a:lnSpc>
                <a:spcPct val="90000"/>
              </a:lnSpc>
            </a:pPr>
            <a:r>
              <a:rPr lang="en-US" dirty="0"/>
              <a:t>        { </a:t>
            </a:r>
            <a:r>
              <a:rPr lang="en-US" dirty="0" err="1"/>
              <a:t>cout</a:t>
            </a:r>
            <a:r>
              <a:rPr lang="en-US" dirty="0"/>
              <a:t> &lt;&lt; “Destructing derived\n”; }};</a:t>
            </a:r>
          </a:p>
          <a:p>
            <a:pPr>
              <a:lnSpc>
                <a:spcPct val="90000"/>
              </a:lnSpc>
            </a:pPr>
            <a:endParaRPr lang="en-US" dirty="0"/>
          </a:p>
          <a:p>
            <a:pPr>
              <a:lnSpc>
                <a:spcPct val="90000"/>
              </a:lnSpc>
            </a:pPr>
            <a:r>
              <a:rPr lang="en-US" dirty="0" err="1"/>
              <a:t>int</a:t>
            </a:r>
            <a:r>
              <a:rPr lang="en-US" dirty="0"/>
              <a:t> main( )</a:t>
            </a:r>
          </a:p>
          <a:p>
            <a:pPr>
              <a:lnSpc>
                <a:spcPct val="90000"/>
              </a:lnSpc>
            </a:pPr>
            <a:r>
              <a:rPr lang="en-US" dirty="0"/>
              <a:t>  {</a:t>
            </a:r>
          </a:p>
          <a:p>
            <a:pPr>
              <a:lnSpc>
                <a:spcPct val="90000"/>
              </a:lnSpc>
            </a:pPr>
            <a:r>
              <a:rPr lang="en-US" dirty="0"/>
              <a:t>     derived ob;  // do nothing but construct and destruct ob</a:t>
            </a:r>
          </a:p>
          <a:p>
            <a:pPr>
              <a:lnSpc>
                <a:spcPct val="90000"/>
              </a:lnSpc>
            </a:pPr>
            <a:r>
              <a:rPr lang="en-US" dirty="0"/>
              <a:t>      return 0;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Constructors, Destructors &amp; 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Program Output:</a:t>
            </a:r>
          </a:p>
          <a:p>
            <a:r>
              <a:rPr lang="en-US" dirty="0"/>
              <a:t>Constructing Base</a:t>
            </a:r>
          </a:p>
          <a:p>
            <a:r>
              <a:rPr lang="en-US" dirty="0"/>
              <a:t>Constructing Derived</a:t>
            </a:r>
          </a:p>
          <a:p>
            <a:r>
              <a:rPr lang="en-US" dirty="0"/>
              <a:t>Destructing Derived</a:t>
            </a:r>
          </a:p>
          <a:p>
            <a:r>
              <a:rPr lang="en-US" dirty="0"/>
              <a:t>Destructing Base</a:t>
            </a:r>
          </a:p>
          <a:p>
            <a:r>
              <a:rPr lang="en-US" dirty="0"/>
              <a:t>As you can see, first base class’ constructor is executed followed by </a:t>
            </a:r>
            <a:r>
              <a:rPr lang="en-US" dirty="0" err="1"/>
              <a:t>derived’s</a:t>
            </a:r>
            <a:r>
              <a:rPr lang="en-US" dirty="0"/>
              <a:t>. Next, since the object ob immediately goes out of scope, </a:t>
            </a:r>
            <a:r>
              <a:rPr lang="en-US" dirty="0" err="1"/>
              <a:t>derived’s</a:t>
            </a:r>
            <a:r>
              <a:rPr lang="en-US" dirty="0"/>
              <a:t> destructor is called followed by base’s. The results of the aforesaid example can be generalized:</a:t>
            </a:r>
          </a:p>
          <a:p>
            <a:pPr>
              <a:buFontTx/>
              <a:buChar char="•"/>
            </a:pPr>
            <a:r>
              <a:rPr lang="en-US" dirty="0"/>
              <a:t>When an object of a derived class is created, if the base class contains a constructor, it will be called first, followed by the derived class’ constructor. When a derived object is destroyed, its destructor is called first, followed by the base class’ destructor if it  exists.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Constructors, Destructors &amp; Inheritance</a:t>
            </a:r>
            <a:endParaRPr lang="en-IN" dirty="0"/>
          </a:p>
        </p:txBody>
      </p:sp>
      <p:sp>
        <p:nvSpPr>
          <p:cNvPr id="3" name="Content Placeholder 2"/>
          <p:cNvSpPr>
            <a:spLocks noGrp="1"/>
          </p:cNvSpPr>
          <p:nvPr>
            <p:ph idx="1"/>
          </p:nvPr>
        </p:nvSpPr>
        <p:spPr/>
        <p:txBody>
          <a:bodyPr/>
          <a:lstStyle/>
          <a:p>
            <a:endParaRPr lang="en-US" b="1" dirty="0"/>
          </a:p>
          <a:p>
            <a:r>
              <a:rPr lang="en-US" b="1" dirty="0"/>
              <a:t>Therefore, constructor functions are executed in their order of derivation.</a:t>
            </a:r>
          </a:p>
          <a:p>
            <a:endParaRPr lang="en-US" dirty="0"/>
          </a:p>
          <a:p>
            <a:r>
              <a:rPr lang="en-US" b="1" dirty="0"/>
              <a:t>Destructor functions are executed in reverse order of derivation.</a:t>
            </a:r>
          </a:p>
          <a:p>
            <a:endParaRPr lang="en-US" b="1" dirty="0"/>
          </a:p>
          <a:p>
            <a:pPr>
              <a:buNone/>
            </a:pP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lnSpcReduction="10000"/>
          </a:bodyPr>
          <a:lstStyle/>
          <a:p>
            <a:r>
              <a:rPr lang="en-US" dirty="0"/>
              <a:t>Calling constructor explicitly</a:t>
            </a:r>
          </a:p>
          <a:p>
            <a:pPr>
              <a:buFontTx/>
              <a:buNone/>
            </a:pPr>
            <a:r>
              <a:rPr lang="en-US" dirty="0"/>
              <a:t>     -</a:t>
            </a:r>
            <a:r>
              <a:rPr lang="en-US" sz="2400" dirty="0"/>
              <a:t>when base class contains </a:t>
            </a:r>
            <a:r>
              <a:rPr lang="en-US" sz="2400" dirty="0" err="1"/>
              <a:t>parameterised</a:t>
            </a:r>
            <a:r>
              <a:rPr lang="en-US" sz="2400" dirty="0"/>
              <a:t> constructor</a:t>
            </a:r>
          </a:p>
          <a:p>
            <a:endParaRPr lang="en-US" sz="2400" dirty="0"/>
          </a:p>
          <a:p>
            <a:r>
              <a:rPr lang="en-US" dirty="0"/>
              <a:t> use an expanded form of the derived class’ constructor declaration that passes along arguments to one or more base class constructors. The general form of this expanded derived class constructor is as follows:</a:t>
            </a:r>
          </a:p>
          <a:p>
            <a:endParaRPr lang="en-US" dirty="0"/>
          </a:p>
          <a:p>
            <a:r>
              <a:rPr lang="en-US" dirty="0"/>
              <a:t>derived-constructor (</a:t>
            </a:r>
            <a:r>
              <a:rPr lang="en-US" dirty="0" err="1"/>
              <a:t>arg</a:t>
            </a:r>
            <a:r>
              <a:rPr lang="en-US" dirty="0"/>
              <a:t>-list) : base-constructor (</a:t>
            </a:r>
            <a:r>
              <a:rPr lang="en-US" dirty="0" err="1"/>
              <a:t>arg</a:t>
            </a:r>
            <a:r>
              <a:rPr lang="en-US" dirty="0"/>
              <a:t>-list)</a:t>
            </a:r>
          </a:p>
          <a:p>
            <a:pPr>
              <a:buFontTx/>
              <a:buNone/>
            </a:pPr>
            <a:r>
              <a:rPr lang="en-US" dirty="0"/>
              <a:t>  { body of derived class constructor}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dirty="0"/>
              <a:t>Abstraction leads to the definition of a well-defined set of public interfaces using which the external world can interact with the object.</a:t>
            </a:r>
          </a:p>
          <a:p>
            <a:pPr marL="365760" indent="-256032">
              <a:buFont typeface="Wingdings 3"/>
              <a:buChar char=""/>
              <a:defRPr/>
            </a:pPr>
            <a:endParaRPr lang="en-US" dirty="0"/>
          </a:p>
          <a:p>
            <a:pPr marL="365760" indent="-256032">
              <a:buFont typeface="Wingdings 3"/>
              <a:buChar char=""/>
              <a:defRPr/>
            </a:pPr>
            <a:r>
              <a:rPr lang="en-US" dirty="0"/>
              <a:t>By interacting with these interfaces, the external world can draw out the behaviors of the object, while choosing to ignore the internal implementation of the object.</a:t>
            </a:r>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Consider the following program:</a:t>
            </a:r>
          </a:p>
          <a:p>
            <a:r>
              <a:rPr lang="en-US" dirty="0"/>
              <a:t>#include&lt;</a:t>
            </a:r>
            <a:r>
              <a:rPr lang="en-US" dirty="0" err="1"/>
              <a:t>iostream</a:t>
            </a:r>
            <a:r>
              <a:rPr lang="en-US" dirty="0"/>
              <a:t>&gt;</a:t>
            </a:r>
          </a:p>
          <a:p>
            <a:r>
              <a:rPr lang="en-US" dirty="0"/>
              <a:t>using namespace std;</a:t>
            </a:r>
          </a:p>
          <a:p>
            <a:r>
              <a:rPr lang="en-US" dirty="0"/>
              <a:t>class base</a:t>
            </a:r>
          </a:p>
          <a:p>
            <a:r>
              <a:rPr lang="en-US" dirty="0"/>
              <a:t> {</a:t>
            </a:r>
          </a:p>
          <a:p>
            <a:r>
              <a:rPr lang="en-US" dirty="0"/>
              <a:t>   protected:</a:t>
            </a:r>
          </a:p>
          <a:p>
            <a:r>
              <a:rPr lang="en-US" dirty="0"/>
              <a:t>    </a:t>
            </a:r>
            <a:r>
              <a:rPr lang="en-US" dirty="0" err="1"/>
              <a:t>int</a:t>
            </a:r>
            <a:r>
              <a:rPr lang="en-US" dirty="0"/>
              <a:t> </a:t>
            </a:r>
            <a:r>
              <a:rPr lang="en-US" dirty="0" err="1"/>
              <a:t>i</a:t>
            </a:r>
            <a:r>
              <a:rPr lang="en-US" dirty="0"/>
              <a:t>;</a:t>
            </a:r>
          </a:p>
          <a:p>
            <a:r>
              <a:rPr lang="en-US" dirty="0"/>
              <a:t>   public:</a:t>
            </a:r>
          </a:p>
          <a:p>
            <a:r>
              <a:rPr lang="en-US" dirty="0"/>
              <a:t>    base (</a:t>
            </a:r>
            <a:r>
              <a:rPr lang="en-US" dirty="0" err="1"/>
              <a:t>int</a:t>
            </a:r>
            <a:r>
              <a:rPr lang="en-US" dirty="0"/>
              <a:t> x)</a:t>
            </a:r>
          </a:p>
          <a:p>
            <a:r>
              <a:rPr lang="en-US" dirty="0"/>
              <a:t>     { </a:t>
            </a:r>
            <a:r>
              <a:rPr lang="en-US" dirty="0" err="1"/>
              <a:t>i</a:t>
            </a:r>
            <a:r>
              <a:rPr lang="en-US" dirty="0"/>
              <a:t> = x;</a:t>
            </a:r>
          </a:p>
          <a:p>
            <a:r>
              <a:rPr lang="en-US" dirty="0"/>
              <a:t>       </a:t>
            </a:r>
            <a:r>
              <a:rPr lang="en-US" dirty="0" err="1"/>
              <a:t>cout</a:t>
            </a:r>
            <a:r>
              <a:rPr lang="en-US" dirty="0"/>
              <a:t> &lt;&lt; “Constructing base\n”;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p:txBody>
          <a:bodyPr>
            <a:normAutofit fontScale="85000" lnSpcReduction="20000"/>
          </a:bodyPr>
          <a:lstStyle/>
          <a:p>
            <a:pPr>
              <a:lnSpc>
                <a:spcPct val="80000"/>
              </a:lnSpc>
            </a:pPr>
            <a:r>
              <a:rPr lang="en-US" dirty="0"/>
              <a:t>~base( )</a:t>
            </a:r>
          </a:p>
          <a:p>
            <a:pPr>
              <a:lnSpc>
                <a:spcPct val="80000"/>
              </a:lnSpc>
            </a:pPr>
            <a:r>
              <a:rPr lang="en-US" dirty="0"/>
              <a:t>  { </a:t>
            </a:r>
            <a:r>
              <a:rPr lang="en-US" dirty="0" err="1"/>
              <a:t>cout</a:t>
            </a:r>
            <a:r>
              <a:rPr lang="en-US" dirty="0"/>
              <a:t> &lt;&lt; “destructing base\n”; } };</a:t>
            </a:r>
          </a:p>
          <a:p>
            <a:pPr>
              <a:lnSpc>
                <a:spcPct val="80000"/>
              </a:lnSpc>
            </a:pPr>
            <a:endParaRPr lang="en-US" dirty="0"/>
          </a:p>
          <a:p>
            <a:pPr>
              <a:lnSpc>
                <a:spcPct val="80000"/>
              </a:lnSpc>
            </a:pPr>
            <a:r>
              <a:rPr lang="en-US" dirty="0"/>
              <a:t>class derived : public base</a:t>
            </a:r>
          </a:p>
          <a:p>
            <a:pPr>
              <a:lnSpc>
                <a:spcPct val="80000"/>
              </a:lnSpc>
            </a:pPr>
            <a:r>
              <a:rPr lang="en-US" dirty="0"/>
              <a:t> {</a:t>
            </a:r>
          </a:p>
          <a:p>
            <a:pPr>
              <a:lnSpc>
                <a:spcPct val="80000"/>
              </a:lnSpc>
            </a:pPr>
            <a:r>
              <a:rPr lang="en-US" dirty="0"/>
              <a:t>  private:</a:t>
            </a:r>
          </a:p>
          <a:p>
            <a:pPr>
              <a:lnSpc>
                <a:spcPct val="80000"/>
              </a:lnSpc>
            </a:pPr>
            <a:r>
              <a:rPr lang="en-US" dirty="0"/>
              <a:t>   </a:t>
            </a:r>
            <a:r>
              <a:rPr lang="en-US" dirty="0" err="1"/>
              <a:t>int</a:t>
            </a:r>
            <a:r>
              <a:rPr lang="en-US" dirty="0"/>
              <a:t> j;</a:t>
            </a:r>
          </a:p>
          <a:p>
            <a:pPr>
              <a:lnSpc>
                <a:spcPct val="80000"/>
              </a:lnSpc>
            </a:pPr>
            <a:r>
              <a:rPr lang="en-US" dirty="0"/>
              <a:t>  public:</a:t>
            </a:r>
          </a:p>
          <a:p>
            <a:pPr>
              <a:lnSpc>
                <a:spcPct val="80000"/>
              </a:lnSpc>
            </a:pPr>
            <a:r>
              <a:rPr lang="en-US" dirty="0"/>
              <a:t>   // derived uses x; y is passed along to base</a:t>
            </a:r>
          </a:p>
          <a:p>
            <a:pPr>
              <a:lnSpc>
                <a:spcPct val="80000"/>
              </a:lnSpc>
            </a:pPr>
            <a:r>
              <a:rPr lang="en-US" dirty="0"/>
              <a:t>   derived (</a:t>
            </a:r>
            <a:r>
              <a:rPr lang="en-US" dirty="0" err="1"/>
              <a:t>int</a:t>
            </a:r>
            <a:r>
              <a:rPr lang="en-US" dirty="0"/>
              <a:t> x, </a:t>
            </a:r>
            <a:r>
              <a:rPr lang="en-US" dirty="0" err="1"/>
              <a:t>int</a:t>
            </a:r>
            <a:r>
              <a:rPr lang="en-US" dirty="0"/>
              <a:t> y) : base(y)</a:t>
            </a:r>
          </a:p>
          <a:p>
            <a:pPr>
              <a:lnSpc>
                <a:spcPct val="80000"/>
              </a:lnSpc>
            </a:pPr>
            <a:r>
              <a:rPr lang="en-US" dirty="0"/>
              <a:t>    { j = x;</a:t>
            </a:r>
          </a:p>
          <a:p>
            <a:pPr>
              <a:lnSpc>
                <a:spcPct val="80000"/>
              </a:lnSpc>
            </a:pPr>
            <a:r>
              <a:rPr lang="en-US" dirty="0"/>
              <a:t>      </a:t>
            </a:r>
            <a:r>
              <a:rPr lang="en-US" dirty="0" err="1"/>
              <a:t>cout</a:t>
            </a:r>
            <a:r>
              <a:rPr lang="en-US" dirty="0"/>
              <a:t> &lt;&lt; “Constructing derived\n”;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Parameters to Base Class </a:t>
            </a:r>
            <a:r>
              <a:rPr lang="en-US" dirty="0" err="1"/>
              <a:t>Ctors</a:t>
            </a:r>
            <a:endParaRPr lang="en-IN" dirty="0"/>
          </a:p>
        </p:txBody>
      </p:sp>
      <p:sp>
        <p:nvSpPr>
          <p:cNvPr id="3" name="Content Placeholder 2"/>
          <p:cNvSpPr>
            <a:spLocks noGrp="1"/>
          </p:cNvSpPr>
          <p:nvPr>
            <p:ph idx="1"/>
          </p:nvPr>
        </p:nvSpPr>
        <p:spPr>
          <a:xfrm>
            <a:off x="1981200" y="1285860"/>
            <a:ext cx="8229600" cy="5357850"/>
          </a:xfrm>
        </p:spPr>
        <p:txBody>
          <a:bodyPr>
            <a:normAutofit fontScale="92500" lnSpcReduction="20000"/>
          </a:bodyPr>
          <a:lstStyle/>
          <a:p>
            <a:pPr>
              <a:lnSpc>
                <a:spcPct val="90000"/>
              </a:lnSpc>
            </a:pPr>
            <a:r>
              <a:rPr lang="en-US" sz="2000" dirty="0"/>
              <a:t>~derived( )</a:t>
            </a:r>
          </a:p>
          <a:p>
            <a:pPr>
              <a:lnSpc>
                <a:spcPct val="90000"/>
              </a:lnSpc>
            </a:pPr>
            <a:r>
              <a:rPr lang="en-US" sz="2000" dirty="0"/>
              <a:t>   { </a:t>
            </a:r>
            <a:r>
              <a:rPr lang="en-US" sz="2000" dirty="0" err="1"/>
              <a:t>cout</a:t>
            </a:r>
            <a:r>
              <a:rPr lang="en-US" sz="2000" dirty="0"/>
              <a:t> &lt;&lt; “destructing derived\n”; } </a:t>
            </a:r>
          </a:p>
          <a:p>
            <a:pPr>
              <a:lnSpc>
                <a:spcPct val="90000"/>
              </a:lnSpc>
            </a:pPr>
            <a:r>
              <a:rPr lang="en-US" sz="2000" dirty="0"/>
              <a:t>void show( )</a:t>
            </a:r>
          </a:p>
          <a:p>
            <a:pPr>
              <a:lnSpc>
                <a:spcPct val="90000"/>
              </a:lnSpc>
            </a:pPr>
            <a:r>
              <a:rPr lang="en-US" sz="2000" dirty="0"/>
              <a:t>  { </a:t>
            </a:r>
            <a:r>
              <a:rPr lang="en-US" sz="2000" dirty="0" err="1"/>
              <a:t>cout</a:t>
            </a:r>
            <a:r>
              <a:rPr lang="en-US" sz="2000" dirty="0"/>
              <a:t> &lt;&lt; </a:t>
            </a:r>
            <a:r>
              <a:rPr lang="en-US" sz="2000" dirty="0" err="1"/>
              <a:t>i</a:t>
            </a:r>
            <a:r>
              <a:rPr lang="en-US" sz="2000" dirty="0"/>
              <a:t> &lt;&lt; “ “ &lt;&lt; j &lt;&lt; “\n”; } };</a:t>
            </a:r>
          </a:p>
          <a:p>
            <a:pPr>
              <a:lnSpc>
                <a:spcPct val="90000"/>
              </a:lnSpc>
            </a:pPr>
            <a:endParaRPr lang="en-US" sz="2000" dirty="0"/>
          </a:p>
          <a:p>
            <a:pPr>
              <a:lnSpc>
                <a:spcPct val="90000"/>
              </a:lnSpc>
            </a:pPr>
            <a:r>
              <a:rPr lang="en-US" sz="2000" dirty="0" err="1"/>
              <a:t>int</a:t>
            </a:r>
            <a:r>
              <a:rPr lang="en-US" sz="2000" dirty="0"/>
              <a:t> main( )</a:t>
            </a:r>
          </a:p>
          <a:p>
            <a:pPr>
              <a:lnSpc>
                <a:spcPct val="90000"/>
              </a:lnSpc>
            </a:pPr>
            <a:r>
              <a:rPr lang="en-US" sz="2000" dirty="0"/>
              <a:t> {</a:t>
            </a:r>
          </a:p>
          <a:p>
            <a:pPr>
              <a:lnSpc>
                <a:spcPct val="90000"/>
              </a:lnSpc>
            </a:pPr>
            <a:r>
              <a:rPr lang="en-US" sz="2000" dirty="0"/>
              <a:t>   derived ob(3,4)</a:t>
            </a:r>
          </a:p>
          <a:p>
            <a:pPr>
              <a:lnSpc>
                <a:spcPct val="90000"/>
              </a:lnSpc>
            </a:pPr>
            <a:r>
              <a:rPr lang="en-US" sz="2000" dirty="0"/>
              <a:t>   </a:t>
            </a:r>
            <a:r>
              <a:rPr lang="en-US" sz="2000" dirty="0" err="1"/>
              <a:t>ob.show</a:t>
            </a:r>
            <a:r>
              <a:rPr lang="en-US" sz="2000" dirty="0"/>
              <a:t>( ); // displays 4,3</a:t>
            </a:r>
          </a:p>
          <a:p>
            <a:pPr>
              <a:lnSpc>
                <a:spcPct val="90000"/>
              </a:lnSpc>
            </a:pPr>
            <a:r>
              <a:rPr lang="en-US" sz="2000" dirty="0"/>
              <a:t>   return 0; }</a:t>
            </a:r>
          </a:p>
          <a:p>
            <a:pPr>
              <a:lnSpc>
                <a:spcPct val="90000"/>
              </a:lnSpc>
              <a:buFontTx/>
              <a:buNone/>
            </a:pPr>
            <a:r>
              <a:rPr lang="en-US" sz="2000" dirty="0"/>
              <a:t>Here, </a:t>
            </a:r>
            <a:r>
              <a:rPr lang="en-US" sz="2000" dirty="0" err="1"/>
              <a:t>derived’s</a:t>
            </a:r>
            <a:r>
              <a:rPr lang="en-US" sz="2000" dirty="0"/>
              <a:t> constructor is declared as taking two parameters, x and y. However, derived uses only x; y is passed along to base. In general, the derived class’ constructor must declare both the parameters that it requires as well as any required by the base class. Any parameters required by the base class are passed to it in the base class argument list specified after the colon. It is important to understand that arguments to a base class constructor are passed via arguments to the derived class’ constructor. Therefore, even if a derived class’ constructor does not use any arguments, it will still need to declare one if the base class requires it</a:t>
            </a:r>
          </a:p>
          <a:p>
            <a:pPr>
              <a:lnSpc>
                <a:spcPct val="90000"/>
              </a:lnSpc>
            </a:pPr>
            <a:endParaRPr lang="en-US" sz="2000" dirty="0"/>
          </a:p>
          <a:p>
            <a:pPr>
              <a:lnSpc>
                <a:spcPct val="80000"/>
              </a:lnSpc>
              <a:buNone/>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2057400" y="1371600"/>
            <a:ext cx="7772400" cy="5041900"/>
          </a:xfrm>
          <a:prstGeom prst="rect">
            <a:avLst/>
          </a:prstGeom>
          <a:noFill/>
          <a:ln w="9525">
            <a:noFill/>
            <a:miter lim="800000"/>
            <a:headEnd/>
            <a:tailEnd/>
          </a:ln>
        </p:spPr>
        <p:txBody>
          <a:bodyPr lIns="92075" tIns="46037" rIns="92075" bIns="46037"/>
          <a:lstStyle/>
          <a:p>
            <a:pPr marL="342900" indent="-342900"/>
            <a:r>
              <a:rPr lang="en-US" sz="3200" b="1"/>
              <a:t> </a:t>
            </a:r>
            <a:endParaRPr lang="en-US" sz="3200"/>
          </a:p>
        </p:txBody>
      </p:sp>
      <p:sp>
        <p:nvSpPr>
          <p:cNvPr id="153603" name="Rectangle 3"/>
          <p:cNvSpPr>
            <a:spLocks noChangeArrowheads="1"/>
          </p:cNvSpPr>
          <p:nvPr/>
        </p:nvSpPr>
        <p:spPr bwMode="auto">
          <a:xfrm>
            <a:off x="2743200" y="1905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04" name="Rectangle 4"/>
          <p:cNvSpPr>
            <a:spLocks noChangeArrowheads="1"/>
          </p:cNvSpPr>
          <p:nvPr/>
        </p:nvSpPr>
        <p:spPr bwMode="auto">
          <a:xfrm>
            <a:off x="2743200" y="2819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05" name="Text Box 5"/>
          <p:cNvSpPr txBox="1">
            <a:spLocks noChangeArrowheads="1"/>
          </p:cNvSpPr>
          <p:nvPr/>
        </p:nvSpPr>
        <p:spPr bwMode="auto">
          <a:xfrm>
            <a:off x="2286001" y="1447801"/>
            <a:ext cx="2320925"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Single Inheritance</a:t>
            </a:r>
          </a:p>
        </p:txBody>
      </p:sp>
      <p:sp>
        <p:nvSpPr>
          <p:cNvPr id="153606" name="Text Box 6"/>
          <p:cNvSpPr txBox="1">
            <a:spLocks noChangeArrowheads="1"/>
          </p:cNvSpPr>
          <p:nvPr/>
        </p:nvSpPr>
        <p:spPr bwMode="auto">
          <a:xfrm>
            <a:off x="6705600" y="3962401"/>
            <a:ext cx="2419350"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Hybrid Inheritance</a:t>
            </a:r>
          </a:p>
        </p:txBody>
      </p:sp>
      <p:sp>
        <p:nvSpPr>
          <p:cNvPr id="153607" name="Line 7"/>
          <p:cNvSpPr>
            <a:spLocks noChangeShapeType="1"/>
          </p:cNvSpPr>
          <p:nvPr/>
        </p:nvSpPr>
        <p:spPr bwMode="auto">
          <a:xfrm>
            <a:off x="3276600" y="2438400"/>
            <a:ext cx="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08" name="Rectangle 8"/>
          <p:cNvSpPr>
            <a:spLocks noChangeArrowheads="1"/>
          </p:cNvSpPr>
          <p:nvPr/>
        </p:nvSpPr>
        <p:spPr bwMode="auto">
          <a:xfrm>
            <a:off x="3733800" y="304800"/>
            <a:ext cx="3657600" cy="762000"/>
          </a:xfrm>
          <a:prstGeom prst="rect">
            <a:avLst/>
          </a:prstGeom>
          <a:noFill/>
          <a:ln w="9525">
            <a:noFill/>
            <a:miter lim="800000"/>
            <a:headEnd/>
            <a:tailEnd/>
          </a:ln>
        </p:spPr>
        <p:txBody>
          <a:bodyPr>
            <a:spAutoFit/>
          </a:bodyPr>
          <a:lstStyle/>
          <a:p>
            <a:pPr algn="l">
              <a:spcBef>
                <a:spcPct val="0"/>
              </a:spcBef>
              <a:buFontTx/>
              <a:buNone/>
            </a:pPr>
            <a:r>
              <a:rPr lang="en-US" sz="3200" dirty="0">
                <a:solidFill>
                  <a:schemeClr val="tx2"/>
                </a:solidFill>
              </a:rPr>
              <a:t>Types of inheritance</a:t>
            </a:r>
            <a:r>
              <a:rPr lang="en-US" sz="4400" dirty="0">
                <a:solidFill>
                  <a:schemeClr val="tx2"/>
                </a:solidFill>
              </a:rPr>
              <a:t> </a:t>
            </a:r>
          </a:p>
        </p:txBody>
      </p:sp>
      <p:sp>
        <p:nvSpPr>
          <p:cNvPr id="153609" name="Rectangle 9"/>
          <p:cNvSpPr>
            <a:spLocks noChangeArrowheads="1"/>
          </p:cNvSpPr>
          <p:nvPr/>
        </p:nvSpPr>
        <p:spPr bwMode="auto">
          <a:xfrm>
            <a:off x="2895600" y="533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0" name="Rectangle 10"/>
          <p:cNvSpPr>
            <a:spLocks noChangeArrowheads="1"/>
          </p:cNvSpPr>
          <p:nvPr/>
        </p:nvSpPr>
        <p:spPr bwMode="auto">
          <a:xfrm>
            <a:off x="3581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1" name="Rectangle 11"/>
          <p:cNvSpPr>
            <a:spLocks noChangeArrowheads="1"/>
          </p:cNvSpPr>
          <p:nvPr/>
        </p:nvSpPr>
        <p:spPr bwMode="auto">
          <a:xfrm>
            <a:off x="2057400" y="4419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2" name="Text Box 12"/>
          <p:cNvSpPr txBox="1">
            <a:spLocks noChangeArrowheads="1"/>
          </p:cNvSpPr>
          <p:nvPr/>
        </p:nvSpPr>
        <p:spPr bwMode="auto">
          <a:xfrm>
            <a:off x="2133601" y="3581401"/>
            <a:ext cx="2601913" cy="396875"/>
          </a:xfrm>
          <a:prstGeom prst="rect">
            <a:avLst/>
          </a:prstGeom>
          <a:noFill/>
          <a:ln w="12700">
            <a:noFill/>
            <a:miter lim="800000"/>
            <a:headEnd/>
            <a:tailEnd/>
          </a:ln>
        </p:spPr>
        <p:txBody>
          <a:bodyPr wrap="none">
            <a:spAutoFit/>
          </a:bodyPr>
          <a:lstStyle/>
          <a:p>
            <a:pPr algn="l">
              <a:spcBef>
                <a:spcPct val="0"/>
              </a:spcBef>
              <a:buFontTx/>
              <a:buNone/>
            </a:pPr>
            <a:r>
              <a:rPr lang="en-US" sz="2000" b="1">
                <a:latin typeface="Book Antiqua" pitchFamily="18" charset="0"/>
              </a:rPr>
              <a:t>Multiple Inheritance</a:t>
            </a:r>
          </a:p>
        </p:txBody>
      </p:sp>
      <p:sp>
        <p:nvSpPr>
          <p:cNvPr id="153613" name="Line 13"/>
          <p:cNvSpPr>
            <a:spLocks noChangeShapeType="1"/>
          </p:cNvSpPr>
          <p:nvPr/>
        </p:nvSpPr>
        <p:spPr bwMode="auto">
          <a:xfrm>
            <a:off x="2743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4" name="Line 14"/>
          <p:cNvSpPr>
            <a:spLocks noChangeShapeType="1"/>
          </p:cNvSpPr>
          <p:nvPr/>
        </p:nvSpPr>
        <p:spPr bwMode="auto">
          <a:xfrm flipH="1">
            <a:off x="3505200" y="4953000"/>
            <a:ext cx="533400"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5" name="Rectangle 15"/>
          <p:cNvSpPr>
            <a:spLocks noChangeArrowheads="1"/>
          </p:cNvSpPr>
          <p:nvPr/>
        </p:nvSpPr>
        <p:spPr bwMode="auto">
          <a:xfrm>
            <a:off x="7543800" y="23622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16" name="Rectangle 16"/>
          <p:cNvSpPr>
            <a:spLocks noChangeArrowheads="1"/>
          </p:cNvSpPr>
          <p:nvPr/>
        </p:nvSpPr>
        <p:spPr bwMode="auto">
          <a:xfrm>
            <a:off x="7543800" y="3276600"/>
            <a:ext cx="1066800" cy="609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17" name="Rectangle 17"/>
          <p:cNvSpPr>
            <a:spLocks noChangeArrowheads="1"/>
          </p:cNvSpPr>
          <p:nvPr/>
        </p:nvSpPr>
        <p:spPr bwMode="auto">
          <a:xfrm>
            <a:off x="7543800" y="15240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18" name="Line 18"/>
          <p:cNvSpPr>
            <a:spLocks noChangeShapeType="1"/>
          </p:cNvSpPr>
          <p:nvPr/>
        </p:nvSpPr>
        <p:spPr bwMode="auto">
          <a:xfrm>
            <a:off x="8077200" y="20574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19" name="Line 19"/>
          <p:cNvSpPr>
            <a:spLocks noChangeShapeType="1"/>
          </p:cNvSpPr>
          <p:nvPr/>
        </p:nvSpPr>
        <p:spPr bwMode="auto">
          <a:xfrm>
            <a:off x="8077200" y="2895600"/>
            <a:ext cx="1588" cy="381000"/>
          </a:xfrm>
          <a:prstGeom prst="line">
            <a:avLst/>
          </a:prstGeom>
          <a:noFill/>
          <a:ln w="12700">
            <a:solidFill>
              <a:schemeClr val="tx1"/>
            </a:solidFill>
            <a:round/>
            <a:headEnd/>
            <a:tailEnd type="triangle" w="med" len="med"/>
          </a:ln>
        </p:spPr>
        <p:txBody>
          <a:bodyPr wrap="none" anchor="ctr"/>
          <a:lstStyle/>
          <a:p>
            <a:endParaRPr lang="en-IN"/>
          </a:p>
        </p:txBody>
      </p:sp>
      <p:sp>
        <p:nvSpPr>
          <p:cNvPr id="153620" name="Rectangle 20"/>
          <p:cNvSpPr>
            <a:spLocks noChangeArrowheads="1"/>
          </p:cNvSpPr>
          <p:nvPr/>
        </p:nvSpPr>
        <p:spPr bwMode="auto">
          <a:xfrm>
            <a:off x="6781801" y="1143001"/>
            <a:ext cx="2798763" cy="396875"/>
          </a:xfrm>
          <a:prstGeom prst="rect">
            <a:avLst/>
          </a:prstGeom>
          <a:noFill/>
          <a:ln w="9525">
            <a:noFill/>
            <a:miter lim="800000"/>
            <a:headEnd/>
            <a:tailEnd/>
          </a:ln>
        </p:spPr>
        <p:txBody>
          <a:bodyPr wrap="none">
            <a:spAutoFit/>
          </a:bodyPr>
          <a:lstStyle/>
          <a:p>
            <a:pPr algn="l">
              <a:spcBef>
                <a:spcPct val="0"/>
              </a:spcBef>
              <a:buFontTx/>
              <a:buNone/>
            </a:pPr>
            <a:r>
              <a:rPr lang="en-US" sz="2000" b="1">
                <a:latin typeface="Book Antiqua" pitchFamily="18" charset="0"/>
              </a:rPr>
              <a:t>Multilevel Inheritance</a:t>
            </a:r>
          </a:p>
        </p:txBody>
      </p:sp>
      <p:sp>
        <p:nvSpPr>
          <p:cNvPr id="153621" name="Rectangle 21"/>
          <p:cNvSpPr>
            <a:spLocks noChangeArrowheads="1"/>
          </p:cNvSpPr>
          <p:nvPr/>
        </p:nvSpPr>
        <p:spPr bwMode="auto">
          <a:xfrm>
            <a:off x="7391400" y="5943600"/>
            <a:ext cx="1066800" cy="2286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D</a:t>
            </a:r>
          </a:p>
        </p:txBody>
      </p:sp>
      <p:sp>
        <p:nvSpPr>
          <p:cNvPr id="153622" name="Rectangle 22"/>
          <p:cNvSpPr>
            <a:spLocks noChangeArrowheads="1"/>
          </p:cNvSpPr>
          <p:nvPr/>
        </p:nvSpPr>
        <p:spPr bwMode="auto">
          <a:xfrm>
            <a:off x="7391400" y="43434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A</a:t>
            </a:r>
          </a:p>
        </p:txBody>
      </p:sp>
      <p:sp>
        <p:nvSpPr>
          <p:cNvPr id="153623" name="Rectangle 23"/>
          <p:cNvSpPr>
            <a:spLocks noChangeArrowheads="1"/>
          </p:cNvSpPr>
          <p:nvPr/>
        </p:nvSpPr>
        <p:spPr bwMode="auto">
          <a:xfrm>
            <a:off x="8382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C</a:t>
            </a:r>
          </a:p>
        </p:txBody>
      </p:sp>
      <p:sp>
        <p:nvSpPr>
          <p:cNvPr id="153624" name="Rectangle 24"/>
          <p:cNvSpPr>
            <a:spLocks noChangeArrowheads="1"/>
          </p:cNvSpPr>
          <p:nvPr/>
        </p:nvSpPr>
        <p:spPr bwMode="auto">
          <a:xfrm>
            <a:off x="6477000" y="5181600"/>
            <a:ext cx="1066800" cy="5334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sz="1600">
                <a:latin typeface="Book Antiqua" pitchFamily="18" charset="0"/>
              </a:rPr>
              <a:t>B</a:t>
            </a:r>
          </a:p>
        </p:txBody>
      </p:sp>
      <p:sp>
        <p:nvSpPr>
          <p:cNvPr id="153625" name="Line 25"/>
          <p:cNvSpPr>
            <a:spLocks noChangeShapeType="1"/>
          </p:cNvSpPr>
          <p:nvPr/>
        </p:nvSpPr>
        <p:spPr bwMode="auto">
          <a:xfrm>
            <a:off x="81534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6" name="Line 26"/>
          <p:cNvSpPr>
            <a:spLocks noChangeShapeType="1"/>
          </p:cNvSpPr>
          <p:nvPr/>
        </p:nvSpPr>
        <p:spPr bwMode="auto">
          <a:xfrm flipH="1">
            <a:off x="6934200" y="4876800"/>
            <a:ext cx="762000" cy="304800"/>
          </a:xfrm>
          <a:prstGeom prst="line">
            <a:avLst/>
          </a:prstGeom>
          <a:noFill/>
          <a:ln w="12700">
            <a:solidFill>
              <a:schemeClr val="tx1"/>
            </a:solidFill>
            <a:round/>
            <a:headEnd/>
            <a:tailEnd type="triangle" w="med" len="med"/>
          </a:ln>
        </p:spPr>
        <p:txBody>
          <a:bodyPr wrap="none" anchor="ctr"/>
          <a:lstStyle/>
          <a:p>
            <a:endParaRPr lang="en-IN"/>
          </a:p>
        </p:txBody>
      </p:sp>
      <p:sp>
        <p:nvSpPr>
          <p:cNvPr id="153627" name="Line 27"/>
          <p:cNvSpPr>
            <a:spLocks noChangeShapeType="1"/>
          </p:cNvSpPr>
          <p:nvPr/>
        </p:nvSpPr>
        <p:spPr bwMode="auto">
          <a:xfrm>
            <a:off x="73914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
        <p:nvSpPr>
          <p:cNvPr id="153628" name="Line 28"/>
          <p:cNvSpPr>
            <a:spLocks noChangeShapeType="1"/>
          </p:cNvSpPr>
          <p:nvPr/>
        </p:nvSpPr>
        <p:spPr bwMode="auto">
          <a:xfrm flipH="1">
            <a:off x="8382000" y="5715000"/>
            <a:ext cx="381000" cy="228600"/>
          </a:xfrm>
          <a:prstGeom prst="line">
            <a:avLst/>
          </a:prstGeom>
          <a:noFill/>
          <a:ln w="12700">
            <a:solidFill>
              <a:schemeClr val="tx1"/>
            </a:solidFill>
            <a:round/>
            <a:headEnd/>
            <a:tailEnd type="triangle" w="med" len="med"/>
          </a:ln>
        </p:spPr>
        <p:txBody>
          <a:bodyPr wrap="none" anchor="ctr"/>
          <a:lstStyle/>
          <a:p>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2209800" y="1371600"/>
            <a:ext cx="7772400" cy="5041900"/>
          </a:xfrm>
          <a:prstGeom prst="rect">
            <a:avLst/>
          </a:prstGeom>
          <a:noFill/>
          <a:ln w="9525">
            <a:noFill/>
            <a:miter lim="800000"/>
            <a:headEnd/>
            <a:tailEnd/>
          </a:ln>
        </p:spPr>
        <p:txBody>
          <a:bodyPr lIns="92075" tIns="46037" rIns="92075" bIns="46037"/>
          <a:lstStyle/>
          <a:p>
            <a:pPr marL="342900" indent="-342900"/>
            <a:r>
              <a:rPr lang="en-US" sz="3200" b="1"/>
              <a:t> </a:t>
            </a:r>
            <a:endParaRPr lang="en-US" sz="3200"/>
          </a:p>
        </p:txBody>
      </p:sp>
      <p:sp>
        <p:nvSpPr>
          <p:cNvPr id="154627" name="Rectangle 3"/>
          <p:cNvSpPr>
            <a:spLocks noChangeArrowheads="1"/>
          </p:cNvSpPr>
          <p:nvPr/>
        </p:nvSpPr>
        <p:spPr bwMode="auto">
          <a:xfrm>
            <a:off x="6781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II</a:t>
            </a:r>
          </a:p>
        </p:txBody>
      </p:sp>
      <p:sp>
        <p:nvSpPr>
          <p:cNvPr id="154628" name="Rectangle 4"/>
          <p:cNvSpPr>
            <a:spLocks noChangeArrowheads="1"/>
          </p:cNvSpPr>
          <p:nvPr/>
        </p:nvSpPr>
        <p:spPr bwMode="auto">
          <a:xfrm>
            <a:off x="4495800" y="1752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Indirect Base class</a:t>
            </a:r>
          </a:p>
        </p:txBody>
      </p:sp>
      <p:sp>
        <p:nvSpPr>
          <p:cNvPr id="154629" name="Rectangle 5"/>
          <p:cNvSpPr>
            <a:spLocks noChangeArrowheads="1"/>
          </p:cNvSpPr>
          <p:nvPr/>
        </p:nvSpPr>
        <p:spPr bwMode="auto">
          <a:xfrm>
            <a:off x="2209800" y="31242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Base Class I</a:t>
            </a:r>
          </a:p>
        </p:txBody>
      </p:sp>
      <p:sp>
        <p:nvSpPr>
          <p:cNvPr id="154630" name="Rectangle 6"/>
          <p:cNvSpPr>
            <a:spLocks noChangeArrowheads="1"/>
          </p:cNvSpPr>
          <p:nvPr/>
        </p:nvSpPr>
        <p:spPr bwMode="auto">
          <a:xfrm>
            <a:off x="4495800" y="5181600"/>
            <a:ext cx="3048000" cy="457200"/>
          </a:xfrm>
          <a:prstGeom prst="rect">
            <a:avLst/>
          </a:prstGeom>
          <a:solidFill>
            <a:schemeClr val="bg1"/>
          </a:solidFill>
          <a:ln w="12700">
            <a:solidFill>
              <a:schemeClr val="tx1"/>
            </a:solidFill>
            <a:miter lim="800000"/>
            <a:headEnd/>
            <a:tailEnd/>
          </a:ln>
        </p:spPr>
        <p:txBody>
          <a:bodyPr wrap="none" anchor="ctr"/>
          <a:lstStyle/>
          <a:p>
            <a:pPr>
              <a:spcBef>
                <a:spcPct val="0"/>
              </a:spcBef>
              <a:buFontTx/>
              <a:buNone/>
            </a:pPr>
            <a:r>
              <a:rPr lang="en-US">
                <a:latin typeface="Book Antiqua" pitchFamily="18" charset="0"/>
              </a:rPr>
              <a:t>Derived Class</a:t>
            </a:r>
          </a:p>
        </p:txBody>
      </p:sp>
      <p:cxnSp>
        <p:nvCxnSpPr>
          <p:cNvPr id="154631" name="AutoShape 7"/>
          <p:cNvCxnSpPr>
            <a:cxnSpLocks noChangeShapeType="1"/>
            <a:stCxn id="154628" idx="2"/>
            <a:endCxn id="154629" idx="0"/>
          </p:cNvCxnSpPr>
          <p:nvPr/>
        </p:nvCxnSpPr>
        <p:spPr bwMode="auto">
          <a:xfrm rot="5400000">
            <a:off x="4419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2" name="AutoShape 8"/>
          <p:cNvCxnSpPr>
            <a:cxnSpLocks noChangeShapeType="1"/>
            <a:stCxn id="154628" idx="2"/>
            <a:endCxn id="154627" idx="0"/>
          </p:cNvCxnSpPr>
          <p:nvPr/>
        </p:nvCxnSpPr>
        <p:spPr bwMode="auto">
          <a:xfrm rot="16200000" flipH="1">
            <a:off x="6705600" y="1524000"/>
            <a:ext cx="914400" cy="2286000"/>
          </a:xfrm>
          <a:prstGeom prst="bentConnector3">
            <a:avLst>
              <a:gd name="adj1" fmla="val 50000"/>
            </a:avLst>
          </a:prstGeom>
          <a:noFill/>
          <a:ln w="12700">
            <a:solidFill>
              <a:schemeClr val="tx1"/>
            </a:solidFill>
            <a:miter lim="800000"/>
            <a:headEnd/>
            <a:tailEnd type="triangle" w="med" len="med"/>
          </a:ln>
        </p:spPr>
      </p:cxnSp>
      <p:cxnSp>
        <p:nvCxnSpPr>
          <p:cNvPr id="154633" name="AutoShape 9"/>
          <p:cNvCxnSpPr>
            <a:cxnSpLocks noChangeShapeType="1"/>
            <a:stCxn id="154629" idx="2"/>
            <a:endCxn id="154630" idx="0"/>
          </p:cNvCxnSpPr>
          <p:nvPr/>
        </p:nvCxnSpPr>
        <p:spPr bwMode="auto">
          <a:xfrm rot="16200000" flipH="1">
            <a:off x="4076700" y="3238500"/>
            <a:ext cx="1600200" cy="2286000"/>
          </a:xfrm>
          <a:prstGeom prst="bentConnector3">
            <a:avLst>
              <a:gd name="adj1" fmla="val 50000"/>
            </a:avLst>
          </a:prstGeom>
          <a:noFill/>
          <a:ln w="12700">
            <a:solidFill>
              <a:schemeClr val="tx1"/>
            </a:solidFill>
            <a:miter lim="800000"/>
            <a:headEnd/>
            <a:tailEnd type="triangle" w="med" len="med"/>
          </a:ln>
        </p:spPr>
      </p:cxnSp>
      <p:cxnSp>
        <p:nvCxnSpPr>
          <p:cNvPr id="154634" name="AutoShape 10"/>
          <p:cNvCxnSpPr>
            <a:cxnSpLocks noChangeShapeType="1"/>
            <a:stCxn id="154627" idx="2"/>
            <a:endCxn id="154630" idx="0"/>
          </p:cNvCxnSpPr>
          <p:nvPr/>
        </p:nvCxnSpPr>
        <p:spPr bwMode="auto">
          <a:xfrm rot="5400000">
            <a:off x="6362700" y="3238500"/>
            <a:ext cx="1600200" cy="2286000"/>
          </a:xfrm>
          <a:prstGeom prst="bentConnector3">
            <a:avLst>
              <a:gd name="adj1" fmla="val 50000"/>
            </a:avLst>
          </a:prstGeom>
          <a:noFill/>
          <a:ln w="12700">
            <a:solidFill>
              <a:schemeClr val="tx1"/>
            </a:solidFill>
            <a:miter lim="800000"/>
            <a:headEnd/>
            <a:tailEnd type="triangle" w="med" len="med"/>
          </a:ln>
        </p:spPr>
      </p:cxnSp>
      <p:sp>
        <p:nvSpPr>
          <p:cNvPr id="154635" name="Line 11"/>
          <p:cNvSpPr>
            <a:spLocks noChangeShapeType="1"/>
          </p:cNvSpPr>
          <p:nvPr/>
        </p:nvSpPr>
        <p:spPr bwMode="auto">
          <a:xfrm>
            <a:off x="6019800" y="2667000"/>
            <a:ext cx="0" cy="1676400"/>
          </a:xfrm>
          <a:prstGeom prst="line">
            <a:avLst/>
          </a:prstGeom>
          <a:noFill/>
          <a:ln w="12700">
            <a:solidFill>
              <a:schemeClr val="tx1"/>
            </a:solidFill>
            <a:prstDash val="sysDot"/>
            <a:round/>
            <a:headEnd/>
            <a:tailEnd type="triangle" w="med" len="med"/>
          </a:ln>
        </p:spPr>
        <p:txBody>
          <a:bodyPr wrap="none" anchor="ctr"/>
          <a:lstStyle/>
          <a:p>
            <a:endParaRPr lang="en-IN"/>
          </a:p>
        </p:txBody>
      </p:sp>
      <p:sp>
        <p:nvSpPr>
          <p:cNvPr id="154636" name="Text Box 12"/>
          <p:cNvSpPr txBox="1">
            <a:spLocks noChangeArrowheads="1"/>
          </p:cNvSpPr>
          <p:nvPr/>
        </p:nvSpPr>
        <p:spPr bwMode="auto">
          <a:xfrm>
            <a:off x="5715001" y="1323975"/>
            <a:ext cx="500063"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A</a:t>
            </a:r>
            <a:endParaRPr lang="en-US">
              <a:latin typeface="Book Antiqua" pitchFamily="18" charset="0"/>
            </a:endParaRPr>
          </a:p>
        </p:txBody>
      </p:sp>
      <p:sp>
        <p:nvSpPr>
          <p:cNvPr id="154637" name="Text Box 13"/>
          <p:cNvSpPr txBox="1">
            <a:spLocks noChangeArrowheads="1"/>
          </p:cNvSpPr>
          <p:nvPr/>
        </p:nvSpPr>
        <p:spPr bwMode="auto">
          <a:xfrm>
            <a:off x="5241926" y="3157539"/>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B1</a:t>
            </a:r>
            <a:endParaRPr lang="en-US">
              <a:latin typeface="Book Antiqua" pitchFamily="18" charset="0"/>
            </a:endParaRPr>
          </a:p>
        </p:txBody>
      </p:sp>
      <p:sp>
        <p:nvSpPr>
          <p:cNvPr id="154638" name="Text Box 14"/>
          <p:cNvSpPr txBox="1">
            <a:spLocks noChangeArrowheads="1"/>
          </p:cNvSpPr>
          <p:nvPr/>
        </p:nvSpPr>
        <p:spPr bwMode="auto">
          <a:xfrm>
            <a:off x="6232526" y="3157539"/>
            <a:ext cx="658813" cy="579437"/>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B2</a:t>
            </a:r>
            <a:endParaRPr lang="en-US">
              <a:latin typeface="Book Antiqua" pitchFamily="18" charset="0"/>
            </a:endParaRPr>
          </a:p>
        </p:txBody>
      </p:sp>
      <p:sp>
        <p:nvSpPr>
          <p:cNvPr id="154639" name="Text Box 15"/>
          <p:cNvSpPr txBox="1">
            <a:spLocks noChangeArrowheads="1"/>
          </p:cNvSpPr>
          <p:nvPr/>
        </p:nvSpPr>
        <p:spPr bwMode="auto">
          <a:xfrm>
            <a:off x="5791200" y="5591175"/>
            <a:ext cx="477838" cy="579438"/>
          </a:xfrm>
          <a:prstGeom prst="rect">
            <a:avLst/>
          </a:prstGeom>
          <a:noFill/>
          <a:ln w="12700">
            <a:noFill/>
            <a:miter lim="800000"/>
            <a:headEnd/>
            <a:tailEnd/>
          </a:ln>
        </p:spPr>
        <p:txBody>
          <a:bodyPr wrap="none">
            <a:spAutoFit/>
          </a:bodyPr>
          <a:lstStyle/>
          <a:p>
            <a:pPr algn="l">
              <a:spcBef>
                <a:spcPct val="0"/>
              </a:spcBef>
              <a:buFontTx/>
              <a:buNone/>
            </a:pPr>
            <a:r>
              <a:rPr lang="en-US" sz="3200" b="1">
                <a:latin typeface="Book Antiqua" pitchFamily="18" charset="0"/>
              </a:rPr>
              <a:t>C</a:t>
            </a:r>
            <a:endParaRPr lang="en-US">
              <a:latin typeface="Book Antiqua" pitchFamily="18" charset="0"/>
            </a:endParaRPr>
          </a:p>
        </p:txBody>
      </p:sp>
      <p:sp>
        <p:nvSpPr>
          <p:cNvPr id="154640" name="Rectangle 16"/>
          <p:cNvSpPr>
            <a:spLocks noChangeArrowheads="1"/>
          </p:cNvSpPr>
          <p:nvPr/>
        </p:nvSpPr>
        <p:spPr bwMode="auto">
          <a:xfrm>
            <a:off x="3962400" y="457201"/>
            <a:ext cx="3281476" cy="584775"/>
          </a:xfrm>
          <a:prstGeom prst="rect">
            <a:avLst/>
          </a:prstGeom>
          <a:noFill/>
          <a:ln w="9525">
            <a:noFill/>
            <a:miter lim="800000"/>
            <a:headEnd/>
            <a:tailEnd/>
          </a:ln>
        </p:spPr>
        <p:txBody>
          <a:bodyPr wrap="none">
            <a:spAutoFit/>
          </a:bodyPr>
          <a:lstStyle/>
          <a:p>
            <a:pPr algn="l">
              <a:spcBef>
                <a:spcPct val="0"/>
              </a:spcBef>
              <a:buFontTx/>
              <a:buNone/>
            </a:pPr>
            <a:r>
              <a:rPr lang="en-US" sz="3200">
                <a:solidFill>
                  <a:schemeClr val="tx2"/>
                </a:solidFill>
              </a:rPr>
              <a:t>Hybrid inheritance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 Virtual Base Class</a:t>
            </a:r>
            <a:endParaRPr lang="en-IN" b="1" dirty="0"/>
          </a:p>
        </p:txBody>
      </p:sp>
      <p:sp>
        <p:nvSpPr>
          <p:cNvPr id="3" name="Content Placeholder 2"/>
          <p:cNvSpPr>
            <a:spLocks noGrp="1"/>
          </p:cNvSpPr>
          <p:nvPr>
            <p:ph idx="1"/>
          </p:nvPr>
        </p:nvSpPr>
        <p:spPr/>
        <p:txBody>
          <a:bodyPr>
            <a:normAutofit lnSpcReduction="10000"/>
          </a:bodyPr>
          <a:lstStyle/>
          <a:p>
            <a:r>
              <a:rPr lang="en-US" sz="4000" b="1" dirty="0"/>
              <a:t> </a:t>
            </a:r>
            <a:r>
              <a:rPr lang="en-US" dirty="0"/>
              <a:t>Properties of the virtual base class are made virtual for inheritance in the subsequent derived classes.</a:t>
            </a:r>
          </a:p>
          <a:p>
            <a:endParaRPr lang="en-US" b="1" dirty="0"/>
          </a:p>
          <a:p>
            <a:r>
              <a:rPr lang="en-US" b="1" dirty="0"/>
              <a:t>class B1:public virtual A</a:t>
            </a:r>
          </a:p>
          <a:p>
            <a:r>
              <a:rPr lang="en-US" b="1" dirty="0"/>
              <a:t>class B2:public virtual A</a:t>
            </a:r>
          </a:p>
          <a:p>
            <a:endParaRPr lang="en-US" dirty="0"/>
          </a:p>
          <a:p>
            <a:r>
              <a:rPr lang="en-US" b="1" dirty="0"/>
              <a:t>class C:public B1, public B2</a:t>
            </a:r>
            <a:r>
              <a:rPr lang="en-US" dirty="0"/>
              <a:t>  </a:t>
            </a:r>
          </a:p>
          <a:p>
            <a:pPr>
              <a:buNone/>
            </a:pPr>
            <a:r>
              <a:rPr lang="en-US" dirty="0"/>
              <a:t>      - only one copy of the properties of class A will be  inherited by class C via class B1 and class B2</a:t>
            </a:r>
            <a:r>
              <a:rPr lang="en-US" b="1" dirty="0"/>
              <a: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IN" b="1" dirty="0"/>
          </a:p>
        </p:txBody>
      </p:sp>
      <p:sp>
        <p:nvSpPr>
          <p:cNvPr id="3" name="Content Placeholder 2"/>
          <p:cNvSpPr>
            <a:spLocks noGrp="1"/>
          </p:cNvSpPr>
          <p:nvPr>
            <p:ph idx="1"/>
          </p:nvPr>
        </p:nvSpPr>
        <p:spPr/>
        <p:txBody>
          <a:bodyPr>
            <a:normAutofit/>
          </a:bodyPr>
          <a:lstStyle/>
          <a:p>
            <a:r>
              <a:rPr lang="en-US" dirty="0"/>
              <a:t>In this lesson, you  learnt to:</a:t>
            </a:r>
          </a:p>
          <a:p>
            <a:r>
              <a:rPr lang="en-US" dirty="0"/>
              <a:t>Derive a class from an existing class</a:t>
            </a:r>
          </a:p>
          <a:p>
            <a:r>
              <a:rPr lang="en-US" dirty="0"/>
              <a:t>Use base class access control when deriving a class</a:t>
            </a:r>
          </a:p>
          <a:p>
            <a:r>
              <a:rPr lang="en-US" dirty="0"/>
              <a:t>Describe the workings of protected members in a base class vis-à-vis derived class objects</a:t>
            </a:r>
          </a:p>
          <a:p>
            <a:r>
              <a:rPr lang="en-US" dirty="0"/>
              <a:t>Describe the order of invocation of constructors and destructors in an inheritance hierarchy</a:t>
            </a:r>
          </a:p>
          <a:p>
            <a:r>
              <a:rPr lang="en-US" dirty="0"/>
              <a:t>Pass parameters to base-class constructors from a derived class constructor</a:t>
            </a:r>
          </a:p>
          <a:p>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US" sz="4000" b="1" dirty="0"/>
          </a:p>
          <a:p>
            <a:pPr algn="ctr"/>
            <a:endParaRPr lang="en-US" sz="4000" b="1" dirty="0"/>
          </a:p>
          <a:p>
            <a:pPr algn="ctr">
              <a:buNone/>
            </a:pPr>
            <a:r>
              <a:rPr lang="en-US" sz="4000" b="1" dirty="0"/>
              <a:t>Arrays, Pointers, References, and Special Constructors</a:t>
            </a:r>
          </a:p>
          <a:p>
            <a:pPr algn="ctr"/>
            <a:endParaRPr lang="en-US" sz="40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b="1" dirty="0"/>
          </a:p>
        </p:txBody>
      </p:sp>
      <p:sp>
        <p:nvSpPr>
          <p:cNvPr id="3" name="Content Placeholder 2"/>
          <p:cNvSpPr>
            <a:spLocks noGrp="1"/>
          </p:cNvSpPr>
          <p:nvPr>
            <p:ph idx="1"/>
          </p:nvPr>
        </p:nvSpPr>
        <p:spPr/>
        <p:txBody>
          <a:bodyPr/>
          <a:lstStyle/>
          <a:p>
            <a:pPr>
              <a:buFontTx/>
              <a:buNone/>
            </a:pPr>
            <a:r>
              <a:rPr lang="en-US" dirty="0"/>
              <a:t>In this lesson, you will learn to:</a:t>
            </a:r>
          </a:p>
          <a:p>
            <a:r>
              <a:rPr lang="en-US" dirty="0"/>
              <a:t>Use two special forms of constructors</a:t>
            </a:r>
          </a:p>
          <a:p>
            <a:r>
              <a:rPr lang="en-US" dirty="0"/>
              <a:t>Create arrays of objects</a:t>
            </a:r>
          </a:p>
          <a:p>
            <a:r>
              <a:rPr lang="en-US" dirty="0"/>
              <a:t>Access an object through a pointer</a:t>
            </a:r>
          </a:p>
          <a:p>
            <a:r>
              <a:rPr lang="en-US" dirty="0"/>
              <a:t>Access an object through a reference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With One Parameter</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If a constructor only has one parameter, there is a special way to pass an initial value to that constructor. For example, consider the following short program:</a:t>
            </a:r>
          </a:p>
          <a:p>
            <a:pPr marL="0" indent="0">
              <a:buNone/>
            </a:pPr>
            <a:r>
              <a:rPr lang="en-US" sz="2000" dirty="0"/>
              <a:t>#include&lt;</a:t>
            </a:r>
            <a:r>
              <a:rPr lang="en-US" sz="2000" dirty="0" err="1"/>
              <a:t>iostream</a:t>
            </a:r>
            <a:r>
              <a:rPr lang="en-US" sz="2000" dirty="0"/>
              <a:t>&gt;</a:t>
            </a:r>
          </a:p>
          <a:p>
            <a:pPr marL="0" indent="0">
              <a:buNone/>
            </a:pPr>
            <a:r>
              <a:rPr lang="en-US" sz="2000" dirty="0"/>
              <a:t>using namespace std;</a:t>
            </a:r>
          </a:p>
          <a:p>
            <a:pPr marL="0" indent="0">
              <a:buNone/>
            </a:pPr>
            <a:r>
              <a:rPr lang="en-US" sz="2000" dirty="0"/>
              <a:t>class x</a:t>
            </a:r>
          </a:p>
          <a:p>
            <a:pPr marL="0" indent="0">
              <a:buNone/>
            </a:pPr>
            <a:r>
              <a:rPr lang="en-US" sz="2000" dirty="0"/>
              <a:t> {</a:t>
            </a:r>
          </a:p>
          <a:p>
            <a:pPr marL="0" indent="0">
              <a:buNone/>
            </a:pPr>
            <a:r>
              <a:rPr lang="en-US" sz="2000" dirty="0"/>
              <a:t>   private:</a:t>
            </a:r>
          </a:p>
          <a:p>
            <a:pPr marL="0" indent="0">
              <a:buNone/>
            </a:pPr>
            <a:r>
              <a:rPr lang="en-US" sz="2000" dirty="0"/>
              <a:t>    </a:t>
            </a:r>
            <a:r>
              <a:rPr lang="en-US" sz="2000" dirty="0" err="1"/>
              <a:t>int</a:t>
            </a:r>
            <a:r>
              <a:rPr lang="en-US" sz="2000" dirty="0"/>
              <a:t> a;</a:t>
            </a:r>
          </a:p>
          <a:p>
            <a:pPr marL="0" indent="0">
              <a:buNone/>
            </a:pPr>
            <a:r>
              <a:rPr lang="en-US" sz="2000" dirty="0"/>
              <a:t>   public:</a:t>
            </a:r>
          </a:p>
          <a:p>
            <a:pPr marL="0" indent="0">
              <a:buNone/>
            </a:pPr>
            <a:r>
              <a:rPr lang="en-US" sz="2000" dirty="0"/>
              <a:t>     x( </a:t>
            </a:r>
            <a:r>
              <a:rPr lang="en-US" sz="2000" dirty="0" err="1"/>
              <a:t>int</a:t>
            </a:r>
            <a:r>
              <a:rPr lang="en-US" sz="2000" dirty="0"/>
              <a:t> j)</a:t>
            </a:r>
          </a:p>
          <a:p>
            <a:pPr marL="0" indent="0">
              <a:buNone/>
            </a:pPr>
            <a:r>
              <a:rPr lang="en-US" sz="2000" dirty="0"/>
              <a:t>       { a = j;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11053</Words>
  <Application>Microsoft Office PowerPoint</Application>
  <PresentationFormat>Widescreen</PresentationFormat>
  <Paragraphs>1373</Paragraphs>
  <Slides>132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132</vt:i4>
      </vt:variant>
    </vt:vector>
  </HeadingPairs>
  <TitlesOfParts>
    <vt:vector size="139" baseType="lpstr">
      <vt:lpstr>Arial</vt:lpstr>
      <vt:lpstr>Book Antiqua</vt:lpstr>
      <vt:lpstr>Calibri</vt:lpstr>
      <vt:lpstr>Calibri Light</vt:lpstr>
      <vt:lpstr>Courier New</vt:lpstr>
      <vt:lpstr>Wingdings 3</vt:lpstr>
      <vt:lpstr>Office Theme</vt:lpstr>
      <vt:lpstr>PROPERTIES OF OOP</vt:lpstr>
      <vt:lpstr>Object-Orientation – A Paradigm Shift</vt:lpstr>
      <vt:lpstr>Generalization/Specialization</vt:lpstr>
      <vt:lpstr>PROPERTIES OF OOP</vt:lpstr>
      <vt:lpstr>OBJECT BASED vs OBJECT ORIENTED</vt:lpstr>
      <vt:lpstr>C vs C++</vt:lpstr>
      <vt:lpstr>SUGGESTIONS FOR C PROGRAMMERS</vt:lpstr>
      <vt:lpstr>C++ bits &amp; bytes</vt:lpstr>
      <vt:lpstr>Abstraction</vt:lpstr>
      <vt:lpstr>Polymorphism</vt:lpstr>
      <vt:lpstr>Encapsulation</vt:lpstr>
      <vt:lpstr>CLASS</vt:lpstr>
      <vt:lpstr>Classes and Objects</vt:lpstr>
      <vt:lpstr>Procedural vs OOP</vt:lpstr>
      <vt:lpstr>SUMMARY</vt:lpstr>
      <vt:lpstr>  A tour of C++  </vt:lpstr>
      <vt:lpstr>OBJECTIVES</vt:lpstr>
      <vt:lpstr>Default Arguments</vt:lpstr>
      <vt:lpstr>EXAMPLE FOR DEFAULT ARGUMENTS</vt:lpstr>
      <vt:lpstr>Strong Typing</vt:lpstr>
      <vt:lpstr>EXAMPLE FOR STRONG TYPE CHECKING</vt:lpstr>
      <vt:lpstr>Function overloading &amp; Default arguments</vt:lpstr>
      <vt:lpstr>Function Overloading</vt:lpstr>
      <vt:lpstr>EXAMPLE FOR FUNCTION OVERLOADING</vt:lpstr>
      <vt:lpstr>EXAMPLE FOR FUNCTION OVERLOADING</vt:lpstr>
      <vt:lpstr>Const Qualifiers</vt:lpstr>
      <vt:lpstr>EXAMPLE FOR CONST QUALIFIER</vt:lpstr>
      <vt:lpstr>Inline Functions</vt:lpstr>
      <vt:lpstr>Inline Functions</vt:lpstr>
      <vt:lpstr>Inline Vs. Macros</vt:lpstr>
      <vt:lpstr>Inline Vs. Macros</vt:lpstr>
      <vt:lpstr>Inline Vs. Macros</vt:lpstr>
      <vt:lpstr>The new operator</vt:lpstr>
      <vt:lpstr>The delete operator</vt:lpstr>
      <vt:lpstr>malloc() / free() Versus new / delete</vt:lpstr>
      <vt:lpstr>Reference</vt:lpstr>
      <vt:lpstr>EXAMPLE FOR REFERENCES</vt:lpstr>
      <vt:lpstr>REFERENCES</vt:lpstr>
      <vt:lpstr>SUMMARY</vt:lpstr>
      <vt:lpstr>PowerPoint Presentation</vt:lpstr>
      <vt:lpstr>Objectives</vt:lpstr>
      <vt:lpstr>Class Scope</vt:lpstr>
      <vt:lpstr>Class Declaration</vt:lpstr>
      <vt:lpstr>Access Specifiers</vt:lpstr>
      <vt:lpstr>Class Declaration for Point</vt:lpstr>
      <vt:lpstr>Class Declaration for Point</vt:lpstr>
      <vt:lpstr>Class With Constructors</vt:lpstr>
      <vt:lpstr>Class With Constructors</vt:lpstr>
      <vt:lpstr>Constructors: Features</vt:lpstr>
      <vt:lpstr>Destructors </vt:lpstr>
      <vt:lpstr>The this pointer</vt:lpstr>
      <vt:lpstr>The this pointer</vt:lpstr>
      <vt:lpstr>Static Class Members – Static Data Members </vt:lpstr>
      <vt:lpstr>Static Data Members</vt:lpstr>
      <vt:lpstr>Static Data Members</vt:lpstr>
      <vt:lpstr>Static Data Members – Uses</vt:lpstr>
      <vt:lpstr>Static Data Members – Uses</vt:lpstr>
      <vt:lpstr>Static Member Functions</vt:lpstr>
      <vt:lpstr>Static Member Functions</vt:lpstr>
      <vt:lpstr>Static Member Functions</vt:lpstr>
      <vt:lpstr>Static Member Functions</vt:lpstr>
      <vt:lpstr>Summary</vt:lpstr>
      <vt:lpstr>PowerPoint Presentation</vt:lpstr>
      <vt:lpstr>Objectives</vt:lpstr>
      <vt:lpstr>Access Specifier - Public</vt:lpstr>
      <vt:lpstr>Access Specifier - Public</vt:lpstr>
      <vt:lpstr>Access Specifier – Public (Code)</vt:lpstr>
      <vt:lpstr>Access Specifier - Private</vt:lpstr>
      <vt:lpstr>Access Specifier - Private</vt:lpstr>
      <vt:lpstr>Access Specifier - Private</vt:lpstr>
      <vt:lpstr>Inheritance and Protected Members </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Inheritance and Protected Members</vt:lpstr>
      <vt:lpstr>Protected Base Class Inheritance</vt:lpstr>
      <vt:lpstr>Protected Base Class Inheritance</vt:lpstr>
      <vt:lpstr>Protected Base Class Inheritance</vt:lpstr>
      <vt:lpstr>Constructors, Destructors &amp; Inheritance</vt:lpstr>
      <vt:lpstr>Constructors, Destructors &amp; Inheritance</vt:lpstr>
      <vt:lpstr>Constructors, Destructors &amp; Inheritance</vt:lpstr>
      <vt:lpstr>Constructors, Destructors &amp; Inheritance</vt:lpstr>
      <vt:lpstr>Constructors, Destructors &amp; Inheritance</vt:lpstr>
      <vt:lpstr>Passing Parameters to Base Class Ctors</vt:lpstr>
      <vt:lpstr>Passing Parameters to Base Class Ctors</vt:lpstr>
      <vt:lpstr>Passing Parameters to Base Class Ctors</vt:lpstr>
      <vt:lpstr>Passing Parameters to Base Class Ctors</vt:lpstr>
      <vt:lpstr>PowerPoint Presentation</vt:lpstr>
      <vt:lpstr>PowerPoint Presentation</vt:lpstr>
      <vt:lpstr> Virtual Base Class</vt:lpstr>
      <vt:lpstr>SUMMARY</vt:lpstr>
      <vt:lpstr>PowerPoint Presentation</vt:lpstr>
      <vt:lpstr>Objectives</vt:lpstr>
      <vt:lpstr>Constructor With One Parameter</vt:lpstr>
      <vt:lpstr>Constructor With One Parameter</vt:lpstr>
      <vt:lpstr>Copy Constructor</vt:lpstr>
      <vt:lpstr>Copy Constructor</vt:lpstr>
      <vt:lpstr>Copy Constructor</vt:lpstr>
      <vt:lpstr>Copy Constructor</vt:lpstr>
      <vt:lpstr>Copy Constructor</vt:lpstr>
      <vt:lpstr>Copy Constructor</vt:lpstr>
      <vt:lpstr>Copy Constructor</vt:lpstr>
      <vt:lpstr>Copy Constructor</vt:lpstr>
      <vt:lpstr>Arrays of Objects</vt:lpstr>
      <vt:lpstr>Arrays of Objects</vt:lpstr>
      <vt:lpstr>Arrays of Objects</vt:lpstr>
      <vt:lpstr>Arrays of Objects</vt:lpstr>
      <vt:lpstr>Arrays of Objects</vt:lpstr>
      <vt:lpstr>Creating Initialized &amp; Non-Initialized Arrays</vt:lpstr>
      <vt:lpstr>Creating Initialized &amp; Non-Initialized Arrays</vt:lpstr>
      <vt:lpstr>Creating Initialized &amp; Non-Initialized Arrays</vt:lpstr>
      <vt:lpstr>Pointers to Objects</vt:lpstr>
      <vt:lpstr>Pointers to Objects</vt:lpstr>
      <vt:lpstr>Pointers to Objects</vt:lpstr>
      <vt:lpstr>Pointers to Derived Types</vt:lpstr>
      <vt:lpstr>Pointers to Derived Types</vt:lpstr>
      <vt:lpstr>Pointers to Derived Types</vt:lpstr>
      <vt:lpstr>Passing Object References </vt:lpstr>
      <vt:lpstr>Passing Object References </vt:lpstr>
      <vt:lpstr>Passing Object References </vt:lpstr>
      <vt:lpstr>The Dot . Operator</vt:lpstr>
      <vt:lpstr>Returning References</vt:lpstr>
      <vt:lpstr>Returning References</vt:lpstr>
      <vt:lpstr>Independent References</vt:lpstr>
      <vt:lpstr>Independent References</vt:lpstr>
      <vt:lpstr>References to Derived Types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OOP</dc:title>
  <dc:creator>Bhimashankar Takalki</dc:creator>
  <cp:lastModifiedBy>Bhimashankar Takalki</cp:lastModifiedBy>
  <cp:revision>6</cp:revision>
  <dcterms:created xsi:type="dcterms:W3CDTF">2023-08-27T15:27:15Z</dcterms:created>
  <dcterms:modified xsi:type="dcterms:W3CDTF">2023-08-29T23:27:21Z</dcterms:modified>
</cp:coreProperties>
</file>