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Calibri" panose="020F0502020204030204" pitchFamily="34" charset="0"/>
      <p:regular r:id="rId13"/>
      <p:bold r:id="rId14"/>
      <p:italic r:id="rId15"/>
      <p:boldItalic r:id="rId16"/>
    </p:embeddedFont>
    <p:embeddedFont>
      <p:font typeface="Libre Baskerville" panose="020B0604020202020204" charset="0"/>
      <p:regular r:id="rId17"/>
    </p:embeddedFont>
    <p:embeddedFont>
      <p:font typeface="Open Sans" panose="020B0604020202020204" charset="0"/>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52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6884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74106"/>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Fostering Innovation Within Our Team: A One-Year Strategy</a:t>
            </a:r>
            <a:endParaRPr lang="en-US" sz="4450" dirty="0"/>
          </a:p>
        </p:txBody>
      </p:sp>
      <p:sp>
        <p:nvSpPr>
          <p:cNvPr id="4" name="Text 1"/>
          <p:cNvSpPr/>
          <p:nvPr/>
        </p:nvSpPr>
        <p:spPr>
          <a:xfrm>
            <a:off x="793790" y="4840605"/>
            <a:ext cx="7556421" cy="362903"/>
          </a:xfrm>
          <a:prstGeom prst="rect">
            <a:avLst/>
          </a:prstGeom>
          <a:noFill/>
          <a:ln/>
        </p:spPr>
        <p:txBody>
          <a:bodyPr wrap="non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Empowering Creativity, Collaboration, and Impact</a:t>
            </a:r>
            <a:endParaRPr lang="en-US" sz="1750" dirty="0"/>
          </a:p>
        </p:txBody>
      </p:sp>
      <p:sp>
        <p:nvSpPr>
          <p:cNvPr id="5" name="Shape 2"/>
          <p:cNvSpPr/>
          <p:nvPr/>
        </p:nvSpPr>
        <p:spPr>
          <a:xfrm>
            <a:off x="793790" y="5475565"/>
            <a:ext cx="362903" cy="362903"/>
          </a:xfrm>
          <a:prstGeom prst="roundRect">
            <a:avLst>
              <a:gd name="adj" fmla="val 25194296"/>
            </a:avLst>
          </a:prstGeom>
          <a:noFill/>
          <a:ln w="7620">
            <a:solidFill>
              <a:srgbClr val="FFFFFF"/>
            </a:solidFill>
            <a:prstDash val="solid"/>
          </a:ln>
        </p:spPr>
      </p:sp>
      <p:pic>
        <p:nvPicPr>
          <p:cNvPr id="6" name="Image 1" descr="preencoded.png"/>
          <p:cNvPicPr>
            <a:picLocks noChangeAspect="1"/>
          </p:cNvPicPr>
          <p:nvPr/>
        </p:nvPicPr>
        <p:blipFill>
          <a:blip r:embed="rId4"/>
          <a:stretch>
            <a:fillRect/>
          </a:stretch>
        </p:blipFill>
        <p:spPr>
          <a:xfrm>
            <a:off x="801410" y="5483185"/>
            <a:ext cx="347663" cy="347663"/>
          </a:xfrm>
          <a:prstGeom prst="rect">
            <a:avLst/>
          </a:prstGeom>
        </p:spPr>
      </p:pic>
      <p:sp>
        <p:nvSpPr>
          <p:cNvPr id="7" name="Text 3"/>
          <p:cNvSpPr/>
          <p:nvPr/>
        </p:nvSpPr>
        <p:spPr>
          <a:xfrm>
            <a:off x="1270040" y="5458658"/>
            <a:ext cx="2500432" cy="396835"/>
          </a:xfrm>
          <a:prstGeom prst="rect">
            <a:avLst/>
          </a:prstGeom>
          <a:noFill/>
          <a:ln/>
        </p:spPr>
        <p:txBody>
          <a:bodyPr wrap="none" lIns="0" tIns="0" rIns="0" bIns="0" rtlCol="0" anchor="t"/>
          <a:lstStyle/>
          <a:p>
            <a:pPr marL="0" indent="0" algn="l">
              <a:lnSpc>
                <a:spcPts val="3100"/>
              </a:lnSpc>
              <a:buNone/>
            </a:pPr>
            <a:r>
              <a:rPr lang="en-US" sz="2200" b="1" dirty="0">
                <a:solidFill>
                  <a:srgbClr val="49495A"/>
                </a:solidFill>
                <a:latin typeface="Open Sans Bold" pitchFamily="34" charset="0"/>
                <a:ea typeface="Open Sans Bold" pitchFamily="34" charset="-122"/>
                <a:cs typeface="Open Sans Bold" pitchFamily="34" charset="-120"/>
              </a:rPr>
              <a:t>by </a:t>
            </a:r>
            <a:r>
              <a:rPr lang="en-US" sz="2200" b="1" dirty="0" err="1">
                <a:solidFill>
                  <a:srgbClr val="49495A"/>
                </a:solidFill>
                <a:latin typeface="Open Sans Bold" pitchFamily="34" charset="0"/>
                <a:ea typeface="Open Sans Bold" pitchFamily="34" charset="-122"/>
                <a:cs typeface="Open Sans Bold" pitchFamily="34" charset="-120"/>
              </a:rPr>
              <a:t>murali</a:t>
            </a:r>
            <a:r>
              <a:rPr lang="en-US" sz="2200" b="1" dirty="0">
                <a:solidFill>
                  <a:srgbClr val="49495A"/>
                </a:solidFill>
                <a:latin typeface="Open Sans Bold" pitchFamily="34" charset="0"/>
                <a:ea typeface="Open Sans Bold" pitchFamily="34" charset="-122"/>
                <a:cs typeface="Open Sans Bold" pitchFamily="34" charset="-120"/>
              </a:rPr>
              <a:t> </a:t>
            </a:r>
            <a:r>
              <a:rPr lang="en-US" sz="2200" b="1" dirty="0" err="1">
                <a:solidFill>
                  <a:srgbClr val="49495A"/>
                </a:solidFill>
                <a:latin typeface="Open Sans Bold" pitchFamily="34" charset="0"/>
                <a:ea typeface="Open Sans Bold" pitchFamily="34" charset="-122"/>
                <a:cs typeface="Open Sans Bold" pitchFamily="34" charset="-120"/>
              </a:rPr>
              <a:t>krishna</a:t>
            </a:r>
            <a:endParaRPr lang="en-US" sz="2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566029"/>
            <a:ext cx="12008048"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Call to Action: Drive Innovation Forward!</a:t>
            </a:r>
            <a:endParaRPr lang="en-US" sz="4450" dirty="0"/>
          </a:p>
        </p:txBody>
      </p:sp>
      <p:sp>
        <p:nvSpPr>
          <p:cNvPr id="3" name="Text 1"/>
          <p:cNvSpPr/>
          <p:nvPr/>
        </p:nvSpPr>
        <p:spPr>
          <a:xfrm>
            <a:off x="793790" y="2728436"/>
            <a:ext cx="13042821" cy="362903"/>
          </a:xfrm>
          <a:prstGeom prst="rect">
            <a:avLst/>
          </a:prstGeom>
          <a:noFill/>
          <a:ln/>
        </p:spPr>
        <p:txBody>
          <a:bodyPr wrap="non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Let's make our innovation strategy a resounding success. Here's how you can contribute:</a:t>
            </a:r>
            <a:endParaRPr lang="en-US" sz="1750" dirty="0"/>
          </a:p>
        </p:txBody>
      </p:sp>
      <p:sp>
        <p:nvSpPr>
          <p:cNvPr id="4" name="Text 2"/>
          <p:cNvSpPr/>
          <p:nvPr/>
        </p:nvSpPr>
        <p:spPr>
          <a:xfrm>
            <a:off x="793790" y="334649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9495A"/>
                </a:solidFill>
                <a:latin typeface="Open Sans" pitchFamily="34" charset="0"/>
                <a:ea typeface="Open Sans" pitchFamily="34" charset="-122"/>
                <a:cs typeface="Open Sans" pitchFamily="34" charset="-120"/>
              </a:rPr>
              <a:t>Submit at least two innovative ideas this quarter:</a:t>
            </a:r>
            <a:r>
              <a:rPr lang="en-US" sz="1750" dirty="0">
                <a:solidFill>
                  <a:srgbClr val="49495A"/>
                </a:solidFill>
                <a:latin typeface="Open Sans" pitchFamily="34" charset="0"/>
                <a:ea typeface="Open Sans" pitchFamily="34" charset="-122"/>
                <a:cs typeface="Open Sans" pitchFamily="34" charset="-120"/>
              </a:rPr>
              <a:t> Help us surpass our target of two ideas per team member, pushing the boundaries of what's possible.</a:t>
            </a:r>
            <a:endParaRPr lang="en-US" sz="1750" dirty="0"/>
          </a:p>
        </p:txBody>
      </p:sp>
      <p:sp>
        <p:nvSpPr>
          <p:cNvPr id="5" name="Text 3"/>
          <p:cNvSpPr/>
          <p:nvPr/>
        </p:nvSpPr>
        <p:spPr>
          <a:xfrm>
            <a:off x="793790" y="4151590"/>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9495A"/>
                </a:solidFill>
                <a:latin typeface="Open Sans" pitchFamily="34" charset="0"/>
                <a:ea typeface="Open Sans" pitchFamily="34" charset="-122"/>
                <a:cs typeface="Open Sans" pitchFamily="34" charset="-120"/>
              </a:rPr>
              <a:t>Actively participate in all innovation activities:</a:t>
            </a:r>
            <a:r>
              <a:rPr lang="en-US" sz="1750" dirty="0">
                <a:solidFill>
                  <a:srgbClr val="49495A"/>
                </a:solidFill>
                <a:latin typeface="Open Sans" pitchFamily="34" charset="0"/>
                <a:ea typeface="Open Sans" pitchFamily="34" charset="-122"/>
                <a:cs typeface="Open Sans" pitchFamily="34" charset="-120"/>
              </a:rPr>
              <a:t> Your engagement is vital in achieving our 90% team participation goal. Contribute your unique perspectives.</a:t>
            </a:r>
            <a:endParaRPr lang="en-US" sz="1750" dirty="0"/>
          </a:p>
        </p:txBody>
      </p:sp>
      <p:sp>
        <p:nvSpPr>
          <p:cNvPr id="6" name="Text 4"/>
          <p:cNvSpPr/>
          <p:nvPr/>
        </p:nvSpPr>
        <p:spPr>
          <a:xfrm>
            <a:off x="793790" y="4956691"/>
            <a:ext cx="13042821"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49495A"/>
                </a:solidFill>
                <a:latin typeface="Open Sans" pitchFamily="34" charset="0"/>
                <a:ea typeface="Open Sans" pitchFamily="34" charset="-122"/>
                <a:cs typeface="Open Sans" pitchFamily="34" charset="-120"/>
              </a:rPr>
              <a:t>Embrace ownership:</a:t>
            </a:r>
            <a:r>
              <a:rPr lang="en-US" sz="1750" dirty="0">
                <a:solidFill>
                  <a:srgbClr val="49495A"/>
                </a:solidFill>
                <a:latin typeface="Open Sans" pitchFamily="34" charset="0"/>
                <a:ea typeface="Open Sans" pitchFamily="34" charset="-122"/>
                <a:cs typeface="Open Sans" pitchFamily="34" charset="-120"/>
              </a:rPr>
              <a:t> Take initiative on assigned projects, ensuring we meet our implementation rate target of 20% of submitted ideas.</a:t>
            </a:r>
            <a:endParaRPr lang="en-US" sz="1750" dirty="0"/>
          </a:p>
        </p:txBody>
      </p:sp>
      <p:sp>
        <p:nvSpPr>
          <p:cNvPr id="7" name="Text 5"/>
          <p:cNvSpPr/>
          <p:nvPr/>
        </p:nvSpPr>
        <p:spPr>
          <a:xfrm>
            <a:off x="793790" y="5937647"/>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By working together, we will embed innovation in our team culture, driving measurable positive impact and achieving our goals!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91118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Objective</a:t>
            </a:r>
            <a:endParaRPr lang="en-US" sz="4450" dirty="0"/>
          </a:p>
        </p:txBody>
      </p:sp>
      <p:sp>
        <p:nvSpPr>
          <p:cNvPr id="3" name="Text 1"/>
          <p:cNvSpPr/>
          <p:nvPr/>
        </p:nvSpPr>
        <p:spPr>
          <a:xfrm>
            <a:off x="793790" y="2186940"/>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Why Focus on Team Innovation?</a:t>
            </a:r>
            <a:endParaRPr lang="en-US" sz="2200" dirty="0"/>
          </a:p>
        </p:txBody>
      </p:sp>
      <p:sp>
        <p:nvSpPr>
          <p:cNvPr id="4" name="Text 2"/>
          <p:cNvSpPr/>
          <p:nvPr/>
        </p:nvSpPr>
        <p:spPr>
          <a:xfrm>
            <a:off x="793790" y="3122414"/>
            <a:ext cx="3978116"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Drive impactful solutions for team and organizational challenges</a:t>
            </a:r>
            <a:endParaRPr lang="en-US" sz="1750" dirty="0"/>
          </a:p>
        </p:txBody>
      </p:sp>
      <p:sp>
        <p:nvSpPr>
          <p:cNvPr id="5" name="Text 3"/>
          <p:cNvSpPr/>
          <p:nvPr/>
        </p:nvSpPr>
        <p:spPr>
          <a:xfrm>
            <a:off x="5332928" y="2186940"/>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Why Focus on Team Innovation?</a:t>
            </a:r>
            <a:endParaRPr lang="en-US" sz="2200" dirty="0"/>
          </a:p>
        </p:txBody>
      </p:sp>
      <p:sp>
        <p:nvSpPr>
          <p:cNvPr id="6" name="Text 4"/>
          <p:cNvSpPr/>
          <p:nvPr/>
        </p:nvSpPr>
        <p:spPr>
          <a:xfrm>
            <a:off x="5332928" y="3122414"/>
            <a:ext cx="3978116" cy="362903"/>
          </a:xfrm>
          <a:prstGeom prst="rect">
            <a:avLst/>
          </a:prstGeom>
          <a:noFill/>
          <a:ln/>
        </p:spPr>
        <p:txBody>
          <a:bodyPr wrap="non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Enhance collaboration and creativity</a:t>
            </a:r>
            <a:endParaRPr lang="en-US" sz="1750" dirty="0"/>
          </a:p>
        </p:txBody>
      </p:sp>
      <p:sp>
        <p:nvSpPr>
          <p:cNvPr id="7" name="Text 5"/>
          <p:cNvSpPr/>
          <p:nvPr/>
        </p:nvSpPr>
        <p:spPr>
          <a:xfrm>
            <a:off x="9872067" y="2186940"/>
            <a:ext cx="3978116" cy="708660"/>
          </a:xfrm>
          <a:prstGeom prst="rect">
            <a:avLst/>
          </a:prstGeom>
          <a:noFill/>
          <a:ln/>
        </p:spPr>
        <p:txBody>
          <a:bodyPr wrap="squar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Why Focus on Team Innovation?</a:t>
            </a:r>
            <a:endParaRPr lang="en-US" sz="2200" dirty="0"/>
          </a:p>
        </p:txBody>
      </p:sp>
      <p:sp>
        <p:nvSpPr>
          <p:cNvPr id="8" name="Text 6"/>
          <p:cNvSpPr/>
          <p:nvPr/>
        </p:nvSpPr>
        <p:spPr>
          <a:xfrm>
            <a:off x="9872067" y="3122414"/>
            <a:ext cx="3978116" cy="399192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Align with organizational goals for long-term success, ensuring that the team gains access to necessary resources, leadership support, and recognition, which can accelerate idea implementation and create a greater impact. Encourage team members to apply for patents as part of the organizational innovation process, ensuring the protection and recognition of unique contributions.</a:t>
            </a:r>
            <a:endParaRPr lang="en-US" sz="1750" dirty="0"/>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75930" y="609600"/>
            <a:ext cx="7565946" cy="692706"/>
          </a:xfrm>
          <a:prstGeom prst="rect">
            <a:avLst/>
          </a:prstGeom>
          <a:noFill/>
          <a:ln/>
        </p:spPr>
        <p:txBody>
          <a:bodyPr wrap="none" lIns="0" tIns="0" rIns="0" bIns="0" rtlCol="0" anchor="t"/>
          <a:lstStyle/>
          <a:p>
            <a:pPr marL="0" indent="0">
              <a:lnSpc>
                <a:spcPts val="5450"/>
              </a:lnSpc>
              <a:buNone/>
            </a:pPr>
            <a:r>
              <a:rPr lang="en-US" sz="4350" dirty="0">
                <a:solidFill>
                  <a:srgbClr val="403CCF"/>
                </a:solidFill>
                <a:latin typeface="Libre Baskerville" pitchFamily="34" charset="0"/>
                <a:ea typeface="Libre Baskerville" pitchFamily="34" charset="-122"/>
                <a:cs typeface="Libre Baskerville" pitchFamily="34" charset="-120"/>
              </a:rPr>
              <a:t>Yearly Roadmap Overview</a:t>
            </a:r>
            <a:endParaRPr lang="en-US" sz="4350" dirty="0"/>
          </a:p>
        </p:txBody>
      </p:sp>
      <p:sp>
        <p:nvSpPr>
          <p:cNvPr id="3" name="Shape 1"/>
          <p:cNvSpPr/>
          <p:nvPr/>
        </p:nvSpPr>
        <p:spPr>
          <a:xfrm>
            <a:off x="7299960" y="1745694"/>
            <a:ext cx="30480" cy="5874901"/>
          </a:xfrm>
          <a:prstGeom prst="roundRect">
            <a:avLst>
              <a:gd name="adj" fmla="val 109102"/>
            </a:avLst>
          </a:prstGeom>
          <a:solidFill>
            <a:srgbClr val="D0CED9"/>
          </a:solidFill>
          <a:ln/>
        </p:spPr>
      </p:sp>
      <p:sp>
        <p:nvSpPr>
          <p:cNvPr id="4" name="Shape 2"/>
          <p:cNvSpPr/>
          <p:nvPr/>
        </p:nvSpPr>
        <p:spPr>
          <a:xfrm>
            <a:off x="6320373" y="2229088"/>
            <a:ext cx="775930" cy="30480"/>
          </a:xfrm>
          <a:prstGeom prst="roundRect">
            <a:avLst>
              <a:gd name="adj" fmla="val 109102"/>
            </a:avLst>
          </a:prstGeom>
          <a:solidFill>
            <a:srgbClr val="D0CED9"/>
          </a:solidFill>
          <a:ln/>
        </p:spPr>
      </p:sp>
      <p:sp>
        <p:nvSpPr>
          <p:cNvPr id="5" name="Shape 3"/>
          <p:cNvSpPr/>
          <p:nvPr/>
        </p:nvSpPr>
        <p:spPr>
          <a:xfrm>
            <a:off x="7065824" y="1995011"/>
            <a:ext cx="498753" cy="498753"/>
          </a:xfrm>
          <a:prstGeom prst="roundRect">
            <a:avLst>
              <a:gd name="adj" fmla="val 6668"/>
            </a:avLst>
          </a:prstGeom>
          <a:solidFill>
            <a:srgbClr val="EAE8F3"/>
          </a:solidFill>
          <a:ln/>
        </p:spPr>
      </p:sp>
      <p:sp>
        <p:nvSpPr>
          <p:cNvPr id="6" name="Text 4"/>
          <p:cNvSpPr/>
          <p:nvPr/>
        </p:nvSpPr>
        <p:spPr>
          <a:xfrm>
            <a:off x="7240965" y="2078117"/>
            <a:ext cx="148352" cy="332542"/>
          </a:xfrm>
          <a:prstGeom prst="rect">
            <a:avLst/>
          </a:prstGeom>
          <a:noFill/>
          <a:ln/>
        </p:spPr>
        <p:txBody>
          <a:bodyPr wrap="none" lIns="0" tIns="0" rIns="0" bIns="0" rtlCol="0" anchor="t"/>
          <a:lstStyle/>
          <a:p>
            <a:pPr marL="0" indent="0" algn="ctr">
              <a:lnSpc>
                <a:spcPts val="2600"/>
              </a:lnSpc>
              <a:buNone/>
            </a:pPr>
            <a:r>
              <a:rPr lang="en-US" sz="2600" dirty="0">
                <a:solidFill>
                  <a:srgbClr val="49495A"/>
                </a:solidFill>
                <a:latin typeface="Libre Baskerville" pitchFamily="34" charset="0"/>
                <a:ea typeface="Libre Baskerville" pitchFamily="34" charset="-122"/>
                <a:cs typeface="Libre Baskerville" pitchFamily="34" charset="-120"/>
              </a:rPr>
              <a:t>1</a:t>
            </a:r>
            <a:endParaRPr lang="en-US" sz="2600" dirty="0"/>
          </a:p>
        </p:txBody>
      </p:sp>
      <p:sp>
        <p:nvSpPr>
          <p:cNvPr id="7" name="Text 5"/>
          <p:cNvSpPr/>
          <p:nvPr/>
        </p:nvSpPr>
        <p:spPr>
          <a:xfrm>
            <a:off x="775930" y="1967389"/>
            <a:ext cx="5319951" cy="354687"/>
          </a:xfrm>
          <a:prstGeom prst="rect">
            <a:avLst/>
          </a:prstGeom>
          <a:noFill/>
          <a:ln/>
        </p:spPr>
        <p:txBody>
          <a:bodyPr wrap="none" lIns="0" tIns="0" rIns="0" bIns="0" rtlCol="0" anchor="t"/>
          <a:lstStyle/>
          <a:p>
            <a:pPr marL="0" indent="0" algn="r">
              <a:lnSpc>
                <a:spcPts val="2750"/>
              </a:lnSpc>
              <a:buNone/>
            </a:pPr>
            <a:r>
              <a:rPr lang="en-US" sz="1700" dirty="0">
                <a:solidFill>
                  <a:srgbClr val="49495A"/>
                </a:solidFill>
                <a:latin typeface="Open Sans" pitchFamily="34" charset="0"/>
                <a:ea typeface="Open Sans" pitchFamily="34" charset="-122"/>
                <a:cs typeface="Open Sans" pitchFamily="34" charset="-120"/>
              </a:rPr>
              <a:t>Phase 1 (Months 1-2): Lay the Groundwork</a:t>
            </a:r>
            <a:endParaRPr lang="en-US" sz="1700" dirty="0"/>
          </a:p>
        </p:txBody>
      </p:sp>
      <p:sp>
        <p:nvSpPr>
          <p:cNvPr id="8" name="Shape 6"/>
          <p:cNvSpPr/>
          <p:nvPr/>
        </p:nvSpPr>
        <p:spPr>
          <a:xfrm>
            <a:off x="7534096" y="3337560"/>
            <a:ext cx="775930" cy="30480"/>
          </a:xfrm>
          <a:prstGeom prst="roundRect">
            <a:avLst>
              <a:gd name="adj" fmla="val 109102"/>
            </a:avLst>
          </a:prstGeom>
          <a:solidFill>
            <a:srgbClr val="D0CED9"/>
          </a:solidFill>
          <a:ln/>
        </p:spPr>
      </p:sp>
      <p:sp>
        <p:nvSpPr>
          <p:cNvPr id="9" name="Shape 7"/>
          <p:cNvSpPr/>
          <p:nvPr/>
        </p:nvSpPr>
        <p:spPr>
          <a:xfrm>
            <a:off x="7065824" y="3103483"/>
            <a:ext cx="498753" cy="498753"/>
          </a:xfrm>
          <a:prstGeom prst="roundRect">
            <a:avLst>
              <a:gd name="adj" fmla="val 6668"/>
            </a:avLst>
          </a:prstGeom>
          <a:solidFill>
            <a:srgbClr val="EAE8F3"/>
          </a:solidFill>
          <a:ln/>
        </p:spPr>
      </p:sp>
      <p:sp>
        <p:nvSpPr>
          <p:cNvPr id="10" name="Text 8"/>
          <p:cNvSpPr/>
          <p:nvPr/>
        </p:nvSpPr>
        <p:spPr>
          <a:xfrm>
            <a:off x="7212747" y="3186589"/>
            <a:ext cx="204787" cy="332542"/>
          </a:xfrm>
          <a:prstGeom prst="rect">
            <a:avLst/>
          </a:prstGeom>
          <a:noFill/>
          <a:ln/>
        </p:spPr>
        <p:txBody>
          <a:bodyPr wrap="none" lIns="0" tIns="0" rIns="0" bIns="0" rtlCol="0" anchor="t"/>
          <a:lstStyle/>
          <a:p>
            <a:pPr marL="0" indent="0" algn="ctr">
              <a:lnSpc>
                <a:spcPts val="2600"/>
              </a:lnSpc>
              <a:buNone/>
            </a:pPr>
            <a:r>
              <a:rPr lang="en-US" sz="2600" dirty="0">
                <a:solidFill>
                  <a:srgbClr val="49495A"/>
                </a:solidFill>
                <a:latin typeface="Libre Baskerville" pitchFamily="34" charset="0"/>
                <a:ea typeface="Libre Baskerville" pitchFamily="34" charset="-122"/>
                <a:cs typeface="Libre Baskerville" pitchFamily="34" charset="-120"/>
              </a:rPr>
              <a:t>2</a:t>
            </a:r>
            <a:endParaRPr lang="en-US" sz="2600" dirty="0"/>
          </a:p>
        </p:txBody>
      </p:sp>
      <p:sp>
        <p:nvSpPr>
          <p:cNvPr id="11" name="Text 9"/>
          <p:cNvSpPr/>
          <p:nvPr/>
        </p:nvSpPr>
        <p:spPr>
          <a:xfrm>
            <a:off x="8534519" y="3075861"/>
            <a:ext cx="5319951" cy="709374"/>
          </a:xfrm>
          <a:prstGeom prst="rect">
            <a:avLst/>
          </a:prstGeom>
          <a:noFill/>
          <a:ln/>
        </p:spPr>
        <p:txBody>
          <a:bodyPr wrap="squar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Phase 2 (Months 3-4): Foster a Creative and Safe Environment</a:t>
            </a:r>
            <a:endParaRPr lang="en-US" sz="1700" dirty="0"/>
          </a:p>
        </p:txBody>
      </p:sp>
      <p:sp>
        <p:nvSpPr>
          <p:cNvPr id="12" name="Shape 10"/>
          <p:cNvSpPr/>
          <p:nvPr/>
        </p:nvSpPr>
        <p:spPr>
          <a:xfrm>
            <a:off x="6320373" y="4335185"/>
            <a:ext cx="775930" cy="30480"/>
          </a:xfrm>
          <a:prstGeom prst="roundRect">
            <a:avLst>
              <a:gd name="adj" fmla="val 109102"/>
            </a:avLst>
          </a:prstGeom>
          <a:solidFill>
            <a:srgbClr val="D0CED9"/>
          </a:solidFill>
          <a:ln/>
        </p:spPr>
      </p:sp>
      <p:sp>
        <p:nvSpPr>
          <p:cNvPr id="13" name="Shape 11"/>
          <p:cNvSpPr/>
          <p:nvPr/>
        </p:nvSpPr>
        <p:spPr>
          <a:xfrm>
            <a:off x="7065824" y="4101108"/>
            <a:ext cx="498753" cy="498753"/>
          </a:xfrm>
          <a:prstGeom prst="roundRect">
            <a:avLst>
              <a:gd name="adj" fmla="val 6668"/>
            </a:avLst>
          </a:prstGeom>
          <a:solidFill>
            <a:srgbClr val="EAE8F3"/>
          </a:solidFill>
          <a:ln/>
        </p:spPr>
      </p:sp>
      <p:sp>
        <p:nvSpPr>
          <p:cNvPr id="14" name="Text 12"/>
          <p:cNvSpPr/>
          <p:nvPr/>
        </p:nvSpPr>
        <p:spPr>
          <a:xfrm>
            <a:off x="7212747" y="4184213"/>
            <a:ext cx="204787" cy="332542"/>
          </a:xfrm>
          <a:prstGeom prst="rect">
            <a:avLst/>
          </a:prstGeom>
          <a:noFill/>
          <a:ln/>
        </p:spPr>
        <p:txBody>
          <a:bodyPr wrap="none" lIns="0" tIns="0" rIns="0" bIns="0" rtlCol="0" anchor="t"/>
          <a:lstStyle/>
          <a:p>
            <a:pPr marL="0" indent="0" algn="ctr">
              <a:lnSpc>
                <a:spcPts val="2600"/>
              </a:lnSpc>
              <a:buNone/>
            </a:pPr>
            <a:r>
              <a:rPr lang="en-US" sz="2600" dirty="0">
                <a:solidFill>
                  <a:srgbClr val="49495A"/>
                </a:solidFill>
                <a:latin typeface="Libre Baskerville" pitchFamily="34" charset="0"/>
                <a:ea typeface="Libre Baskerville" pitchFamily="34" charset="-122"/>
                <a:cs typeface="Libre Baskerville" pitchFamily="34" charset="-120"/>
              </a:rPr>
              <a:t>3</a:t>
            </a:r>
            <a:endParaRPr lang="en-US" sz="2600" dirty="0"/>
          </a:p>
        </p:txBody>
      </p:sp>
      <p:sp>
        <p:nvSpPr>
          <p:cNvPr id="15" name="Text 13"/>
          <p:cNvSpPr/>
          <p:nvPr/>
        </p:nvSpPr>
        <p:spPr>
          <a:xfrm>
            <a:off x="775930" y="4073485"/>
            <a:ext cx="5319951" cy="709374"/>
          </a:xfrm>
          <a:prstGeom prst="rect">
            <a:avLst/>
          </a:prstGeom>
          <a:noFill/>
          <a:ln/>
        </p:spPr>
        <p:txBody>
          <a:bodyPr wrap="square" lIns="0" tIns="0" rIns="0" bIns="0" rtlCol="0" anchor="t"/>
          <a:lstStyle/>
          <a:p>
            <a:pPr marL="0" indent="0" algn="r">
              <a:lnSpc>
                <a:spcPts val="2750"/>
              </a:lnSpc>
              <a:buNone/>
            </a:pPr>
            <a:r>
              <a:rPr lang="en-US" sz="1700" dirty="0">
                <a:solidFill>
                  <a:srgbClr val="49495A"/>
                </a:solidFill>
                <a:latin typeface="Open Sans" pitchFamily="34" charset="0"/>
                <a:ea typeface="Open Sans" pitchFamily="34" charset="-122"/>
                <a:cs typeface="Open Sans" pitchFamily="34" charset="-120"/>
              </a:rPr>
              <a:t>Phase 3 (Months 5-6): Create Fun and Inclusive Engagement</a:t>
            </a:r>
            <a:endParaRPr lang="en-US" sz="1700" dirty="0"/>
          </a:p>
        </p:txBody>
      </p:sp>
      <p:sp>
        <p:nvSpPr>
          <p:cNvPr id="16" name="Shape 14"/>
          <p:cNvSpPr/>
          <p:nvPr/>
        </p:nvSpPr>
        <p:spPr>
          <a:xfrm>
            <a:off x="7534096" y="5332809"/>
            <a:ext cx="775930" cy="30480"/>
          </a:xfrm>
          <a:prstGeom prst="roundRect">
            <a:avLst>
              <a:gd name="adj" fmla="val 109102"/>
            </a:avLst>
          </a:prstGeom>
          <a:solidFill>
            <a:srgbClr val="D0CED9"/>
          </a:solidFill>
          <a:ln/>
        </p:spPr>
      </p:sp>
      <p:sp>
        <p:nvSpPr>
          <p:cNvPr id="17" name="Shape 15"/>
          <p:cNvSpPr/>
          <p:nvPr/>
        </p:nvSpPr>
        <p:spPr>
          <a:xfrm>
            <a:off x="7065824" y="5098733"/>
            <a:ext cx="498753" cy="498753"/>
          </a:xfrm>
          <a:prstGeom prst="roundRect">
            <a:avLst>
              <a:gd name="adj" fmla="val 6668"/>
            </a:avLst>
          </a:prstGeom>
          <a:solidFill>
            <a:srgbClr val="EAE8F3"/>
          </a:solidFill>
          <a:ln/>
        </p:spPr>
      </p:sp>
      <p:sp>
        <p:nvSpPr>
          <p:cNvPr id="18" name="Text 16"/>
          <p:cNvSpPr/>
          <p:nvPr/>
        </p:nvSpPr>
        <p:spPr>
          <a:xfrm>
            <a:off x="7217866" y="5181838"/>
            <a:ext cx="194548" cy="332542"/>
          </a:xfrm>
          <a:prstGeom prst="rect">
            <a:avLst/>
          </a:prstGeom>
          <a:noFill/>
          <a:ln/>
        </p:spPr>
        <p:txBody>
          <a:bodyPr wrap="none" lIns="0" tIns="0" rIns="0" bIns="0" rtlCol="0" anchor="t"/>
          <a:lstStyle/>
          <a:p>
            <a:pPr marL="0" indent="0" algn="ctr">
              <a:lnSpc>
                <a:spcPts val="2600"/>
              </a:lnSpc>
              <a:buNone/>
            </a:pPr>
            <a:r>
              <a:rPr lang="en-US" sz="2600" dirty="0">
                <a:solidFill>
                  <a:srgbClr val="49495A"/>
                </a:solidFill>
                <a:latin typeface="Libre Baskerville" pitchFamily="34" charset="0"/>
                <a:ea typeface="Libre Baskerville" pitchFamily="34" charset="-122"/>
                <a:cs typeface="Libre Baskerville" pitchFamily="34" charset="-120"/>
              </a:rPr>
              <a:t>4</a:t>
            </a:r>
            <a:endParaRPr lang="en-US" sz="2600" dirty="0"/>
          </a:p>
        </p:txBody>
      </p:sp>
      <p:sp>
        <p:nvSpPr>
          <p:cNvPr id="19" name="Text 17"/>
          <p:cNvSpPr/>
          <p:nvPr/>
        </p:nvSpPr>
        <p:spPr>
          <a:xfrm>
            <a:off x="8534519" y="5071110"/>
            <a:ext cx="5319951" cy="709374"/>
          </a:xfrm>
          <a:prstGeom prst="rect">
            <a:avLst/>
          </a:prstGeom>
          <a:noFill/>
          <a:ln/>
        </p:spPr>
        <p:txBody>
          <a:bodyPr wrap="square" lIns="0" tIns="0" rIns="0" bIns="0" rtlCol="0" anchor="t"/>
          <a:lstStyle/>
          <a:p>
            <a:pPr marL="0" indent="0" algn="l">
              <a:lnSpc>
                <a:spcPts val="2750"/>
              </a:lnSpc>
              <a:buNone/>
            </a:pPr>
            <a:r>
              <a:rPr lang="en-US" sz="1700" dirty="0">
                <a:solidFill>
                  <a:srgbClr val="49495A"/>
                </a:solidFill>
                <a:latin typeface="Open Sans" pitchFamily="34" charset="0"/>
                <a:ea typeface="Open Sans" pitchFamily="34" charset="-122"/>
                <a:cs typeface="Open Sans" pitchFamily="34" charset="-120"/>
              </a:rPr>
              <a:t>Phase 4 (Months 7-9): Maintain Momentum and Build Ownership</a:t>
            </a:r>
            <a:endParaRPr lang="en-US" sz="1700" dirty="0"/>
          </a:p>
        </p:txBody>
      </p:sp>
      <p:sp>
        <p:nvSpPr>
          <p:cNvPr id="20" name="Shape 18"/>
          <p:cNvSpPr/>
          <p:nvPr/>
        </p:nvSpPr>
        <p:spPr>
          <a:xfrm>
            <a:off x="6320373" y="6330434"/>
            <a:ext cx="775930" cy="30480"/>
          </a:xfrm>
          <a:prstGeom prst="roundRect">
            <a:avLst>
              <a:gd name="adj" fmla="val 109102"/>
            </a:avLst>
          </a:prstGeom>
          <a:solidFill>
            <a:srgbClr val="D0CED9"/>
          </a:solidFill>
          <a:ln/>
        </p:spPr>
      </p:sp>
      <p:sp>
        <p:nvSpPr>
          <p:cNvPr id="21" name="Shape 19"/>
          <p:cNvSpPr/>
          <p:nvPr/>
        </p:nvSpPr>
        <p:spPr>
          <a:xfrm>
            <a:off x="7065824" y="6096357"/>
            <a:ext cx="498753" cy="498753"/>
          </a:xfrm>
          <a:prstGeom prst="roundRect">
            <a:avLst>
              <a:gd name="adj" fmla="val 6668"/>
            </a:avLst>
          </a:prstGeom>
          <a:solidFill>
            <a:srgbClr val="EAE8F3"/>
          </a:solidFill>
          <a:ln/>
        </p:spPr>
      </p:sp>
      <p:sp>
        <p:nvSpPr>
          <p:cNvPr id="22" name="Text 20"/>
          <p:cNvSpPr/>
          <p:nvPr/>
        </p:nvSpPr>
        <p:spPr>
          <a:xfrm>
            <a:off x="7220724" y="6179463"/>
            <a:ext cx="188833" cy="332542"/>
          </a:xfrm>
          <a:prstGeom prst="rect">
            <a:avLst/>
          </a:prstGeom>
          <a:noFill/>
          <a:ln/>
        </p:spPr>
        <p:txBody>
          <a:bodyPr wrap="none" lIns="0" tIns="0" rIns="0" bIns="0" rtlCol="0" anchor="t"/>
          <a:lstStyle/>
          <a:p>
            <a:pPr marL="0" indent="0" algn="ctr">
              <a:lnSpc>
                <a:spcPts val="2600"/>
              </a:lnSpc>
              <a:buNone/>
            </a:pPr>
            <a:r>
              <a:rPr lang="en-US" sz="2600" dirty="0">
                <a:solidFill>
                  <a:srgbClr val="49495A"/>
                </a:solidFill>
                <a:latin typeface="Libre Baskerville" pitchFamily="34" charset="0"/>
                <a:ea typeface="Libre Baskerville" pitchFamily="34" charset="-122"/>
                <a:cs typeface="Libre Baskerville" pitchFamily="34" charset="-120"/>
              </a:rPr>
              <a:t>5</a:t>
            </a:r>
            <a:endParaRPr lang="en-US" sz="2600" dirty="0"/>
          </a:p>
        </p:txBody>
      </p:sp>
      <p:sp>
        <p:nvSpPr>
          <p:cNvPr id="23" name="Text 21"/>
          <p:cNvSpPr/>
          <p:nvPr/>
        </p:nvSpPr>
        <p:spPr>
          <a:xfrm>
            <a:off x="775930" y="6068735"/>
            <a:ext cx="5319951" cy="709374"/>
          </a:xfrm>
          <a:prstGeom prst="rect">
            <a:avLst/>
          </a:prstGeom>
          <a:noFill/>
          <a:ln/>
        </p:spPr>
        <p:txBody>
          <a:bodyPr wrap="square" lIns="0" tIns="0" rIns="0" bIns="0" rtlCol="0" anchor="t"/>
          <a:lstStyle/>
          <a:p>
            <a:pPr marL="0" indent="0" algn="r">
              <a:lnSpc>
                <a:spcPts val="2750"/>
              </a:lnSpc>
              <a:buNone/>
            </a:pPr>
            <a:r>
              <a:rPr lang="en-US" sz="1700" dirty="0">
                <a:solidFill>
                  <a:srgbClr val="49495A"/>
                </a:solidFill>
                <a:latin typeface="Open Sans" pitchFamily="34" charset="0"/>
                <a:ea typeface="Open Sans" pitchFamily="34" charset="-122"/>
                <a:cs typeface="Open Sans" pitchFamily="34" charset="-120"/>
              </a:rPr>
              <a:t>Phase 5 (Months 10-12): Embed Innovation in the Team Culture</a:t>
            </a:r>
            <a:endParaRPr lang="en-US" sz="1700" dirty="0"/>
          </a:p>
        </p:txBody>
      </p:sp>
    </p:spTree>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708541"/>
            <a:ext cx="12256889"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Phase 1: Lay the Groundwork (Months 1-2)</a:t>
            </a:r>
            <a:endParaRPr lang="en-US" sz="4450" dirty="0"/>
          </a:p>
        </p:txBody>
      </p:sp>
      <p:sp>
        <p:nvSpPr>
          <p:cNvPr id="3" name="Text 1"/>
          <p:cNvSpPr/>
          <p:nvPr/>
        </p:nvSpPr>
        <p:spPr>
          <a:xfrm>
            <a:off x="793790" y="198429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Actions</a:t>
            </a:r>
            <a:endParaRPr lang="en-US" sz="2200" dirty="0"/>
          </a:p>
        </p:txBody>
      </p:sp>
      <p:sp>
        <p:nvSpPr>
          <p:cNvPr id="4" name="Text 2"/>
          <p:cNvSpPr/>
          <p:nvPr/>
        </p:nvSpPr>
        <p:spPr>
          <a:xfrm>
            <a:off x="793790" y="2565440"/>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Define 3-5 SMART objectives for innovation initiatives, directly supporting Company Goal X (increase customer satisfaction by 15%) and Y (reduce operational costs by 10%).</a:t>
            </a:r>
            <a:endParaRPr lang="en-US" sz="1750" dirty="0"/>
          </a:p>
        </p:txBody>
      </p:sp>
      <p:sp>
        <p:nvSpPr>
          <p:cNvPr id="5" name="Text 3"/>
          <p:cNvSpPr/>
          <p:nvPr/>
        </p:nvSpPr>
        <p:spPr>
          <a:xfrm>
            <a:off x="793790" y="4096345"/>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Establish a team innovation charter outlining roles, responsibilities, processes, and decision-making authority. This charter will include guidelines for idea submission, evaluation, and implementation.</a:t>
            </a:r>
            <a:endParaRPr lang="en-US" sz="1750" dirty="0"/>
          </a:p>
        </p:txBody>
      </p:sp>
      <p:sp>
        <p:nvSpPr>
          <p:cNvPr id="6" name="Text 4"/>
          <p:cNvSpPr/>
          <p:nvPr/>
        </p:nvSpPr>
        <p:spPr>
          <a:xfrm>
            <a:off x="793790" y="5627251"/>
            <a:ext cx="6244709" cy="1814513"/>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Host a kickoff brainstorming session with all team members, using a structured methodology (e.g., Design Thinking) to generate and document at least 20 initial innovation ideas. Document all ideas, regardless of feasibility, for later review.</a:t>
            </a:r>
            <a:endParaRPr lang="en-US" sz="1750" dirty="0"/>
          </a:p>
        </p:txBody>
      </p:sp>
      <p:sp>
        <p:nvSpPr>
          <p:cNvPr id="7" name="Text 5"/>
          <p:cNvSpPr/>
          <p:nvPr/>
        </p:nvSpPr>
        <p:spPr>
          <a:xfrm>
            <a:off x="7599521" y="1984296"/>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Outcomes</a:t>
            </a:r>
            <a:endParaRPr lang="en-US" sz="2200" dirty="0"/>
          </a:p>
        </p:txBody>
      </p:sp>
      <p:sp>
        <p:nvSpPr>
          <p:cNvPr id="8" name="Text 6"/>
          <p:cNvSpPr/>
          <p:nvPr/>
        </p:nvSpPr>
        <p:spPr>
          <a:xfrm>
            <a:off x="7599521" y="2565440"/>
            <a:ext cx="6244709" cy="1451610"/>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A detailed project plan outlining how the team will foster innovation over the next 12 months. This plan will include timelines, milestones, and key performance indicators (KPIs).</a:t>
            </a:r>
            <a:endParaRPr lang="en-US" sz="1750" dirty="0"/>
          </a:p>
        </p:txBody>
      </p:sp>
      <p:sp>
        <p:nvSpPr>
          <p:cNvPr id="9" name="Text 7"/>
          <p:cNvSpPr/>
          <p:nvPr/>
        </p:nvSpPr>
        <p:spPr>
          <a:xfrm>
            <a:off x="7599521" y="4096345"/>
            <a:ext cx="6244709" cy="1814513"/>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A comprehensive list of at least 20 team-focused innovation ideas, documented with descriptions, potential benefits, and initial feasibility assessments. These ideas will be categorized and prioritized based on their alignment with the team's SMART objectives.</a:t>
            </a:r>
            <a:endParaRPr lang="en-US" sz="1750" dirty="0"/>
          </a:p>
        </p:txBody>
      </p:sp>
      <p:sp>
        <p:nvSpPr>
          <p:cNvPr id="10" name="Text 8"/>
          <p:cNvSpPr/>
          <p:nvPr/>
        </p:nvSpPr>
        <p:spPr>
          <a:xfrm>
            <a:off x="7599521" y="5990153"/>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49495A"/>
                </a:solidFill>
                <a:latin typeface="Open Sans" pitchFamily="34" charset="0"/>
                <a:ea typeface="Open Sans" pitchFamily="34" charset="-122"/>
                <a:cs typeface="Open Sans" pitchFamily="34" charset="-120"/>
              </a:rPr>
              <a:t>A finalized team innovation charter, approved by all team members and relevant stakeholders, serving as a guiding document for future innovation initiatives.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36508" y="1072991"/>
            <a:ext cx="11263670" cy="568285"/>
          </a:xfrm>
          <a:prstGeom prst="rect">
            <a:avLst/>
          </a:prstGeom>
          <a:noFill/>
          <a:ln/>
        </p:spPr>
        <p:txBody>
          <a:bodyPr wrap="none" lIns="0" tIns="0" rIns="0" bIns="0" rtlCol="0" anchor="t"/>
          <a:lstStyle/>
          <a:p>
            <a:pPr marL="0" indent="0">
              <a:lnSpc>
                <a:spcPts val="4450"/>
              </a:lnSpc>
              <a:buNone/>
            </a:pPr>
            <a:r>
              <a:rPr lang="en-US" sz="3550" dirty="0">
                <a:solidFill>
                  <a:srgbClr val="403CCF"/>
                </a:solidFill>
                <a:latin typeface="Libre Baskerville" pitchFamily="34" charset="0"/>
                <a:ea typeface="Libre Baskerville" pitchFamily="34" charset="-122"/>
                <a:cs typeface="Libre Baskerville" pitchFamily="34" charset="-120"/>
              </a:rPr>
              <a:t>Phase 2: Foster a Creative and Safe Environment</a:t>
            </a:r>
            <a:endParaRPr lang="en-US" sz="3550" dirty="0"/>
          </a:p>
        </p:txBody>
      </p:sp>
      <p:sp>
        <p:nvSpPr>
          <p:cNvPr id="3" name="Shape 1"/>
          <p:cNvSpPr/>
          <p:nvPr/>
        </p:nvSpPr>
        <p:spPr>
          <a:xfrm>
            <a:off x="636508" y="2209443"/>
            <a:ext cx="318254" cy="318254"/>
          </a:xfrm>
          <a:prstGeom prst="roundRect">
            <a:avLst>
              <a:gd name="adj" fmla="val 8572"/>
            </a:avLst>
          </a:prstGeom>
          <a:solidFill>
            <a:srgbClr val="EAE8F3"/>
          </a:solidFill>
          <a:ln/>
        </p:spPr>
      </p:sp>
      <p:sp>
        <p:nvSpPr>
          <p:cNvPr id="4" name="Text 2"/>
          <p:cNvSpPr/>
          <p:nvPr/>
        </p:nvSpPr>
        <p:spPr>
          <a:xfrm>
            <a:off x="1136571" y="2209443"/>
            <a:ext cx="3831193" cy="568166"/>
          </a:xfrm>
          <a:prstGeom prst="rect">
            <a:avLst/>
          </a:prstGeom>
          <a:noFill/>
          <a:ln/>
        </p:spPr>
        <p:txBody>
          <a:bodyPr wrap="square" lIns="0" tIns="0" rIns="0" bIns="0" rtlCol="0" anchor="t"/>
          <a:lstStyle/>
          <a:p>
            <a:pPr marL="0" indent="0">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Actions: Build Psychological Safety</a:t>
            </a:r>
            <a:endParaRPr lang="en-US" sz="1750" dirty="0"/>
          </a:p>
        </p:txBody>
      </p:sp>
      <p:sp>
        <p:nvSpPr>
          <p:cNvPr id="5" name="Text 3"/>
          <p:cNvSpPr/>
          <p:nvPr/>
        </p:nvSpPr>
        <p:spPr>
          <a:xfrm>
            <a:off x="1136571" y="2886670"/>
            <a:ext cx="3831193" cy="2326958"/>
          </a:xfrm>
          <a:prstGeom prst="rect">
            <a:avLst/>
          </a:prstGeom>
          <a:noFill/>
          <a:ln/>
        </p:spPr>
        <p:txBody>
          <a:bodyPr wrap="square" lIns="0" tIns="0" rIns="0" bIns="0" rtlCol="0" anchor="t"/>
          <a:lstStyle/>
          <a:p>
            <a:pPr marL="0" indent="0">
              <a:lnSpc>
                <a:spcPts val="2250"/>
              </a:lnSpc>
              <a:buNone/>
            </a:pPr>
            <a:r>
              <a:rPr lang="en-US" sz="1400" dirty="0">
                <a:solidFill>
                  <a:srgbClr val="49495A"/>
                </a:solidFill>
                <a:latin typeface="Open Sans" pitchFamily="34" charset="0"/>
                <a:ea typeface="Open Sans" pitchFamily="34" charset="-122"/>
                <a:cs typeface="Open Sans" pitchFamily="34" charset="-120"/>
              </a:rPr>
              <a:t>Implement "no-blame" brainstorming sessions. Encourage active listening and empathetic feedback during meetings. Establish an anonymous suggestion box accessible via an internal online platform for confidential idea submissions. Regularly solicit feedback on meeting effectiveness to ensure team members feel heard.</a:t>
            </a:r>
            <a:endParaRPr lang="en-US" sz="1400" dirty="0"/>
          </a:p>
        </p:txBody>
      </p:sp>
      <p:sp>
        <p:nvSpPr>
          <p:cNvPr id="6" name="Shape 4"/>
          <p:cNvSpPr/>
          <p:nvPr/>
        </p:nvSpPr>
        <p:spPr>
          <a:xfrm>
            <a:off x="5149572" y="2209443"/>
            <a:ext cx="318254" cy="318254"/>
          </a:xfrm>
          <a:prstGeom prst="roundRect">
            <a:avLst>
              <a:gd name="adj" fmla="val 8572"/>
            </a:avLst>
          </a:prstGeom>
          <a:solidFill>
            <a:srgbClr val="EAE8F3"/>
          </a:solidFill>
          <a:ln/>
        </p:spPr>
      </p:sp>
      <p:sp>
        <p:nvSpPr>
          <p:cNvPr id="7" name="Text 5"/>
          <p:cNvSpPr/>
          <p:nvPr/>
        </p:nvSpPr>
        <p:spPr>
          <a:xfrm>
            <a:off x="5649635" y="2209443"/>
            <a:ext cx="3831193" cy="568166"/>
          </a:xfrm>
          <a:prstGeom prst="rect">
            <a:avLst/>
          </a:prstGeom>
          <a:noFill/>
          <a:ln/>
        </p:spPr>
        <p:txBody>
          <a:bodyPr wrap="square" lIns="0" tIns="0" rIns="0" bIns="0" rtlCol="0" anchor="t"/>
          <a:lstStyle/>
          <a:p>
            <a:pPr marL="0" indent="0">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Actions: Introduce Innovation Tools</a:t>
            </a:r>
            <a:endParaRPr lang="en-US" sz="1750" dirty="0"/>
          </a:p>
        </p:txBody>
      </p:sp>
      <p:sp>
        <p:nvSpPr>
          <p:cNvPr id="8" name="Text 6"/>
          <p:cNvSpPr/>
          <p:nvPr/>
        </p:nvSpPr>
        <p:spPr>
          <a:xfrm>
            <a:off x="5649635" y="2886670"/>
            <a:ext cx="3831193" cy="2036088"/>
          </a:xfrm>
          <a:prstGeom prst="rect">
            <a:avLst/>
          </a:prstGeom>
          <a:noFill/>
          <a:ln/>
        </p:spPr>
        <p:txBody>
          <a:bodyPr wrap="square" lIns="0" tIns="0" rIns="0" bIns="0" rtlCol="0" anchor="t"/>
          <a:lstStyle/>
          <a:p>
            <a:pPr marL="0" indent="0">
              <a:lnSpc>
                <a:spcPts val="2250"/>
              </a:lnSpc>
              <a:buNone/>
            </a:pPr>
            <a:r>
              <a:rPr lang="en-US" sz="1400" dirty="0">
                <a:solidFill>
                  <a:srgbClr val="49495A"/>
                </a:solidFill>
                <a:latin typeface="Open Sans" pitchFamily="34" charset="0"/>
                <a:ea typeface="Open Sans" pitchFamily="34" charset="-122"/>
                <a:cs typeface="Open Sans" pitchFamily="34" charset="-120"/>
              </a:rPr>
              <a:t>Train the team on using Miro for visual brainstorming and collaborative idea mapping. Implement Confluence for documentation of ideas, progress tracking, and knowledge sharing. Provide ongoing support and resources for utilizing these tools effectively.</a:t>
            </a:r>
            <a:endParaRPr lang="en-US" sz="1400" dirty="0"/>
          </a:p>
        </p:txBody>
      </p:sp>
      <p:sp>
        <p:nvSpPr>
          <p:cNvPr id="9" name="Shape 7"/>
          <p:cNvSpPr/>
          <p:nvPr/>
        </p:nvSpPr>
        <p:spPr>
          <a:xfrm>
            <a:off x="9662636" y="2209443"/>
            <a:ext cx="318254" cy="318254"/>
          </a:xfrm>
          <a:prstGeom prst="roundRect">
            <a:avLst>
              <a:gd name="adj" fmla="val 8572"/>
            </a:avLst>
          </a:prstGeom>
          <a:solidFill>
            <a:srgbClr val="EAE8F3"/>
          </a:solidFill>
          <a:ln/>
        </p:spPr>
      </p:sp>
      <p:sp>
        <p:nvSpPr>
          <p:cNvPr id="10" name="Text 8"/>
          <p:cNvSpPr/>
          <p:nvPr/>
        </p:nvSpPr>
        <p:spPr>
          <a:xfrm>
            <a:off x="10162699" y="2209443"/>
            <a:ext cx="3831193" cy="568166"/>
          </a:xfrm>
          <a:prstGeom prst="rect">
            <a:avLst/>
          </a:prstGeom>
          <a:noFill/>
          <a:ln/>
        </p:spPr>
        <p:txBody>
          <a:bodyPr wrap="square" lIns="0" tIns="0" rIns="0" bIns="0" rtlCol="0" anchor="t"/>
          <a:lstStyle/>
          <a:p>
            <a:pPr marL="0" indent="0">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Actions: Facilitate Innovation Huddles</a:t>
            </a:r>
            <a:endParaRPr lang="en-US" sz="1750" dirty="0"/>
          </a:p>
        </p:txBody>
      </p:sp>
      <p:sp>
        <p:nvSpPr>
          <p:cNvPr id="11" name="Text 9"/>
          <p:cNvSpPr/>
          <p:nvPr/>
        </p:nvSpPr>
        <p:spPr>
          <a:xfrm>
            <a:off x="10162699" y="2886670"/>
            <a:ext cx="3831193" cy="2326958"/>
          </a:xfrm>
          <a:prstGeom prst="rect">
            <a:avLst/>
          </a:prstGeom>
          <a:noFill/>
          <a:ln/>
        </p:spPr>
        <p:txBody>
          <a:bodyPr wrap="square" lIns="0" tIns="0" rIns="0" bIns="0" rtlCol="0" anchor="t"/>
          <a:lstStyle/>
          <a:p>
            <a:pPr marL="0" indent="0">
              <a:lnSpc>
                <a:spcPts val="2250"/>
              </a:lnSpc>
              <a:buNone/>
            </a:pPr>
            <a:r>
              <a:rPr lang="en-US" sz="1400" dirty="0">
                <a:solidFill>
                  <a:srgbClr val="49495A"/>
                </a:solidFill>
                <a:latin typeface="Open Sans" pitchFamily="34" charset="0"/>
                <a:ea typeface="Open Sans" pitchFamily="34" charset="-122"/>
                <a:cs typeface="Open Sans" pitchFamily="34" charset="-120"/>
              </a:rPr>
              <a:t>Conduct bi-weekly 30-minute innovation huddles, alternating between structured brainstorming sessions and informal idea sharing. Ensure the huddles have a clear agenda and defined outcomes to keep them productive and focused. Rotate facilitation responsibilities among team members to encourage participation and ownership.</a:t>
            </a:r>
            <a:endParaRPr lang="en-US" sz="1400" dirty="0"/>
          </a:p>
        </p:txBody>
      </p:sp>
      <p:sp>
        <p:nvSpPr>
          <p:cNvPr id="12" name="Shape 10"/>
          <p:cNvSpPr/>
          <p:nvPr/>
        </p:nvSpPr>
        <p:spPr>
          <a:xfrm>
            <a:off x="636508" y="5599986"/>
            <a:ext cx="318254" cy="318254"/>
          </a:xfrm>
          <a:prstGeom prst="roundRect">
            <a:avLst>
              <a:gd name="adj" fmla="val 8572"/>
            </a:avLst>
          </a:prstGeom>
          <a:solidFill>
            <a:srgbClr val="EAE8F3"/>
          </a:solidFill>
          <a:ln/>
        </p:spPr>
      </p:sp>
      <p:sp>
        <p:nvSpPr>
          <p:cNvPr id="13" name="Text 11"/>
          <p:cNvSpPr/>
          <p:nvPr/>
        </p:nvSpPr>
        <p:spPr>
          <a:xfrm>
            <a:off x="1136571" y="5599986"/>
            <a:ext cx="4017407" cy="284083"/>
          </a:xfrm>
          <a:prstGeom prst="rect">
            <a:avLst/>
          </a:prstGeom>
          <a:noFill/>
          <a:ln/>
        </p:spPr>
        <p:txBody>
          <a:bodyPr wrap="none" lIns="0" tIns="0" rIns="0" bIns="0" rtlCol="0" anchor="t"/>
          <a:lstStyle/>
          <a:p>
            <a:pPr marL="0" indent="0">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Outcomes: Increased Participation</a:t>
            </a:r>
            <a:endParaRPr lang="en-US" sz="1750" dirty="0"/>
          </a:p>
        </p:txBody>
      </p:sp>
      <p:sp>
        <p:nvSpPr>
          <p:cNvPr id="14" name="Text 12"/>
          <p:cNvSpPr/>
          <p:nvPr/>
        </p:nvSpPr>
        <p:spPr>
          <a:xfrm>
            <a:off x="1136571" y="5993130"/>
            <a:ext cx="6087785" cy="872609"/>
          </a:xfrm>
          <a:prstGeom prst="rect">
            <a:avLst/>
          </a:prstGeom>
          <a:noFill/>
          <a:ln/>
        </p:spPr>
        <p:txBody>
          <a:bodyPr wrap="square" lIns="0" tIns="0" rIns="0" bIns="0" rtlCol="0" anchor="t"/>
          <a:lstStyle/>
          <a:p>
            <a:pPr marL="0" indent="0">
              <a:lnSpc>
                <a:spcPts val="2250"/>
              </a:lnSpc>
              <a:buNone/>
            </a:pPr>
            <a:r>
              <a:rPr lang="en-US" sz="1400" dirty="0">
                <a:solidFill>
                  <a:srgbClr val="49495A"/>
                </a:solidFill>
                <a:latin typeface="Open Sans" pitchFamily="34" charset="0"/>
                <a:ea typeface="Open Sans" pitchFamily="34" charset="-122"/>
                <a:cs typeface="Open Sans" pitchFamily="34" charset="-120"/>
              </a:rPr>
              <a:t>Observe a 20% increase in team member participation in brainstorming sessions and a 15% increase in the diversity of ideas generated, as measured by a post-session survey.</a:t>
            </a:r>
            <a:endParaRPr lang="en-US" sz="1400" dirty="0"/>
          </a:p>
        </p:txBody>
      </p:sp>
      <p:sp>
        <p:nvSpPr>
          <p:cNvPr id="15" name="Shape 13"/>
          <p:cNvSpPr/>
          <p:nvPr/>
        </p:nvSpPr>
        <p:spPr>
          <a:xfrm>
            <a:off x="7406164" y="5599986"/>
            <a:ext cx="318254" cy="318254"/>
          </a:xfrm>
          <a:prstGeom prst="roundRect">
            <a:avLst>
              <a:gd name="adj" fmla="val 8572"/>
            </a:avLst>
          </a:prstGeom>
          <a:solidFill>
            <a:srgbClr val="EAE8F3"/>
          </a:solidFill>
          <a:ln/>
        </p:spPr>
      </p:sp>
      <p:sp>
        <p:nvSpPr>
          <p:cNvPr id="16" name="Text 14"/>
          <p:cNvSpPr/>
          <p:nvPr/>
        </p:nvSpPr>
        <p:spPr>
          <a:xfrm>
            <a:off x="7906226" y="5599986"/>
            <a:ext cx="5664637" cy="284083"/>
          </a:xfrm>
          <a:prstGeom prst="rect">
            <a:avLst/>
          </a:prstGeom>
          <a:noFill/>
          <a:ln/>
        </p:spPr>
        <p:txBody>
          <a:bodyPr wrap="none" lIns="0" tIns="0" rIns="0" bIns="0" rtlCol="0" anchor="t"/>
          <a:lstStyle/>
          <a:p>
            <a:pPr marL="0" indent="0">
              <a:lnSpc>
                <a:spcPts val="2200"/>
              </a:lnSpc>
              <a:buNone/>
            </a:pPr>
            <a:r>
              <a:rPr lang="en-US" sz="1750" dirty="0">
                <a:solidFill>
                  <a:srgbClr val="49495A"/>
                </a:solidFill>
                <a:latin typeface="Libre Baskerville" pitchFamily="34" charset="0"/>
                <a:ea typeface="Libre Baskerville" pitchFamily="34" charset="-122"/>
                <a:cs typeface="Libre Baskerville" pitchFamily="34" charset="-120"/>
              </a:rPr>
              <a:t>Outcomes: Improved Brainstorming Framework</a:t>
            </a:r>
            <a:endParaRPr lang="en-US" sz="1750" dirty="0"/>
          </a:p>
        </p:txBody>
      </p:sp>
      <p:sp>
        <p:nvSpPr>
          <p:cNvPr id="17" name="Text 15"/>
          <p:cNvSpPr/>
          <p:nvPr/>
        </p:nvSpPr>
        <p:spPr>
          <a:xfrm>
            <a:off x="7906226" y="5993130"/>
            <a:ext cx="6087785" cy="1163479"/>
          </a:xfrm>
          <a:prstGeom prst="rect">
            <a:avLst/>
          </a:prstGeom>
          <a:noFill/>
          <a:ln/>
        </p:spPr>
        <p:txBody>
          <a:bodyPr wrap="square" lIns="0" tIns="0" rIns="0" bIns="0" rtlCol="0" anchor="t"/>
          <a:lstStyle/>
          <a:p>
            <a:pPr marL="0" indent="0">
              <a:lnSpc>
                <a:spcPts val="2250"/>
              </a:lnSpc>
              <a:buNone/>
            </a:pPr>
            <a:r>
              <a:rPr lang="en-US" sz="1400" dirty="0">
                <a:solidFill>
                  <a:srgbClr val="49495A"/>
                </a:solidFill>
                <a:latin typeface="Open Sans" pitchFamily="34" charset="0"/>
                <a:ea typeface="Open Sans" pitchFamily="34" charset="-122"/>
                <a:cs typeface="Open Sans" pitchFamily="34" charset="-120"/>
              </a:rPr>
              <a:t>Establish a documented and standardized brainstorming framework, which will be utilized across all future innovation initiatives. This framework will incorporate the feedback from the team and evolve over time.</a:t>
            </a:r>
            <a:endParaRPr lang="en-US" sz="140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561023" y="639485"/>
            <a:ext cx="9577864" cy="500896"/>
          </a:xfrm>
          <a:prstGeom prst="rect">
            <a:avLst/>
          </a:prstGeom>
          <a:noFill/>
          <a:ln/>
        </p:spPr>
        <p:txBody>
          <a:bodyPr wrap="none" lIns="0" tIns="0" rIns="0" bIns="0" rtlCol="0" anchor="t"/>
          <a:lstStyle/>
          <a:p>
            <a:pPr marL="0" indent="0">
              <a:lnSpc>
                <a:spcPts val="3900"/>
              </a:lnSpc>
              <a:buNone/>
            </a:pPr>
            <a:r>
              <a:rPr lang="en-US" sz="3150" dirty="0">
                <a:solidFill>
                  <a:srgbClr val="403CCF"/>
                </a:solidFill>
                <a:latin typeface="Libre Baskerville" pitchFamily="34" charset="0"/>
                <a:ea typeface="Libre Baskerville" pitchFamily="34" charset="-122"/>
                <a:cs typeface="Libre Baskerville" pitchFamily="34" charset="-120"/>
              </a:rPr>
              <a:t>Phase 3: Create Fun and Inclusive Engagement</a:t>
            </a:r>
            <a:endParaRPr lang="en-US" sz="3150" dirty="0"/>
          </a:p>
        </p:txBody>
      </p:sp>
      <p:pic>
        <p:nvPicPr>
          <p:cNvPr id="3" name="Image 0" descr="preencoded.png"/>
          <p:cNvPicPr>
            <a:picLocks noChangeAspect="1"/>
          </p:cNvPicPr>
          <p:nvPr/>
        </p:nvPicPr>
        <p:blipFill>
          <a:blip r:embed="rId3"/>
          <a:stretch>
            <a:fillRect/>
          </a:stretch>
        </p:blipFill>
        <p:spPr>
          <a:xfrm>
            <a:off x="561023" y="1460897"/>
            <a:ext cx="400764" cy="400764"/>
          </a:xfrm>
          <a:prstGeom prst="rect">
            <a:avLst/>
          </a:prstGeom>
        </p:spPr>
      </p:pic>
      <p:sp>
        <p:nvSpPr>
          <p:cNvPr id="4" name="Text 1"/>
          <p:cNvSpPr/>
          <p:nvPr/>
        </p:nvSpPr>
        <p:spPr>
          <a:xfrm>
            <a:off x="561023" y="2021919"/>
            <a:ext cx="2837617" cy="250388"/>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Actions: Gamify Innovation</a:t>
            </a:r>
            <a:endParaRPr lang="en-US" sz="1550" dirty="0"/>
          </a:p>
        </p:txBody>
      </p:sp>
      <p:sp>
        <p:nvSpPr>
          <p:cNvPr id="5" name="Text 2"/>
          <p:cNvSpPr/>
          <p:nvPr/>
        </p:nvSpPr>
        <p:spPr>
          <a:xfrm>
            <a:off x="561023" y="2368391"/>
            <a:ext cx="3196709" cy="1794391"/>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Launch a company-wide "Innovation Challenge" with prizes for top ideas (months 5-6). Implement a points-based system for idea submissions and participation in innovation initiatives. Regularly highlight and reward top contributors to keep the energy high.</a:t>
            </a:r>
            <a:endParaRPr lang="en-US" sz="1250" dirty="0"/>
          </a:p>
        </p:txBody>
      </p:sp>
      <p:pic>
        <p:nvPicPr>
          <p:cNvPr id="6" name="Image 1" descr="preencoded.png"/>
          <p:cNvPicPr>
            <a:picLocks noChangeAspect="1"/>
          </p:cNvPicPr>
          <p:nvPr/>
        </p:nvPicPr>
        <p:blipFill>
          <a:blip r:embed="rId4"/>
          <a:stretch>
            <a:fillRect/>
          </a:stretch>
        </p:blipFill>
        <p:spPr>
          <a:xfrm>
            <a:off x="3998119" y="1460897"/>
            <a:ext cx="400764" cy="400764"/>
          </a:xfrm>
          <a:prstGeom prst="rect">
            <a:avLst/>
          </a:prstGeom>
        </p:spPr>
      </p:pic>
      <p:sp>
        <p:nvSpPr>
          <p:cNvPr id="7" name="Text 3"/>
          <p:cNvSpPr/>
          <p:nvPr/>
        </p:nvSpPr>
        <p:spPr>
          <a:xfrm>
            <a:off x="3998119" y="2021919"/>
            <a:ext cx="3196828" cy="500777"/>
          </a:xfrm>
          <a:prstGeom prst="rect">
            <a:avLst/>
          </a:prstGeom>
          <a:noFill/>
          <a:ln/>
        </p:spPr>
        <p:txBody>
          <a:bodyPr wrap="squar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Actions: Informal Innovation Hour</a:t>
            </a:r>
            <a:endParaRPr lang="en-US" sz="1550" dirty="0"/>
          </a:p>
        </p:txBody>
      </p:sp>
      <p:sp>
        <p:nvSpPr>
          <p:cNvPr id="8" name="Text 4"/>
          <p:cNvSpPr/>
          <p:nvPr/>
        </p:nvSpPr>
        <p:spPr>
          <a:xfrm>
            <a:off x="3998119" y="2618780"/>
            <a:ext cx="3196828" cy="1794391"/>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Introduce weekly “Innovation Hours” (months 5-7) – 1 hour dedicated to brainstorming and sharing ideas. Provide snacks and drinks to foster a relaxed atmosphere. Rotate the location and activities (board games, sketching, etc.) to keep it engaging.</a:t>
            </a:r>
            <a:endParaRPr lang="en-US" sz="1250" dirty="0"/>
          </a:p>
        </p:txBody>
      </p:sp>
      <p:pic>
        <p:nvPicPr>
          <p:cNvPr id="9" name="Image 2" descr="preencoded.png"/>
          <p:cNvPicPr>
            <a:picLocks noChangeAspect="1"/>
          </p:cNvPicPr>
          <p:nvPr/>
        </p:nvPicPr>
        <p:blipFill>
          <a:blip r:embed="rId5"/>
          <a:stretch>
            <a:fillRect/>
          </a:stretch>
        </p:blipFill>
        <p:spPr>
          <a:xfrm>
            <a:off x="7435334" y="1460897"/>
            <a:ext cx="400764" cy="400764"/>
          </a:xfrm>
          <a:prstGeom prst="rect">
            <a:avLst/>
          </a:prstGeom>
        </p:spPr>
      </p:pic>
      <p:sp>
        <p:nvSpPr>
          <p:cNvPr id="10" name="Text 5"/>
          <p:cNvSpPr/>
          <p:nvPr/>
        </p:nvSpPr>
        <p:spPr>
          <a:xfrm>
            <a:off x="7435334" y="2021919"/>
            <a:ext cx="3196828" cy="500777"/>
          </a:xfrm>
          <a:prstGeom prst="rect">
            <a:avLst/>
          </a:prstGeom>
          <a:noFill/>
          <a:ln/>
        </p:spPr>
        <p:txBody>
          <a:bodyPr wrap="squar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Actions: Team Building Workshops</a:t>
            </a:r>
            <a:endParaRPr lang="en-US" sz="1550" dirty="0"/>
          </a:p>
        </p:txBody>
      </p:sp>
      <p:sp>
        <p:nvSpPr>
          <p:cNvPr id="11" name="Text 6"/>
          <p:cNvSpPr/>
          <p:nvPr/>
        </p:nvSpPr>
        <p:spPr>
          <a:xfrm>
            <a:off x="7435334" y="2618780"/>
            <a:ext cx="3196828" cy="1538049"/>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Organize two creative team-building workshops, one focused on design thinking (month 6) and one on problem-solving (month 7). Utilize external facilitators to ensure diverse perspectives and innovative approaches.</a:t>
            </a:r>
            <a:endParaRPr lang="en-US" sz="1250" dirty="0"/>
          </a:p>
        </p:txBody>
      </p:sp>
      <p:pic>
        <p:nvPicPr>
          <p:cNvPr id="12" name="Image 3" descr="preencoded.png"/>
          <p:cNvPicPr>
            <a:picLocks noChangeAspect="1"/>
          </p:cNvPicPr>
          <p:nvPr/>
        </p:nvPicPr>
        <p:blipFill>
          <a:blip r:embed="rId6"/>
          <a:stretch>
            <a:fillRect/>
          </a:stretch>
        </p:blipFill>
        <p:spPr>
          <a:xfrm>
            <a:off x="10872549" y="1460897"/>
            <a:ext cx="400764" cy="400764"/>
          </a:xfrm>
          <a:prstGeom prst="rect">
            <a:avLst/>
          </a:prstGeom>
        </p:spPr>
      </p:pic>
      <p:sp>
        <p:nvSpPr>
          <p:cNvPr id="13" name="Text 7"/>
          <p:cNvSpPr/>
          <p:nvPr/>
        </p:nvSpPr>
        <p:spPr>
          <a:xfrm>
            <a:off x="10872549" y="2021919"/>
            <a:ext cx="2987754" cy="250388"/>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Outcomes: Enhanced Morale</a:t>
            </a:r>
            <a:endParaRPr lang="en-US" sz="1550" dirty="0"/>
          </a:p>
        </p:txBody>
      </p:sp>
      <p:sp>
        <p:nvSpPr>
          <p:cNvPr id="14" name="Text 8"/>
          <p:cNvSpPr/>
          <p:nvPr/>
        </p:nvSpPr>
        <p:spPr>
          <a:xfrm>
            <a:off x="10872549" y="2368391"/>
            <a:ext cx="3196828" cy="1538049"/>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Measure improved team morale through monthly surveys. Target a 10% increase in positive feedback regarding the fun and engaging nature of innovation activities. Track the increase in the number of ideas submitted throughout the phase.</a:t>
            </a:r>
            <a:endParaRPr lang="en-US" sz="1250" dirty="0"/>
          </a:p>
        </p:txBody>
      </p:sp>
      <p:pic>
        <p:nvPicPr>
          <p:cNvPr id="15" name="Image 4" descr="preencoded.png"/>
          <p:cNvPicPr>
            <a:picLocks noChangeAspect="1"/>
          </p:cNvPicPr>
          <p:nvPr/>
        </p:nvPicPr>
        <p:blipFill>
          <a:blip r:embed="rId7"/>
          <a:stretch>
            <a:fillRect/>
          </a:stretch>
        </p:blipFill>
        <p:spPr>
          <a:xfrm>
            <a:off x="561023" y="4894064"/>
            <a:ext cx="400764" cy="400764"/>
          </a:xfrm>
          <a:prstGeom prst="rect">
            <a:avLst/>
          </a:prstGeom>
        </p:spPr>
      </p:pic>
      <p:sp>
        <p:nvSpPr>
          <p:cNvPr id="16" name="Text 9"/>
          <p:cNvSpPr/>
          <p:nvPr/>
        </p:nvSpPr>
        <p:spPr>
          <a:xfrm>
            <a:off x="561023" y="5455087"/>
            <a:ext cx="3196709" cy="500777"/>
          </a:xfrm>
          <a:prstGeom prst="rect">
            <a:avLst/>
          </a:prstGeom>
          <a:noFill/>
          <a:ln/>
        </p:spPr>
        <p:txBody>
          <a:bodyPr wrap="squar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Outcomes: Strengthened Collaboration</a:t>
            </a:r>
            <a:endParaRPr lang="en-US" sz="1550" dirty="0"/>
          </a:p>
        </p:txBody>
      </p:sp>
      <p:sp>
        <p:nvSpPr>
          <p:cNvPr id="17" name="Text 10"/>
          <p:cNvSpPr/>
          <p:nvPr/>
        </p:nvSpPr>
        <p:spPr>
          <a:xfrm>
            <a:off x="561023" y="6051947"/>
            <a:ext cx="3196709" cy="1538049"/>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Measure improvements in team collaboration through observation and feedback from team leads. Track participation rates in the Innovation Hour and team-building workshops. Aim for 80% or higher participation rate.</a:t>
            </a:r>
            <a:endParaRPr lang="en-US" sz="1250" dirty="0"/>
          </a:p>
        </p:txBody>
      </p:sp>
    </p:spTree>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8881" y="447556"/>
            <a:ext cx="10865763" cy="507921"/>
          </a:xfrm>
          <a:prstGeom prst="rect">
            <a:avLst/>
          </a:prstGeom>
          <a:noFill/>
          <a:ln/>
        </p:spPr>
        <p:txBody>
          <a:bodyPr wrap="none" lIns="0" tIns="0" rIns="0" bIns="0" rtlCol="0" anchor="t"/>
          <a:lstStyle/>
          <a:p>
            <a:pPr marL="0" indent="0">
              <a:lnSpc>
                <a:spcPts val="3950"/>
              </a:lnSpc>
              <a:buNone/>
            </a:pPr>
            <a:r>
              <a:rPr lang="en-US" sz="3150" dirty="0">
                <a:solidFill>
                  <a:srgbClr val="403CCF"/>
                </a:solidFill>
                <a:latin typeface="Libre Baskerville" pitchFamily="34" charset="0"/>
                <a:ea typeface="Libre Baskerville" pitchFamily="34" charset="-122"/>
                <a:cs typeface="Libre Baskerville" pitchFamily="34" charset="-120"/>
              </a:rPr>
              <a:t>Phase 4: Maintain Momentum and Build Ownership</a:t>
            </a:r>
            <a:endParaRPr lang="en-US" sz="3150" dirty="0"/>
          </a:p>
        </p:txBody>
      </p:sp>
      <p:pic>
        <p:nvPicPr>
          <p:cNvPr id="3" name="Image 0" descr="preencoded.png"/>
          <p:cNvPicPr>
            <a:picLocks noChangeAspect="1"/>
          </p:cNvPicPr>
          <p:nvPr/>
        </p:nvPicPr>
        <p:blipFill>
          <a:blip r:embed="rId3"/>
          <a:stretch>
            <a:fillRect/>
          </a:stretch>
        </p:blipFill>
        <p:spPr>
          <a:xfrm>
            <a:off x="568881" y="1280517"/>
            <a:ext cx="812602" cy="1300282"/>
          </a:xfrm>
          <a:prstGeom prst="rect">
            <a:avLst/>
          </a:prstGeom>
        </p:spPr>
      </p:pic>
      <p:sp>
        <p:nvSpPr>
          <p:cNvPr id="4" name="Text 1"/>
          <p:cNvSpPr/>
          <p:nvPr/>
        </p:nvSpPr>
        <p:spPr>
          <a:xfrm>
            <a:off x="1625203" y="1443038"/>
            <a:ext cx="3035260" cy="253841"/>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 Celebrate Small Wins</a:t>
            </a:r>
            <a:endParaRPr lang="en-US" sz="1550" dirty="0"/>
          </a:p>
        </p:txBody>
      </p:sp>
      <p:sp>
        <p:nvSpPr>
          <p:cNvPr id="5" name="Text 2"/>
          <p:cNvSpPr/>
          <p:nvPr/>
        </p:nvSpPr>
        <p:spPr>
          <a:xfrm>
            <a:off x="1625203" y="1794391"/>
            <a:ext cx="12436316" cy="520065"/>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Publicly acknowledge and reward teams for successfully implementing innovative ideas. This could include small team celebrations, bonus points in the innovation challenge, or public recognition during team meetings. Focus on quick wins to keep motivation high.</a:t>
            </a:r>
            <a:endParaRPr lang="en-US" sz="1250" dirty="0"/>
          </a:p>
        </p:txBody>
      </p:sp>
      <p:pic>
        <p:nvPicPr>
          <p:cNvPr id="6" name="Image 1" descr="preencoded.png"/>
          <p:cNvPicPr>
            <a:picLocks noChangeAspect="1"/>
          </p:cNvPicPr>
          <p:nvPr/>
        </p:nvPicPr>
        <p:blipFill>
          <a:blip r:embed="rId4"/>
          <a:stretch>
            <a:fillRect/>
          </a:stretch>
        </p:blipFill>
        <p:spPr>
          <a:xfrm>
            <a:off x="568881" y="2580799"/>
            <a:ext cx="812602" cy="1300282"/>
          </a:xfrm>
          <a:prstGeom prst="rect">
            <a:avLst/>
          </a:prstGeom>
        </p:spPr>
      </p:pic>
      <p:sp>
        <p:nvSpPr>
          <p:cNvPr id="7" name="Text 3"/>
          <p:cNvSpPr/>
          <p:nvPr/>
        </p:nvSpPr>
        <p:spPr>
          <a:xfrm>
            <a:off x="1625203" y="2743319"/>
            <a:ext cx="3226356" cy="253841"/>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 Assign Idea Champions</a:t>
            </a:r>
            <a:endParaRPr lang="en-US" sz="1550" dirty="0"/>
          </a:p>
        </p:txBody>
      </p:sp>
      <p:sp>
        <p:nvSpPr>
          <p:cNvPr id="8" name="Text 4"/>
          <p:cNvSpPr/>
          <p:nvPr/>
        </p:nvSpPr>
        <p:spPr>
          <a:xfrm>
            <a:off x="1625203" y="3094673"/>
            <a:ext cx="12436316" cy="520065"/>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Assign specific team members as "champions" for each key innovation initiative. These champions will be responsible for driving the project forward, advocating for resources, and tracking progress. This fosters accountability and keeps initiatives moving.</a:t>
            </a:r>
            <a:endParaRPr lang="en-US" sz="1250" dirty="0"/>
          </a:p>
        </p:txBody>
      </p:sp>
      <p:pic>
        <p:nvPicPr>
          <p:cNvPr id="9" name="Image 2" descr="preencoded.png"/>
          <p:cNvPicPr>
            <a:picLocks noChangeAspect="1"/>
          </p:cNvPicPr>
          <p:nvPr/>
        </p:nvPicPr>
        <p:blipFill>
          <a:blip r:embed="rId5"/>
          <a:stretch>
            <a:fillRect/>
          </a:stretch>
        </p:blipFill>
        <p:spPr>
          <a:xfrm>
            <a:off x="568881" y="3881080"/>
            <a:ext cx="812602" cy="1300282"/>
          </a:xfrm>
          <a:prstGeom prst="rect">
            <a:avLst/>
          </a:prstGeom>
        </p:spPr>
      </p:pic>
      <p:sp>
        <p:nvSpPr>
          <p:cNvPr id="10" name="Text 5"/>
          <p:cNvSpPr/>
          <p:nvPr/>
        </p:nvSpPr>
        <p:spPr>
          <a:xfrm>
            <a:off x="1625203" y="4043601"/>
            <a:ext cx="3078956" cy="253841"/>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Action: Rotate Monthly Focus</a:t>
            </a:r>
            <a:endParaRPr lang="en-US" sz="1550" dirty="0"/>
          </a:p>
        </p:txBody>
      </p:sp>
      <p:sp>
        <p:nvSpPr>
          <p:cNvPr id="11" name="Text 6"/>
          <p:cNvSpPr/>
          <p:nvPr/>
        </p:nvSpPr>
        <p:spPr>
          <a:xfrm>
            <a:off x="1625203" y="4394954"/>
            <a:ext cx="12436316" cy="520065"/>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Rotate the monthly focus area for innovation initiatives. This ensures a diverse range of ideas are explored. For example, one month could focus on process improvement, the next on enhancing customer experience, and so forth.</a:t>
            </a:r>
            <a:endParaRPr lang="en-US" sz="1250" dirty="0"/>
          </a:p>
        </p:txBody>
      </p:sp>
      <p:pic>
        <p:nvPicPr>
          <p:cNvPr id="12" name="Image 3" descr="preencoded.png"/>
          <p:cNvPicPr>
            <a:picLocks noChangeAspect="1"/>
          </p:cNvPicPr>
          <p:nvPr/>
        </p:nvPicPr>
        <p:blipFill>
          <a:blip r:embed="rId6"/>
          <a:stretch>
            <a:fillRect/>
          </a:stretch>
        </p:blipFill>
        <p:spPr>
          <a:xfrm>
            <a:off x="568881" y="5181362"/>
            <a:ext cx="812602" cy="1300282"/>
          </a:xfrm>
          <a:prstGeom prst="rect">
            <a:avLst/>
          </a:prstGeom>
        </p:spPr>
      </p:pic>
      <p:sp>
        <p:nvSpPr>
          <p:cNvPr id="13" name="Text 7"/>
          <p:cNvSpPr/>
          <p:nvPr/>
        </p:nvSpPr>
        <p:spPr>
          <a:xfrm>
            <a:off x="1625203" y="5343882"/>
            <a:ext cx="3315533" cy="253841"/>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Outcome: Increased Ownership</a:t>
            </a:r>
            <a:endParaRPr lang="en-US" sz="1550" dirty="0"/>
          </a:p>
        </p:txBody>
      </p:sp>
      <p:sp>
        <p:nvSpPr>
          <p:cNvPr id="14" name="Text 8"/>
          <p:cNvSpPr/>
          <p:nvPr/>
        </p:nvSpPr>
        <p:spPr>
          <a:xfrm>
            <a:off x="1625203" y="5695236"/>
            <a:ext cx="12436316" cy="520065"/>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Measure increased ownership through a survey asking about team members’ sense of responsibility for innovation ideas. Target a 15% increase in positive feedback.</a:t>
            </a:r>
            <a:endParaRPr lang="en-US" sz="1250" dirty="0"/>
          </a:p>
        </p:txBody>
      </p:sp>
      <p:pic>
        <p:nvPicPr>
          <p:cNvPr id="15" name="Image 4" descr="preencoded.png"/>
          <p:cNvPicPr>
            <a:picLocks noChangeAspect="1"/>
          </p:cNvPicPr>
          <p:nvPr/>
        </p:nvPicPr>
        <p:blipFill>
          <a:blip r:embed="rId7"/>
          <a:stretch>
            <a:fillRect/>
          </a:stretch>
        </p:blipFill>
        <p:spPr>
          <a:xfrm>
            <a:off x="568881" y="6481643"/>
            <a:ext cx="812602" cy="1300282"/>
          </a:xfrm>
          <a:prstGeom prst="rect">
            <a:avLst/>
          </a:prstGeom>
        </p:spPr>
      </p:pic>
      <p:sp>
        <p:nvSpPr>
          <p:cNvPr id="16" name="Text 9"/>
          <p:cNvSpPr/>
          <p:nvPr/>
        </p:nvSpPr>
        <p:spPr>
          <a:xfrm>
            <a:off x="1625203" y="6644164"/>
            <a:ext cx="3260169" cy="253841"/>
          </a:xfrm>
          <a:prstGeom prst="rect">
            <a:avLst/>
          </a:prstGeom>
          <a:noFill/>
          <a:ln/>
        </p:spPr>
        <p:txBody>
          <a:bodyPr wrap="none" lIns="0" tIns="0" rIns="0" bIns="0" rtlCol="0" anchor="t"/>
          <a:lstStyle/>
          <a:p>
            <a:pPr marL="0" indent="0" algn="l">
              <a:lnSpc>
                <a:spcPts val="1950"/>
              </a:lnSpc>
              <a:buNone/>
            </a:pPr>
            <a:r>
              <a:rPr lang="en-US" sz="1550" dirty="0">
                <a:solidFill>
                  <a:srgbClr val="49495A"/>
                </a:solidFill>
                <a:latin typeface="Libre Baskerville" pitchFamily="34" charset="0"/>
                <a:ea typeface="Libre Baskerville" pitchFamily="34" charset="-122"/>
                <a:cs typeface="Libre Baskerville" pitchFamily="34" charset="-120"/>
              </a:rPr>
              <a:t>Outcome: Consistent Idea Flow</a:t>
            </a:r>
            <a:endParaRPr lang="en-US" sz="1550" dirty="0"/>
          </a:p>
        </p:txBody>
      </p:sp>
      <p:sp>
        <p:nvSpPr>
          <p:cNvPr id="17" name="Text 10"/>
          <p:cNvSpPr/>
          <p:nvPr/>
        </p:nvSpPr>
        <p:spPr>
          <a:xfrm>
            <a:off x="1625203" y="6995517"/>
            <a:ext cx="12436316" cy="520065"/>
          </a:xfrm>
          <a:prstGeom prst="rect">
            <a:avLst/>
          </a:prstGeom>
          <a:noFill/>
          <a:ln/>
        </p:spPr>
        <p:txBody>
          <a:bodyPr wrap="square" lIns="0" tIns="0" rIns="0" bIns="0" rtlCol="0" anchor="t"/>
          <a:lstStyle/>
          <a:p>
            <a:pPr marL="0" indent="0" algn="l">
              <a:lnSpc>
                <a:spcPts val="2000"/>
              </a:lnSpc>
              <a:buNone/>
            </a:pPr>
            <a:r>
              <a:rPr lang="en-US" sz="1250" dirty="0">
                <a:solidFill>
                  <a:srgbClr val="49495A"/>
                </a:solidFill>
                <a:latin typeface="Open Sans" pitchFamily="34" charset="0"/>
                <a:ea typeface="Open Sans" pitchFamily="34" charset="-122"/>
                <a:cs typeface="Open Sans" pitchFamily="34" charset="-120"/>
              </a:rPr>
              <a:t>Track the number of actionable ideas generated each month. Aim to maintain a consistent flow of new, implementable ideas, as measured by the number of ideas accepted for pilot programs.</a:t>
            </a:r>
            <a:endParaRPr lang="en-US" sz="1250" dirty="0"/>
          </a:p>
        </p:txBody>
      </p:sp>
    </p:spTree>
  </p:cSld>
  <p:clrMapOvr>
    <a:masterClrMapping/>
  </p:clrMapOvr>
  <mc:AlternateContent xmlns:mc="http://schemas.openxmlformats.org/markup-compatibility/2006">
    <mc:Choice xmlns:p14="http://schemas.microsoft.com/office/powerpoint/2010/main" Requires="p14">
      <p:transition spd="slow" p14:dur="1500">
        <p14:window dir="ver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12671" y="1135618"/>
            <a:ext cx="7243286" cy="368498"/>
          </a:xfrm>
          <a:prstGeom prst="rect">
            <a:avLst/>
          </a:prstGeom>
          <a:noFill/>
          <a:ln/>
        </p:spPr>
        <p:txBody>
          <a:bodyPr wrap="none" lIns="0" tIns="0" rIns="0" bIns="0" rtlCol="0" anchor="t"/>
          <a:lstStyle/>
          <a:p>
            <a:pPr marL="0" indent="0">
              <a:lnSpc>
                <a:spcPts val="2900"/>
              </a:lnSpc>
              <a:buNone/>
            </a:pPr>
            <a:r>
              <a:rPr lang="en-US" sz="2300" dirty="0">
                <a:solidFill>
                  <a:srgbClr val="403CCF"/>
                </a:solidFill>
                <a:latin typeface="Libre Baskerville" pitchFamily="34" charset="0"/>
                <a:ea typeface="Libre Baskerville" pitchFamily="34" charset="-122"/>
                <a:cs typeface="Libre Baskerville" pitchFamily="34" charset="-120"/>
              </a:rPr>
              <a:t>Phase 5: Embed Innovation in the Team Culture</a:t>
            </a:r>
            <a:endParaRPr lang="en-US" sz="2300" dirty="0"/>
          </a:p>
        </p:txBody>
      </p:sp>
      <p:pic>
        <p:nvPicPr>
          <p:cNvPr id="3" name="Image 0" descr="preencoded.png"/>
          <p:cNvPicPr>
            <a:picLocks noChangeAspect="1"/>
          </p:cNvPicPr>
          <p:nvPr/>
        </p:nvPicPr>
        <p:blipFill>
          <a:blip r:embed="rId3"/>
          <a:stretch>
            <a:fillRect/>
          </a:stretch>
        </p:blipFill>
        <p:spPr>
          <a:xfrm>
            <a:off x="3294459" y="1739860"/>
            <a:ext cx="1138833" cy="867847"/>
          </a:xfrm>
          <a:prstGeom prst="rect">
            <a:avLst/>
          </a:prstGeom>
        </p:spPr>
      </p:pic>
      <p:sp>
        <p:nvSpPr>
          <p:cNvPr id="4" name="Text 1"/>
          <p:cNvSpPr/>
          <p:nvPr/>
        </p:nvSpPr>
        <p:spPr>
          <a:xfrm>
            <a:off x="3830955" y="2168247"/>
            <a:ext cx="65723"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1</a:t>
            </a:r>
            <a:endParaRPr lang="en-US" sz="1150" dirty="0"/>
          </a:p>
        </p:txBody>
      </p:sp>
      <p:sp>
        <p:nvSpPr>
          <p:cNvPr id="5" name="Text 2"/>
          <p:cNvSpPr/>
          <p:nvPr/>
        </p:nvSpPr>
        <p:spPr>
          <a:xfrm>
            <a:off x="4551164" y="1952030"/>
            <a:ext cx="3533061"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Action: Conduct Quarterly Innovation Reviews</a:t>
            </a:r>
            <a:endParaRPr lang="en-US" sz="1150" dirty="0"/>
          </a:p>
        </p:txBody>
      </p:sp>
      <p:sp>
        <p:nvSpPr>
          <p:cNvPr id="6" name="Text 3"/>
          <p:cNvSpPr/>
          <p:nvPr/>
        </p:nvSpPr>
        <p:spPr>
          <a:xfrm>
            <a:off x="4551164" y="2206943"/>
            <a:ext cx="8899922" cy="188595"/>
          </a:xfrm>
          <a:prstGeom prst="rect">
            <a:avLst/>
          </a:prstGeom>
          <a:noFill/>
          <a:ln/>
        </p:spPr>
        <p:txBody>
          <a:bodyPr wrap="non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Formal quarterly meetings to review progress, celebrate successes, address challenges, and refine the innovation strategy based on data from the previous phase.</a:t>
            </a:r>
            <a:endParaRPr lang="en-US" sz="900" dirty="0"/>
          </a:p>
        </p:txBody>
      </p:sp>
      <p:sp>
        <p:nvSpPr>
          <p:cNvPr id="7" name="Shape 4"/>
          <p:cNvSpPr/>
          <p:nvPr/>
        </p:nvSpPr>
        <p:spPr>
          <a:xfrm>
            <a:off x="4462701" y="2618542"/>
            <a:ext cx="9725620" cy="7620"/>
          </a:xfrm>
          <a:prstGeom prst="roundRect">
            <a:avLst>
              <a:gd name="adj" fmla="val 232122"/>
            </a:avLst>
          </a:prstGeom>
          <a:solidFill>
            <a:srgbClr val="D0CED9"/>
          </a:solidFill>
          <a:ln/>
        </p:spPr>
      </p:sp>
      <p:pic>
        <p:nvPicPr>
          <p:cNvPr id="8" name="Image 1" descr="preencoded.png"/>
          <p:cNvPicPr>
            <a:picLocks noChangeAspect="1"/>
          </p:cNvPicPr>
          <p:nvPr/>
        </p:nvPicPr>
        <p:blipFill>
          <a:blip r:embed="rId4"/>
          <a:stretch>
            <a:fillRect/>
          </a:stretch>
        </p:blipFill>
        <p:spPr>
          <a:xfrm>
            <a:off x="2724983" y="2637115"/>
            <a:ext cx="2277785" cy="867847"/>
          </a:xfrm>
          <a:prstGeom prst="rect">
            <a:avLst/>
          </a:prstGeom>
        </p:spPr>
      </p:pic>
      <p:sp>
        <p:nvSpPr>
          <p:cNvPr id="9" name="Text 5"/>
          <p:cNvSpPr/>
          <p:nvPr/>
        </p:nvSpPr>
        <p:spPr>
          <a:xfrm>
            <a:off x="3818453" y="2953107"/>
            <a:ext cx="90726"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2</a:t>
            </a:r>
            <a:endParaRPr lang="en-US" sz="1150" dirty="0"/>
          </a:p>
        </p:txBody>
      </p:sp>
      <p:sp>
        <p:nvSpPr>
          <p:cNvPr id="10" name="Text 6"/>
          <p:cNvSpPr/>
          <p:nvPr/>
        </p:nvSpPr>
        <p:spPr>
          <a:xfrm>
            <a:off x="5120640" y="2754987"/>
            <a:ext cx="3432810"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Action: Build a Shared Knowledge Repository</a:t>
            </a:r>
            <a:endParaRPr lang="en-US" sz="1150" dirty="0"/>
          </a:p>
        </p:txBody>
      </p:sp>
      <p:sp>
        <p:nvSpPr>
          <p:cNvPr id="11" name="Text 7"/>
          <p:cNvSpPr/>
          <p:nvPr/>
        </p:nvSpPr>
        <p:spPr>
          <a:xfrm>
            <a:off x="5120640" y="3009900"/>
            <a:ext cx="8979218" cy="377190"/>
          </a:xfrm>
          <a:prstGeom prst="rect">
            <a:avLst/>
          </a:prstGeom>
          <a:noFill/>
          <a:ln/>
        </p:spPr>
        <p:txBody>
          <a:bodyPr wrap="squar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Create a centralized, easily accessible online platform (e.g., a shared drive or internal wiki) to store all innovation-related documents, ideas, best practices, and lessons learned. This ensures knowledge sharing and avoids idea duplication.</a:t>
            </a:r>
            <a:endParaRPr lang="en-US" sz="900" dirty="0"/>
          </a:p>
        </p:txBody>
      </p:sp>
      <p:sp>
        <p:nvSpPr>
          <p:cNvPr id="12" name="Shape 8"/>
          <p:cNvSpPr/>
          <p:nvPr/>
        </p:nvSpPr>
        <p:spPr>
          <a:xfrm>
            <a:off x="5032177" y="3515797"/>
            <a:ext cx="9156144" cy="7620"/>
          </a:xfrm>
          <a:prstGeom prst="roundRect">
            <a:avLst>
              <a:gd name="adj" fmla="val 232122"/>
            </a:avLst>
          </a:prstGeom>
          <a:solidFill>
            <a:srgbClr val="D0CED9"/>
          </a:solidFill>
          <a:ln/>
        </p:spPr>
      </p:sp>
      <p:pic>
        <p:nvPicPr>
          <p:cNvPr id="13" name="Image 2" descr="preencoded.png"/>
          <p:cNvPicPr>
            <a:picLocks noChangeAspect="1"/>
          </p:cNvPicPr>
          <p:nvPr/>
        </p:nvPicPr>
        <p:blipFill>
          <a:blip r:embed="rId5"/>
          <a:stretch>
            <a:fillRect/>
          </a:stretch>
        </p:blipFill>
        <p:spPr>
          <a:xfrm>
            <a:off x="2155508" y="3534370"/>
            <a:ext cx="3416737" cy="867847"/>
          </a:xfrm>
          <a:prstGeom prst="rect">
            <a:avLst/>
          </a:prstGeom>
        </p:spPr>
      </p:pic>
      <p:sp>
        <p:nvSpPr>
          <p:cNvPr id="14" name="Text 9"/>
          <p:cNvSpPr/>
          <p:nvPr/>
        </p:nvSpPr>
        <p:spPr>
          <a:xfrm>
            <a:off x="3818453" y="3850362"/>
            <a:ext cx="90726"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3</a:t>
            </a:r>
            <a:endParaRPr lang="en-US" sz="1150" dirty="0"/>
          </a:p>
        </p:txBody>
      </p:sp>
      <p:sp>
        <p:nvSpPr>
          <p:cNvPr id="15" name="Text 10"/>
          <p:cNvSpPr/>
          <p:nvPr/>
        </p:nvSpPr>
        <p:spPr>
          <a:xfrm>
            <a:off x="5690116" y="3652242"/>
            <a:ext cx="3587829"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Action: Organize an End-of-Year Idea Showcase</a:t>
            </a:r>
            <a:endParaRPr lang="en-US" sz="1150" dirty="0"/>
          </a:p>
        </p:txBody>
      </p:sp>
      <p:sp>
        <p:nvSpPr>
          <p:cNvPr id="16" name="Text 11"/>
          <p:cNvSpPr/>
          <p:nvPr/>
        </p:nvSpPr>
        <p:spPr>
          <a:xfrm>
            <a:off x="5690116" y="3907155"/>
            <a:ext cx="8409742" cy="377190"/>
          </a:xfrm>
          <a:prstGeom prst="rect">
            <a:avLst/>
          </a:prstGeom>
          <a:noFill/>
          <a:ln/>
        </p:spPr>
        <p:txBody>
          <a:bodyPr wrap="squar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Host a company-wide event to showcase successful innovation projects and celebrate team achievements. This reinforces the importance of innovation and encourages further participation.</a:t>
            </a:r>
            <a:endParaRPr lang="en-US" sz="900" dirty="0"/>
          </a:p>
        </p:txBody>
      </p:sp>
      <p:sp>
        <p:nvSpPr>
          <p:cNvPr id="17" name="Shape 12"/>
          <p:cNvSpPr/>
          <p:nvPr/>
        </p:nvSpPr>
        <p:spPr>
          <a:xfrm>
            <a:off x="5601653" y="4413052"/>
            <a:ext cx="8586668" cy="7620"/>
          </a:xfrm>
          <a:prstGeom prst="roundRect">
            <a:avLst>
              <a:gd name="adj" fmla="val 232122"/>
            </a:avLst>
          </a:prstGeom>
          <a:solidFill>
            <a:srgbClr val="D0CED9"/>
          </a:solidFill>
          <a:ln/>
        </p:spPr>
      </p:sp>
      <p:pic>
        <p:nvPicPr>
          <p:cNvPr id="18" name="Image 3" descr="preencoded.png"/>
          <p:cNvPicPr>
            <a:picLocks noChangeAspect="1"/>
          </p:cNvPicPr>
          <p:nvPr/>
        </p:nvPicPr>
        <p:blipFill>
          <a:blip r:embed="rId6"/>
          <a:stretch>
            <a:fillRect/>
          </a:stretch>
        </p:blipFill>
        <p:spPr>
          <a:xfrm>
            <a:off x="1586032" y="4431625"/>
            <a:ext cx="4555569" cy="867847"/>
          </a:xfrm>
          <a:prstGeom prst="rect">
            <a:avLst/>
          </a:prstGeom>
        </p:spPr>
      </p:pic>
      <p:sp>
        <p:nvSpPr>
          <p:cNvPr id="19" name="Text 13"/>
          <p:cNvSpPr/>
          <p:nvPr/>
        </p:nvSpPr>
        <p:spPr>
          <a:xfrm>
            <a:off x="3820716" y="4747617"/>
            <a:ext cx="86201"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4</a:t>
            </a:r>
            <a:endParaRPr lang="en-US" sz="1150" dirty="0"/>
          </a:p>
        </p:txBody>
      </p:sp>
      <p:sp>
        <p:nvSpPr>
          <p:cNvPr id="20" name="Text 14"/>
          <p:cNvSpPr/>
          <p:nvPr/>
        </p:nvSpPr>
        <p:spPr>
          <a:xfrm>
            <a:off x="6259473" y="4549497"/>
            <a:ext cx="3292793"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Action: Introduce Innovation as a Team KPI</a:t>
            </a:r>
            <a:endParaRPr lang="en-US" sz="1150" dirty="0"/>
          </a:p>
        </p:txBody>
      </p:sp>
      <p:sp>
        <p:nvSpPr>
          <p:cNvPr id="21" name="Text 15"/>
          <p:cNvSpPr/>
          <p:nvPr/>
        </p:nvSpPr>
        <p:spPr>
          <a:xfrm>
            <a:off x="6259473" y="4804410"/>
            <a:ext cx="7840385" cy="377190"/>
          </a:xfrm>
          <a:prstGeom prst="rect">
            <a:avLst/>
          </a:prstGeom>
          <a:noFill/>
          <a:ln/>
        </p:spPr>
        <p:txBody>
          <a:bodyPr wrap="squar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Integrate innovation metrics (e.g., number of ideas implemented, cost savings from implemented ideas, customer satisfaction improvement) into individual and team performance evaluations. This makes innovation a measurable and valued contribution.</a:t>
            </a:r>
            <a:endParaRPr lang="en-US" sz="900" dirty="0"/>
          </a:p>
        </p:txBody>
      </p:sp>
      <p:sp>
        <p:nvSpPr>
          <p:cNvPr id="22" name="Shape 16"/>
          <p:cNvSpPr/>
          <p:nvPr/>
        </p:nvSpPr>
        <p:spPr>
          <a:xfrm>
            <a:off x="6171009" y="5310307"/>
            <a:ext cx="8017312" cy="7620"/>
          </a:xfrm>
          <a:prstGeom prst="roundRect">
            <a:avLst>
              <a:gd name="adj" fmla="val 232122"/>
            </a:avLst>
          </a:prstGeom>
          <a:solidFill>
            <a:srgbClr val="D0CED9"/>
          </a:solidFill>
          <a:ln/>
        </p:spPr>
      </p:sp>
      <p:pic>
        <p:nvPicPr>
          <p:cNvPr id="23" name="Image 4" descr="preencoded.png"/>
          <p:cNvPicPr>
            <a:picLocks noChangeAspect="1"/>
          </p:cNvPicPr>
          <p:nvPr/>
        </p:nvPicPr>
        <p:blipFill>
          <a:blip r:embed="rId7"/>
          <a:stretch>
            <a:fillRect/>
          </a:stretch>
        </p:blipFill>
        <p:spPr>
          <a:xfrm>
            <a:off x="1016556" y="5328880"/>
            <a:ext cx="5694521" cy="867847"/>
          </a:xfrm>
          <a:prstGeom prst="rect">
            <a:avLst/>
          </a:prstGeom>
        </p:spPr>
      </p:pic>
      <p:sp>
        <p:nvSpPr>
          <p:cNvPr id="24" name="Text 17"/>
          <p:cNvSpPr/>
          <p:nvPr/>
        </p:nvSpPr>
        <p:spPr>
          <a:xfrm>
            <a:off x="3821906" y="5644872"/>
            <a:ext cx="83701"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5</a:t>
            </a:r>
            <a:endParaRPr lang="en-US" sz="1150" dirty="0"/>
          </a:p>
        </p:txBody>
      </p:sp>
      <p:sp>
        <p:nvSpPr>
          <p:cNvPr id="25" name="Text 18"/>
          <p:cNvSpPr/>
          <p:nvPr/>
        </p:nvSpPr>
        <p:spPr>
          <a:xfrm>
            <a:off x="6828949" y="5446752"/>
            <a:ext cx="4530685"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Outcome: Innovation Becomes Integral to Team Operations</a:t>
            </a:r>
            <a:endParaRPr lang="en-US" sz="1150" dirty="0"/>
          </a:p>
        </p:txBody>
      </p:sp>
      <p:sp>
        <p:nvSpPr>
          <p:cNvPr id="26" name="Text 19"/>
          <p:cNvSpPr/>
          <p:nvPr/>
        </p:nvSpPr>
        <p:spPr>
          <a:xfrm>
            <a:off x="6828949" y="5701665"/>
            <a:ext cx="7270909" cy="377190"/>
          </a:xfrm>
          <a:prstGeom prst="rect">
            <a:avLst/>
          </a:prstGeom>
          <a:noFill/>
          <a:ln/>
        </p:spPr>
        <p:txBody>
          <a:bodyPr wrap="squar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Innovation is no longer a separate initiative but a core aspect of the team's daily work, seamlessly integrated into processes and workflows.</a:t>
            </a:r>
            <a:endParaRPr lang="en-US" sz="900" dirty="0"/>
          </a:p>
        </p:txBody>
      </p:sp>
      <p:sp>
        <p:nvSpPr>
          <p:cNvPr id="27" name="Shape 20"/>
          <p:cNvSpPr/>
          <p:nvPr/>
        </p:nvSpPr>
        <p:spPr>
          <a:xfrm>
            <a:off x="6740485" y="6207562"/>
            <a:ext cx="7447836" cy="7620"/>
          </a:xfrm>
          <a:prstGeom prst="roundRect">
            <a:avLst>
              <a:gd name="adj" fmla="val 232122"/>
            </a:avLst>
          </a:prstGeom>
          <a:solidFill>
            <a:srgbClr val="D0CED9"/>
          </a:solidFill>
          <a:ln/>
        </p:spPr>
      </p:sp>
      <p:pic>
        <p:nvPicPr>
          <p:cNvPr id="28" name="Image 5" descr="preencoded.png"/>
          <p:cNvPicPr>
            <a:picLocks noChangeAspect="1"/>
          </p:cNvPicPr>
          <p:nvPr/>
        </p:nvPicPr>
        <p:blipFill>
          <a:blip r:embed="rId8"/>
          <a:stretch>
            <a:fillRect/>
          </a:stretch>
        </p:blipFill>
        <p:spPr>
          <a:xfrm>
            <a:off x="447080" y="6226135"/>
            <a:ext cx="6833473" cy="867847"/>
          </a:xfrm>
          <a:prstGeom prst="rect">
            <a:avLst/>
          </a:prstGeom>
        </p:spPr>
      </p:pic>
      <p:sp>
        <p:nvSpPr>
          <p:cNvPr id="29" name="Text 21"/>
          <p:cNvSpPr/>
          <p:nvPr/>
        </p:nvSpPr>
        <p:spPr>
          <a:xfrm>
            <a:off x="3816429" y="6542127"/>
            <a:ext cx="94774" cy="235744"/>
          </a:xfrm>
          <a:prstGeom prst="rect">
            <a:avLst/>
          </a:prstGeom>
          <a:noFill/>
          <a:ln/>
        </p:spPr>
        <p:txBody>
          <a:bodyPr wrap="none" lIns="0" tIns="0" rIns="0" bIns="0" rtlCol="0" anchor="t"/>
          <a:lstStyle/>
          <a:p>
            <a:pPr marL="0" indent="0" algn="ctr">
              <a:lnSpc>
                <a:spcPts val="1850"/>
              </a:lnSpc>
              <a:buNone/>
            </a:pPr>
            <a:r>
              <a:rPr lang="en-US" sz="1150" dirty="0">
                <a:solidFill>
                  <a:srgbClr val="49495A"/>
                </a:solidFill>
                <a:latin typeface="Libre Baskerville" pitchFamily="34" charset="0"/>
                <a:ea typeface="Libre Baskerville" pitchFamily="34" charset="-122"/>
                <a:cs typeface="Libre Baskerville" pitchFamily="34" charset="-120"/>
              </a:rPr>
              <a:t>6</a:t>
            </a:r>
            <a:endParaRPr lang="en-US" sz="1150" dirty="0"/>
          </a:p>
        </p:txBody>
      </p:sp>
      <p:sp>
        <p:nvSpPr>
          <p:cNvPr id="30" name="Text 22"/>
          <p:cNvSpPr/>
          <p:nvPr/>
        </p:nvSpPr>
        <p:spPr>
          <a:xfrm>
            <a:off x="7398425" y="6344007"/>
            <a:ext cx="4930973" cy="184190"/>
          </a:xfrm>
          <a:prstGeom prst="rect">
            <a:avLst/>
          </a:prstGeom>
          <a:noFill/>
          <a:ln/>
        </p:spPr>
        <p:txBody>
          <a:bodyPr wrap="none" lIns="0" tIns="0" rIns="0" bIns="0" rtlCol="0" anchor="t"/>
          <a:lstStyle/>
          <a:p>
            <a:pPr marL="0" indent="0" algn="l">
              <a:lnSpc>
                <a:spcPts val="1450"/>
              </a:lnSpc>
              <a:buNone/>
            </a:pPr>
            <a:r>
              <a:rPr lang="en-US" sz="1150" dirty="0">
                <a:solidFill>
                  <a:srgbClr val="49495A"/>
                </a:solidFill>
                <a:latin typeface="Libre Baskerville" pitchFamily="34" charset="0"/>
                <a:ea typeface="Libre Baskerville" pitchFamily="34" charset="-122"/>
                <a:cs typeface="Libre Baskerville" pitchFamily="34" charset="-120"/>
              </a:rPr>
              <a:t>Outcome: Clear Visibility of Idea Impact and Team Contributions</a:t>
            </a:r>
            <a:endParaRPr lang="en-US" sz="1150" dirty="0"/>
          </a:p>
        </p:txBody>
      </p:sp>
      <p:sp>
        <p:nvSpPr>
          <p:cNvPr id="31" name="Text 23"/>
          <p:cNvSpPr/>
          <p:nvPr/>
        </p:nvSpPr>
        <p:spPr>
          <a:xfrm>
            <a:off x="7398425" y="6598920"/>
            <a:ext cx="6701433" cy="377190"/>
          </a:xfrm>
          <a:prstGeom prst="rect">
            <a:avLst/>
          </a:prstGeom>
          <a:noFill/>
          <a:ln/>
        </p:spPr>
        <p:txBody>
          <a:bodyPr wrap="square" lIns="0" tIns="0" rIns="0" bIns="0" rtlCol="0" anchor="t"/>
          <a:lstStyle/>
          <a:p>
            <a:pPr marL="0" indent="0" algn="l">
              <a:lnSpc>
                <a:spcPts val="1450"/>
              </a:lnSpc>
              <a:buNone/>
            </a:pPr>
            <a:r>
              <a:rPr lang="en-US" sz="900" dirty="0">
                <a:solidFill>
                  <a:srgbClr val="49495A"/>
                </a:solidFill>
                <a:latin typeface="Open Sans" pitchFamily="34" charset="0"/>
                <a:ea typeface="Open Sans" pitchFamily="34" charset="-122"/>
                <a:cs typeface="Open Sans" pitchFamily="34" charset="-120"/>
              </a:rPr>
              <a:t>Transparent tracking of innovation projects and their impact allows for clear recognition of team members' contributions and strengthens accountability.</a:t>
            </a:r>
            <a:endParaRPr lang="en-US" sz="900" dirty="0"/>
          </a:p>
        </p:txBody>
      </p:sp>
    </p:spTree>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8868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Success Metrics</a:t>
            </a:r>
            <a:endParaRPr lang="en-US" sz="4450" dirty="0"/>
          </a:p>
        </p:txBody>
      </p:sp>
      <p:sp>
        <p:nvSpPr>
          <p:cNvPr id="4" name="Text 1"/>
          <p:cNvSpPr/>
          <p:nvPr/>
        </p:nvSpPr>
        <p:spPr>
          <a:xfrm>
            <a:off x="6280190" y="2050971"/>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49495A"/>
                </a:solidFill>
                <a:latin typeface="Libre Baskerville" pitchFamily="34" charset="0"/>
                <a:ea typeface="Libre Baskerville" pitchFamily="34" charset="-122"/>
                <a:cs typeface="Libre Baskerville" pitchFamily="34" charset="-120"/>
              </a:rPr>
              <a:t>2</a:t>
            </a:r>
            <a:endParaRPr lang="en-US" sz="5850" dirty="0"/>
          </a:p>
        </p:txBody>
      </p:sp>
      <p:sp>
        <p:nvSpPr>
          <p:cNvPr id="5" name="Text 2"/>
          <p:cNvSpPr/>
          <p:nvPr/>
        </p:nvSpPr>
        <p:spPr>
          <a:xfrm>
            <a:off x="6666548" y="3082766"/>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Ideas Generated</a:t>
            </a:r>
            <a:endParaRPr lang="en-US" sz="2200" dirty="0"/>
          </a:p>
        </p:txBody>
      </p:sp>
      <p:sp>
        <p:nvSpPr>
          <p:cNvPr id="6" name="Text 3"/>
          <p:cNvSpPr/>
          <p:nvPr/>
        </p:nvSpPr>
        <p:spPr>
          <a:xfrm>
            <a:off x="6280190" y="3573185"/>
            <a:ext cx="3608070" cy="725805"/>
          </a:xfrm>
          <a:prstGeom prst="rect">
            <a:avLst/>
          </a:prstGeom>
          <a:noFill/>
          <a:ln/>
        </p:spPr>
        <p:txBody>
          <a:bodyPr wrap="square" lIns="0" tIns="0" rIns="0" bIns="0" rtlCol="0" anchor="t"/>
          <a:lstStyle/>
          <a:p>
            <a:pPr marL="0" indent="0" algn="ctr">
              <a:lnSpc>
                <a:spcPts val="2850"/>
              </a:lnSpc>
              <a:buNone/>
            </a:pPr>
            <a:r>
              <a:rPr lang="en-US" sz="1750" dirty="0">
                <a:solidFill>
                  <a:srgbClr val="49495A"/>
                </a:solidFill>
                <a:latin typeface="Open Sans" pitchFamily="34" charset="0"/>
                <a:ea typeface="Open Sans" pitchFamily="34" charset="-122"/>
                <a:cs typeface="Open Sans" pitchFamily="34" charset="-120"/>
              </a:rPr>
              <a:t>Target 2 ideas/team member per quarter</a:t>
            </a:r>
            <a:endParaRPr lang="en-US" sz="1750" dirty="0"/>
          </a:p>
        </p:txBody>
      </p:sp>
      <p:sp>
        <p:nvSpPr>
          <p:cNvPr id="7" name="Text 4"/>
          <p:cNvSpPr/>
          <p:nvPr/>
        </p:nvSpPr>
        <p:spPr>
          <a:xfrm>
            <a:off x="10228421" y="2050971"/>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49495A"/>
                </a:solidFill>
                <a:latin typeface="Libre Baskerville" pitchFamily="34" charset="0"/>
                <a:ea typeface="Libre Baskerville" pitchFamily="34" charset="-122"/>
                <a:cs typeface="Libre Baskerville" pitchFamily="34" charset="-120"/>
              </a:rPr>
              <a:t>20%</a:t>
            </a:r>
            <a:endParaRPr lang="en-US" sz="5850" dirty="0"/>
          </a:p>
        </p:txBody>
      </p:sp>
      <p:sp>
        <p:nvSpPr>
          <p:cNvPr id="8" name="Text 5"/>
          <p:cNvSpPr/>
          <p:nvPr/>
        </p:nvSpPr>
        <p:spPr>
          <a:xfrm>
            <a:off x="10477619" y="3082766"/>
            <a:ext cx="3109793" cy="354330"/>
          </a:xfrm>
          <a:prstGeom prst="rect">
            <a:avLst/>
          </a:prstGeom>
          <a:noFill/>
          <a:ln/>
        </p:spPr>
        <p:txBody>
          <a:bodyPr wrap="none" lIns="0" tIns="0" rIns="0" bIns="0" rtlCol="0" anchor="t"/>
          <a:lstStyle/>
          <a:p>
            <a:pPr marL="0" indent="0" algn="ctr">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Implementation Rate</a:t>
            </a:r>
            <a:endParaRPr lang="en-US" sz="2200" dirty="0"/>
          </a:p>
        </p:txBody>
      </p:sp>
      <p:sp>
        <p:nvSpPr>
          <p:cNvPr id="9" name="Text 6"/>
          <p:cNvSpPr/>
          <p:nvPr/>
        </p:nvSpPr>
        <p:spPr>
          <a:xfrm>
            <a:off x="10228421" y="3573185"/>
            <a:ext cx="3608189" cy="725805"/>
          </a:xfrm>
          <a:prstGeom prst="rect">
            <a:avLst/>
          </a:prstGeom>
          <a:noFill/>
          <a:ln/>
        </p:spPr>
        <p:txBody>
          <a:bodyPr wrap="square" lIns="0" tIns="0" rIns="0" bIns="0" rtlCol="0" anchor="t"/>
          <a:lstStyle/>
          <a:p>
            <a:pPr marL="0" indent="0" algn="ctr">
              <a:lnSpc>
                <a:spcPts val="2850"/>
              </a:lnSpc>
              <a:buNone/>
            </a:pPr>
            <a:r>
              <a:rPr lang="en-US" sz="1750" dirty="0">
                <a:solidFill>
                  <a:srgbClr val="49495A"/>
                </a:solidFill>
                <a:latin typeface="Open Sans" pitchFamily="34" charset="0"/>
                <a:ea typeface="Open Sans" pitchFamily="34" charset="-122"/>
                <a:cs typeface="Open Sans" pitchFamily="34" charset="-120"/>
              </a:rPr>
              <a:t>Aim to implement 20% of submitted ideas</a:t>
            </a:r>
            <a:endParaRPr lang="en-US" sz="1750" dirty="0"/>
          </a:p>
        </p:txBody>
      </p:sp>
      <p:sp>
        <p:nvSpPr>
          <p:cNvPr id="10" name="Text 7"/>
          <p:cNvSpPr/>
          <p:nvPr/>
        </p:nvSpPr>
        <p:spPr>
          <a:xfrm>
            <a:off x="6280190" y="5092779"/>
            <a:ext cx="3608070" cy="748427"/>
          </a:xfrm>
          <a:prstGeom prst="rect">
            <a:avLst/>
          </a:prstGeom>
          <a:noFill/>
          <a:ln/>
        </p:spPr>
        <p:txBody>
          <a:bodyPr wrap="none" lIns="0" tIns="0" rIns="0" bIns="0" rtlCol="0" anchor="t"/>
          <a:lstStyle/>
          <a:p>
            <a:pPr marL="0" indent="0" algn="ctr">
              <a:lnSpc>
                <a:spcPts val="5850"/>
              </a:lnSpc>
              <a:buNone/>
            </a:pPr>
            <a:r>
              <a:rPr lang="en-US" sz="5850" dirty="0">
                <a:solidFill>
                  <a:srgbClr val="49495A"/>
                </a:solidFill>
                <a:latin typeface="Libre Baskerville" pitchFamily="34" charset="0"/>
                <a:ea typeface="Libre Baskerville" pitchFamily="34" charset="-122"/>
                <a:cs typeface="Libre Baskerville" pitchFamily="34" charset="-120"/>
              </a:rPr>
              <a:t>90%</a:t>
            </a:r>
            <a:endParaRPr lang="en-US" sz="5850" dirty="0"/>
          </a:p>
        </p:txBody>
      </p:sp>
      <p:sp>
        <p:nvSpPr>
          <p:cNvPr id="11" name="Text 8"/>
          <p:cNvSpPr/>
          <p:nvPr/>
        </p:nvSpPr>
        <p:spPr>
          <a:xfrm>
            <a:off x="6666548" y="6124575"/>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Engagement Level</a:t>
            </a:r>
            <a:endParaRPr lang="en-US" sz="2200" dirty="0"/>
          </a:p>
        </p:txBody>
      </p:sp>
      <p:sp>
        <p:nvSpPr>
          <p:cNvPr id="12" name="Text 9"/>
          <p:cNvSpPr/>
          <p:nvPr/>
        </p:nvSpPr>
        <p:spPr>
          <a:xfrm>
            <a:off x="6280190" y="6614993"/>
            <a:ext cx="3608070" cy="725805"/>
          </a:xfrm>
          <a:prstGeom prst="rect">
            <a:avLst/>
          </a:prstGeom>
          <a:noFill/>
          <a:ln/>
        </p:spPr>
        <p:txBody>
          <a:bodyPr wrap="square" lIns="0" tIns="0" rIns="0" bIns="0" rtlCol="0" anchor="t"/>
          <a:lstStyle/>
          <a:p>
            <a:pPr marL="0" indent="0" algn="ctr">
              <a:lnSpc>
                <a:spcPts val="2850"/>
              </a:lnSpc>
              <a:buNone/>
            </a:pPr>
            <a:r>
              <a:rPr lang="en-US" sz="1750" dirty="0">
                <a:solidFill>
                  <a:srgbClr val="49495A"/>
                </a:solidFill>
                <a:latin typeface="Open Sans" pitchFamily="34" charset="0"/>
                <a:ea typeface="Open Sans" pitchFamily="34" charset="-122"/>
                <a:cs typeface="Open Sans" pitchFamily="34" charset="-120"/>
              </a:rPr>
              <a:t>90% team participation in activities</a:t>
            </a:r>
            <a:endParaRPr lang="en-US" sz="1750" dirty="0"/>
          </a:p>
        </p:txBody>
      </p:sp>
      <p:sp>
        <p:nvSpPr>
          <p:cNvPr id="13" name="Text 10"/>
          <p:cNvSpPr/>
          <p:nvPr/>
        </p:nvSpPr>
        <p:spPr>
          <a:xfrm>
            <a:off x="10228421" y="5092779"/>
            <a:ext cx="3608189" cy="748427"/>
          </a:xfrm>
          <a:prstGeom prst="rect">
            <a:avLst/>
          </a:prstGeom>
          <a:noFill/>
          <a:ln/>
        </p:spPr>
        <p:txBody>
          <a:bodyPr wrap="none" lIns="0" tIns="0" rIns="0" bIns="0" rtlCol="0" anchor="t"/>
          <a:lstStyle/>
          <a:p>
            <a:pPr marL="0" indent="0" algn="ctr">
              <a:lnSpc>
                <a:spcPts val="5850"/>
              </a:lnSpc>
              <a:buNone/>
            </a:pPr>
            <a:r>
              <a:rPr lang="en-US" sz="5850" dirty="0">
                <a:solidFill>
                  <a:srgbClr val="49495A"/>
                </a:solidFill>
                <a:latin typeface="Libre Baskerville" pitchFamily="34" charset="0"/>
                <a:ea typeface="Libre Baskerville" pitchFamily="34" charset="-122"/>
                <a:cs typeface="Libre Baskerville" pitchFamily="34" charset="-120"/>
              </a:rPr>
              <a:t>Positive</a:t>
            </a:r>
            <a:endParaRPr lang="en-US" sz="5850" dirty="0"/>
          </a:p>
        </p:txBody>
      </p:sp>
      <p:sp>
        <p:nvSpPr>
          <p:cNvPr id="14" name="Text 11"/>
          <p:cNvSpPr/>
          <p:nvPr/>
        </p:nvSpPr>
        <p:spPr>
          <a:xfrm>
            <a:off x="10614898" y="6124575"/>
            <a:ext cx="2835235" cy="354330"/>
          </a:xfrm>
          <a:prstGeom prst="rect">
            <a:avLst/>
          </a:prstGeom>
          <a:noFill/>
          <a:ln/>
        </p:spPr>
        <p:txBody>
          <a:bodyPr wrap="none" lIns="0" tIns="0" rIns="0" bIns="0" rtlCol="0" anchor="t"/>
          <a:lstStyle/>
          <a:p>
            <a:pPr marL="0" indent="0" algn="ctr">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Impact</a:t>
            </a:r>
            <a:endParaRPr lang="en-US" sz="2200" dirty="0"/>
          </a:p>
        </p:txBody>
      </p:sp>
      <p:sp>
        <p:nvSpPr>
          <p:cNvPr id="15" name="Text 12"/>
          <p:cNvSpPr/>
          <p:nvPr/>
        </p:nvSpPr>
        <p:spPr>
          <a:xfrm>
            <a:off x="10228421" y="6614993"/>
            <a:ext cx="3608189" cy="725805"/>
          </a:xfrm>
          <a:prstGeom prst="rect">
            <a:avLst/>
          </a:prstGeom>
          <a:noFill/>
          <a:ln/>
        </p:spPr>
        <p:txBody>
          <a:bodyPr wrap="square" lIns="0" tIns="0" rIns="0" bIns="0" rtlCol="0" anchor="t"/>
          <a:lstStyle/>
          <a:p>
            <a:pPr marL="0" indent="0" algn="ctr">
              <a:lnSpc>
                <a:spcPts val="2850"/>
              </a:lnSpc>
              <a:buNone/>
            </a:pPr>
            <a:r>
              <a:rPr lang="en-US" sz="1750" dirty="0">
                <a:solidFill>
                  <a:srgbClr val="49495A"/>
                </a:solidFill>
                <a:latin typeface="Open Sans" pitchFamily="34" charset="0"/>
                <a:ea typeface="Open Sans" pitchFamily="34" charset="-122"/>
                <a:cs typeface="Open Sans" pitchFamily="34" charset="-120"/>
              </a:rPr>
              <a:t>Positive feedback on implemented ideas</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1464</Words>
  <Application>Microsoft Office PowerPoint</Application>
  <PresentationFormat>Custom</PresentationFormat>
  <Paragraphs>111</Paragraphs>
  <Slides>10</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Open Sans</vt:lpstr>
      <vt:lpstr>Calibri</vt:lpstr>
      <vt:lpstr>Open Sans Bold</vt:lpstr>
      <vt:lpstr>Libre Baskerville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Murali Krishna Bhimavarapu</cp:lastModifiedBy>
  <cp:revision>2</cp:revision>
  <dcterms:created xsi:type="dcterms:W3CDTF">2024-12-31T14:26:40Z</dcterms:created>
  <dcterms:modified xsi:type="dcterms:W3CDTF">2024-12-31T14:33:22Z</dcterms:modified>
</cp:coreProperties>
</file>