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human resources planning and recruitment</a:t>
            </a:r>
            <a:endParaRPr lang="en-US" dirty="0"/>
          </a:p>
        </p:txBody>
      </p:sp>
      <p:sp>
        <p:nvSpPr>
          <p:cNvPr id="3" name="Subtitle 2"/>
          <p:cNvSpPr>
            <a:spLocks noGrp="1"/>
          </p:cNvSpPr>
          <p:nvPr>
            <p:ph type="subTitle" idx="1"/>
          </p:nvPr>
        </p:nvSpPr>
        <p:spPr/>
        <p:txBody>
          <a:bodyPr/>
          <a:lstStyle/>
          <a:p>
            <a:r>
              <a:rPr lang="en-US" dirty="0" smtClean="0"/>
              <a:t>Unit II</a:t>
            </a:r>
          </a:p>
          <a:p>
            <a:r>
              <a:rPr lang="en-US" dirty="0" smtClean="0"/>
              <a:t>BBA/BCIS</a:t>
            </a:r>
            <a:endParaRPr lang="en-US" dirty="0"/>
          </a:p>
        </p:txBody>
      </p:sp>
    </p:spTree>
    <p:extLst>
      <p:ext uri="{BB962C8B-B14F-4D97-AF65-F5344CB8AC3E}">
        <p14:creationId xmlns:p14="http://schemas.microsoft.com/office/powerpoint/2010/main" val="66427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78287"/>
          </a:xfrm>
        </p:spPr>
        <p:txBody>
          <a:bodyPr/>
          <a:lstStyle/>
          <a:p>
            <a:r>
              <a:rPr lang="en-US" dirty="0" smtClean="0"/>
              <a:t>Job evaluation (JE)</a:t>
            </a:r>
            <a:endParaRPr lang="en-US" dirty="0"/>
          </a:p>
        </p:txBody>
      </p:sp>
      <p:sp>
        <p:nvSpPr>
          <p:cNvPr id="3" name="Content Placeholder 2"/>
          <p:cNvSpPr>
            <a:spLocks noGrp="1"/>
          </p:cNvSpPr>
          <p:nvPr>
            <p:ph idx="1"/>
          </p:nvPr>
        </p:nvSpPr>
        <p:spPr>
          <a:xfrm>
            <a:off x="685801" y="1622739"/>
            <a:ext cx="10131425" cy="4168462"/>
          </a:xfrm>
        </p:spPr>
        <p:txBody>
          <a:bodyPr/>
          <a:lstStyle/>
          <a:p>
            <a:r>
              <a:rPr lang="en-US" dirty="0" smtClean="0"/>
              <a:t>Job evaluation is an orderly and systematic process of determining the wages for the job in relation to other job.</a:t>
            </a:r>
          </a:p>
          <a:p>
            <a:r>
              <a:rPr lang="en-US" dirty="0" smtClean="0"/>
              <a:t>It is a process of rewarding the job after it has been analyzed.</a:t>
            </a:r>
          </a:p>
          <a:p>
            <a:r>
              <a:rPr lang="en-US" dirty="0" smtClean="0"/>
              <a:t>Job evaluation aims at fixing fair and equitable wage structure</a:t>
            </a:r>
          </a:p>
          <a:p>
            <a:r>
              <a:rPr lang="en-US" dirty="0" smtClean="0"/>
              <a:t>JE is concerned with translating, in term of money, the qualities required for </a:t>
            </a:r>
            <a:r>
              <a:rPr lang="en-US" smtClean="0"/>
              <a:t>performing the job</a:t>
            </a:r>
          </a:p>
        </p:txBody>
      </p:sp>
    </p:spTree>
    <p:extLst>
      <p:ext uri="{BB962C8B-B14F-4D97-AF65-F5344CB8AC3E}">
        <p14:creationId xmlns:p14="http://schemas.microsoft.com/office/powerpoint/2010/main" val="2501320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485104"/>
          </a:xfrm>
        </p:spPr>
        <p:txBody>
          <a:bodyPr>
            <a:normAutofit fontScale="90000"/>
          </a:bodyPr>
          <a:lstStyle/>
          <a:p>
            <a:r>
              <a:rPr lang="en-US" dirty="0" smtClean="0"/>
              <a:t>Job Design </a:t>
            </a:r>
            <a:endParaRPr lang="en-US" dirty="0"/>
          </a:p>
        </p:txBody>
      </p:sp>
      <p:sp>
        <p:nvSpPr>
          <p:cNvPr id="3" name="Content Placeholder 2"/>
          <p:cNvSpPr>
            <a:spLocks noGrp="1"/>
          </p:cNvSpPr>
          <p:nvPr>
            <p:ph idx="1"/>
          </p:nvPr>
        </p:nvSpPr>
        <p:spPr>
          <a:xfrm>
            <a:off x="685801" y="1403797"/>
            <a:ext cx="10131425" cy="4387403"/>
          </a:xfrm>
        </p:spPr>
        <p:txBody>
          <a:bodyPr>
            <a:normAutofit fontScale="92500" lnSpcReduction="20000"/>
          </a:bodyPr>
          <a:lstStyle/>
          <a:p>
            <a:r>
              <a:rPr lang="en-US" dirty="0" smtClean="0"/>
              <a:t>“Job design involves conscious efforts to organize tasks, duties and responsibilities into a unit of work to achieve certain objectives.” Barry and Alan </a:t>
            </a:r>
          </a:p>
          <a:p>
            <a:r>
              <a:rPr lang="en-US" dirty="0" smtClean="0"/>
              <a:t>“Job design is the process of structuring work and designation the specific work activities of an individual or group to achieve certain organizational objectives.” </a:t>
            </a:r>
            <a:r>
              <a:rPr lang="en-US" dirty="0" err="1" smtClean="0"/>
              <a:t>Byars</a:t>
            </a:r>
            <a:r>
              <a:rPr lang="en-US" dirty="0" smtClean="0"/>
              <a:t> and Rue</a:t>
            </a:r>
          </a:p>
          <a:p>
            <a:r>
              <a:rPr lang="en-US" dirty="0" smtClean="0"/>
              <a:t>Increase employee motivation and productivity</a:t>
            </a:r>
          </a:p>
          <a:p>
            <a:r>
              <a:rPr lang="en-US" dirty="0" smtClean="0"/>
              <a:t>Job can be defined as a group of positions </a:t>
            </a:r>
          </a:p>
          <a:p>
            <a:r>
              <a:rPr lang="en-US" dirty="0" smtClean="0"/>
              <a:t>Logical sequence of job analysis </a:t>
            </a:r>
          </a:p>
          <a:p>
            <a:r>
              <a:rPr lang="en-US" dirty="0" smtClean="0"/>
              <a:t>Work contents (tasks, functions and relationship)</a:t>
            </a:r>
          </a:p>
          <a:p>
            <a:r>
              <a:rPr lang="en-US" dirty="0" smtClean="0"/>
              <a:t>The qualification required (Skills, knowledge and abilities)</a:t>
            </a:r>
          </a:p>
          <a:p>
            <a:r>
              <a:rPr lang="en-US" dirty="0" smtClean="0"/>
              <a:t>Meets the needs of the employees and the organization</a:t>
            </a:r>
          </a:p>
          <a:p>
            <a:r>
              <a:rPr lang="en-US" dirty="0" smtClean="0"/>
              <a:t>Improving quality and quantity of goods/services</a:t>
            </a:r>
          </a:p>
          <a:p>
            <a:r>
              <a:rPr lang="en-US" dirty="0" smtClean="0"/>
              <a:t>Reduce operation costs</a:t>
            </a:r>
          </a:p>
          <a:p>
            <a:r>
              <a:rPr lang="en-US" dirty="0" smtClean="0"/>
              <a:t>Reduce turnover and training cost</a:t>
            </a:r>
          </a:p>
        </p:txBody>
      </p:sp>
    </p:spTree>
    <p:extLst>
      <p:ext uri="{BB962C8B-B14F-4D97-AF65-F5344CB8AC3E}">
        <p14:creationId xmlns:p14="http://schemas.microsoft.com/office/powerpoint/2010/main" val="229165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08338"/>
            <a:ext cx="10131425" cy="5082863"/>
          </a:xfrm>
        </p:spPr>
        <p:txBody>
          <a:bodyPr/>
          <a:lstStyle/>
          <a:p>
            <a:r>
              <a:rPr lang="en-US" dirty="0" smtClean="0"/>
              <a:t>Benefits of Job Design</a:t>
            </a:r>
          </a:p>
          <a:p>
            <a:pPr marL="0" indent="0">
              <a:buNone/>
            </a:pPr>
            <a:r>
              <a:rPr lang="en-US" dirty="0" smtClean="0"/>
              <a:t>A. Benefits to the Employees</a:t>
            </a:r>
          </a:p>
          <a:p>
            <a:pPr marL="342900" indent="-342900">
              <a:buFont typeface="+mj-lt"/>
              <a:buAutoNum type="arabicPeriod"/>
            </a:pPr>
            <a:r>
              <a:rPr lang="en-US" dirty="0" smtClean="0"/>
              <a:t>New learning </a:t>
            </a:r>
          </a:p>
          <a:p>
            <a:pPr marL="342900" indent="-342900">
              <a:buFont typeface="+mj-lt"/>
              <a:buAutoNum type="arabicPeriod"/>
            </a:pPr>
            <a:r>
              <a:rPr lang="en-US" dirty="0" smtClean="0"/>
              <a:t>Improved motivation </a:t>
            </a:r>
          </a:p>
          <a:p>
            <a:pPr marL="342900" indent="-342900">
              <a:buFont typeface="+mj-lt"/>
              <a:buAutoNum type="arabicPeriod"/>
            </a:pPr>
            <a:r>
              <a:rPr lang="en-US" dirty="0" smtClean="0"/>
              <a:t>Proper use of employees’ abilities and benefits</a:t>
            </a:r>
          </a:p>
          <a:p>
            <a:pPr marL="0" indent="0">
              <a:buNone/>
            </a:pPr>
            <a:r>
              <a:rPr lang="en-US" dirty="0" smtClean="0"/>
              <a:t>B. Benefits to the Organization</a:t>
            </a:r>
          </a:p>
          <a:p>
            <a:pPr marL="342900" indent="-342900">
              <a:buFont typeface="+mj-lt"/>
              <a:buAutoNum type="arabicPeriod"/>
            </a:pPr>
            <a:r>
              <a:rPr lang="en-US" dirty="0" smtClean="0"/>
              <a:t>Improved organizational productivity</a:t>
            </a:r>
          </a:p>
          <a:p>
            <a:pPr marL="342900" indent="-342900">
              <a:buFont typeface="+mj-lt"/>
              <a:buAutoNum type="arabicPeriod"/>
            </a:pPr>
            <a:r>
              <a:rPr lang="en-US" dirty="0" smtClean="0"/>
              <a:t>Health industrial relations</a:t>
            </a:r>
          </a:p>
          <a:p>
            <a:pPr marL="342900" indent="-342900">
              <a:buFont typeface="+mj-lt"/>
              <a:buAutoNum type="arabicPeriod"/>
            </a:pPr>
            <a:r>
              <a:rPr lang="en-US" dirty="0" smtClean="0"/>
              <a:t>Offers basis for proper organization structure and design</a:t>
            </a:r>
          </a:p>
          <a:p>
            <a:pPr marL="342900" indent="-342900">
              <a:buFont typeface="+mj-lt"/>
              <a:buAutoNum type="arabicPeriod"/>
            </a:pPr>
            <a:r>
              <a:rPr lang="en-US" dirty="0" smtClean="0"/>
              <a:t>Better motivation and QWL</a:t>
            </a:r>
          </a:p>
          <a:p>
            <a:pPr marL="342900" indent="-342900">
              <a:buFont typeface="+mj-lt"/>
              <a:buAutoNum type="arabicPeriod"/>
            </a:pPr>
            <a:endParaRPr lang="en-US" dirty="0" smtClean="0"/>
          </a:p>
        </p:txBody>
      </p:sp>
    </p:spTree>
    <p:extLst>
      <p:ext uri="{BB962C8B-B14F-4D97-AF65-F5344CB8AC3E}">
        <p14:creationId xmlns:p14="http://schemas.microsoft.com/office/powerpoint/2010/main" val="146991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34097"/>
            <a:ext cx="10131425" cy="5057104"/>
          </a:xfrm>
        </p:spPr>
        <p:txBody>
          <a:bodyPr/>
          <a:lstStyle/>
          <a:p>
            <a:r>
              <a:rPr lang="en-US" dirty="0" smtClean="0"/>
              <a:t>Methods (Approaches) of Job Design</a:t>
            </a:r>
          </a:p>
          <a:p>
            <a:pPr marL="342900" indent="-342900">
              <a:buFont typeface="+mj-lt"/>
              <a:buAutoNum type="arabicPeriod"/>
            </a:pPr>
            <a:r>
              <a:rPr lang="en-US" dirty="0" smtClean="0"/>
              <a:t>The Scientific Management Approach (Job Specialization and Standardization Approach)</a:t>
            </a:r>
          </a:p>
          <a:p>
            <a:pPr marL="342900" indent="-342900">
              <a:buFont typeface="+mj-lt"/>
              <a:buAutoNum type="arabicPeriod"/>
            </a:pPr>
            <a:r>
              <a:rPr lang="en-US" dirty="0" smtClean="0"/>
              <a:t>Alternative to Job Specialization Approach</a:t>
            </a:r>
          </a:p>
          <a:p>
            <a:pPr marL="342900" indent="-342900">
              <a:buFont typeface="+mj-lt"/>
              <a:buAutoNum type="arabicPeriod"/>
            </a:pPr>
            <a:r>
              <a:rPr lang="en-US" dirty="0" err="1" smtClean="0"/>
              <a:t>Herberg’s</a:t>
            </a:r>
            <a:r>
              <a:rPr lang="en-US" dirty="0" smtClean="0"/>
              <a:t> Motivation-Hygiene Approach/Theory (Job Enrichment Approach)</a:t>
            </a:r>
          </a:p>
          <a:p>
            <a:pPr marL="342900" indent="-342900">
              <a:buFont typeface="+mj-lt"/>
              <a:buAutoNum type="arabicPeriod"/>
            </a:pPr>
            <a:r>
              <a:rPr lang="en-US" dirty="0" smtClean="0"/>
              <a:t>The Job Characteristics Approach</a:t>
            </a:r>
          </a:p>
          <a:p>
            <a:pPr marL="342900" indent="-342900">
              <a:buFont typeface="+mj-lt"/>
              <a:buAutoNum type="arabicPeriod"/>
            </a:pPr>
            <a:r>
              <a:rPr lang="en-US" dirty="0" smtClean="0"/>
              <a:t>Social Information Processing Theory/Approach</a:t>
            </a:r>
          </a:p>
          <a:p>
            <a:pPr marL="342900" indent="-342900">
              <a:buFont typeface="+mj-lt"/>
              <a:buAutoNum type="arabicPeriod"/>
            </a:pPr>
            <a:r>
              <a:rPr lang="en-US" dirty="0" smtClean="0"/>
              <a:t>Open-Socio-Technical System (Approach)</a:t>
            </a:r>
          </a:p>
          <a:p>
            <a:pPr marL="342900" indent="-342900">
              <a:buFont typeface="+mj-lt"/>
              <a:buAutoNum type="arabicPeriod"/>
            </a:pPr>
            <a:r>
              <a:rPr lang="en-US" dirty="0" smtClean="0"/>
              <a:t>Self-Managed Work Teams</a:t>
            </a:r>
            <a:endParaRPr lang="en-US" dirty="0"/>
          </a:p>
        </p:txBody>
      </p:sp>
    </p:spTree>
    <p:extLst>
      <p:ext uri="{BB962C8B-B14F-4D97-AF65-F5344CB8AC3E}">
        <p14:creationId xmlns:p14="http://schemas.microsoft.com/office/powerpoint/2010/main" val="75940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59855"/>
            <a:ext cx="10131425" cy="5031346"/>
          </a:xfrm>
        </p:spPr>
        <p:txBody>
          <a:bodyPr/>
          <a:lstStyle/>
          <a:p>
            <a:pPr marL="342900" indent="-342900">
              <a:buAutoNum type="arabicPeriod"/>
            </a:pPr>
            <a:r>
              <a:rPr lang="en-US" dirty="0" smtClean="0"/>
              <a:t>The Scientific Management Approach</a:t>
            </a:r>
          </a:p>
          <a:p>
            <a:r>
              <a:rPr lang="en-US" dirty="0" smtClean="0"/>
              <a:t>Popular during the early 1900</a:t>
            </a:r>
          </a:p>
          <a:p>
            <a:r>
              <a:rPr lang="en-US" dirty="0" smtClean="0"/>
              <a:t>Developed by primarily in the US </a:t>
            </a:r>
          </a:p>
          <a:p>
            <a:r>
              <a:rPr lang="en-US" dirty="0" smtClean="0"/>
              <a:t>F. W. Taylor argued that job should be scientifically studies.</a:t>
            </a:r>
          </a:p>
          <a:p>
            <a:r>
              <a:rPr lang="en-US" dirty="0" smtClean="0"/>
              <a:t>Job should be broken down into small component tasks and then standardized across all workers doing jobs</a:t>
            </a:r>
          </a:p>
          <a:p>
            <a:r>
              <a:rPr lang="en-US" dirty="0" smtClean="0"/>
              <a:t>Replacement of traditional techniques by scientific techniques</a:t>
            </a:r>
          </a:p>
          <a:p>
            <a:pPr marL="0" indent="0">
              <a:buNone/>
            </a:pPr>
            <a:r>
              <a:rPr lang="en-US" dirty="0" smtClean="0"/>
              <a:t>Principles of Scientific Management</a:t>
            </a:r>
          </a:p>
          <a:p>
            <a:r>
              <a:rPr lang="en-US" dirty="0" smtClean="0"/>
              <a:t>Replacement of old rule of thumb method</a:t>
            </a:r>
          </a:p>
          <a:p>
            <a:r>
              <a:rPr lang="en-US" dirty="0" smtClean="0"/>
              <a:t>Scientific selection and training of workers</a:t>
            </a:r>
          </a:p>
          <a:p>
            <a:r>
              <a:rPr lang="en-US" dirty="0" smtClean="0"/>
              <a:t>Cooperation between </a:t>
            </a:r>
            <a:r>
              <a:rPr lang="en-US" dirty="0" err="1" smtClean="0"/>
              <a:t>labour</a:t>
            </a:r>
            <a:r>
              <a:rPr lang="en-US" dirty="0" smtClean="0"/>
              <a:t> and management</a:t>
            </a:r>
          </a:p>
          <a:p>
            <a:r>
              <a:rPr lang="en-US" dirty="0" smtClean="0"/>
              <a:t>Equal division of responsibilities </a:t>
            </a:r>
          </a:p>
        </p:txBody>
      </p:sp>
    </p:spTree>
    <p:extLst>
      <p:ext uri="{BB962C8B-B14F-4D97-AF65-F5344CB8AC3E}">
        <p14:creationId xmlns:p14="http://schemas.microsoft.com/office/powerpoint/2010/main" val="323507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46975"/>
            <a:ext cx="10131425" cy="5044225"/>
          </a:xfrm>
        </p:spPr>
        <p:txBody>
          <a:bodyPr>
            <a:normAutofit lnSpcReduction="10000"/>
          </a:bodyPr>
          <a:lstStyle/>
          <a:p>
            <a:pPr marL="0" indent="0">
              <a:buNone/>
            </a:pPr>
            <a:r>
              <a:rPr lang="en-US" dirty="0" smtClean="0"/>
              <a:t>Contributions and Limitations</a:t>
            </a:r>
          </a:p>
          <a:p>
            <a:pPr marL="0" indent="0">
              <a:buNone/>
            </a:pPr>
            <a:r>
              <a:rPr lang="en-US" dirty="0" smtClean="0"/>
              <a:t>Contributions: </a:t>
            </a:r>
          </a:p>
          <a:p>
            <a:r>
              <a:rPr lang="en-US" dirty="0" smtClean="0"/>
              <a:t>Taylor’s contribution has two dimension: (</a:t>
            </a:r>
            <a:r>
              <a:rPr lang="en-US" dirty="0" err="1" smtClean="0"/>
              <a:t>i</a:t>
            </a:r>
            <a:r>
              <a:rPr lang="en-US" dirty="0" smtClean="0"/>
              <a:t>) mechanical and Philosophical </a:t>
            </a:r>
          </a:p>
          <a:p>
            <a:r>
              <a:rPr lang="en-US" dirty="0" smtClean="0"/>
              <a:t>Mechanical side, Taylor introduced time and motion studies, standardization of tools, methods and working conditions, differential piece rate for the payment of wages, etc.</a:t>
            </a:r>
          </a:p>
          <a:p>
            <a:r>
              <a:rPr lang="en-US" dirty="0" smtClean="0"/>
              <a:t>On philosophical side, he tried to develop the science of management</a:t>
            </a:r>
          </a:p>
          <a:p>
            <a:r>
              <a:rPr lang="en-US" dirty="0" smtClean="0"/>
              <a:t>It is based on scientific investigation and experiment.</a:t>
            </a:r>
          </a:p>
          <a:p>
            <a:r>
              <a:rPr lang="en-US" dirty="0" smtClean="0"/>
              <a:t>Science tasks setting</a:t>
            </a:r>
          </a:p>
          <a:p>
            <a:r>
              <a:rPr lang="en-US" dirty="0" smtClean="0"/>
              <a:t>Mental revolution</a:t>
            </a:r>
          </a:p>
          <a:p>
            <a:r>
              <a:rPr lang="en-US" dirty="0" smtClean="0"/>
              <a:t>Economy through reducing wastages</a:t>
            </a:r>
          </a:p>
          <a:p>
            <a:r>
              <a:rPr lang="en-US" dirty="0" smtClean="0"/>
              <a:t>Scientific recruitment and training </a:t>
            </a:r>
          </a:p>
          <a:p>
            <a:r>
              <a:rPr lang="en-US" dirty="0" smtClean="0"/>
              <a:t>Differential payment</a:t>
            </a:r>
          </a:p>
          <a:p>
            <a:r>
              <a:rPr lang="en-US" dirty="0" smtClean="0"/>
              <a:t>Reorganization of supervision, </a:t>
            </a:r>
            <a:r>
              <a:rPr lang="en-US" dirty="0" err="1" smtClean="0"/>
              <a:t>etc</a:t>
            </a:r>
            <a:endParaRPr lang="en-US" dirty="0" smtClean="0"/>
          </a:p>
          <a:p>
            <a:endParaRPr lang="en-US" dirty="0"/>
          </a:p>
        </p:txBody>
      </p:sp>
    </p:spTree>
    <p:extLst>
      <p:ext uri="{BB962C8B-B14F-4D97-AF65-F5344CB8AC3E}">
        <p14:creationId xmlns:p14="http://schemas.microsoft.com/office/powerpoint/2010/main" val="12896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59855"/>
            <a:ext cx="10131425" cy="5031346"/>
          </a:xfrm>
        </p:spPr>
        <p:txBody>
          <a:bodyPr/>
          <a:lstStyle/>
          <a:p>
            <a:pPr marL="0" indent="0">
              <a:buNone/>
            </a:pPr>
            <a:r>
              <a:rPr lang="en-US" dirty="0" smtClean="0"/>
              <a:t>Limitation</a:t>
            </a:r>
          </a:p>
          <a:p>
            <a:pPr marL="0" indent="0">
              <a:buNone/>
            </a:pPr>
            <a:r>
              <a:rPr lang="en-US" dirty="0" smtClean="0"/>
              <a:t>1. worker’s viewpoint:</a:t>
            </a:r>
          </a:p>
          <a:p>
            <a:r>
              <a:rPr lang="en-US" dirty="0" smtClean="0"/>
              <a:t>Speeding up workers</a:t>
            </a:r>
          </a:p>
          <a:p>
            <a:r>
              <a:rPr lang="en-US" dirty="0" smtClean="0"/>
              <a:t>Boredom</a:t>
            </a:r>
          </a:p>
          <a:p>
            <a:r>
              <a:rPr lang="en-US" dirty="0" smtClean="0"/>
              <a:t>No scope for initiative</a:t>
            </a:r>
          </a:p>
          <a:p>
            <a:r>
              <a:rPr lang="en-US" dirty="0" smtClean="0"/>
              <a:t>Exploration of workers</a:t>
            </a:r>
          </a:p>
          <a:p>
            <a:r>
              <a:rPr lang="en-US" dirty="0" smtClean="0"/>
              <a:t>Weakening of trade union</a:t>
            </a:r>
          </a:p>
          <a:p>
            <a:pPr marL="0" indent="0">
              <a:buNone/>
            </a:pPr>
            <a:r>
              <a:rPr lang="en-US" dirty="0" smtClean="0"/>
              <a:t>2. Employers’ viewpoint</a:t>
            </a:r>
          </a:p>
          <a:p>
            <a:r>
              <a:rPr lang="en-US" dirty="0" smtClean="0"/>
              <a:t>Expensive process</a:t>
            </a:r>
          </a:p>
          <a:p>
            <a:r>
              <a:rPr lang="en-US" dirty="0" smtClean="0"/>
              <a:t>Reorganization </a:t>
            </a:r>
          </a:p>
          <a:p>
            <a:r>
              <a:rPr lang="en-US" dirty="0" smtClean="0"/>
              <a:t>Impracticable </a:t>
            </a:r>
          </a:p>
          <a:p>
            <a:pPr marL="0" indent="0">
              <a:buNone/>
            </a:pPr>
            <a:endParaRPr lang="en-US" dirty="0"/>
          </a:p>
        </p:txBody>
      </p:sp>
    </p:spTree>
    <p:extLst>
      <p:ext uri="{BB962C8B-B14F-4D97-AF65-F5344CB8AC3E}">
        <p14:creationId xmlns:p14="http://schemas.microsoft.com/office/powerpoint/2010/main" val="9457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888643"/>
            <a:ext cx="10131425" cy="4902558"/>
          </a:xfrm>
        </p:spPr>
        <p:txBody>
          <a:bodyPr/>
          <a:lstStyle/>
          <a:p>
            <a:pPr marL="0" indent="0">
              <a:buNone/>
            </a:pPr>
            <a:r>
              <a:rPr lang="en-US" dirty="0" smtClean="0"/>
              <a:t>Alternatives to Job Specialization Approach</a:t>
            </a:r>
          </a:p>
          <a:p>
            <a:pPr marL="342900" indent="-342900">
              <a:buAutoNum type="alphaLcPeriod"/>
            </a:pPr>
            <a:r>
              <a:rPr lang="en-US" dirty="0" smtClean="0"/>
              <a:t>Job Rotation</a:t>
            </a:r>
          </a:p>
          <a:p>
            <a:pPr marL="342900" indent="-342900">
              <a:buAutoNum type="alphaLcPeriod"/>
            </a:pPr>
            <a:r>
              <a:rPr lang="en-US" dirty="0" smtClean="0"/>
              <a:t>Job enlargement </a:t>
            </a:r>
          </a:p>
          <a:p>
            <a:pPr marL="342900" indent="-342900">
              <a:buAutoNum type="alphaLcPeriod"/>
            </a:pPr>
            <a:r>
              <a:rPr lang="en-US" smtClean="0"/>
              <a:t>Job Enrichment</a:t>
            </a:r>
          </a:p>
          <a:p>
            <a:pPr marL="0" indent="0">
              <a:buNone/>
            </a:pPr>
            <a:endParaRPr lang="en-US" dirty="0"/>
          </a:p>
        </p:txBody>
      </p:sp>
    </p:spTree>
    <p:extLst>
      <p:ext uri="{BB962C8B-B14F-4D97-AF65-F5344CB8AC3E}">
        <p14:creationId xmlns:p14="http://schemas.microsoft.com/office/powerpoint/2010/main" val="398530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459346"/>
          </a:xfrm>
        </p:spPr>
        <p:txBody>
          <a:bodyPr>
            <a:normAutofit fontScale="90000"/>
          </a:bodyPr>
          <a:lstStyle/>
          <a:p>
            <a:r>
              <a:rPr lang="en-US" dirty="0" smtClean="0"/>
              <a:t>Job requirements </a:t>
            </a:r>
            <a:endParaRPr lang="en-US" dirty="0"/>
          </a:p>
        </p:txBody>
      </p:sp>
      <p:sp>
        <p:nvSpPr>
          <p:cNvPr id="3" name="Content Placeholder 2"/>
          <p:cNvSpPr>
            <a:spLocks noGrp="1"/>
          </p:cNvSpPr>
          <p:nvPr>
            <p:ph idx="1"/>
          </p:nvPr>
        </p:nvSpPr>
        <p:spPr>
          <a:xfrm>
            <a:off x="685801" y="1197735"/>
            <a:ext cx="10131425" cy="4593465"/>
          </a:xfrm>
        </p:spPr>
        <p:txBody>
          <a:bodyPr/>
          <a:lstStyle/>
          <a:p>
            <a:pPr marL="0" indent="0">
              <a:buNone/>
            </a:pPr>
            <a:r>
              <a:rPr lang="en-US" sz="2400" dirty="0" smtClean="0"/>
              <a:t>The role and importance of job to employees</a:t>
            </a:r>
          </a:p>
          <a:p>
            <a:r>
              <a:rPr lang="en-US" sz="2400" dirty="0" smtClean="0"/>
              <a:t>New learning</a:t>
            </a:r>
          </a:p>
          <a:p>
            <a:r>
              <a:rPr lang="en-US" sz="2400" dirty="0" smtClean="0"/>
              <a:t>Direct communication</a:t>
            </a:r>
          </a:p>
          <a:p>
            <a:r>
              <a:rPr lang="en-US" sz="2400" dirty="0" smtClean="0"/>
              <a:t>Direct feedback</a:t>
            </a:r>
          </a:p>
          <a:p>
            <a:r>
              <a:rPr lang="en-US" sz="2400" dirty="0" smtClean="0"/>
              <a:t>Establishing client relationship </a:t>
            </a:r>
          </a:p>
          <a:p>
            <a:r>
              <a:rPr lang="en-US" sz="2400" dirty="0" smtClean="0"/>
              <a:t>Access to resources</a:t>
            </a:r>
          </a:p>
          <a:p>
            <a:pPr marL="0" indent="0">
              <a:buNone/>
            </a:pPr>
            <a:endParaRPr lang="en-US" dirty="0"/>
          </a:p>
        </p:txBody>
      </p:sp>
    </p:spTree>
    <p:extLst>
      <p:ext uri="{BB962C8B-B14F-4D97-AF65-F5344CB8AC3E}">
        <p14:creationId xmlns:p14="http://schemas.microsoft.com/office/powerpoint/2010/main" val="424711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72733"/>
            <a:ext cx="10131425" cy="5018468"/>
          </a:xfrm>
        </p:spPr>
        <p:txBody>
          <a:bodyPr/>
          <a:lstStyle/>
          <a:p>
            <a:r>
              <a:rPr lang="en-US" dirty="0" smtClean="0"/>
              <a:t>Relationship of job requirements to HRM functions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a:buFont typeface="Wingdings" panose="05000000000000000000" pitchFamily="2" charset="2"/>
              <a:buChar char="Ø"/>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1622684"/>
              </p:ext>
            </p:extLst>
          </p:nvPr>
        </p:nvGraphicFramePr>
        <p:xfrm>
          <a:off x="1526863" y="1813775"/>
          <a:ext cx="8128000" cy="45821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Determining</a:t>
                      </a:r>
                      <a:r>
                        <a:rPr lang="en-US" baseline="0" dirty="0" smtClean="0"/>
                        <a:t> HR demand and supply</a:t>
                      </a:r>
                      <a:endParaRPr lang="en-US" dirty="0"/>
                    </a:p>
                  </a:txBody>
                  <a:tcPr/>
                </a:tc>
                <a:tc>
                  <a:txBody>
                    <a:bodyPr/>
                    <a:lstStyle/>
                    <a:p>
                      <a:r>
                        <a:rPr lang="en-US" dirty="0" smtClean="0"/>
                        <a:t>1. STRATEGIC</a:t>
                      </a:r>
                      <a:r>
                        <a:rPr lang="en-US" baseline="0" dirty="0" smtClean="0"/>
                        <a:t> HR PLANNING </a:t>
                      </a:r>
                      <a:endParaRPr lang="en-US" dirty="0"/>
                    </a:p>
                  </a:txBody>
                  <a:tcPr/>
                </a:tc>
              </a:tr>
              <a:tr h="370840">
                <a:tc>
                  <a:txBody>
                    <a:bodyPr/>
                    <a:lstStyle/>
                    <a:p>
                      <a:r>
                        <a:rPr lang="en-US" dirty="0" smtClean="0"/>
                        <a:t>Determining</a:t>
                      </a:r>
                      <a:r>
                        <a:rPr lang="en-US" baseline="0" dirty="0" smtClean="0"/>
                        <a:t> job requirements and importance </a:t>
                      </a:r>
                      <a:endParaRPr lang="en-US" dirty="0"/>
                    </a:p>
                  </a:txBody>
                  <a:tcPr/>
                </a:tc>
                <a:tc>
                  <a:txBody>
                    <a:bodyPr/>
                    <a:lstStyle/>
                    <a:p>
                      <a:r>
                        <a:rPr lang="en-US" dirty="0" smtClean="0"/>
                        <a:t>2. JOB ANALYSIS AND DESIGN</a:t>
                      </a:r>
                      <a:endParaRPr lang="en-US" dirty="0"/>
                    </a:p>
                  </a:txBody>
                  <a:tcPr/>
                </a:tc>
              </a:tr>
              <a:tr h="370840">
                <a:tc>
                  <a:txBody>
                    <a:bodyPr/>
                    <a:lstStyle/>
                    <a:p>
                      <a:r>
                        <a:rPr lang="en-US" dirty="0" smtClean="0"/>
                        <a:t>Determining</a:t>
                      </a:r>
                      <a:r>
                        <a:rPr lang="en-US" baseline="0" dirty="0" smtClean="0"/>
                        <a:t> recruitment qualification</a:t>
                      </a:r>
                      <a:endParaRPr lang="en-US" dirty="0"/>
                    </a:p>
                  </a:txBody>
                  <a:tcPr/>
                </a:tc>
                <a:tc>
                  <a:txBody>
                    <a:bodyPr/>
                    <a:lstStyle/>
                    <a:p>
                      <a:r>
                        <a:rPr lang="en-US" dirty="0" smtClean="0"/>
                        <a:t>3. RECRUITMENT</a:t>
                      </a:r>
                      <a:endParaRPr lang="en-US" dirty="0"/>
                    </a:p>
                  </a:txBody>
                  <a:tcPr/>
                </a:tc>
              </a:tr>
              <a:tr h="370840">
                <a:tc>
                  <a:txBody>
                    <a:bodyPr/>
                    <a:lstStyle/>
                    <a:p>
                      <a:r>
                        <a:rPr lang="en-US" dirty="0" smtClean="0"/>
                        <a:t>Provide job duties and</a:t>
                      </a:r>
                      <a:r>
                        <a:rPr lang="en-US" baseline="0" dirty="0" smtClean="0"/>
                        <a:t> job specification for selection process</a:t>
                      </a:r>
                    </a:p>
                  </a:txBody>
                  <a:tcPr/>
                </a:tc>
                <a:tc>
                  <a:txBody>
                    <a:bodyPr/>
                    <a:lstStyle/>
                    <a:p>
                      <a:r>
                        <a:rPr lang="en-US" dirty="0" smtClean="0"/>
                        <a:t>4. SELECTION</a:t>
                      </a:r>
                      <a:endParaRPr lang="en-US" dirty="0"/>
                    </a:p>
                  </a:txBody>
                  <a:tcPr/>
                </a:tc>
              </a:tr>
              <a:tr h="370840">
                <a:tc>
                  <a:txBody>
                    <a:bodyPr/>
                    <a:lstStyle/>
                    <a:p>
                      <a:r>
                        <a:rPr lang="en-US" dirty="0" smtClean="0"/>
                        <a:t>Determine</a:t>
                      </a:r>
                      <a:r>
                        <a:rPr lang="en-US" baseline="0" dirty="0" smtClean="0"/>
                        <a:t> training needs and develop instructional programs</a:t>
                      </a:r>
                      <a:endParaRPr lang="en-US" dirty="0"/>
                    </a:p>
                  </a:txBody>
                  <a:tcPr/>
                </a:tc>
                <a:tc>
                  <a:txBody>
                    <a:bodyPr/>
                    <a:lstStyle/>
                    <a:p>
                      <a:r>
                        <a:rPr lang="en-US" dirty="0" smtClean="0"/>
                        <a:t>5. TRAINNING</a:t>
                      </a:r>
                      <a:r>
                        <a:rPr lang="en-US" baseline="0" dirty="0" smtClean="0"/>
                        <a:t> AND DEVELOPMENT</a:t>
                      </a:r>
                      <a:endParaRPr lang="en-US" dirty="0"/>
                    </a:p>
                  </a:txBody>
                  <a:tcPr/>
                </a:tc>
              </a:tr>
              <a:tr h="370840">
                <a:tc>
                  <a:txBody>
                    <a:bodyPr/>
                    <a:lstStyle/>
                    <a:p>
                      <a:r>
                        <a:rPr lang="en-US" dirty="0" smtClean="0"/>
                        <a:t>Provide performance criteria</a:t>
                      </a:r>
                      <a:r>
                        <a:rPr lang="en-US" baseline="0" dirty="0" smtClean="0"/>
                        <a:t> for evaluating employees</a:t>
                      </a:r>
                      <a:endParaRPr lang="en-US" dirty="0"/>
                    </a:p>
                  </a:txBody>
                  <a:tcPr/>
                </a:tc>
                <a:tc>
                  <a:txBody>
                    <a:bodyPr/>
                    <a:lstStyle/>
                    <a:p>
                      <a:r>
                        <a:rPr lang="en-US" dirty="0" smtClean="0"/>
                        <a:t>6. PERFORMANCE APPRAISAL</a:t>
                      </a:r>
                      <a:endParaRPr lang="en-US" dirty="0"/>
                    </a:p>
                  </a:txBody>
                  <a:tcPr/>
                </a:tc>
              </a:tr>
              <a:tr h="370840">
                <a:tc>
                  <a:txBody>
                    <a:bodyPr/>
                    <a:lstStyle/>
                    <a:p>
                      <a:r>
                        <a:rPr lang="en-US" dirty="0" smtClean="0"/>
                        <a:t>Provide basis for determining employee’s rate of pay</a:t>
                      </a:r>
                      <a:endParaRPr lang="en-US" dirty="0"/>
                    </a:p>
                  </a:txBody>
                  <a:tcPr/>
                </a:tc>
                <a:tc>
                  <a:txBody>
                    <a:bodyPr/>
                    <a:lstStyle/>
                    <a:p>
                      <a:r>
                        <a:rPr lang="en-US" dirty="0" smtClean="0"/>
                        <a:t>7. COMPENSATION</a:t>
                      </a:r>
                      <a:r>
                        <a:rPr lang="en-US" baseline="0" dirty="0" smtClean="0"/>
                        <a:t> MANAGEMENT</a:t>
                      </a:r>
                      <a:endParaRPr lang="en-US" dirty="0"/>
                    </a:p>
                  </a:txBody>
                  <a:tcPr/>
                </a:tc>
              </a:tr>
              <a:tr h="370840">
                <a:tc>
                  <a:txBody>
                    <a:bodyPr/>
                    <a:lstStyle/>
                    <a:p>
                      <a:r>
                        <a:rPr lang="en-US" dirty="0" smtClean="0"/>
                        <a:t>May help to determine</a:t>
                      </a:r>
                      <a:r>
                        <a:rPr lang="en-US" baseline="0" dirty="0" smtClean="0"/>
                        <a:t> bargaining units</a:t>
                      </a:r>
                      <a:endParaRPr lang="en-US" dirty="0"/>
                    </a:p>
                  </a:txBody>
                  <a:tcPr/>
                </a:tc>
                <a:tc>
                  <a:txBody>
                    <a:bodyPr/>
                    <a:lstStyle/>
                    <a:p>
                      <a:r>
                        <a:rPr lang="en-US" dirty="0" smtClean="0"/>
                        <a:t>8. LABOUR</a:t>
                      </a:r>
                      <a:r>
                        <a:rPr lang="en-US" baseline="0" dirty="0" smtClean="0"/>
                        <a:t> RELATIONS AND LEGAL COMPLIANCE </a:t>
                      </a:r>
                      <a:endParaRPr lang="en-US" dirty="0"/>
                    </a:p>
                  </a:txBody>
                  <a:tcPr/>
                </a:tc>
              </a:tr>
            </a:tbl>
          </a:graphicData>
        </a:graphic>
      </p:graphicFrame>
    </p:spTree>
    <p:extLst>
      <p:ext uri="{BB962C8B-B14F-4D97-AF65-F5344CB8AC3E}">
        <p14:creationId xmlns:p14="http://schemas.microsoft.com/office/powerpoint/2010/main" val="50247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91166"/>
          </a:xfrm>
        </p:spPr>
        <p:txBody>
          <a:bodyPr/>
          <a:lstStyle/>
          <a:p>
            <a:r>
              <a:rPr lang="en-US" dirty="0" smtClean="0"/>
              <a:t>JOB ANALYSIS </a:t>
            </a:r>
            <a:endParaRPr lang="en-US" dirty="0"/>
          </a:p>
        </p:txBody>
      </p:sp>
      <p:sp>
        <p:nvSpPr>
          <p:cNvPr id="3" name="Content Placeholder 2"/>
          <p:cNvSpPr>
            <a:spLocks noGrp="1"/>
          </p:cNvSpPr>
          <p:nvPr>
            <p:ph idx="1"/>
          </p:nvPr>
        </p:nvSpPr>
        <p:spPr>
          <a:xfrm>
            <a:off x="685801" y="1481071"/>
            <a:ext cx="10131425" cy="4310130"/>
          </a:xfrm>
        </p:spPr>
        <p:txBody>
          <a:bodyPr>
            <a:normAutofit fontScale="92500" lnSpcReduction="10000"/>
          </a:bodyPr>
          <a:lstStyle/>
          <a:p>
            <a:r>
              <a:rPr lang="en-US" sz="2400" dirty="0" smtClean="0"/>
              <a:t>“A job analysis is a systematic exploration of the activities within a job. It is a basic technical procedure, one that is used to define the duties, responsibilities, and accountabilities of a job.” </a:t>
            </a:r>
            <a:r>
              <a:rPr lang="en-US" sz="2400" dirty="0" err="1" smtClean="0"/>
              <a:t>DeCenzo</a:t>
            </a:r>
            <a:r>
              <a:rPr lang="en-US" sz="2400" dirty="0" smtClean="0"/>
              <a:t> &amp; Robbin</a:t>
            </a:r>
          </a:p>
          <a:p>
            <a:r>
              <a:rPr lang="en-US" sz="2400" dirty="0" smtClean="0"/>
              <a:t>“Job analysis is the process of determining by observation and study and reporting pertinent information relating to the nature of a specific job. It is determination of the tasks that comprise the job and the skill, knowledge, abilities and responsibilities required of the worker for successful performance and which differentiate the job from all others.” Department of </a:t>
            </a:r>
            <a:r>
              <a:rPr lang="en-US" sz="2400" dirty="0" err="1" smtClean="0"/>
              <a:t>labour</a:t>
            </a:r>
            <a:r>
              <a:rPr lang="en-US" sz="2400" dirty="0" smtClean="0"/>
              <a:t>, USA</a:t>
            </a:r>
          </a:p>
          <a:p>
            <a:r>
              <a:rPr lang="en-US" sz="2400" dirty="0" smtClean="0"/>
              <a:t>Obtaining relevant job information</a:t>
            </a:r>
          </a:p>
          <a:p>
            <a:r>
              <a:rPr lang="en-US" sz="2400" dirty="0" smtClean="0"/>
              <a:t>Job description </a:t>
            </a:r>
          </a:p>
          <a:p>
            <a:r>
              <a:rPr lang="en-US" sz="2400" dirty="0" smtClean="0"/>
              <a:t>Job specification</a:t>
            </a:r>
          </a:p>
          <a:p>
            <a:pPr marL="0" indent="0">
              <a:buNone/>
            </a:pPr>
            <a:r>
              <a:rPr lang="en-US" dirty="0" smtClean="0"/>
              <a:t> </a:t>
            </a:r>
            <a:endParaRPr lang="en-US" dirty="0"/>
          </a:p>
        </p:txBody>
      </p:sp>
    </p:spTree>
    <p:extLst>
      <p:ext uri="{BB962C8B-B14F-4D97-AF65-F5344CB8AC3E}">
        <p14:creationId xmlns:p14="http://schemas.microsoft.com/office/powerpoint/2010/main" val="315027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98491"/>
            <a:ext cx="10131425" cy="4992710"/>
          </a:xfrm>
        </p:spPr>
        <p:txBody>
          <a:bodyPr>
            <a:normAutofit fontScale="2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9600" dirty="0" smtClean="0"/>
          </a:p>
          <a:p>
            <a:r>
              <a:rPr lang="en-US" sz="9600" b="1" dirty="0" smtClean="0"/>
              <a:t>The steps in Job Analysis (Process)</a:t>
            </a:r>
          </a:p>
          <a:p>
            <a:endParaRPr lang="en-US" sz="9600" dirty="0" smtClean="0"/>
          </a:p>
          <a:p>
            <a:pPr marL="342900" indent="-342900">
              <a:buAutoNum type="arabicPeriod"/>
            </a:pPr>
            <a:r>
              <a:rPr lang="en-US" sz="9600" dirty="0" smtClean="0"/>
              <a:t>Collection of Background Information</a:t>
            </a:r>
          </a:p>
          <a:p>
            <a:pPr marL="342900" indent="-342900">
              <a:buAutoNum type="arabicPeriod"/>
            </a:pPr>
            <a:r>
              <a:rPr lang="en-US" sz="9600" dirty="0" smtClean="0"/>
              <a:t>Selection of Representative Position to be </a:t>
            </a:r>
            <a:r>
              <a:rPr lang="en-US" sz="9600" dirty="0" err="1" smtClean="0"/>
              <a:t>Analysed</a:t>
            </a:r>
            <a:endParaRPr lang="en-US" sz="9600" dirty="0" smtClean="0"/>
          </a:p>
          <a:p>
            <a:pPr marL="342900" indent="-342900">
              <a:buAutoNum type="arabicPeriod"/>
            </a:pPr>
            <a:r>
              <a:rPr lang="en-US" sz="9600" dirty="0" smtClean="0"/>
              <a:t>Collection of Jab Analysis Data</a:t>
            </a:r>
          </a:p>
          <a:p>
            <a:pPr marL="342900" indent="-342900">
              <a:buAutoNum type="arabicPeriod"/>
            </a:pPr>
            <a:r>
              <a:rPr lang="en-US" sz="9600" dirty="0" smtClean="0"/>
              <a:t>Developing a Job Description</a:t>
            </a:r>
          </a:p>
          <a:p>
            <a:pPr marL="342900" indent="-342900">
              <a:buAutoNum type="arabicPeriod"/>
            </a:pPr>
            <a:r>
              <a:rPr lang="en-US" sz="9600" dirty="0" smtClean="0"/>
              <a:t>Developing a Job Specification</a:t>
            </a:r>
          </a:p>
          <a:p>
            <a:pPr marL="342900" indent="-342900">
              <a:buAutoNum type="arabicPeriod"/>
            </a:pPr>
            <a:endParaRPr lang="en-US" sz="9600" dirty="0" smtClean="0"/>
          </a:p>
          <a:p>
            <a:pPr marL="342900" indent="-342900">
              <a:buAutoNum type="arabicPeriod"/>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0399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133341"/>
            <a:ext cx="10131425" cy="4657859"/>
          </a:xfrm>
        </p:spPr>
        <p:txBody>
          <a:bodyPr/>
          <a:lstStyle/>
          <a:p>
            <a:pPr marL="0" indent="0">
              <a:buNone/>
            </a:pPr>
            <a:r>
              <a:rPr lang="en-US" sz="3200" b="1" dirty="0" smtClean="0"/>
              <a:t>Method of Collecting Job Analysis Information</a:t>
            </a:r>
          </a:p>
          <a:p>
            <a:pPr marL="514350" indent="-514350">
              <a:buAutoNum type="arabicPeriod"/>
            </a:pPr>
            <a:r>
              <a:rPr lang="en-US" sz="2400" b="1" dirty="0" smtClean="0"/>
              <a:t>Observation method</a:t>
            </a:r>
          </a:p>
          <a:p>
            <a:pPr marL="514350" indent="-514350">
              <a:buAutoNum type="arabicPeriod"/>
            </a:pPr>
            <a:r>
              <a:rPr lang="en-US" sz="2000" b="1" dirty="0" smtClean="0"/>
              <a:t>Questionnaire method</a:t>
            </a:r>
          </a:p>
          <a:p>
            <a:pPr marL="514350" indent="-514350">
              <a:buAutoNum type="arabicPeriod"/>
            </a:pPr>
            <a:r>
              <a:rPr lang="en-US" sz="2000" b="1" dirty="0" smtClean="0"/>
              <a:t>Interview method</a:t>
            </a:r>
          </a:p>
          <a:p>
            <a:pPr marL="514350" indent="-514350">
              <a:buAutoNum type="arabicPeriod"/>
            </a:pPr>
            <a:r>
              <a:rPr lang="en-US" sz="2000" b="1" dirty="0" smtClean="0"/>
              <a:t>Checklist method</a:t>
            </a:r>
          </a:p>
          <a:p>
            <a:pPr marL="514350" indent="-514350">
              <a:buAutoNum type="arabicPeriod"/>
            </a:pPr>
            <a:r>
              <a:rPr lang="en-US" sz="2000" b="1" dirty="0" smtClean="0"/>
              <a:t>Daily diary method</a:t>
            </a:r>
          </a:p>
          <a:p>
            <a:pPr marL="514350" indent="-514350">
              <a:buAutoNum type="arabicPeriod"/>
            </a:pPr>
            <a:r>
              <a:rPr lang="en-US" sz="2000" b="1" dirty="0" smtClean="0"/>
              <a:t>Conference of experts method</a:t>
            </a:r>
          </a:p>
          <a:p>
            <a:pPr marL="514350" indent="-514350">
              <a:buAutoNum type="arabicPeriod"/>
            </a:pPr>
            <a:r>
              <a:rPr lang="en-US" sz="2000" b="1" dirty="0" smtClean="0"/>
              <a:t>Combination of two or more method</a:t>
            </a:r>
          </a:p>
          <a:p>
            <a:pPr marL="0" indent="0">
              <a:buNone/>
            </a:pPr>
            <a:endParaRPr lang="en-US" dirty="0"/>
          </a:p>
        </p:txBody>
      </p:sp>
    </p:spTree>
    <p:extLst>
      <p:ext uri="{BB962C8B-B14F-4D97-AF65-F5344CB8AC3E}">
        <p14:creationId xmlns:p14="http://schemas.microsoft.com/office/powerpoint/2010/main" val="196458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31065"/>
            <a:ext cx="10131425" cy="5160135"/>
          </a:xfrm>
        </p:spPr>
        <p:txBody>
          <a:bodyPr>
            <a:normAutofit/>
          </a:bodyPr>
          <a:lstStyle/>
          <a:p>
            <a:pPr marL="0" indent="0">
              <a:buNone/>
            </a:pPr>
            <a:r>
              <a:rPr lang="en-US" sz="3200" dirty="0" smtClean="0"/>
              <a:t>Outcomes of Job Analysis (Purpose)</a:t>
            </a:r>
          </a:p>
          <a:p>
            <a:pPr marL="457200" indent="-457200">
              <a:buAutoNum type="alphaUcPeriod"/>
            </a:pPr>
            <a:r>
              <a:rPr lang="en-US" sz="2400" dirty="0" smtClean="0"/>
              <a:t>Job Description</a:t>
            </a:r>
          </a:p>
          <a:p>
            <a:pPr marL="457200" indent="-457200">
              <a:buAutoNum type="alphaUcPeriod"/>
            </a:pPr>
            <a:r>
              <a:rPr lang="en-US" sz="2400" dirty="0" smtClean="0"/>
              <a:t>Job Specification</a:t>
            </a:r>
          </a:p>
          <a:p>
            <a:pPr marL="457200" indent="-457200">
              <a:buAutoNum type="alphaUcPeriod"/>
            </a:pPr>
            <a:r>
              <a:rPr lang="en-US" sz="2400" dirty="0" smtClean="0"/>
              <a:t>Job Evaluation</a:t>
            </a:r>
          </a:p>
          <a:p>
            <a:pPr marL="0" indent="0">
              <a:buNone/>
            </a:pPr>
            <a:endParaRPr lang="en-US" sz="3200" dirty="0" smtClean="0"/>
          </a:p>
          <a:p>
            <a:endParaRPr lang="en-US" sz="3200" dirty="0"/>
          </a:p>
        </p:txBody>
      </p:sp>
    </p:spTree>
    <p:extLst>
      <p:ext uri="{BB962C8B-B14F-4D97-AF65-F5344CB8AC3E}">
        <p14:creationId xmlns:p14="http://schemas.microsoft.com/office/powerpoint/2010/main" val="2892771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49499"/>
          </a:xfrm>
        </p:spPr>
        <p:txBody>
          <a:bodyPr>
            <a:normAutofit fontScale="90000"/>
          </a:bodyPr>
          <a:lstStyle/>
          <a:p>
            <a:r>
              <a:rPr lang="en-US" dirty="0" smtClean="0"/>
              <a:t>Job description (JD)</a:t>
            </a:r>
            <a:endParaRPr lang="en-US" dirty="0"/>
          </a:p>
        </p:txBody>
      </p:sp>
      <p:sp>
        <p:nvSpPr>
          <p:cNvPr id="3" name="Content Placeholder 2"/>
          <p:cNvSpPr>
            <a:spLocks noGrp="1"/>
          </p:cNvSpPr>
          <p:nvPr>
            <p:ph idx="1"/>
          </p:nvPr>
        </p:nvSpPr>
        <p:spPr>
          <a:xfrm>
            <a:off x="685801" y="1455313"/>
            <a:ext cx="10131425" cy="4335887"/>
          </a:xfrm>
        </p:spPr>
        <p:txBody>
          <a:bodyPr/>
          <a:lstStyle/>
          <a:p>
            <a:r>
              <a:rPr lang="en-US" dirty="0" smtClean="0"/>
              <a:t>A job description is an organized, factual statement of the duties and responsibilities of a specific job.</a:t>
            </a:r>
          </a:p>
          <a:p>
            <a:r>
              <a:rPr lang="en-US" dirty="0" smtClean="0"/>
              <a:t>What is to be done</a:t>
            </a:r>
          </a:p>
          <a:p>
            <a:r>
              <a:rPr lang="en-US" dirty="0" smtClean="0"/>
              <a:t>How it is done </a:t>
            </a:r>
          </a:p>
          <a:p>
            <a:r>
              <a:rPr lang="en-US" dirty="0" smtClean="0"/>
              <a:t>Why it should be done</a:t>
            </a:r>
          </a:p>
          <a:p>
            <a:r>
              <a:rPr lang="en-US" dirty="0" smtClean="0"/>
              <a:t>Descriptive in nature</a:t>
            </a:r>
          </a:p>
          <a:p>
            <a:r>
              <a:rPr lang="en-US" dirty="0" smtClean="0"/>
              <a:t>Provides organizational Information and functional information</a:t>
            </a:r>
          </a:p>
          <a:p>
            <a:pPr marL="0" indent="0">
              <a:buNone/>
            </a:pPr>
            <a:r>
              <a:rPr lang="en-US" dirty="0" smtClean="0"/>
              <a:t>Components or contents of JD </a:t>
            </a:r>
          </a:p>
          <a:p>
            <a:pPr marL="342900" indent="-342900">
              <a:buAutoNum type="arabicPeriod"/>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47197312"/>
              </p:ext>
            </p:extLst>
          </p:nvPr>
        </p:nvGraphicFramePr>
        <p:xfrm>
          <a:off x="3268775" y="4609086"/>
          <a:ext cx="8128000" cy="2011680"/>
        </p:xfrm>
        <a:graphic>
          <a:graphicData uri="http://schemas.openxmlformats.org/drawingml/2006/table">
            <a:tbl>
              <a:tblPr firstRow="1" bandRow="1">
                <a:tableStyleId>{5C22544A-7EE6-4342-B048-85BDC9FD1C3A}</a:tableStyleId>
              </a:tblPr>
              <a:tblGrid>
                <a:gridCol w="4064000"/>
                <a:gridCol w="4064000"/>
              </a:tblGrid>
              <a:tr h="5167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Job title</a:t>
                      </a:r>
                    </a:p>
                    <a:p>
                      <a:endParaRPr lang="en-US" dirty="0"/>
                    </a:p>
                  </a:txBody>
                  <a:tcPr/>
                </a:tc>
                <a:tc>
                  <a:txBody>
                    <a:bodyPr/>
                    <a:lstStyle/>
                    <a:p>
                      <a:r>
                        <a:rPr lang="en-US" dirty="0" smtClean="0"/>
                        <a:t>supervision</a:t>
                      </a:r>
                      <a:endParaRPr lang="en-US" dirty="0"/>
                    </a:p>
                  </a:txBody>
                  <a:tcPr/>
                </a:tc>
              </a:tr>
              <a:tr h="44329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Job Summary</a:t>
                      </a:r>
                    </a:p>
                    <a:p>
                      <a:endParaRPr lang="en-US" dirty="0"/>
                    </a:p>
                  </a:txBody>
                  <a:tcPr/>
                </a:tc>
                <a:tc>
                  <a:txBody>
                    <a:bodyPr/>
                    <a:lstStyle/>
                    <a:p>
                      <a:r>
                        <a:rPr lang="en-US" dirty="0" smtClean="0"/>
                        <a:t>Machine, tools and equipment</a:t>
                      </a:r>
                      <a:endParaRPr lang="en-US" dirty="0"/>
                    </a:p>
                  </a:txBody>
                  <a:tcPr/>
                </a:tc>
              </a:tr>
              <a:tr h="330354">
                <a:tc>
                  <a:txBody>
                    <a:bodyPr/>
                    <a:lstStyle/>
                    <a:p>
                      <a:r>
                        <a:rPr lang="en-US" dirty="0" smtClean="0"/>
                        <a:t>Job Duties</a:t>
                      </a:r>
                      <a:r>
                        <a:rPr lang="en-US" baseline="0" dirty="0" smtClean="0"/>
                        <a:t> and Responsibilities</a:t>
                      </a:r>
                    </a:p>
                  </a:txBody>
                  <a:tcPr/>
                </a:tc>
                <a:tc>
                  <a:txBody>
                    <a:bodyPr/>
                    <a:lstStyle/>
                    <a:p>
                      <a:r>
                        <a:rPr lang="en-US" dirty="0" smtClean="0"/>
                        <a:t>Working Conditions</a:t>
                      </a:r>
                      <a:endParaRPr lang="en-US" dirty="0"/>
                    </a:p>
                  </a:txBody>
                  <a:tcPr/>
                </a:tc>
              </a:tr>
              <a:tr h="330354">
                <a:tc>
                  <a:txBody>
                    <a:bodyPr/>
                    <a:lstStyle/>
                    <a:p>
                      <a:r>
                        <a:rPr lang="en-US" dirty="0" smtClean="0"/>
                        <a:t>Relation to other jobs</a:t>
                      </a:r>
                      <a:endParaRPr lang="en-US" dirty="0"/>
                    </a:p>
                  </a:txBody>
                  <a:tcPr/>
                </a:tc>
                <a:tc>
                  <a:txBody>
                    <a:bodyPr/>
                    <a:lstStyle/>
                    <a:p>
                      <a:r>
                        <a:rPr lang="en-US" dirty="0" smtClean="0"/>
                        <a:t>Job Hazards</a:t>
                      </a:r>
                      <a:endParaRPr lang="en-US" dirty="0"/>
                    </a:p>
                  </a:txBody>
                  <a:tcPr/>
                </a:tc>
              </a:tr>
            </a:tbl>
          </a:graphicData>
        </a:graphic>
      </p:graphicFrame>
    </p:spTree>
    <p:extLst>
      <p:ext uri="{BB962C8B-B14F-4D97-AF65-F5344CB8AC3E}">
        <p14:creationId xmlns:p14="http://schemas.microsoft.com/office/powerpoint/2010/main" val="1860231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specification (JS)</a:t>
            </a:r>
            <a:endParaRPr lang="en-US" dirty="0"/>
          </a:p>
        </p:txBody>
      </p:sp>
      <p:sp>
        <p:nvSpPr>
          <p:cNvPr id="3" name="Content Placeholder 2"/>
          <p:cNvSpPr>
            <a:spLocks noGrp="1"/>
          </p:cNvSpPr>
          <p:nvPr>
            <p:ph idx="1"/>
          </p:nvPr>
        </p:nvSpPr>
        <p:spPr/>
        <p:txBody>
          <a:bodyPr/>
          <a:lstStyle/>
          <a:p>
            <a:r>
              <a:rPr lang="en-US" dirty="0" smtClean="0"/>
              <a:t>A JS is a statement of the minimum acceptable human qualities necessary to perform a job property.</a:t>
            </a:r>
          </a:p>
          <a:p>
            <a:r>
              <a:rPr lang="en-US" dirty="0" smtClean="0"/>
              <a:t>What human Traits and experience are needed</a:t>
            </a:r>
          </a:p>
          <a:p>
            <a:endParaRPr lang="en-US" dirty="0"/>
          </a:p>
          <a:p>
            <a:endParaRPr lang="en-US" dirty="0" smtClean="0"/>
          </a:p>
          <a:p>
            <a:endParaRPr lang="en-US" dirty="0"/>
          </a:p>
          <a:p>
            <a:endParaRPr lang="en-US" dirty="0" smtClean="0"/>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57120508"/>
              </p:ext>
            </p:extLst>
          </p:nvPr>
        </p:nvGraphicFramePr>
        <p:xfrm>
          <a:off x="1259268" y="3359835"/>
          <a:ext cx="8128000" cy="24942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Education</a:t>
                      </a:r>
                      <a:r>
                        <a:rPr lang="en-US" baseline="0" dirty="0" smtClean="0"/>
                        <a:t> </a:t>
                      </a:r>
                      <a:endParaRPr lang="en-US" dirty="0"/>
                    </a:p>
                  </a:txBody>
                  <a:tcPr/>
                </a:tc>
                <a:tc>
                  <a:txBody>
                    <a:bodyPr/>
                    <a:lstStyle/>
                    <a:p>
                      <a:r>
                        <a:rPr lang="en-US" dirty="0" smtClean="0"/>
                        <a:t>Physical</a:t>
                      </a:r>
                      <a:r>
                        <a:rPr lang="en-US" baseline="0" dirty="0" smtClean="0"/>
                        <a:t> skill </a:t>
                      </a:r>
                      <a:endParaRPr lang="en-US" dirty="0"/>
                    </a:p>
                  </a:txBody>
                  <a:tcPr/>
                </a:tc>
              </a:tr>
              <a:tr h="370840">
                <a:tc>
                  <a:txBody>
                    <a:bodyPr/>
                    <a:lstStyle/>
                    <a:p>
                      <a:r>
                        <a:rPr lang="en-US" dirty="0" smtClean="0"/>
                        <a:t>Training </a:t>
                      </a:r>
                      <a:endParaRPr lang="en-US" dirty="0"/>
                    </a:p>
                  </a:txBody>
                  <a:tcPr/>
                </a:tc>
                <a:tc>
                  <a:txBody>
                    <a:bodyPr/>
                    <a:lstStyle/>
                    <a:p>
                      <a:r>
                        <a:rPr lang="en-US" dirty="0" smtClean="0"/>
                        <a:t>Responsibilities </a:t>
                      </a:r>
                      <a:endParaRPr lang="en-US" dirty="0"/>
                    </a:p>
                  </a:txBody>
                  <a:tcPr/>
                </a:tc>
              </a:tr>
              <a:tr h="370840">
                <a:tc>
                  <a:txBody>
                    <a:bodyPr/>
                    <a:lstStyle/>
                    <a:p>
                      <a:r>
                        <a:rPr lang="en-US" dirty="0" smtClean="0"/>
                        <a:t>Initiative </a:t>
                      </a:r>
                      <a:endParaRPr lang="en-US" dirty="0"/>
                    </a:p>
                  </a:txBody>
                  <a:tcPr/>
                </a:tc>
                <a:tc>
                  <a:txBody>
                    <a:bodyPr/>
                    <a:lstStyle/>
                    <a:p>
                      <a:r>
                        <a:rPr lang="en-US" dirty="0" smtClean="0"/>
                        <a:t>Communication skill </a:t>
                      </a:r>
                      <a:endParaRPr lang="en-US" dirty="0"/>
                    </a:p>
                  </a:txBody>
                  <a:tcPr/>
                </a:tc>
              </a:tr>
              <a:tr h="370840">
                <a:tc>
                  <a:txBody>
                    <a:bodyPr/>
                    <a:lstStyle/>
                    <a:p>
                      <a:r>
                        <a:rPr lang="en-US" dirty="0" smtClean="0"/>
                        <a:t>Experience </a:t>
                      </a:r>
                      <a:endParaRPr lang="en-US" dirty="0"/>
                    </a:p>
                  </a:txBody>
                  <a:tcPr/>
                </a:tc>
                <a:tc>
                  <a:txBody>
                    <a:bodyPr/>
                    <a:lstStyle/>
                    <a:p>
                      <a:r>
                        <a:rPr lang="en-US" dirty="0" smtClean="0"/>
                        <a:t>Emotional characteristics</a:t>
                      </a:r>
                      <a:endParaRPr lang="en-US" dirty="0"/>
                    </a:p>
                  </a:txBody>
                  <a:tcPr/>
                </a:tc>
              </a:tr>
              <a:tr h="370840">
                <a:tc>
                  <a:txBody>
                    <a:bodyPr/>
                    <a:lstStyle/>
                    <a:p>
                      <a:r>
                        <a:rPr lang="en-US" dirty="0" smtClean="0"/>
                        <a:t>Judgment </a:t>
                      </a:r>
                      <a:endParaRPr lang="en-US" dirty="0"/>
                    </a:p>
                  </a:txBody>
                  <a:tcPr/>
                </a:tc>
                <a:tc>
                  <a:txBody>
                    <a:bodyPr/>
                    <a:lstStyle/>
                    <a:p>
                      <a:r>
                        <a:rPr lang="en-US" dirty="0" smtClean="0"/>
                        <a:t>Unusual</a:t>
                      </a:r>
                      <a:r>
                        <a:rPr lang="en-US" baseline="0" dirty="0" smtClean="0"/>
                        <a:t> sensory demands such as sight, smell hearing, etc.</a:t>
                      </a:r>
                      <a:endParaRPr lang="en-US" dirty="0"/>
                    </a:p>
                  </a:txBody>
                  <a:tcPr/>
                </a:tc>
              </a:tr>
              <a:tr h="370840">
                <a:tc>
                  <a:txBody>
                    <a:bodyPr/>
                    <a:lstStyle/>
                    <a:p>
                      <a:r>
                        <a:rPr lang="en-US" dirty="0" smtClean="0"/>
                        <a:t>Physical effort</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3371634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168</TotalTime>
  <Words>929</Words>
  <Application>Microsoft Office PowerPoint</Application>
  <PresentationFormat>Widescreen</PresentationFormat>
  <Paragraphs>187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Celestial</vt:lpstr>
      <vt:lpstr>human resources planning and recruitment</vt:lpstr>
      <vt:lpstr>Job requirements </vt:lpstr>
      <vt:lpstr>PowerPoint Presentation</vt:lpstr>
      <vt:lpstr>JOB ANALYSIS </vt:lpstr>
      <vt:lpstr>PowerPoint Presentation</vt:lpstr>
      <vt:lpstr>PowerPoint Presentation</vt:lpstr>
      <vt:lpstr>PowerPoint Presentation</vt:lpstr>
      <vt:lpstr>Job description (JD)</vt:lpstr>
      <vt:lpstr>Job specification (JS)</vt:lpstr>
      <vt:lpstr>Job evaluation (JE)</vt:lpstr>
      <vt:lpstr>Job Design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planning and recruitment</dc:title>
  <dc:creator>Babina Bajracharya</dc:creator>
  <cp:lastModifiedBy>Babina Bajracharya</cp:lastModifiedBy>
  <cp:revision>28</cp:revision>
  <dcterms:created xsi:type="dcterms:W3CDTF">2021-09-26T15:54:19Z</dcterms:created>
  <dcterms:modified xsi:type="dcterms:W3CDTF">2021-09-30T17:14:03Z</dcterms:modified>
</cp:coreProperties>
</file>