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11" r:id="rId8"/>
    <p:sldId id="262" r:id="rId9"/>
    <p:sldId id="263" r:id="rId10"/>
    <p:sldId id="265" r:id="rId11"/>
    <p:sldId id="266" r:id="rId12"/>
    <p:sldId id="264"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BA001-DEBF-4B1F-8F52-98F9BA7DE2C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311949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A001-DEBF-4B1F-8F52-98F9BA7DE2C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309185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A001-DEBF-4B1F-8F52-98F9BA7DE2C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39291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BA001-DEBF-4B1F-8F52-98F9BA7DE2C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232998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0BA001-DEBF-4B1F-8F52-98F9BA7DE2C3}"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294574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BA001-DEBF-4B1F-8F52-98F9BA7DE2C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26852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BA001-DEBF-4B1F-8F52-98F9BA7DE2C3}"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398454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BA001-DEBF-4B1F-8F52-98F9BA7DE2C3}"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406413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BA001-DEBF-4B1F-8F52-98F9BA7DE2C3}"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22908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BA001-DEBF-4B1F-8F52-98F9BA7DE2C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271107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BA001-DEBF-4B1F-8F52-98F9BA7DE2C3}"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963A9-8C3E-4E79-9B1E-3209661AB7C6}" type="slidenum">
              <a:rPr lang="en-US" smtClean="0"/>
              <a:t>‹#›</a:t>
            </a:fld>
            <a:endParaRPr lang="en-US"/>
          </a:p>
        </p:txBody>
      </p:sp>
    </p:spTree>
    <p:extLst>
      <p:ext uri="{BB962C8B-B14F-4D97-AF65-F5344CB8AC3E}">
        <p14:creationId xmlns:p14="http://schemas.microsoft.com/office/powerpoint/2010/main" val="194360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BA001-DEBF-4B1F-8F52-98F9BA7DE2C3}"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963A9-8C3E-4E79-9B1E-3209661AB7C6}" type="slidenum">
              <a:rPr lang="en-US" smtClean="0"/>
              <a:t>‹#›</a:t>
            </a:fld>
            <a:endParaRPr lang="en-US"/>
          </a:p>
        </p:txBody>
      </p:sp>
    </p:spTree>
    <p:extLst>
      <p:ext uri="{BB962C8B-B14F-4D97-AF65-F5344CB8AC3E}">
        <p14:creationId xmlns:p14="http://schemas.microsoft.com/office/powerpoint/2010/main" val="23426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HRM planning</a:t>
            </a:r>
            <a:endParaRPr lang="en-US" dirty="0"/>
          </a:p>
        </p:txBody>
      </p:sp>
      <p:sp>
        <p:nvSpPr>
          <p:cNvPr id="3" name="Subtitle 2"/>
          <p:cNvSpPr>
            <a:spLocks noGrp="1"/>
          </p:cNvSpPr>
          <p:nvPr>
            <p:ph type="subTitle" idx="1"/>
          </p:nvPr>
        </p:nvSpPr>
        <p:spPr/>
        <p:txBody>
          <a:bodyPr/>
          <a:lstStyle/>
          <a:p>
            <a:r>
              <a:rPr lang="en-US" dirty="0" smtClean="0"/>
              <a:t>Unit II</a:t>
            </a:r>
            <a:endParaRPr lang="en-US" dirty="0"/>
          </a:p>
        </p:txBody>
      </p:sp>
    </p:spTree>
    <p:extLst>
      <p:ext uri="{BB962C8B-B14F-4D97-AF65-F5344CB8AC3E}">
        <p14:creationId xmlns:p14="http://schemas.microsoft.com/office/powerpoint/2010/main" val="15965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fontScale="90000"/>
          </a:bodyPr>
          <a:lstStyle/>
          <a:p>
            <a:r>
              <a:rPr lang="en-US" b="1" dirty="0"/>
              <a:t>Forecasting Human Resource </a:t>
            </a:r>
            <a:r>
              <a:rPr lang="en-US" b="1" dirty="0" smtClean="0"/>
              <a:t>Demand</a:t>
            </a:r>
            <a:endParaRPr lang="en-US" dirty="0"/>
          </a:p>
        </p:txBody>
      </p:sp>
      <p:sp>
        <p:nvSpPr>
          <p:cNvPr id="3" name="Content Placeholder 2"/>
          <p:cNvSpPr>
            <a:spLocks noGrp="1"/>
          </p:cNvSpPr>
          <p:nvPr>
            <p:ph idx="1"/>
          </p:nvPr>
        </p:nvSpPr>
        <p:spPr>
          <a:xfrm>
            <a:off x="838200" y="927279"/>
            <a:ext cx="10515600" cy="5249684"/>
          </a:xfrm>
        </p:spPr>
        <p:txBody>
          <a:bodyPr>
            <a:normAutofit/>
          </a:bodyPr>
          <a:lstStyle/>
          <a:p>
            <a:r>
              <a:rPr lang="en-US" dirty="0"/>
              <a:t>F</a:t>
            </a:r>
            <a:r>
              <a:rPr lang="en-US" dirty="0" smtClean="0"/>
              <a:t>irst </a:t>
            </a:r>
            <a:r>
              <a:rPr lang="en-US" dirty="0"/>
              <a:t>step of </a:t>
            </a:r>
            <a:r>
              <a:rPr lang="en-US" dirty="0" smtClean="0"/>
              <a:t>HRP</a:t>
            </a:r>
            <a:endParaRPr lang="en-US" dirty="0"/>
          </a:p>
          <a:p>
            <a:r>
              <a:rPr lang="en-US" dirty="0"/>
              <a:t>Human resource demand forecast is a determination of demand for people and of the appropriate types and skills for given time periods in the future such as one, three and five years hence</a:t>
            </a:r>
            <a:r>
              <a:rPr lang="en-US" dirty="0" smtClean="0"/>
              <a:t>.</a:t>
            </a:r>
          </a:p>
          <a:p>
            <a:r>
              <a:rPr lang="en-US" dirty="0"/>
              <a:t>Step one of HRP process should provide the HR planners with data on such factors as:</a:t>
            </a:r>
          </a:p>
          <a:p>
            <a:pPr lvl="0"/>
            <a:r>
              <a:rPr lang="en-US" dirty="0"/>
              <a:t>Projected/estimated monetary volume of sales,</a:t>
            </a:r>
          </a:p>
          <a:p>
            <a:pPr lvl="0"/>
            <a:r>
              <a:rPr lang="en-US" dirty="0"/>
              <a:t>Units/quantity to be produced,</a:t>
            </a:r>
          </a:p>
          <a:p>
            <a:pPr lvl="0"/>
            <a:r>
              <a:rPr lang="en-US" dirty="0"/>
              <a:t>Number of clients to be served,</a:t>
            </a:r>
          </a:p>
          <a:p>
            <a:pPr lvl="0"/>
            <a:r>
              <a:rPr lang="en-US" dirty="0"/>
              <a:t>New facilities to be constructed,</a:t>
            </a:r>
          </a:p>
          <a:p>
            <a:pPr lvl="0"/>
            <a:r>
              <a:rPr lang="en-US" dirty="0"/>
              <a:t>New functional departments to be created and so on.</a:t>
            </a:r>
          </a:p>
          <a:p>
            <a:endParaRPr lang="en-US" dirty="0"/>
          </a:p>
        </p:txBody>
      </p:sp>
    </p:spTree>
    <p:extLst>
      <p:ext uri="{BB962C8B-B14F-4D97-AF65-F5344CB8AC3E}">
        <p14:creationId xmlns:p14="http://schemas.microsoft.com/office/powerpoint/2010/main" val="21090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US" dirty="0"/>
              <a:t>Problems/</a:t>
            </a:r>
            <a:r>
              <a:rPr lang="en-US" dirty="0" err="1"/>
              <a:t>lssues</a:t>
            </a:r>
            <a:r>
              <a:rPr lang="en-US" dirty="0"/>
              <a:t> in Demand Forecasting</a:t>
            </a:r>
          </a:p>
        </p:txBody>
      </p:sp>
      <p:sp>
        <p:nvSpPr>
          <p:cNvPr id="3" name="Content Placeholder 2"/>
          <p:cNvSpPr>
            <a:spLocks noGrp="1"/>
          </p:cNvSpPr>
          <p:nvPr>
            <p:ph idx="1"/>
          </p:nvPr>
        </p:nvSpPr>
        <p:spPr>
          <a:xfrm>
            <a:off x="838200" y="850006"/>
            <a:ext cx="10515600" cy="5326957"/>
          </a:xfrm>
        </p:spPr>
        <p:txBody>
          <a:bodyPr/>
          <a:lstStyle/>
          <a:p>
            <a:pPr lvl="0"/>
            <a:r>
              <a:rPr lang="en-US" dirty="0"/>
              <a:t>Change in technology,</a:t>
            </a:r>
          </a:p>
          <a:p>
            <a:pPr lvl="0"/>
            <a:r>
              <a:rPr lang="en-US" dirty="0"/>
              <a:t>Consumer attitudes and pattern of buying behavior,</a:t>
            </a:r>
          </a:p>
          <a:p>
            <a:pPr lvl="0"/>
            <a:r>
              <a:rPr lang="en-US" dirty="0"/>
              <a:t>Local, national and international economics,</a:t>
            </a:r>
          </a:p>
          <a:p>
            <a:pPr lvl="0"/>
            <a:r>
              <a:rPr lang="en-US" dirty="0"/>
              <a:t>Number, size and types of contracts won or lost,</a:t>
            </a:r>
          </a:p>
          <a:p>
            <a:r>
              <a:rPr lang="en-US" dirty="0"/>
              <a:t>Government regulations that might open new markets and close off old ones. They are just to name a few.</a:t>
            </a:r>
          </a:p>
        </p:txBody>
      </p:sp>
    </p:spTree>
    <p:extLst>
      <p:ext uri="{BB962C8B-B14F-4D97-AF65-F5344CB8AC3E}">
        <p14:creationId xmlns:p14="http://schemas.microsoft.com/office/powerpoint/2010/main" val="405958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opular </a:t>
            </a:r>
            <a:r>
              <a:rPr lang="en-US" dirty="0"/>
              <a:t>techniques/methods of demand </a:t>
            </a:r>
            <a:r>
              <a:rPr lang="en-US" dirty="0" smtClean="0"/>
              <a:t>forecasting</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Judgmental </a:t>
            </a:r>
            <a:r>
              <a:rPr lang="en-US" dirty="0"/>
              <a:t>Techniques (Forecasting HR </a:t>
            </a:r>
            <a:r>
              <a:rPr lang="en-US" dirty="0" smtClean="0"/>
              <a:t>Demand)</a:t>
            </a:r>
          </a:p>
          <a:p>
            <a:pPr marL="514350" lvl="0" indent="-514350">
              <a:buFont typeface="+mj-lt"/>
              <a:buAutoNum type="alphaLcPeriod"/>
            </a:pPr>
            <a:r>
              <a:rPr lang="en-US" dirty="0"/>
              <a:t>Managerial </a:t>
            </a:r>
            <a:r>
              <a:rPr lang="en-US" dirty="0" smtClean="0"/>
              <a:t>Judgment/Experience</a:t>
            </a:r>
          </a:p>
          <a:p>
            <a:pPr marL="514350" lvl="0" indent="-514350">
              <a:buFont typeface="+mj-lt"/>
              <a:buAutoNum type="alphaLcPeriod"/>
            </a:pPr>
            <a:r>
              <a:rPr lang="en-US" dirty="0" smtClean="0"/>
              <a:t>The </a:t>
            </a:r>
            <a:r>
              <a:rPr lang="en-US" dirty="0"/>
              <a:t>Delphi </a:t>
            </a:r>
            <a:r>
              <a:rPr lang="en-US" dirty="0" smtClean="0"/>
              <a:t>Technique</a:t>
            </a:r>
          </a:p>
          <a:p>
            <a:pPr marL="514350" lvl="0" indent="-514350">
              <a:buFont typeface="+mj-lt"/>
              <a:buAutoNum type="alphaLcPeriod"/>
            </a:pPr>
            <a:r>
              <a:rPr lang="en-US" dirty="0" smtClean="0"/>
              <a:t>Nominal </a:t>
            </a:r>
            <a:r>
              <a:rPr lang="en-US" dirty="0"/>
              <a:t>Group Technique (</a:t>
            </a:r>
            <a:r>
              <a:rPr lang="en-US" dirty="0" smtClean="0"/>
              <a:t>NGT)</a:t>
            </a:r>
          </a:p>
          <a:p>
            <a:pPr marL="0" lvl="0" indent="0">
              <a:buNone/>
            </a:pPr>
            <a:r>
              <a:rPr lang="en-US" dirty="0" smtClean="0"/>
              <a:t>2. Objective/Statistica</a:t>
            </a:r>
            <a:r>
              <a:rPr lang="en-US" dirty="0"/>
              <a:t>l</a:t>
            </a:r>
            <a:r>
              <a:rPr lang="en-US" dirty="0" smtClean="0"/>
              <a:t> Techniques</a:t>
            </a:r>
          </a:p>
          <a:p>
            <a:pPr marL="514350" indent="-514350">
              <a:buAutoNum type="alphaLcPeriod"/>
            </a:pPr>
            <a:r>
              <a:rPr lang="en-US" dirty="0" smtClean="0"/>
              <a:t>Ratio-trend </a:t>
            </a:r>
            <a:r>
              <a:rPr lang="en-US" dirty="0"/>
              <a:t>analysis	</a:t>
            </a:r>
            <a:endParaRPr lang="en-US" dirty="0" smtClean="0"/>
          </a:p>
          <a:p>
            <a:pPr marL="514350" indent="-514350">
              <a:buAutoNum type="alphaLcPeriod"/>
            </a:pPr>
            <a:r>
              <a:rPr lang="en-US" dirty="0" smtClean="0"/>
              <a:t>Simple </a:t>
            </a:r>
            <a:r>
              <a:rPr lang="en-US" dirty="0"/>
              <a:t>linear regression analysis</a:t>
            </a:r>
          </a:p>
          <a:p>
            <a:pPr marL="514350" indent="-514350">
              <a:buAutoNum type="alphaLcPeriod" startAt="3"/>
            </a:pPr>
            <a:r>
              <a:rPr lang="en-US" dirty="0" smtClean="0"/>
              <a:t>Multiple </a:t>
            </a:r>
            <a:r>
              <a:rPr lang="en-US" dirty="0"/>
              <a:t>linear regression analysis	</a:t>
            </a:r>
            <a:endParaRPr lang="en-US" dirty="0" smtClean="0"/>
          </a:p>
          <a:p>
            <a:pPr marL="514350" indent="-514350">
              <a:buAutoNum type="alphaLcPeriod" startAt="3"/>
            </a:pPr>
            <a:r>
              <a:rPr lang="en-US" dirty="0" smtClean="0"/>
              <a:t>Work </a:t>
            </a:r>
            <a:r>
              <a:rPr lang="en-US" dirty="0"/>
              <a:t>standard data technique</a:t>
            </a:r>
          </a:p>
          <a:p>
            <a:pPr marL="514350" indent="-514350">
              <a:buAutoNum type="alphaLcPeriod" startAt="5"/>
            </a:pPr>
            <a:r>
              <a:rPr lang="en-US" dirty="0" smtClean="0"/>
              <a:t>Project/venture </a:t>
            </a:r>
            <a:r>
              <a:rPr lang="en-US" dirty="0"/>
              <a:t>analysis </a:t>
            </a:r>
            <a:r>
              <a:rPr lang="en-US" dirty="0" smtClean="0"/>
              <a:t>technique</a:t>
            </a:r>
          </a:p>
          <a:p>
            <a:pPr marL="514350" indent="-514350">
              <a:buAutoNum type="alphaLcPeriod" startAt="5"/>
            </a:pPr>
            <a:r>
              <a:rPr lang="en-US" dirty="0" smtClean="0"/>
              <a:t> </a:t>
            </a:r>
            <a:r>
              <a:rPr lang="en-US" dirty="0"/>
              <a:t>Computerized forecast techniques</a:t>
            </a:r>
          </a:p>
          <a:p>
            <a:pPr marL="0" lvl="0" indent="0">
              <a:buNone/>
            </a:pPr>
            <a:endParaRPr lang="en-US" dirty="0" smtClean="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37480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rmAutofit fontScale="90000"/>
          </a:bodyPr>
          <a:lstStyle/>
          <a:p>
            <a:r>
              <a:rPr lang="en-US" dirty="0"/>
              <a:t>Judgmental Techniques (Forecasting HR Demand</a:t>
            </a:r>
            <a:r>
              <a:rPr lang="en-US" dirty="0" smtClean="0"/>
              <a:t>)</a:t>
            </a:r>
            <a:endParaRPr lang="en-US" dirty="0"/>
          </a:p>
        </p:txBody>
      </p:sp>
      <p:sp>
        <p:nvSpPr>
          <p:cNvPr id="3" name="Content Placeholder 2"/>
          <p:cNvSpPr>
            <a:spLocks noGrp="1"/>
          </p:cNvSpPr>
          <p:nvPr>
            <p:ph idx="1"/>
          </p:nvPr>
        </p:nvSpPr>
        <p:spPr>
          <a:xfrm>
            <a:off x="838200" y="837127"/>
            <a:ext cx="10515600" cy="5339836"/>
          </a:xfrm>
        </p:spPr>
        <p:txBody>
          <a:bodyPr>
            <a:normAutofit fontScale="92500" lnSpcReduction="20000"/>
          </a:bodyPr>
          <a:lstStyle/>
          <a:p>
            <a:r>
              <a:rPr lang="en-US" b="1" dirty="0"/>
              <a:t>a. Managerial judgment/experience: </a:t>
            </a:r>
            <a:r>
              <a:rPr lang="en-US" dirty="0"/>
              <a:t>This category consist estimates made by managers who are very familiar with the products, processes and jobs in the business. It is suitable only for short-term forecasts (e.g. up to 1 or 2 years). Managers of different departments make estimates of future HR demand by judgmentally converting </a:t>
            </a:r>
            <a:r>
              <a:rPr lang="en-US" dirty="0" smtClean="0"/>
              <a:t> </a:t>
            </a:r>
            <a:r>
              <a:rPr lang="en-US" dirty="0"/>
              <a:t>information on short-term future business activity into numbers and types of employee n</a:t>
            </a:r>
            <a:r>
              <a:rPr lang="en-US" dirty="0" smtClean="0"/>
              <a:t>eeded</a:t>
            </a:r>
            <a:r>
              <a:rPr lang="en-US" dirty="0"/>
              <a:t>.</a:t>
            </a:r>
          </a:p>
          <a:p>
            <a:r>
              <a:rPr lang="en-US" dirty="0"/>
              <a:t>Rule of </a:t>
            </a:r>
            <a:r>
              <a:rPr lang="en-US" dirty="0" smtClean="0"/>
              <a:t>thumb (principle) </a:t>
            </a:r>
            <a:r>
              <a:rPr lang="en-US" dirty="0"/>
              <a:t>and decision rules are also subset of this category.</a:t>
            </a:r>
          </a:p>
          <a:p>
            <a:r>
              <a:rPr lang="en-US" dirty="0" smtClean="0"/>
              <a:t>There </a:t>
            </a:r>
            <a:r>
              <a:rPr lang="en-US" dirty="0"/>
              <a:t>are </a:t>
            </a:r>
            <a:r>
              <a:rPr lang="en-US" b="1" dirty="0"/>
              <a:t>three </a:t>
            </a:r>
            <a:r>
              <a:rPr lang="en-US" dirty="0"/>
              <a:t>ways to administer the managerial judgment method:</a:t>
            </a:r>
          </a:p>
          <a:p>
            <a:r>
              <a:rPr lang="en-US" b="1" dirty="0" smtClean="0"/>
              <a:t>The top-down approach </a:t>
            </a:r>
            <a:r>
              <a:rPr lang="en-US" dirty="0"/>
              <a:t>(top managers rely on their knowledge to best guesses about </a:t>
            </a:r>
            <a:r>
              <a:rPr lang="en-US" dirty="0" smtClean="0"/>
              <a:t>what future </a:t>
            </a:r>
            <a:r>
              <a:rPr lang="en-US" b="1" dirty="0"/>
              <a:t>employee </a:t>
            </a:r>
            <a:r>
              <a:rPr lang="en-US" dirty="0"/>
              <a:t>demand will be)..</a:t>
            </a:r>
          </a:p>
          <a:p>
            <a:pPr lvl="0"/>
            <a:r>
              <a:rPr lang="en-US" b="1" dirty="0"/>
              <a:t>The </a:t>
            </a:r>
            <a:r>
              <a:rPr lang="en-US" b="1" dirty="0" smtClean="0"/>
              <a:t>bottom-up </a:t>
            </a:r>
            <a:r>
              <a:rPr lang="en-US" b="1" dirty="0"/>
              <a:t>approach (lower-level managers make initial estimates for their units and they are refined by higher level of managers).</a:t>
            </a:r>
          </a:p>
          <a:p>
            <a:r>
              <a:rPr lang="en-US" b="1" dirty="0"/>
              <a:t>Mixed approach</a:t>
            </a:r>
            <a:r>
              <a:rPr lang="en-US" dirty="0"/>
              <a:t> (that is a proper combination of above two approaches).</a:t>
            </a:r>
            <a:br>
              <a:rPr lang="en-US" dirty="0"/>
            </a:br>
            <a:endParaRPr lang="en-US" dirty="0"/>
          </a:p>
        </p:txBody>
      </p:sp>
    </p:spTree>
    <p:extLst>
      <p:ext uri="{BB962C8B-B14F-4D97-AF65-F5344CB8AC3E}">
        <p14:creationId xmlns:p14="http://schemas.microsoft.com/office/powerpoint/2010/main" val="154168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fontScale="85000" lnSpcReduction="20000"/>
          </a:bodyPr>
          <a:lstStyle/>
          <a:p>
            <a:r>
              <a:rPr lang="en-US" dirty="0"/>
              <a:t>b</a:t>
            </a:r>
            <a:r>
              <a:rPr lang="en-US" dirty="0" smtClean="0"/>
              <a:t>. </a:t>
            </a:r>
            <a:r>
              <a:rPr lang="en-US" b="1" dirty="0" smtClean="0"/>
              <a:t>The </a:t>
            </a:r>
            <a:r>
              <a:rPr lang="en-US" b="1" dirty="0"/>
              <a:t>Delphi technique</a:t>
            </a:r>
            <a:r>
              <a:rPr lang="en-US" dirty="0" smtClean="0"/>
              <a:t>:</a:t>
            </a:r>
          </a:p>
          <a:p>
            <a:r>
              <a:rPr lang="en-US" b="1" dirty="0"/>
              <a:t> </a:t>
            </a:r>
            <a:r>
              <a:rPr lang="en-US" b="1" dirty="0" smtClean="0"/>
              <a:t>Refined </a:t>
            </a:r>
            <a:r>
              <a:rPr lang="en-US" b="1" dirty="0"/>
              <a:t>technique </a:t>
            </a:r>
            <a:r>
              <a:rPr lang="en-US" b="1" dirty="0" smtClean="0"/>
              <a:t>of </a:t>
            </a:r>
            <a:r>
              <a:rPr lang="en-US" dirty="0" smtClean="0"/>
              <a:t>subjective/judgmental </a:t>
            </a:r>
            <a:r>
              <a:rPr lang="en-US" dirty="0"/>
              <a:t>approach for demand forecasting</a:t>
            </a:r>
            <a:r>
              <a:rPr lang="en-US" dirty="0" smtClean="0"/>
              <a:t>.</a:t>
            </a:r>
          </a:p>
          <a:p>
            <a:r>
              <a:rPr lang="en-US" b="1" dirty="0"/>
              <a:t>S</a:t>
            </a:r>
            <a:r>
              <a:rPr lang="en-US" b="1" dirty="0" smtClean="0"/>
              <a:t>ystematic </a:t>
            </a:r>
            <a:r>
              <a:rPr lang="en-US" b="1" dirty="0"/>
              <a:t>way </a:t>
            </a:r>
            <a:r>
              <a:rPr lang="en-US" dirty="0"/>
              <a:t>of obtaining and refining judgments by a group of experts</a:t>
            </a:r>
            <a:r>
              <a:rPr lang="en-US" dirty="0" smtClean="0"/>
              <a:t>.</a:t>
            </a:r>
          </a:p>
          <a:p>
            <a:r>
              <a:rPr lang="en-US" dirty="0"/>
              <a:t>D</a:t>
            </a:r>
            <a:r>
              <a:rPr lang="en-US" dirty="0" smtClean="0"/>
              <a:t>eveloped </a:t>
            </a:r>
            <a:r>
              <a:rPr lang="en-US" dirty="0"/>
              <a:t>by the random corporation USA (in the late 1940s) to forecast </a:t>
            </a:r>
            <a:r>
              <a:rPr lang="en-US" dirty="0" smtClean="0"/>
              <a:t>technological developments.</a:t>
            </a:r>
          </a:p>
          <a:p>
            <a:pPr lvl="0"/>
            <a:r>
              <a:rPr lang="en-US" dirty="0"/>
              <a:t>A panel of supervisors/managers very familiar with the demand of HR at hand is formed.</a:t>
            </a:r>
          </a:p>
          <a:p>
            <a:pPr lvl="0"/>
            <a:r>
              <a:rPr lang="en-US" dirty="0"/>
              <a:t>Those experts work privately and not in an assembled group (this is done to avoid errors and conformity that can be produced by face-to-face peer group social pressure).</a:t>
            </a:r>
          </a:p>
          <a:p>
            <a:pPr lvl="0"/>
            <a:r>
              <a:rPr lang="en-US" dirty="0"/>
              <a:t>Each expert is asked to make predictions of future events.</a:t>
            </a:r>
          </a:p>
          <a:p>
            <a:pPr lvl="0"/>
            <a:r>
              <a:rPr lang="en-US" dirty="0"/>
              <a:t>A moderator (HRP expert) collects the predictions, summarizes them, and distributes them to the panel members for another round of forecasts.</a:t>
            </a:r>
          </a:p>
          <a:p>
            <a:pPr lvl="0"/>
            <a:r>
              <a:rPr lang="en-US" dirty="0"/>
              <a:t>Above round is repeated until the experts' opinions begin to agree.</a:t>
            </a:r>
          </a:p>
          <a:p>
            <a:r>
              <a:rPr lang="en-US" dirty="0"/>
              <a:t>At last, convergence/uniformity of opinion takes place and an acceptable forecast is obtained.</a:t>
            </a:r>
          </a:p>
        </p:txBody>
      </p:sp>
    </p:spTree>
    <p:extLst>
      <p:ext uri="{BB962C8B-B14F-4D97-AF65-F5344CB8AC3E}">
        <p14:creationId xmlns:p14="http://schemas.microsoft.com/office/powerpoint/2010/main" val="224416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lstStyle/>
          <a:p>
            <a:pPr marL="0" indent="0">
              <a:buNone/>
            </a:pPr>
            <a:r>
              <a:rPr lang="en-US" b="1" dirty="0" smtClean="0"/>
              <a:t>c</a:t>
            </a:r>
            <a:r>
              <a:rPr lang="en-US" dirty="0" smtClean="0"/>
              <a:t>. Nominal </a:t>
            </a:r>
            <a:r>
              <a:rPr lang="en-US" dirty="0"/>
              <a:t>group technique (NGT): </a:t>
            </a:r>
            <a:endParaRPr lang="en-US" dirty="0" smtClean="0"/>
          </a:p>
          <a:p>
            <a:r>
              <a:rPr lang="en-US" dirty="0" smtClean="0"/>
              <a:t> </a:t>
            </a:r>
            <a:r>
              <a:rPr lang="en-US" dirty="0"/>
              <a:t>In this technique several experts (HR managers) sit around a conference table and independently list their ideas on a sheet of paper (or in computer</a:t>
            </a:r>
            <a:r>
              <a:rPr lang="en-US" dirty="0" smtClean="0"/>
              <a:t>).</a:t>
            </a:r>
          </a:p>
          <a:p>
            <a:r>
              <a:rPr lang="en-US" dirty="0" smtClean="0"/>
              <a:t> </a:t>
            </a:r>
            <a:r>
              <a:rPr lang="en-US" dirty="0"/>
              <a:t>After 10 to 20 minutes, they take turns expressing their ideas to the group. </a:t>
            </a:r>
            <a:endParaRPr lang="en-US" dirty="0" smtClean="0"/>
          </a:p>
          <a:p>
            <a:r>
              <a:rPr lang="en-US" dirty="0" smtClean="0"/>
              <a:t>As </a:t>
            </a:r>
            <a:r>
              <a:rPr lang="en-US" dirty="0"/>
              <a:t>these ideas are presented, they are recorded on larger sheet of paper (or projector screen) so that everyone can see all the ideas. </a:t>
            </a:r>
            <a:endParaRPr lang="en-US" dirty="0" smtClean="0"/>
          </a:p>
          <a:p>
            <a:r>
              <a:rPr lang="en-US" dirty="0" smtClean="0"/>
              <a:t>They </a:t>
            </a:r>
            <a:r>
              <a:rPr lang="en-US" dirty="0"/>
              <a:t>refer those ideas in next parts of the session. </a:t>
            </a:r>
          </a:p>
          <a:p>
            <a:endParaRPr lang="en-US" dirty="0"/>
          </a:p>
        </p:txBody>
      </p:sp>
      <p:pic>
        <p:nvPicPr>
          <p:cNvPr id="4" name="Picture 3" descr="C:\Users\JAYESH~1\AppData\Local\Temp\FineReader12.00\media\image4.jpeg"/>
          <p:cNvPicPr/>
          <p:nvPr/>
        </p:nvPicPr>
        <p:blipFill>
          <a:blip r:embed="rId2">
            <a:extLst>
              <a:ext uri="{28A0092B-C50C-407E-A947-70E740481C1C}">
                <a14:useLocalDpi xmlns:a14="http://schemas.microsoft.com/office/drawing/2010/main" val="0"/>
              </a:ext>
            </a:extLst>
          </a:blip>
          <a:srcRect/>
          <a:stretch>
            <a:fillRect/>
          </a:stretch>
        </p:blipFill>
        <p:spPr bwMode="auto">
          <a:xfrm>
            <a:off x="3272263" y="4625685"/>
            <a:ext cx="4565650" cy="1908175"/>
          </a:xfrm>
          <a:prstGeom prst="rect">
            <a:avLst/>
          </a:prstGeom>
          <a:noFill/>
        </p:spPr>
      </p:pic>
    </p:spTree>
    <p:extLst>
      <p:ext uri="{BB962C8B-B14F-4D97-AF65-F5344CB8AC3E}">
        <p14:creationId xmlns:p14="http://schemas.microsoft.com/office/powerpoint/2010/main" val="172856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7"/>
            <a:ext cx="10515600" cy="5455746"/>
          </a:xfrm>
        </p:spPr>
        <p:txBody>
          <a:bodyPr>
            <a:normAutofit fontScale="77500" lnSpcReduction="20000"/>
          </a:bodyPr>
          <a:lstStyle/>
          <a:p>
            <a:r>
              <a:rPr lang="en-US" dirty="0"/>
              <a:t>Group members (HR experts) sit together, but they are not allowed to discuss </a:t>
            </a:r>
            <a:r>
              <a:rPr lang="en-US" dirty="0" smtClean="0"/>
              <a:t>face to face </a:t>
            </a:r>
            <a:r>
              <a:rPr lang="en-US" dirty="0"/>
              <a:t>with each </a:t>
            </a:r>
            <a:r>
              <a:rPr lang="en-US" dirty="0" smtClean="0"/>
              <a:t>other.</a:t>
            </a:r>
          </a:p>
          <a:p>
            <a:r>
              <a:rPr lang="en-US" dirty="0"/>
              <a:t>Members secretly write a list of general problem-areas and potential solution to </a:t>
            </a:r>
            <a:r>
              <a:rPr lang="en-US" dirty="0" smtClean="0"/>
              <a:t>problem</a:t>
            </a:r>
          </a:p>
          <a:p>
            <a:pPr lvl="0"/>
            <a:r>
              <a:rPr lang="en-US" dirty="0"/>
              <a:t>The grouping is only for name sake, that's why it is called NGT. (Note that in the </a:t>
            </a:r>
            <a:r>
              <a:rPr lang="en-US" dirty="0" smtClean="0"/>
              <a:t>Delphi technique</a:t>
            </a:r>
            <a:r>
              <a:rPr lang="en-US" dirty="0"/>
              <a:t>, all members need not be physically present at one place).</a:t>
            </a:r>
          </a:p>
          <a:p>
            <a:pPr marL="0" indent="0">
              <a:buNone/>
            </a:pPr>
            <a:r>
              <a:rPr lang="en-US" dirty="0" smtClean="0"/>
              <a:t>2. </a:t>
            </a:r>
            <a:r>
              <a:rPr lang="en-US" b="1" dirty="0"/>
              <a:t>Objective/Statistical </a:t>
            </a:r>
            <a:r>
              <a:rPr lang="en-US" b="1" dirty="0" smtClean="0"/>
              <a:t>Techniques</a:t>
            </a:r>
          </a:p>
          <a:p>
            <a:pPr marL="514350" indent="-514350">
              <a:buAutoNum type="alphaLcPeriod"/>
            </a:pPr>
            <a:r>
              <a:rPr lang="en-US" b="1" dirty="0" smtClean="0"/>
              <a:t>Ratio-trend analysis : </a:t>
            </a:r>
          </a:p>
          <a:p>
            <a:r>
              <a:rPr lang="en-US" dirty="0"/>
              <a:t>It is more scientific than judgmental techniques. </a:t>
            </a:r>
          </a:p>
          <a:p>
            <a:r>
              <a:rPr lang="en-US" dirty="0" smtClean="0"/>
              <a:t>quickest </a:t>
            </a:r>
            <a:r>
              <a:rPr lang="en-US" dirty="0"/>
              <a:t>forecasting technique</a:t>
            </a:r>
            <a:r>
              <a:rPr lang="en-US" dirty="0" smtClean="0"/>
              <a:t>.</a:t>
            </a:r>
          </a:p>
          <a:p>
            <a:r>
              <a:rPr lang="en-US" dirty="0" smtClean="0"/>
              <a:t> studying </a:t>
            </a:r>
            <a:r>
              <a:rPr lang="en-US" dirty="0"/>
              <a:t>past </a:t>
            </a:r>
            <a:r>
              <a:rPr lang="en-US" dirty="0" smtClean="0"/>
              <a:t>ratios.</a:t>
            </a:r>
          </a:p>
          <a:p>
            <a:r>
              <a:rPr lang="en-US" dirty="0"/>
              <a:t>for example, between the number of workers and sales in an enterprise and forecasting future ratios, making some allowance for changes in the organization or its methods. to be processed by an insurance company's underwriting department and the number of underwriters employed could be used to forecast future requirement.</a:t>
            </a:r>
          </a:p>
          <a:p>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50439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2828910"/>
              </p:ext>
            </p:extLst>
          </p:nvPr>
        </p:nvGraphicFramePr>
        <p:xfrm>
          <a:off x="1468193" y="1390919"/>
          <a:ext cx="6533760" cy="3750807"/>
        </p:xfrm>
        <a:graphic>
          <a:graphicData uri="http://schemas.openxmlformats.org/drawingml/2006/table">
            <a:tbl>
              <a:tblPr/>
              <a:tblGrid>
                <a:gridCol w="1211407"/>
                <a:gridCol w="1163516"/>
                <a:gridCol w="1392084"/>
                <a:gridCol w="1482422"/>
                <a:gridCol w="1284331"/>
              </a:tblGrid>
              <a:tr h="498763">
                <a:tc>
                  <a:txBody>
                    <a:bodyPr/>
                    <a:lstStyle/>
                    <a:p>
                      <a:pPr marL="0" marR="0">
                        <a:spcBef>
                          <a:spcPts val="0"/>
                        </a:spcBef>
                        <a:spcAft>
                          <a:spcPts val="0"/>
                        </a:spcAft>
                      </a:pPr>
                      <a:r>
                        <a:rPr lang="en-US" sz="1400" b="1" dirty="0">
                          <a:solidFill>
                            <a:srgbClr val="000000"/>
                          </a:solidFill>
                          <a:effectLst/>
                          <a:latin typeface="Arial Unicode MS" panose="020B0604020202020204" pitchFamily="34" charset="-128"/>
                          <a:ea typeface="Arial Unicode MS" panose="020B0604020202020204" pitchFamily="34" charset="-128"/>
                        </a:rPr>
                        <a:t> </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rowSpan="2">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Year</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Number of</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employees</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Ratio Inspector:</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r>
              <a:tr h="402757">
                <a:tc>
                  <a:txBody>
                    <a:bodyPr/>
                    <a:lstStyle/>
                    <a:p>
                      <a:pPr marL="0" marR="0">
                        <a:spcBef>
                          <a:spcPts val="0"/>
                        </a:spcBef>
                        <a:spcAft>
                          <a:spcPts val="0"/>
                        </a:spcAft>
                      </a:pPr>
                      <a:r>
                        <a:rPr lang="en-US" sz="1400" b="1">
                          <a:solidFill>
                            <a:srgbClr val="000000"/>
                          </a:solidFill>
                          <a:effectLst/>
                          <a:latin typeface="Arial Unicode MS" panose="020B0604020202020204" pitchFamily="34" charset="-128"/>
                          <a:ea typeface="Arial Unicode MS" panose="020B0604020202020204" pitchFamily="34" charset="-128"/>
                        </a:rPr>
                        <a:t> </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Production</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Inspector</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Production</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482469">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Actual</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165100" marR="0">
                        <a:lnSpc>
                          <a:spcPts val="700"/>
                        </a:lnSpc>
                        <a:spcBef>
                          <a:spcPts val="0"/>
                        </a:spcBef>
                        <a:spcAft>
                          <a:spcPts val="0"/>
                        </a:spcAft>
                      </a:pPr>
                      <a:r>
                        <a:rPr lang="en-US" sz="1400" b="1" i="0" u="none" strike="noStrike" spc="0" dirty="0" smtClean="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 </a:t>
                      </a: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-3</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1500</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150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357909">
                <a:tc>
                  <a:txBody>
                    <a:bodyPr/>
                    <a:lstStyle/>
                    <a:p>
                      <a:pPr marL="0" marR="0">
                        <a:spcBef>
                          <a:spcPts val="0"/>
                        </a:spcBef>
                        <a:spcAft>
                          <a:spcPts val="0"/>
                        </a:spcAft>
                      </a:pPr>
                      <a:r>
                        <a:rPr lang="en-US" sz="1400" b="1">
                          <a:solidFill>
                            <a:srgbClr val="000000"/>
                          </a:solidFill>
                          <a:effectLst/>
                          <a:latin typeface="Arial Unicode MS" panose="020B0604020202020204" pitchFamily="34" charset="-128"/>
                          <a:ea typeface="Arial Unicode MS" panose="020B0604020202020204" pitchFamily="34" charset="-128"/>
                        </a:rPr>
                        <a:t> </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1800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180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563420">
                <a:tc>
                  <a:txBody>
                    <a:bodyPr/>
                    <a:lstStyle/>
                    <a:p>
                      <a:pPr marL="0" marR="0">
                        <a:spcBef>
                          <a:spcPts val="0"/>
                        </a:spcBef>
                        <a:spcAft>
                          <a:spcPts val="0"/>
                        </a:spcAft>
                      </a:pPr>
                      <a:r>
                        <a:rPr lang="en-US" sz="1400" b="1">
                          <a:solidFill>
                            <a:srgbClr val="000000"/>
                          </a:solidFill>
                          <a:effectLst/>
                          <a:latin typeface="Arial Unicode MS" panose="020B0604020202020204" pitchFamily="34" charset="-128"/>
                          <a:ea typeface="Arial Unicode MS" panose="020B0604020202020204" pitchFamily="34" charset="-128"/>
                        </a:rPr>
                        <a:t> </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165100" marR="0">
                        <a:lnSpc>
                          <a:spcPts val="700"/>
                        </a:lnSpc>
                        <a:spcBef>
                          <a:spcPts val="0"/>
                        </a:spcBef>
                        <a:spcAft>
                          <a:spcPts val="0"/>
                        </a:spcAft>
                      </a:pPr>
                      <a:r>
                        <a:rPr lang="en-US" sz="1400" b="1" i="0" u="none" strike="noStrike" spc="0" dirty="0" smtClean="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Last year</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2000</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180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1:11</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47963">
                <a:tc>
                  <a:txBody>
                    <a:bodyPr/>
                    <a:lstStyle/>
                    <a:p>
                      <a:pPr marL="0" marR="0">
                        <a:spcBef>
                          <a:spcPts val="0"/>
                        </a:spcBef>
                        <a:spcAft>
                          <a:spcPts val="0"/>
                        </a:spcAft>
                      </a:pPr>
                      <a:r>
                        <a:rPr lang="en-US" sz="1400" b="1">
                          <a:solidFill>
                            <a:srgbClr val="000000"/>
                          </a:solidFill>
                          <a:effectLst/>
                          <a:latin typeface="Arial Unicode MS" panose="020B0604020202020204" pitchFamily="34" charset="-128"/>
                          <a:ea typeface="Arial Unicode MS" panose="020B0604020202020204" pitchFamily="34" charset="-128"/>
                        </a:rPr>
                        <a:t> </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Next year</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2200*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200*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1"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1:11</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498763">
                <a:tc>
                  <a:txBody>
                    <a:bodyPr/>
                    <a:lstStyle/>
                    <a:p>
                      <a:pPr marL="0" marR="0" algn="ctr">
                        <a:lnSpc>
                          <a:spcPts val="700"/>
                        </a:lnSpc>
                        <a:spcBef>
                          <a:spcPts val="0"/>
                        </a:spcBef>
                        <a:spcAft>
                          <a:spcPts val="0"/>
                        </a:spcAft>
                      </a:pPr>
                      <a:r>
                        <a:rPr lang="en-US" sz="1400" b="0" i="0" u="none" strike="noStrike" spc="0" dirty="0" smtClean="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Forecast </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0"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0"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2500*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0"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210*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700"/>
                        </a:lnSpc>
                        <a:spcBef>
                          <a:spcPts val="0"/>
                        </a:spcBef>
                        <a:spcAft>
                          <a:spcPts val="0"/>
                        </a:spcAft>
                      </a:pPr>
                      <a:r>
                        <a:rPr lang="en-US" sz="1400" b="0"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1:12</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98763">
                <a:tc>
                  <a:txBody>
                    <a:bodyPr/>
                    <a:lstStyle/>
                    <a:p>
                      <a:pPr marL="0" marR="0">
                        <a:spcBef>
                          <a:spcPts val="0"/>
                        </a:spcBef>
                        <a:spcAft>
                          <a:spcPts val="0"/>
                        </a:spcAft>
                      </a:pPr>
                      <a:r>
                        <a:rPr lang="en-US" sz="1400">
                          <a:solidFill>
                            <a:srgbClr val="000000"/>
                          </a:solidFill>
                          <a:effectLst/>
                          <a:latin typeface="Arial Unicode MS" panose="020B0604020202020204" pitchFamily="34" charset="-128"/>
                          <a:ea typeface="Arial Unicode MS" panose="020B0604020202020204" pitchFamily="34" charset="-128"/>
                        </a:rPr>
                        <a:t> </a:t>
                      </a: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65100" marR="0">
                        <a:lnSpc>
                          <a:spcPts val="700"/>
                        </a:lnSpc>
                        <a:spcBef>
                          <a:spcPts val="0"/>
                        </a:spcBef>
                        <a:spcAft>
                          <a:spcPts val="0"/>
                        </a:spcAft>
                      </a:pPr>
                      <a:r>
                        <a:rPr lang="en-US" sz="1400" b="0" i="0" u="none" strike="noStrike" spc="0" dirty="0" smtClean="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+3 </a:t>
                      </a:r>
                      <a:r>
                        <a:rPr lang="en-US" sz="1400" b="0"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0"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2750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0" i="0" u="none" strike="noStrike" spc="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230</a:t>
                      </a:r>
                      <a:endParaRPr lang="en-US" sz="1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ts val="700"/>
                        </a:lnSpc>
                        <a:spcBef>
                          <a:spcPts val="0"/>
                        </a:spcBef>
                        <a:spcAft>
                          <a:spcPts val="0"/>
                        </a:spcAft>
                      </a:pPr>
                      <a:r>
                        <a:rPr lang="en-US" sz="1400" b="0" i="0" u="none" strike="noStrike" spc="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rPr>
                        <a:t>1:12</a:t>
                      </a:r>
                      <a:endParaRPr lang="en-US" sz="1400" dirty="0">
                        <a:solidFill>
                          <a:srgbClr val="000000"/>
                        </a:solidFill>
                        <a:effectLst/>
                        <a:latin typeface="Arial Unicode MS" panose="020B0604020202020204" pitchFamily="34" charset="-128"/>
                        <a:ea typeface="Arial Unicode MS" panose="020B0604020202020204" pitchFamily="34" charset="-128"/>
                      </a:endParaRPr>
                    </a:p>
                  </a:txBody>
                  <a:tcPr marL="6350"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2626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lstStyle/>
          <a:p>
            <a:r>
              <a:rPr lang="en-US" dirty="0"/>
              <a:t>It is a popular mathematical technique to forecast HR demand. It means making estimates based on the ratio between (a) some casual factor (like sales volume) and (b) number of employees required (e.g., number of salesman).</a:t>
            </a:r>
          </a:p>
          <a:p>
            <a:r>
              <a:rPr lang="en-US" dirty="0"/>
              <a:t>It can also be used to help forecast other employee requirements. For example, one can calculate salesman - secretary ratio and thereby determine how many new secretaries will be needed to support the extra sales staff. Ratio analysis assumes that productivity remains about the same. If sales productivity were to increase or decrease, then the ratio between sales to salesperson would also change.</a:t>
            </a:r>
          </a:p>
        </p:txBody>
      </p:sp>
    </p:spTree>
    <p:extLst>
      <p:ext uri="{BB962C8B-B14F-4D97-AF65-F5344CB8AC3E}">
        <p14:creationId xmlns:p14="http://schemas.microsoft.com/office/powerpoint/2010/main" val="173914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US" dirty="0" smtClean="0"/>
              <a:t>b. </a:t>
            </a:r>
            <a:r>
              <a:rPr lang="en-US" dirty="0"/>
              <a:t>Simple linear </a:t>
            </a:r>
            <a:r>
              <a:rPr lang="en-US" dirty="0" smtClean="0"/>
              <a:t>regression </a:t>
            </a:r>
            <a:r>
              <a:rPr lang="en-US" dirty="0"/>
              <a:t>analysis: </a:t>
            </a:r>
            <a:endParaRPr lang="en-US" dirty="0" smtClean="0"/>
          </a:p>
          <a:p>
            <a:pPr marL="0" indent="0">
              <a:buNone/>
            </a:pPr>
            <a:r>
              <a:rPr lang="en-US" dirty="0" smtClean="0"/>
              <a:t>In </a:t>
            </a:r>
            <a:r>
              <a:rPr lang="en-US" dirty="0"/>
              <a:t>it a projection of future demand is based on a past </a:t>
            </a:r>
            <a:r>
              <a:rPr lang="en-US" b="1" dirty="0"/>
              <a:t>relationship </a:t>
            </a:r>
            <a:r>
              <a:rPr lang="en-US" dirty="0"/>
              <a:t>between the </a:t>
            </a:r>
            <a:r>
              <a:rPr lang="en-US" b="1" dirty="0"/>
              <a:t>organization's employment level </a:t>
            </a:r>
            <a:r>
              <a:rPr lang="en-US" dirty="0"/>
              <a:t>and a </a:t>
            </a:r>
            <a:r>
              <a:rPr lang="en-US" b="1" dirty="0"/>
              <a:t>variable related </a:t>
            </a:r>
            <a:r>
              <a:rPr lang="en-US" dirty="0" smtClean="0"/>
              <a:t>to </a:t>
            </a:r>
            <a:r>
              <a:rPr lang="en-US" dirty="0"/>
              <a:t>employment, such as sales. </a:t>
            </a:r>
            <a:endParaRPr lang="en-US" dirty="0" smtClean="0"/>
          </a:p>
          <a:p>
            <a:pPr marL="0" indent="0">
              <a:buNone/>
            </a:pPr>
            <a:r>
              <a:rPr lang="en-US" dirty="0" smtClean="0"/>
              <a:t>If </a:t>
            </a:r>
            <a:r>
              <a:rPr lang="en-US" dirty="0"/>
              <a:t>a relationship can be established between the </a:t>
            </a:r>
            <a:r>
              <a:rPr lang="en-US" b="1" dirty="0"/>
              <a:t>sales</a:t>
            </a:r>
            <a:r>
              <a:rPr lang="en-US" dirty="0"/>
              <a:t> and the </a:t>
            </a:r>
            <a:r>
              <a:rPr lang="en-US" b="1" dirty="0"/>
              <a:t>level of employment,</a:t>
            </a:r>
            <a:r>
              <a:rPr lang="en-US" dirty="0"/>
              <a:t> predictions of future sales can be used to make predictions of future employment. This technique is not perfect in itself because other factors also affect the demand for manpower. For example, the level of sales may double but the level of employment necessary to meet this increase may be less than double. Therefore, there is the need for multiple regression </a:t>
            </a:r>
            <a:r>
              <a:rPr lang="en-US" dirty="0" smtClean="0"/>
              <a:t>analysis.</a:t>
            </a:r>
            <a:endParaRPr lang="en-US" dirty="0"/>
          </a:p>
        </p:txBody>
      </p:sp>
    </p:spTree>
    <p:extLst>
      <p:ext uri="{BB962C8B-B14F-4D97-AF65-F5344CB8AC3E}">
        <p14:creationId xmlns:p14="http://schemas.microsoft.com/office/powerpoint/2010/main" val="351454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US" dirty="0" smtClean="0"/>
              <a:t>HRM Planning :</a:t>
            </a:r>
            <a:endParaRPr lang="en-US" dirty="0"/>
          </a:p>
        </p:txBody>
      </p:sp>
      <p:sp>
        <p:nvSpPr>
          <p:cNvPr id="3" name="Content Placeholder 2"/>
          <p:cNvSpPr>
            <a:spLocks noGrp="1"/>
          </p:cNvSpPr>
          <p:nvPr>
            <p:ph idx="1"/>
          </p:nvPr>
        </p:nvSpPr>
        <p:spPr>
          <a:xfrm>
            <a:off x="838200" y="1068946"/>
            <a:ext cx="10515600" cy="5108017"/>
          </a:xfrm>
        </p:spPr>
        <p:txBody>
          <a:bodyPr>
            <a:normAutofit fontScale="92500" lnSpcReduction="10000"/>
          </a:bodyPr>
          <a:lstStyle/>
          <a:p>
            <a:r>
              <a:rPr lang="en-US" dirty="0"/>
              <a:t>Concept of </a:t>
            </a:r>
            <a:r>
              <a:rPr lang="en-US" dirty="0" smtClean="0"/>
              <a:t>HRP</a:t>
            </a:r>
          </a:p>
          <a:p>
            <a:r>
              <a:rPr lang="en-US" dirty="0" err="1"/>
              <a:t>DeCenzo</a:t>
            </a:r>
            <a:r>
              <a:rPr lang="en-US" dirty="0"/>
              <a:t> &amp; Robbins: "HRP is the process by which an organization ensures that it has the right number and kind of people, at right place, at right time, capable </a:t>
            </a:r>
            <a:r>
              <a:rPr lang="en-US" dirty="0" smtClean="0"/>
              <a:t>of </a:t>
            </a:r>
            <a:r>
              <a:rPr lang="en-US" dirty="0"/>
              <a:t>effectively and efficiently completing those tasks that will help the organization achieve its overall objectives</a:t>
            </a:r>
            <a:r>
              <a:rPr lang="en-US" dirty="0" smtClean="0"/>
              <a:t>.“</a:t>
            </a:r>
          </a:p>
          <a:p>
            <a:r>
              <a:rPr lang="en-US" dirty="0"/>
              <a:t>Thomas Patten: "Manpower planning (or HRP) can be defined as the process by which an organization ensures that it has the right number of people, at the right place, at the right time doing things for which they are economically most useful."</a:t>
            </a:r>
          </a:p>
          <a:p>
            <a:r>
              <a:rPr lang="en-US" dirty="0"/>
              <a:t>Dale S. Beach: "HRP is a process for determining and assuring that the organization will have an adequate number of qualified persons, available at proper times, performing jobs which meet the </a:t>
            </a:r>
            <a:r>
              <a:rPr lang="en-US" i="1" dirty="0"/>
              <a:t>needs of</a:t>
            </a:r>
            <a:r>
              <a:rPr lang="en-US" dirty="0"/>
              <a:t> the enterprise and which provide satisfaction for the individuals involved."</a:t>
            </a:r>
          </a:p>
          <a:p>
            <a:endParaRPr lang="en-US" dirty="0"/>
          </a:p>
          <a:p>
            <a:endParaRPr lang="en-US" dirty="0" smtClean="0"/>
          </a:p>
        </p:txBody>
      </p:sp>
    </p:spTree>
    <p:extLst>
      <p:ext uri="{BB962C8B-B14F-4D97-AF65-F5344CB8AC3E}">
        <p14:creationId xmlns:p14="http://schemas.microsoft.com/office/powerpoint/2010/main" val="344670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lnSpcReduction="10000"/>
          </a:bodyPr>
          <a:lstStyle/>
          <a:p>
            <a:pPr marL="0" indent="0">
              <a:buNone/>
            </a:pPr>
            <a:r>
              <a:rPr lang="en-US" dirty="0" smtClean="0"/>
              <a:t>c. </a:t>
            </a:r>
            <a:r>
              <a:rPr lang="en-US" dirty="0"/>
              <a:t>Multiple linear regression analysis</a:t>
            </a:r>
            <a:r>
              <a:rPr lang="en-US" dirty="0" smtClean="0"/>
              <a:t>:</a:t>
            </a:r>
          </a:p>
          <a:p>
            <a:pPr marL="0" indent="0">
              <a:buNone/>
            </a:pPr>
            <a:r>
              <a:rPr lang="en-US" dirty="0" smtClean="0"/>
              <a:t> </a:t>
            </a:r>
            <a:r>
              <a:rPr lang="en-US" dirty="0"/>
              <a:t>It is an </a:t>
            </a:r>
            <a:r>
              <a:rPr lang="en-US" b="1" dirty="0"/>
              <a:t>extension</a:t>
            </a:r>
            <a:r>
              <a:rPr lang="en-US" dirty="0"/>
              <a:t> of simple linear regression analysis. Instead of relating employment to one variable, </a:t>
            </a:r>
            <a:r>
              <a:rPr lang="en-US" b="1" dirty="0"/>
              <a:t>several variables </a:t>
            </a:r>
            <a:r>
              <a:rPr lang="en-US" dirty="0"/>
              <a:t>are </a:t>
            </a:r>
            <a:r>
              <a:rPr lang="en-US" b="1" dirty="0"/>
              <a:t>used</a:t>
            </a:r>
            <a:r>
              <a:rPr lang="en-US" dirty="0"/>
              <a:t>. For example, instead of using only sales to predict employment demand, </a:t>
            </a:r>
            <a:r>
              <a:rPr lang="en-US" b="1" dirty="0"/>
              <a:t>productivity data </a:t>
            </a:r>
            <a:r>
              <a:rPr lang="en-US" dirty="0"/>
              <a:t>and </a:t>
            </a:r>
            <a:r>
              <a:rPr lang="en-US" b="1" dirty="0"/>
              <a:t>equipment </a:t>
            </a:r>
            <a:r>
              <a:rPr lang="en-US" dirty="0"/>
              <a:t>use data may also be used. Because it incorporates several variables related to employment, </a:t>
            </a:r>
            <a:r>
              <a:rPr lang="en-US" b="1" dirty="0"/>
              <a:t>multiple regression analysis</a:t>
            </a:r>
            <a:r>
              <a:rPr lang="en-US" dirty="0"/>
              <a:t> may produce more accurate demand forecast than simple linear regression analysis. </a:t>
            </a:r>
          </a:p>
          <a:p>
            <a:pPr marL="0" lvl="0" indent="0">
              <a:buNone/>
            </a:pPr>
            <a:r>
              <a:rPr lang="en-US" dirty="0" smtClean="0"/>
              <a:t>d.</a:t>
            </a:r>
            <a:r>
              <a:rPr lang="en-US" dirty="0"/>
              <a:t> Work standard data technique</a:t>
            </a:r>
            <a:r>
              <a:rPr lang="en-US" dirty="0" smtClean="0"/>
              <a:t>:</a:t>
            </a:r>
          </a:p>
          <a:p>
            <a:r>
              <a:rPr lang="en-US" dirty="0" smtClean="0"/>
              <a:t> </a:t>
            </a:r>
            <a:r>
              <a:rPr lang="en-US" dirty="0"/>
              <a:t>Work standard data techniques are more useful for direct production tasks. It can also be used for maintenance and clerical activities. The projected units of outputs for each department/unit are converted into man-hours, man-days, and number of employees by applying the established time standards. Given below is a highly simplified example of this technique.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349908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r>
              <a:rPr lang="en-US" dirty="0" smtClean="0"/>
              <a:t>1. planned output for next year : 20000 unit</a:t>
            </a:r>
          </a:p>
          <a:p>
            <a:r>
              <a:rPr lang="en-US" dirty="0" smtClean="0"/>
              <a:t>2. </a:t>
            </a:r>
            <a:r>
              <a:rPr lang="en-US" dirty="0" err="1" smtClean="0"/>
              <a:t>Std</a:t>
            </a:r>
            <a:r>
              <a:rPr lang="en-US" dirty="0" smtClean="0"/>
              <a:t> hours per unit: 5</a:t>
            </a:r>
          </a:p>
          <a:p>
            <a:r>
              <a:rPr lang="en-US" dirty="0" smtClean="0"/>
              <a:t>3. planned hour for the year : 100000</a:t>
            </a:r>
          </a:p>
          <a:p>
            <a:r>
              <a:rPr lang="en-US" dirty="0" smtClean="0"/>
              <a:t>4. production </a:t>
            </a:r>
            <a:r>
              <a:rPr lang="en-US" dirty="0" err="1" smtClean="0"/>
              <a:t>hrs</a:t>
            </a:r>
            <a:r>
              <a:rPr lang="en-US" dirty="0" smtClean="0"/>
              <a:t> per man/</a:t>
            </a:r>
            <a:r>
              <a:rPr lang="en-US" dirty="0" err="1" smtClean="0"/>
              <a:t>yrs</a:t>
            </a:r>
            <a:r>
              <a:rPr lang="en-US" dirty="0" smtClean="0"/>
              <a:t> </a:t>
            </a:r>
            <a:r>
              <a:rPr lang="en-US" dirty="0" smtClean="0"/>
              <a:t>(with </a:t>
            </a:r>
            <a:r>
              <a:rPr lang="en-US" dirty="0" smtClean="0"/>
              <a:t>overtime </a:t>
            </a:r>
            <a:r>
              <a:rPr lang="en-US" dirty="0" smtClean="0"/>
              <a:t>absenteeism) : </a:t>
            </a:r>
            <a:r>
              <a:rPr lang="en-US" dirty="0" smtClean="0"/>
              <a:t>2000</a:t>
            </a:r>
          </a:p>
          <a:p>
            <a:r>
              <a:rPr lang="en-US" dirty="0" smtClean="0"/>
              <a:t>5. number of direct worker required =</a:t>
            </a:r>
            <a:r>
              <a:rPr lang="en-US" dirty="0" smtClean="0"/>
              <a:t>50</a:t>
            </a:r>
            <a:endParaRPr lang="en-US" dirty="0" smtClean="0"/>
          </a:p>
          <a:p>
            <a:r>
              <a:rPr lang="en-US" dirty="0"/>
              <a:t>again, this technique (for direct workers) can be combined with ratio-rend analysis to forecast for indirect workers, by establishing the ratio between the two categories. </a:t>
            </a:r>
            <a:endParaRPr lang="en-US" dirty="0" smtClean="0"/>
          </a:p>
          <a:p>
            <a:r>
              <a:rPr lang="en-US" dirty="0" smtClean="0"/>
              <a:t>Limitations</a:t>
            </a:r>
            <a:r>
              <a:rPr lang="en-US" dirty="0"/>
              <a:t>: This technique generally </a:t>
            </a:r>
            <a:r>
              <a:rPr lang="en-US" dirty="0" err="1"/>
              <a:t>can,not</a:t>
            </a:r>
            <a:r>
              <a:rPr lang="en-US" dirty="0"/>
              <a:t> be used for determining professional, administrative and executive needs. So, Judgmental techniques are most appropriate for those positions</a:t>
            </a:r>
            <a:endParaRPr lang="en-US" dirty="0" smtClean="0"/>
          </a:p>
        </p:txBody>
      </p:sp>
    </p:spTree>
    <p:extLst>
      <p:ext uri="{BB962C8B-B14F-4D97-AF65-F5344CB8AC3E}">
        <p14:creationId xmlns:p14="http://schemas.microsoft.com/office/powerpoint/2010/main" val="202993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normAutofit fontScale="77500" lnSpcReduction="20000"/>
          </a:bodyPr>
          <a:lstStyle/>
          <a:p>
            <a:pPr marL="0" lvl="0" indent="0">
              <a:buNone/>
            </a:pPr>
            <a:r>
              <a:rPr lang="en-US" dirty="0" smtClean="0"/>
              <a:t>E. Project/venture </a:t>
            </a:r>
            <a:r>
              <a:rPr lang="en-US" dirty="0"/>
              <a:t>analysis technique: </a:t>
            </a:r>
            <a:endParaRPr lang="en-US" dirty="0" smtClean="0"/>
          </a:p>
          <a:p>
            <a:r>
              <a:rPr lang="en-US" dirty="0" smtClean="0"/>
              <a:t>New </a:t>
            </a:r>
            <a:r>
              <a:rPr lang="en-US" dirty="0"/>
              <a:t>venture analysis will be useful when new ventures demand employment planning. This technique requires planners to estimate HR requirements in line with companies that perform similar operations. For example, a hydropower company that plans to open a power generation plant can estimate its future manpower needs by determining employment levels of other </a:t>
            </a:r>
            <a:r>
              <a:rPr lang="en-US" dirty="0" smtClean="0"/>
              <a:t>power </a:t>
            </a:r>
            <a:r>
              <a:rPr lang="en-US" b="1" dirty="0" smtClean="0"/>
              <a:t>Implants </a:t>
            </a:r>
            <a:r>
              <a:rPr lang="en-US" dirty="0"/>
              <a:t>/ projects</a:t>
            </a:r>
            <a:r>
              <a:rPr lang="en-US" dirty="0" smtClean="0"/>
              <a:t>.</a:t>
            </a:r>
          </a:p>
          <a:p>
            <a:pPr marL="0" lvl="0" indent="0">
              <a:buNone/>
            </a:pPr>
            <a:r>
              <a:rPr lang="en-US" dirty="0" smtClean="0"/>
              <a:t>F. Computerized </a:t>
            </a:r>
            <a:r>
              <a:rPr lang="en-US" dirty="0"/>
              <a:t>forecast techniques</a:t>
            </a:r>
            <a:r>
              <a:rPr lang="en-US" dirty="0" smtClean="0"/>
              <a:t>:</a:t>
            </a:r>
          </a:p>
          <a:p>
            <a:r>
              <a:rPr lang="en-US" dirty="0" smtClean="0"/>
              <a:t> </a:t>
            </a:r>
            <a:r>
              <a:rPr lang="en-US" dirty="0"/>
              <a:t>These techniques are getting popularity every year. Computers are used even to all the above techniques for the purpose of simplicity and accuracy. Ready made software is also available to forecast employee requirements. With such a system, a HR specialist (working with line </a:t>
            </a:r>
            <a:r>
              <a:rPr lang="en-US" dirty="0" smtClean="0"/>
              <a:t>managers)compiles </a:t>
            </a:r>
            <a:r>
              <a:rPr lang="en-US" dirty="0"/>
              <a:t>the information needed to develop a computerized forecast of staff </a:t>
            </a:r>
            <a:r>
              <a:rPr lang="en-US" dirty="0" smtClean="0"/>
              <a:t>requirements</a:t>
            </a:r>
            <a:r>
              <a:rPr lang="en-US" dirty="0"/>
              <a:t>.</a:t>
            </a:r>
          </a:p>
          <a:p>
            <a:r>
              <a:rPr lang="en-US" b="1" dirty="0"/>
              <a:t>Typical data needed:</a:t>
            </a:r>
            <a:r>
              <a:rPr lang="en-US" dirty="0"/>
              <a:t> It include direct </a:t>
            </a:r>
            <a:r>
              <a:rPr lang="en-US" dirty="0" err="1"/>
              <a:t>labour</a:t>
            </a:r>
            <a:r>
              <a:rPr lang="en-US" dirty="0"/>
              <a:t> hours to produce one unit of product and </a:t>
            </a:r>
            <a:r>
              <a:rPr lang="en-US" dirty="0" smtClean="0"/>
              <a:t>three </a:t>
            </a:r>
            <a:r>
              <a:rPr lang="en-US" dirty="0"/>
              <a:t>levels of sales projections (i.e. minimum, maximum and probable) for the product </a:t>
            </a:r>
            <a:r>
              <a:rPr lang="en-US" dirty="0" smtClean="0"/>
              <a:t>line </a:t>
            </a:r>
            <a:r>
              <a:rPr lang="en-US" dirty="0"/>
              <a:t>in question. Based on such data, a typical program generates </a:t>
            </a:r>
            <a:r>
              <a:rPr lang="en-US" dirty="0" smtClean="0"/>
              <a:t>figures on “average </a:t>
            </a:r>
            <a:r>
              <a:rPr lang="en-US" b="1" dirty="0" smtClean="0"/>
              <a:t>Staff </a:t>
            </a:r>
            <a:r>
              <a:rPr lang="en-US" dirty="0"/>
              <a:t>levels required meeting product demands". Computer also provides separate </a:t>
            </a:r>
            <a:r>
              <a:rPr lang="en-US" b="1" dirty="0" smtClean="0"/>
              <a:t> </a:t>
            </a:r>
            <a:r>
              <a:rPr lang="en-US" b="1" dirty="0"/>
              <a:t>forecasts </a:t>
            </a:r>
            <a:r>
              <a:rPr lang="en-US" dirty="0" smtClean="0"/>
              <a:t>for</a:t>
            </a:r>
          </a:p>
          <a:p>
            <a:pPr lvl="0"/>
            <a:r>
              <a:rPr lang="en-US" b="1" dirty="0"/>
              <a:t>Direct </a:t>
            </a:r>
            <a:r>
              <a:rPr lang="en-US" b="1" dirty="0" err="1"/>
              <a:t>labour</a:t>
            </a:r>
            <a:r>
              <a:rPr lang="en-US" b="1" dirty="0"/>
              <a:t> (such as assembly workers)</a:t>
            </a:r>
          </a:p>
          <a:p>
            <a:pPr lvl="0"/>
            <a:r>
              <a:rPr lang="en-US" b="1" dirty="0"/>
              <a:t>Indirect staff (such as secretaries), and</a:t>
            </a:r>
          </a:p>
          <a:p>
            <a:r>
              <a:rPr lang="en-US" dirty="0"/>
              <a:t>Exempt staff (such as </a:t>
            </a:r>
            <a:r>
              <a:rPr lang="en-US" dirty="0" smtClean="0"/>
              <a:t>executives)</a:t>
            </a:r>
            <a:endParaRPr lang="en-US" dirty="0"/>
          </a:p>
        </p:txBody>
      </p:sp>
    </p:spTree>
    <p:extLst>
      <p:ext uri="{BB962C8B-B14F-4D97-AF65-F5344CB8AC3E}">
        <p14:creationId xmlns:p14="http://schemas.microsoft.com/office/powerpoint/2010/main" val="3207335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5"/>
            <a:ext cx="10515600" cy="618186"/>
          </a:xfrm>
        </p:spPr>
        <p:txBody>
          <a:bodyPr>
            <a:normAutofit fontScale="90000"/>
          </a:bodyPr>
          <a:lstStyle/>
          <a:p>
            <a:r>
              <a:rPr lang="en-US" b="1" dirty="0"/>
              <a:t>Forecasting HR </a:t>
            </a:r>
            <a:r>
              <a:rPr lang="en-US" b="1" dirty="0" smtClean="0"/>
              <a:t>Supply</a:t>
            </a:r>
            <a:endParaRPr lang="en-US" dirty="0"/>
          </a:p>
        </p:txBody>
      </p:sp>
      <p:sp>
        <p:nvSpPr>
          <p:cNvPr id="3" name="Content Placeholder 2"/>
          <p:cNvSpPr>
            <a:spLocks noGrp="1"/>
          </p:cNvSpPr>
          <p:nvPr>
            <p:ph idx="1"/>
          </p:nvPr>
        </p:nvSpPr>
        <p:spPr>
          <a:xfrm>
            <a:off x="838200" y="953037"/>
            <a:ext cx="10515600" cy="5223926"/>
          </a:xfrm>
        </p:spPr>
        <p:txBody>
          <a:bodyPr>
            <a:normAutofit/>
          </a:bodyPr>
          <a:lstStyle/>
          <a:p>
            <a:r>
              <a:rPr lang="en-US" dirty="0" smtClean="0"/>
              <a:t>Though </a:t>
            </a:r>
            <a:r>
              <a:rPr lang="en-US" dirty="0"/>
              <a:t>the available supply of human talent seems to be easier to determine than projected needs, there are a number of complexities in this decision as well. HR managers need to consider current inventory, productivity level and turnover rates among others. Current supply of </a:t>
            </a:r>
            <a:r>
              <a:rPr lang="en-US" dirty="0" err="1"/>
              <a:t>labour</a:t>
            </a:r>
            <a:r>
              <a:rPr lang="en-US" dirty="0"/>
              <a:t> is the best starting point for forecasting a firm's future supply of </a:t>
            </a:r>
            <a:r>
              <a:rPr lang="en-US" dirty="0" err="1"/>
              <a:t>labour</a:t>
            </a:r>
            <a:r>
              <a:rPr lang="en-US" dirty="0"/>
              <a:t>. It is also called the forecasting the supply of inside candidates.</a:t>
            </a:r>
          </a:p>
          <a:p>
            <a:r>
              <a:rPr lang="en-US" dirty="0"/>
              <a:t>Before determining how many outside candidates to hire, HR managers need to forecast how many candidates for their projected job openings will come from within the organization from the existing ranks. Like in demand forecasting, there are basically two techniques to help forecast internal HR supply viz., judgmental and statistical.</a:t>
            </a:r>
          </a:p>
          <a:p>
            <a:endParaRPr lang="en-US" dirty="0"/>
          </a:p>
        </p:txBody>
      </p:sp>
    </p:spTree>
    <p:extLst>
      <p:ext uri="{BB962C8B-B14F-4D97-AF65-F5344CB8AC3E}">
        <p14:creationId xmlns:p14="http://schemas.microsoft.com/office/powerpoint/2010/main" val="346328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normAutofit fontScale="77500" lnSpcReduction="20000"/>
          </a:bodyPr>
          <a:lstStyle/>
          <a:p>
            <a:r>
              <a:rPr lang="en-US" dirty="0" smtClean="0"/>
              <a:t>1. </a:t>
            </a:r>
            <a:r>
              <a:rPr lang="en-US" dirty="0"/>
              <a:t>Judgmental Techniques	2. Statistical Techniques</a:t>
            </a:r>
          </a:p>
          <a:p>
            <a:pPr marL="0" lvl="0" indent="0">
              <a:buNone/>
            </a:pPr>
            <a:r>
              <a:rPr lang="en-US" dirty="0" smtClean="0"/>
              <a:t>a. Replacement </a:t>
            </a:r>
            <a:r>
              <a:rPr lang="en-US" dirty="0"/>
              <a:t>planning	a. </a:t>
            </a:r>
            <a:r>
              <a:rPr lang="en-US" dirty="0" smtClean="0"/>
              <a:t>       a. Transition/Markov </a:t>
            </a:r>
            <a:r>
              <a:rPr lang="en-US" dirty="0"/>
              <a:t>matrix</a:t>
            </a:r>
          </a:p>
          <a:p>
            <a:pPr marL="0" lvl="0" indent="0">
              <a:buNone/>
            </a:pPr>
            <a:r>
              <a:rPr lang="en-US" dirty="0" smtClean="0"/>
              <a:t>b. Succession </a:t>
            </a:r>
            <a:r>
              <a:rPr lang="en-US" dirty="0"/>
              <a:t>planning	</a:t>
            </a:r>
            <a:r>
              <a:rPr lang="en-US" dirty="0" smtClean="0"/>
              <a:t>           b</a:t>
            </a:r>
            <a:r>
              <a:rPr lang="en-US" dirty="0"/>
              <a:t>. </a:t>
            </a:r>
            <a:r>
              <a:rPr lang="en-US" dirty="0" smtClean="0"/>
              <a:t>Gain </a:t>
            </a:r>
            <a:r>
              <a:rPr lang="en-US" dirty="0"/>
              <a:t>and loss </a:t>
            </a:r>
            <a:r>
              <a:rPr lang="en-US" dirty="0" smtClean="0"/>
              <a:t>analysis</a:t>
            </a:r>
          </a:p>
          <a:p>
            <a:pPr marL="0" lvl="0" indent="0">
              <a:buNone/>
            </a:pPr>
            <a:endParaRPr lang="en-US" dirty="0"/>
          </a:p>
          <a:p>
            <a:r>
              <a:rPr lang="en-US" dirty="0"/>
              <a:t>1. Judgmental Techniques</a:t>
            </a:r>
          </a:p>
          <a:p>
            <a:r>
              <a:rPr lang="en-US" dirty="0"/>
              <a:t>Two popular judgmental techniques used by organizations (to make internal </a:t>
            </a:r>
            <a:r>
              <a:rPr lang="en-US" dirty="0" smtClean="0"/>
              <a:t>supply forecast</a:t>
            </a:r>
            <a:r>
              <a:rPr lang="en-US" dirty="0"/>
              <a:t>) are </a:t>
            </a:r>
            <a:r>
              <a:rPr lang="en-US" b="1" dirty="0"/>
              <a:t>replacement planning and succession planning</a:t>
            </a:r>
            <a:r>
              <a:rPr lang="en-US" dirty="0"/>
              <a:t>.</a:t>
            </a:r>
          </a:p>
          <a:p>
            <a:r>
              <a:rPr lang="en-US" dirty="0"/>
              <a:t>a. </a:t>
            </a:r>
            <a:r>
              <a:rPr lang="en-US" b="1" dirty="0"/>
              <a:t>Replacement planning</a:t>
            </a:r>
            <a:r>
              <a:rPr lang="en-US" dirty="0"/>
              <a:t>: It uses replacement charts. They are developed to show the names of the current occupants of position in the organization and the names of likely replacements. Replacement charts make it readily visible where potential vacancies are and what types of positions most urgently need to be filled. Potential vacancies can be estimated by the present performance levels of employees currently in jobs.</a:t>
            </a:r>
          </a:p>
          <a:p>
            <a:r>
              <a:rPr lang="en-US" dirty="0"/>
              <a:t>Using the sample replacement chart shown in Figure 4.7, potential vacancies may possibly occur in those jobs in which the incumbents are not outstanding performers. The incumbents (candidates) are listed directly under the job title. Those individuals likely to fill the potential vacancies are listed directly under the incumbent. Such a listing can provide the organization with a good estimate of what jobs are likely to become vacant and anyone will be ready to fill the vacancy.</a:t>
            </a:r>
          </a:p>
          <a:p>
            <a:endParaRPr lang="en-US" dirty="0"/>
          </a:p>
        </p:txBody>
      </p:sp>
    </p:spTree>
    <p:extLst>
      <p:ext uri="{BB962C8B-B14F-4D97-AF65-F5344CB8AC3E}">
        <p14:creationId xmlns:p14="http://schemas.microsoft.com/office/powerpoint/2010/main" val="74035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JAYESH~1\AppData\Local\Temp\FineReader12.00\media\image6.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2439" y="621372"/>
            <a:ext cx="6040106" cy="4427145"/>
          </a:xfrm>
          <a:prstGeom prst="rect">
            <a:avLst/>
          </a:prstGeom>
          <a:noFill/>
          <a:ln>
            <a:noFill/>
          </a:ln>
        </p:spPr>
      </p:pic>
    </p:spTree>
    <p:extLst>
      <p:ext uri="{BB962C8B-B14F-4D97-AF65-F5344CB8AC3E}">
        <p14:creationId xmlns:p14="http://schemas.microsoft.com/office/powerpoint/2010/main" val="164611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rmAutofit fontScale="85000" lnSpcReduction="20000"/>
          </a:bodyPr>
          <a:lstStyle/>
          <a:p>
            <a:r>
              <a:rPr lang="en-US" b="1" dirty="0" smtClean="0"/>
              <a:t>.b. </a:t>
            </a:r>
            <a:r>
              <a:rPr lang="en-US" dirty="0" smtClean="0"/>
              <a:t>Succession </a:t>
            </a:r>
            <a:r>
              <a:rPr lang="en-US" dirty="0"/>
              <a:t>planning: </a:t>
            </a:r>
            <a:endParaRPr lang="en-US" dirty="0" smtClean="0"/>
          </a:p>
          <a:p>
            <a:r>
              <a:rPr lang="en-US" dirty="0" smtClean="0"/>
              <a:t>A </a:t>
            </a:r>
            <a:r>
              <a:rPr lang="en-US" dirty="0"/>
              <a:t>succession plans is the process of anticipating future staff needs and preparing plans for meeting these manpower needs internally (a HRIS can help in preparing succession plans). With the help of succession plans, the positions likely to be vacant in future can be estimated before-hand, and timely actions can be taken to prepare lower level managers for succession.</a:t>
            </a:r>
          </a:p>
          <a:p>
            <a:r>
              <a:rPr lang="en-US" dirty="0"/>
              <a:t>Vacancies in organizations occur due to retirements, resignations, promotions, .. transfers, and deaths. Some of these vacancies are anticipated while others are unexpected. In the absence of succession plans, the management may find it difficult to immediately search for appropriate talent within the </a:t>
            </a:r>
            <a:r>
              <a:rPr lang="en-US" dirty="0" smtClean="0"/>
              <a:t>organization</a:t>
            </a:r>
          </a:p>
          <a:p>
            <a:r>
              <a:rPr lang="en-US" dirty="0" smtClean="0"/>
              <a:t>The </a:t>
            </a:r>
            <a:r>
              <a:rPr lang="en-US" dirty="0"/>
              <a:t>process of developing succession plan includes setting a planning horizon, identifying replacement candidates for each position, assessing current performance </a:t>
            </a:r>
            <a:r>
              <a:rPr lang="en-US" dirty="0" smtClean="0"/>
              <a:t>and </a:t>
            </a:r>
            <a:r>
              <a:rPr lang="en-US" dirty="0" err="1" smtClean="0"/>
              <a:t>jeadiness</a:t>
            </a:r>
            <a:r>
              <a:rPr lang="en-US" dirty="0" smtClean="0"/>
              <a:t> </a:t>
            </a:r>
            <a:r>
              <a:rPr lang="en-US" dirty="0"/>
              <a:t>for promotion, identifying career development needs, and integrating the career goals of individuals with organization's goals.</a:t>
            </a:r>
          </a:p>
          <a:p>
            <a:r>
              <a:rPr lang="en-US" dirty="0"/>
              <a:t>To remember: Succession planning is very similar to replacement planning except that succession planning tends to be longer and more developmental and to offer greater flexibility. </a:t>
            </a:r>
            <a:r>
              <a:rPr lang="en-US" dirty="0" smtClean="0"/>
              <a:t>Other differences </a:t>
            </a:r>
            <a:r>
              <a:rPr lang="en-US" dirty="0"/>
              <a:t>are given below.</a:t>
            </a:r>
          </a:p>
          <a:p>
            <a:r>
              <a:rPr lang="en-US" b="1" dirty="0"/>
              <a:t/>
            </a:r>
            <a:br>
              <a:rPr lang="en-US" b="1" dirty="0"/>
            </a:br>
            <a:endParaRPr lang="en-US" dirty="0"/>
          </a:p>
        </p:txBody>
      </p:sp>
    </p:spTree>
    <p:extLst>
      <p:ext uri="{BB962C8B-B14F-4D97-AF65-F5344CB8AC3E}">
        <p14:creationId xmlns:p14="http://schemas.microsoft.com/office/powerpoint/2010/main" val="3703189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normAutofit fontScale="85000" lnSpcReduction="20000"/>
          </a:bodyPr>
          <a:lstStyle/>
          <a:p>
            <a:pPr marL="0" lvl="0" indent="0">
              <a:buNone/>
            </a:pPr>
            <a:r>
              <a:rPr lang="en-US" dirty="0" smtClean="0"/>
              <a:t>2. </a:t>
            </a:r>
            <a:r>
              <a:rPr lang="en-US" dirty="0" err="1" smtClean="0"/>
              <a:t>Satistical</a:t>
            </a:r>
            <a:r>
              <a:rPr lang="en-US" dirty="0" smtClean="0"/>
              <a:t> </a:t>
            </a:r>
            <a:r>
              <a:rPr lang="en-US" dirty="0"/>
              <a:t>Techniques</a:t>
            </a:r>
          </a:p>
          <a:p>
            <a:r>
              <a:rPr lang="en-US" dirty="0"/>
              <a:t>These techniques require extensive analyses of past patterns of employee flows, which are used to project future flows. Most popular techniques are</a:t>
            </a:r>
            <a:r>
              <a:rPr lang="en-US" dirty="0" smtClean="0"/>
              <a:t>:</a:t>
            </a:r>
          </a:p>
          <a:p>
            <a:pPr marL="514350" indent="-514350">
              <a:buAutoNum type="alphaLcPeriod"/>
            </a:pPr>
            <a:r>
              <a:rPr lang="en-US" dirty="0" smtClean="0"/>
              <a:t>Transition </a:t>
            </a:r>
            <a:r>
              <a:rPr lang="en-US" dirty="0"/>
              <a:t>or Markov Matrixes: </a:t>
            </a:r>
            <a:endParaRPr lang="en-US" dirty="0" smtClean="0"/>
          </a:p>
          <a:p>
            <a:r>
              <a:rPr lang="en-US" b="1" dirty="0" smtClean="0"/>
              <a:t>A </a:t>
            </a:r>
            <a:r>
              <a:rPr lang="en-US" dirty="0"/>
              <a:t>key component of most statistical </a:t>
            </a:r>
            <a:r>
              <a:rPr lang="en-US" b="1" dirty="0"/>
              <a:t>techniques is a </a:t>
            </a:r>
            <a:r>
              <a:rPr lang="en-US" dirty="0"/>
              <a:t>transition or Markov matrix. </a:t>
            </a:r>
            <a:endParaRPr lang="en-US" dirty="0" smtClean="0"/>
          </a:p>
          <a:p>
            <a:r>
              <a:rPr lang="en-US" dirty="0" smtClean="0"/>
              <a:t>It </a:t>
            </a:r>
            <a:r>
              <a:rPr lang="en-US" dirty="0"/>
              <a:t>is used to model movements of employees </a:t>
            </a:r>
            <a:r>
              <a:rPr lang="en-US" b="1" dirty="0"/>
              <a:t>within or </a:t>
            </a:r>
            <a:r>
              <a:rPr lang="en-US" dirty="0"/>
              <a:t>across organizational units</a:t>
            </a:r>
            <a:r>
              <a:rPr lang="en-US" dirty="0" smtClean="0"/>
              <a:t>.</a:t>
            </a:r>
          </a:p>
          <a:p>
            <a:r>
              <a:rPr lang="en-US" b="1" dirty="0" smtClean="0"/>
              <a:t>The </a:t>
            </a:r>
            <a:r>
              <a:rPr lang="en-US" dirty="0"/>
              <a:t>probabilities in part </a:t>
            </a:r>
            <a:r>
              <a:rPr lang="en-US" b="1" dirty="0"/>
              <a:t>A </a:t>
            </a:r>
            <a:r>
              <a:rPr lang="en-US" dirty="0"/>
              <a:t>of that figure represent average rates of historical </a:t>
            </a:r>
            <a:r>
              <a:rPr lang="en-US" b="1" dirty="0"/>
              <a:t>movements </a:t>
            </a:r>
            <a:r>
              <a:rPr lang="en-US" dirty="0"/>
              <a:t>between and out of the three job categories during a particular period of </a:t>
            </a:r>
            <a:r>
              <a:rPr lang="en-US" b="1" dirty="0"/>
              <a:t>time (for </a:t>
            </a:r>
            <a:r>
              <a:rPr lang="en-US" dirty="0"/>
              <a:t>example, last year or the mean of the last three years). To learn how to read </a:t>
            </a:r>
            <a:r>
              <a:rPr lang="en-US" b="1" dirty="0"/>
              <a:t>the matrix, </a:t>
            </a:r>
            <a:r>
              <a:rPr lang="en-US" dirty="0"/>
              <a:t>consider the middle managers. </a:t>
            </a:r>
            <a:endParaRPr lang="en-US" dirty="0" smtClean="0"/>
          </a:p>
          <a:p>
            <a:r>
              <a:rPr lang="en-US" dirty="0" smtClean="0"/>
              <a:t>Reading </a:t>
            </a:r>
            <a:r>
              <a:rPr lang="en-US" dirty="0"/>
              <a:t>across the row from left to right, </a:t>
            </a:r>
            <a:r>
              <a:rPr lang="en-US" b="1" dirty="0"/>
              <a:t>the data </a:t>
            </a:r>
            <a:r>
              <a:rPr lang="en-US" dirty="0"/>
              <a:t>shows that historically an average of 10 percent of these managers have been </a:t>
            </a:r>
            <a:r>
              <a:rPr lang="en-US" b="1" dirty="0"/>
              <a:t>promoted </a:t>
            </a:r>
            <a:r>
              <a:rPr lang="en-US" dirty="0"/>
              <a:t>to top management each year. Further more, while 80 percent of them have </a:t>
            </a:r>
            <a:r>
              <a:rPr lang="en-US" b="1" dirty="0"/>
              <a:t>stayed in </a:t>
            </a:r>
            <a:r>
              <a:rPr lang="en-US" dirty="0"/>
              <a:t>middle management, 5 percent have been demoted to lower management, </a:t>
            </a:r>
            <a:r>
              <a:rPr lang="en-US" b="1" dirty="0"/>
              <a:t>and </a:t>
            </a:r>
            <a:r>
              <a:rPr lang="en-US" i="1" dirty="0"/>
              <a:t>5 </a:t>
            </a:r>
            <a:r>
              <a:rPr lang="en-US" dirty="0"/>
              <a:t>percent have left the unit of interest. </a:t>
            </a:r>
            <a:endParaRPr lang="en-US" dirty="0" smtClean="0"/>
          </a:p>
          <a:p>
            <a:r>
              <a:rPr lang="en-US" dirty="0" smtClean="0"/>
              <a:t>Similar </a:t>
            </a:r>
            <a:r>
              <a:rPr lang="en-US" dirty="0"/>
              <a:t>analyses can be done concerning </a:t>
            </a:r>
            <a:r>
              <a:rPr lang="en-US" b="1" dirty="0"/>
              <a:t>the flows </a:t>
            </a:r>
            <a:r>
              <a:rPr lang="en-US" dirty="0"/>
              <a:t>of top-and lower-level managers.</a:t>
            </a:r>
          </a:p>
          <a:p>
            <a:endParaRPr lang="en-US" dirty="0"/>
          </a:p>
        </p:txBody>
      </p:sp>
    </p:spTree>
    <p:extLst>
      <p:ext uri="{BB962C8B-B14F-4D97-AF65-F5344CB8AC3E}">
        <p14:creationId xmlns:p14="http://schemas.microsoft.com/office/powerpoint/2010/main" val="35388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lstStyle/>
          <a:p>
            <a:pPr marL="0" indent="0">
              <a:buNone/>
            </a:pPr>
            <a:r>
              <a:rPr lang="en-US" dirty="0" smtClean="0"/>
              <a:t>b. Gain and loss analysis:</a:t>
            </a:r>
          </a:p>
          <a:p>
            <a:r>
              <a:rPr lang="en-US" dirty="0" smtClean="0"/>
              <a:t>HR manager identify the flows and internal availability of HR.</a:t>
            </a:r>
          </a:p>
          <a:p>
            <a:r>
              <a:rPr lang="en-US" dirty="0" smtClean="0"/>
              <a:t>Determine number of loss (transfer, quit, promotion, demotion)</a:t>
            </a:r>
          </a:p>
          <a:p>
            <a:r>
              <a:rPr lang="en-US" dirty="0" smtClean="0"/>
              <a:t>Determine number of gain (transfer, promotion)</a:t>
            </a:r>
          </a:p>
          <a:p>
            <a:r>
              <a:rPr lang="en-US" dirty="0" smtClean="0"/>
              <a:t>Determine anticipated net internal supply (beginning inventory – projected loss + projected gain= net supply.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9740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7128"/>
          </a:xfrm>
        </p:spPr>
        <p:txBody>
          <a:bodyPr>
            <a:normAutofit fontScale="90000"/>
          </a:bodyPr>
          <a:lstStyle/>
          <a:p>
            <a:r>
              <a:rPr lang="en-US" dirty="0"/>
              <a:t>Concept of </a:t>
            </a:r>
            <a:r>
              <a:rPr lang="en-US" dirty="0" smtClean="0"/>
              <a:t>Recruitment</a:t>
            </a:r>
            <a:r>
              <a:rPr lang="en-US" dirty="0"/>
              <a:t/>
            </a:r>
            <a:br>
              <a:rPr lang="en-US" dirty="0"/>
            </a:br>
            <a:endParaRPr lang="en-US" dirty="0"/>
          </a:p>
        </p:txBody>
      </p:sp>
      <p:sp>
        <p:nvSpPr>
          <p:cNvPr id="3" name="Content Placeholder 2"/>
          <p:cNvSpPr>
            <a:spLocks noGrp="1"/>
          </p:cNvSpPr>
          <p:nvPr>
            <p:ph idx="1"/>
          </p:nvPr>
        </p:nvSpPr>
        <p:spPr>
          <a:xfrm>
            <a:off x="838200" y="1068946"/>
            <a:ext cx="10515600" cy="5108017"/>
          </a:xfrm>
        </p:spPr>
        <p:txBody>
          <a:bodyPr>
            <a:normAutofit fontScale="92500" lnSpcReduction="10000"/>
          </a:bodyPr>
          <a:lstStyle/>
          <a:p>
            <a:r>
              <a:rPr lang="en-US" dirty="0"/>
              <a:t>Recruitment is a process to </a:t>
            </a:r>
            <a:r>
              <a:rPr lang="en-US" b="1" dirty="0"/>
              <a:t>discover the sources</a:t>
            </a:r>
            <a:r>
              <a:rPr lang="en-US" dirty="0"/>
              <a:t> of manpower to meet the requirements of the staffing schedule and to apply effective measures for attracting that manpower in adequate numbers to facilitate effective selection. Recruitment has been regarded as the most important function of HR management, because unless the right type of people are hired, even the best plans, and control systems would not produce good result Some important definitions of recruitment are given below:</a:t>
            </a:r>
          </a:p>
          <a:p>
            <a:r>
              <a:rPr lang="en-US" b="1" i="1" dirty="0"/>
              <a:t>Edwin B. </a:t>
            </a:r>
            <a:r>
              <a:rPr lang="en-US" b="1" i="1" dirty="0" err="1"/>
              <a:t>Flippo</a:t>
            </a:r>
            <a:r>
              <a:rPr lang="en-US" b="1" i="1" dirty="0"/>
              <a:t>.</a:t>
            </a:r>
            <a:r>
              <a:rPr lang="en-US" dirty="0"/>
              <a:t> Recruitment is the process of searching for prospective employees and stimulating </a:t>
            </a:r>
            <a:r>
              <a:rPr lang="en-US" b="1" i="1" dirty="0"/>
              <a:t>them to apply for </a:t>
            </a:r>
            <a:r>
              <a:rPr lang="en-US" dirty="0"/>
              <a:t>jobs in organization."</a:t>
            </a:r>
          </a:p>
          <a:p>
            <a:r>
              <a:rPr lang="en-US" b="1" i="1" dirty="0" err="1"/>
              <a:t>Bayers</a:t>
            </a:r>
            <a:r>
              <a:rPr lang="en-US" b="1" i="1" dirty="0"/>
              <a:t> and Rue:</a:t>
            </a:r>
            <a:r>
              <a:rPr lang="en-US" dirty="0"/>
              <a:t> Recruitment is the process of seeking and attracting a pool of people from which </a:t>
            </a:r>
            <a:r>
              <a:rPr lang="en-US" b="1" i="1" dirty="0" smtClean="0"/>
              <a:t> </a:t>
            </a:r>
            <a:r>
              <a:rPr lang="en-US" b="1" i="1" dirty="0"/>
              <a:t>qualified </a:t>
            </a:r>
            <a:r>
              <a:rPr lang="en-US" dirty="0"/>
              <a:t>candidates for </a:t>
            </a:r>
            <a:r>
              <a:rPr lang="en-US" b="1" i="1" dirty="0"/>
              <a:t>job </a:t>
            </a:r>
            <a:r>
              <a:rPr lang="en-US" dirty="0"/>
              <a:t>vacancies can be chosen."</a:t>
            </a:r>
          </a:p>
          <a:p>
            <a:r>
              <a:rPr lang="en-US" dirty="0" smtClean="0"/>
              <a:t> </a:t>
            </a:r>
            <a:r>
              <a:rPr lang="en-US" b="1" i="1" dirty="0" err="1"/>
              <a:t>DeCenzo</a:t>
            </a:r>
            <a:r>
              <a:rPr lang="en-US" b="1" i="1" dirty="0"/>
              <a:t> and</a:t>
            </a:r>
            <a:r>
              <a:rPr lang="en-US" dirty="0"/>
              <a:t> Robbins: "Recruiting is the discovering of potential candidates for actual or anticipated IL organizational vacancies."</a:t>
            </a:r>
          </a:p>
          <a:p>
            <a:endParaRPr lang="en-US" dirty="0"/>
          </a:p>
        </p:txBody>
      </p:sp>
    </p:spTree>
    <p:extLst>
      <p:ext uri="{BB962C8B-B14F-4D97-AF65-F5344CB8AC3E}">
        <p14:creationId xmlns:p14="http://schemas.microsoft.com/office/powerpoint/2010/main" val="90601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a:t>Conclusion: HRP requires detailed analysis of the present and future to ensure that the </a:t>
            </a:r>
            <a:r>
              <a:rPr lang="en-US" i="1" dirty="0"/>
              <a:t>organization</a:t>
            </a:r>
            <a:r>
              <a:rPr lang="en-US" dirty="0"/>
              <a:t> has the right number of people available. They possess the right kinds of skills</a:t>
            </a:r>
          </a:p>
          <a:p>
            <a:r>
              <a:rPr lang="en-US" dirty="0"/>
              <a:t>to perform the jobs required by the enterprise when the work is needed. In short, HRP is the process used by organizations to:</a:t>
            </a:r>
          </a:p>
          <a:p>
            <a:pPr lvl="0"/>
            <a:r>
              <a:rPr lang="en-US" dirty="0"/>
              <a:t>Analyze business plans to establish future human resource requirements.</a:t>
            </a:r>
          </a:p>
          <a:p>
            <a:pPr lvl="0"/>
            <a:r>
              <a:rPr lang="en-US" dirty="0"/>
              <a:t>Estimate future HR availabilities.</a:t>
            </a:r>
          </a:p>
          <a:p>
            <a:pPr lvl="0"/>
            <a:r>
              <a:rPr lang="en-US" dirty="0"/>
              <a:t>Reconcile requirements and availabilities.</a:t>
            </a:r>
          </a:p>
          <a:p>
            <a:pPr lvl="0"/>
            <a:r>
              <a:rPr lang="en-US" dirty="0"/>
              <a:t>Formulate action plans.</a:t>
            </a:r>
          </a:p>
          <a:p>
            <a:r>
              <a:rPr lang="en-US" dirty="0"/>
              <a:t>Contribute to the achievement of business plans and thus to future organizational success.</a:t>
            </a:r>
          </a:p>
        </p:txBody>
      </p:sp>
    </p:spTree>
    <p:extLst>
      <p:ext uri="{BB962C8B-B14F-4D97-AF65-F5344CB8AC3E}">
        <p14:creationId xmlns:p14="http://schemas.microsoft.com/office/powerpoint/2010/main" val="7815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lstStyle/>
          <a:p>
            <a:pPr lvl="0"/>
            <a:r>
              <a:rPr lang="en-US" b="1" dirty="0"/>
              <a:t>Sources and Methods of Recruitment	</a:t>
            </a:r>
          </a:p>
          <a:p>
            <a:r>
              <a:rPr lang="en-US" dirty="0"/>
              <a:t>Three critical relationships of recruitment with other HR activities are human resource planning, job analysis and design and training. In essence they determine who appropriate job candidates are. Then an organization's HR information system helps to tie these activities together</a:t>
            </a:r>
            <a:r>
              <a:rPr lang="en-US" dirty="0" smtClean="0"/>
              <a:t>.</a:t>
            </a:r>
          </a:p>
          <a:p>
            <a:r>
              <a:rPr lang="en-US" dirty="0"/>
              <a:t>Before an organization's activity starts recruiting applicants, it should consider the most likely source of the type of employees it needs. Some companies try to develop new or external sources</a:t>
            </a:r>
            <a:r>
              <a:rPr lang="en-US" dirty="0" smtClean="0"/>
              <a:t>, </a:t>
            </a:r>
            <a:r>
              <a:rPr lang="en-US" dirty="0"/>
              <a:t>while </a:t>
            </a:r>
            <a:r>
              <a:rPr lang="en-US" dirty="0" err="1" smtClean="0"/>
              <a:t>others</a:t>
            </a:r>
            <a:r>
              <a:rPr lang="en-US" dirty="0" err="1"/>
              <a:t>try</a:t>
            </a:r>
            <a:r>
              <a:rPr lang="en-US" dirty="0"/>
              <a:t> to use the old or internal sources.</a:t>
            </a:r>
            <a:r>
              <a:rPr lang="en-US" dirty="0" smtClean="0"/>
              <a:t> </a:t>
            </a:r>
            <a:endParaRPr lang="en-US" dirty="0"/>
          </a:p>
          <a:p>
            <a:endParaRPr lang="en-US" dirty="0"/>
          </a:p>
        </p:txBody>
      </p:sp>
    </p:spTree>
    <p:extLst>
      <p:ext uri="{BB962C8B-B14F-4D97-AF65-F5344CB8AC3E}">
        <p14:creationId xmlns:p14="http://schemas.microsoft.com/office/powerpoint/2010/main" val="375580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r>
              <a:rPr lang="en-US" b="1" dirty="0"/>
              <a:t>Internal Sources of </a:t>
            </a:r>
            <a:r>
              <a:rPr lang="en-US" b="1" dirty="0" smtClean="0"/>
              <a:t>Recruitment</a:t>
            </a:r>
          </a:p>
          <a:p>
            <a:pPr marL="514350" indent="-514350">
              <a:buAutoNum type="alphaLcPeriod"/>
            </a:pPr>
            <a:r>
              <a:rPr lang="en-US" b="1" dirty="0" smtClean="0"/>
              <a:t>Promotion</a:t>
            </a:r>
          </a:p>
          <a:p>
            <a:pPr marL="514350" indent="-514350">
              <a:buAutoNum type="alphaLcPeriod"/>
            </a:pPr>
            <a:r>
              <a:rPr lang="en-US" b="1" dirty="0" smtClean="0"/>
              <a:t>Transfer</a:t>
            </a:r>
          </a:p>
          <a:p>
            <a:pPr marL="514350" indent="-514350">
              <a:buAutoNum type="alphaLcPeriod"/>
            </a:pPr>
            <a:r>
              <a:rPr lang="en-US" b="1" dirty="0" smtClean="0"/>
              <a:t>Former employees (rehire and recall)</a:t>
            </a:r>
          </a:p>
          <a:p>
            <a:pPr marL="514350" indent="-514350">
              <a:buAutoNum type="alphaLcPeriod"/>
            </a:pPr>
            <a:r>
              <a:rPr lang="en-US" b="1" dirty="0" smtClean="0"/>
              <a:t>Previous applicants</a:t>
            </a:r>
          </a:p>
          <a:p>
            <a:pPr marL="0" indent="0">
              <a:buNone/>
            </a:pPr>
            <a:r>
              <a:rPr lang="en-US" b="1" dirty="0" smtClean="0"/>
              <a:t>2. Internal method </a:t>
            </a:r>
          </a:p>
          <a:p>
            <a:pPr marL="514350" indent="-514350">
              <a:buAutoNum type="alphaLcPeriod"/>
            </a:pPr>
            <a:r>
              <a:rPr lang="en-US" b="1" dirty="0" smtClean="0"/>
              <a:t>Job posting</a:t>
            </a:r>
          </a:p>
          <a:p>
            <a:pPr marL="514350" indent="-514350">
              <a:buAutoNum type="alphaLcPeriod"/>
            </a:pPr>
            <a:r>
              <a:rPr lang="en-US" b="1" dirty="0" smtClean="0"/>
              <a:t>Employee referral programs</a:t>
            </a:r>
          </a:p>
          <a:p>
            <a:pPr marL="514350" indent="-514350">
              <a:buAutoNum type="alphaLcPeriod"/>
            </a:pPr>
            <a:r>
              <a:rPr lang="en-US" b="1" dirty="0" smtClean="0"/>
              <a:t>Skill/HR inventories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144598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fontScale="92500" lnSpcReduction="20000"/>
          </a:bodyPr>
          <a:lstStyle/>
          <a:p>
            <a:pPr marL="0" indent="0">
              <a:buNone/>
            </a:pPr>
            <a:r>
              <a:rPr lang="en-US" dirty="0" smtClean="0"/>
              <a:t>3. External </a:t>
            </a:r>
            <a:r>
              <a:rPr lang="en-US" dirty="0"/>
              <a:t>Sources of Recruitment (</a:t>
            </a:r>
            <a:r>
              <a:rPr lang="en-US" dirty="0" err="1"/>
              <a:t>Extemai</a:t>
            </a:r>
            <a:r>
              <a:rPr lang="en-US" dirty="0"/>
              <a:t> Sources of Information about </a:t>
            </a:r>
            <a:r>
              <a:rPr lang="en-US" dirty="0" smtClean="0"/>
              <a:t> Job </a:t>
            </a:r>
            <a:r>
              <a:rPr lang="en-US" dirty="0"/>
              <a:t>Candidates)</a:t>
            </a:r>
            <a:endParaRPr lang="en-US" b="1" dirty="0"/>
          </a:p>
          <a:p>
            <a:pPr marL="514350" lvl="0" indent="-514350">
              <a:buFont typeface="+mj-lt"/>
              <a:buAutoNum type="alphaLcPeriod"/>
            </a:pPr>
            <a:r>
              <a:rPr lang="en-US" dirty="0"/>
              <a:t>Poaching/ </a:t>
            </a:r>
            <a:r>
              <a:rPr lang="en-US" dirty="0" smtClean="0"/>
              <a:t>raiding (attracting)</a:t>
            </a:r>
            <a:endParaRPr lang="en-US" b="1" dirty="0"/>
          </a:p>
          <a:p>
            <a:pPr marL="514350" lvl="0" indent="-514350">
              <a:buFont typeface="+mj-lt"/>
              <a:buAutoNum type="alphaLcPeriod"/>
            </a:pPr>
            <a:r>
              <a:rPr lang="en-US" dirty="0"/>
              <a:t>Executive searching/Headhunting</a:t>
            </a:r>
            <a:endParaRPr lang="en-US" b="1" dirty="0"/>
          </a:p>
          <a:p>
            <a:pPr marL="514350" lvl="0" indent="-514350">
              <a:buFont typeface="+mj-lt"/>
              <a:buAutoNum type="alphaLcPeriod"/>
            </a:pPr>
            <a:r>
              <a:rPr lang="en-US" dirty="0"/>
              <a:t>Casual applications</a:t>
            </a:r>
            <a:endParaRPr lang="en-US" b="1" dirty="0"/>
          </a:p>
          <a:p>
            <a:pPr marL="514350" lvl="0" indent="-514350">
              <a:buFont typeface="+mj-lt"/>
              <a:buAutoNum type="alphaLcPeriod"/>
            </a:pPr>
            <a:r>
              <a:rPr lang="en-US" dirty="0"/>
              <a:t>Candidates of present employees</a:t>
            </a:r>
            <a:endParaRPr lang="en-US" b="1" dirty="0"/>
          </a:p>
          <a:p>
            <a:pPr marL="514350" lvl="0" indent="-514350">
              <a:buFont typeface="+mj-lt"/>
              <a:buAutoNum type="alphaLcPeriod"/>
            </a:pPr>
            <a:r>
              <a:rPr lang="en-US" dirty="0"/>
              <a:t>Educational institutes</a:t>
            </a:r>
            <a:endParaRPr lang="en-US" b="1" dirty="0"/>
          </a:p>
          <a:p>
            <a:pPr marL="514350" lvl="0" indent="-514350">
              <a:buFont typeface="+mj-lt"/>
              <a:buAutoNum type="alphaLcPeriod"/>
            </a:pPr>
            <a:r>
              <a:rPr lang="en-US" dirty="0"/>
              <a:t>Employment agencies</a:t>
            </a:r>
            <a:endParaRPr lang="en-US" b="1" dirty="0"/>
          </a:p>
          <a:p>
            <a:pPr marL="514350" lvl="0" indent="-514350">
              <a:buFont typeface="+mj-lt"/>
              <a:buAutoNum type="alphaLcPeriod"/>
            </a:pPr>
            <a:r>
              <a:rPr lang="en-US" dirty="0" err="1"/>
              <a:t>Labour</a:t>
            </a:r>
            <a:r>
              <a:rPr lang="en-US" dirty="0"/>
              <a:t> unions</a:t>
            </a:r>
            <a:endParaRPr lang="en-US" b="1" dirty="0"/>
          </a:p>
          <a:p>
            <a:pPr marL="514350" lvl="0" indent="-514350">
              <a:buFont typeface="+mj-lt"/>
              <a:buAutoNum type="alphaLcPeriod"/>
            </a:pPr>
            <a:r>
              <a:rPr lang="en-US" dirty="0"/>
              <a:t>Professional organizations </a:t>
            </a:r>
            <a:endParaRPr lang="en-US" baseline="-25000" dirty="0"/>
          </a:p>
          <a:p>
            <a:pPr marL="514350" lvl="0" indent="-514350">
              <a:buFont typeface="+mj-lt"/>
              <a:buAutoNum type="alphaLcPeriod"/>
            </a:pPr>
            <a:r>
              <a:rPr lang="en-US" dirty="0" smtClean="0"/>
              <a:t> </a:t>
            </a:r>
            <a:r>
              <a:rPr lang="en-US" dirty="0"/>
              <a:t>Miscellaneous sources</a:t>
            </a:r>
            <a:endParaRPr lang="en-US" b="1" dirty="0"/>
          </a:p>
          <a:p>
            <a:pPr marL="0" lvl="0" indent="0">
              <a:buNone/>
            </a:pPr>
            <a:r>
              <a:rPr lang="en-US" dirty="0" smtClean="0"/>
              <a:t>4. External </a:t>
            </a:r>
            <a:r>
              <a:rPr lang="en-US" dirty="0"/>
              <a:t>Methods of Recruitment</a:t>
            </a:r>
            <a:endParaRPr lang="en-US" b="1" dirty="0"/>
          </a:p>
          <a:p>
            <a:pPr marL="514350" lvl="0" indent="-514350">
              <a:buFont typeface="+mj-lt"/>
              <a:buAutoNum type="alphaLcPeriod"/>
            </a:pPr>
            <a:r>
              <a:rPr lang="en-US" dirty="0"/>
              <a:t>Radio/television advertisement</a:t>
            </a:r>
            <a:endParaRPr lang="en-US" b="1" u="sng" dirty="0"/>
          </a:p>
          <a:p>
            <a:pPr marL="514350" lvl="0" indent="-514350">
              <a:buFont typeface="+mj-lt"/>
              <a:buAutoNum type="alphaLcPeriod"/>
            </a:pPr>
            <a:r>
              <a:rPr lang="en-US" dirty="0"/>
              <a:t>Newspaper advertisement</a:t>
            </a:r>
            <a:endParaRPr lang="en-US" b="1" u="sng" dirty="0"/>
          </a:p>
          <a:p>
            <a:pPr marL="514350" indent="-514350">
              <a:buFont typeface="+mj-lt"/>
              <a:buAutoNum type="alphaLcPeriod"/>
            </a:pPr>
            <a:r>
              <a:rPr lang="en-US" dirty="0"/>
              <a:t> E-recruiting/computerized </a:t>
            </a:r>
            <a:r>
              <a:rPr lang="en-US" dirty="0" err="1"/>
              <a:t>metho</a:t>
            </a:r>
            <a:endParaRPr lang="en-US" dirty="0"/>
          </a:p>
        </p:txBody>
      </p:sp>
    </p:spTree>
    <p:extLst>
      <p:ext uri="{BB962C8B-B14F-4D97-AF65-F5344CB8AC3E}">
        <p14:creationId xmlns:p14="http://schemas.microsoft.com/office/powerpoint/2010/main" val="936143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normAutofit fontScale="92500" lnSpcReduction="10000"/>
          </a:bodyPr>
          <a:lstStyle/>
          <a:p>
            <a:pPr marL="0" indent="0">
              <a:buNone/>
            </a:pPr>
            <a:r>
              <a:rPr lang="en-US" dirty="0"/>
              <a:t>Recruitment of Protected </a:t>
            </a:r>
            <a:r>
              <a:rPr lang="en-US" dirty="0" smtClean="0"/>
              <a:t>Classes</a:t>
            </a:r>
          </a:p>
          <a:p>
            <a:r>
              <a:rPr lang="en-US" dirty="0"/>
              <a:t>The job candidates come from the societies. They greatly </a:t>
            </a:r>
            <a:r>
              <a:rPr lang="en-US" b="1" dirty="0"/>
              <a:t>differ</a:t>
            </a:r>
            <a:r>
              <a:rPr lang="en-US" dirty="0"/>
              <a:t> in terms of </a:t>
            </a:r>
            <a:r>
              <a:rPr lang="en-US" b="1" dirty="0"/>
              <a:t>their physical </a:t>
            </a:r>
            <a:r>
              <a:rPr lang="en-US" dirty="0"/>
              <a:t>and </a:t>
            </a:r>
            <a:r>
              <a:rPr lang="en-US" b="1" dirty="0"/>
              <a:t>mental abilities</a:t>
            </a:r>
            <a:r>
              <a:rPr lang="en-US" dirty="0"/>
              <a:t>. Not only that (a) some people are </a:t>
            </a:r>
            <a:r>
              <a:rPr lang="en-US" b="1" dirty="0"/>
              <a:t>disabled</a:t>
            </a:r>
            <a:r>
              <a:rPr lang="en-US" dirty="0"/>
              <a:t> with different degrees, (b) some of them belong to minority class or under </a:t>
            </a:r>
            <a:r>
              <a:rPr lang="en-US" b="1" dirty="0"/>
              <a:t>privileged </a:t>
            </a:r>
            <a:r>
              <a:rPr lang="en-US" dirty="0"/>
              <a:t>groups, (c) They differ in terms of </a:t>
            </a:r>
            <a:r>
              <a:rPr lang="en-US" b="1" dirty="0"/>
              <a:t>race or </a:t>
            </a:r>
            <a:r>
              <a:rPr lang="en-US" b="1" dirty="0" err="1"/>
              <a:t>colour</a:t>
            </a:r>
            <a:r>
              <a:rPr lang="en-US" b="1" dirty="0"/>
              <a:t>,</a:t>
            </a:r>
            <a:r>
              <a:rPr lang="en-US" dirty="0"/>
              <a:t> national origin, </a:t>
            </a:r>
            <a:r>
              <a:rPr lang="en-US" dirty="0" smtClean="0"/>
              <a:t>sex, religion</a:t>
            </a:r>
            <a:r>
              <a:rPr lang="en-US" dirty="0"/>
              <a:t>, etc.</a:t>
            </a:r>
          </a:p>
          <a:p>
            <a:r>
              <a:rPr lang="en-US" dirty="0"/>
              <a:t>So, to provide the equal employment opportunity every country has developed certain kinds of </a:t>
            </a:r>
            <a:r>
              <a:rPr lang="en-US" b="1" dirty="0"/>
              <a:t>Acts/Rules</a:t>
            </a:r>
            <a:r>
              <a:rPr lang="en-US" dirty="0"/>
              <a:t> to bring equity in term of HR practices including recruitment practices. Protected classes are recruited under two basis.</a:t>
            </a:r>
          </a:p>
          <a:p>
            <a:pPr marL="514350" lvl="0" indent="-514350">
              <a:buFont typeface="+mj-lt"/>
              <a:buAutoNum type="alphaLcPeriod"/>
            </a:pPr>
            <a:r>
              <a:rPr lang="en-US" dirty="0"/>
              <a:t> Mandatory (Compulsory Acts Jo be followed)</a:t>
            </a:r>
          </a:p>
          <a:p>
            <a:pPr marL="514350" lvl="0" indent="-514350">
              <a:buFont typeface="+mj-lt"/>
              <a:buAutoNum type="alphaLcPeriod"/>
            </a:pPr>
            <a:r>
              <a:rPr lang="en-US" dirty="0"/>
              <a:t>Voluntary (Some companies go beyond the Acts and offer more opportunities to protected classes)</a:t>
            </a:r>
          </a:p>
          <a:p>
            <a:r>
              <a:rPr lang="en-US" dirty="0"/>
              <a:t>To understand the concept "recruitment of protected classes, at first we need to know </a:t>
            </a:r>
            <a:r>
              <a:rPr lang="en-US" b="1" dirty="0"/>
              <a:t>two major </a:t>
            </a:r>
            <a:r>
              <a:rPr lang="en-US" dirty="0"/>
              <a:t>things.</a:t>
            </a:r>
          </a:p>
          <a:p>
            <a:endParaRPr lang="en-US" dirty="0"/>
          </a:p>
        </p:txBody>
      </p:sp>
    </p:spTree>
    <p:extLst>
      <p:ext uri="{BB962C8B-B14F-4D97-AF65-F5344CB8AC3E}">
        <p14:creationId xmlns:p14="http://schemas.microsoft.com/office/powerpoint/2010/main" val="140686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fontScale="92500" lnSpcReduction="20000"/>
          </a:bodyPr>
          <a:lstStyle/>
          <a:p>
            <a:pPr marL="0" indent="0">
              <a:buNone/>
            </a:pPr>
            <a:r>
              <a:rPr lang="en-US" dirty="0" smtClean="0"/>
              <a:t> a</a:t>
            </a:r>
            <a:r>
              <a:rPr lang="en-US" dirty="0"/>
              <a:t>.</a:t>
            </a:r>
            <a:r>
              <a:rPr lang="en-US" b="1" dirty="0"/>
              <a:t> Equal employment opportunity (EEO): </a:t>
            </a:r>
            <a:r>
              <a:rPr lang="en-US" dirty="0"/>
              <a:t>It refers to the </a:t>
            </a:r>
            <a:r>
              <a:rPr lang="en-US" b="1" dirty="0"/>
              <a:t>government's </a:t>
            </a:r>
            <a:r>
              <a:rPr lang="en-US" b="1" dirty="0" smtClean="0"/>
              <a:t>  attempt</a:t>
            </a:r>
            <a:r>
              <a:rPr lang="en-US" dirty="0" smtClean="0"/>
              <a:t> </a:t>
            </a:r>
            <a:r>
              <a:rPr lang="en-US" dirty="0"/>
              <a:t>to ensure that all individuals have an </a:t>
            </a:r>
            <a:r>
              <a:rPr lang="en-US" b="1" dirty="0"/>
              <a:t>equal chance </a:t>
            </a:r>
            <a:r>
              <a:rPr lang="en-US" dirty="0"/>
              <a:t>for employment. The chance must be equal regardless of race, </a:t>
            </a:r>
            <a:r>
              <a:rPr lang="en-US" dirty="0" err="1"/>
              <a:t>colour</a:t>
            </a:r>
            <a:r>
              <a:rPr lang="en-US" dirty="0"/>
              <a:t>, religion, sex, age, disability or national origin, to enforce this concept in action, many government have used constitutional amendments, legislation, and executive orders, as well as the court decisions that interpret these laws. However, equal employment laws are not the same in all countries,</a:t>
            </a:r>
          </a:p>
          <a:p>
            <a:r>
              <a:rPr lang="en-US" dirty="0"/>
              <a:t>Again to determine whether an EEO law has been</a:t>
            </a:r>
            <a:r>
              <a:rPr lang="en-US" b="1" dirty="0"/>
              <a:t> violated </a:t>
            </a:r>
            <a:r>
              <a:rPr lang="en-US" dirty="0"/>
              <a:t>one must know</a:t>
            </a:r>
            <a:r>
              <a:rPr lang="en-US" b="1" dirty="0"/>
              <a:t> </a:t>
            </a:r>
            <a:r>
              <a:rPr lang="en-US" b="1" dirty="0" smtClean="0"/>
              <a:t>two </a:t>
            </a:r>
            <a:r>
              <a:rPr lang="en-US" dirty="0" smtClean="0"/>
              <a:t>concepts </a:t>
            </a:r>
            <a:r>
              <a:rPr lang="en-US" b="1" dirty="0"/>
              <a:t>established by courts:</a:t>
            </a:r>
          </a:p>
          <a:p>
            <a:r>
              <a:rPr lang="en-US" b="1" dirty="0" smtClean="0"/>
              <a:t>Intentional </a:t>
            </a:r>
            <a:r>
              <a:rPr lang="en-US" b="1" dirty="0"/>
              <a:t>discrimination:</a:t>
            </a:r>
            <a:r>
              <a:rPr lang="en-US" dirty="0"/>
              <a:t> It is a form of employment discrimination </a:t>
            </a:r>
            <a:r>
              <a:rPr lang="en-US" dirty="0" smtClean="0"/>
              <a:t>in which an </a:t>
            </a:r>
            <a:r>
              <a:rPr lang="en-US" dirty="0"/>
              <a:t>employers treat candidate unfairly because of their membership in a </a:t>
            </a:r>
            <a:r>
              <a:rPr lang="en-US" dirty="0" smtClean="0"/>
              <a:t>protected group (it is </a:t>
            </a:r>
            <a:r>
              <a:rPr lang="en-US" dirty="0"/>
              <a:t>strictly illegal).</a:t>
            </a:r>
          </a:p>
          <a:p>
            <a:r>
              <a:rPr lang="en-US" b="1" dirty="0" smtClean="0"/>
              <a:t>Unintentional </a:t>
            </a:r>
            <a:r>
              <a:rPr lang="en-US" b="1" dirty="0"/>
              <a:t>discrimination</a:t>
            </a:r>
            <a:r>
              <a:rPr lang="en-US" dirty="0"/>
              <a:t>: It is a form of employment discrimination in which </a:t>
            </a:r>
            <a:r>
              <a:rPr lang="en-US" dirty="0" smtClean="0"/>
              <a:t>an</a:t>
            </a:r>
            <a:r>
              <a:rPr lang="en-US" b="1" dirty="0" smtClean="0"/>
              <a:t> </a:t>
            </a:r>
            <a:r>
              <a:rPr lang="en-US" dirty="0" smtClean="0"/>
              <a:t>employment </a:t>
            </a:r>
            <a:r>
              <a:rPr lang="en-US" b="1" dirty="0"/>
              <a:t>practice</a:t>
            </a:r>
            <a:r>
              <a:rPr lang="en-US" dirty="0"/>
              <a:t> that is not job related has equal consequences for </a:t>
            </a:r>
            <a:r>
              <a:rPr lang="en-US" dirty="0" smtClean="0"/>
              <a:t>people of different </a:t>
            </a:r>
            <a:r>
              <a:rPr lang="en-US" dirty="0"/>
              <a:t>protected groups (It, is fair and legal).</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1865811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lstStyle/>
          <a:p>
            <a:pPr marL="0" indent="0">
              <a:buNone/>
            </a:pPr>
            <a:r>
              <a:rPr lang="en-US" dirty="0" smtClean="0"/>
              <a:t>b. </a:t>
            </a:r>
            <a:r>
              <a:rPr lang="en-US" b="1" dirty="0" smtClean="0"/>
              <a:t>Affirmative (positive) </a:t>
            </a:r>
            <a:r>
              <a:rPr lang="en-US" b="1" dirty="0"/>
              <a:t>action Plan (AAP): </a:t>
            </a:r>
            <a:r>
              <a:rPr lang="en-US" dirty="0"/>
              <a:t>It is also called </a:t>
            </a:r>
            <a:r>
              <a:rPr lang="en-US" b="1" dirty="0"/>
              <a:t>reverse</a:t>
            </a:r>
            <a:r>
              <a:rPr lang="en-US" dirty="0"/>
              <a:t> discrimination. </a:t>
            </a:r>
            <a:r>
              <a:rPr lang="en-US" dirty="0" smtClean="0"/>
              <a:t>The main </a:t>
            </a:r>
            <a:r>
              <a:rPr lang="en-US" dirty="0"/>
              <a:t>objective of affirmative action is to </a:t>
            </a:r>
            <a:r>
              <a:rPr lang="en-US" b="1" dirty="0"/>
              <a:t>remedy</a:t>
            </a:r>
            <a:r>
              <a:rPr lang="en-US" dirty="0"/>
              <a:t> </a:t>
            </a:r>
            <a:r>
              <a:rPr lang="en-US" b="1" dirty="0"/>
              <a:t>past and current discrimination</a:t>
            </a:r>
            <a:r>
              <a:rPr lang="en-US" dirty="0"/>
              <a:t>. Affirmative action makes special provisions to recruit, train retain, promote or grant some other </a:t>
            </a:r>
            <a:r>
              <a:rPr lang="en-US" dirty="0" smtClean="0"/>
              <a:t>benefit </a:t>
            </a:r>
            <a:r>
              <a:rPr lang="en-US" dirty="0"/>
              <a:t>to members of protected groups, affirmative action may to beyond the </a:t>
            </a:r>
            <a:r>
              <a:rPr lang="en-US" dirty="0" smtClean="0"/>
              <a:t>EEO </a:t>
            </a:r>
            <a:r>
              <a:rPr lang="en-US" dirty="0"/>
              <a:t>provisions</a:t>
            </a:r>
            <a:r>
              <a:rPr lang="en-US" dirty="0" smtClean="0"/>
              <a:t>.</a:t>
            </a:r>
            <a:r>
              <a:rPr lang="en-US" dirty="0"/>
              <a:t> To implement affirmative action companies prepare a Affirmative Action </a:t>
            </a:r>
            <a:r>
              <a:rPr lang="en-US" dirty="0" smtClean="0"/>
              <a:t>Pla</a:t>
            </a:r>
            <a:r>
              <a:rPr lang="en-US" dirty="0"/>
              <a:t>n</a:t>
            </a:r>
            <a:r>
              <a:rPr lang="en-US" dirty="0" smtClean="0"/>
              <a:t> </a:t>
            </a:r>
            <a:r>
              <a:rPr lang="en-US" dirty="0"/>
              <a:t>(AAP). Actually AAP is a statement that specifies how the organization plans t</a:t>
            </a:r>
            <a:r>
              <a:rPr lang="en-US" dirty="0" smtClean="0"/>
              <a:t>o </a:t>
            </a:r>
            <a:r>
              <a:rPr lang="en-US" dirty="0"/>
              <a:t>increase the </a:t>
            </a:r>
            <a:r>
              <a:rPr lang="en-US" b="1" dirty="0"/>
              <a:t>utilization of targeted </a:t>
            </a:r>
            <a:r>
              <a:rPr lang="en-US" dirty="0"/>
              <a:t>(protected) </a:t>
            </a:r>
            <a:r>
              <a:rPr lang="en-US" dirty="0" smtClean="0"/>
              <a:t>groups.</a:t>
            </a:r>
          </a:p>
          <a:p>
            <a:r>
              <a:rPr lang="en-US" dirty="0"/>
              <a:t>Affirmative action was originally conceived as a way of </a:t>
            </a:r>
            <a:r>
              <a:rPr lang="en-US" b="1" dirty="0"/>
              <a:t>taking extra effort</a:t>
            </a:r>
            <a:r>
              <a:rPr lang="en-US" dirty="0"/>
              <a:t> to attract and retain minority (protected) employees. Nowadays, many organizations have resorted to quota like hiring which is </a:t>
            </a:r>
            <a:r>
              <a:rPr lang="en-US" dirty="0" smtClean="0"/>
              <a:t>forceful.</a:t>
            </a:r>
            <a:endParaRPr lang="en-US" dirty="0"/>
          </a:p>
          <a:p>
            <a:endParaRPr lang="en-US" dirty="0"/>
          </a:p>
        </p:txBody>
      </p:sp>
    </p:spTree>
    <p:extLst>
      <p:ext uri="{BB962C8B-B14F-4D97-AF65-F5344CB8AC3E}">
        <p14:creationId xmlns:p14="http://schemas.microsoft.com/office/powerpoint/2010/main" val="3803640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a:bodyPr>
          <a:lstStyle/>
          <a:p>
            <a:r>
              <a:rPr lang="en-US" b="1" dirty="0"/>
              <a:t>Conclusion</a:t>
            </a:r>
            <a:r>
              <a:rPr lang="en-US" dirty="0"/>
              <a:t>: HR managers need to give special attention towards recruitment of protected class. It is a difficult task to them but there is no other way. It is a special type of recruitment because:</a:t>
            </a:r>
          </a:p>
          <a:p>
            <a:pPr lvl="0"/>
            <a:r>
              <a:rPr lang="en-US" dirty="0"/>
              <a:t>It is mandatory</a:t>
            </a:r>
          </a:p>
          <a:p>
            <a:pPr lvl="0"/>
            <a:r>
              <a:rPr lang="en-US" dirty="0"/>
              <a:t>It may be a costly procedure</a:t>
            </a:r>
          </a:p>
          <a:p>
            <a:pPr lvl="0"/>
            <a:r>
              <a:rPr lang="en-US" dirty="0"/>
              <a:t>Differential treatment and special privileges may have to be offered</a:t>
            </a:r>
          </a:p>
          <a:p>
            <a:pPr lvl="0"/>
            <a:r>
              <a:rPr lang="en-US" dirty="0"/>
              <a:t>The process of recruitment many be a longer process as compared to normal candidates</a:t>
            </a:r>
          </a:p>
          <a:p>
            <a:pPr lvl="0"/>
            <a:r>
              <a:rPr lang="en-US" dirty="0"/>
              <a:t>The productivity of protected groups may be lower them the normal candidates</a:t>
            </a:r>
          </a:p>
          <a:p>
            <a:pPr lvl="0"/>
            <a:r>
              <a:rPr lang="en-US" dirty="0"/>
              <a:t>The constitution of Nepal 2072 also has provision to recruit protected classes in government and semi-</a:t>
            </a:r>
            <a:r>
              <a:rPr lang="en-US" dirty="0" err="1"/>
              <a:t>govemment</a:t>
            </a:r>
            <a:r>
              <a:rPr lang="en-US" dirty="0"/>
              <a:t> organization.</a:t>
            </a:r>
          </a:p>
          <a:p>
            <a:endParaRPr lang="en-US" dirty="0"/>
          </a:p>
        </p:txBody>
      </p:sp>
    </p:spTree>
    <p:extLst>
      <p:ext uri="{BB962C8B-B14F-4D97-AF65-F5344CB8AC3E}">
        <p14:creationId xmlns:p14="http://schemas.microsoft.com/office/powerpoint/2010/main" val="397867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lnSpcReduction="10000"/>
          </a:bodyPr>
          <a:lstStyle/>
          <a:p>
            <a:pPr marL="0" indent="0">
              <a:buNone/>
            </a:pPr>
            <a:r>
              <a:rPr lang="en-US" u="sng" dirty="0" smtClean="0"/>
              <a:t> </a:t>
            </a:r>
            <a:r>
              <a:rPr lang="en-US" b="1" dirty="0"/>
              <a:t>Electronic Recruitment: Purposes and Limitations</a:t>
            </a:r>
          </a:p>
          <a:p>
            <a:r>
              <a:rPr lang="en-US" dirty="0"/>
              <a:t>Recruitment is a core function of organizations. The traditional recruitment process consists of three main phases: </a:t>
            </a:r>
            <a:r>
              <a:rPr lang="en-US" b="1" dirty="0"/>
              <a:t>attraction, screening and selection </a:t>
            </a:r>
            <a:r>
              <a:rPr lang="en-US" dirty="0"/>
              <a:t>of applicants. Despite traditional recruitment process modern organization have started using electronic or </a:t>
            </a:r>
            <a:r>
              <a:rPr lang="en-US" dirty="0" smtClean="0"/>
              <a:t>e-recruitment </a:t>
            </a:r>
            <a:r>
              <a:rPr lang="en-US" dirty="0"/>
              <a:t>process. E-recruitment process has become easy and wide spread due to</a:t>
            </a:r>
            <a:r>
              <a:rPr lang="en-US" b="1" dirty="0"/>
              <a:t> development in the information technology (IT).</a:t>
            </a:r>
            <a:r>
              <a:rPr lang="en-US" dirty="0"/>
              <a:t> Many organizations use both of the processes as per their need and convenience.</a:t>
            </a:r>
          </a:p>
          <a:p>
            <a:r>
              <a:rPr lang="en-US" dirty="0"/>
              <a:t>E-recruitment, also known as </a:t>
            </a:r>
            <a:r>
              <a:rPr lang="en-US" b="1" dirty="0"/>
              <a:t>online recruitment</a:t>
            </a:r>
            <a:r>
              <a:rPr lang="en-US" dirty="0"/>
              <a:t> is the practice of using IT in the recruitment function. In other words, e-recruitment is </a:t>
            </a:r>
            <a:r>
              <a:rPr lang="en-US" b="1" dirty="0"/>
              <a:t>web-based resource </a:t>
            </a:r>
            <a:r>
              <a:rPr lang="en-US" dirty="0"/>
              <a:t>for the tasks involved with </a:t>
            </a:r>
            <a:r>
              <a:rPr lang="en-US" b="1" dirty="0"/>
              <a:t>finding, attracting, assessing, interviewing and hiring</a:t>
            </a:r>
            <a:r>
              <a:rPr lang="en-US" dirty="0"/>
              <a:t> new staff. In other words any recruitment process that an organization conducts via web-based tools is known as </a:t>
            </a:r>
            <a:r>
              <a:rPr lang="en-US" b="1" dirty="0"/>
              <a:t>online recruitment or E-recruitment.</a:t>
            </a:r>
          </a:p>
          <a:p>
            <a:endParaRPr lang="en-US" dirty="0"/>
          </a:p>
        </p:txBody>
      </p:sp>
    </p:spTree>
    <p:extLst>
      <p:ext uri="{BB962C8B-B14F-4D97-AF65-F5344CB8AC3E}">
        <p14:creationId xmlns:p14="http://schemas.microsoft.com/office/powerpoint/2010/main" val="1252731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fontScale="62500" lnSpcReduction="20000"/>
          </a:bodyPr>
          <a:lstStyle/>
          <a:p>
            <a:r>
              <a:rPr lang="en-US" b="1" dirty="0"/>
              <a:t>The Process</a:t>
            </a:r>
          </a:p>
          <a:p>
            <a:r>
              <a:rPr lang="en-US" dirty="0"/>
              <a:t>All </a:t>
            </a:r>
            <a:r>
              <a:rPr lang="en-US" b="1" dirty="0"/>
              <a:t>the there previously mentioned phases (attraction screening, and selecting) of the </a:t>
            </a:r>
            <a:r>
              <a:rPr lang="en-US" dirty="0"/>
              <a:t>process </a:t>
            </a:r>
            <a:r>
              <a:rPr lang="en-US" b="1" dirty="0"/>
              <a:t>may </a:t>
            </a:r>
            <a:r>
              <a:rPr lang="en-US" b="1" dirty="0" smtClean="0"/>
              <a:t>become web-based. </a:t>
            </a:r>
            <a:r>
              <a:rPr lang="en-US" b="1" dirty="0"/>
              <a:t>Let's take the examples of e-</a:t>
            </a:r>
            <a:r>
              <a:rPr lang="en-US" b="1" dirty="0" err="1"/>
              <a:t>recnntmg</a:t>
            </a:r>
            <a:r>
              <a:rPr lang="en-US" b="1" dirty="0"/>
              <a:t> </a:t>
            </a:r>
            <a:r>
              <a:rPr lang="en-US" b="1" dirty="0" err="1" smtClean="0"/>
              <a:t>activites</a:t>
            </a:r>
            <a:r>
              <a:rPr lang="en-US" b="1" dirty="0" smtClean="0"/>
              <a:t> and </a:t>
            </a:r>
            <a:r>
              <a:rPr lang="en-US" dirty="0" smtClean="0"/>
              <a:t>services</a:t>
            </a:r>
            <a:r>
              <a:rPr lang="en-US" dirty="0"/>
              <a:t>:</a:t>
            </a:r>
          </a:p>
          <a:p>
            <a:pPr lvl="0"/>
            <a:r>
              <a:rPr lang="en-US" dirty="0"/>
              <a:t>Online job posting such as on corporate websites or job </a:t>
            </a:r>
            <a:r>
              <a:rPr lang="en-US" b="1" dirty="0"/>
              <a:t>portals,</a:t>
            </a:r>
            <a:endParaRPr lang="en-US" dirty="0"/>
          </a:p>
          <a:p>
            <a:pPr lvl="0"/>
            <a:r>
              <a:rPr lang="en-US" dirty="0"/>
              <a:t>Receiving of applications over the internet,</a:t>
            </a:r>
          </a:p>
          <a:p>
            <a:pPr lvl="0"/>
            <a:r>
              <a:rPr lang="en-US" dirty="0"/>
              <a:t>Storage of collected applications,</a:t>
            </a:r>
          </a:p>
          <a:p>
            <a:pPr lvl="0"/>
            <a:r>
              <a:rPr lang="en-US" dirty="0"/>
              <a:t>Online tests, and</a:t>
            </a:r>
          </a:p>
          <a:p>
            <a:pPr lvl="0"/>
            <a:r>
              <a:rPr lang="en-US" dirty="0"/>
              <a:t>Responses and status management.</a:t>
            </a:r>
          </a:p>
          <a:p>
            <a:r>
              <a:rPr lang="en-US" b="1" dirty="0"/>
              <a:t>The Purpose</a:t>
            </a:r>
          </a:p>
          <a:p>
            <a:r>
              <a:rPr lang="en-US" dirty="0"/>
              <a:t>The purpose of e-recruitment is to make the processes (involved) more efficient and effective, as well as less expensive. Online recruitment can reach a large pool of potential employees and facilitate the selection process.</a:t>
            </a:r>
          </a:p>
          <a:p>
            <a:r>
              <a:rPr lang="en-US" b="1" dirty="0"/>
              <a:t>Requirements and Limitations</a:t>
            </a:r>
          </a:p>
          <a:p>
            <a:r>
              <a:rPr lang="en-US" dirty="0"/>
              <a:t>The online promotion of an organization as a desirable place to work, through the corporate websites, is one element of e-recruitment. E-recruitment software and systems are available as standalone applications, product</a:t>
            </a:r>
            <a:r>
              <a:rPr lang="en-US" dirty="0" smtClean="0"/>
              <a:t>, suites </a:t>
            </a:r>
            <a:r>
              <a:rPr lang="en-US" dirty="0"/>
              <a:t>and services. "</a:t>
            </a:r>
          </a:p>
          <a:p>
            <a:r>
              <a:rPr lang="en-US" dirty="0"/>
              <a:t>E-recruitment should not be considered as complete process in itself, but more as a web- based assistance that must be integrated into recruiting and selecting methods. A high integration level of e-recruiting is achieved when parts of the online recruitment process are automated by a corporate information system. This type of information system is called human resources information system (HRIS)</a:t>
            </a:r>
            <a:br>
              <a:rPr lang="en-US" dirty="0"/>
            </a:br>
            <a:endParaRPr lang="en-US" dirty="0"/>
          </a:p>
        </p:txBody>
      </p:sp>
    </p:spTree>
    <p:extLst>
      <p:ext uri="{BB962C8B-B14F-4D97-AF65-F5344CB8AC3E}">
        <p14:creationId xmlns:p14="http://schemas.microsoft.com/office/powerpoint/2010/main" val="2184529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fontScale="92500" lnSpcReduction="20000"/>
          </a:bodyPr>
          <a:lstStyle/>
          <a:p>
            <a:r>
              <a:rPr lang="en-US" b="1" dirty="0"/>
              <a:t>Concept of </a:t>
            </a:r>
            <a:r>
              <a:rPr lang="en-US" b="1" dirty="0" smtClean="0"/>
              <a:t>Selection</a:t>
            </a:r>
          </a:p>
          <a:p>
            <a:r>
              <a:rPr lang="en-US" dirty="0"/>
              <a:t>Selection is essentially a process of </a:t>
            </a:r>
            <a:r>
              <a:rPr lang="en-US" b="1" dirty="0"/>
              <a:t>choosing right applicant</a:t>
            </a:r>
            <a:r>
              <a:rPr lang="en-US" dirty="0"/>
              <a:t> best suited for the organization's requirement. It is also the </a:t>
            </a:r>
            <a:r>
              <a:rPr lang="en-US" b="1" dirty="0"/>
              <a:t>process of rejecting</a:t>
            </a:r>
            <a:r>
              <a:rPr lang="en-US" dirty="0"/>
              <a:t> the unsuitable applicants and finally arriving at the most suitable one. The most common approach to the selection objective is to choose individuals who possess the necessary skills, abilities and personality to successfully fill specific jobs in the organization.</a:t>
            </a:r>
          </a:p>
          <a:p>
            <a:r>
              <a:rPr lang="en-US" dirty="0" err="1"/>
              <a:t>Byars</a:t>
            </a:r>
            <a:r>
              <a:rPr lang="en-US" dirty="0"/>
              <a:t> and Rue: "Selection is the process of choosing from those available individuals who are most likely to perform successfully in a job.”</a:t>
            </a:r>
          </a:p>
          <a:p>
            <a:r>
              <a:rPr lang="en-US" dirty="0" err="1"/>
              <a:t>DeCenzo</a:t>
            </a:r>
            <a:r>
              <a:rPr lang="en-US" dirty="0"/>
              <a:t> and Robbins: "The primary purpose of selection activities is to predict which job applicant will be successful if </a:t>
            </a:r>
            <a:r>
              <a:rPr lang="en-US" dirty="0" smtClean="0"/>
              <a:t>hired.”</a:t>
            </a:r>
          </a:p>
          <a:p>
            <a:r>
              <a:rPr lang="en-US" dirty="0"/>
              <a:t>Conclusion: In short, the role of selection in an organization's success is important because of two major reasons:</a:t>
            </a:r>
          </a:p>
          <a:p>
            <a:pPr lvl="0"/>
            <a:r>
              <a:rPr lang="en-US" dirty="0"/>
              <a:t>First, work performance depends on individuals. Therefore, effective selection has greater relevance.</a:t>
            </a:r>
          </a:p>
          <a:p>
            <a:pPr lvl="0"/>
            <a:r>
              <a:rPr lang="en-US" dirty="0"/>
              <a:t>Second, costs of wrong candidate selection are much higher.</a:t>
            </a:r>
          </a:p>
          <a:p>
            <a:endParaRPr lang="en-US" dirty="0"/>
          </a:p>
        </p:txBody>
      </p:sp>
    </p:spTree>
    <p:extLst>
      <p:ext uri="{BB962C8B-B14F-4D97-AF65-F5344CB8AC3E}">
        <p14:creationId xmlns:p14="http://schemas.microsoft.com/office/powerpoint/2010/main" val="319817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lstStyle/>
          <a:p>
            <a:r>
              <a:rPr lang="en-US" b="1" dirty="0"/>
              <a:t>Importance of HRP/Need </a:t>
            </a:r>
            <a:r>
              <a:rPr lang="en-US" dirty="0"/>
              <a:t>for </a:t>
            </a:r>
            <a:r>
              <a:rPr lang="en-US" b="1" dirty="0" smtClean="0"/>
              <a:t>HRP</a:t>
            </a:r>
          </a:p>
          <a:p>
            <a:pPr lvl="0"/>
            <a:r>
              <a:rPr lang="en-US" dirty="0"/>
              <a:t>A proper HRP: It leads to the optimum utilization of human resources, improves productivity and helps in achieving the objectives of an organization.</a:t>
            </a:r>
          </a:p>
          <a:p>
            <a:pPr lvl="0"/>
            <a:r>
              <a:rPr lang="en-US" dirty="0"/>
              <a:t>Improper or no planning: It leads to disturbance in the flows of work, lower production, less job satisfaction, high cost of production and consistent trouble for managers.</a:t>
            </a:r>
          </a:p>
          <a:p>
            <a:pPr lvl="0"/>
            <a:r>
              <a:rPr lang="en-US" dirty="0"/>
              <a:t>For an individual: HRP is important because it helps him/her to improve his/her skills and utilize his/her capabilities and potential to the utmost.</a:t>
            </a:r>
          </a:p>
          <a:p>
            <a:r>
              <a:rPr lang="en-US" dirty="0"/>
              <a:t>For an organization: HRP is important because it improves the efficiency and </a:t>
            </a:r>
            <a:r>
              <a:rPr lang="en-US" dirty="0" smtClean="0"/>
              <a:t>productivity.</a:t>
            </a:r>
            <a:endParaRPr lang="en-US" dirty="0"/>
          </a:p>
        </p:txBody>
      </p:sp>
    </p:spTree>
    <p:extLst>
      <p:ext uri="{BB962C8B-B14F-4D97-AF65-F5344CB8AC3E}">
        <p14:creationId xmlns:p14="http://schemas.microsoft.com/office/powerpoint/2010/main" val="2330490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normAutofit fontScale="92500" lnSpcReduction="10000"/>
          </a:bodyPr>
          <a:lstStyle/>
          <a:p>
            <a:r>
              <a:rPr lang="en-US" b="1" dirty="0"/>
              <a:t>Steps In Selection Procedures (Employee selection process</a:t>
            </a:r>
            <a:r>
              <a:rPr lang="en-US" b="1" dirty="0" smtClean="0"/>
              <a:t>)</a:t>
            </a:r>
          </a:p>
          <a:p>
            <a:pPr marL="0" lvl="0" indent="0">
              <a:buNone/>
            </a:pPr>
            <a:r>
              <a:rPr lang="en-US" dirty="0" smtClean="0"/>
              <a:t>1.</a:t>
            </a:r>
            <a:r>
              <a:rPr lang="en-US" b="1" dirty="0" smtClean="0"/>
              <a:t> Reception </a:t>
            </a:r>
            <a:r>
              <a:rPr lang="en-US" b="1" dirty="0"/>
              <a:t>in employment office</a:t>
            </a:r>
            <a:r>
              <a:rPr lang="en-US" dirty="0"/>
              <a:t>: Information related to the job and about that I company is disseminated to the concerned applicants in this step. This step is less 1 common among small and medium sized enterprises in Nepal.</a:t>
            </a:r>
          </a:p>
          <a:p>
            <a:pPr marL="0" lvl="0" indent="0">
              <a:buNone/>
            </a:pPr>
            <a:r>
              <a:rPr lang="en-US" dirty="0" smtClean="0"/>
              <a:t>2.</a:t>
            </a:r>
            <a:r>
              <a:rPr lang="en-US" b="1" dirty="0" smtClean="0"/>
              <a:t> Preliminary </a:t>
            </a:r>
            <a:r>
              <a:rPr lang="en-US" b="1" dirty="0"/>
              <a:t>interview</a:t>
            </a:r>
            <a:r>
              <a:rPr lang="en-US" dirty="0"/>
              <a:t>: The more non-selective the recruitment program, the more </a:t>
            </a:r>
            <a:r>
              <a:rPr lang="en-US" dirty="0" smtClean="0"/>
              <a:t>likely </a:t>
            </a:r>
            <a:r>
              <a:rPr lang="en-US" dirty="0"/>
              <a:t>it is that a preliminary interview ill be required. This initial interview is usually 1 quite short and has its objective the elimination of the obviously unqualified.</a:t>
            </a:r>
          </a:p>
          <a:p>
            <a:pPr marL="0" indent="0">
              <a:buNone/>
            </a:pPr>
            <a:r>
              <a:rPr lang="en-US" dirty="0" smtClean="0"/>
              <a:t>The </a:t>
            </a:r>
            <a:r>
              <a:rPr lang="en-US" dirty="0"/>
              <a:t>more obvious facts and impressions are of the type generally obtained in an initial I interview. Appearance and fluency in speech are quickly evaluated. Applicants </a:t>
            </a:r>
            <a:r>
              <a:rPr lang="en-US" dirty="0" smtClean="0"/>
              <a:t>are </a:t>
            </a:r>
            <a:r>
              <a:rPr lang="en-US" dirty="0"/>
              <a:t>asked why they are applying for a job with particular organization. </a:t>
            </a:r>
            <a:r>
              <a:rPr lang="en-US" dirty="0" smtClean="0"/>
              <a:t>Salary </a:t>
            </a:r>
            <a:r>
              <a:rPr lang="en-US" dirty="0"/>
              <a:t>requirements are ascertained. If the applicant appears to have some change </a:t>
            </a:r>
            <a:r>
              <a:rPr lang="en-US" dirty="0" smtClean="0"/>
              <a:t>of </a:t>
            </a:r>
            <a:r>
              <a:rPr lang="en-US" dirty="0"/>
              <a:t>qualifying for existing job openings he or she is given the application form to complete</a:t>
            </a:r>
            <a:r>
              <a:rPr lang="en-US" dirty="0" smtClean="0"/>
              <a:t>. </a:t>
            </a:r>
            <a:r>
              <a:rPr lang="en-US" dirty="0"/>
              <a:t>This step is also less common in </a:t>
            </a:r>
            <a:r>
              <a:rPr lang="en-US" dirty="0" smtClean="0"/>
              <a:t>Nepal.</a:t>
            </a:r>
            <a:endParaRPr lang="en-US" dirty="0"/>
          </a:p>
        </p:txBody>
      </p:sp>
    </p:spTree>
    <p:extLst>
      <p:ext uri="{BB962C8B-B14F-4D97-AF65-F5344CB8AC3E}">
        <p14:creationId xmlns:p14="http://schemas.microsoft.com/office/powerpoint/2010/main" val="1970685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fontScale="70000" lnSpcReduction="20000"/>
          </a:bodyPr>
          <a:lstStyle/>
          <a:p>
            <a:pPr marL="0" indent="0">
              <a:buNone/>
            </a:pPr>
            <a:r>
              <a:rPr lang="en-US" b="1" dirty="0" smtClean="0"/>
              <a:t>3.Application </a:t>
            </a:r>
            <a:r>
              <a:rPr lang="en-US" b="1" dirty="0"/>
              <a:t>blank (form): </a:t>
            </a:r>
            <a:r>
              <a:rPr lang="en-US" dirty="0"/>
              <a:t>The application form is used to obtain information (in the | applicants own hand-writing) sufficient to identify him properly (name, address, | </a:t>
            </a:r>
            <a:r>
              <a:rPr lang="en-US" b="1" dirty="0"/>
              <a:t>telephone </a:t>
            </a:r>
            <a:r>
              <a:rPr lang="en-US" dirty="0"/>
              <a:t>number, gender, age, height, weight, education, etc.). It also helps to make | </a:t>
            </a:r>
            <a:r>
              <a:rPr lang="en-US" b="1" dirty="0"/>
              <a:t>tentative guess </a:t>
            </a:r>
            <a:r>
              <a:rPr lang="en-US" dirty="0"/>
              <a:t>regarding candidate's suitability for employment. Primarily the choice I </a:t>
            </a:r>
            <a:r>
              <a:rPr lang="en-US" b="1" dirty="0"/>
              <a:t>Of</a:t>
            </a:r>
            <a:r>
              <a:rPr lang="en-US" dirty="0"/>
              <a:t> </a:t>
            </a:r>
            <a:r>
              <a:rPr lang="en-US" b="1" dirty="0"/>
              <a:t>questions on </a:t>
            </a:r>
            <a:r>
              <a:rPr lang="en-US" dirty="0"/>
              <a:t>the form should be valid predictors of employment success or failure. I </a:t>
            </a:r>
            <a:r>
              <a:rPr lang="en-US" b="1" dirty="0"/>
              <a:t>Unnecessary questions </a:t>
            </a:r>
            <a:r>
              <a:rPr lang="en-US" dirty="0"/>
              <a:t>should </a:t>
            </a:r>
            <a:r>
              <a:rPr lang="en-US" b="1" dirty="0"/>
              <a:t>not </a:t>
            </a:r>
            <a:r>
              <a:rPr lang="en-US" dirty="0"/>
              <a:t>appear in the form.</a:t>
            </a:r>
          </a:p>
          <a:p>
            <a:pPr marL="0" lvl="0" indent="0">
              <a:buNone/>
            </a:pPr>
            <a:r>
              <a:rPr lang="en-US" b="1" dirty="0" smtClean="0"/>
              <a:t>4. Selection </a:t>
            </a:r>
            <a:r>
              <a:rPr lang="en-US" b="1" dirty="0"/>
              <a:t>tests</a:t>
            </a:r>
            <a:r>
              <a:rPr lang="en-US" dirty="0"/>
              <a:t>: In recent years selection tests (which are usually constructed by industrial psychologists) have become a well accepted part of the selection procedure for the majority of medium and large sized companies. For further details also see "Selection tests" topic discussed in the book.</a:t>
            </a:r>
          </a:p>
          <a:p>
            <a:pPr marL="0" lvl="0" indent="0">
              <a:buNone/>
            </a:pPr>
            <a:r>
              <a:rPr lang="en-US" b="1" dirty="0" smtClean="0"/>
              <a:t>5. Main </a:t>
            </a:r>
            <a:r>
              <a:rPr lang="en-US" b="1" dirty="0"/>
              <a:t>employment office interview: </a:t>
            </a:r>
            <a:r>
              <a:rPr lang="en-US" dirty="0"/>
              <a:t>Despite the impressive development of the testing process (as an aid to selection), the interview remains the single most important tool in the hiring program. The interviewer is in the unique position of being able to evaluate information obtained from the application form. The interviewer can integrate information obtained from previous steps with his own impressions and observation. This interview helps to reach a decision regarding the suitability of the applicant for employment.</a:t>
            </a:r>
          </a:p>
          <a:p>
            <a:pPr marL="0" lvl="0" indent="0">
              <a:buNone/>
            </a:pPr>
            <a:r>
              <a:rPr lang="en-US" dirty="0" smtClean="0"/>
              <a:t>6. </a:t>
            </a:r>
            <a:r>
              <a:rPr lang="en-US" b="1" dirty="0" smtClean="0"/>
              <a:t>Investigation </a:t>
            </a:r>
            <a:r>
              <a:rPr lang="en-US" b="1" dirty="0"/>
              <a:t>of applicant's background: </a:t>
            </a:r>
            <a:r>
              <a:rPr lang="en-US" dirty="0"/>
              <a:t>An investigation into a suitable candidate's background is very often overlooked by many organizations. Previous employer and school officials can often provide valuable information into the applicant's </a:t>
            </a:r>
            <a:r>
              <a:rPr lang="en-US" dirty="0" smtClean="0"/>
              <a:t>personality</a:t>
            </a:r>
            <a:r>
              <a:rPr lang="en-US" b="1" dirty="0"/>
              <a:t> </a:t>
            </a:r>
            <a:r>
              <a:rPr lang="en-US" dirty="0" smtClean="0"/>
              <a:t>and </a:t>
            </a:r>
            <a:r>
              <a:rPr lang="en-US" dirty="0"/>
              <a:t>behavior. It is believed that the best guide to what a person will do in the </a:t>
            </a:r>
            <a:r>
              <a:rPr lang="en-US" dirty="0" smtClean="0"/>
              <a:t> </a:t>
            </a:r>
            <a:r>
              <a:rPr lang="en-US" dirty="0"/>
              <a:t>what he has done in the past.</a:t>
            </a:r>
          </a:p>
          <a:p>
            <a:pPr marL="0" indent="0">
              <a:buNone/>
            </a:pPr>
            <a:r>
              <a:rPr lang="en-US" b="1" dirty="0"/>
              <a:t/>
            </a:r>
            <a:br>
              <a:rPr lang="en-US" b="1" dirty="0"/>
            </a:br>
            <a:r>
              <a:rPr lang="en-US" dirty="0"/>
              <a:t/>
            </a:r>
            <a:br>
              <a:rPr lang="en-US" dirty="0"/>
            </a:br>
            <a:endParaRPr lang="en-US" dirty="0"/>
          </a:p>
        </p:txBody>
      </p:sp>
    </p:spTree>
    <p:extLst>
      <p:ext uri="{BB962C8B-B14F-4D97-AF65-F5344CB8AC3E}">
        <p14:creationId xmlns:p14="http://schemas.microsoft.com/office/powerpoint/2010/main" val="4047675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a:bodyPr>
          <a:lstStyle/>
          <a:p>
            <a:r>
              <a:rPr lang="en-US" dirty="0"/>
              <a:t>There exist 4 major categories of background investigation sources. They are (</a:t>
            </a:r>
            <a:r>
              <a:rPr lang="en-US" dirty="0" err="1"/>
              <a:t>i</a:t>
            </a:r>
            <a:r>
              <a:rPr lang="en-US" dirty="0"/>
              <a:t>) school and college officials, (ii) previous employers, (iii) character references supplied by the applicants, and (iv) other sources, such as neighbors of the applicants, police records and </a:t>
            </a:r>
            <a:r>
              <a:rPr lang="en-US" dirty="0" smtClean="0"/>
              <a:t>soon</a:t>
            </a:r>
          </a:p>
          <a:p>
            <a:pPr marL="0" lvl="0" indent="0">
              <a:buNone/>
            </a:pPr>
            <a:r>
              <a:rPr lang="en-US" dirty="0" smtClean="0"/>
              <a:t>7</a:t>
            </a:r>
            <a:r>
              <a:rPr lang="en-US" b="1" dirty="0" smtClean="0"/>
              <a:t>. Final </a:t>
            </a:r>
            <a:r>
              <a:rPr lang="en-US" b="1" dirty="0"/>
              <a:t>selection interview (by manager or supervisor): </a:t>
            </a:r>
            <a:r>
              <a:rPr lang="en-US" dirty="0"/>
              <a:t>Line or operating management plays a key role in an employment (hiring) program. Not only does the line manager/supervisor make the initial decision to add someone to the payroll, but he also conducts the final selection interview. In executing the HR departments screening functions, the emphasis is more on formal qualifications and general suitability. When the supervisor takes over, the emphasis </a:t>
            </a:r>
            <a:r>
              <a:rPr lang="en-US" dirty="0" smtClean="0"/>
              <a:t>tends to </a:t>
            </a:r>
            <a:r>
              <a:rPr lang="en-US" dirty="0"/>
              <a:t>switch toward more specifically job oriented worker characteristics such as training and relevant past experience</a:t>
            </a:r>
          </a:p>
        </p:txBody>
      </p:sp>
    </p:spTree>
    <p:extLst>
      <p:ext uri="{BB962C8B-B14F-4D97-AF65-F5344CB8AC3E}">
        <p14:creationId xmlns:p14="http://schemas.microsoft.com/office/powerpoint/2010/main" val="3953659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fontScale="92500" lnSpcReduction="10000"/>
          </a:bodyPr>
          <a:lstStyle/>
          <a:p>
            <a:pPr marL="0" indent="0">
              <a:buNone/>
            </a:pPr>
            <a:r>
              <a:rPr lang="en-US" dirty="0" smtClean="0"/>
              <a:t>8. </a:t>
            </a:r>
            <a:r>
              <a:rPr lang="en-US" b="1" dirty="0" smtClean="0"/>
              <a:t>Medical </a:t>
            </a:r>
            <a:r>
              <a:rPr lang="en-US" b="1" dirty="0"/>
              <a:t>examination: </a:t>
            </a:r>
            <a:r>
              <a:rPr lang="en-US" dirty="0"/>
              <a:t>The medical examination is an employment step found inmost business. It can differ from a very comprehensive examination to a simple check of general appearance and well-being. In the hiring procedure the physical examination has at least three basic objectives: (</a:t>
            </a:r>
            <a:r>
              <a:rPr lang="en-US" dirty="0" err="1"/>
              <a:t>i</a:t>
            </a:r>
            <a:r>
              <a:rPr lang="en-US" dirty="0"/>
              <a:t>) First, it serves to determine the applicants physical capabilities (2) the second objective is to protect the company against unwarranted claims under workers' compensation law, and (3) a final objective is to prevent communicable diseases from entering the </a:t>
            </a:r>
            <a:r>
              <a:rPr lang="en-US" dirty="0" smtClean="0"/>
              <a:t>organization</a:t>
            </a:r>
          </a:p>
          <a:p>
            <a:pPr marL="0" lvl="0" indent="0">
              <a:buNone/>
            </a:pPr>
            <a:r>
              <a:rPr lang="en-US" dirty="0" smtClean="0"/>
              <a:t>9. </a:t>
            </a:r>
            <a:r>
              <a:rPr lang="en-US" b="1" dirty="0" smtClean="0"/>
              <a:t>Induction </a:t>
            </a:r>
            <a:r>
              <a:rPr lang="en-US" b="1" dirty="0"/>
              <a:t>or orientation</a:t>
            </a:r>
            <a:r>
              <a:rPr lang="en-US" dirty="0"/>
              <a:t>:	If the </a:t>
            </a:r>
            <a:r>
              <a:rPr lang="en-US" dirty="0" smtClean="0"/>
              <a:t>physical examination </a:t>
            </a:r>
            <a:r>
              <a:rPr lang="en-US" dirty="0"/>
              <a:t>has been passed successfully, the employee is hired. The medical examination is the last step at which a rejection can be made. Thus, it is the actual end of the selection process. The induction function, however, immediately follows and is generally considered to be a part of hiring procedure. It is concerned with the problem of introducing or orienting a new employee to the organization.</a:t>
            </a:r>
          </a:p>
          <a:p>
            <a:pPr marL="0" indent="0">
              <a:buNone/>
            </a:pPr>
            <a:r>
              <a:rPr lang="en-US" dirty="0"/>
              <a:t/>
            </a:r>
            <a:br>
              <a:rPr lang="en-US" dirty="0"/>
            </a:br>
            <a:endParaRPr lang="en-US" dirty="0"/>
          </a:p>
        </p:txBody>
      </p:sp>
    </p:spTree>
    <p:extLst>
      <p:ext uri="{BB962C8B-B14F-4D97-AF65-F5344CB8AC3E}">
        <p14:creationId xmlns:p14="http://schemas.microsoft.com/office/powerpoint/2010/main" val="3794103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4856"/>
            <a:ext cx="10515600" cy="4992107"/>
          </a:xfrm>
        </p:spPr>
        <p:txBody>
          <a:bodyPr>
            <a:normAutofit fontScale="85000" lnSpcReduction="10000"/>
          </a:bodyPr>
          <a:lstStyle/>
          <a:p>
            <a:r>
              <a:rPr lang="en-US" b="1" dirty="0"/>
              <a:t>Matching People and </a:t>
            </a:r>
            <a:r>
              <a:rPr lang="en-US" b="1" dirty="0" smtClean="0"/>
              <a:t>Jobs</a:t>
            </a:r>
          </a:p>
          <a:p>
            <a:r>
              <a:rPr lang="en-US" dirty="0"/>
              <a:t>Usually large organizations provide formal training consisting of lectures, plant tour, etc. to explain prospects of the organization and its policies regarding various aspects of the job and organizations. Important aspects to be remembered in placement activities are:</a:t>
            </a:r>
          </a:p>
          <a:p>
            <a:pPr lvl="0"/>
            <a:r>
              <a:rPr lang="en-US" dirty="0"/>
              <a:t>There must be match between the requirements of the job and qualities of the employees.</a:t>
            </a:r>
          </a:p>
          <a:p>
            <a:pPr lvl="0"/>
            <a:r>
              <a:rPr lang="en-US" dirty="0"/>
              <a:t>In real rife situation, right placement is not an easy task in large organizations.</a:t>
            </a:r>
          </a:p>
          <a:p>
            <a:pPr lvl="0"/>
            <a:r>
              <a:rPr lang="en-US" dirty="0"/>
              <a:t>Generally, the candidate has to be appointed on a probation </a:t>
            </a:r>
            <a:r>
              <a:rPr lang="en-US" b="1" i="1" dirty="0"/>
              <a:t>(</a:t>
            </a:r>
            <a:r>
              <a:rPr lang="en-US" b="1" i="1" dirty="0" err="1"/>
              <a:t>parkshan</a:t>
            </a:r>
            <a:r>
              <a:rPr lang="en-US" b="1" i="1" dirty="0"/>
              <a:t> </a:t>
            </a:r>
            <a:r>
              <a:rPr lang="en-US" b="1" i="1" dirty="0" err="1"/>
              <a:t>kal</a:t>
            </a:r>
            <a:r>
              <a:rPr lang="en-US" dirty="0"/>
              <a:t>) of one year or so.</a:t>
            </a:r>
          </a:p>
          <a:p>
            <a:pPr lvl="0"/>
            <a:r>
              <a:rPr lang="en-US" dirty="0"/>
              <a:t>Placement is the assignment or re-assignment of an employee to a new or different job.</a:t>
            </a:r>
          </a:p>
          <a:p>
            <a:pPr lvl="0"/>
            <a:r>
              <a:rPr lang="en-US" dirty="0"/>
              <a:t>It includes initial assignment of new employees, as well as promotion, transfer or demotion of present employees.</a:t>
            </a:r>
          </a:p>
          <a:p>
            <a:endParaRPr lang="en-US" dirty="0"/>
          </a:p>
        </p:txBody>
      </p:sp>
    </p:spTree>
    <p:extLst>
      <p:ext uri="{BB962C8B-B14F-4D97-AF65-F5344CB8AC3E}">
        <p14:creationId xmlns:p14="http://schemas.microsoft.com/office/powerpoint/2010/main" val="3226443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fontScale="92500" lnSpcReduction="20000"/>
          </a:bodyPr>
          <a:lstStyle/>
          <a:p>
            <a:r>
              <a:rPr lang="en-US" b="1" dirty="0"/>
              <a:t>Assessment-Classification and Employee Placement</a:t>
            </a:r>
          </a:p>
          <a:p>
            <a:r>
              <a:rPr lang="en-US" dirty="0"/>
              <a:t>The complexity with placement arises out of many factors. For example:</a:t>
            </a:r>
          </a:p>
          <a:p>
            <a:pPr lvl="0"/>
            <a:r>
              <a:rPr lang="en-US" dirty="0"/>
              <a:t>there are </a:t>
            </a:r>
            <a:r>
              <a:rPr lang="en-US" b="1" dirty="0"/>
              <a:t>few posts </a:t>
            </a:r>
            <a:r>
              <a:rPr lang="en-US" dirty="0"/>
              <a:t>but there are a </a:t>
            </a:r>
            <a:r>
              <a:rPr lang="en-US" b="1" dirty="0"/>
              <a:t>number of qualified recruits</a:t>
            </a:r>
            <a:r>
              <a:rPr lang="en-US" dirty="0"/>
              <a:t>.</a:t>
            </a:r>
          </a:p>
          <a:p>
            <a:pPr lvl="0"/>
            <a:r>
              <a:rPr lang="en-US" dirty="0"/>
              <a:t>there are </a:t>
            </a:r>
            <a:r>
              <a:rPr lang="en-US" b="1" dirty="0"/>
              <a:t>many posts </a:t>
            </a:r>
            <a:r>
              <a:rPr lang="en-US" dirty="0"/>
              <a:t>but newly recruits </a:t>
            </a:r>
            <a:r>
              <a:rPr lang="en-US" b="1" dirty="0"/>
              <a:t>number is just enough</a:t>
            </a:r>
            <a:r>
              <a:rPr lang="en-US" dirty="0"/>
              <a:t>.</a:t>
            </a:r>
          </a:p>
          <a:p>
            <a:r>
              <a:rPr lang="en-US" dirty="0"/>
              <a:t>there are </a:t>
            </a:r>
            <a:r>
              <a:rPr lang="en-US" b="1" dirty="0"/>
              <a:t>many posts </a:t>
            </a:r>
            <a:r>
              <a:rPr lang="en-US" dirty="0"/>
              <a:t>and there are many numbers of </a:t>
            </a:r>
            <a:r>
              <a:rPr lang="en-US" b="1" dirty="0"/>
              <a:t>talented </a:t>
            </a:r>
            <a:r>
              <a:rPr lang="en-US" b="1" dirty="0" smtClean="0"/>
              <a:t>recruits</a:t>
            </a:r>
          </a:p>
          <a:p>
            <a:pPr lvl="0"/>
            <a:r>
              <a:rPr lang="en-US" b="1" dirty="0"/>
              <a:t>Types of Jobs/</a:t>
            </a:r>
            <a:r>
              <a:rPr lang="en-US" b="1" dirty="0" err="1"/>
              <a:t>CIassiflcation</a:t>
            </a:r>
            <a:r>
              <a:rPr lang="en-US" b="1" dirty="0"/>
              <a:t> of Jobs</a:t>
            </a:r>
          </a:p>
          <a:p>
            <a:r>
              <a:rPr lang="en-US" dirty="0"/>
              <a:t>Whether the employee works dependent of others or is dependent is contingent upon many factors. Jobs in this context may be classified into </a:t>
            </a:r>
            <a:r>
              <a:rPr lang="en-US" b="1" dirty="0"/>
              <a:t>three </a:t>
            </a:r>
            <a:r>
              <a:rPr lang="en-US" dirty="0"/>
              <a:t>categories:</a:t>
            </a:r>
          </a:p>
          <a:p>
            <a:pPr lvl="0">
              <a:buFont typeface="Wingdings" panose="05000000000000000000" pitchFamily="2" charset="2"/>
              <a:buChar char="Ø"/>
            </a:pPr>
            <a:r>
              <a:rPr lang="en-US" dirty="0"/>
              <a:t>Independent jobs: The activities of one worker have little concern on the activities of other workers. Placement in this case is easy;</a:t>
            </a:r>
          </a:p>
          <a:p>
            <a:pPr lvl="0">
              <a:buFont typeface="Wingdings" panose="05000000000000000000" pitchFamily="2" charset="2"/>
              <a:buChar char="Ø"/>
            </a:pPr>
            <a:r>
              <a:rPr lang="en-US" dirty="0"/>
              <a:t>Sequential jobs: Assembly line best exemplify sequential jobs. Placement in this case is moderately difficult.</a:t>
            </a:r>
          </a:p>
          <a:p>
            <a:pPr lvl="0">
              <a:buFont typeface="Wingdings" panose="05000000000000000000" pitchFamily="2" charset="2"/>
              <a:buChar char="Ø"/>
            </a:pPr>
            <a:r>
              <a:rPr lang="en-US" dirty="0"/>
              <a:t>Pooled jobs: There is high interdependence among different jobs/jobholders. Placement in this case is most difficult and complex.</a:t>
            </a:r>
          </a:p>
          <a:p>
            <a:endParaRPr lang="en-US" dirty="0"/>
          </a:p>
        </p:txBody>
      </p:sp>
    </p:spTree>
    <p:extLst>
      <p:ext uri="{BB962C8B-B14F-4D97-AF65-F5344CB8AC3E}">
        <p14:creationId xmlns:p14="http://schemas.microsoft.com/office/powerpoint/2010/main" val="2968534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pPr lvl="0"/>
            <a:r>
              <a:rPr lang="en-US" b="1" dirty="0"/>
              <a:t>Types of Employees/</a:t>
            </a:r>
            <a:r>
              <a:rPr lang="en-US" b="1" dirty="0" err="1"/>
              <a:t>CIassification</a:t>
            </a:r>
            <a:r>
              <a:rPr lang="en-US" b="1" dirty="0"/>
              <a:t> of Employees</a:t>
            </a:r>
          </a:p>
          <a:p>
            <a:r>
              <a:rPr lang="en-US" dirty="0"/>
              <a:t>Since independent jobs are becoming rarer and most jobs are dependent (sequential or pooled) so as to bring match between individual and jobs, organizations practice or use </a:t>
            </a:r>
            <a:r>
              <a:rPr lang="en-US" dirty="0" smtClean="0"/>
              <a:t>"assessment</a:t>
            </a:r>
            <a:r>
              <a:rPr lang="en-US" dirty="0"/>
              <a:t> </a:t>
            </a:r>
            <a:r>
              <a:rPr lang="en-US" dirty="0" smtClean="0"/>
              <a:t>classification </a:t>
            </a:r>
            <a:r>
              <a:rPr lang="en-US" dirty="0"/>
              <a:t>Model" as given in above figure. This model contains:</a:t>
            </a:r>
          </a:p>
          <a:p>
            <a:r>
              <a:rPr lang="en-US" dirty="0" smtClean="0"/>
              <a:t>- </a:t>
            </a:r>
            <a:r>
              <a:rPr lang="en-US" dirty="0"/>
              <a:t>Details about the employee's skills, interests, past performance (</a:t>
            </a:r>
            <a:r>
              <a:rPr lang="en-US" dirty="0" smtClean="0"/>
              <a:t>if any</a:t>
            </a:r>
            <a:r>
              <a:rPr lang="en-US" dirty="0"/>
              <a:t>), and </a:t>
            </a:r>
            <a:endParaRPr lang="en-US" b="1" i="1" dirty="0"/>
          </a:p>
          <a:p>
            <a:r>
              <a:rPr lang="en-US" dirty="0" smtClean="0"/>
              <a:t> </a:t>
            </a:r>
            <a:r>
              <a:rPr lang="en-US" dirty="0"/>
              <a:t>- Biographical details.</a:t>
            </a:r>
          </a:p>
          <a:p>
            <a:r>
              <a:rPr lang="en-US" dirty="0" smtClean="0"/>
              <a:t>The </a:t>
            </a:r>
            <a:r>
              <a:rPr lang="en-US" dirty="0"/>
              <a:t>selected employees are placed in a specific subgroup(s). While </a:t>
            </a:r>
            <a:r>
              <a:rPr lang="en-US" dirty="0" smtClean="0"/>
              <a:t>placing due </a:t>
            </a:r>
            <a:r>
              <a:rPr lang="en-US" dirty="0"/>
              <a:t>consideration must be given to match "characteristics of the individual with those of the </a:t>
            </a:r>
            <a:r>
              <a:rPr lang="en-US" dirty="0" smtClean="0"/>
              <a:t>subgroup.</a:t>
            </a:r>
            <a:endParaRPr lang="en-US" dirty="0"/>
          </a:p>
        </p:txBody>
      </p:sp>
    </p:spTree>
    <p:extLst>
      <p:ext uri="{BB962C8B-B14F-4D97-AF65-F5344CB8AC3E}">
        <p14:creationId xmlns:p14="http://schemas.microsoft.com/office/powerpoint/2010/main" val="4194606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b="1" dirty="0" smtClean="0"/>
              <a:t>Assessment-Classification </a:t>
            </a:r>
            <a:r>
              <a:rPr lang="en-US" b="1" dirty="0"/>
              <a:t>Model and Employee </a:t>
            </a:r>
            <a:r>
              <a:rPr lang="en-US" b="1" dirty="0" smtClean="0"/>
              <a:t>Placement</a:t>
            </a:r>
            <a:endParaRPr lang="en-US" b="1" dirty="0"/>
          </a:p>
          <a:p>
            <a:pPr marL="0" indent="0">
              <a:buNone/>
            </a:pPr>
            <a:r>
              <a:rPr lang="en-US" dirty="0" smtClean="0"/>
              <a:t>Collection details about the employee</a:t>
            </a:r>
          </a:p>
          <a:p>
            <a:pPr marL="0" indent="0">
              <a:buNone/>
            </a:pPr>
            <a:r>
              <a:rPr lang="en-US" dirty="0" smtClean="0"/>
              <a:t>Construct his or her profile</a:t>
            </a:r>
          </a:p>
          <a:p>
            <a:pPr marL="0" indent="0">
              <a:buNone/>
            </a:pPr>
            <a:r>
              <a:rPr lang="en-US" dirty="0" smtClean="0"/>
              <a:t>Which subgroup profile does the individual’s profile best fit?</a:t>
            </a:r>
          </a:p>
          <a:p>
            <a:pPr marL="0" indent="0">
              <a:buNone/>
            </a:pPr>
            <a:r>
              <a:rPr lang="en-US" dirty="0" smtClean="0"/>
              <a:t>Compare subgroup profile to job family profiles</a:t>
            </a:r>
          </a:p>
          <a:p>
            <a:pPr marL="0" indent="0">
              <a:buNone/>
            </a:pPr>
            <a:r>
              <a:rPr lang="en-US" dirty="0" smtClean="0"/>
              <a:t>Which job family profile does subgroup profile best fit?</a:t>
            </a:r>
          </a:p>
          <a:p>
            <a:pPr marL="0" indent="0">
              <a:buNone/>
            </a:pPr>
            <a:r>
              <a:rPr lang="en-US" dirty="0" smtClean="0"/>
              <a:t>Assign the individual to job family</a:t>
            </a:r>
          </a:p>
          <a:p>
            <a:pPr marL="0" indent="0">
              <a:buNone/>
            </a:pPr>
            <a:r>
              <a:rPr lang="en-US" dirty="0" smtClean="0"/>
              <a:t>Assign the individual to specific job after further counseling and assessment.</a:t>
            </a:r>
            <a:endParaRPr lang="en-US" dirty="0"/>
          </a:p>
        </p:txBody>
      </p:sp>
    </p:spTree>
    <p:extLst>
      <p:ext uri="{BB962C8B-B14F-4D97-AF65-F5344CB8AC3E}">
        <p14:creationId xmlns:p14="http://schemas.microsoft.com/office/powerpoint/2010/main" val="1191866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9" name="Content Placeholder 8"/>
          <p:cNvSpPr>
            <a:spLocks noGrp="1"/>
          </p:cNvSpPr>
          <p:nvPr>
            <p:ph idx="1"/>
          </p:nvPr>
        </p:nvSpPr>
        <p:spPr/>
        <p:txBody>
          <a:bodyPr>
            <a:normAutofit fontScale="85000" lnSpcReduction="10000"/>
          </a:bodyPr>
          <a:lstStyle/>
          <a:p>
            <a:r>
              <a:rPr lang="en-US" dirty="0"/>
              <a:t>Just as individuals are placed in subgroups, jobs are also categorized into subgroups - each subgroup having identical characteristics</a:t>
            </a:r>
            <a:r>
              <a:rPr lang="en-US" dirty="0" smtClean="0"/>
              <a:t>.</a:t>
            </a:r>
          </a:p>
          <a:p>
            <a:r>
              <a:rPr lang="en-US" dirty="0"/>
              <a:t>The next step is to match subgroups profiles with job-family profiles to determine the likelihood of success and satisfaction in a particular job family</a:t>
            </a:r>
            <a:r>
              <a:rPr lang="en-US" dirty="0" smtClean="0"/>
              <a:t>.</a:t>
            </a:r>
          </a:p>
          <a:p>
            <a:r>
              <a:rPr lang="en-US" dirty="0"/>
              <a:t>Once assignment to a job family is made, individuals can be placed in specific jobs within the job family. It may require further counseling and possible </a:t>
            </a:r>
            <a:r>
              <a:rPr lang="en-US" dirty="0" smtClean="0"/>
              <a:t>assessments.</a:t>
            </a:r>
          </a:p>
          <a:p>
            <a:r>
              <a:rPr lang="en-US" dirty="0"/>
              <a:t>Figure shows the placement with the help of assessment - classification model.</a:t>
            </a:r>
          </a:p>
          <a:p>
            <a:r>
              <a:rPr lang="en-US" dirty="0"/>
              <a:t>Conclusion: Placement must be done after the completion of orientation of employees. It is a simple task where the job is independent, where the jobs are sequential or pooled, HR executives must use assessment-classification model for placing newly hired employees</a:t>
            </a:r>
          </a:p>
        </p:txBody>
      </p:sp>
    </p:spTree>
    <p:extLst>
      <p:ext uri="{BB962C8B-B14F-4D97-AF65-F5344CB8AC3E}">
        <p14:creationId xmlns:p14="http://schemas.microsoft.com/office/powerpoint/2010/main" val="628636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Types of Selection </a:t>
            </a:r>
            <a:r>
              <a:rPr lang="en-US" b="1" dirty="0" smtClean="0"/>
              <a:t>Tests</a:t>
            </a:r>
          </a:p>
          <a:p>
            <a:pPr marL="0" lvl="0" indent="0">
              <a:buNone/>
            </a:pPr>
            <a:r>
              <a:rPr lang="en-US" dirty="0" smtClean="0"/>
              <a:t>1</a:t>
            </a:r>
            <a:r>
              <a:rPr lang="en-US" b="1" dirty="0" smtClean="0"/>
              <a:t>. </a:t>
            </a:r>
            <a:r>
              <a:rPr lang="en-US" dirty="0" smtClean="0"/>
              <a:t>Achievement </a:t>
            </a:r>
            <a:r>
              <a:rPr lang="en-US" dirty="0"/>
              <a:t>tests	</a:t>
            </a:r>
            <a:endParaRPr lang="en-US" dirty="0" smtClean="0"/>
          </a:p>
          <a:p>
            <a:pPr marL="0" lvl="0" indent="0">
              <a:buNone/>
            </a:pPr>
            <a:r>
              <a:rPr lang="en-US" dirty="0" smtClean="0"/>
              <a:t>2.</a:t>
            </a:r>
            <a:r>
              <a:rPr lang="en-US" dirty="0"/>
              <a:t> </a:t>
            </a:r>
            <a:r>
              <a:rPr lang="en-US" dirty="0" smtClean="0"/>
              <a:t>Aptitude </a:t>
            </a:r>
            <a:r>
              <a:rPr lang="en-US" dirty="0"/>
              <a:t>or potential ability tests</a:t>
            </a:r>
          </a:p>
          <a:p>
            <a:pPr marL="0" lvl="0" indent="0">
              <a:buNone/>
            </a:pPr>
            <a:r>
              <a:rPr lang="en-US" dirty="0" smtClean="0"/>
              <a:t>3. Personality </a:t>
            </a:r>
            <a:r>
              <a:rPr lang="en-US" dirty="0"/>
              <a:t>tests	</a:t>
            </a:r>
            <a:endParaRPr lang="en-US" dirty="0" smtClean="0"/>
          </a:p>
          <a:p>
            <a:pPr marL="0" lvl="0" indent="0">
              <a:buNone/>
            </a:pPr>
            <a:r>
              <a:rPr lang="en-US" dirty="0" smtClean="0"/>
              <a:t>4. Interest </a:t>
            </a:r>
            <a:r>
              <a:rPr lang="en-US" dirty="0"/>
              <a:t>tests</a:t>
            </a:r>
          </a:p>
          <a:p>
            <a:pPr marL="0" indent="0">
              <a:buNone/>
            </a:pPr>
            <a:r>
              <a:rPr lang="en-US" dirty="0" smtClean="0"/>
              <a:t>5. Psychomotor </a:t>
            </a:r>
            <a:r>
              <a:rPr lang="en-US" dirty="0"/>
              <a:t>(skills) tests	</a:t>
            </a:r>
            <a:endParaRPr lang="en-US" dirty="0" smtClean="0"/>
          </a:p>
          <a:p>
            <a:pPr marL="0" indent="0">
              <a:buNone/>
            </a:pPr>
            <a:r>
              <a:rPr lang="en-US" dirty="0" smtClean="0"/>
              <a:t>6. Graphology </a:t>
            </a:r>
            <a:r>
              <a:rPr lang="en-US" dirty="0"/>
              <a:t>tests</a:t>
            </a:r>
          </a:p>
          <a:p>
            <a:pPr marL="0" indent="0">
              <a:buNone/>
            </a:pPr>
            <a:r>
              <a:rPr lang="en-US" dirty="0"/>
              <a:t>7. Polygraph </a:t>
            </a:r>
            <a:r>
              <a:rPr lang="en-US" dirty="0" smtClean="0"/>
              <a:t>tests</a:t>
            </a:r>
            <a:endParaRPr lang="en-US" dirty="0"/>
          </a:p>
        </p:txBody>
      </p:sp>
    </p:spTree>
    <p:extLst>
      <p:ext uri="{BB962C8B-B14F-4D97-AF65-F5344CB8AC3E}">
        <p14:creationId xmlns:p14="http://schemas.microsoft.com/office/powerpoint/2010/main" val="351766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r>
              <a:rPr lang="en-US" dirty="0"/>
              <a:t>1. Supply future personnel </a:t>
            </a:r>
            <a:r>
              <a:rPr lang="en-US" dirty="0" smtClean="0"/>
              <a:t>needs</a:t>
            </a:r>
          </a:p>
          <a:p>
            <a:r>
              <a:rPr lang="en-US" dirty="0" smtClean="0"/>
              <a:t>2</a:t>
            </a:r>
            <a:r>
              <a:rPr lang="en-US" dirty="0"/>
              <a:t>. Cope with change</a:t>
            </a:r>
          </a:p>
          <a:p>
            <a:r>
              <a:rPr lang="en-US" dirty="0"/>
              <a:t>3. Tap/Retain high talent personnel	</a:t>
            </a:r>
            <a:endParaRPr lang="en-US" dirty="0" smtClean="0"/>
          </a:p>
          <a:p>
            <a:r>
              <a:rPr lang="en-US" dirty="0" smtClean="0"/>
              <a:t>4</a:t>
            </a:r>
            <a:r>
              <a:rPr lang="en-US" dirty="0"/>
              <a:t>. Supports strategic planning</a:t>
            </a:r>
          </a:p>
          <a:p>
            <a:r>
              <a:rPr lang="en-US" dirty="0"/>
              <a:t>5. Helps to implement equal employment opportunity </a:t>
            </a:r>
            <a:endParaRPr lang="en-US" dirty="0" smtClean="0"/>
          </a:p>
          <a:p>
            <a:r>
              <a:rPr lang="en-US" dirty="0" smtClean="0"/>
              <a:t>6</a:t>
            </a:r>
            <a:r>
              <a:rPr lang="en-US" dirty="0"/>
              <a:t>. Help to win government contracts </a:t>
            </a:r>
            <a:endParaRPr lang="en-US" dirty="0" smtClean="0"/>
          </a:p>
          <a:p>
            <a:r>
              <a:rPr lang="en-US" dirty="0" smtClean="0"/>
              <a:t>7</a:t>
            </a:r>
            <a:r>
              <a:rPr lang="en-US" dirty="0"/>
              <a:t>. </a:t>
            </a:r>
            <a:r>
              <a:rPr lang="en-US" dirty="0" smtClean="0"/>
              <a:t>Foundation </a:t>
            </a:r>
            <a:r>
              <a:rPr lang="en-US" dirty="0"/>
              <a:t>for HR </a:t>
            </a:r>
          </a:p>
        </p:txBody>
      </p:sp>
    </p:spTree>
    <p:extLst>
      <p:ext uri="{BB962C8B-B14F-4D97-AF65-F5344CB8AC3E}">
        <p14:creationId xmlns:p14="http://schemas.microsoft.com/office/powerpoint/2010/main" val="3810808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643944"/>
            <a:ext cx="10515600" cy="5533019"/>
          </a:xfrm>
        </p:spPr>
        <p:txBody>
          <a:bodyPr>
            <a:normAutofit/>
          </a:bodyPr>
          <a:lstStyle/>
          <a:p>
            <a:pPr marL="0" indent="0">
              <a:buNone/>
            </a:pPr>
            <a:r>
              <a:rPr lang="en-US" b="1" dirty="0" smtClean="0"/>
              <a:t>Issues of Gender in Recruitment and Selection</a:t>
            </a:r>
          </a:p>
          <a:p>
            <a:pPr marL="0" indent="0">
              <a:buNone/>
            </a:pPr>
            <a:r>
              <a:rPr lang="en-US" dirty="0" smtClean="0"/>
              <a:t>1.Issue </a:t>
            </a:r>
            <a:r>
              <a:rPr lang="en-US" dirty="0"/>
              <a:t>of recruitment and selection criteria: It is important that only the criteria agreed up on have impact on the decision and are applied equally to every candidate. Is there a routine procedure to ensure this? Again, the issue here is: Is it possible and desirable to set same criteria for male and female</a:t>
            </a:r>
            <a:r>
              <a:rPr lang="en-US" dirty="0" smtClean="0"/>
              <a:t>.</a:t>
            </a:r>
          </a:p>
          <a:p>
            <a:pPr marL="0" lvl="0" indent="0">
              <a:buNone/>
            </a:pPr>
            <a:r>
              <a:rPr lang="en-US" dirty="0" smtClean="0"/>
              <a:t>2.Issue </a:t>
            </a:r>
            <a:r>
              <a:rPr lang="en-US" dirty="0"/>
              <a:t>of job profile: The job' profile can narrow the potential candidates. Does the job profile encourage applications from a sufficiently </a:t>
            </a:r>
            <a:r>
              <a:rPr lang="en-US" dirty="0" err="1"/>
              <a:t>large‘number</a:t>
            </a:r>
            <a:r>
              <a:rPr lang="en-US" dirty="0"/>
              <a:t> of both male and female applicants</a:t>
            </a:r>
            <a:r>
              <a:rPr lang="en-US" dirty="0" smtClean="0"/>
              <a:t>?</a:t>
            </a:r>
          </a:p>
          <a:p>
            <a:pPr marL="0" lvl="0" indent="0">
              <a:buNone/>
            </a:pPr>
            <a:r>
              <a:rPr lang="en-US" dirty="0" smtClean="0"/>
              <a:t>3.The </a:t>
            </a:r>
            <a:r>
              <a:rPr lang="en-US" dirty="0"/>
              <a:t>issue of focus: Is there a planned and systematic focus on the recruitment of women (the protected class like in Nepal). Is there a defined recruitment and selection process that specifies how females can be identified and contacted? Are they encouraged to apply? ,</a:t>
            </a:r>
          </a:p>
          <a:p>
            <a:pPr marL="0" indent="0">
              <a:buNone/>
            </a:pPr>
            <a:endParaRPr lang="en-US" dirty="0"/>
          </a:p>
        </p:txBody>
      </p:sp>
    </p:spTree>
    <p:extLst>
      <p:ext uri="{BB962C8B-B14F-4D97-AF65-F5344CB8AC3E}">
        <p14:creationId xmlns:p14="http://schemas.microsoft.com/office/powerpoint/2010/main" val="2895845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lnSpcReduction="10000"/>
          </a:bodyPr>
          <a:lstStyle/>
          <a:p>
            <a:pPr marL="0" lvl="0" indent="0">
              <a:buNone/>
            </a:pPr>
            <a:r>
              <a:rPr lang="en-US" dirty="0" smtClean="0"/>
              <a:t>4.Issue </a:t>
            </a:r>
            <a:r>
              <a:rPr lang="en-US" dirty="0"/>
              <a:t>of unconscious biases: This may disadvantage female candidates in the recruitment and selection process. Are there gender awareness initiatives? Is every person involved in the process/ team aware of gender equality issues</a:t>
            </a:r>
            <a:r>
              <a:rPr lang="en-US" dirty="0" smtClean="0"/>
              <a:t>?</a:t>
            </a:r>
          </a:p>
          <a:p>
            <a:pPr marL="0" lvl="0" indent="0">
              <a:buNone/>
            </a:pPr>
            <a:r>
              <a:rPr lang="en-US" dirty="0" smtClean="0"/>
              <a:t>5.Issue </a:t>
            </a:r>
            <a:r>
              <a:rPr lang="en-US" dirty="0"/>
              <a:t>of team composition: Persons with strong positional power can easily influence the decision making process. Certain decisions are made within groups. Are these groups gender-balanced?</a:t>
            </a:r>
          </a:p>
          <a:p>
            <a:pPr marL="0" lvl="0" indent="0">
              <a:buNone/>
            </a:pPr>
            <a:r>
              <a:rPr lang="en-US" dirty="0" smtClean="0"/>
              <a:t>6.Issue </a:t>
            </a:r>
            <a:r>
              <a:rPr lang="en-US" dirty="0"/>
              <a:t>of compensation: In many companies pay is not equal to both of the genders. In routine type of jobs female are preferred by employers simply because males demand more salary than female counter parts: Is it ethical, and legal?</a:t>
            </a:r>
          </a:p>
          <a:p>
            <a:pPr marL="0" lvl="0" indent="0">
              <a:buNone/>
            </a:pPr>
            <a:r>
              <a:rPr lang="en-US" dirty="0" smtClean="0"/>
              <a:t>7.Other </a:t>
            </a:r>
            <a:r>
              <a:rPr lang="en-US" dirty="0"/>
              <a:t>issues: They can be in terms of differences between male and female in terms of age limit, testing criteria, height and weight geographical area and so on.</a:t>
            </a:r>
          </a:p>
          <a:p>
            <a:pPr marL="0" lvl="0" indent="0">
              <a:buNone/>
            </a:pPr>
            <a:endParaRPr lang="en-US" dirty="0"/>
          </a:p>
          <a:p>
            <a:endParaRPr lang="en-US" dirty="0"/>
          </a:p>
        </p:txBody>
      </p:sp>
    </p:spTree>
    <p:extLst>
      <p:ext uri="{BB962C8B-B14F-4D97-AF65-F5344CB8AC3E}">
        <p14:creationId xmlns:p14="http://schemas.microsoft.com/office/powerpoint/2010/main" val="3355266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r>
              <a:rPr lang="en-US" b="1" dirty="0"/>
              <a:t>Interview and Their </a:t>
            </a:r>
            <a:r>
              <a:rPr lang="en-US" b="1" dirty="0" smtClean="0"/>
              <a:t>Types</a:t>
            </a:r>
          </a:p>
          <a:p>
            <a:pPr marL="514350" indent="-514350">
              <a:buAutoNum type="arabicPeriod"/>
            </a:pPr>
            <a:r>
              <a:rPr lang="en-US" dirty="0" smtClean="0"/>
              <a:t>Informal interview</a:t>
            </a:r>
          </a:p>
          <a:p>
            <a:pPr marL="514350" indent="-514350">
              <a:buAutoNum type="arabicPeriod"/>
            </a:pPr>
            <a:r>
              <a:rPr lang="en-US" dirty="0" smtClean="0"/>
              <a:t>Formal interview</a:t>
            </a:r>
          </a:p>
          <a:p>
            <a:pPr marL="514350" indent="-514350">
              <a:buAutoNum type="arabicPeriod"/>
            </a:pPr>
            <a:r>
              <a:rPr lang="en-US" dirty="0" smtClean="0"/>
              <a:t>Planned interview</a:t>
            </a:r>
          </a:p>
          <a:p>
            <a:pPr marL="514350" indent="-514350">
              <a:buAutoNum type="arabicPeriod"/>
            </a:pPr>
            <a:r>
              <a:rPr lang="en-US" dirty="0" smtClean="0"/>
              <a:t>Patterned structured interview</a:t>
            </a:r>
          </a:p>
          <a:p>
            <a:pPr marL="514350" indent="-514350">
              <a:buAutoNum type="arabicPeriod"/>
            </a:pPr>
            <a:r>
              <a:rPr lang="en-US" dirty="0" smtClean="0"/>
              <a:t>Non-directive interview</a:t>
            </a:r>
          </a:p>
          <a:p>
            <a:pPr marL="514350" indent="-514350">
              <a:buAutoNum type="arabicPeriod"/>
            </a:pPr>
            <a:r>
              <a:rPr lang="en-US" dirty="0" smtClean="0"/>
              <a:t>Depth and stress interview</a:t>
            </a:r>
          </a:p>
          <a:p>
            <a:pPr marL="514350" indent="-514350">
              <a:buAutoNum type="arabicPeriod"/>
            </a:pPr>
            <a:r>
              <a:rPr lang="en-US" dirty="0" smtClean="0"/>
              <a:t>The group interview</a:t>
            </a:r>
          </a:p>
          <a:p>
            <a:pPr marL="514350" indent="-514350">
              <a:buAutoNum type="arabicPeriod"/>
            </a:pPr>
            <a:r>
              <a:rPr lang="en-US" dirty="0" smtClean="0"/>
              <a:t>Panel or board interview</a:t>
            </a:r>
            <a:endParaRPr lang="en-US" dirty="0"/>
          </a:p>
        </p:txBody>
      </p:sp>
    </p:spTree>
    <p:extLst>
      <p:ext uri="{BB962C8B-B14F-4D97-AF65-F5344CB8AC3E}">
        <p14:creationId xmlns:p14="http://schemas.microsoft.com/office/powerpoint/2010/main" val="3620815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normAutofit fontScale="62500" lnSpcReduction="20000"/>
          </a:bodyPr>
          <a:lstStyle/>
          <a:p>
            <a:r>
              <a:rPr lang="en-US" u="sng" dirty="0"/>
              <a:t>Reaching a Selection Decision</a:t>
            </a:r>
            <a:endParaRPr lang="en-US" dirty="0"/>
          </a:p>
          <a:p>
            <a:r>
              <a:rPr lang="en-US" b="1" dirty="0"/>
              <a:t>Introduction/Concept</a:t>
            </a:r>
          </a:p>
          <a:p>
            <a:r>
              <a:rPr lang="en-US" dirty="0"/>
              <a:t>Selection is the process through which an organization attempts to identify applicants </a:t>
            </a:r>
            <a:r>
              <a:rPr lang="en-US" dirty="0" smtClean="0"/>
              <a:t>with </a:t>
            </a:r>
            <a:r>
              <a:rPr lang="en-US" dirty="0"/>
              <a:t>the necessary knowledge, skills, abilities and other characteristics that will help it to </a:t>
            </a:r>
            <a:r>
              <a:rPr lang="en-US" b="1" dirty="0"/>
              <a:t>achieve </a:t>
            </a:r>
            <a:r>
              <a:rPr lang="en-US" dirty="0" smtClean="0"/>
              <a:t> </a:t>
            </a:r>
            <a:r>
              <a:rPr lang="en-US" dirty="0"/>
              <a:t>its goals. Reaching a selection decision is the second last but a most important/critical </a:t>
            </a:r>
            <a:r>
              <a:rPr lang="en-US" b="1" dirty="0" smtClean="0"/>
              <a:t>step </a:t>
            </a:r>
            <a:r>
              <a:rPr lang="en-US" dirty="0"/>
              <a:t>in selection process.</a:t>
            </a:r>
          </a:p>
          <a:p>
            <a:r>
              <a:rPr lang="en-US" dirty="0"/>
              <a:t>Existing literature on employee selection contains a jungle of knowledge of how selection </a:t>
            </a:r>
            <a:r>
              <a:rPr lang="en-US" dirty="0" smtClean="0"/>
              <a:t>should </a:t>
            </a:r>
            <a:r>
              <a:rPr lang="en-US" dirty="0"/>
              <a:t>take place. But the problem here is that they do not explain any concrete idea about! how it occurs in practice. Therefore, Searching a selection decision is not the same </a:t>
            </a:r>
            <a:r>
              <a:rPr lang="en-US" b="1" dirty="0" smtClean="0"/>
              <a:t>in </a:t>
            </a:r>
            <a:r>
              <a:rPr lang="en-US" dirty="0"/>
              <a:t>different organizations.</a:t>
            </a:r>
          </a:p>
          <a:p>
            <a:r>
              <a:rPr lang="en-US" dirty="0"/>
              <a:t>Any organization that desires to compete through people must pay a deep attention </a:t>
            </a:r>
            <a:r>
              <a:rPr lang="en-US" b="1" dirty="0" smtClean="0"/>
              <a:t>towards </a:t>
            </a:r>
            <a:r>
              <a:rPr lang="en-US" dirty="0" smtClean="0"/>
              <a:t>reaching </a:t>
            </a:r>
            <a:r>
              <a:rPr lang="en-US" dirty="0"/>
              <a:t>a selection decision (or choosing organizational members). These decisions have a </a:t>
            </a:r>
            <a:r>
              <a:rPr lang="en-US" dirty="0" smtClean="0"/>
              <a:t> </a:t>
            </a:r>
            <a:r>
              <a:rPr lang="en-US" dirty="0"/>
              <a:t>critical impact are:</a:t>
            </a:r>
          </a:p>
          <a:p>
            <a:pPr lvl="0"/>
            <a:r>
              <a:rPr lang="en-US" dirty="0"/>
              <a:t>The organizations ability to compete, and</a:t>
            </a:r>
          </a:p>
          <a:p>
            <a:pPr lvl="0"/>
            <a:r>
              <a:rPr lang="en-US" dirty="0"/>
              <a:t>Each and every job applicants life.</a:t>
            </a:r>
          </a:p>
          <a:p>
            <a:r>
              <a:rPr lang="en-US" b="1" dirty="0" smtClean="0"/>
              <a:t>Factors </a:t>
            </a:r>
            <a:r>
              <a:rPr lang="en-US" b="1" dirty="0"/>
              <a:t>to be considered</a:t>
            </a:r>
          </a:p>
          <a:p>
            <a:r>
              <a:rPr lang="en-US" dirty="0" smtClean="0"/>
              <a:t>Selecting </a:t>
            </a:r>
            <a:r>
              <a:rPr lang="en-US" dirty="0"/>
              <a:t>the right candidates to fill a job position within a company can be </a:t>
            </a:r>
            <a:r>
              <a:rPr lang="en-US" b="1" dirty="0"/>
              <a:t>challenging </a:t>
            </a:r>
            <a:r>
              <a:rPr lang="en-US" dirty="0" smtClean="0"/>
              <a:t>because </a:t>
            </a:r>
            <a:r>
              <a:rPr lang="en-US" dirty="0"/>
              <a:t>some critical factors that influence the HR selection decision or method. All </a:t>
            </a:r>
            <a:r>
              <a:rPr lang="en-US" dirty="0" smtClean="0"/>
              <a:t>the</a:t>
            </a:r>
            <a:r>
              <a:rPr lang="en-US" dirty="0"/>
              <a:t> </a:t>
            </a:r>
            <a:r>
              <a:rPr lang="en-US" dirty="0" smtClean="0"/>
              <a:t>managers </a:t>
            </a:r>
            <a:r>
              <a:rPr lang="en-US" dirty="0"/>
              <a:t>involved in the process of selection have to understand and value the same factors so that employee they hire meet the qualifications and fit within the company's culture Some of the key factors that needs to be considered before reaching a selection decisions are: </a:t>
            </a:r>
            <a:r>
              <a:rPr lang="en-US" dirty="0" smtClean="0"/>
              <a:t> </a:t>
            </a:r>
          </a:p>
          <a:p>
            <a:r>
              <a:rPr lang="en-US" dirty="0" smtClean="0"/>
              <a:t>Relevant </a:t>
            </a:r>
            <a:r>
              <a:rPr lang="en-US" b="1" dirty="0"/>
              <a:t>experience: </a:t>
            </a:r>
            <a:r>
              <a:rPr lang="en-US" dirty="0"/>
              <a:t>It </a:t>
            </a:r>
            <a:r>
              <a:rPr lang="en-US" b="1" dirty="0"/>
              <a:t>is</a:t>
            </a:r>
            <a:r>
              <a:rPr lang="en-US" dirty="0"/>
              <a:t> one of the most important factor that influence the </a:t>
            </a:r>
            <a:r>
              <a:rPr lang="en-US" dirty="0" smtClean="0"/>
              <a:t>select decision</a:t>
            </a:r>
            <a:r>
              <a:rPr lang="en-US" dirty="0"/>
              <a:t>.</a:t>
            </a:r>
          </a:p>
          <a:p>
            <a:pPr marL="0" indent="0">
              <a:buNone/>
            </a:pPr>
            <a:endParaRPr lang="en-US" dirty="0" smtClean="0"/>
          </a:p>
        </p:txBody>
      </p:sp>
    </p:spTree>
    <p:extLst>
      <p:ext uri="{BB962C8B-B14F-4D97-AF65-F5344CB8AC3E}">
        <p14:creationId xmlns:p14="http://schemas.microsoft.com/office/powerpoint/2010/main" val="1992690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lstStyle/>
          <a:p>
            <a:pPr lvl="0"/>
            <a:r>
              <a:rPr lang="en-US" dirty="0"/>
              <a:t>Education: It also plays a key role in a company's hiring decisions.</a:t>
            </a:r>
          </a:p>
          <a:p>
            <a:pPr lvl="0"/>
            <a:r>
              <a:rPr lang="en-US" dirty="0"/>
              <a:t>Relocation: On of the factors that influence the selection process for HRM department is the geographical location of the candidate.</a:t>
            </a:r>
          </a:p>
          <a:p>
            <a:pPr lvl="0"/>
            <a:r>
              <a:rPr lang="en-US" dirty="0"/>
              <a:t>Salary requirements: The salary requirements of a job candidate also influence the selection decision in many jobs.</a:t>
            </a:r>
          </a:p>
          <a:p>
            <a:pPr lvl="0"/>
            <a:r>
              <a:rPr lang="en-US" dirty="0"/>
              <a:t>Legal requirements: Legal actions many be taken by candidate or even by government if HR managers do not consider the final selection decision.</a:t>
            </a:r>
          </a:p>
          <a:p>
            <a:endParaRPr lang="en-US" dirty="0"/>
          </a:p>
        </p:txBody>
      </p:sp>
    </p:spTree>
    <p:extLst>
      <p:ext uri="{BB962C8B-B14F-4D97-AF65-F5344CB8AC3E}">
        <p14:creationId xmlns:p14="http://schemas.microsoft.com/office/powerpoint/2010/main" val="377404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pPr marL="0" indent="0">
              <a:buNone/>
            </a:pPr>
            <a:r>
              <a:rPr lang="en-US" b="1" dirty="0" smtClean="0"/>
              <a:t>Major elements of HR Planning </a:t>
            </a:r>
            <a:r>
              <a:rPr lang="en-US" dirty="0" smtClean="0"/>
              <a:t>(process and purpose)</a:t>
            </a:r>
          </a:p>
          <a:p>
            <a:r>
              <a:rPr lang="en-US" dirty="0"/>
              <a:t>1. Understanding Goals and Plans of the Organization	</a:t>
            </a:r>
            <a:endParaRPr lang="en-US" dirty="0" smtClean="0"/>
          </a:p>
          <a:p>
            <a:r>
              <a:rPr lang="en-US" dirty="0" smtClean="0"/>
              <a:t>2</a:t>
            </a:r>
            <a:r>
              <a:rPr lang="en-US" dirty="0"/>
              <a:t>. Assessment of Current HR Situation</a:t>
            </a:r>
          </a:p>
          <a:p>
            <a:pPr lvl="0"/>
            <a:r>
              <a:rPr lang="en-US" dirty="0" smtClean="0"/>
              <a:t>3. Human </a:t>
            </a:r>
            <a:r>
              <a:rPr lang="en-US" dirty="0"/>
              <a:t>Resource Forecasts (Demand and Supply)	</a:t>
            </a:r>
            <a:endParaRPr lang="en-US" dirty="0" smtClean="0"/>
          </a:p>
          <a:p>
            <a:pPr lvl="0"/>
            <a:r>
              <a:rPr lang="en-US" dirty="0" smtClean="0"/>
              <a:t>4. </a:t>
            </a:r>
            <a:r>
              <a:rPr lang="en-US" dirty="0"/>
              <a:t>implementation Programs (Action Plan)</a:t>
            </a:r>
          </a:p>
          <a:p>
            <a:r>
              <a:rPr lang="en-US" dirty="0"/>
              <a:t>5. Audit and Adjustment (or Control and Evaluation)</a:t>
            </a:r>
          </a:p>
          <a:p>
            <a:pPr marL="0" indent="0">
              <a:buNone/>
            </a:pPr>
            <a:endParaRPr lang="en-US" dirty="0"/>
          </a:p>
        </p:txBody>
      </p:sp>
    </p:spTree>
    <p:extLst>
      <p:ext uri="{BB962C8B-B14F-4D97-AF65-F5344CB8AC3E}">
        <p14:creationId xmlns:p14="http://schemas.microsoft.com/office/powerpoint/2010/main" val="6414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lstStyle/>
          <a:p>
            <a:r>
              <a:rPr lang="en-US" dirty="0" smtClean="0"/>
              <a:t>Purpose and major Elements of HR Planning</a:t>
            </a:r>
          </a:p>
          <a:p>
            <a:pPr marL="514350" indent="-514350">
              <a:buAutoNum type="arabicPeriod"/>
            </a:pPr>
            <a:r>
              <a:rPr lang="en-US" dirty="0" smtClean="0"/>
              <a:t>Understanding the goals and plans of the organization.</a:t>
            </a:r>
          </a:p>
          <a:p>
            <a:pPr marL="514350" indent="-514350">
              <a:buAutoNum type="arabicPeriod"/>
            </a:pPr>
            <a:r>
              <a:rPr lang="en-US" dirty="0" smtClean="0"/>
              <a:t>Assessment of current HR Situation.</a:t>
            </a:r>
          </a:p>
          <a:p>
            <a:pPr marL="514350" indent="-514350">
              <a:buAutoNum type="arabicPeriod"/>
            </a:pPr>
            <a:r>
              <a:rPr lang="en-US" dirty="0" smtClean="0"/>
              <a:t>Human Resource Forecast (Demand and Supply)</a:t>
            </a:r>
          </a:p>
          <a:p>
            <a:pPr marL="514350" indent="-514350">
              <a:buAutoNum type="arabicPeriod"/>
            </a:pPr>
            <a:r>
              <a:rPr lang="en-US" dirty="0" smtClean="0"/>
              <a:t>Implementation Programs (Action plan)</a:t>
            </a:r>
          </a:p>
          <a:p>
            <a:pPr marL="514350" indent="-514350">
              <a:buAutoNum type="arabicPeriod"/>
            </a:pPr>
            <a:r>
              <a:rPr lang="en-US" dirty="0" smtClean="0"/>
              <a:t>Audit and Adjustment (Control and </a:t>
            </a:r>
            <a:r>
              <a:rPr lang="en-US" dirty="0" err="1" smtClean="0"/>
              <a:t>Evalution</a:t>
            </a:r>
            <a:r>
              <a:rPr lang="en-US" dirty="0" smtClean="0"/>
              <a:t>)</a:t>
            </a:r>
            <a:endParaRPr lang="en-US" dirty="0"/>
          </a:p>
        </p:txBody>
      </p:sp>
    </p:spTree>
    <p:extLst>
      <p:ext uri="{BB962C8B-B14F-4D97-AF65-F5344CB8AC3E}">
        <p14:creationId xmlns:p14="http://schemas.microsoft.com/office/powerpoint/2010/main" val="41324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dirty="0" smtClean="0"/>
              <a:t>HR Inventory</a:t>
            </a:r>
            <a:endParaRPr lang="en-US" dirty="0"/>
          </a:p>
        </p:txBody>
      </p:sp>
      <p:sp>
        <p:nvSpPr>
          <p:cNvPr id="3" name="Content Placeholder 2"/>
          <p:cNvSpPr>
            <a:spLocks noGrp="1"/>
          </p:cNvSpPr>
          <p:nvPr>
            <p:ph idx="1"/>
          </p:nvPr>
        </p:nvSpPr>
        <p:spPr>
          <a:xfrm>
            <a:off x="838200" y="837128"/>
            <a:ext cx="10515600" cy="5339835"/>
          </a:xfrm>
        </p:spPr>
        <p:txBody>
          <a:bodyPr>
            <a:normAutofit fontScale="77500" lnSpcReduction="20000"/>
          </a:bodyPr>
          <a:lstStyle/>
          <a:p>
            <a:r>
              <a:rPr lang="en-US" dirty="0"/>
              <a:t>The profile of HR inventory can provide crucial information for identifying current </a:t>
            </a:r>
            <a:r>
              <a:rPr lang="en-US" dirty="0" smtClean="0"/>
              <a:t>or future </a:t>
            </a:r>
            <a:r>
              <a:rPr lang="en-US" dirty="0" smtClean="0"/>
              <a:t>opportunities </a:t>
            </a:r>
            <a:r>
              <a:rPr lang="en-US" dirty="0"/>
              <a:t>and threats to the organization's ability to perform. </a:t>
            </a:r>
            <a:endParaRPr lang="en-US" dirty="0" smtClean="0"/>
          </a:p>
          <a:p>
            <a:r>
              <a:rPr lang="en-US" dirty="0" smtClean="0"/>
              <a:t>Young</a:t>
            </a:r>
            <a:r>
              <a:rPr lang="en-US" dirty="0"/>
              <a:t>, energetic </a:t>
            </a:r>
            <a:r>
              <a:rPr lang="en-US" dirty="0" smtClean="0"/>
              <a:t>and</a:t>
            </a:r>
            <a:r>
              <a:rPr lang="en-US" dirty="0"/>
              <a:t> </a:t>
            </a:r>
            <a:r>
              <a:rPr lang="en-US" dirty="0" smtClean="0"/>
              <a:t>skilled w</a:t>
            </a:r>
            <a:r>
              <a:rPr lang="en-US" dirty="0"/>
              <a:t>orkforce is an indication of current or future opportunities for the organization. </a:t>
            </a:r>
            <a:endParaRPr lang="en-US" dirty="0" smtClean="0"/>
          </a:p>
          <a:p>
            <a:r>
              <a:rPr lang="en-US" dirty="0" smtClean="0"/>
              <a:t>Lack </a:t>
            </a:r>
            <a:r>
              <a:rPr lang="en-US" dirty="0"/>
              <a:t>of </a:t>
            </a:r>
            <a:r>
              <a:rPr lang="en-US" dirty="0" smtClean="0"/>
              <a:t>adequate </a:t>
            </a:r>
            <a:r>
              <a:rPr lang="en-US" dirty="0"/>
              <a:t>skills and talents in the workforce is definitely a threat to the organization's future.</a:t>
            </a:r>
          </a:p>
          <a:p>
            <a:r>
              <a:rPr lang="en-US" dirty="0"/>
              <a:t>The items included in the HR inventory are</a:t>
            </a:r>
            <a:r>
              <a:rPr lang="en-US" dirty="0" smtClean="0"/>
              <a:t>:</a:t>
            </a:r>
          </a:p>
          <a:p>
            <a:r>
              <a:rPr lang="en-US" dirty="0" smtClean="0"/>
              <a:t> </a:t>
            </a:r>
            <a:r>
              <a:rPr lang="en-US" dirty="0"/>
              <a:t>(</a:t>
            </a:r>
            <a:r>
              <a:rPr lang="en-US" dirty="0" err="1"/>
              <a:t>i</a:t>
            </a:r>
            <a:r>
              <a:rPr lang="en-US" dirty="0"/>
              <a:t>) skill composition, (ii) age and sex, (iii) </a:t>
            </a:r>
            <a:r>
              <a:rPr lang="en-US" dirty="0" smtClean="0"/>
              <a:t>education </a:t>
            </a:r>
            <a:r>
              <a:rPr lang="en-US" dirty="0"/>
              <a:t>level, (iv) work experience, (v) training, (vi) performance rating, (vii) languages spoken, </a:t>
            </a:r>
            <a:r>
              <a:rPr lang="en-US" b="1" dirty="0"/>
              <a:t>(vii) </a:t>
            </a:r>
            <a:r>
              <a:rPr lang="en-US" b="1" dirty="0" smtClean="0"/>
              <a:t>overall </a:t>
            </a:r>
            <a:r>
              <a:rPr lang="en-US" dirty="0" smtClean="0"/>
              <a:t>capabilities</a:t>
            </a:r>
            <a:r>
              <a:rPr lang="en-US" dirty="0"/>
              <a:t>, etc.</a:t>
            </a:r>
          </a:p>
          <a:p>
            <a:r>
              <a:rPr lang="en-US" dirty="0"/>
              <a:t>The answers to these factors are fundamental to the HR planner which he can </a:t>
            </a:r>
            <a:r>
              <a:rPr lang="en-US" dirty="0" smtClean="0"/>
              <a:t>got </a:t>
            </a:r>
            <a:r>
              <a:rPr lang="en-US" dirty="0"/>
              <a:t>from </a:t>
            </a:r>
            <a:r>
              <a:rPr lang="en-US" b="1" dirty="0"/>
              <a:t>the </a:t>
            </a:r>
            <a:r>
              <a:rPr lang="en-US" dirty="0" smtClean="0"/>
              <a:t>HR inventory</a:t>
            </a:r>
            <a:r>
              <a:rPr lang="en-US" dirty="0"/>
              <a:t>.</a:t>
            </a:r>
          </a:p>
          <a:p>
            <a:r>
              <a:rPr lang="en-US" b="1" dirty="0"/>
              <a:t>Human Resource Information System (HRIS)</a:t>
            </a:r>
          </a:p>
          <a:p>
            <a:r>
              <a:rPr lang="en-US" dirty="0"/>
              <a:t>It is crucial in the process of preparing HR inventory. HRIS provides an excellent database </a:t>
            </a:r>
            <a:r>
              <a:rPr lang="en-US" b="1" dirty="0"/>
              <a:t>for </a:t>
            </a:r>
            <a:r>
              <a:rPr lang="en-US" b="1" dirty="0" smtClean="0"/>
              <a:t>the</a:t>
            </a:r>
            <a:r>
              <a:rPr lang="en-US" b="1" baseline="-25000" dirty="0" smtClean="0"/>
              <a:t> </a:t>
            </a:r>
            <a:r>
              <a:rPr lang="en-US" dirty="0"/>
              <a:t>HR planners as well as for others. The HRIS facilitates, obtaining HR data in a logical, valid and reliable manner in order to assist in managerial decision making. Modern organizations have now been making the use of computers in managing the HRIS. Thus, within no time, complete and organized information can be obtained in the desired format.</a:t>
            </a:r>
          </a:p>
          <a:p>
            <a:endParaRPr lang="en-US" dirty="0"/>
          </a:p>
        </p:txBody>
      </p:sp>
    </p:spTree>
    <p:extLst>
      <p:ext uri="{BB962C8B-B14F-4D97-AF65-F5344CB8AC3E}">
        <p14:creationId xmlns:p14="http://schemas.microsoft.com/office/powerpoint/2010/main" val="159415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59854"/>
          </a:xfrm>
        </p:spPr>
        <p:txBody>
          <a:bodyPr>
            <a:normAutofit/>
          </a:bodyPr>
          <a:lstStyle/>
          <a:p>
            <a:r>
              <a:rPr lang="en-US" dirty="0"/>
              <a:t>Forecasting HR Demand and Supply	</a:t>
            </a:r>
          </a:p>
        </p:txBody>
      </p:sp>
      <p:sp>
        <p:nvSpPr>
          <p:cNvPr id="3" name="Content Placeholder 2"/>
          <p:cNvSpPr>
            <a:spLocks noGrp="1"/>
          </p:cNvSpPr>
          <p:nvPr>
            <p:ph idx="1"/>
          </p:nvPr>
        </p:nvSpPr>
        <p:spPr>
          <a:xfrm>
            <a:off x="838200" y="914401"/>
            <a:ext cx="10515600" cy="5262563"/>
          </a:xfrm>
        </p:spPr>
        <p:txBody>
          <a:bodyPr>
            <a:normAutofit lnSpcReduction="10000"/>
          </a:bodyPr>
          <a:lstStyle/>
          <a:p>
            <a:pPr marL="0" lvl="0" indent="0">
              <a:buNone/>
            </a:pPr>
            <a:r>
              <a:rPr lang="en-US" dirty="0" smtClean="0"/>
              <a:t>1. The </a:t>
            </a:r>
            <a:r>
              <a:rPr lang="en-US" dirty="0"/>
              <a:t>external and internal demand for HR</a:t>
            </a:r>
          </a:p>
          <a:p>
            <a:pPr marL="0" indent="0">
              <a:buNone/>
            </a:pPr>
            <a:r>
              <a:rPr lang="en-US" dirty="0" smtClean="0"/>
              <a:t>2. The </a:t>
            </a:r>
            <a:r>
              <a:rPr lang="en-US" dirty="0"/>
              <a:t>external and internal supply of HR </a:t>
            </a:r>
            <a:endParaRPr lang="en-US" dirty="0" smtClean="0"/>
          </a:p>
          <a:p>
            <a:pPr lvl="0"/>
            <a:r>
              <a:rPr lang="en-US" dirty="0"/>
              <a:t>Following are the factors to be remembered.</a:t>
            </a:r>
          </a:p>
          <a:p>
            <a:pPr lvl="0"/>
            <a:r>
              <a:rPr lang="en-US" dirty="0"/>
              <a:t>Internal supply forecasts relate to conditions inside the organization such as the </a:t>
            </a:r>
            <a:r>
              <a:rPr lang="en-US" b="1" dirty="0"/>
              <a:t>age distribution </a:t>
            </a:r>
            <a:r>
              <a:rPr lang="en-US" dirty="0"/>
              <a:t>of the workforce, </a:t>
            </a:r>
            <a:r>
              <a:rPr lang="en-US" b="1" dirty="0"/>
              <a:t>terminations</a:t>
            </a:r>
            <a:r>
              <a:rPr lang="en-US" dirty="0"/>
              <a:t>, </a:t>
            </a:r>
            <a:r>
              <a:rPr lang="en-US" b="1" dirty="0"/>
              <a:t>retirements</a:t>
            </a:r>
            <a:r>
              <a:rPr lang="en-US" dirty="0"/>
              <a:t>, etc.</a:t>
            </a:r>
          </a:p>
          <a:p>
            <a:pPr lvl="0"/>
            <a:r>
              <a:rPr lang="en-US" dirty="0"/>
              <a:t>Both internal and external demand forecasts, on the other hand, depend mainly on the </a:t>
            </a:r>
            <a:r>
              <a:rPr lang="en-US" b="1" dirty="0" smtClean="0"/>
              <a:t>behavior </a:t>
            </a:r>
            <a:r>
              <a:rPr lang="en-US" dirty="0"/>
              <a:t>of some business factor (projected sales, product volume) to which personnel need can be related.</a:t>
            </a:r>
          </a:p>
          <a:p>
            <a:pPr lvl="0"/>
            <a:r>
              <a:rPr lang="en-US" dirty="0"/>
              <a:t>Unlike internal and external supply forecasts, external and internal demand forecasts are subject to </a:t>
            </a:r>
            <a:r>
              <a:rPr lang="en-US" dirty="0" smtClean="0"/>
              <a:t>many uncertainties-in </a:t>
            </a:r>
            <a:r>
              <a:rPr lang="en-US" dirty="0"/>
              <a:t>domestic or global economic conditions, in technology, and in consumer </a:t>
            </a:r>
            <a:r>
              <a:rPr lang="en-US" dirty="0" smtClean="0"/>
              <a:t>behavior, </a:t>
            </a:r>
            <a:r>
              <a:rPr lang="en-US" dirty="0"/>
              <a:t>etc.</a:t>
            </a:r>
          </a:p>
          <a:p>
            <a:pPr marL="0" indent="0">
              <a:buNone/>
            </a:pPr>
            <a:endParaRPr lang="en-US" dirty="0"/>
          </a:p>
        </p:txBody>
      </p:sp>
    </p:spTree>
    <p:extLst>
      <p:ext uri="{BB962C8B-B14F-4D97-AF65-F5344CB8AC3E}">
        <p14:creationId xmlns:p14="http://schemas.microsoft.com/office/powerpoint/2010/main" val="310633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6166</Words>
  <Application>Microsoft Office PowerPoint</Application>
  <PresentationFormat>Widescreen</PresentationFormat>
  <Paragraphs>369</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 Unicode MS</vt:lpstr>
      <vt:lpstr>Arial</vt:lpstr>
      <vt:lpstr>Book Antiqua</vt:lpstr>
      <vt:lpstr>Calibri</vt:lpstr>
      <vt:lpstr>Calibri Light</vt:lpstr>
      <vt:lpstr>Wingdings</vt:lpstr>
      <vt:lpstr>Office Theme</vt:lpstr>
      <vt:lpstr>HRM planning</vt:lpstr>
      <vt:lpstr>HRM Planning :</vt:lpstr>
      <vt:lpstr>PowerPoint Presentation</vt:lpstr>
      <vt:lpstr>PowerPoint Presentation</vt:lpstr>
      <vt:lpstr>PowerPoint Presentation</vt:lpstr>
      <vt:lpstr>PowerPoint Presentation</vt:lpstr>
      <vt:lpstr>PowerPoint Presentation</vt:lpstr>
      <vt:lpstr>HR Inventory</vt:lpstr>
      <vt:lpstr>Forecasting HR Demand and Supply </vt:lpstr>
      <vt:lpstr>Forecasting Human Resource Demand</vt:lpstr>
      <vt:lpstr>Problems/lssues in Demand Forecasting</vt:lpstr>
      <vt:lpstr>Popular techniques/methods of demand forecasting</vt:lpstr>
      <vt:lpstr>Judgmental Techniques (Forecasting HR Demand)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Forecasting HR Supply</vt:lpstr>
      <vt:lpstr>PowerPoint Presentation</vt:lpstr>
      <vt:lpstr>PowerPoint Presentation</vt:lpstr>
      <vt:lpstr>PowerPoint Presentation</vt:lpstr>
      <vt:lpstr>PowerPoint Presentation</vt:lpstr>
      <vt:lpstr>PowerPoint Presentation</vt:lpstr>
      <vt:lpstr>Concept of Recruitment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HRM planning</dc:title>
  <dc:creator>hawkeye</dc:creator>
  <cp:lastModifiedBy>Jayesh Rimal</cp:lastModifiedBy>
  <cp:revision>61</cp:revision>
  <dcterms:created xsi:type="dcterms:W3CDTF">2018-02-14T18:46:57Z</dcterms:created>
  <dcterms:modified xsi:type="dcterms:W3CDTF">2018-12-03T16:40:34Z</dcterms:modified>
</cp:coreProperties>
</file>