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56" r:id="rId2"/>
    <p:sldId id="257" r:id="rId3"/>
    <p:sldId id="267" r:id="rId4"/>
    <p:sldId id="261" r:id="rId5"/>
    <p:sldId id="268" r:id="rId6"/>
    <p:sldId id="269" r:id="rId7"/>
    <p:sldId id="270" r:id="rId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111" d="100"/>
          <a:sy n="111" d="100"/>
        </p:scale>
        <p:origin x="594" y="96"/>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5/22/2023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5/22/2023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5/22/2023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5/22/2023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5/22/2023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5/22/2023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5/22/2023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5/22/2023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5/22/2023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5/22/2023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5/22/2023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5/22/2023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5/22/2023</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1905000"/>
            <a:ext cx="10044607" cy="2667000"/>
          </a:xfrm>
        </p:spPr>
        <p:txBody>
          <a:bodyPr/>
          <a:lstStyle/>
          <a:p>
            <a:r>
              <a:rPr lang="en-US" b="1" dirty="0">
                <a:latin typeface="+mn-lt"/>
                <a:cs typeface="Times New Roman" panose="02020603050405020304" pitchFamily="18" charset="0"/>
              </a:rPr>
              <a:t>STOCK PRICE PREDICTION</a:t>
            </a:r>
          </a:p>
        </p:txBody>
      </p:sp>
      <p:sp>
        <p:nvSpPr>
          <p:cNvPr id="3" name="Subtitle 2"/>
          <p:cNvSpPr>
            <a:spLocks noGrp="1"/>
          </p:cNvSpPr>
          <p:nvPr>
            <p:ph type="subTitle" idx="1"/>
          </p:nvPr>
        </p:nvSpPr>
        <p:spPr/>
        <p:txBody>
          <a:bodyPr/>
          <a:lstStyle/>
          <a:p>
            <a:r>
              <a:rPr lang="en-US" dirty="0"/>
              <a:t>Devarla Bhimesh</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p>
        </p:txBody>
      </p:sp>
      <p:sp>
        <p:nvSpPr>
          <p:cNvPr id="14" name="Content Placeholder 13"/>
          <p:cNvSpPr>
            <a:spLocks noGrp="1"/>
          </p:cNvSpPr>
          <p:nvPr>
            <p:ph idx="1"/>
          </p:nvPr>
        </p:nvSpPr>
        <p:spPr>
          <a:xfrm>
            <a:off x="1522412" y="2204864"/>
            <a:ext cx="9144000" cy="3096344"/>
          </a:xfrm>
        </p:spPr>
        <p:txBody>
          <a:bodyPr>
            <a:normAutofit/>
          </a:bodyPr>
          <a:lstStyle/>
          <a:p>
            <a:pPr marL="0" indent="0" algn="just">
              <a:buNone/>
            </a:pPr>
            <a:r>
              <a:rPr lang="en-US" b="0" i="0" dirty="0">
                <a:solidFill>
                  <a:srgbClr val="D1D5DB"/>
                </a:solidFill>
                <a:effectLst/>
                <a:latin typeface="Times New Roman" panose="02020603050405020304" pitchFamily="18" charset="0"/>
                <a:cs typeface="Times New Roman" panose="02020603050405020304" pitchFamily="18" charset="0"/>
              </a:rPr>
              <a:t>The problem addressed in this project is stock price prediction. The goal is to develop a predictive model that can accurately forecast future stock prices based on historical data and relevant financial indicators. The project aims to tackle the challenge of predicting stock prices, which is influenced by numerous factors such as market conditions, company performance, economic indicators, and investor sentiment. The objective is to build a model that can assist investors and traders in making informed decisions by providing reliable predictions of stock prices.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57385"/>
            <a:ext cx="9143998" cy="1020762"/>
          </a:xfrm>
        </p:spPr>
        <p:txBody>
          <a:bodyPr/>
          <a:lstStyle/>
          <a:p>
            <a:r>
              <a:rPr lang="en-US" b="1" dirty="0">
                <a:latin typeface="Times New Roman" panose="02020603050405020304" pitchFamily="18" charset="0"/>
                <a:cs typeface="Times New Roman" panose="02020603050405020304" pitchFamily="18" charset="0"/>
              </a:rPr>
              <a:t>EXISTING SYSTEM</a:t>
            </a:r>
          </a:p>
        </p:txBody>
      </p:sp>
      <p:sp>
        <p:nvSpPr>
          <p:cNvPr id="4" name="Content Placeholder 3">
            <a:extLst>
              <a:ext uri="{FF2B5EF4-FFF2-40B4-BE49-F238E27FC236}">
                <a16:creationId xmlns:a16="http://schemas.microsoft.com/office/drawing/2014/main" id="{645D0EB9-32A6-CAD7-3201-4728BD00D0D0}"/>
              </a:ext>
            </a:extLst>
          </p:cNvPr>
          <p:cNvSpPr>
            <a:spLocks noGrp="1"/>
          </p:cNvSpPr>
          <p:nvPr>
            <p:ph idx="1"/>
          </p:nvPr>
        </p:nvSpPr>
        <p:spPr>
          <a:xfrm>
            <a:off x="1522414" y="2204864"/>
            <a:ext cx="9144000" cy="4267200"/>
          </a:xfrm>
        </p:spPr>
        <p:txBody>
          <a:bodyPr/>
          <a:lstStyle/>
          <a:p>
            <a:pPr marL="0" indent="0" algn="just">
              <a:buNone/>
            </a:pPr>
            <a:r>
              <a:rPr lang="en-US" b="0" i="0" dirty="0">
                <a:solidFill>
                  <a:srgbClr val="D1D5DB"/>
                </a:solidFill>
                <a:effectLst/>
                <a:latin typeface="Times New Roman" panose="02020603050405020304" pitchFamily="18" charset="0"/>
                <a:cs typeface="Times New Roman" panose="02020603050405020304" pitchFamily="18" charset="0"/>
              </a:rPr>
              <a:t>The existing system for stock price prediction typically relies on traditional financial analysis methods and technical indicators. This approach involves analyzing historical stock price data, financial statements, market trends, and other relevant factors to make predictions about future price movements. Analysts and investors often use techniques such as fundamental analysis, technical analysis, and quantitative modeling to assess the value and potential growth of a stock.</a:t>
            </a:r>
          </a:p>
          <a:p>
            <a:pPr marL="0" indent="0">
              <a:buNone/>
            </a:pPr>
            <a:br>
              <a:rPr lang="en-US" dirty="0"/>
            </a:br>
            <a:endParaRPr lang="en-IN"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SYSTEM</a:t>
            </a:r>
          </a:p>
        </p:txBody>
      </p:sp>
      <p:sp>
        <p:nvSpPr>
          <p:cNvPr id="3" name="TextBox 2">
            <a:extLst>
              <a:ext uri="{FF2B5EF4-FFF2-40B4-BE49-F238E27FC236}">
                <a16:creationId xmlns:a16="http://schemas.microsoft.com/office/drawing/2014/main" id="{2435332D-D593-B92B-ADAA-315C70BB98E2}"/>
              </a:ext>
            </a:extLst>
          </p:cNvPr>
          <p:cNvSpPr txBox="1"/>
          <p:nvPr/>
        </p:nvSpPr>
        <p:spPr>
          <a:xfrm rot="10800000" flipH="1" flipV="1">
            <a:off x="1522414" y="2020198"/>
            <a:ext cx="8959959" cy="3046988"/>
          </a:xfrm>
          <a:prstGeom prst="rect">
            <a:avLst/>
          </a:prstGeom>
          <a:noFill/>
        </p:spPr>
        <p:txBody>
          <a:bodyPr wrap="square" rtlCol="0">
            <a:spAutoFit/>
          </a:bodyPr>
          <a:lstStyle/>
          <a:p>
            <a:pPr algn="just"/>
            <a:r>
              <a:rPr lang="en-US" sz="2400" b="0" i="0" dirty="0">
                <a:solidFill>
                  <a:srgbClr val="D1D5DB"/>
                </a:solidFill>
                <a:effectLst/>
                <a:latin typeface="Times New Roman" panose="02020603050405020304" pitchFamily="18" charset="0"/>
                <a:cs typeface="Times New Roman" panose="02020603050405020304" pitchFamily="18" charset="0"/>
              </a:rPr>
              <a:t>The proposed system for stock price prediction aims to leverage machine learning techniques such as “Linear </a:t>
            </a:r>
            <a:r>
              <a:rPr lang="en-US" sz="2400" dirty="0">
                <a:solidFill>
                  <a:srgbClr val="D1D5DB"/>
                </a:solidFill>
                <a:latin typeface="Times New Roman" panose="02020603050405020304" pitchFamily="18" charset="0"/>
                <a:cs typeface="Times New Roman" panose="02020603050405020304" pitchFamily="18" charset="0"/>
              </a:rPr>
              <a:t>R</a:t>
            </a:r>
            <a:r>
              <a:rPr lang="en-US" sz="2400" b="0" i="0" dirty="0">
                <a:solidFill>
                  <a:srgbClr val="D1D5DB"/>
                </a:solidFill>
                <a:effectLst/>
                <a:latin typeface="Times New Roman" panose="02020603050405020304" pitchFamily="18" charset="0"/>
                <a:cs typeface="Times New Roman" panose="02020603050405020304" pitchFamily="18" charset="0"/>
              </a:rPr>
              <a:t>egression, Support </a:t>
            </a:r>
            <a:r>
              <a:rPr lang="en-US" sz="2400" dirty="0">
                <a:solidFill>
                  <a:srgbClr val="D1D5DB"/>
                </a:solidFill>
                <a:latin typeface="Times New Roman" panose="02020603050405020304" pitchFamily="18" charset="0"/>
                <a:cs typeface="Times New Roman" panose="02020603050405020304" pitchFamily="18" charset="0"/>
              </a:rPr>
              <a:t>V</a:t>
            </a:r>
            <a:r>
              <a:rPr lang="en-US" sz="2400" b="0" i="0" dirty="0">
                <a:solidFill>
                  <a:srgbClr val="D1D5DB"/>
                </a:solidFill>
                <a:effectLst/>
                <a:latin typeface="Times New Roman" panose="02020603050405020304" pitchFamily="18" charset="0"/>
                <a:cs typeface="Times New Roman" panose="02020603050405020304" pitchFamily="18" charset="0"/>
              </a:rPr>
              <a:t>ector Machine, LSTM” and alternative data sources to enhance the accuracy and timeliness of stock price forecasts. The system integrates advanced algorithms and data preprocessing methods to improve prediction models and overcome limitations of the existing system.</a:t>
            </a:r>
          </a:p>
          <a:p>
            <a:br>
              <a:rPr lang="en-US" sz="2400" dirty="0"/>
            </a:br>
            <a:endParaRPr lang="en-IN" sz="2400" dirty="0"/>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3968-5578-A726-D2E3-F5AA5251109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D32CDA8-C30B-F903-5DAD-315CA48909A1}"/>
              </a:ext>
            </a:extLst>
          </p:cNvPr>
          <p:cNvSpPr txBox="1"/>
          <p:nvPr/>
        </p:nvSpPr>
        <p:spPr>
          <a:xfrm rot="10800000" flipH="1" flipV="1">
            <a:off x="1554362" y="2276872"/>
            <a:ext cx="7780410" cy="2751522"/>
          </a:xfrm>
          <a:prstGeom prst="rect">
            <a:avLst/>
          </a:prstGeom>
          <a:noFill/>
        </p:spPr>
        <p:txBody>
          <a:bodyPr wrap="square" rtlCol="0">
            <a:spAutoFit/>
          </a:bodyPr>
          <a:lstStyle/>
          <a:p>
            <a:pPr marL="457200" indent="-457200" algn="just">
              <a:lnSpc>
                <a:spcPct val="90000"/>
              </a:lnSpc>
              <a:buFont typeface="+mj-lt"/>
              <a:buAutoNum type="arabicPeriod"/>
            </a:pPr>
            <a:r>
              <a:rPr lang="en-IN" sz="2400" b="0" i="0" dirty="0">
                <a:solidFill>
                  <a:srgbClr val="D1D5DB"/>
                </a:solidFill>
                <a:effectLst/>
                <a:latin typeface="Times New Roman" panose="02020603050405020304" pitchFamily="18" charset="0"/>
                <a:cs typeface="Times New Roman" panose="02020603050405020304" pitchFamily="18" charset="0"/>
              </a:rPr>
              <a:t>Develop Accurate Prediction Models</a:t>
            </a:r>
          </a:p>
          <a:p>
            <a:pPr marL="457200" indent="-457200" algn="just">
              <a:lnSpc>
                <a:spcPct val="90000"/>
              </a:lnSpc>
              <a:buFont typeface="+mj-lt"/>
              <a:buAutoNum type="arabicPeriod"/>
            </a:pPr>
            <a:r>
              <a:rPr lang="en-IN" sz="2400" b="0" i="0" dirty="0">
                <a:solidFill>
                  <a:srgbClr val="D1D5DB"/>
                </a:solidFill>
                <a:effectLst/>
                <a:latin typeface="Times New Roman" panose="02020603050405020304" pitchFamily="18" charset="0"/>
                <a:cs typeface="Times New Roman" panose="02020603050405020304" pitchFamily="18" charset="0"/>
              </a:rPr>
              <a:t>Incorporate Alternative Data Sources</a:t>
            </a:r>
            <a:endParaRPr lang="en-IN" sz="2400" dirty="0">
              <a:solidFill>
                <a:srgbClr val="D1D5DB"/>
              </a:solidFill>
              <a:latin typeface="Times New Roman" panose="02020603050405020304" pitchFamily="18" charset="0"/>
              <a:cs typeface="Times New Roman" panose="02020603050405020304" pitchFamily="18" charset="0"/>
            </a:endParaRPr>
          </a:p>
          <a:p>
            <a:pPr marL="457200" indent="-457200" algn="just">
              <a:lnSpc>
                <a:spcPct val="90000"/>
              </a:lnSpc>
              <a:buFont typeface="+mj-lt"/>
              <a:buAutoNum type="arabicPeriod"/>
            </a:pPr>
            <a:r>
              <a:rPr lang="en-IN" sz="2400" b="0" i="0" dirty="0">
                <a:solidFill>
                  <a:srgbClr val="D1D5DB"/>
                </a:solidFill>
                <a:effectLst/>
                <a:latin typeface="Times New Roman" panose="02020603050405020304" pitchFamily="18" charset="0"/>
                <a:cs typeface="Times New Roman" panose="02020603050405020304" pitchFamily="18" charset="0"/>
              </a:rPr>
              <a:t>Enhance Real-Time Predictions</a:t>
            </a:r>
          </a:p>
          <a:p>
            <a:pPr marL="457200" indent="-457200" algn="just">
              <a:lnSpc>
                <a:spcPct val="90000"/>
              </a:lnSpc>
              <a:buFont typeface="+mj-lt"/>
              <a:buAutoNum type="arabicPeriod"/>
            </a:pPr>
            <a:r>
              <a:rPr lang="en-US" sz="2400" b="0" i="0" dirty="0">
                <a:solidFill>
                  <a:srgbClr val="D1D5DB"/>
                </a:solidFill>
                <a:effectLst/>
                <a:latin typeface="Times New Roman" panose="02020603050405020304" pitchFamily="18" charset="0"/>
                <a:cs typeface="Times New Roman" panose="02020603050405020304" pitchFamily="18" charset="0"/>
              </a:rPr>
              <a:t>Improve Feature Selection and Engineering</a:t>
            </a:r>
            <a:endParaRPr lang="en-IN" sz="2400" dirty="0">
              <a:solidFill>
                <a:srgbClr val="D1D5DB"/>
              </a:solidFill>
              <a:latin typeface="Times New Roman" panose="02020603050405020304" pitchFamily="18" charset="0"/>
              <a:cs typeface="Times New Roman" panose="02020603050405020304" pitchFamily="18" charset="0"/>
            </a:endParaRPr>
          </a:p>
          <a:p>
            <a:pPr marL="457200" indent="-457200" algn="just">
              <a:lnSpc>
                <a:spcPct val="90000"/>
              </a:lnSpc>
              <a:buFont typeface="+mj-lt"/>
              <a:buAutoNum type="arabicPeriod"/>
            </a:pPr>
            <a:r>
              <a:rPr lang="en-IN" sz="2400" b="0" i="0" dirty="0">
                <a:solidFill>
                  <a:srgbClr val="D1D5DB"/>
                </a:solidFill>
                <a:effectLst/>
                <a:latin typeface="Times New Roman" panose="02020603050405020304" pitchFamily="18" charset="0"/>
                <a:cs typeface="Times New Roman" panose="02020603050405020304" pitchFamily="18" charset="0"/>
              </a:rPr>
              <a:t>Evaluate and Optimize Performance</a:t>
            </a:r>
          </a:p>
          <a:p>
            <a:pPr marL="457200" indent="-457200" algn="just">
              <a:lnSpc>
                <a:spcPct val="90000"/>
              </a:lnSpc>
              <a:buFont typeface="+mj-lt"/>
              <a:buAutoNum type="arabicPeriod"/>
            </a:pPr>
            <a:r>
              <a:rPr lang="en-IN" sz="2400" b="0" i="0" dirty="0">
                <a:solidFill>
                  <a:srgbClr val="D1D5DB"/>
                </a:solidFill>
                <a:effectLst/>
                <a:latin typeface="Times New Roman" panose="02020603050405020304" pitchFamily="18" charset="0"/>
                <a:cs typeface="Times New Roman" panose="02020603050405020304" pitchFamily="18" charset="0"/>
              </a:rPr>
              <a:t>Provide User-Friendly Interface</a:t>
            </a:r>
            <a:endParaRPr lang="en-IN" sz="2400" dirty="0">
              <a:solidFill>
                <a:srgbClr val="D1D5DB"/>
              </a:solidFill>
              <a:latin typeface="Times New Roman" panose="02020603050405020304" pitchFamily="18" charset="0"/>
              <a:cs typeface="Times New Roman" panose="02020603050405020304" pitchFamily="18" charset="0"/>
            </a:endParaRPr>
          </a:p>
          <a:p>
            <a:pPr marL="457200" indent="-457200" algn="just">
              <a:lnSpc>
                <a:spcPct val="90000"/>
              </a:lnSpc>
              <a:buFont typeface="+mj-lt"/>
              <a:buAutoNum type="arabicPeriod"/>
            </a:pPr>
            <a:r>
              <a:rPr lang="en-IN" sz="2400" b="0" i="0" dirty="0">
                <a:solidFill>
                  <a:srgbClr val="D1D5DB"/>
                </a:solidFill>
                <a:effectLst/>
                <a:latin typeface="Times New Roman" panose="02020603050405020304" pitchFamily="18" charset="0"/>
                <a:cs typeface="Times New Roman" panose="02020603050405020304" pitchFamily="18" charset="0"/>
              </a:rPr>
              <a:t>Assist Decision-Making</a:t>
            </a:r>
          </a:p>
          <a:p>
            <a:pPr marL="457200" indent="-457200" algn="just">
              <a:lnSpc>
                <a:spcPct val="90000"/>
              </a:lnSpc>
              <a:buFont typeface="+mj-lt"/>
              <a:buAutoNum type="arabicPeriod"/>
            </a:pPr>
            <a:r>
              <a:rPr lang="en-IN" sz="2400" b="0" i="0" dirty="0">
                <a:solidFill>
                  <a:srgbClr val="D1D5DB"/>
                </a:solidFill>
                <a:effectLst/>
                <a:latin typeface="Times New Roman" panose="02020603050405020304" pitchFamily="18" charset="0"/>
                <a:cs typeface="Times New Roman" panose="02020603050405020304" pitchFamily="18" charset="0"/>
              </a:rPr>
              <a:t>Research and Innovation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40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203B-2A20-5790-A65A-7170CC82E24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TWO-WEEKS DEVELOPMENT PLAN</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41CECD7-379A-00E4-FF8C-2A2C4E15D121}"/>
              </a:ext>
            </a:extLst>
          </p:cNvPr>
          <p:cNvSpPr>
            <a:spLocks noGrp="1"/>
          </p:cNvSpPr>
          <p:nvPr>
            <p:ph type="body" idx="1"/>
          </p:nvPr>
        </p:nvSpPr>
        <p:spPr/>
        <p:txBody>
          <a:bodyPr>
            <a:normAutofit/>
          </a:bodyPr>
          <a:lstStyle/>
          <a:p>
            <a:r>
              <a:rPr lang="en-US" sz="2800" b="1" dirty="0">
                <a:latin typeface="Times New Roman" panose="02020603050405020304" pitchFamily="18" charset="0"/>
                <a:cs typeface="Times New Roman" panose="02020603050405020304" pitchFamily="18" charset="0"/>
              </a:rPr>
              <a:t>Week-1</a:t>
            </a:r>
            <a:endParaRPr lang="en-IN" sz="28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D8A7F70-D293-6C1E-F8CA-ACA01592153D}"/>
              </a:ext>
            </a:extLst>
          </p:cNvPr>
          <p:cNvSpPr>
            <a:spLocks noGrp="1"/>
          </p:cNvSpPr>
          <p:nvPr>
            <p:ph sz="half" idx="2"/>
          </p:nvPr>
        </p:nvSpPr>
        <p:spPr/>
        <p:txBody>
          <a:bodyPr>
            <a:normAutofit fontScale="92500" lnSpcReduction="10000"/>
          </a:bodyPr>
          <a:lstStyle/>
          <a:p>
            <a:r>
              <a:rPr lang="en-IN" b="0" i="0" dirty="0">
                <a:solidFill>
                  <a:srgbClr val="D1D5DB"/>
                </a:solidFill>
                <a:effectLst/>
                <a:latin typeface="Söhne"/>
              </a:rPr>
              <a:t>Data Collection and Pre-processing</a:t>
            </a:r>
          </a:p>
          <a:p>
            <a:r>
              <a:rPr lang="en-IN" b="0" i="0" dirty="0">
                <a:solidFill>
                  <a:srgbClr val="D1D5DB"/>
                </a:solidFill>
                <a:effectLst/>
                <a:latin typeface="Söhne"/>
              </a:rPr>
              <a:t>Feature Selection and Engineering</a:t>
            </a:r>
            <a:endParaRPr lang="en-IN" dirty="0">
              <a:solidFill>
                <a:srgbClr val="D1D5DB"/>
              </a:solidFill>
              <a:latin typeface="Söhne"/>
            </a:endParaRPr>
          </a:p>
          <a:p>
            <a:pPr algn="just"/>
            <a:r>
              <a:rPr lang="en-IN" b="0" i="0" dirty="0">
                <a:solidFill>
                  <a:srgbClr val="D1D5DB"/>
                </a:solidFill>
                <a:effectLst/>
                <a:latin typeface="Söhne"/>
              </a:rPr>
              <a:t>Model Development and Training</a:t>
            </a:r>
            <a:endParaRPr lang="en-IN" dirty="0"/>
          </a:p>
        </p:txBody>
      </p:sp>
      <p:sp>
        <p:nvSpPr>
          <p:cNvPr id="5" name="Text Placeholder 4">
            <a:extLst>
              <a:ext uri="{FF2B5EF4-FFF2-40B4-BE49-F238E27FC236}">
                <a16:creationId xmlns:a16="http://schemas.microsoft.com/office/drawing/2014/main" id="{50609618-53A4-2EB8-BD5E-AFC3762BA709}"/>
              </a:ext>
            </a:extLst>
          </p:cNvPr>
          <p:cNvSpPr>
            <a:spLocks noGrp="1"/>
          </p:cNvSpPr>
          <p:nvPr>
            <p:ph type="body" sz="quarter" idx="3"/>
          </p:nvPr>
        </p:nvSpPr>
        <p:spPr/>
        <p:txBody>
          <a:bodyPr>
            <a:normAutofit/>
          </a:bodyPr>
          <a:lstStyle/>
          <a:p>
            <a:r>
              <a:rPr lang="en-US" sz="2800" b="1" dirty="0">
                <a:latin typeface="Times New Roman" panose="02020603050405020304" pitchFamily="18" charset="0"/>
                <a:cs typeface="Times New Roman" panose="02020603050405020304" pitchFamily="18" charset="0"/>
              </a:rPr>
              <a:t>Week-2</a:t>
            </a:r>
            <a:endParaRPr lang="en-IN" sz="2800" b="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2E26A4B4-EFFB-1205-71C2-71616AB53C46}"/>
              </a:ext>
            </a:extLst>
          </p:cNvPr>
          <p:cNvSpPr>
            <a:spLocks noGrp="1"/>
          </p:cNvSpPr>
          <p:nvPr>
            <p:ph sz="quarter" idx="4"/>
          </p:nvPr>
        </p:nvSpPr>
        <p:spPr/>
        <p:txBody>
          <a:bodyPr>
            <a:normAutofit fontScale="92500" lnSpcReduction="10000"/>
          </a:bodyPr>
          <a:lstStyle/>
          <a:p>
            <a:r>
              <a:rPr lang="en-IN" b="0" i="0" dirty="0">
                <a:solidFill>
                  <a:srgbClr val="D1D5DB"/>
                </a:solidFill>
                <a:effectLst/>
                <a:latin typeface="Söhne"/>
              </a:rPr>
              <a:t>Model Optimization and Hyperparameter Tuning</a:t>
            </a:r>
          </a:p>
          <a:p>
            <a:pPr algn="just"/>
            <a:r>
              <a:rPr lang="en-US" b="0" i="0" dirty="0">
                <a:solidFill>
                  <a:srgbClr val="D1D5DB"/>
                </a:solidFill>
                <a:effectLst/>
                <a:latin typeface="Söhne"/>
              </a:rPr>
              <a:t>Integration of Alternative Data Sources</a:t>
            </a:r>
            <a:endParaRPr lang="en-IN" dirty="0">
              <a:solidFill>
                <a:srgbClr val="D1D5DB"/>
              </a:solidFill>
              <a:latin typeface="Söhne"/>
            </a:endParaRPr>
          </a:p>
          <a:p>
            <a:r>
              <a:rPr lang="en-US" b="0" i="0" dirty="0">
                <a:solidFill>
                  <a:srgbClr val="D1D5DB"/>
                </a:solidFill>
                <a:effectLst/>
                <a:latin typeface="Söhne"/>
              </a:rPr>
              <a:t>Real-Time Updates and Interface Design</a:t>
            </a:r>
            <a:endParaRPr lang="en-IN" b="0" i="0" dirty="0">
              <a:solidFill>
                <a:srgbClr val="D1D5DB"/>
              </a:solidFill>
              <a:effectLst/>
              <a:latin typeface="Söhne"/>
            </a:endParaRPr>
          </a:p>
          <a:p>
            <a:r>
              <a:rPr lang="en-IN" b="0" i="0" dirty="0">
                <a:solidFill>
                  <a:srgbClr val="D1D5DB"/>
                </a:solidFill>
                <a:effectLst/>
                <a:latin typeface="Söhne"/>
              </a:rPr>
              <a:t>Model Evaluation and Fine-Tuning</a:t>
            </a:r>
          </a:p>
          <a:p>
            <a:r>
              <a:rPr lang="en-IN" b="0" i="0" dirty="0">
                <a:solidFill>
                  <a:srgbClr val="D1D5DB"/>
                </a:solidFill>
                <a:effectLst/>
                <a:latin typeface="Söhne"/>
              </a:rPr>
              <a:t>Documentation and Presentation</a:t>
            </a:r>
            <a:endParaRPr lang="en-IN" dirty="0"/>
          </a:p>
        </p:txBody>
      </p:sp>
      <p:cxnSp>
        <p:nvCxnSpPr>
          <p:cNvPr id="8" name="Straight Connector 7">
            <a:extLst>
              <a:ext uri="{FF2B5EF4-FFF2-40B4-BE49-F238E27FC236}">
                <a16:creationId xmlns:a16="http://schemas.microsoft.com/office/drawing/2014/main" id="{5E782328-0315-3328-4676-AA29D67069BA}"/>
              </a:ext>
            </a:extLst>
          </p:cNvPr>
          <p:cNvCxnSpPr/>
          <p:nvPr/>
        </p:nvCxnSpPr>
        <p:spPr>
          <a:xfrm>
            <a:off x="4510236" y="2132856"/>
            <a:ext cx="0" cy="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151128-F5F4-EBC3-03E3-FA12F67AF6A8}"/>
              </a:ext>
            </a:extLst>
          </p:cNvPr>
          <p:cNvCxnSpPr>
            <a:cxnSpLocks/>
          </p:cNvCxnSpPr>
          <p:nvPr/>
        </p:nvCxnSpPr>
        <p:spPr>
          <a:xfrm>
            <a:off x="6022404" y="2060848"/>
            <a:ext cx="0" cy="3816424"/>
          </a:xfrm>
          <a:prstGeom prst="line">
            <a:avLst/>
          </a:prstGeom>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21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F1907D-E709-28A8-D25E-54909EF53158}"/>
              </a:ext>
            </a:extLst>
          </p:cNvPr>
          <p:cNvSpPr txBox="1"/>
          <p:nvPr/>
        </p:nvSpPr>
        <p:spPr>
          <a:xfrm rot="10800000" flipH="1" flipV="1">
            <a:off x="3934172" y="2924944"/>
            <a:ext cx="6696744" cy="757130"/>
          </a:xfrm>
          <a:prstGeom prst="rect">
            <a:avLst/>
          </a:prstGeom>
          <a:noFill/>
        </p:spPr>
        <p:txBody>
          <a:bodyPr wrap="square" rtlCol="0">
            <a:spAutoFit/>
          </a:bodyPr>
          <a:lstStyle/>
          <a:p>
            <a:pPr algn="just">
              <a:lnSpc>
                <a:spcPct val="90000"/>
              </a:lnSpc>
            </a:pPr>
            <a:r>
              <a:rPr lang="en-US" sz="4800" b="1" dirty="0">
                <a:latin typeface="Times New Roman" panose="02020603050405020304" pitchFamily="18" charset="0"/>
                <a:cs typeface="Times New Roman" panose="02020603050405020304" pitchFamily="18" charset="0"/>
              </a:rPr>
              <a:t>THANK  YOU</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96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121</TotalTime>
  <Words>310</Words>
  <Application>Microsoft Office PowerPoint</Application>
  <PresentationFormat>Custom</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Consolas</vt:lpstr>
      <vt:lpstr>Corbel</vt:lpstr>
      <vt:lpstr>Söhne</vt:lpstr>
      <vt:lpstr>Times New Roman</vt:lpstr>
      <vt:lpstr>Chalkboard 16x9</vt:lpstr>
      <vt:lpstr>STOCK PRICE PREDICTION</vt:lpstr>
      <vt:lpstr>PROBLEM STATEMENT</vt:lpstr>
      <vt:lpstr>EXISTING SYSTEM</vt:lpstr>
      <vt:lpstr>PROPOSED SYSTEM</vt:lpstr>
      <vt:lpstr>OBJECTIVES</vt:lpstr>
      <vt:lpstr>TWO-WEEKS DEVELOPMENT PLAN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Devarla Bhimesh</dc:creator>
  <cp:lastModifiedBy>Devarla Bhimesh</cp:lastModifiedBy>
  <cp:revision>3</cp:revision>
  <dcterms:created xsi:type="dcterms:W3CDTF">2023-05-22T05:32:58Z</dcterms:created>
  <dcterms:modified xsi:type="dcterms:W3CDTF">2023-05-22T09:55:23Z</dcterms:modified>
</cp:coreProperties>
</file>