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77" r:id="rId9"/>
    <p:sldId id="279" r:id="rId10"/>
    <p:sldId id="278" r:id="rId11"/>
    <p:sldId id="28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59942" autoAdjust="0"/>
  </p:normalViewPr>
  <p:slideViewPr>
    <p:cSldViewPr snapToGrid="0">
      <p:cViewPr varScale="1">
        <p:scale>
          <a:sx n="76" d="100"/>
          <a:sy n="76" d="100"/>
        </p:scale>
        <p:origin x="58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Mark where you want to add the slide: Select an existing one in the Thumbnails pane, click the New Slide button, then choose a layout. 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The new slide gets the same theme as the previous one you selected. 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Careful! Don’t annoy your fellow presenters by accidentally changing their themes. That can happen if you choose a theme Variant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SG" sz="3600" b="1" i="0" dirty="0">
                <a:effectLst/>
                <a:latin typeface="arial" panose="020B0604020202020204" pitchFamily="34" charset="0"/>
              </a:rPr>
              <a:t>International Financial Reporting Standard 9 (</a:t>
            </a:r>
            <a:r>
              <a:rPr lang="en-SG" sz="3600" b="1" dirty="0">
                <a:latin typeface="arial" panose="020B0604020202020204" pitchFamily="34" charset="0"/>
              </a:rPr>
              <a:t>IFRS9)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 Kasi reddy</a:t>
            </a:r>
          </a:p>
          <a:p>
            <a:pPr algn="ctr"/>
            <a:r>
              <a:rPr lang="en-US" sz="1600" i="1" dirty="0"/>
              <a:t>Data Engineer</a:t>
            </a:r>
            <a:endParaRPr lang="en-US" sz="1600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A8E80-C131-CBF1-8DB8-A19417A8963F}"/>
              </a:ext>
            </a:extLst>
          </p:cNvPr>
          <p:cNvSpPr/>
          <p:nvPr/>
        </p:nvSpPr>
        <p:spPr>
          <a:xfrm>
            <a:off x="574617" y="3150764"/>
            <a:ext cx="2551562" cy="36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D29D9A-96EB-2418-9592-DB5249FB0777}"/>
              </a:ext>
            </a:extLst>
          </p:cNvPr>
          <p:cNvSpPr/>
          <p:nvPr/>
        </p:nvSpPr>
        <p:spPr>
          <a:xfrm>
            <a:off x="901788" y="3361208"/>
            <a:ext cx="1627001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Files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52FC45-2077-44A4-9499-877E814BC4D8}"/>
              </a:ext>
            </a:extLst>
          </p:cNvPr>
          <p:cNvSpPr/>
          <p:nvPr/>
        </p:nvSpPr>
        <p:spPr>
          <a:xfrm>
            <a:off x="901788" y="3980265"/>
            <a:ext cx="1627002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Systems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BA0C7A-37CB-DFE8-FFD0-F3365398BFB5}"/>
              </a:ext>
            </a:extLst>
          </p:cNvPr>
          <p:cNvSpPr/>
          <p:nvPr/>
        </p:nvSpPr>
        <p:spPr>
          <a:xfrm>
            <a:off x="901788" y="4560437"/>
            <a:ext cx="1627002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89B668-1987-91B6-A558-076D9CD7CBA5}"/>
              </a:ext>
            </a:extLst>
          </p:cNvPr>
          <p:cNvSpPr/>
          <p:nvPr/>
        </p:nvSpPr>
        <p:spPr>
          <a:xfrm>
            <a:off x="938346" y="5041429"/>
            <a:ext cx="1597527" cy="395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IBM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447DB7-DB28-C91D-A9F3-DE2105A9BD6B}"/>
              </a:ext>
            </a:extLst>
          </p:cNvPr>
          <p:cNvSpPr/>
          <p:nvPr/>
        </p:nvSpPr>
        <p:spPr>
          <a:xfrm>
            <a:off x="974903" y="5669277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SAS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012571-9510-113D-D012-9FC8E6485D36}"/>
              </a:ext>
            </a:extLst>
          </p:cNvPr>
          <p:cNvSpPr/>
          <p:nvPr/>
        </p:nvSpPr>
        <p:spPr>
          <a:xfrm>
            <a:off x="974902" y="6155905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E2304-66CC-1F55-552D-36201FD3D94C}"/>
              </a:ext>
            </a:extLst>
          </p:cNvPr>
          <p:cNvSpPr/>
          <p:nvPr/>
        </p:nvSpPr>
        <p:spPr>
          <a:xfrm>
            <a:off x="4099033" y="3171993"/>
            <a:ext cx="2459420" cy="356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42EAC-BAE3-E62D-C32B-53C642B83DDB}"/>
              </a:ext>
            </a:extLst>
          </p:cNvPr>
          <p:cNvSpPr txBox="1"/>
          <p:nvPr/>
        </p:nvSpPr>
        <p:spPr>
          <a:xfrm>
            <a:off x="4099033" y="2358519"/>
            <a:ext cx="16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Tera</a:t>
            </a:r>
            <a:r>
              <a:rPr lang="en-SG" dirty="0"/>
              <a:t> </a:t>
            </a:r>
            <a:r>
              <a:rPr lang="en-SG" sz="2400" b="1" dirty="0"/>
              <a:t>Data</a:t>
            </a:r>
            <a:endParaRPr lang="en-SG" sz="20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5051D1-BBD5-ED9E-B6AD-9EB4D4AAF1F7}"/>
              </a:ext>
            </a:extLst>
          </p:cNvPr>
          <p:cNvSpPr/>
          <p:nvPr/>
        </p:nvSpPr>
        <p:spPr>
          <a:xfrm>
            <a:off x="4313443" y="4048695"/>
            <a:ext cx="1980147" cy="3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Storage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A8F698-98AB-CF61-22D7-F8AD6B2A91F7}"/>
              </a:ext>
            </a:extLst>
          </p:cNvPr>
          <p:cNvSpPr/>
          <p:nvPr/>
        </p:nvSpPr>
        <p:spPr>
          <a:xfrm>
            <a:off x="4313444" y="4692867"/>
            <a:ext cx="1980148" cy="322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57C30E-9F75-67EF-9B6C-4078644F459C}"/>
              </a:ext>
            </a:extLst>
          </p:cNvPr>
          <p:cNvSpPr/>
          <p:nvPr/>
        </p:nvSpPr>
        <p:spPr>
          <a:xfrm>
            <a:off x="4313443" y="5373938"/>
            <a:ext cx="1980148" cy="322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IFSLDM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861BE-E21E-815A-5E21-0A911549D76D}"/>
              </a:ext>
            </a:extLst>
          </p:cNvPr>
          <p:cNvSpPr/>
          <p:nvPr/>
        </p:nvSpPr>
        <p:spPr>
          <a:xfrm>
            <a:off x="7498075" y="3115266"/>
            <a:ext cx="2408971" cy="357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BC9AB-9292-06B9-3AEC-5E94B3DF1E7B}"/>
              </a:ext>
            </a:extLst>
          </p:cNvPr>
          <p:cNvSpPr txBox="1"/>
          <p:nvPr/>
        </p:nvSpPr>
        <p:spPr>
          <a:xfrm>
            <a:off x="580171" y="2348318"/>
            <a:ext cx="16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Sources</a:t>
            </a:r>
            <a:endParaRPr lang="en-SG" sz="2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084798-58F3-7D4F-946E-206040C95D26}"/>
              </a:ext>
            </a:extLst>
          </p:cNvPr>
          <p:cNvSpPr/>
          <p:nvPr/>
        </p:nvSpPr>
        <p:spPr>
          <a:xfrm>
            <a:off x="7844921" y="3948283"/>
            <a:ext cx="1780801" cy="3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MAS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5DBB57-275E-7BDA-61DA-2B258AE7259E}"/>
              </a:ext>
            </a:extLst>
          </p:cNvPr>
          <p:cNvSpPr/>
          <p:nvPr/>
        </p:nvSpPr>
        <p:spPr>
          <a:xfrm>
            <a:off x="7836167" y="4633872"/>
            <a:ext cx="1780799" cy="3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CBIRC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6566D1-C0BE-2111-59EF-E8B175E56A15}"/>
              </a:ext>
            </a:extLst>
          </p:cNvPr>
          <p:cNvSpPr/>
          <p:nvPr/>
        </p:nvSpPr>
        <p:spPr>
          <a:xfrm>
            <a:off x="7844923" y="5346722"/>
            <a:ext cx="1780799" cy="3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RBI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235A317-81E1-245C-CE31-11566208E7A6}"/>
              </a:ext>
            </a:extLst>
          </p:cNvPr>
          <p:cNvSpPr/>
          <p:nvPr/>
        </p:nvSpPr>
        <p:spPr>
          <a:xfrm>
            <a:off x="3126179" y="4556797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B6B282-2995-3F50-9EA6-415CBDA50B05}"/>
              </a:ext>
            </a:extLst>
          </p:cNvPr>
          <p:cNvSpPr/>
          <p:nvPr/>
        </p:nvSpPr>
        <p:spPr>
          <a:xfrm>
            <a:off x="6519667" y="4556797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9A70E-7336-EDDD-DB2E-E23D95463E5E}"/>
              </a:ext>
            </a:extLst>
          </p:cNvPr>
          <p:cNvSpPr/>
          <p:nvPr/>
        </p:nvSpPr>
        <p:spPr>
          <a:xfrm>
            <a:off x="4313442" y="5994572"/>
            <a:ext cx="1980148" cy="322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Reports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1D2CA-5CEB-4530-DF91-7D6619C34F04}"/>
              </a:ext>
            </a:extLst>
          </p:cNvPr>
          <p:cNvSpPr/>
          <p:nvPr/>
        </p:nvSpPr>
        <p:spPr>
          <a:xfrm>
            <a:off x="574617" y="3160965"/>
            <a:ext cx="2551562" cy="36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D4CE0C-7CBE-A5F6-312F-F378EDFC8735}"/>
              </a:ext>
            </a:extLst>
          </p:cNvPr>
          <p:cNvSpPr/>
          <p:nvPr/>
        </p:nvSpPr>
        <p:spPr>
          <a:xfrm>
            <a:off x="901788" y="3371409"/>
            <a:ext cx="1627001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Files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A92879-5C6A-8104-BC3E-4A560E0BB38C}"/>
              </a:ext>
            </a:extLst>
          </p:cNvPr>
          <p:cNvSpPr/>
          <p:nvPr/>
        </p:nvSpPr>
        <p:spPr>
          <a:xfrm>
            <a:off x="901788" y="3990466"/>
            <a:ext cx="1627002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Systems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50CE41-89DE-F017-69D2-322FD4D56F39}"/>
              </a:ext>
            </a:extLst>
          </p:cNvPr>
          <p:cNvSpPr/>
          <p:nvPr/>
        </p:nvSpPr>
        <p:spPr>
          <a:xfrm>
            <a:off x="901788" y="4570638"/>
            <a:ext cx="1627002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580031-DBAC-4FC8-498A-6A071C1DD12C}"/>
              </a:ext>
            </a:extLst>
          </p:cNvPr>
          <p:cNvSpPr/>
          <p:nvPr/>
        </p:nvSpPr>
        <p:spPr>
          <a:xfrm>
            <a:off x="938346" y="5051630"/>
            <a:ext cx="1597527" cy="395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IBM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4210E-A7B6-7985-6EBA-E502F4E449AA}"/>
              </a:ext>
            </a:extLst>
          </p:cNvPr>
          <p:cNvSpPr/>
          <p:nvPr/>
        </p:nvSpPr>
        <p:spPr>
          <a:xfrm>
            <a:off x="974903" y="5679478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SAS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BB6D10-01EA-9B6C-AD0A-B68512C6C37C}"/>
              </a:ext>
            </a:extLst>
          </p:cNvPr>
          <p:cNvSpPr/>
          <p:nvPr/>
        </p:nvSpPr>
        <p:spPr>
          <a:xfrm>
            <a:off x="974902" y="6166106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Internet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61BBCD-56B1-600D-4657-BEE7F5B0108F}"/>
              </a:ext>
            </a:extLst>
          </p:cNvPr>
          <p:cNvSpPr txBox="1"/>
          <p:nvPr/>
        </p:nvSpPr>
        <p:spPr>
          <a:xfrm>
            <a:off x="580171" y="2358519"/>
            <a:ext cx="16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Sources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2377DA1-EC2A-ECD9-F148-E6425D3D2781}"/>
              </a:ext>
            </a:extLst>
          </p:cNvPr>
          <p:cNvSpPr/>
          <p:nvPr/>
        </p:nvSpPr>
        <p:spPr>
          <a:xfrm>
            <a:off x="649539" y="3670212"/>
            <a:ext cx="1393672" cy="47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91F19-645B-C919-3CEE-40EA36E4D63A}"/>
              </a:ext>
            </a:extLst>
          </p:cNvPr>
          <p:cNvSpPr/>
          <p:nvPr/>
        </p:nvSpPr>
        <p:spPr>
          <a:xfrm>
            <a:off x="3039592" y="3588232"/>
            <a:ext cx="1481958" cy="65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FAEE3F-B0D7-4B94-0ADB-0AD19C4A584A}"/>
              </a:ext>
            </a:extLst>
          </p:cNvPr>
          <p:cNvSpPr/>
          <p:nvPr/>
        </p:nvSpPr>
        <p:spPr>
          <a:xfrm>
            <a:off x="3039592" y="3279228"/>
            <a:ext cx="1481958" cy="309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0590-1560-C55A-5E1C-FF36D53D2066}"/>
              </a:ext>
            </a:extLst>
          </p:cNvPr>
          <p:cNvSpPr txBox="1"/>
          <p:nvPr/>
        </p:nvSpPr>
        <p:spPr>
          <a:xfrm>
            <a:off x="775664" y="219456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Phase1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30430-E483-02D0-687D-DD63DE379EE5}"/>
              </a:ext>
            </a:extLst>
          </p:cNvPr>
          <p:cNvSpPr/>
          <p:nvPr/>
        </p:nvSpPr>
        <p:spPr>
          <a:xfrm>
            <a:off x="775664" y="2920059"/>
            <a:ext cx="10540824" cy="374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126D8-5B36-28E6-C68A-B660D66C3DDD}"/>
              </a:ext>
            </a:extLst>
          </p:cNvPr>
          <p:cNvSpPr/>
          <p:nvPr/>
        </p:nvSpPr>
        <p:spPr>
          <a:xfrm>
            <a:off x="1337966" y="4330428"/>
            <a:ext cx="1809881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Sources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B07DEB-5248-61C3-12DA-99E77C5DFEAD}"/>
              </a:ext>
            </a:extLst>
          </p:cNvPr>
          <p:cNvSpPr/>
          <p:nvPr/>
        </p:nvSpPr>
        <p:spPr>
          <a:xfrm>
            <a:off x="8244310" y="4390177"/>
            <a:ext cx="1829488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324DE-5C64-6EEE-C61D-F16C5B832C4E}"/>
              </a:ext>
            </a:extLst>
          </p:cNvPr>
          <p:cNvSpPr/>
          <p:nvPr/>
        </p:nvSpPr>
        <p:spPr>
          <a:xfrm>
            <a:off x="3594538" y="4330427"/>
            <a:ext cx="1431509" cy="572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Hadoop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FB6C1-0836-83F3-5CA6-022725514922}"/>
              </a:ext>
            </a:extLst>
          </p:cNvPr>
          <p:cNvSpPr/>
          <p:nvPr/>
        </p:nvSpPr>
        <p:spPr>
          <a:xfrm>
            <a:off x="5503335" y="3726633"/>
            <a:ext cx="2263687" cy="211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4E1A44-479A-F18B-10DD-0B56703FF8CC}"/>
              </a:ext>
            </a:extLst>
          </p:cNvPr>
          <p:cNvSpPr/>
          <p:nvPr/>
        </p:nvSpPr>
        <p:spPr>
          <a:xfrm>
            <a:off x="5023083" y="4448586"/>
            <a:ext cx="480147" cy="315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3F83E7-F6BC-7E74-9B66-26668D201FF3}"/>
              </a:ext>
            </a:extLst>
          </p:cNvPr>
          <p:cNvSpPr/>
          <p:nvPr/>
        </p:nvSpPr>
        <p:spPr>
          <a:xfrm>
            <a:off x="3171782" y="4448586"/>
            <a:ext cx="480147" cy="315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8BFE5-EF6E-BCDE-4480-F64C38D406E0}"/>
              </a:ext>
            </a:extLst>
          </p:cNvPr>
          <p:cNvSpPr txBox="1"/>
          <p:nvPr/>
        </p:nvSpPr>
        <p:spPr>
          <a:xfrm>
            <a:off x="5802157" y="3807156"/>
            <a:ext cx="160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TERA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8F811C-50C0-B4FD-C41D-6E01D071170F}"/>
              </a:ext>
            </a:extLst>
          </p:cNvPr>
          <p:cNvSpPr/>
          <p:nvPr/>
        </p:nvSpPr>
        <p:spPr>
          <a:xfrm>
            <a:off x="5852605" y="4259161"/>
            <a:ext cx="1473815" cy="45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r>
              <a:rPr lang="en-SG" dirty="0"/>
              <a:t>Processing</a:t>
            </a:r>
          </a:p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1463F-901D-3C3C-1B26-2B2311CDC67F}"/>
              </a:ext>
            </a:extLst>
          </p:cNvPr>
          <p:cNvSpPr/>
          <p:nvPr/>
        </p:nvSpPr>
        <p:spPr>
          <a:xfrm>
            <a:off x="5852605" y="4976508"/>
            <a:ext cx="1473815" cy="41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3972AB1-0E9C-AB07-0E33-B35BF906B848}"/>
              </a:ext>
            </a:extLst>
          </p:cNvPr>
          <p:cNvSpPr/>
          <p:nvPr/>
        </p:nvSpPr>
        <p:spPr>
          <a:xfrm>
            <a:off x="7764163" y="4467296"/>
            <a:ext cx="480147" cy="31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639E42-676B-B8C1-5954-205DE8BFACC4}"/>
              </a:ext>
            </a:extLst>
          </p:cNvPr>
          <p:cNvSpPr/>
          <p:nvPr/>
        </p:nvSpPr>
        <p:spPr>
          <a:xfrm>
            <a:off x="6457029" y="233350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F2685-ADF5-1010-4ABE-79FAD05B4286}"/>
              </a:ext>
            </a:extLst>
          </p:cNvPr>
          <p:cNvSpPr/>
          <p:nvPr/>
        </p:nvSpPr>
        <p:spPr>
          <a:xfrm>
            <a:off x="2131498" y="2245010"/>
            <a:ext cx="3890930" cy="42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BIG DATA MODAL (ETL PIPE LINE)</a:t>
            </a: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0590-1560-C55A-5E1C-FF36D53D2066}"/>
              </a:ext>
            </a:extLst>
          </p:cNvPr>
          <p:cNvSpPr txBox="1"/>
          <p:nvPr/>
        </p:nvSpPr>
        <p:spPr>
          <a:xfrm>
            <a:off x="744133" y="2015426"/>
            <a:ext cx="50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Phase1 Granular Level(BIF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30430-E483-02D0-687D-DD63DE379EE5}"/>
              </a:ext>
            </a:extLst>
          </p:cNvPr>
          <p:cNvSpPr/>
          <p:nvPr/>
        </p:nvSpPr>
        <p:spPr>
          <a:xfrm>
            <a:off x="825588" y="2460243"/>
            <a:ext cx="10540824" cy="41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644A2-4739-7C72-31FF-242A0A3621AE}"/>
              </a:ext>
            </a:extLst>
          </p:cNvPr>
          <p:cNvSpPr txBox="1"/>
          <p:nvPr/>
        </p:nvSpPr>
        <p:spPr>
          <a:xfrm>
            <a:off x="1027912" y="2469856"/>
            <a:ext cx="17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Big Data Modal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126D8-5B36-28E6-C68A-B660D66C3DDD}"/>
              </a:ext>
            </a:extLst>
          </p:cNvPr>
          <p:cNvSpPr/>
          <p:nvPr/>
        </p:nvSpPr>
        <p:spPr>
          <a:xfrm>
            <a:off x="954473" y="4602788"/>
            <a:ext cx="1421324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477B5-233B-1853-43B4-9CB53DB3BCF0}"/>
              </a:ext>
            </a:extLst>
          </p:cNvPr>
          <p:cNvSpPr/>
          <p:nvPr/>
        </p:nvSpPr>
        <p:spPr>
          <a:xfrm>
            <a:off x="2994836" y="3745887"/>
            <a:ext cx="3178942" cy="250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D0F779-573D-1C0F-13F4-CAAA77A8877E}"/>
              </a:ext>
            </a:extLst>
          </p:cNvPr>
          <p:cNvSpPr/>
          <p:nvPr/>
        </p:nvSpPr>
        <p:spPr>
          <a:xfrm>
            <a:off x="3296046" y="3998135"/>
            <a:ext cx="2530888" cy="359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Landing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EA95E-3419-8605-E01F-A451C99BFEB1}"/>
              </a:ext>
            </a:extLst>
          </p:cNvPr>
          <p:cNvSpPr/>
          <p:nvPr/>
        </p:nvSpPr>
        <p:spPr>
          <a:xfrm>
            <a:off x="3309401" y="5079537"/>
            <a:ext cx="2530889" cy="359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Data 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E3BC4-C5DB-6660-9D72-C6CD33C44B97}"/>
              </a:ext>
            </a:extLst>
          </p:cNvPr>
          <p:cNvSpPr/>
          <p:nvPr/>
        </p:nvSpPr>
        <p:spPr>
          <a:xfrm>
            <a:off x="3296046" y="4565575"/>
            <a:ext cx="2517534" cy="359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Data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931064-B023-00A2-87C7-FDB7019B1FAE}"/>
              </a:ext>
            </a:extLst>
          </p:cNvPr>
          <p:cNvSpPr/>
          <p:nvPr/>
        </p:nvSpPr>
        <p:spPr>
          <a:xfrm>
            <a:off x="3309400" y="5593500"/>
            <a:ext cx="2504179" cy="359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SRS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396633-DD79-B65B-F6E9-966BD1152955}"/>
              </a:ext>
            </a:extLst>
          </p:cNvPr>
          <p:cNvSpPr/>
          <p:nvPr/>
        </p:nvSpPr>
        <p:spPr>
          <a:xfrm>
            <a:off x="2375797" y="4602788"/>
            <a:ext cx="62076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309FC27-8601-7AC9-DACB-FE078B1349A5}"/>
              </a:ext>
            </a:extLst>
          </p:cNvPr>
          <p:cNvSpPr/>
          <p:nvPr/>
        </p:nvSpPr>
        <p:spPr>
          <a:xfrm>
            <a:off x="4371296" y="4313336"/>
            <a:ext cx="283779" cy="2777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1B3F01B-1F17-BB70-2078-7F52D5EB81FF}"/>
              </a:ext>
            </a:extLst>
          </p:cNvPr>
          <p:cNvSpPr/>
          <p:nvPr/>
        </p:nvSpPr>
        <p:spPr>
          <a:xfrm>
            <a:off x="4391966" y="4822580"/>
            <a:ext cx="283779" cy="2777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481BB0-AFF8-ADF6-5385-24FA43C31484}"/>
              </a:ext>
            </a:extLst>
          </p:cNvPr>
          <p:cNvSpPr/>
          <p:nvPr/>
        </p:nvSpPr>
        <p:spPr>
          <a:xfrm>
            <a:off x="4391966" y="5419833"/>
            <a:ext cx="283779" cy="2777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FB11-EB5B-A405-46F9-ADFF3D33E636}"/>
              </a:ext>
            </a:extLst>
          </p:cNvPr>
          <p:cNvSpPr/>
          <p:nvPr/>
        </p:nvSpPr>
        <p:spPr>
          <a:xfrm>
            <a:off x="6753421" y="4552844"/>
            <a:ext cx="856313" cy="606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93B553-1092-F4E4-0E9D-F9105C8E2C66}"/>
              </a:ext>
            </a:extLst>
          </p:cNvPr>
          <p:cNvSpPr/>
          <p:nvPr/>
        </p:nvSpPr>
        <p:spPr>
          <a:xfrm>
            <a:off x="9913018" y="4661961"/>
            <a:ext cx="2942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195F7-DD70-F7FA-49F2-454FD73AC3A9}"/>
              </a:ext>
            </a:extLst>
          </p:cNvPr>
          <p:cNvSpPr/>
          <p:nvPr/>
        </p:nvSpPr>
        <p:spPr>
          <a:xfrm>
            <a:off x="8205426" y="3494077"/>
            <a:ext cx="1708982" cy="286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3CC81-68E2-A2BF-F313-01BA469B3D55}"/>
              </a:ext>
            </a:extLst>
          </p:cNvPr>
          <p:cNvSpPr/>
          <p:nvPr/>
        </p:nvSpPr>
        <p:spPr>
          <a:xfrm>
            <a:off x="8451368" y="3997270"/>
            <a:ext cx="1272408" cy="64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Teradata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8F27E-15DA-7035-91D3-AE57052F0E9A}"/>
              </a:ext>
            </a:extLst>
          </p:cNvPr>
          <p:cNvSpPr/>
          <p:nvPr/>
        </p:nvSpPr>
        <p:spPr>
          <a:xfrm>
            <a:off x="8506884" y="5000959"/>
            <a:ext cx="1106065" cy="62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F32A6D6-DBBD-8889-C32E-180151A38278}"/>
              </a:ext>
            </a:extLst>
          </p:cNvPr>
          <p:cNvSpPr/>
          <p:nvPr/>
        </p:nvSpPr>
        <p:spPr>
          <a:xfrm>
            <a:off x="8934754" y="4642583"/>
            <a:ext cx="330114" cy="35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ABCDE9-CCF3-35BF-D2CE-745F0CD2F38F}"/>
              </a:ext>
            </a:extLst>
          </p:cNvPr>
          <p:cNvSpPr/>
          <p:nvPr/>
        </p:nvSpPr>
        <p:spPr>
          <a:xfrm>
            <a:off x="6162085" y="4616661"/>
            <a:ext cx="62076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0E58-8F5E-2211-B248-87368AA0754D}"/>
              </a:ext>
            </a:extLst>
          </p:cNvPr>
          <p:cNvSpPr/>
          <p:nvPr/>
        </p:nvSpPr>
        <p:spPr>
          <a:xfrm>
            <a:off x="2994836" y="3025814"/>
            <a:ext cx="3223084" cy="341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ETL Pipe Line Hadoop (BIF)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2E4293-DA33-3A71-B955-F0FE038AF42A}"/>
              </a:ext>
            </a:extLst>
          </p:cNvPr>
          <p:cNvSpPr/>
          <p:nvPr/>
        </p:nvSpPr>
        <p:spPr>
          <a:xfrm>
            <a:off x="10215655" y="4642583"/>
            <a:ext cx="1068082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BF4BB3A-BD68-A0F5-E508-62ABBDECF950}"/>
              </a:ext>
            </a:extLst>
          </p:cNvPr>
          <p:cNvSpPr/>
          <p:nvPr/>
        </p:nvSpPr>
        <p:spPr>
          <a:xfrm>
            <a:off x="7628566" y="4617653"/>
            <a:ext cx="5884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8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0590-1560-C55A-5E1C-FF36D53D2066}"/>
              </a:ext>
            </a:extLst>
          </p:cNvPr>
          <p:cNvSpPr txBox="1"/>
          <p:nvPr/>
        </p:nvSpPr>
        <p:spPr>
          <a:xfrm>
            <a:off x="744133" y="2015426"/>
            <a:ext cx="50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Phase1 Granular Level(BEF)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30430-E483-02D0-687D-DD63DE379EE5}"/>
              </a:ext>
            </a:extLst>
          </p:cNvPr>
          <p:cNvSpPr/>
          <p:nvPr/>
        </p:nvSpPr>
        <p:spPr>
          <a:xfrm>
            <a:off x="825588" y="2469856"/>
            <a:ext cx="10540824" cy="41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644A2-4739-7C72-31FF-242A0A3621AE}"/>
              </a:ext>
            </a:extLst>
          </p:cNvPr>
          <p:cNvSpPr txBox="1"/>
          <p:nvPr/>
        </p:nvSpPr>
        <p:spPr>
          <a:xfrm>
            <a:off x="1027912" y="2469856"/>
            <a:ext cx="17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Big Data Modal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126D8-5B36-28E6-C68A-B660D66C3DDD}"/>
              </a:ext>
            </a:extLst>
          </p:cNvPr>
          <p:cNvSpPr/>
          <p:nvPr/>
        </p:nvSpPr>
        <p:spPr>
          <a:xfrm>
            <a:off x="1054215" y="4620770"/>
            <a:ext cx="1389952" cy="727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477B5-233B-1853-43B4-9CB53DB3BCF0}"/>
              </a:ext>
            </a:extLst>
          </p:cNvPr>
          <p:cNvSpPr/>
          <p:nvPr/>
        </p:nvSpPr>
        <p:spPr>
          <a:xfrm>
            <a:off x="2705296" y="3550394"/>
            <a:ext cx="295072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D0F779-573D-1C0F-13F4-CAAA77A8877E}"/>
              </a:ext>
            </a:extLst>
          </p:cNvPr>
          <p:cNvSpPr/>
          <p:nvPr/>
        </p:nvSpPr>
        <p:spPr>
          <a:xfrm>
            <a:off x="2929375" y="3753685"/>
            <a:ext cx="2530888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Landing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EA95E-3419-8605-E01F-A451C99BFEB1}"/>
              </a:ext>
            </a:extLst>
          </p:cNvPr>
          <p:cNvSpPr/>
          <p:nvPr/>
        </p:nvSpPr>
        <p:spPr>
          <a:xfrm>
            <a:off x="2942730" y="4947578"/>
            <a:ext cx="2530889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E3BC4-C5DB-6660-9D72-C6CD33C44B97}"/>
              </a:ext>
            </a:extLst>
          </p:cNvPr>
          <p:cNvSpPr/>
          <p:nvPr/>
        </p:nvSpPr>
        <p:spPr>
          <a:xfrm>
            <a:off x="2929375" y="4365267"/>
            <a:ext cx="2517534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931064-B023-00A2-87C7-FDB7019B1FAE}"/>
              </a:ext>
            </a:extLst>
          </p:cNvPr>
          <p:cNvSpPr/>
          <p:nvPr/>
        </p:nvSpPr>
        <p:spPr>
          <a:xfrm>
            <a:off x="2942729" y="5549825"/>
            <a:ext cx="2504179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3608C2-AE47-7990-5A57-DA35AF9CAA90}"/>
              </a:ext>
            </a:extLst>
          </p:cNvPr>
          <p:cNvSpPr/>
          <p:nvPr/>
        </p:nvSpPr>
        <p:spPr>
          <a:xfrm>
            <a:off x="5666015" y="4679678"/>
            <a:ext cx="5554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396633-DD79-B65B-F6E9-966BD1152955}"/>
              </a:ext>
            </a:extLst>
          </p:cNvPr>
          <p:cNvSpPr/>
          <p:nvPr/>
        </p:nvSpPr>
        <p:spPr>
          <a:xfrm>
            <a:off x="9952031" y="4679678"/>
            <a:ext cx="2545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2AC958-F545-9F55-CA2D-3090641D69B8}"/>
              </a:ext>
            </a:extLst>
          </p:cNvPr>
          <p:cNvSpPr/>
          <p:nvPr/>
        </p:nvSpPr>
        <p:spPr>
          <a:xfrm>
            <a:off x="7754064" y="4702144"/>
            <a:ext cx="563761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309FC27-8601-7AC9-DACB-FE078B1349A5}"/>
              </a:ext>
            </a:extLst>
          </p:cNvPr>
          <p:cNvSpPr/>
          <p:nvPr/>
        </p:nvSpPr>
        <p:spPr>
          <a:xfrm>
            <a:off x="4004625" y="4113028"/>
            <a:ext cx="283779" cy="277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1B3F01B-1F17-BB70-2078-7F52D5EB81FF}"/>
              </a:ext>
            </a:extLst>
          </p:cNvPr>
          <p:cNvSpPr/>
          <p:nvPr/>
        </p:nvSpPr>
        <p:spPr>
          <a:xfrm>
            <a:off x="4149024" y="4735306"/>
            <a:ext cx="283779" cy="277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481BB0-AFF8-ADF6-5385-24FA43C31484}"/>
              </a:ext>
            </a:extLst>
          </p:cNvPr>
          <p:cNvSpPr/>
          <p:nvPr/>
        </p:nvSpPr>
        <p:spPr>
          <a:xfrm>
            <a:off x="3969590" y="5287874"/>
            <a:ext cx="283779" cy="277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3B88A2-F69A-2C9B-8E8E-D85007CD7104}"/>
              </a:ext>
            </a:extLst>
          </p:cNvPr>
          <p:cNvSpPr/>
          <p:nvPr/>
        </p:nvSpPr>
        <p:spPr>
          <a:xfrm>
            <a:off x="6245240" y="3553905"/>
            <a:ext cx="1532276" cy="278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F73FF-934B-57B5-4A64-20C9A07AFB45}"/>
              </a:ext>
            </a:extLst>
          </p:cNvPr>
          <p:cNvSpPr/>
          <p:nvPr/>
        </p:nvSpPr>
        <p:spPr>
          <a:xfrm>
            <a:off x="6462951" y="5089922"/>
            <a:ext cx="1287279" cy="327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TDH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3350C56-26F0-3B4B-D5F3-4418AB2E63D6}"/>
              </a:ext>
            </a:extLst>
          </p:cNvPr>
          <p:cNvSpPr/>
          <p:nvPr/>
        </p:nvSpPr>
        <p:spPr>
          <a:xfrm>
            <a:off x="6891471" y="4694978"/>
            <a:ext cx="353148" cy="4228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2C1273-3C1B-30A2-2271-181584038E6B}"/>
              </a:ext>
            </a:extLst>
          </p:cNvPr>
          <p:cNvSpPr/>
          <p:nvPr/>
        </p:nvSpPr>
        <p:spPr>
          <a:xfrm>
            <a:off x="8317825" y="3534984"/>
            <a:ext cx="1612503" cy="278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DEBF8E-B6CD-F390-8119-F426A0B25394}"/>
              </a:ext>
            </a:extLst>
          </p:cNvPr>
          <p:cNvSpPr/>
          <p:nvPr/>
        </p:nvSpPr>
        <p:spPr>
          <a:xfrm>
            <a:off x="8539907" y="4049665"/>
            <a:ext cx="1272408" cy="64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Teradata Processing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C54193-C0D7-9E8F-B8E4-7330DF2BD211}"/>
              </a:ext>
            </a:extLst>
          </p:cNvPr>
          <p:cNvSpPr/>
          <p:nvPr/>
        </p:nvSpPr>
        <p:spPr>
          <a:xfrm>
            <a:off x="8595423" y="5053354"/>
            <a:ext cx="1106065" cy="62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D7E76B0-C1E7-FBF9-112B-4B67F1B9CDE0}"/>
              </a:ext>
            </a:extLst>
          </p:cNvPr>
          <p:cNvSpPr/>
          <p:nvPr/>
        </p:nvSpPr>
        <p:spPr>
          <a:xfrm>
            <a:off x="9023293" y="4694978"/>
            <a:ext cx="330114" cy="35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BA6EB-9934-4F6C-CA65-D27C37326A4C}"/>
              </a:ext>
            </a:extLst>
          </p:cNvPr>
          <p:cNvSpPr/>
          <p:nvPr/>
        </p:nvSpPr>
        <p:spPr>
          <a:xfrm>
            <a:off x="6491182" y="4428798"/>
            <a:ext cx="1180412" cy="327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4029-4CA4-2718-9FAA-7C47EF7BF80F}"/>
              </a:ext>
            </a:extLst>
          </p:cNvPr>
          <p:cNvSpPr/>
          <p:nvPr/>
        </p:nvSpPr>
        <p:spPr>
          <a:xfrm>
            <a:off x="5633077" y="2868340"/>
            <a:ext cx="3223084" cy="341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ETL Pipe Line Hadoop (BEF)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36F4D2-43F4-D567-2300-6C70A002BC37}"/>
              </a:ext>
            </a:extLst>
          </p:cNvPr>
          <p:cNvSpPr/>
          <p:nvPr/>
        </p:nvSpPr>
        <p:spPr>
          <a:xfrm>
            <a:off x="10206577" y="4646458"/>
            <a:ext cx="858437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FF7A5E-3A79-6BAF-55AB-BC3DE9AA51FE}"/>
              </a:ext>
            </a:extLst>
          </p:cNvPr>
          <p:cNvSpPr/>
          <p:nvPr/>
        </p:nvSpPr>
        <p:spPr>
          <a:xfrm>
            <a:off x="2372298" y="4742401"/>
            <a:ext cx="4882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0590-1560-C55A-5E1C-FF36D53D2066}"/>
              </a:ext>
            </a:extLst>
          </p:cNvPr>
          <p:cNvSpPr txBox="1"/>
          <p:nvPr/>
        </p:nvSpPr>
        <p:spPr>
          <a:xfrm>
            <a:off x="744133" y="2015426"/>
            <a:ext cx="32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Phase2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30430-E483-02D0-687D-DD63DE379EE5}"/>
              </a:ext>
            </a:extLst>
          </p:cNvPr>
          <p:cNvSpPr/>
          <p:nvPr/>
        </p:nvSpPr>
        <p:spPr>
          <a:xfrm>
            <a:off x="78445" y="2924286"/>
            <a:ext cx="11023293" cy="3845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644A2-4739-7C72-31FF-242A0A3621AE}"/>
              </a:ext>
            </a:extLst>
          </p:cNvPr>
          <p:cNvSpPr txBox="1"/>
          <p:nvPr/>
        </p:nvSpPr>
        <p:spPr>
          <a:xfrm>
            <a:off x="1027912" y="2469856"/>
            <a:ext cx="17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Big Data Modal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126D8-5B36-28E6-C68A-B660D66C3DDD}"/>
              </a:ext>
            </a:extLst>
          </p:cNvPr>
          <p:cNvSpPr/>
          <p:nvPr/>
        </p:nvSpPr>
        <p:spPr>
          <a:xfrm>
            <a:off x="451699" y="4641844"/>
            <a:ext cx="1389465" cy="512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477B5-233B-1853-43B4-9CB53DB3BCF0}"/>
              </a:ext>
            </a:extLst>
          </p:cNvPr>
          <p:cNvSpPr/>
          <p:nvPr/>
        </p:nvSpPr>
        <p:spPr>
          <a:xfrm>
            <a:off x="2412788" y="4308068"/>
            <a:ext cx="1542679" cy="124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60510-BF30-B954-DC50-F0E9241E2970}"/>
              </a:ext>
            </a:extLst>
          </p:cNvPr>
          <p:cNvSpPr txBox="1"/>
          <p:nvPr/>
        </p:nvSpPr>
        <p:spPr>
          <a:xfrm>
            <a:off x="2417817" y="4606728"/>
            <a:ext cx="1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ETL Pipe Line</a:t>
            </a:r>
          </a:p>
          <a:p>
            <a:pPr algn="ctr"/>
            <a:r>
              <a:rPr lang="en-SG" dirty="0"/>
              <a:t> Hadoop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396633-DD79-B65B-F6E9-966BD1152955}"/>
              </a:ext>
            </a:extLst>
          </p:cNvPr>
          <p:cNvSpPr/>
          <p:nvPr/>
        </p:nvSpPr>
        <p:spPr>
          <a:xfrm>
            <a:off x="9713520" y="4678089"/>
            <a:ext cx="3494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B2C29-D162-ACA5-9C60-169D1AC0230F}"/>
              </a:ext>
            </a:extLst>
          </p:cNvPr>
          <p:cNvSpPr/>
          <p:nvPr/>
        </p:nvSpPr>
        <p:spPr>
          <a:xfrm>
            <a:off x="4525193" y="3773838"/>
            <a:ext cx="1990459" cy="268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EC0B7-C34A-5CA4-6627-C5DAECF6C73A}"/>
              </a:ext>
            </a:extLst>
          </p:cNvPr>
          <p:cNvSpPr/>
          <p:nvPr/>
        </p:nvSpPr>
        <p:spPr>
          <a:xfrm>
            <a:off x="4760466" y="3924878"/>
            <a:ext cx="1606173" cy="321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BCB42-2A88-65A1-3F6B-FB1DF662735B}"/>
              </a:ext>
            </a:extLst>
          </p:cNvPr>
          <p:cNvSpPr/>
          <p:nvPr/>
        </p:nvSpPr>
        <p:spPr>
          <a:xfrm>
            <a:off x="4760466" y="4468911"/>
            <a:ext cx="1618227" cy="39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Hive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A0046-79C5-5AA2-870C-174917C8D957}"/>
              </a:ext>
            </a:extLst>
          </p:cNvPr>
          <p:cNvSpPr/>
          <p:nvPr/>
        </p:nvSpPr>
        <p:spPr>
          <a:xfrm>
            <a:off x="4747715" y="5153323"/>
            <a:ext cx="1618227" cy="39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Spark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C53F7-238D-B35D-C8D7-1F6A7976684D}"/>
              </a:ext>
            </a:extLst>
          </p:cNvPr>
          <p:cNvSpPr/>
          <p:nvPr/>
        </p:nvSpPr>
        <p:spPr>
          <a:xfrm>
            <a:off x="4760466" y="5778138"/>
            <a:ext cx="1659253" cy="39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Out put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88573-87AD-335F-EC42-520E6A91E656}"/>
              </a:ext>
            </a:extLst>
          </p:cNvPr>
          <p:cNvSpPr/>
          <p:nvPr/>
        </p:nvSpPr>
        <p:spPr>
          <a:xfrm>
            <a:off x="7173978" y="4527855"/>
            <a:ext cx="832420" cy="85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E20044-A40E-A820-2A08-A7DE56C5B74F}"/>
              </a:ext>
            </a:extLst>
          </p:cNvPr>
          <p:cNvSpPr/>
          <p:nvPr/>
        </p:nvSpPr>
        <p:spPr>
          <a:xfrm>
            <a:off x="8365797" y="4540466"/>
            <a:ext cx="1287606" cy="83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Tera Data </a:t>
            </a:r>
          </a:p>
          <a:p>
            <a:pPr algn="ctr"/>
            <a:r>
              <a:rPr lang="en-SG" dirty="0"/>
              <a:t>Reports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9381AA-B6E9-1CA7-5B6E-5A12588DCAED}"/>
              </a:ext>
            </a:extLst>
          </p:cNvPr>
          <p:cNvSpPr/>
          <p:nvPr/>
        </p:nvSpPr>
        <p:spPr>
          <a:xfrm>
            <a:off x="6563037" y="4714360"/>
            <a:ext cx="59038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F34EBDE-1CE6-37DE-AA2C-DE64B96D9655}"/>
              </a:ext>
            </a:extLst>
          </p:cNvPr>
          <p:cNvSpPr/>
          <p:nvPr/>
        </p:nvSpPr>
        <p:spPr>
          <a:xfrm>
            <a:off x="3953345" y="4632429"/>
            <a:ext cx="57184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B73417-5DB7-0802-48B8-152F7F897A8F}"/>
              </a:ext>
            </a:extLst>
          </p:cNvPr>
          <p:cNvSpPr/>
          <p:nvPr/>
        </p:nvSpPr>
        <p:spPr>
          <a:xfrm>
            <a:off x="1860491" y="4706030"/>
            <a:ext cx="5573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4858E9-265B-F998-1502-C8B30F27AB4F}"/>
              </a:ext>
            </a:extLst>
          </p:cNvPr>
          <p:cNvSpPr/>
          <p:nvPr/>
        </p:nvSpPr>
        <p:spPr>
          <a:xfrm>
            <a:off x="8004226" y="4722691"/>
            <a:ext cx="3494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FB45E-B834-273D-6B5C-2E10527C2C22}"/>
              </a:ext>
            </a:extLst>
          </p:cNvPr>
          <p:cNvSpPr/>
          <p:nvPr/>
        </p:nvSpPr>
        <p:spPr>
          <a:xfrm>
            <a:off x="10083570" y="4706030"/>
            <a:ext cx="964903" cy="50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0592AA3-129E-B4A4-8731-57A22A174E04}"/>
              </a:ext>
            </a:extLst>
          </p:cNvPr>
          <p:cNvSpPr/>
          <p:nvPr/>
        </p:nvSpPr>
        <p:spPr>
          <a:xfrm>
            <a:off x="5435949" y="4903445"/>
            <a:ext cx="271167" cy="2224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EC8DF2A-926B-F53B-074E-FB868564A90C}"/>
              </a:ext>
            </a:extLst>
          </p:cNvPr>
          <p:cNvSpPr/>
          <p:nvPr/>
        </p:nvSpPr>
        <p:spPr>
          <a:xfrm>
            <a:off x="5435949" y="5556327"/>
            <a:ext cx="271167" cy="2224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9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SOLUTION ARCHITECTUE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30430-E483-02D0-687D-DD63DE379EE5}"/>
              </a:ext>
            </a:extLst>
          </p:cNvPr>
          <p:cNvSpPr/>
          <p:nvPr/>
        </p:nvSpPr>
        <p:spPr>
          <a:xfrm>
            <a:off x="635088" y="2443187"/>
            <a:ext cx="10540824" cy="428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4E1A44-479A-F18B-10DD-0B56703FF8CC}"/>
              </a:ext>
            </a:extLst>
          </p:cNvPr>
          <p:cNvSpPr/>
          <p:nvPr/>
        </p:nvSpPr>
        <p:spPr>
          <a:xfrm>
            <a:off x="5023083" y="4448586"/>
            <a:ext cx="480147" cy="315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639E42-676B-B8C1-5954-205DE8BFACC4}"/>
              </a:ext>
            </a:extLst>
          </p:cNvPr>
          <p:cNvSpPr/>
          <p:nvPr/>
        </p:nvSpPr>
        <p:spPr>
          <a:xfrm>
            <a:off x="6457029" y="233350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F2685-ADF5-1010-4ABE-79FAD05B4286}"/>
              </a:ext>
            </a:extLst>
          </p:cNvPr>
          <p:cNvSpPr/>
          <p:nvPr/>
        </p:nvSpPr>
        <p:spPr>
          <a:xfrm>
            <a:off x="645433" y="2020671"/>
            <a:ext cx="4482887" cy="422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ENTERPRISE DATA MODELING(Data Lake)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8B365-47C9-0A98-06E3-9653FE514936}"/>
              </a:ext>
            </a:extLst>
          </p:cNvPr>
          <p:cNvSpPr/>
          <p:nvPr/>
        </p:nvSpPr>
        <p:spPr>
          <a:xfrm>
            <a:off x="990138" y="3009325"/>
            <a:ext cx="2270411" cy="3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0212F3-1EF1-6135-8546-5639FC905602}"/>
              </a:ext>
            </a:extLst>
          </p:cNvPr>
          <p:cNvSpPr/>
          <p:nvPr/>
        </p:nvSpPr>
        <p:spPr>
          <a:xfrm>
            <a:off x="1343258" y="3194672"/>
            <a:ext cx="1543618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Files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DE231-7F53-4095-3F16-0D610F60F275}"/>
              </a:ext>
            </a:extLst>
          </p:cNvPr>
          <p:cNvSpPr/>
          <p:nvPr/>
        </p:nvSpPr>
        <p:spPr>
          <a:xfrm>
            <a:off x="1271491" y="3695110"/>
            <a:ext cx="1543618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Systems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F0F2A9-2BD2-87E8-F621-1E0C85F57E6C}"/>
              </a:ext>
            </a:extLst>
          </p:cNvPr>
          <p:cNvSpPr/>
          <p:nvPr/>
        </p:nvSpPr>
        <p:spPr>
          <a:xfrm>
            <a:off x="1271491" y="4275282"/>
            <a:ext cx="1543618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8937F5-6559-A509-CF97-0A764784EF8B}"/>
              </a:ext>
            </a:extLst>
          </p:cNvPr>
          <p:cNvSpPr/>
          <p:nvPr/>
        </p:nvSpPr>
        <p:spPr>
          <a:xfrm>
            <a:off x="1252469" y="4833501"/>
            <a:ext cx="1597527" cy="395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IBM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0349F9-FA04-5220-7DD8-9406F513D179}"/>
              </a:ext>
            </a:extLst>
          </p:cNvPr>
          <p:cNvSpPr/>
          <p:nvPr/>
        </p:nvSpPr>
        <p:spPr>
          <a:xfrm>
            <a:off x="1252469" y="5371826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SAS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9BE214-7808-4105-8842-BAC2271CDEFE}"/>
              </a:ext>
            </a:extLst>
          </p:cNvPr>
          <p:cNvSpPr/>
          <p:nvPr/>
        </p:nvSpPr>
        <p:spPr>
          <a:xfrm>
            <a:off x="1281943" y="5883856"/>
            <a:ext cx="1568053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Internet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58887-A778-A06D-37FC-CE7D74A31CD0}"/>
              </a:ext>
            </a:extLst>
          </p:cNvPr>
          <p:cNvSpPr txBox="1"/>
          <p:nvPr/>
        </p:nvSpPr>
        <p:spPr>
          <a:xfrm>
            <a:off x="1016088" y="2516130"/>
            <a:ext cx="16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Sources</a:t>
            </a:r>
            <a:endParaRPr lang="en-SG" sz="2000" b="1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08C72261-BB3A-E981-D272-950A5E89C2EB}"/>
              </a:ext>
            </a:extLst>
          </p:cNvPr>
          <p:cNvSpPr/>
          <p:nvPr/>
        </p:nvSpPr>
        <p:spPr>
          <a:xfrm>
            <a:off x="4020648" y="2992001"/>
            <a:ext cx="1797321" cy="344149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EDM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04D2E4-E782-9B95-F938-CDCEAE7C9D8E}"/>
              </a:ext>
            </a:extLst>
          </p:cNvPr>
          <p:cNvSpPr/>
          <p:nvPr/>
        </p:nvSpPr>
        <p:spPr>
          <a:xfrm>
            <a:off x="4225148" y="3333979"/>
            <a:ext cx="1388319" cy="4225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Lake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2B1F41-AF8F-EE90-92C3-9C51D72CB2C8}"/>
              </a:ext>
            </a:extLst>
          </p:cNvPr>
          <p:cNvSpPr/>
          <p:nvPr/>
        </p:nvSpPr>
        <p:spPr>
          <a:xfrm>
            <a:off x="6499203" y="3004283"/>
            <a:ext cx="3111456" cy="3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30C378-96E2-4112-71BA-060147BE77F0}"/>
              </a:ext>
            </a:extLst>
          </p:cNvPr>
          <p:cNvSpPr/>
          <p:nvPr/>
        </p:nvSpPr>
        <p:spPr>
          <a:xfrm>
            <a:off x="6773750" y="3168435"/>
            <a:ext cx="2679254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Tera Data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804709-65FC-83D0-1251-3368E497AB07}"/>
              </a:ext>
            </a:extLst>
          </p:cNvPr>
          <p:cNvSpPr/>
          <p:nvPr/>
        </p:nvSpPr>
        <p:spPr>
          <a:xfrm>
            <a:off x="6780555" y="3690068"/>
            <a:ext cx="2672449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Admin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416B08-8D14-F249-5629-3183C9C07610}"/>
              </a:ext>
            </a:extLst>
          </p:cNvPr>
          <p:cNvSpPr/>
          <p:nvPr/>
        </p:nvSpPr>
        <p:spPr>
          <a:xfrm>
            <a:off x="6780555" y="4270240"/>
            <a:ext cx="2672449" cy="352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Data Analytics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0A0E90-89AE-057C-D26E-40F80EBB5203}"/>
              </a:ext>
            </a:extLst>
          </p:cNvPr>
          <p:cNvSpPr/>
          <p:nvPr/>
        </p:nvSpPr>
        <p:spPr>
          <a:xfrm>
            <a:off x="6761534" y="4828459"/>
            <a:ext cx="2672449" cy="395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AI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8ACADD-B466-2B98-FF90-7CFF5BCA5731}"/>
              </a:ext>
            </a:extLst>
          </p:cNvPr>
          <p:cNvSpPr/>
          <p:nvPr/>
        </p:nvSpPr>
        <p:spPr>
          <a:xfrm>
            <a:off x="6761534" y="5366784"/>
            <a:ext cx="2672449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SAS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EC84D5-6985-3002-3C2D-4DBFFD4DB492}"/>
              </a:ext>
            </a:extLst>
          </p:cNvPr>
          <p:cNvSpPr/>
          <p:nvPr/>
        </p:nvSpPr>
        <p:spPr>
          <a:xfrm>
            <a:off x="6791008" y="5878814"/>
            <a:ext cx="2642975" cy="390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Reporting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124EA-93A3-DAE5-0F31-7BABB246AF08}"/>
              </a:ext>
            </a:extLst>
          </p:cNvPr>
          <p:cNvSpPr txBox="1"/>
          <p:nvPr/>
        </p:nvSpPr>
        <p:spPr>
          <a:xfrm>
            <a:off x="6669929" y="2528791"/>
            <a:ext cx="19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Consumers</a:t>
            </a:r>
            <a:endParaRPr lang="en-SG" sz="2000" b="1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B3E016A-83EC-517A-8679-EBE21EB68A01}"/>
              </a:ext>
            </a:extLst>
          </p:cNvPr>
          <p:cNvSpPr/>
          <p:nvPr/>
        </p:nvSpPr>
        <p:spPr>
          <a:xfrm>
            <a:off x="3282154" y="4382587"/>
            <a:ext cx="785350" cy="6294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F4D37A-C8EA-FB58-05C0-FF3721C4A716}"/>
              </a:ext>
            </a:extLst>
          </p:cNvPr>
          <p:cNvSpPr/>
          <p:nvPr/>
        </p:nvSpPr>
        <p:spPr>
          <a:xfrm>
            <a:off x="5796534" y="4411008"/>
            <a:ext cx="702670" cy="6294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4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68268-B378-EB98-C902-AF57504DBD5B}"/>
              </a:ext>
            </a:extLst>
          </p:cNvPr>
          <p:cNvSpPr txBox="1"/>
          <p:nvPr/>
        </p:nvSpPr>
        <p:spPr>
          <a:xfrm>
            <a:off x="2227667" y="3548608"/>
            <a:ext cx="60949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303</Words>
  <Application>Microsoft Office PowerPoint</Application>
  <PresentationFormat>Widescreen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Trebuchet MS</vt:lpstr>
      <vt:lpstr>1_Berlin</vt:lpstr>
      <vt:lpstr> International Financial Reporting Standard 9 (IFRS9)</vt:lpstr>
      <vt:lpstr>EXISTING SYSTEM</vt:lpstr>
      <vt:lpstr>PowerPoint Presentation</vt:lpstr>
      <vt:lpstr>SOLUTIONS</vt:lpstr>
      <vt:lpstr>SOLUTIONS</vt:lpstr>
      <vt:lpstr>SOLUTIONS</vt:lpstr>
      <vt:lpstr>SOLUTIONS</vt:lpstr>
      <vt:lpstr>FINAL SOLUTION ARCHITECTUE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2022-12-06T10:11:04Z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