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sXzawnpbUcEpPIIRj30yq/I4S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B6BCF5-D90F-4402-A12B-06808B363759}">
  <a:tblStyle styleId="{A1B6BCF5-D90F-4402-A12B-06808B36375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9627CAE-C4DF-475A-9939-C7EBF905AF0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fntdata"/><Relationship Id="rId25" Type="http://schemas.openxmlformats.org/officeDocument/2006/relationships/slide" Target="slides/slide20.xml"/><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1" name="Google Shape;251;p18: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2" name="Google Shape;2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61" name="Google Shape;261;p19: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2" name="Google Shape;2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af77c0cf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af77c0cf2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1af77c0cf2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alpha val="0"/>
          </a:srgbClr>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512322" y="737882"/>
            <a:ext cx="11167353"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4400"/>
              <a:buNone/>
            </a:pPr>
            <a:r>
              <a:rPr b="1" lang="en-IN" sz="4400">
                <a:solidFill>
                  <a:schemeClr val="dk2"/>
                </a:solidFill>
              </a:rPr>
              <a:t> </a:t>
            </a:r>
            <a:r>
              <a:rPr b="1" lang="en-IN" sz="3500">
                <a:solidFill>
                  <a:schemeClr val="dk2"/>
                </a:solidFill>
                <a:latin typeface="Times New Roman"/>
                <a:ea typeface="Times New Roman"/>
                <a:cs typeface="Times New Roman"/>
                <a:sym typeface="Times New Roman"/>
              </a:rPr>
              <a:t>Analytic Approach Of Employee Satisfaction Index  Using Naive Bayes Algorithm</a:t>
            </a:r>
            <a:endParaRPr/>
          </a:p>
          <a:p>
            <a:pPr indent="0" lvl="0" marL="0" rtl="0" algn="ctr">
              <a:lnSpc>
                <a:spcPct val="90000"/>
              </a:lnSpc>
              <a:spcBef>
                <a:spcPts val="1000"/>
              </a:spcBef>
              <a:spcAft>
                <a:spcPts val="0"/>
              </a:spcAft>
              <a:buClr>
                <a:schemeClr val="dk1"/>
              </a:buClr>
              <a:buSzPts val="3500"/>
              <a:buNone/>
            </a:pPr>
            <a:r>
              <a:t/>
            </a:r>
            <a:endParaRPr b="1" sz="3500">
              <a:solidFill>
                <a:schemeClr val="dk2"/>
              </a:solidFill>
              <a:latin typeface="Times New Roman"/>
              <a:ea typeface="Times New Roman"/>
              <a:cs typeface="Times New Roman"/>
              <a:sym typeface="Times New Roman"/>
            </a:endParaRPr>
          </a:p>
        </p:txBody>
      </p:sp>
      <p:cxnSp>
        <p:nvCxnSpPr>
          <p:cNvPr id="89" name="Google Shape;89;p1"/>
          <p:cNvCxnSpPr/>
          <p:nvPr/>
        </p:nvCxnSpPr>
        <p:spPr>
          <a:xfrm>
            <a:off x="0" y="6439990"/>
            <a:ext cx="12192000" cy="26126"/>
          </a:xfrm>
          <a:prstGeom prst="straightConnector1">
            <a:avLst/>
          </a:prstGeom>
          <a:noFill/>
          <a:ln cap="flat" cmpd="sng" w="9525">
            <a:solidFill>
              <a:schemeClr val="accent1"/>
            </a:solidFill>
            <a:prstDash val="solid"/>
            <a:miter lim="800000"/>
            <a:headEnd len="sm" w="sm" type="none"/>
            <a:tailEnd len="sm" w="sm" type="none"/>
          </a:ln>
        </p:spPr>
      </p:cxnSp>
      <p:sp>
        <p:nvSpPr>
          <p:cNvPr id="90" name="Google Shape;90;p1"/>
          <p:cNvSpPr txBox="1"/>
          <p:nvPr/>
        </p:nvSpPr>
        <p:spPr>
          <a:xfrm>
            <a:off x="512322" y="4079712"/>
            <a:ext cx="6040877" cy="1655762"/>
          </a:xfrm>
          <a:prstGeom prst="rect">
            <a:avLst/>
          </a:prstGeom>
          <a:noFill/>
          <a:ln>
            <a:noFill/>
          </a:ln>
        </p:spPr>
        <p:txBody>
          <a:bodyPr anchorCtr="0" anchor="t" bIns="45700" lIns="91425" spcFirstLastPara="1" rIns="91425" wrap="square" tIns="45700">
            <a:noAutofit/>
          </a:bodyPr>
          <a:lstStyle/>
          <a:p>
            <a:pPr indent="457200" lvl="0" marL="1371600" marR="0" rtl="0" algn="l">
              <a:lnSpc>
                <a:spcPct val="90000"/>
              </a:lnSpc>
              <a:spcBef>
                <a:spcPts val="0"/>
              </a:spcBef>
              <a:spcAft>
                <a:spcPts val="0"/>
              </a:spcAft>
              <a:buClr>
                <a:schemeClr val="dk2"/>
              </a:buClr>
              <a:buSzPts val="2500"/>
              <a:buFont typeface="Arial"/>
              <a:buNone/>
            </a:pPr>
            <a:r>
              <a:rPr b="1" i="0" lang="en-IN" sz="2500" u="none" cap="none" strike="noStrike">
                <a:solidFill>
                  <a:schemeClr val="dk2"/>
                </a:solidFill>
                <a:latin typeface="Calibri"/>
                <a:ea typeface="Calibri"/>
                <a:cs typeface="Calibri"/>
                <a:sym typeface="Calibri"/>
              </a:rPr>
              <a:t>Presented By</a:t>
            </a:r>
            <a:endParaRPr b="1" i="0" sz="2500" u="none" cap="none" strike="noStrike">
              <a:solidFill>
                <a:schemeClr val="dk2"/>
              </a:solidFill>
              <a:latin typeface="Calibri"/>
              <a:ea typeface="Calibri"/>
              <a:cs typeface="Calibri"/>
              <a:sym typeface="Calibri"/>
            </a:endParaRPr>
          </a:p>
          <a:p>
            <a:pPr indent="457200" lvl="0" marL="1371600" marR="0" rtl="0" algn="l">
              <a:lnSpc>
                <a:spcPct val="90000"/>
              </a:lnSpc>
              <a:spcBef>
                <a:spcPts val="0"/>
              </a:spcBef>
              <a:spcAft>
                <a:spcPts val="0"/>
              </a:spcAft>
              <a:buClr>
                <a:schemeClr val="dk2"/>
              </a:buClr>
              <a:buSzPts val="2500"/>
              <a:buFont typeface="Arial"/>
              <a:buNone/>
            </a:pPr>
            <a:r>
              <a:t/>
            </a:r>
            <a:endParaRPr b="1" sz="2500">
              <a:solidFill>
                <a:schemeClr val="dk2"/>
              </a:solidFill>
              <a:latin typeface="Calibri"/>
              <a:ea typeface="Calibri"/>
              <a:cs typeface="Calibri"/>
              <a:sym typeface="Calibri"/>
            </a:endParaRPr>
          </a:p>
          <a:p>
            <a:pPr indent="457200" lvl="0" marL="1371600" marR="0" rtl="0" algn="l">
              <a:lnSpc>
                <a:spcPct val="90000"/>
              </a:lnSpc>
              <a:spcBef>
                <a:spcPts val="0"/>
              </a:spcBef>
              <a:spcAft>
                <a:spcPts val="0"/>
              </a:spcAft>
              <a:buClr>
                <a:schemeClr val="dk2"/>
              </a:buClr>
              <a:buSzPts val="2500"/>
              <a:buFont typeface="Arial"/>
              <a:buNone/>
            </a:pPr>
            <a:r>
              <a:rPr b="1" lang="en-IN" sz="2500">
                <a:solidFill>
                  <a:schemeClr val="dk2"/>
                </a:solidFill>
                <a:latin typeface="Calibri"/>
                <a:ea typeface="Calibri"/>
                <a:cs typeface="Calibri"/>
                <a:sym typeface="Calibri"/>
              </a:rPr>
              <a:t>Bhimireddy Cotton</a:t>
            </a:r>
            <a:endParaRPr b="1" sz="2500">
              <a:solidFill>
                <a:schemeClr val="dk2"/>
              </a:solidFill>
              <a:latin typeface="Calibri"/>
              <a:ea typeface="Calibri"/>
              <a:cs typeface="Calibri"/>
              <a:sym typeface="Calibri"/>
            </a:endParaRPr>
          </a:p>
        </p:txBody>
      </p:sp>
      <p:sp>
        <p:nvSpPr>
          <p:cNvPr id="91" name="Google Shape;91;p1"/>
          <p:cNvSpPr txBox="1"/>
          <p:nvPr/>
        </p:nvSpPr>
        <p:spPr>
          <a:xfrm>
            <a:off x="5876377" y="4040006"/>
            <a:ext cx="6367448"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800"/>
              <a:buFont typeface="Arial"/>
              <a:buNone/>
            </a:pPr>
            <a:r>
              <a:rPr b="1" i="0" lang="en-IN" sz="2800" u="none" cap="none" strike="noStrike">
                <a:solidFill>
                  <a:schemeClr val="dk2"/>
                </a:solidFill>
                <a:latin typeface="Calibri"/>
                <a:ea typeface="Calibri"/>
                <a:cs typeface="Calibri"/>
                <a:sym typeface="Calibri"/>
              </a:rPr>
              <a:t>Guided By</a:t>
            </a:r>
            <a:endParaRPr b="1" i="0" sz="2800" u="none" cap="none" strike="noStrike">
              <a:solidFill>
                <a:schemeClr val="dk2"/>
              </a:solidFill>
              <a:latin typeface="Calibri"/>
              <a:ea typeface="Calibri"/>
              <a:cs typeface="Calibri"/>
              <a:sym typeface="Calibri"/>
            </a:endParaRPr>
          </a:p>
          <a:p>
            <a:pPr indent="0" lvl="0" marL="0" marR="0" rtl="0" algn="ctr">
              <a:lnSpc>
                <a:spcPct val="90000"/>
              </a:lnSpc>
              <a:spcBef>
                <a:spcPts val="0"/>
              </a:spcBef>
              <a:spcAft>
                <a:spcPts val="0"/>
              </a:spcAft>
              <a:buClr>
                <a:schemeClr val="dk2"/>
              </a:buClr>
              <a:buSzPts val="2800"/>
              <a:buFont typeface="Arial"/>
              <a:buNone/>
            </a:pPr>
            <a:r>
              <a:rPr b="1" lang="en-IN" sz="2800">
                <a:solidFill>
                  <a:schemeClr val="dk2"/>
                </a:solidFill>
                <a:latin typeface="Calibri"/>
                <a:ea typeface="Calibri"/>
                <a:cs typeface="Calibri"/>
                <a:sym typeface="Calibri"/>
              </a:rPr>
              <a:t>Dr.Sankari M</a:t>
            </a:r>
            <a:endParaRPr b="1" sz="28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cxnSp>
        <p:nvCxnSpPr>
          <p:cNvPr id="174" name="Google Shape;174;p10"/>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75" name="Google Shape;175;p10"/>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descr="{\mathrm  {d}}({\mathbf  {p}},{\mathbf  {q}})={\sqrt  {(q_{1}-p_{1})^{2}+(q_{2}-p_{2})^{2}}}." id="176" name="Google Shape;176;p10"/>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0"/>
          <p:cNvSpPr/>
          <p:nvPr/>
        </p:nvSpPr>
        <p:spPr>
          <a:xfrm>
            <a:off x="152400" y="152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thrm  {d}}({\mathbf  {p}},{\mathbf  {q}})={\sqrt  {(q_{1}-p_{1})^{2}+(q_{2}-p_{2})^{2}}}." id="178" name="Google Shape;178;p10"/>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79" name="Google Shape;179;p10"/>
          <p:cNvGraphicFramePr/>
          <p:nvPr/>
        </p:nvGraphicFramePr>
        <p:xfrm>
          <a:off x="457200" y="1044546"/>
          <a:ext cx="3000000" cy="3000000"/>
        </p:xfrm>
        <a:graphic>
          <a:graphicData uri="http://schemas.openxmlformats.org/drawingml/2006/table">
            <a:tbl>
              <a:tblPr bandRow="1" firstCol="1" firstRow="1">
                <a:noFill/>
                <a:tableStyleId>{A1B6BCF5-D90F-4402-A12B-06808B363759}</a:tableStyleId>
              </a:tblPr>
              <a:tblGrid>
                <a:gridCol w="492700"/>
                <a:gridCol w="906475"/>
                <a:gridCol w="704575"/>
                <a:gridCol w="920200"/>
                <a:gridCol w="625650"/>
                <a:gridCol w="874300"/>
              </a:tblGrid>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Day</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Outlook</a:t>
                      </a:r>
                      <a:endParaRPr sz="1300" u="none" cap="none" strike="noStrike">
                        <a:latin typeface="Times New Roman"/>
                        <a:ea typeface="Times New Roman"/>
                        <a:cs typeface="Times New Roman"/>
                        <a:sym typeface="Times New Roman"/>
                      </a:endParaRPr>
                    </a:p>
                  </a:txBody>
                  <a:tcPr marT="0" marB="0" marR="68575" marL="68575">
                    <a:solidFill>
                      <a:schemeClr val="accent4"/>
                    </a:solidFill>
                  </a:tcPr>
                </a:tc>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Temp</a:t>
                      </a:r>
                      <a:endParaRPr sz="1300" u="none" cap="none" strike="noStrike">
                        <a:latin typeface="Times New Roman"/>
                        <a:ea typeface="Times New Roman"/>
                        <a:cs typeface="Times New Roman"/>
                        <a:sym typeface="Times New Roman"/>
                      </a:endParaRPr>
                    </a:p>
                  </a:txBody>
                  <a:tcPr marT="0" marB="0" marR="68575" marL="68575">
                    <a:solidFill>
                      <a:schemeClr val="accent4"/>
                    </a:solidFill>
                  </a:tcPr>
                </a:tc>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Humidity</a:t>
                      </a:r>
                      <a:endParaRPr sz="1300" u="none" cap="none" strike="noStrike">
                        <a:latin typeface="Times New Roman"/>
                        <a:ea typeface="Times New Roman"/>
                        <a:cs typeface="Times New Roman"/>
                        <a:sym typeface="Times New Roman"/>
                      </a:endParaRPr>
                    </a:p>
                  </a:txBody>
                  <a:tcPr marT="0" marB="0" marR="68575" marL="68575">
                    <a:solidFill>
                      <a:schemeClr val="accent4"/>
                    </a:solidFill>
                  </a:tcPr>
                </a:tc>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Windy</a:t>
                      </a:r>
                      <a:endParaRPr sz="1300" u="none" cap="none" strike="noStrike">
                        <a:latin typeface="Times New Roman"/>
                        <a:ea typeface="Times New Roman"/>
                        <a:cs typeface="Times New Roman"/>
                        <a:sym typeface="Times New Roman"/>
                      </a:endParaRPr>
                    </a:p>
                  </a:txBody>
                  <a:tcPr marT="0" marB="0" marR="68575" marL="68575">
                    <a:solidFill>
                      <a:schemeClr val="accent4"/>
                    </a:solidFill>
                  </a:tcPr>
                </a:tc>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Play Ball</a:t>
                      </a:r>
                      <a:endParaRPr sz="1300" u="none" cap="none" strike="noStrike">
                        <a:latin typeface="Times New Roman"/>
                        <a:ea typeface="Times New Roman"/>
                        <a:cs typeface="Times New Roman"/>
                        <a:sym typeface="Times New Roman"/>
                      </a:endParaRPr>
                    </a:p>
                  </a:txBody>
                  <a:tcPr marT="0" marB="0" marR="68575" marL="68575">
                    <a:solidFill>
                      <a:schemeClr val="accent4"/>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1</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Sunny</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Hot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High</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2</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Sunny</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Hot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High</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Strong</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3</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Overcast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Hot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High</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4</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Rain</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Mild</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High</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5</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Rain</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Cool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Normal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6</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Rain</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Cool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Normal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Strong</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7</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Overcast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Cool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Normal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Strong</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8</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Sunny</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Mild</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High</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9</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Sunny</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Cool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Normal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10</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Rain</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Mild</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Normal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11</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Sunny</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Mild</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Normal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Strong</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12</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Overcast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Mild</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High</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Strong</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13</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Overcast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Hot</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Normal</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Weak</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Yes</a:t>
                      </a:r>
                      <a:endParaRPr sz="1100" u="none" cap="none" strike="noStrike">
                        <a:latin typeface="Calibri"/>
                        <a:ea typeface="Calibri"/>
                        <a:cs typeface="Calibri"/>
                        <a:sym typeface="Calibri"/>
                      </a:endParaRPr>
                    </a:p>
                  </a:txBody>
                  <a:tcPr marT="0" marB="0" marR="68575" marL="68575">
                    <a:solidFill>
                      <a:srgbClr val="FEE599"/>
                    </a:solidFill>
                  </a:tcPr>
                </a:tc>
              </a:tr>
              <a:tr h="199250">
                <a:tc>
                  <a:txBody>
                    <a:bodyPr/>
                    <a:lstStyle/>
                    <a:p>
                      <a:pPr indent="0" lvl="0" marL="0" marR="0" rtl="0" algn="l">
                        <a:lnSpc>
                          <a:spcPct val="107000"/>
                        </a:lnSpc>
                        <a:spcBef>
                          <a:spcPts val="0"/>
                        </a:spcBef>
                        <a:spcAft>
                          <a:spcPts val="0"/>
                        </a:spcAft>
                        <a:buNone/>
                      </a:pPr>
                      <a:r>
                        <a:rPr lang="en-IN" sz="1300" u="none" cap="none" strike="noStrike">
                          <a:latin typeface="Times New Roman"/>
                          <a:ea typeface="Times New Roman"/>
                          <a:cs typeface="Times New Roman"/>
                          <a:sym typeface="Times New Roman"/>
                        </a:rPr>
                        <a:t>14</a:t>
                      </a:r>
                      <a:endParaRPr sz="13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Rain</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Mild</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High</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Strong</a:t>
                      </a:r>
                      <a:endParaRPr sz="1100" u="none" cap="none" strike="noStrike">
                        <a:latin typeface="Calibri"/>
                        <a:ea typeface="Calibri"/>
                        <a:cs typeface="Calibri"/>
                        <a:sym typeface="Calibri"/>
                      </a:endParaRPr>
                    </a:p>
                  </a:txBody>
                  <a:tcPr marT="0" marB="0" marR="68575" marL="68575">
                    <a:solidFill>
                      <a:srgbClr val="FEE599"/>
                    </a:solidFill>
                  </a:tcPr>
                </a:tc>
                <a:tc>
                  <a:txBody>
                    <a:bodyPr/>
                    <a:lstStyle/>
                    <a:p>
                      <a:pPr indent="0" lvl="0" marL="0" marR="0" rtl="0" algn="l">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No</a:t>
                      </a:r>
                      <a:endParaRPr sz="1100" u="none" cap="none" strike="noStrike">
                        <a:latin typeface="Calibri"/>
                        <a:ea typeface="Calibri"/>
                        <a:cs typeface="Calibri"/>
                        <a:sym typeface="Calibri"/>
                      </a:endParaRPr>
                    </a:p>
                  </a:txBody>
                  <a:tcPr marT="0" marB="0" marR="68575" marL="68575">
                    <a:solidFill>
                      <a:srgbClr val="FEE599"/>
                    </a:solidFill>
                  </a:tcPr>
                </a:tc>
              </a:tr>
            </a:tbl>
          </a:graphicData>
        </a:graphic>
      </p:graphicFrame>
      <p:graphicFrame>
        <p:nvGraphicFramePr>
          <p:cNvPr id="180" name="Google Shape;180;p10"/>
          <p:cNvGraphicFramePr/>
          <p:nvPr/>
        </p:nvGraphicFramePr>
        <p:xfrm>
          <a:off x="5246553" y="1075052"/>
          <a:ext cx="3000000" cy="3000000"/>
        </p:xfrm>
        <a:graphic>
          <a:graphicData uri="http://schemas.openxmlformats.org/drawingml/2006/table">
            <a:tbl>
              <a:tblPr bandRow="1" firstCol="1" firstRow="1">
                <a:noFill/>
                <a:tableStyleId>{A1B6BCF5-D90F-4402-A12B-06808B363759}</a:tableStyleId>
              </a:tblPr>
              <a:tblGrid>
                <a:gridCol w="630900"/>
                <a:gridCol w="430675"/>
                <a:gridCol w="401225"/>
                <a:gridCol w="562150"/>
                <a:gridCol w="430675"/>
                <a:gridCol w="430675"/>
                <a:gridCol w="643000"/>
                <a:gridCol w="321125"/>
                <a:gridCol w="430675"/>
                <a:gridCol w="535700"/>
                <a:gridCol w="362675"/>
                <a:gridCol w="449575"/>
                <a:gridCol w="493400"/>
                <a:gridCol w="494150"/>
              </a:tblGrid>
              <a:tr h="311700">
                <a:tc gridSpan="3">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Outlook</a:t>
                      </a:r>
                      <a:endParaRPr b="1" sz="1100" u="none" cap="none" strike="noStrike">
                        <a:latin typeface="Times New Roman"/>
                        <a:ea typeface="Times New Roman"/>
                        <a:cs typeface="Times New Roman"/>
                        <a:sym typeface="Times New Roman"/>
                      </a:endParaRPr>
                    </a:p>
                  </a:txBody>
                  <a:tcPr marT="0" marB="0" marR="68575" marL="68575">
                    <a:solidFill>
                      <a:srgbClr val="548135"/>
                    </a:solidFill>
                  </a:tcPr>
                </a:tc>
                <a:tc hMerge="1"/>
                <a:tc hMerge="1"/>
                <a:tc gridSpan="3">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Temp</a:t>
                      </a:r>
                      <a:endParaRPr b="1" sz="1100" u="none" cap="none" strike="noStrike">
                        <a:latin typeface="Times New Roman"/>
                        <a:ea typeface="Times New Roman"/>
                        <a:cs typeface="Times New Roman"/>
                        <a:sym typeface="Times New Roman"/>
                      </a:endParaRPr>
                    </a:p>
                  </a:txBody>
                  <a:tcPr marT="0" marB="0" marR="68575" marL="68575">
                    <a:solidFill>
                      <a:schemeClr val="accent4"/>
                    </a:solidFill>
                  </a:tcPr>
                </a:tc>
                <a:tc hMerge="1"/>
                <a:tc hMerge="1"/>
                <a:tc gridSpan="3">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Humidity</a:t>
                      </a:r>
                      <a:endParaRPr b="1" sz="1100" u="none" cap="none" strike="noStrike">
                        <a:latin typeface="Times New Roman"/>
                        <a:ea typeface="Times New Roman"/>
                        <a:cs typeface="Times New Roman"/>
                        <a:sym typeface="Times New Roman"/>
                      </a:endParaRPr>
                    </a:p>
                  </a:txBody>
                  <a:tcPr marT="0" marB="0" marR="68575" marL="68575">
                    <a:solidFill>
                      <a:schemeClr val="accent4"/>
                    </a:solidFill>
                  </a:tcPr>
                </a:tc>
                <a:tc hMerge="1"/>
                <a:tc hMerge="1"/>
                <a:tc gridSpan="3">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Windy</a:t>
                      </a:r>
                      <a:endParaRPr b="1" sz="1100" u="none" cap="none" strike="noStrike">
                        <a:latin typeface="Times New Roman"/>
                        <a:ea typeface="Times New Roman"/>
                        <a:cs typeface="Times New Roman"/>
                        <a:sym typeface="Times New Roman"/>
                      </a:endParaRPr>
                    </a:p>
                  </a:txBody>
                  <a:tcPr marT="0" marB="0" marR="68575" marL="68575">
                    <a:solidFill>
                      <a:schemeClr val="accent4"/>
                    </a:solidFill>
                  </a:tcPr>
                </a:tc>
                <a:tc hMerge="1"/>
                <a:tc hMerge="1"/>
                <a:tc gridSpan="2">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Play Ball</a:t>
                      </a:r>
                      <a:endParaRPr b="1" sz="1100" u="none" cap="none" strike="noStrike">
                        <a:latin typeface="Times New Roman"/>
                        <a:ea typeface="Times New Roman"/>
                        <a:cs typeface="Times New Roman"/>
                        <a:sym typeface="Times New Roman"/>
                      </a:endParaRPr>
                    </a:p>
                  </a:txBody>
                  <a:tcPr marT="0" marB="0" marR="68575" marL="68575">
                    <a:solidFill>
                      <a:schemeClr val="accent4"/>
                    </a:solidFill>
                  </a:tcPr>
                </a:tc>
                <a:tc hMerge="1"/>
              </a:tr>
              <a:tr h="311700">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1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Y</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N</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	</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Y</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N</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 </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Y</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N</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 </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Y</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N</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Y</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N</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r>
              <a:tr h="311700">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Sunny</a:t>
                      </a:r>
                      <a:endParaRPr b="1" sz="11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Hot</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High</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4</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Weak</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6</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9</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5</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r>
              <a:tr h="311700">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Overcast</a:t>
                      </a:r>
                      <a:endParaRPr b="1" sz="11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4</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0</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Mild</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4</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Normal</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6</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1</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Strong</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gridSpan="2">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 </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hMerge="1"/>
              </a:tr>
              <a:tr h="311700">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Rainy</a:t>
                      </a:r>
                      <a:endParaRPr b="1" sz="11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Cool</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1</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gridSpan="3">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 </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hMerge="1"/>
                <a:tc hMerge="1"/>
                <a:tc gridSpan="3">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 </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hMerge="1"/>
                <a:tc hMerge="1"/>
                <a:tc gridSpan="2">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 </a:t>
                      </a:r>
                      <a:endParaRPr b="1" sz="11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hMerge="1"/>
              </a:tr>
            </a:tbl>
          </a:graphicData>
        </a:graphic>
      </p:graphicFrame>
      <p:graphicFrame>
        <p:nvGraphicFramePr>
          <p:cNvPr id="181" name="Google Shape;181;p10"/>
          <p:cNvGraphicFramePr/>
          <p:nvPr/>
        </p:nvGraphicFramePr>
        <p:xfrm>
          <a:off x="5246551" y="2872253"/>
          <a:ext cx="3000000" cy="3000000"/>
        </p:xfrm>
        <a:graphic>
          <a:graphicData uri="http://schemas.openxmlformats.org/drawingml/2006/table">
            <a:tbl>
              <a:tblPr bandRow="1" firstCol="1" firstRow="1">
                <a:noFill/>
                <a:tableStyleId>{A1B6BCF5-D90F-4402-A12B-06808B363759}</a:tableStyleId>
              </a:tblPr>
              <a:tblGrid>
                <a:gridCol w="626275"/>
                <a:gridCol w="518975"/>
                <a:gridCol w="359175"/>
                <a:gridCol w="531150"/>
                <a:gridCol w="422325"/>
                <a:gridCol w="422325"/>
                <a:gridCol w="625300"/>
                <a:gridCol w="329700"/>
                <a:gridCol w="422325"/>
                <a:gridCol w="519750"/>
                <a:gridCol w="457350"/>
                <a:gridCol w="457350"/>
                <a:gridCol w="461900"/>
                <a:gridCol w="462675"/>
              </a:tblGrid>
              <a:tr h="415700">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Sunny</a:t>
                      </a:r>
                      <a:endParaRPr b="1" sz="10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2/9</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3/5</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Hot</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2/9</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2/5</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High</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3/9</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4/5</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Weak</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6/9</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2/5</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9/14</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solidFill>
                            <a:schemeClr val="dk1"/>
                          </a:solidFill>
                          <a:latin typeface="Times New Roman"/>
                          <a:ea typeface="Times New Roman"/>
                          <a:cs typeface="Times New Roman"/>
                          <a:sym typeface="Times New Roman"/>
                        </a:rPr>
                        <a:t>5/14</a:t>
                      </a:r>
                      <a:endParaRPr b="1" sz="1000" u="none" cap="none" strike="noStrike">
                        <a:solidFill>
                          <a:schemeClr val="dk1"/>
                        </a:solidFill>
                        <a:latin typeface="Times New Roman"/>
                        <a:ea typeface="Times New Roman"/>
                        <a:cs typeface="Times New Roman"/>
                        <a:sym typeface="Times New Roman"/>
                      </a:endParaRPr>
                    </a:p>
                  </a:txBody>
                  <a:tcPr marT="0" marB="0" marR="68575" marL="68575">
                    <a:solidFill>
                      <a:srgbClr val="FEE599"/>
                    </a:solidFill>
                  </a:tcPr>
                </a:tc>
              </a:tr>
              <a:tr h="389525">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Overcast</a:t>
                      </a:r>
                      <a:endParaRPr b="1" sz="10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4/9</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0/5</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Mild</a:t>
                      </a:r>
                      <a:endParaRPr b="1" sz="10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4/9</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2/5</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Normal</a:t>
                      </a:r>
                      <a:endParaRPr b="1" sz="10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6/9</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1/5</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Stg</a:t>
                      </a:r>
                      <a:endParaRPr b="1" sz="10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3/9</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3/5</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r>
              <a:tr h="389525">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Rainy</a:t>
                      </a:r>
                      <a:endParaRPr b="1" sz="10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3/9</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2/5</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Cool</a:t>
                      </a:r>
                      <a:endParaRPr b="1" sz="1000" u="none" cap="none" strike="noStrike">
                        <a:latin typeface="Times New Roman"/>
                        <a:ea typeface="Times New Roman"/>
                        <a:cs typeface="Times New Roman"/>
                        <a:sym typeface="Times New Roman"/>
                      </a:endParaRPr>
                    </a:p>
                  </a:txBody>
                  <a:tcPr marT="0" marB="0" marR="68575" marL="68575">
                    <a:solidFill>
                      <a:srgbClr val="548135"/>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3/9</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1/5</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c>
                  <a:txBody>
                    <a:bodyPr/>
                    <a:lstStyle/>
                    <a:p>
                      <a:pPr indent="0" lvl="0" marL="0" marR="0" rtl="0" algn="ctr">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 </a:t>
                      </a:r>
                      <a:endParaRPr b="1" sz="1000" u="none" cap="none" strike="noStrike">
                        <a:latin typeface="Times New Roman"/>
                        <a:ea typeface="Times New Roman"/>
                        <a:cs typeface="Times New Roman"/>
                        <a:sym typeface="Times New Roman"/>
                      </a:endParaRPr>
                    </a:p>
                  </a:txBody>
                  <a:tcPr marT="0" marB="0" marR="68575" marL="68575">
                    <a:solidFill>
                      <a:srgbClr val="FEE599"/>
                    </a:solidFill>
                  </a:tcPr>
                </a:tc>
              </a:tr>
            </a:tbl>
          </a:graphicData>
        </a:graphic>
      </p:graphicFrame>
      <p:sp>
        <p:nvSpPr>
          <p:cNvPr id="182" name="Google Shape;182;p10"/>
          <p:cNvSpPr/>
          <p:nvPr/>
        </p:nvSpPr>
        <p:spPr>
          <a:xfrm>
            <a:off x="5770108" y="4076139"/>
            <a:ext cx="6315211" cy="242451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P(S,C,H,S) = P(S)*P(C)*P(H)*P(S)</a:t>
            </a:r>
            <a:endParaRPr/>
          </a:p>
          <a:p>
            <a:pPr indent="-45720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 5/14 * 4/14 *7/14*6/14 = 0.0216</a:t>
            </a:r>
            <a:endParaRPr sz="1800">
              <a:solidFill>
                <a:schemeClr val="dk1"/>
              </a:solidFill>
              <a:latin typeface="Times New Roman"/>
              <a:ea typeface="Times New Roman"/>
              <a:cs typeface="Times New Roman"/>
              <a:sym typeface="Times New Roman"/>
            </a:endParaRPr>
          </a:p>
          <a:p>
            <a:pPr indent="-45720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Likelihood for Yes = 2/9 * 3/9 * 3/9* 3/9   = 0.0082</a:t>
            </a:r>
            <a:endParaRPr/>
          </a:p>
          <a:p>
            <a:pPr indent="-45720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Likelihood for No = 3/5 * 1/5 * 4/5* 3/5  = 0.0576</a:t>
            </a:r>
            <a:endParaRPr/>
          </a:p>
          <a:p>
            <a:pPr indent="-45720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Posterior Probability of  Yes = (0.0082* 9/14) / 0.0216 =0.245</a:t>
            </a:r>
            <a:endParaRPr/>
          </a:p>
          <a:p>
            <a:pPr indent="-45720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Posterior Probability of  No = (0.0576 * 5/14) / 0.0216 =0.952 </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The posterior probability for the No is higher, so the probability of no is higher.</a:t>
            </a:r>
            <a:endParaRPr sz="1600">
              <a:solidFill>
                <a:schemeClr val="dk1"/>
              </a:solidFill>
              <a:latin typeface="Calibri"/>
              <a:ea typeface="Calibri"/>
              <a:cs typeface="Calibri"/>
              <a:sym typeface="Calibri"/>
            </a:endParaRPr>
          </a:p>
        </p:txBody>
      </p:sp>
      <p:pic>
        <p:nvPicPr>
          <p:cNvPr descr="C:\Users\User\Desktop\bayes.png" id="183" name="Google Shape;183;p10"/>
          <p:cNvPicPr preferRelativeResize="0"/>
          <p:nvPr/>
        </p:nvPicPr>
        <p:blipFill rotWithShape="1">
          <a:blip r:embed="rId3">
            <a:alphaModFix/>
          </a:blip>
          <a:srcRect b="0" l="0" r="0" t="0"/>
          <a:stretch/>
        </p:blipFill>
        <p:spPr>
          <a:xfrm>
            <a:off x="2141537" y="4489696"/>
            <a:ext cx="2857500" cy="803275"/>
          </a:xfrm>
          <a:prstGeom prst="rect">
            <a:avLst/>
          </a:prstGeom>
          <a:noFill/>
          <a:ln>
            <a:noFill/>
          </a:ln>
        </p:spPr>
      </p:pic>
      <p:sp>
        <p:nvSpPr>
          <p:cNvPr id="184" name="Google Shape;184;p10"/>
          <p:cNvSpPr/>
          <p:nvPr/>
        </p:nvSpPr>
        <p:spPr>
          <a:xfrm>
            <a:off x="304800" y="4386863"/>
            <a:ext cx="3628572" cy="37407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7000"/>
              </a:lnSpc>
              <a:spcBef>
                <a:spcPts val="0"/>
              </a:spcBef>
              <a:spcAft>
                <a:spcPts val="0"/>
              </a:spcAft>
              <a:buNone/>
            </a:pPr>
            <a:r>
              <a:rPr b="1" lang="en-IN" sz="1800">
                <a:solidFill>
                  <a:schemeClr val="dk1"/>
                </a:solidFill>
                <a:latin typeface="Times New Roman"/>
                <a:ea typeface="Times New Roman"/>
                <a:cs typeface="Times New Roman"/>
                <a:sym typeface="Times New Roman"/>
              </a:rPr>
              <a:t>Bayes Theorem</a:t>
            </a:r>
            <a:endParaRPr b="1" sz="1600">
              <a:solidFill>
                <a:schemeClr val="dk1"/>
              </a:solidFill>
              <a:latin typeface="Calibri"/>
              <a:ea typeface="Calibri"/>
              <a:cs typeface="Calibri"/>
              <a:sym typeface="Calibri"/>
            </a:endParaRPr>
          </a:p>
        </p:txBody>
      </p:sp>
      <p:sp>
        <p:nvSpPr>
          <p:cNvPr id="185" name="Google Shape;185;p10"/>
          <p:cNvSpPr/>
          <p:nvPr/>
        </p:nvSpPr>
        <p:spPr>
          <a:xfrm>
            <a:off x="266245" y="5414237"/>
            <a:ext cx="5798457" cy="123905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7000"/>
              </a:lnSpc>
              <a:spcBef>
                <a:spcPts val="0"/>
              </a:spcBef>
              <a:spcAft>
                <a:spcPts val="0"/>
              </a:spcAft>
              <a:buNone/>
            </a:pPr>
            <a:r>
              <a:rPr b="1" lang="en-IN" sz="1800">
                <a:solidFill>
                  <a:schemeClr val="dk1"/>
                </a:solidFill>
                <a:latin typeface="Times New Roman"/>
                <a:ea typeface="Times New Roman"/>
                <a:cs typeface="Times New Roman"/>
                <a:sym typeface="Times New Roman"/>
              </a:rPr>
              <a:t>Sunny, Cool, High, Strong </a:t>
            </a:r>
            <a:endParaRPr/>
          </a:p>
          <a:p>
            <a:pPr indent="-45720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P(Yes |S,C,H,S) = P(S,C,H,S | Yes) *P(Yes) / P(S,C,H,S)</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P(No | S,C,H,S) = P(S,C,H,S | No) *P(No) / P(S,C,H,S)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0"/>
          <p:cNvSpPr txBox="1"/>
          <p:nvPr>
            <p:ph type="ctrTitle"/>
          </p:nvPr>
        </p:nvSpPr>
        <p:spPr>
          <a:xfrm>
            <a:off x="152401" y="14067"/>
            <a:ext cx="11732894"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4000"/>
              <a:buFont typeface="Times New Roman"/>
              <a:buNone/>
            </a:pPr>
            <a:r>
              <a:rPr b="1" lang="en-IN" sz="4000">
                <a:solidFill>
                  <a:schemeClr val="dk2"/>
                </a:solidFill>
                <a:latin typeface="Times New Roman"/>
                <a:ea typeface="Times New Roman"/>
                <a:cs typeface="Times New Roman"/>
                <a:sym typeface="Times New Roman"/>
              </a:rPr>
              <a:t>Model Generation Using Naive Bayes Algorithm </a:t>
            </a:r>
            <a:endParaRPr b="1" sz="4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ctrTitle"/>
          </p:nvPr>
        </p:nvSpPr>
        <p:spPr>
          <a:xfrm>
            <a:off x="819150" y="1"/>
            <a:ext cx="10900611"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Prediction using Naive Bayes Model</a:t>
            </a:r>
            <a:endParaRPr b="1" sz="5000"/>
          </a:p>
        </p:txBody>
      </p:sp>
      <p:cxnSp>
        <p:nvCxnSpPr>
          <p:cNvPr id="192" name="Google Shape;192;p11"/>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93" name="Google Shape;193;p11"/>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194" name="Google Shape;194;p11"/>
          <p:cNvSpPr/>
          <p:nvPr/>
        </p:nvSpPr>
        <p:spPr>
          <a:xfrm>
            <a:off x="481778" y="1042116"/>
            <a:ext cx="11228442" cy="20622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IN" sz="2500">
                <a:solidFill>
                  <a:schemeClr val="dk1"/>
                </a:solidFill>
                <a:latin typeface="Times New Roman"/>
                <a:ea typeface="Times New Roman"/>
                <a:cs typeface="Times New Roman"/>
                <a:sym typeface="Times New Roman"/>
              </a:rPr>
              <a:t>Once Naive Bayes model have been created,  </a:t>
            </a:r>
            <a:endParaRPr/>
          </a:p>
          <a:p>
            <a:pPr indent="-654050" lvl="0" marL="1339850" marR="0" rtl="0" algn="just">
              <a:lnSpc>
                <a:spcPct val="150000"/>
              </a:lnSpc>
              <a:spcBef>
                <a:spcPts val="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By using testing data, model can be evaluated </a:t>
            </a:r>
            <a:endParaRPr/>
          </a:p>
          <a:p>
            <a:pPr indent="-654050" lvl="0" marL="1339850" marR="0" rtl="0" algn="just">
              <a:lnSpc>
                <a:spcPct val="150000"/>
              </a:lnSpc>
              <a:spcBef>
                <a:spcPts val="0"/>
              </a:spcBef>
              <a:spcAft>
                <a:spcPts val="0"/>
              </a:spcAft>
              <a:buClr>
                <a:schemeClr val="dk1"/>
              </a:buClr>
              <a:buSzPts val="2500"/>
              <a:buFont typeface="Arial"/>
              <a:buChar char="•"/>
            </a:pPr>
            <a:r>
              <a:rPr lang="en-IN" sz="2500">
                <a:solidFill>
                  <a:schemeClr val="dk1"/>
                </a:solidFill>
                <a:latin typeface="Times New Roman"/>
                <a:ea typeface="Times New Roman"/>
                <a:cs typeface="Times New Roman"/>
                <a:sym typeface="Times New Roman"/>
              </a:rPr>
              <a:t>By giving only predictor variables, target variable can be predicted.</a:t>
            </a:r>
            <a:endParaRPr/>
          </a:p>
        </p:txBody>
      </p:sp>
      <p:pic>
        <p:nvPicPr>
          <p:cNvPr id="195" name="Google Shape;195;p11"/>
          <p:cNvPicPr preferRelativeResize="0"/>
          <p:nvPr/>
        </p:nvPicPr>
        <p:blipFill rotWithShape="1">
          <a:blip r:embed="rId3">
            <a:alphaModFix/>
          </a:blip>
          <a:srcRect b="0" l="0" r="0" t="0"/>
          <a:stretch/>
        </p:blipFill>
        <p:spPr>
          <a:xfrm>
            <a:off x="2164718" y="4116600"/>
            <a:ext cx="7862561" cy="813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ctrTitle"/>
          </p:nvPr>
        </p:nvSpPr>
        <p:spPr>
          <a:xfrm>
            <a:off x="819150" y="1"/>
            <a:ext cx="10900611"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Naive Bayes Model</a:t>
            </a:r>
            <a:endParaRPr b="1" sz="5000"/>
          </a:p>
        </p:txBody>
      </p:sp>
      <p:cxnSp>
        <p:nvCxnSpPr>
          <p:cNvPr id="201" name="Google Shape;201;p12"/>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02" name="Google Shape;202;p12"/>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203" name="Google Shape;203;p12"/>
          <p:cNvSpPr/>
          <p:nvPr/>
        </p:nvSpPr>
        <p:spPr>
          <a:xfrm>
            <a:off x="346911" y="699738"/>
            <a:ext cx="3288201" cy="67185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2"/>
                </a:solidFill>
                <a:latin typeface="Times New Roman"/>
                <a:ea typeface="Times New Roman"/>
                <a:cs typeface="Times New Roman"/>
                <a:sym typeface="Times New Roman"/>
              </a:rPr>
              <a:t>Sample Data Sets</a:t>
            </a:r>
            <a:endParaRPr/>
          </a:p>
        </p:txBody>
      </p:sp>
      <p:graphicFrame>
        <p:nvGraphicFramePr>
          <p:cNvPr id="204" name="Google Shape;204;p12"/>
          <p:cNvGraphicFramePr/>
          <p:nvPr/>
        </p:nvGraphicFramePr>
        <p:xfrm>
          <a:off x="4592237" y="1371588"/>
          <a:ext cx="3000000" cy="3000000"/>
        </p:xfrm>
        <a:graphic>
          <a:graphicData uri="http://schemas.openxmlformats.org/drawingml/2006/table">
            <a:tbl>
              <a:tblPr>
                <a:noFill/>
                <a:tableStyleId>{19627CAE-C4DF-475A-9939-C7EBF905AF01}</a:tableStyleId>
              </a:tblPr>
              <a:tblGrid>
                <a:gridCol w="482525"/>
                <a:gridCol w="482525"/>
                <a:gridCol w="531275"/>
                <a:gridCol w="482525"/>
                <a:gridCol w="482525"/>
                <a:gridCol w="925850"/>
                <a:gridCol w="482525"/>
                <a:gridCol w="482525"/>
              </a:tblGrid>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emp_id</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age</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Dept</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location</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education</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recruitment_type</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job_level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rating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725">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HR8270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28</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TECH1860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Technology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Walk-in</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TECH6390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Technology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SAL6191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Sales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On-Campus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HR6734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Recruitment Agency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PUR7265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Purchasing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PUR1466</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26</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Purchasing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TECH5426</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Technology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Recruitment Agency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725">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HR6578</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TECH9322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Technology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MKT2685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Marketing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Walk-in</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TECH1769</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Technology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Recruitment Agency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TECH7949</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28</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Technology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On-Campus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PUR3433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48</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Purchasing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PUR6311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Purchasing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Recruitment Agency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PUR6051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Purchasing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Walk-in</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MKT7420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Marketing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On-Campus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PUR2184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Purchasing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Recruitment Agency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725">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HR5555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On-Campus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SAL4385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Sales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On-Campus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725">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HR7396</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On-Campus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725">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HR9666</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50</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HR</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PUR3558</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Purchasing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Referral</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2</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SAL8849</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37</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Sales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City</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UG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Walk-in</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5</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650">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SAL3047</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31</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Sales</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Suburb</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PG</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600" u="none" cap="none" strike="noStrike">
                          <a:solidFill>
                            <a:srgbClr val="000000"/>
                          </a:solidFill>
                          <a:latin typeface="Calibri"/>
                          <a:ea typeface="Calibri"/>
                          <a:cs typeface="Calibri"/>
                          <a:sym typeface="Calibri"/>
                        </a:rPr>
                        <a:t>Walk-in</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IN" sz="600" u="none" cap="none" strike="noStrike">
                          <a:solidFill>
                            <a:srgbClr val="000000"/>
                          </a:solidFill>
                          <a:latin typeface="Calibri"/>
                          <a:ea typeface="Calibri"/>
                          <a:cs typeface="Calibri"/>
                          <a:sym typeface="Calibri"/>
                        </a:rPr>
                        <a:t>4</a:t>
                      </a:r>
                      <a:endParaRPr sz="600" u="none" cap="none" strike="noStrike">
                        <a:latin typeface="Calibri"/>
                        <a:ea typeface="Calibri"/>
                        <a:cs typeface="Calibri"/>
                        <a:sym typeface="Calibri"/>
                      </a:endParaRPr>
                    </a:p>
                  </a:txBody>
                  <a:tcPr marT="0" marB="0" marR="37500" marL="37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ctrTitle"/>
          </p:nvPr>
        </p:nvSpPr>
        <p:spPr>
          <a:xfrm>
            <a:off x="819150" y="1"/>
            <a:ext cx="10900611"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Naive Bayes Model</a:t>
            </a:r>
            <a:endParaRPr b="1" sz="5000"/>
          </a:p>
        </p:txBody>
      </p:sp>
      <p:cxnSp>
        <p:nvCxnSpPr>
          <p:cNvPr id="210" name="Google Shape;210;p13"/>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11" name="Google Shape;211;p13"/>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212" name="Google Shape;212;p13"/>
          <p:cNvSpPr/>
          <p:nvPr/>
        </p:nvSpPr>
        <p:spPr>
          <a:xfrm>
            <a:off x="819150" y="696161"/>
            <a:ext cx="3288201" cy="67185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2"/>
                </a:solidFill>
                <a:latin typeface="Times New Roman"/>
                <a:ea typeface="Times New Roman"/>
                <a:cs typeface="Times New Roman"/>
                <a:sym typeface="Times New Roman"/>
              </a:rPr>
              <a:t>Data Importing</a:t>
            </a:r>
            <a:endParaRPr/>
          </a:p>
        </p:txBody>
      </p:sp>
      <p:pic>
        <p:nvPicPr>
          <p:cNvPr id="213" name="Google Shape;213;p13"/>
          <p:cNvPicPr preferRelativeResize="0"/>
          <p:nvPr/>
        </p:nvPicPr>
        <p:blipFill rotWithShape="1">
          <a:blip r:embed="rId3">
            <a:alphaModFix/>
          </a:blip>
          <a:srcRect b="0" l="0" r="0" t="0"/>
          <a:stretch/>
        </p:blipFill>
        <p:spPr>
          <a:xfrm>
            <a:off x="2376054" y="1515913"/>
            <a:ext cx="7823419" cy="41683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type="ctrTitle"/>
          </p:nvPr>
        </p:nvSpPr>
        <p:spPr>
          <a:xfrm>
            <a:off x="819150" y="1"/>
            <a:ext cx="10900611"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Naive Bayes Model</a:t>
            </a:r>
            <a:endParaRPr b="1" sz="5000"/>
          </a:p>
        </p:txBody>
      </p:sp>
      <p:cxnSp>
        <p:nvCxnSpPr>
          <p:cNvPr id="219" name="Google Shape;219;p14"/>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20" name="Google Shape;220;p14"/>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221" name="Google Shape;221;p14"/>
          <p:cNvSpPr/>
          <p:nvPr/>
        </p:nvSpPr>
        <p:spPr>
          <a:xfrm>
            <a:off x="819150" y="696161"/>
            <a:ext cx="3288201" cy="67185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2"/>
                </a:solidFill>
                <a:latin typeface="Times New Roman"/>
                <a:ea typeface="Times New Roman"/>
                <a:cs typeface="Times New Roman"/>
                <a:sym typeface="Times New Roman"/>
              </a:rPr>
              <a:t>Data Preprocessing</a:t>
            </a:r>
            <a:endParaRPr/>
          </a:p>
        </p:txBody>
      </p:sp>
      <p:pic>
        <p:nvPicPr>
          <p:cNvPr id="222" name="Google Shape;222;p14"/>
          <p:cNvPicPr preferRelativeResize="0"/>
          <p:nvPr/>
        </p:nvPicPr>
        <p:blipFill rotWithShape="1">
          <a:blip r:embed="rId3">
            <a:alphaModFix/>
          </a:blip>
          <a:srcRect b="0" l="0" r="0" t="0"/>
          <a:stretch/>
        </p:blipFill>
        <p:spPr>
          <a:xfrm>
            <a:off x="2598973" y="1540223"/>
            <a:ext cx="7626856" cy="4096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ctrTitle"/>
          </p:nvPr>
        </p:nvSpPr>
        <p:spPr>
          <a:xfrm>
            <a:off x="819150" y="1"/>
            <a:ext cx="10900611"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Naive Bayes Model</a:t>
            </a:r>
            <a:endParaRPr b="1" sz="5000"/>
          </a:p>
        </p:txBody>
      </p:sp>
      <p:cxnSp>
        <p:nvCxnSpPr>
          <p:cNvPr id="228" name="Google Shape;228;p15"/>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29" name="Google Shape;229;p15"/>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230" name="Google Shape;230;p15"/>
          <p:cNvSpPr/>
          <p:nvPr/>
        </p:nvSpPr>
        <p:spPr>
          <a:xfrm>
            <a:off x="819150" y="696161"/>
            <a:ext cx="6354160" cy="67185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2"/>
                </a:solidFill>
                <a:latin typeface="Times New Roman"/>
                <a:ea typeface="Times New Roman"/>
                <a:cs typeface="Times New Roman"/>
                <a:sym typeface="Times New Roman"/>
              </a:rPr>
              <a:t>Naive Bayes  Classification Model</a:t>
            </a:r>
            <a:endParaRPr b="1" sz="2800">
              <a:solidFill>
                <a:schemeClr val="dk2"/>
              </a:solidFill>
              <a:latin typeface="Times New Roman"/>
              <a:ea typeface="Times New Roman"/>
              <a:cs typeface="Times New Roman"/>
              <a:sym typeface="Times New Roman"/>
            </a:endParaRPr>
          </a:p>
        </p:txBody>
      </p:sp>
      <p:pic>
        <p:nvPicPr>
          <p:cNvPr id="231" name="Google Shape;231;p15"/>
          <p:cNvPicPr preferRelativeResize="0"/>
          <p:nvPr/>
        </p:nvPicPr>
        <p:blipFill rotWithShape="1">
          <a:blip r:embed="rId3">
            <a:alphaModFix/>
          </a:blip>
          <a:srcRect b="0" l="0" r="0" t="0"/>
          <a:stretch/>
        </p:blipFill>
        <p:spPr>
          <a:xfrm>
            <a:off x="2525682" y="1802673"/>
            <a:ext cx="7640971" cy="41143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ctrTitle"/>
          </p:nvPr>
        </p:nvSpPr>
        <p:spPr>
          <a:xfrm>
            <a:off x="819150" y="1"/>
            <a:ext cx="10900611"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Naive Bayes Model</a:t>
            </a:r>
            <a:endParaRPr b="1" sz="5000"/>
          </a:p>
        </p:txBody>
      </p:sp>
      <p:cxnSp>
        <p:nvCxnSpPr>
          <p:cNvPr id="237" name="Google Shape;237;p16"/>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38" name="Google Shape;238;p16"/>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239" name="Google Shape;239;p16"/>
          <p:cNvSpPr/>
          <p:nvPr/>
        </p:nvSpPr>
        <p:spPr>
          <a:xfrm>
            <a:off x="819149" y="696161"/>
            <a:ext cx="5739305" cy="67185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2"/>
                </a:solidFill>
                <a:latin typeface="Calibri"/>
                <a:ea typeface="Calibri"/>
                <a:cs typeface="Calibri"/>
                <a:sym typeface="Calibri"/>
              </a:rPr>
              <a:t>Naive Bayes  Classification Model</a:t>
            </a:r>
            <a:endParaRPr b="1" sz="2800">
              <a:solidFill>
                <a:schemeClr val="dk2"/>
              </a:solidFill>
              <a:latin typeface="Calibri"/>
              <a:ea typeface="Calibri"/>
              <a:cs typeface="Calibri"/>
              <a:sym typeface="Calibri"/>
            </a:endParaRPr>
          </a:p>
        </p:txBody>
      </p:sp>
      <p:pic>
        <p:nvPicPr>
          <p:cNvPr id="240" name="Google Shape;240;p16"/>
          <p:cNvPicPr preferRelativeResize="0"/>
          <p:nvPr/>
        </p:nvPicPr>
        <p:blipFill rotWithShape="1">
          <a:blip r:embed="rId3">
            <a:alphaModFix/>
          </a:blip>
          <a:srcRect b="0" l="0" r="0" t="0"/>
          <a:stretch/>
        </p:blipFill>
        <p:spPr>
          <a:xfrm>
            <a:off x="2247178" y="1540223"/>
            <a:ext cx="8063194" cy="4324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ctrTitle"/>
          </p:nvPr>
        </p:nvSpPr>
        <p:spPr>
          <a:xfrm>
            <a:off x="819150" y="1"/>
            <a:ext cx="10900611"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Naive Bayes Predictive Model</a:t>
            </a:r>
            <a:endParaRPr b="1" sz="5000"/>
          </a:p>
        </p:txBody>
      </p:sp>
      <p:cxnSp>
        <p:nvCxnSpPr>
          <p:cNvPr id="246" name="Google Shape;246;p17"/>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47" name="Google Shape;247;p17"/>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pic>
        <p:nvPicPr>
          <p:cNvPr id="248" name="Google Shape;248;p17"/>
          <p:cNvPicPr preferRelativeResize="0"/>
          <p:nvPr/>
        </p:nvPicPr>
        <p:blipFill rotWithShape="1">
          <a:blip r:embed="rId3">
            <a:alphaModFix/>
          </a:blip>
          <a:srcRect b="0" l="0" r="0" t="0"/>
          <a:stretch/>
        </p:blipFill>
        <p:spPr>
          <a:xfrm>
            <a:off x="2097549" y="1334366"/>
            <a:ext cx="8309986" cy="44923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idx="4294967295" type="title"/>
          </p:nvPr>
        </p:nvSpPr>
        <p:spPr>
          <a:xfrm>
            <a:off x="418599" y="1086547"/>
            <a:ext cx="11525751" cy="4684905"/>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Clr>
                <a:schemeClr val="dk1"/>
              </a:buClr>
              <a:buSzPts val="2500"/>
              <a:buFont typeface="Times New Roman"/>
              <a:buNone/>
            </a:pPr>
            <a:r>
              <a:rPr lang="en-IN" sz="2500">
                <a:latin typeface="Times New Roman"/>
                <a:ea typeface="Times New Roman"/>
                <a:cs typeface="Times New Roman"/>
                <a:sym typeface="Times New Roman"/>
              </a:rPr>
              <a:t>Job satisfaction is defined as a pleasurable or positive emotional state from the appraisal of one's job or experiences. This project presents a recommendation system that uses Data Science algorithm for predicting, the job satisfaction of employees in the company. The Naive Bayes Data Science algorithm is used for predicting whether the employee is having job satisfaction or not. Thus, this project concludes, Naive Bayes Algorithm performs better and faster when compared to other statistical techniques.  This project can be further extended using some more data science algorithm and deep learning algorithms to improve the performance of prediction system. Foreseeing the employees' job satisfaction makes it easy for a company to take swift actions to improve the job satisfaction of its employees. </a:t>
            </a:r>
            <a:endParaRPr sz="2500">
              <a:latin typeface="Times New Roman"/>
              <a:ea typeface="Times New Roman"/>
              <a:cs typeface="Times New Roman"/>
              <a:sym typeface="Times New Roman"/>
            </a:endParaRPr>
          </a:p>
        </p:txBody>
      </p:sp>
      <p:sp>
        <p:nvSpPr>
          <p:cNvPr id="256" name="Google Shape;256;p18"/>
          <p:cNvSpPr txBox="1"/>
          <p:nvPr/>
        </p:nvSpPr>
        <p:spPr>
          <a:xfrm>
            <a:off x="152400" y="-19842"/>
            <a:ext cx="11791950" cy="69532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Conclusion</a:t>
            </a:r>
            <a:endParaRPr b="1" sz="5000">
              <a:solidFill>
                <a:schemeClr val="dk1"/>
              </a:solidFill>
              <a:latin typeface="Calibri"/>
              <a:ea typeface="Calibri"/>
              <a:cs typeface="Calibri"/>
              <a:sym typeface="Calibri"/>
            </a:endParaRPr>
          </a:p>
        </p:txBody>
      </p:sp>
      <p:cxnSp>
        <p:nvCxnSpPr>
          <p:cNvPr id="257" name="Google Shape;257;p18"/>
          <p:cNvCxnSpPr/>
          <p:nvPr/>
        </p:nvCxnSpPr>
        <p:spPr>
          <a:xfrm>
            <a:off x="0" y="649356"/>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58" name="Google Shape;258;p18"/>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idx="4294967295" type="title"/>
          </p:nvPr>
        </p:nvSpPr>
        <p:spPr>
          <a:xfrm>
            <a:off x="478977" y="1034116"/>
            <a:ext cx="11234046" cy="50603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Times New Roman"/>
              <a:buNone/>
            </a:pPr>
            <a:r>
              <a:rPr lang="en-IN" sz="2200">
                <a:latin typeface="Times New Roman"/>
                <a:ea typeface="Times New Roman"/>
                <a:cs typeface="Times New Roman"/>
                <a:sym typeface="Times New Roman"/>
              </a:rPr>
              <a:t>1. Nimasha Arambepola; Lankeshwara Munasinghe,“ What makes job satisfaction in the information technology industry? ",  International Research Conference on Smart Computing and Systems Engineering (SCSE),2021</a:t>
            </a:r>
            <a:br>
              <a:rPr lang="en-IN" sz="2200">
                <a:latin typeface="Times New Roman"/>
                <a:ea typeface="Times New Roman"/>
                <a:cs typeface="Times New Roman"/>
                <a:sym typeface="Times New Roman"/>
              </a:rPr>
            </a:br>
            <a:br>
              <a:rPr lang="en-IN" sz="2200">
                <a:latin typeface="Times New Roman"/>
                <a:ea typeface="Times New Roman"/>
                <a:cs typeface="Times New Roman"/>
                <a:sym typeface="Times New Roman"/>
              </a:rPr>
            </a:br>
            <a:r>
              <a:rPr lang="en-IN" sz="2200">
                <a:latin typeface="Times New Roman"/>
                <a:ea typeface="Times New Roman"/>
                <a:cs typeface="Times New Roman"/>
                <a:sym typeface="Times New Roman"/>
              </a:rPr>
              <a:t>2. Jia Yuan, “Research on Employee Turnover Prediction Based on Machine Learning Algorithms ", IEEE International Conference on Intelligent Engineering and Managemen International Conference on Artificial Intelligence and Big Data (ICAIBD), 2021</a:t>
            </a:r>
            <a:br>
              <a:rPr lang="en-IN" sz="2200">
                <a:latin typeface="Times New Roman"/>
                <a:ea typeface="Times New Roman"/>
                <a:cs typeface="Times New Roman"/>
                <a:sym typeface="Times New Roman"/>
              </a:rPr>
            </a:br>
            <a:br>
              <a:rPr lang="en-IN" sz="2200">
                <a:latin typeface="Times New Roman"/>
                <a:ea typeface="Times New Roman"/>
                <a:cs typeface="Times New Roman"/>
                <a:sym typeface="Times New Roman"/>
              </a:rPr>
            </a:br>
            <a:r>
              <a:rPr lang="en-IN" sz="2200">
                <a:latin typeface="Times New Roman"/>
                <a:ea typeface="Times New Roman"/>
                <a:cs typeface="Times New Roman"/>
                <a:sym typeface="Times New Roman"/>
              </a:rPr>
              <a:t>3. Jinny Rhee; Sheri Sheppard, " Impact of Lifestyle and Working Process Organization on the Job Satisfaction Level of Software Engineers", IEEE/ACM 41st International Conference on Software Engineering: Companion Proceedings (ICSE-Companion), 2019.</a:t>
            </a:r>
            <a:br>
              <a:rPr lang="en-IN" sz="2200">
                <a:latin typeface="Times New Roman"/>
                <a:ea typeface="Times New Roman"/>
                <a:cs typeface="Times New Roman"/>
                <a:sym typeface="Times New Roman"/>
              </a:rPr>
            </a:br>
            <a:br>
              <a:rPr lang="en-IN" sz="2200">
                <a:latin typeface="Times New Roman"/>
                <a:ea typeface="Times New Roman"/>
                <a:cs typeface="Times New Roman"/>
                <a:sym typeface="Times New Roman"/>
              </a:rPr>
            </a:br>
            <a:r>
              <a:rPr lang="en-IN" sz="2200">
                <a:latin typeface="Times New Roman"/>
                <a:ea typeface="Times New Roman"/>
                <a:cs typeface="Times New Roman"/>
                <a:sym typeface="Times New Roman"/>
              </a:rPr>
              <a:t>4. Jieshi Chen, Aldabbagh Ghadah, “Confucian values and job performance of IT employees in Guangdong-Hong Kong-Macao Greater Bay Area ", IEEE International Conference on Education, Knowledge and Information Management (ICEKIM), 2021.</a:t>
            </a:r>
            <a:br>
              <a:rPr lang="en-IN" sz="2200">
                <a:latin typeface="Times New Roman"/>
                <a:ea typeface="Times New Roman"/>
                <a:cs typeface="Times New Roman"/>
                <a:sym typeface="Times New Roman"/>
              </a:rPr>
            </a:br>
            <a:br>
              <a:rPr lang="en-IN" sz="2200">
                <a:latin typeface="Times New Roman"/>
                <a:ea typeface="Times New Roman"/>
                <a:cs typeface="Times New Roman"/>
                <a:sym typeface="Times New Roman"/>
              </a:rPr>
            </a:br>
            <a:r>
              <a:rPr lang="en-IN" sz="2200">
                <a:latin typeface="Times New Roman"/>
                <a:ea typeface="Times New Roman"/>
                <a:cs typeface="Times New Roman"/>
                <a:sym typeface="Times New Roman"/>
              </a:rPr>
              <a:t>5.  K. Ramamurthy et al., "Identifying employees for re-skilling using an analytics-based approach", IEEE ICDM, pp. 345-354, 2015.</a:t>
            </a:r>
            <a:endParaRPr/>
          </a:p>
        </p:txBody>
      </p:sp>
      <p:sp>
        <p:nvSpPr>
          <p:cNvPr id="266" name="Google Shape;266;p19"/>
          <p:cNvSpPr txBox="1"/>
          <p:nvPr/>
        </p:nvSpPr>
        <p:spPr>
          <a:xfrm>
            <a:off x="152400" y="-19842"/>
            <a:ext cx="11791950" cy="69532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References</a:t>
            </a:r>
            <a:endParaRPr b="1" sz="5000">
              <a:solidFill>
                <a:schemeClr val="dk1"/>
              </a:solidFill>
              <a:latin typeface="Calibri"/>
              <a:ea typeface="Calibri"/>
              <a:cs typeface="Calibri"/>
              <a:sym typeface="Calibri"/>
            </a:endParaRPr>
          </a:p>
        </p:txBody>
      </p:sp>
      <p:cxnSp>
        <p:nvCxnSpPr>
          <p:cNvPr id="267" name="Google Shape;267;p19"/>
          <p:cNvCxnSpPr/>
          <p:nvPr/>
        </p:nvCxnSpPr>
        <p:spPr>
          <a:xfrm>
            <a:off x="0" y="649356"/>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268" name="Google Shape;268;p19"/>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ctrTitle"/>
          </p:nvPr>
        </p:nvSpPr>
        <p:spPr>
          <a:xfrm>
            <a:off x="3114675" y="1"/>
            <a:ext cx="6813096"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Abstract</a:t>
            </a:r>
            <a:endParaRPr b="1" sz="5000"/>
          </a:p>
        </p:txBody>
      </p:sp>
      <p:cxnSp>
        <p:nvCxnSpPr>
          <p:cNvPr id="97" name="Google Shape;97;p2"/>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98" name="Google Shape;98;p2"/>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99" name="Google Shape;99;p2"/>
          <p:cNvSpPr/>
          <p:nvPr/>
        </p:nvSpPr>
        <p:spPr>
          <a:xfrm>
            <a:off x="296159" y="825720"/>
            <a:ext cx="11420167" cy="54230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1800" u="none" cap="none" strike="noStrike">
                <a:solidFill>
                  <a:schemeClr val="dk1"/>
                </a:solidFill>
                <a:latin typeface="Calibri"/>
                <a:ea typeface="Calibri"/>
                <a:cs typeface="Calibri"/>
                <a:sym typeface="Calibri"/>
              </a:rPr>
              <a:t>	</a:t>
            </a:r>
            <a:r>
              <a:rPr b="0" i="0" lang="en-IN" sz="2000" u="none" cap="none" strike="noStrike">
                <a:solidFill>
                  <a:srgbClr val="333333"/>
                </a:solidFill>
                <a:latin typeface="Arial"/>
                <a:ea typeface="Arial"/>
                <a:cs typeface="Arial"/>
                <a:sym typeface="Arial"/>
              </a:rPr>
              <a:t> </a:t>
            </a:r>
            <a:r>
              <a:rPr b="0" i="0" lang="en-IN" sz="2000" u="none" cap="none" strike="noStrike">
                <a:solidFill>
                  <a:srgbClr val="333333"/>
                </a:solidFill>
                <a:latin typeface="Times New Roman"/>
                <a:ea typeface="Times New Roman"/>
                <a:cs typeface="Times New Roman"/>
                <a:sym typeface="Times New Roman"/>
              </a:rPr>
              <a:t>In IT companies, the human resource is the driving factor of the company's growth which depends on employees' motivation, skills and quality of work.</a:t>
            </a:r>
            <a:r>
              <a:rPr b="0" i="0" lang="en-IN" sz="2000" u="none" cap="none" strike="noStrike">
                <a:solidFill>
                  <a:schemeClr val="dk1"/>
                </a:solidFill>
                <a:latin typeface="Times New Roman"/>
                <a:ea typeface="Times New Roman"/>
                <a:cs typeface="Times New Roman"/>
                <a:sym typeface="Times New Roman"/>
              </a:rPr>
              <a:t> Now</a:t>
            </a:r>
            <a:r>
              <a:rPr lang="en-IN" sz="2000">
                <a:solidFill>
                  <a:schemeClr val="dk1"/>
                </a:solidFill>
                <a:latin typeface="Times New Roman"/>
                <a:ea typeface="Times New Roman"/>
                <a:cs typeface="Times New Roman"/>
                <a:sym typeface="Times New Roman"/>
              </a:rPr>
              <a:t> a </a:t>
            </a:r>
            <a:r>
              <a:rPr b="0" i="0" lang="en-IN" sz="2000" u="none" cap="none" strike="noStrike">
                <a:solidFill>
                  <a:schemeClr val="dk1"/>
                </a:solidFill>
                <a:latin typeface="Times New Roman"/>
                <a:ea typeface="Times New Roman"/>
                <a:cs typeface="Times New Roman"/>
                <a:sym typeface="Times New Roman"/>
              </a:rPr>
              <a:t>days the competitive advantage of most companies on global market lies in the ability to create a profit driven not only by cost efficiency, but by the ideas and intellectual know-how. So most organizations and companies are seeking talented, knowledgeable and experienced candidates for their job openings.  Employee Satisfaction is a measure of workers contentedness with their job. Different factors may cause a change in the level of employee satisfaction. Every industry has different business environment, different policies for employment and different compensation measures. The goal of this project is to propose a employee satisfaction model to predict the measure of whether employees are satisfied or not. Naive bayes algorithm will be used for predictive model generation. Using this model, the factors affecting the employee satisfaction index will be identified and the company will provide handholding, care and support to the employees.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11af77c0cf2_0_10"/>
          <p:cNvPicPr preferRelativeResize="0"/>
          <p:nvPr/>
        </p:nvPicPr>
        <p:blipFill>
          <a:blip r:embed="rId3">
            <a:alphaModFix/>
          </a:blip>
          <a:stretch>
            <a:fillRect/>
          </a:stretch>
        </p:blipFill>
        <p:spPr>
          <a:xfrm>
            <a:off x="152400" y="152400"/>
            <a:ext cx="11650134" cy="6553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3114674" y="1"/>
            <a:ext cx="7534275"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Hardware Requirements</a:t>
            </a:r>
            <a:endParaRPr b="1" sz="5000"/>
          </a:p>
        </p:txBody>
      </p:sp>
      <p:cxnSp>
        <p:nvCxnSpPr>
          <p:cNvPr id="105" name="Google Shape;105;p3"/>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06" name="Google Shape;106;p3"/>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107" name="Google Shape;107;p3"/>
          <p:cNvSpPr/>
          <p:nvPr/>
        </p:nvSpPr>
        <p:spPr>
          <a:xfrm>
            <a:off x="589130" y="922234"/>
            <a:ext cx="11395879" cy="20622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Processor			:	Processor Intel CORE i3  and above</a:t>
            </a:r>
            <a:endParaRPr/>
          </a:p>
          <a:p>
            <a:pPr indent="0" lvl="0" marL="0" marR="0" rtl="0" algn="l">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Internet Connection		:   	Existing telephone lines, Data card, Fiber net</a:t>
            </a:r>
            <a:endParaRPr/>
          </a:p>
          <a:p>
            <a:pPr indent="0" lvl="0" marL="0" marR="0" rtl="0" algn="l">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RAM				:	4 GB</a:t>
            </a:r>
            <a:endParaRPr/>
          </a:p>
        </p:txBody>
      </p:sp>
      <p:sp>
        <p:nvSpPr>
          <p:cNvPr id="108" name="Google Shape;108;p3"/>
          <p:cNvSpPr txBox="1"/>
          <p:nvPr/>
        </p:nvSpPr>
        <p:spPr>
          <a:xfrm>
            <a:off x="2964548" y="3482654"/>
            <a:ext cx="7534275" cy="844062"/>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90000"/>
              </a:lnSpc>
              <a:spcBef>
                <a:spcPts val="0"/>
              </a:spcBef>
              <a:spcAft>
                <a:spcPts val="0"/>
              </a:spcAft>
              <a:buClr>
                <a:schemeClr val="dk2"/>
              </a:buClr>
              <a:buSzPct val="100000"/>
              <a:buFont typeface="Times New Roman"/>
              <a:buNone/>
            </a:pPr>
            <a:r>
              <a:rPr b="1" i="0" lang="en-IN" sz="5000" u="none" cap="none" strike="noStrike">
                <a:solidFill>
                  <a:schemeClr val="dk2"/>
                </a:solidFill>
                <a:latin typeface="Times New Roman"/>
                <a:ea typeface="Times New Roman"/>
                <a:cs typeface="Times New Roman"/>
                <a:sym typeface="Times New Roman"/>
              </a:rPr>
              <a:t>Software Requirements</a:t>
            </a:r>
            <a:endParaRPr b="1" i="0" sz="5000" u="none" cap="none" strike="noStrike">
              <a:solidFill>
                <a:schemeClr val="dk1"/>
              </a:solidFill>
              <a:latin typeface="Calibri"/>
              <a:ea typeface="Calibri"/>
              <a:cs typeface="Calibri"/>
              <a:sym typeface="Calibri"/>
            </a:endParaRPr>
          </a:p>
        </p:txBody>
      </p:sp>
      <p:sp>
        <p:nvSpPr>
          <p:cNvPr id="109" name="Google Shape;109;p3"/>
          <p:cNvSpPr/>
          <p:nvPr/>
        </p:nvSpPr>
        <p:spPr>
          <a:xfrm>
            <a:off x="589130" y="4326716"/>
            <a:ext cx="11395879" cy="20622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Operating System		:   	Windows, Mac, Linux</a:t>
            </a:r>
            <a:endParaRPr b="0" i="0" sz="25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Language 			: 	R Programming – R-4.1.3</a:t>
            </a:r>
            <a:endParaRPr b="0" i="0" sz="25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GUI				: 	RStudio</a:t>
            </a:r>
            <a:endParaRPr b="0"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ctrTitle"/>
          </p:nvPr>
        </p:nvSpPr>
        <p:spPr>
          <a:xfrm>
            <a:off x="2178969" y="-45177"/>
            <a:ext cx="7834062"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Architectural Diagram</a:t>
            </a:r>
            <a:endParaRPr b="1" sz="5000"/>
          </a:p>
        </p:txBody>
      </p:sp>
      <p:cxnSp>
        <p:nvCxnSpPr>
          <p:cNvPr id="115" name="Google Shape;115;p4"/>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16" name="Google Shape;116;p4"/>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117" name="Google Shape;117;p4"/>
          <p:cNvSpPr/>
          <p:nvPr/>
        </p:nvSpPr>
        <p:spPr>
          <a:xfrm>
            <a:off x="819150" y="1524879"/>
            <a:ext cx="10900611" cy="7711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1800" u="none" cap="none" strike="noStrike">
                <a:solidFill>
                  <a:schemeClr val="dk1"/>
                </a:solidFill>
                <a:latin typeface="Calibri"/>
                <a:ea typeface="Calibri"/>
                <a:cs typeface="Calibri"/>
                <a:sym typeface="Calibri"/>
              </a:rPr>
              <a:t>	</a:t>
            </a:r>
            <a:endParaRPr b="0" i="0" sz="2400" u="none" cap="none" strike="noStrike">
              <a:solidFill>
                <a:schemeClr val="dk1"/>
              </a:solidFill>
              <a:latin typeface="Times New Roman"/>
              <a:ea typeface="Times New Roman"/>
              <a:cs typeface="Times New Roman"/>
              <a:sym typeface="Times New Roman"/>
            </a:endParaRPr>
          </a:p>
        </p:txBody>
      </p:sp>
      <p:pic>
        <p:nvPicPr>
          <p:cNvPr id="118" name="Google Shape;118;p4"/>
          <p:cNvPicPr preferRelativeResize="0"/>
          <p:nvPr/>
        </p:nvPicPr>
        <p:blipFill rotWithShape="1">
          <a:blip r:embed="rId3">
            <a:alphaModFix/>
          </a:blip>
          <a:srcRect b="0" l="0" r="0" t="0"/>
          <a:stretch/>
        </p:blipFill>
        <p:spPr>
          <a:xfrm>
            <a:off x="3139427" y="1423930"/>
            <a:ext cx="6540183" cy="43237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ctrTitle"/>
          </p:nvPr>
        </p:nvSpPr>
        <p:spPr>
          <a:xfrm>
            <a:off x="3114675" y="1"/>
            <a:ext cx="6813096"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Project Modules</a:t>
            </a:r>
            <a:endParaRPr b="1" sz="5000"/>
          </a:p>
        </p:txBody>
      </p:sp>
      <p:cxnSp>
        <p:nvCxnSpPr>
          <p:cNvPr id="124" name="Google Shape;124;p5"/>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25" name="Google Shape;125;p5"/>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126" name="Google Shape;126;p5"/>
          <p:cNvSpPr/>
          <p:nvPr/>
        </p:nvSpPr>
        <p:spPr>
          <a:xfrm>
            <a:off x="834390" y="1067679"/>
            <a:ext cx="10900611" cy="42319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1800" u="none" cap="none" strike="noStrike">
                <a:solidFill>
                  <a:schemeClr val="dk1"/>
                </a:solidFill>
                <a:latin typeface="Calibri"/>
                <a:ea typeface="Calibri"/>
                <a:cs typeface="Calibri"/>
                <a:sym typeface="Calibri"/>
              </a:rPr>
              <a:t>	</a:t>
            </a:r>
            <a:r>
              <a:rPr b="0" i="0" lang="en-IN" sz="2500" u="none" cap="none" strike="noStrike">
                <a:solidFill>
                  <a:schemeClr val="dk1"/>
                </a:solidFill>
                <a:latin typeface="Times New Roman"/>
                <a:ea typeface="Times New Roman"/>
                <a:cs typeface="Times New Roman"/>
                <a:sym typeface="Times New Roman"/>
              </a:rPr>
              <a:t>There are four Modules</a:t>
            </a:r>
            <a:endParaRPr/>
          </a:p>
          <a:p>
            <a:pPr indent="0" lvl="0" marL="0" marR="0" rtl="0" algn="just">
              <a:lnSpc>
                <a:spcPct val="150000"/>
              </a:lnSpc>
              <a:spcBef>
                <a:spcPts val="0"/>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a:p>
            <a:pPr indent="-809625" lvl="0" marL="3054350" marR="0" rtl="0" algn="just">
              <a:lnSpc>
                <a:spcPct val="150000"/>
              </a:lnSpc>
              <a:spcBef>
                <a:spcPts val="0"/>
              </a:spcBef>
              <a:spcAft>
                <a:spcPts val="0"/>
              </a:spcAft>
              <a:buClr>
                <a:schemeClr val="dk1"/>
              </a:buClr>
              <a:buSzPts val="2500"/>
              <a:buFont typeface="Noto Sans Symbols"/>
              <a:buChar char="⮚"/>
            </a:pPr>
            <a:r>
              <a:rPr b="0" i="0" lang="en-IN" sz="2500" u="none" cap="none" strike="noStrike">
                <a:solidFill>
                  <a:schemeClr val="dk1"/>
                </a:solidFill>
                <a:latin typeface="Times New Roman"/>
                <a:ea typeface="Times New Roman"/>
                <a:cs typeface="Times New Roman"/>
                <a:sym typeface="Times New Roman"/>
              </a:rPr>
              <a:t>Importing Employee dataset </a:t>
            </a:r>
            <a:endParaRPr/>
          </a:p>
          <a:p>
            <a:pPr indent="-809625" lvl="0" marL="3054350" marR="0" rtl="0" algn="just">
              <a:lnSpc>
                <a:spcPct val="150000"/>
              </a:lnSpc>
              <a:spcBef>
                <a:spcPts val="0"/>
              </a:spcBef>
              <a:spcAft>
                <a:spcPts val="0"/>
              </a:spcAft>
              <a:buClr>
                <a:schemeClr val="dk1"/>
              </a:buClr>
              <a:buSzPts val="2500"/>
              <a:buFont typeface="Noto Sans Symbols"/>
              <a:buChar char="⮚"/>
            </a:pPr>
            <a:r>
              <a:rPr b="0" i="0" lang="en-IN" sz="2500" u="none" cap="none" strike="noStrike">
                <a:solidFill>
                  <a:schemeClr val="dk1"/>
                </a:solidFill>
                <a:latin typeface="Times New Roman"/>
                <a:ea typeface="Times New Roman"/>
                <a:cs typeface="Times New Roman"/>
                <a:sym typeface="Times New Roman"/>
              </a:rPr>
              <a:t>Data Preprocessing</a:t>
            </a:r>
            <a:endParaRPr/>
          </a:p>
          <a:p>
            <a:pPr indent="-809625" lvl="0" marL="3054350" marR="0" rtl="0" algn="just">
              <a:lnSpc>
                <a:spcPct val="150000"/>
              </a:lnSpc>
              <a:spcBef>
                <a:spcPts val="0"/>
              </a:spcBef>
              <a:spcAft>
                <a:spcPts val="0"/>
              </a:spcAft>
              <a:buClr>
                <a:schemeClr val="dk1"/>
              </a:buClr>
              <a:buSzPts val="2500"/>
              <a:buFont typeface="Noto Sans Symbols"/>
              <a:buChar char="⮚"/>
            </a:pPr>
            <a:r>
              <a:rPr b="0" i="0" lang="en-IN" sz="2500" u="none" cap="none" strike="noStrike">
                <a:solidFill>
                  <a:schemeClr val="dk1"/>
                </a:solidFill>
                <a:latin typeface="Times New Roman"/>
                <a:ea typeface="Times New Roman"/>
                <a:cs typeface="Times New Roman"/>
                <a:sym typeface="Times New Roman"/>
              </a:rPr>
              <a:t>Model Generation Using Naive Bayes Algorithm </a:t>
            </a:r>
            <a:endParaRPr/>
          </a:p>
          <a:p>
            <a:pPr indent="-809625" lvl="0" marL="3054350" marR="0" rtl="0" algn="just">
              <a:lnSpc>
                <a:spcPct val="150000"/>
              </a:lnSpc>
              <a:spcBef>
                <a:spcPts val="0"/>
              </a:spcBef>
              <a:spcAft>
                <a:spcPts val="0"/>
              </a:spcAft>
              <a:buClr>
                <a:schemeClr val="dk1"/>
              </a:buClr>
              <a:buSzPts val="2500"/>
              <a:buFont typeface="Noto Sans Symbols"/>
              <a:buChar char="⮚"/>
            </a:pPr>
            <a:r>
              <a:rPr b="0" i="0" lang="en-IN" sz="2500" u="none" cap="none" strike="noStrike">
                <a:solidFill>
                  <a:schemeClr val="dk1"/>
                </a:solidFill>
                <a:latin typeface="Times New Roman"/>
                <a:ea typeface="Times New Roman"/>
                <a:cs typeface="Times New Roman"/>
                <a:sym typeface="Times New Roman"/>
              </a:rPr>
              <a:t>Prediction using Naive Bayes Model</a:t>
            </a:r>
            <a:endParaRPr/>
          </a:p>
          <a:p>
            <a:pPr indent="-809625" lvl="0" marL="3054350" marR="0" rtl="0" algn="just">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ctrTitle"/>
          </p:nvPr>
        </p:nvSpPr>
        <p:spPr>
          <a:xfrm>
            <a:off x="0" y="1"/>
            <a:ext cx="12191999"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Importing Employee Dataset </a:t>
            </a:r>
            <a:endParaRPr/>
          </a:p>
        </p:txBody>
      </p:sp>
      <p:cxnSp>
        <p:nvCxnSpPr>
          <p:cNvPr id="132" name="Google Shape;132;p6"/>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33" name="Google Shape;133;p6"/>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134" name="Google Shape;134;p6"/>
          <p:cNvSpPr/>
          <p:nvPr/>
        </p:nvSpPr>
        <p:spPr>
          <a:xfrm>
            <a:off x="-1" y="649489"/>
            <a:ext cx="11546305" cy="31960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968375" marR="0" rtl="0" algn="just">
              <a:lnSpc>
                <a:spcPct val="150000"/>
              </a:lnSpc>
              <a:spcBef>
                <a:spcPts val="0"/>
              </a:spcBef>
              <a:spcAft>
                <a:spcPts val="0"/>
              </a:spcAft>
              <a:buClr>
                <a:schemeClr val="dk1"/>
              </a:buClr>
              <a:buSzPts val="2500"/>
              <a:buFont typeface="Noto Sans Symbols"/>
              <a:buChar char="▪"/>
            </a:pPr>
            <a:r>
              <a:rPr b="0" i="0" lang="en-IN" sz="2500" u="none" cap="none" strike="noStrike">
                <a:solidFill>
                  <a:schemeClr val="dk1"/>
                </a:solidFill>
                <a:latin typeface="Times New Roman"/>
                <a:ea typeface="Times New Roman"/>
                <a:cs typeface="Times New Roman"/>
                <a:sym typeface="Times New Roman"/>
              </a:rPr>
              <a:t>   Data have to be imported in to R environment for analysis.</a:t>
            </a:r>
            <a:endParaRPr/>
          </a:p>
          <a:p>
            <a:pPr indent="-342900" lvl="0" marL="968375" marR="0" rtl="0" algn="just">
              <a:lnSpc>
                <a:spcPct val="150000"/>
              </a:lnSpc>
              <a:spcBef>
                <a:spcPts val="0"/>
              </a:spcBef>
              <a:spcAft>
                <a:spcPts val="0"/>
              </a:spcAft>
              <a:buClr>
                <a:schemeClr val="dk1"/>
              </a:buClr>
              <a:buSzPts val="2500"/>
              <a:buFont typeface="Noto Sans Symbols"/>
              <a:buChar char="▪"/>
            </a:pPr>
            <a:r>
              <a:rPr b="0" i="0" lang="en-IN" sz="2500" u="none" cap="none" strike="noStrike">
                <a:solidFill>
                  <a:schemeClr val="dk1"/>
                </a:solidFill>
                <a:latin typeface="Times New Roman"/>
                <a:ea typeface="Times New Roman"/>
                <a:cs typeface="Times New Roman"/>
                <a:sym typeface="Times New Roman"/>
              </a:rPr>
              <a:t>   Data can be any format like txt, .csv, .xlsx, .SPSS etc.</a:t>
            </a:r>
            <a:endParaRPr/>
          </a:p>
          <a:p>
            <a:pPr indent="-342900" lvl="0" marL="968375" marR="0" rtl="0" algn="just">
              <a:lnSpc>
                <a:spcPct val="150000"/>
              </a:lnSpc>
              <a:spcBef>
                <a:spcPts val="0"/>
              </a:spcBef>
              <a:spcAft>
                <a:spcPts val="0"/>
              </a:spcAft>
              <a:buClr>
                <a:schemeClr val="dk1"/>
              </a:buClr>
              <a:buSzPts val="2500"/>
              <a:buFont typeface="Noto Sans Symbols"/>
              <a:buChar char="▪"/>
            </a:pPr>
            <a:r>
              <a:rPr b="0" i="0" lang="en-IN" sz="2500" u="none" cap="none" strike="noStrike">
                <a:solidFill>
                  <a:schemeClr val="dk1"/>
                </a:solidFill>
                <a:latin typeface="Times New Roman"/>
                <a:ea typeface="Times New Roman"/>
                <a:cs typeface="Times New Roman"/>
                <a:sym typeface="Times New Roman"/>
              </a:rPr>
              <a:t>   Package necessary for Naive Bayes algorithm have to be installed and loaded in to the program.   NB – naivebayes </a:t>
            </a:r>
            <a:endParaRPr/>
          </a:p>
          <a:p>
            <a:pPr indent="0" lvl="0" marL="0" marR="0" rtl="0" algn="just">
              <a:lnSpc>
                <a:spcPct val="15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35" name="Google Shape;135;p6"/>
          <p:cNvPicPr preferRelativeResize="0"/>
          <p:nvPr/>
        </p:nvPicPr>
        <p:blipFill rotWithShape="1">
          <a:blip r:embed="rId3">
            <a:alphaModFix/>
          </a:blip>
          <a:srcRect b="0" l="0" r="0" t="0"/>
          <a:stretch/>
        </p:blipFill>
        <p:spPr>
          <a:xfrm>
            <a:off x="3252841" y="3773464"/>
            <a:ext cx="4755292" cy="224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ctrTitle"/>
          </p:nvPr>
        </p:nvSpPr>
        <p:spPr>
          <a:xfrm>
            <a:off x="0" y="1"/>
            <a:ext cx="12191999"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Font typeface="Times New Roman"/>
              <a:buNone/>
            </a:pPr>
            <a:r>
              <a:rPr b="1" lang="en-IN" sz="5000">
                <a:solidFill>
                  <a:schemeClr val="dk2"/>
                </a:solidFill>
                <a:latin typeface="Times New Roman"/>
                <a:ea typeface="Times New Roman"/>
                <a:cs typeface="Times New Roman"/>
                <a:sym typeface="Times New Roman"/>
              </a:rPr>
              <a:t>Data Preprocessing</a:t>
            </a:r>
            <a:endParaRPr b="1" sz="5000"/>
          </a:p>
        </p:txBody>
      </p:sp>
      <p:cxnSp>
        <p:nvCxnSpPr>
          <p:cNvPr id="141" name="Google Shape;141;p7"/>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42" name="Google Shape;142;p7"/>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143" name="Google Shape;143;p7"/>
          <p:cNvSpPr/>
          <p:nvPr/>
        </p:nvSpPr>
        <p:spPr>
          <a:xfrm>
            <a:off x="-1" y="779412"/>
            <a:ext cx="11546305" cy="26393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AEABAB"/>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625475" marR="0" rtl="0" algn="just">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In Data Preprocessing, it is not necessary to hold all the attributes for doing the analysis, we can hold only the attributes which is affecting the analysis.</a:t>
            </a:r>
            <a:endParaRPr b="0" i="0" sz="25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a:t>
            </a:r>
            <a:endParaRPr b="0" i="0" sz="2500" u="none" cap="none" strike="noStrike">
              <a:solidFill>
                <a:schemeClr val="dk1"/>
              </a:solidFill>
              <a:latin typeface="Times New Roman"/>
              <a:ea typeface="Times New Roman"/>
              <a:cs typeface="Times New Roman"/>
              <a:sym typeface="Times New Roman"/>
            </a:endParaRPr>
          </a:p>
        </p:txBody>
      </p:sp>
      <p:pic>
        <p:nvPicPr>
          <p:cNvPr id="144" name="Google Shape;144;p7"/>
          <p:cNvPicPr preferRelativeResize="0"/>
          <p:nvPr/>
        </p:nvPicPr>
        <p:blipFill rotWithShape="1">
          <a:blip r:embed="rId3">
            <a:alphaModFix/>
          </a:blip>
          <a:srcRect b="0" l="0" r="0" t="0"/>
          <a:stretch/>
        </p:blipFill>
        <p:spPr>
          <a:xfrm>
            <a:off x="1520797" y="2718594"/>
            <a:ext cx="6396120" cy="32389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cxnSp>
        <p:nvCxnSpPr>
          <p:cNvPr id="149" name="Google Shape;149;p8"/>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50" name="Google Shape;150;p8"/>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id="151" name="Google Shape;151;p8"/>
          <p:cNvSpPr/>
          <p:nvPr/>
        </p:nvSpPr>
        <p:spPr>
          <a:xfrm>
            <a:off x="375084" y="927022"/>
            <a:ext cx="11103042" cy="461665"/>
          </a:xfrm>
          <a:prstGeom prst="rect">
            <a:avLst/>
          </a:prstGeom>
          <a:noFill/>
          <a:ln>
            <a:noFill/>
          </a:ln>
        </p:spPr>
        <p:txBody>
          <a:bodyPr anchorCtr="0" anchor="t" bIns="45700" lIns="91425" spcFirstLastPara="1" rIns="91425" wrap="square" tIns="45700">
            <a:spAutoFit/>
          </a:bodyPr>
          <a:lstStyle/>
          <a:p>
            <a:pPr indent="0" lvl="2" marL="0" marR="0" rtl="0" algn="l">
              <a:spcBef>
                <a:spcPts val="0"/>
              </a:spcBef>
              <a:spcAft>
                <a:spcPts val="0"/>
              </a:spcAft>
              <a:buNone/>
            </a:pPr>
            <a:r>
              <a:rPr b="0" i="0" lang="en-IN" sz="2400" u="none" cap="none" strike="noStrike">
                <a:solidFill>
                  <a:schemeClr val="dk2"/>
                </a:solidFill>
                <a:latin typeface="Times New Roman"/>
                <a:ea typeface="Times New Roman"/>
                <a:cs typeface="Times New Roman"/>
                <a:sym typeface="Times New Roman"/>
              </a:rPr>
              <a:t>Naive Bayes is a classification and prediction algorithm based on Bayes Theorem.</a:t>
            </a:r>
            <a:endParaRPr/>
          </a:p>
        </p:txBody>
      </p:sp>
      <p:sp>
        <p:nvSpPr>
          <p:cNvPr descr="{\mathrm  {d}}({\mathbf  {p}},{\mathbf  {q}})={\sqrt  {(q_{1}-p_{1})^{2}+(q_{2}-p_{2})^{2}}}." id="152" name="Google Shape;152;p8"/>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p:nvPr/>
        </p:nvSpPr>
        <p:spPr>
          <a:xfrm>
            <a:off x="152400" y="152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thrm  {d}}({\mathbf  {p}},{\mathbf  {q}})={\sqrt  {(q_{1}-p_{1})^{2}+(q_{2}-p_{2})^{2}}}." id="154" name="Google Shape;154;p8"/>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User\Desktop\bayes.png" id="155" name="Google Shape;155;p8"/>
          <p:cNvPicPr preferRelativeResize="0"/>
          <p:nvPr/>
        </p:nvPicPr>
        <p:blipFill rotWithShape="1">
          <a:blip r:embed="rId3">
            <a:alphaModFix/>
          </a:blip>
          <a:srcRect b="0" l="0" r="0" t="0"/>
          <a:stretch/>
        </p:blipFill>
        <p:spPr>
          <a:xfrm>
            <a:off x="3747181" y="1822297"/>
            <a:ext cx="4126455" cy="1209662"/>
          </a:xfrm>
          <a:prstGeom prst="rect">
            <a:avLst/>
          </a:prstGeom>
          <a:noFill/>
          <a:ln>
            <a:noFill/>
          </a:ln>
        </p:spPr>
      </p:pic>
      <p:sp>
        <p:nvSpPr>
          <p:cNvPr id="156" name="Google Shape;156;p8"/>
          <p:cNvSpPr/>
          <p:nvPr/>
        </p:nvSpPr>
        <p:spPr>
          <a:xfrm>
            <a:off x="1300389" y="1372756"/>
            <a:ext cx="3628572" cy="468077"/>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7000"/>
              </a:lnSpc>
              <a:spcBef>
                <a:spcPts val="0"/>
              </a:spcBef>
              <a:spcAft>
                <a:spcPts val="0"/>
              </a:spcAft>
              <a:buNone/>
            </a:pPr>
            <a:r>
              <a:rPr b="1" lang="en-IN" sz="2400">
                <a:solidFill>
                  <a:schemeClr val="dk2"/>
                </a:solidFill>
                <a:latin typeface="Times New Roman"/>
                <a:ea typeface="Times New Roman"/>
                <a:cs typeface="Times New Roman"/>
                <a:sym typeface="Times New Roman"/>
              </a:rPr>
              <a:t>Bayes Theorem</a:t>
            </a:r>
            <a:endParaRPr b="1" sz="2400">
              <a:solidFill>
                <a:schemeClr val="dk2"/>
              </a:solidFill>
              <a:latin typeface="Calibri"/>
              <a:ea typeface="Calibri"/>
              <a:cs typeface="Calibri"/>
              <a:sym typeface="Calibri"/>
            </a:endParaRPr>
          </a:p>
        </p:txBody>
      </p:sp>
      <p:sp>
        <p:nvSpPr>
          <p:cNvPr id="157" name="Google Shape;157;p8"/>
          <p:cNvSpPr/>
          <p:nvPr/>
        </p:nvSpPr>
        <p:spPr>
          <a:xfrm>
            <a:off x="375084" y="3198448"/>
            <a:ext cx="11510210" cy="2540050"/>
          </a:xfrm>
          <a:prstGeom prst="rect">
            <a:avLst/>
          </a:prstGeom>
          <a:noFill/>
          <a:ln>
            <a:noFill/>
          </a:ln>
        </p:spPr>
        <p:txBody>
          <a:bodyPr anchorCtr="0" anchor="ctr" bIns="214225"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46535E"/>
                </a:solidFill>
                <a:latin typeface="Times New Roman"/>
                <a:ea typeface="Times New Roman"/>
                <a:cs typeface="Times New Roman"/>
                <a:sym typeface="Times New Roman"/>
              </a:rPr>
              <a:t>P(A|B)  -  Probability of occurrence of event A given the event B is true  - Posterior Probability</a:t>
            </a:r>
            <a:endParaRPr/>
          </a:p>
          <a:p>
            <a:pPr indent="0" lvl="0" marL="0" marR="0" rtl="0" algn="l">
              <a:lnSpc>
                <a:spcPct val="100000"/>
              </a:lnSpc>
              <a:spcBef>
                <a:spcPts val="0"/>
              </a:spcBef>
              <a:spcAft>
                <a:spcPts val="0"/>
              </a:spcAft>
              <a:buNone/>
            </a:pPr>
            <a:r>
              <a:rPr b="0" i="0" lang="en-IN" sz="2400" u="none" cap="none" strike="noStrike">
                <a:solidFill>
                  <a:srgbClr val="46535E"/>
                </a:solidFill>
                <a:latin typeface="Times New Roman"/>
                <a:ea typeface="Times New Roman"/>
                <a:cs typeface="Times New Roman"/>
                <a:sym typeface="Times New Roman"/>
              </a:rPr>
              <a:t>P(A)  - Probabilities of the occurrence of event A -  Class prior Probability</a:t>
            </a:r>
            <a:endParaRPr/>
          </a:p>
          <a:p>
            <a:pPr indent="0" lvl="0" marL="0" marR="0" rtl="0" algn="l">
              <a:lnSpc>
                <a:spcPct val="100000"/>
              </a:lnSpc>
              <a:spcBef>
                <a:spcPts val="0"/>
              </a:spcBef>
              <a:spcAft>
                <a:spcPts val="0"/>
              </a:spcAft>
              <a:buNone/>
            </a:pPr>
            <a:r>
              <a:rPr b="0" i="0" lang="en-IN" sz="2400" u="none" cap="none" strike="noStrike">
                <a:solidFill>
                  <a:srgbClr val="46535E"/>
                </a:solidFill>
                <a:latin typeface="Times New Roman"/>
                <a:ea typeface="Times New Roman"/>
                <a:cs typeface="Times New Roman"/>
                <a:sym typeface="Times New Roman"/>
              </a:rPr>
              <a:t>P(B) - Probabilities of the occurrence of event B – Predictor Prior Probability</a:t>
            </a:r>
            <a:endParaRPr/>
          </a:p>
          <a:p>
            <a:pPr indent="0" lvl="0" marL="0" marR="0" rtl="0" algn="l">
              <a:lnSpc>
                <a:spcPct val="100000"/>
              </a:lnSpc>
              <a:spcBef>
                <a:spcPts val="0"/>
              </a:spcBef>
              <a:spcAft>
                <a:spcPts val="0"/>
              </a:spcAft>
              <a:buNone/>
            </a:pPr>
            <a:r>
              <a:rPr b="0" i="0" lang="en-IN" sz="2400" u="none" cap="none" strike="noStrike">
                <a:solidFill>
                  <a:srgbClr val="46535E"/>
                </a:solidFill>
                <a:latin typeface="Times New Roman"/>
                <a:ea typeface="Times New Roman"/>
                <a:cs typeface="Times New Roman"/>
                <a:sym typeface="Times New Roman"/>
              </a:rPr>
              <a:t>P(B|A)  - Probability of the occurrence of event B given the event A is true -  Likelihood</a:t>
            </a:r>
            <a:endParaRPr/>
          </a:p>
          <a:p>
            <a:pPr indent="0" lvl="0" marL="0" marR="0" rtl="0" algn="l">
              <a:lnSpc>
                <a:spcPct val="100000"/>
              </a:lnSpc>
              <a:spcBef>
                <a:spcPts val="0"/>
              </a:spcBef>
              <a:spcAft>
                <a:spcPts val="0"/>
              </a:spcAft>
              <a:buClr>
                <a:schemeClr val="dk1"/>
              </a:buClr>
              <a:buSzPts val="1300"/>
              <a:buFont typeface="Calibri"/>
              <a:buNone/>
            </a:pPr>
            <a:r>
              <a:t/>
            </a:r>
            <a:endParaRPr b="0" i="0" sz="1300" u="none" cap="none" strike="noStrike">
              <a:solidFill>
                <a:srgbClr val="46535E"/>
              </a:solidFill>
              <a:latin typeface="Lora"/>
              <a:ea typeface="Lora"/>
              <a:cs typeface="Lora"/>
              <a:sym typeface="Lora"/>
            </a:endParaRPr>
          </a:p>
        </p:txBody>
      </p:sp>
      <p:sp>
        <p:nvSpPr>
          <p:cNvPr id="158" name="Google Shape;158;p8"/>
          <p:cNvSpPr txBox="1"/>
          <p:nvPr>
            <p:ph type="ctrTitle"/>
          </p:nvPr>
        </p:nvSpPr>
        <p:spPr>
          <a:xfrm>
            <a:off x="152401" y="14067"/>
            <a:ext cx="11732894"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4000"/>
              <a:buFont typeface="Times New Roman"/>
              <a:buNone/>
            </a:pPr>
            <a:r>
              <a:rPr b="1" lang="en-IN" sz="4000">
                <a:solidFill>
                  <a:schemeClr val="dk2"/>
                </a:solidFill>
                <a:latin typeface="Times New Roman"/>
                <a:ea typeface="Times New Roman"/>
                <a:cs typeface="Times New Roman"/>
                <a:sym typeface="Times New Roman"/>
              </a:rPr>
              <a:t>Model Generation Using Naive Bayes Algorithm </a:t>
            </a:r>
            <a:endParaRPr b="1" sz="4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ctrTitle"/>
          </p:nvPr>
        </p:nvSpPr>
        <p:spPr>
          <a:xfrm>
            <a:off x="152401" y="14067"/>
            <a:ext cx="11732894" cy="8440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4000"/>
              <a:buFont typeface="Times New Roman"/>
              <a:buNone/>
            </a:pPr>
            <a:r>
              <a:rPr b="1" lang="en-IN" sz="4000">
                <a:solidFill>
                  <a:schemeClr val="dk2"/>
                </a:solidFill>
                <a:latin typeface="Times New Roman"/>
                <a:ea typeface="Times New Roman"/>
                <a:cs typeface="Times New Roman"/>
                <a:sym typeface="Times New Roman"/>
              </a:rPr>
              <a:t>Model Generation Using Naive Bayes Algorithm </a:t>
            </a:r>
            <a:endParaRPr b="1" sz="4000">
              <a:latin typeface="Times New Roman"/>
              <a:ea typeface="Times New Roman"/>
              <a:cs typeface="Times New Roman"/>
              <a:sym typeface="Times New Roman"/>
            </a:endParaRPr>
          </a:p>
        </p:txBody>
      </p:sp>
      <p:cxnSp>
        <p:nvCxnSpPr>
          <p:cNvPr id="164" name="Google Shape;164;p9"/>
          <p:cNvCxnSpPr/>
          <p:nvPr/>
        </p:nvCxnSpPr>
        <p:spPr>
          <a:xfrm>
            <a:off x="0" y="6453052"/>
            <a:ext cx="12192000" cy="26126"/>
          </a:xfrm>
          <a:prstGeom prst="straightConnector1">
            <a:avLst/>
          </a:prstGeom>
          <a:noFill/>
          <a:ln cap="flat" cmpd="sng" w="9525">
            <a:solidFill>
              <a:schemeClr val="accent1"/>
            </a:solidFill>
            <a:prstDash val="solid"/>
            <a:miter lim="800000"/>
            <a:headEnd len="sm" w="sm" type="none"/>
            <a:tailEnd len="sm" w="sm" type="none"/>
          </a:ln>
        </p:spPr>
      </p:cxnSp>
      <p:cxnSp>
        <p:nvCxnSpPr>
          <p:cNvPr id="165" name="Google Shape;165;p9"/>
          <p:cNvCxnSpPr/>
          <p:nvPr/>
        </p:nvCxnSpPr>
        <p:spPr>
          <a:xfrm>
            <a:off x="0" y="844062"/>
            <a:ext cx="12192000" cy="14067"/>
          </a:xfrm>
          <a:prstGeom prst="straightConnector1">
            <a:avLst/>
          </a:prstGeom>
          <a:noFill/>
          <a:ln cap="flat" cmpd="sng" w="9525">
            <a:solidFill>
              <a:schemeClr val="accent1"/>
            </a:solidFill>
            <a:prstDash val="solid"/>
            <a:miter lim="800000"/>
            <a:headEnd len="sm" w="sm" type="none"/>
            <a:tailEnd len="sm" w="sm" type="none"/>
          </a:ln>
        </p:spPr>
      </p:cxnSp>
      <p:sp>
        <p:nvSpPr>
          <p:cNvPr descr="{\mathrm  {d}}({\mathbf  {p}},{\mathbf  {q}})={\sqrt  {(q_{1}-p_{1})^{2}+(q_{2}-p_{2})^{2}}}." id="166" name="Google Shape;166;p9"/>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p:nvPr/>
        </p:nvSpPr>
        <p:spPr>
          <a:xfrm>
            <a:off x="152400" y="152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thrm  {d}}({\mathbf  {p}},{\mathbf  {q}})={\sqrt  {(q_{1}-p_{1})^{2}+(q_{2}-p_{2})^{2}}}." id="168" name="Google Shape;168;p9"/>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txBox="1"/>
          <p:nvPr/>
        </p:nvSpPr>
        <p:spPr>
          <a:xfrm>
            <a:off x="457200" y="1397391"/>
            <a:ext cx="10850880" cy="40627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500">
                <a:solidFill>
                  <a:schemeClr val="dk1"/>
                </a:solidFill>
                <a:latin typeface="Times New Roman"/>
                <a:ea typeface="Times New Roman"/>
                <a:cs typeface="Times New Roman"/>
                <a:sym typeface="Times New Roman"/>
              </a:rPr>
              <a:t>Steps in Naive Bayes algorithm</a:t>
            </a:r>
            <a:endParaRPr b="0" i="0" sz="2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IN" sz="2500">
                <a:solidFill>
                  <a:schemeClr val="dk1"/>
                </a:solidFill>
                <a:latin typeface="Times New Roman"/>
                <a:ea typeface="Times New Roman"/>
                <a:cs typeface="Times New Roman"/>
                <a:sym typeface="Times New Roman"/>
              </a:rPr>
              <a:t>Step 1: Convert the data set into a frequency table</a:t>
            </a:r>
            <a:endParaRPr/>
          </a:p>
          <a:p>
            <a:pPr indent="0" lvl="0" marL="0" marR="0" rtl="0" algn="l">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Step 2: Create Likelihood table by finding the probabilities values of each attributes </a:t>
            </a:r>
            <a:endParaRPr/>
          </a:p>
          <a:p>
            <a:pPr indent="0" lvl="0" marL="0" marR="0" rtl="0" algn="l">
              <a:lnSpc>
                <a:spcPct val="150000"/>
              </a:lnSpc>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Step 3: Now, use Naive Bayesian equation to calculate the posterior probability for each class. The class with the highest posterior probability is the outcome of prediction.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2017-03-04T14:08:17Z</dcterms:created>
  <dc:creator>User</dc:creator>
</cp:coreProperties>
</file>