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notesSlide1.xml" ContentType="application/vnd.openxmlformats-officedocument.presentationml.notesSlide+xml"/>
  <Override PartName="/ppt/notesSlides/_rels/notesSlide13.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13.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4.gif" ContentType="image/gif"/>
  <Override PartName="/ppt/media/image1.png" ContentType="image/png"/>
  <Override PartName="/ppt/media/image5.gif" ContentType="image/gif"/>
  <Override PartName="/ppt/media/image2.png" ContentType="image/png"/>
  <Override PartName="/ppt/media/image3.gif" ContentType="image/gif"/>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Perpetua"/>
              </a:rPr>
              <a:t>Click to move the slide</a:t>
            </a:r>
            <a:endParaRPr b="0" lang="en-US" sz="1800" spc="-1" strike="noStrike">
              <a:solidFill>
                <a:srgbClr val="000000"/>
              </a:solidFill>
              <a:latin typeface="Perpetua"/>
            </a:endParaRPr>
          </a:p>
        </p:txBody>
      </p:sp>
      <p:sp>
        <p:nvSpPr>
          <p:cNvPr id="137"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38"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 </a:t>
            </a:r>
            <a:endParaRPr b="0" lang="en-IN" sz="1400" spc="-1" strike="noStrike">
              <a:latin typeface="Times New Roman"/>
            </a:endParaRPr>
          </a:p>
        </p:txBody>
      </p:sp>
      <p:sp>
        <p:nvSpPr>
          <p:cNvPr id="139"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 </a:t>
            </a:r>
            <a:endParaRPr b="0" lang="en-IN" sz="1400" spc="-1" strike="noStrike">
              <a:latin typeface="Times New Roman"/>
            </a:endParaRPr>
          </a:p>
        </p:txBody>
      </p:sp>
      <p:sp>
        <p:nvSpPr>
          <p:cNvPr id="140"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 </a:t>
            </a:r>
            <a:endParaRPr b="0" lang="en-IN" sz="1400" spc="-1" strike="noStrike">
              <a:latin typeface="Times New Roman"/>
            </a:endParaRPr>
          </a:p>
        </p:txBody>
      </p:sp>
      <p:sp>
        <p:nvSpPr>
          <p:cNvPr id="14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ABE813B1-7B36-499A-9B28-1EA26D546C3D}"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1143000" y="685800"/>
            <a:ext cx="4571640" cy="3428640"/>
          </a:xfrm>
          <a:prstGeom prst="rect">
            <a:avLst/>
          </a:prstGeom>
        </p:spPr>
      </p:sp>
      <p:sp>
        <p:nvSpPr>
          <p:cNvPr id="168"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16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FF03FBB-E0F3-4E20-A5D3-335B12ACB5E4}"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sldImg"/>
          </p:nvPr>
        </p:nvSpPr>
        <p:spPr>
          <a:xfrm>
            <a:off x="1143000" y="685800"/>
            <a:ext cx="4571640" cy="3428640"/>
          </a:xfrm>
          <a:prstGeom prst="rect">
            <a:avLst/>
          </a:prstGeom>
        </p:spPr>
      </p:sp>
      <p:sp>
        <p:nvSpPr>
          <p:cNvPr id="174"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17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8926AE8-E6E4-4FAA-92EF-5B71DEFDEBAC}"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sldImg"/>
          </p:nvPr>
        </p:nvSpPr>
        <p:spPr>
          <a:xfrm>
            <a:off x="1143000" y="685800"/>
            <a:ext cx="4571640" cy="3428640"/>
          </a:xfrm>
          <a:prstGeom prst="rect">
            <a:avLst/>
          </a:prstGeom>
        </p:spPr>
      </p:sp>
      <p:sp>
        <p:nvSpPr>
          <p:cNvPr id="171"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17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3560B57-B3F2-4019-B785-A6786CD48E19}"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3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3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4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4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4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4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4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4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4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4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57"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5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6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600" spc="-1" strike="noStrike">
              <a:solidFill>
                <a:srgbClr val="000000"/>
              </a:solidFill>
              <a:latin typeface="Calibri"/>
            </a:endParaRPr>
          </a:p>
        </p:txBody>
      </p:sp>
      <p:sp>
        <p:nvSpPr>
          <p:cNvPr id="6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6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600" spc="-1" strike="noStrike">
              <a:solidFill>
                <a:srgbClr val="000000"/>
              </a:solidFill>
              <a:latin typeface="Calibri"/>
            </a:endParaRPr>
          </a:p>
        </p:txBody>
      </p:sp>
      <p:sp>
        <p:nvSpPr>
          <p:cNvPr id="6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14"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7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600" spc="-1" strike="noStrike">
              <a:solidFill>
                <a:srgbClr val="000000"/>
              </a:solidFill>
              <a:latin typeface="Calibri"/>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7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7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7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7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7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7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8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8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8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8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8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8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8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9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9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101"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10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10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600" spc="-1" strike="noStrike">
              <a:solidFill>
                <a:srgbClr val="000000"/>
              </a:solidFill>
              <a:latin typeface="Calibri"/>
            </a:endParaRPr>
          </a:p>
        </p:txBody>
      </p:sp>
      <p:sp>
        <p:nvSpPr>
          <p:cNvPr id="10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1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11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1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600" spc="-1" strike="noStrike">
              <a:solidFill>
                <a:srgbClr val="000000"/>
              </a:solidFill>
              <a:latin typeface="Calibri"/>
            </a:endParaRPr>
          </a:p>
        </p:txBody>
      </p:sp>
      <p:sp>
        <p:nvSpPr>
          <p:cNvPr id="11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1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600" spc="-1" strike="noStrike">
              <a:solidFill>
                <a:srgbClr val="000000"/>
              </a:solidFill>
              <a:latin typeface="Calibri"/>
            </a:endParaRPr>
          </a:p>
        </p:txBody>
      </p:sp>
      <p:sp>
        <p:nvSpPr>
          <p:cNvPr id="11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11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1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1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12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12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12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1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1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12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12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13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13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13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13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13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13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600" spc="-1" strike="noStrike">
              <a:solidFill>
                <a:srgbClr val="000000"/>
              </a:solidFill>
              <a:latin typeface="Calibri"/>
            </a:endParaRPr>
          </a:p>
        </p:txBody>
      </p:sp>
      <p:sp>
        <p:nvSpPr>
          <p:cNvPr id="1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2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600" spc="-1" strike="noStrike">
              <a:solidFill>
                <a:srgbClr val="000000"/>
              </a:solidFill>
              <a:latin typeface="Calibri"/>
            </a:endParaRPr>
          </a:p>
        </p:txBody>
      </p:sp>
      <p:sp>
        <p:nvSpPr>
          <p:cNvPr id="2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2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600" spc="-1" strike="noStrike">
              <a:solidFill>
                <a:srgbClr val="000000"/>
              </a:solidFill>
              <a:latin typeface="Calibri"/>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US" sz="1800" spc="-1" strike="noStrike">
              <a:solidFill>
                <a:srgbClr val="000000"/>
              </a:solidFill>
              <a:latin typeface="Perpetua"/>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600" spc="-1" strike="noStrike">
              <a:solidFill>
                <a:srgbClr val="000000"/>
              </a:solidFill>
              <a:latin typeface="Calibri"/>
            </a:endParaRPr>
          </a:p>
        </p:txBody>
      </p:sp>
      <p:sp>
        <p:nvSpPr>
          <p:cNvPr id="3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6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gif"/><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gi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0" name="CustomShape 1" hidden="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 name="CustomShape 2" hidden="1"/>
          <p:cNvSpPr/>
          <p:nvPr/>
        </p:nvSpPr>
        <p:spPr>
          <a:xfrm>
            <a:off x="64080" y="69840"/>
            <a:ext cx="9012960" cy="6693120"/>
          </a:xfrm>
          <a:prstGeom prst="roundRect">
            <a:avLst>
              <a:gd name="adj" fmla="val 4929"/>
            </a:avLst>
          </a:prstGeom>
          <a:ln w="6480">
            <a:solidFill>
              <a:schemeClr val="tx1">
                <a:alpha val="100000"/>
              </a:schemeClr>
            </a:solidFill>
            <a:round/>
          </a:ln>
          <a:effectLst>
            <a:outerShdw algn="t" blurRad="38100" dir="5400000" dist="25560" rotWithShape="0">
              <a:srgbClr val="000000">
                <a:alpha val="50000"/>
              </a:srgbClr>
            </a:outerShdw>
          </a:effectLst>
        </p:spPr>
        <p:style>
          <a:lnRef idx="3">
            <a:schemeClr val="lt1"/>
          </a:lnRef>
          <a:fillRef idx="1001">
            <a:schemeClr val="lt1"/>
          </a:fillRef>
          <a:effectRef idx="1">
            <a:schemeClr val="accent1"/>
          </a:effectRef>
          <a:fontRef idx="minor"/>
        </p:style>
      </p:sp>
      <p:sp>
        <p:nvSpPr>
          <p:cNvPr id="2" name="CustomShape 3"/>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3" name="CustomShape 4"/>
          <p:cNvSpPr/>
          <p:nvPr/>
        </p:nvSpPr>
        <p:spPr>
          <a:xfrm>
            <a:off x="65160" y="69840"/>
            <a:ext cx="9012960" cy="6691680"/>
          </a:xfrm>
          <a:prstGeom prst="roundRect">
            <a:avLst>
              <a:gd name="adj" fmla="val 4929"/>
            </a:avLst>
          </a:prstGeom>
          <a:blipFill rotWithShape="0">
            <a:blip r:embed="rId3"/>
            <a:tile/>
          </a:blipFill>
          <a:ln w="6480">
            <a:solidFill>
              <a:schemeClr val="tx1">
                <a:alpha val="100000"/>
              </a:schemeClr>
            </a:solidFill>
            <a:round/>
          </a:ln>
          <a:effectLst>
            <a:outerShdw algn="t" blurRad="38100" dir="5400000" dist="25560" rotWithShape="0">
              <a:srgbClr val="000000">
                <a:alpha val="50000"/>
              </a:srgbClr>
            </a:outerShdw>
          </a:effectLst>
        </p:spPr>
        <p:style>
          <a:lnRef idx="3">
            <a:schemeClr val="lt1"/>
          </a:lnRef>
          <a:fillRef idx="1001">
            <a:schemeClr val="lt1"/>
          </a:fillRef>
          <a:effectRef idx="1">
            <a:schemeClr val="accent1"/>
          </a:effectRef>
          <a:fontRef idx="minor"/>
        </p:style>
      </p:sp>
      <p:sp>
        <p:nvSpPr>
          <p:cNvPr id="4" name="PlaceHolder 5"/>
          <p:cNvSpPr>
            <a:spLocks noGrp="1"/>
          </p:cNvSpPr>
          <p:nvPr>
            <p:ph type="dt"/>
          </p:nvPr>
        </p:nvSpPr>
        <p:spPr>
          <a:xfrm>
            <a:off x="6172200" y="6191280"/>
            <a:ext cx="2476080" cy="475920"/>
          </a:xfrm>
          <a:prstGeom prst="rect">
            <a:avLst/>
          </a:prstGeom>
        </p:spPr>
        <p:txBody>
          <a:bodyPr lIns="90000" rIns="90000" tIns="45000" bIns="45000" anchor="ctr">
            <a:noAutofit/>
          </a:bodyPr>
          <a:p>
            <a:pPr algn="r">
              <a:lnSpc>
                <a:spcPct val="100000"/>
              </a:lnSpc>
            </a:pPr>
            <a:fld id="{D65D4E9F-7DAF-4AE2-9086-54604D24D7B7}" type="datetime">
              <a:rPr b="0" lang="en-IN" sz="1400" spc="-1" strike="noStrike">
                <a:solidFill>
                  <a:srgbClr val="696464"/>
                </a:solidFill>
                <a:latin typeface="Perpetua"/>
              </a:rPr>
              <a:t>27/03/19</a:t>
            </a:fld>
            <a:endParaRPr b="0" lang="en-IN" sz="1400" spc="-1" strike="noStrike">
              <a:latin typeface="Times New Roman"/>
            </a:endParaRPr>
          </a:p>
        </p:txBody>
      </p:sp>
      <p:sp>
        <p:nvSpPr>
          <p:cNvPr id="5" name="PlaceHolder 6"/>
          <p:cNvSpPr>
            <a:spLocks noGrp="1"/>
          </p:cNvSpPr>
          <p:nvPr>
            <p:ph type="ftr"/>
          </p:nvPr>
        </p:nvSpPr>
        <p:spPr>
          <a:xfrm>
            <a:off x="914400" y="6172200"/>
            <a:ext cx="3962160" cy="456840"/>
          </a:xfrm>
          <a:prstGeom prst="rect">
            <a:avLst/>
          </a:prstGeom>
        </p:spPr>
        <p:txBody>
          <a:bodyPr lIns="90000" rIns="90000" tIns="45000" bIns="45000" anchor="ctr">
            <a:noAutofit/>
          </a:bodyPr>
          <a:p>
            <a:pPr>
              <a:lnSpc>
                <a:spcPct val="100000"/>
              </a:lnSpc>
            </a:pPr>
            <a:r>
              <a:rPr b="0" lang="en-IN" sz="1400" spc="-1" strike="noStrike">
                <a:solidFill>
                  <a:srgbClr val="696464"/>
                </a:solidFill>
                <a:latin typeface="Perpetua"/>
              </a:rPr>
              <a:t>Designed : </a:t>
            </a:r>
            <a:r>
              <a:rPr b="1" lang="en-IN" sz="1400" spc="-1" strike="noStrike">
                <a:solidFill>
                  <a:srgbClr val="696464"/>
                </a:solidFill>
                <a:latin typeface="Perpetua"/>
              </a:rPr>
              <a:t>Bhimsen Rao</a:t>
            </a:r>
            <a:endParaRPr b="0" lang="en-IN" sz="1400" spc="-1" strike="noStrike">
              <a:latin typeface="Times New Roman"/>
            </a:endParaRPr>
          </a:p>
        </p:txBody>
      </p:sp>
      <p:sp>
        <p:nvSpPr>
          <p:cNvPr id="6" name="PlaceHolder 7"/>
          <p:cNvSpPr>
            <a:spLocks noGrp="1"/>
          </p:cNvSpPr>
          <p:nvPr>
            <p:ph type="sldNum"/>
          </p:nvPr>
        </p:nvSpPr>
        <p:spPr>
          <a:xfrm>
            <a:off x="146160" y="6210360"/>
            <a:ext cx="456840" cy="456840"/>
          </a:xfrm>
          <a:prstGeom prst="rect">
            <a:avLst/>
          </a:prstGeom>
        </p:spPr>
        <p:txBody>
          <a:bodyPr lIns="0" rIns="0" tIns="0" bIns="0" anchor="ctr" anchorCtr="1">
            <a:noAutofit/>
          </a:bodyPr>
          <a:p>
            <a:pPr algn="ctr">
              <a:lnSpc>
                <a:spcPct val="100000"/>
              </a:lnSpc>
            </a:pPr>
            <a:fld id="{472E41C2-018E-4A3D-972A-7DCBF0DAD035}" type="slidenum">
              <a:rPr b="0" lang="en-IN" sz="1400" spc="-1" strike="noStrike">
                <a:solidFill>
                  <a:srgbClr val="ffffff"/>
                </a:solidFill>
                <a:latin typeface="Franklin Gothic Book"/>
              </a:rPr>
              <a:t>&lt;number&gt;</a:t>
            </a:fld>
            <a:endParaRPr b="0" lang="en-IN" sz="1400" spc="-1" strike="noStrike">
              <a:latin typeface="Times New Roman"/>
            </a:endParaRPr>
          </a:p>
        </p:txBody>
      </p:sp>
      <p:sp>
        <p:nvSpPr>
          <p:cNvPr id="7" name="CustomShape 8"/>
          <p:cNvSpPr/>
          <p:nvPr/>
        </p:nvSpPr>
        <p:spPr>
          <a:xfrm>
            <a:off x="63000" y="1449360"/>
            <a:ext cx="9021240" cy="1527120"/>
          </a:xfrm>
          <a:prstGeom prst="rect">
            <a:avLst/>
          </a:prstGeom>
          <a:solidFill>
            <a:schemeClr val="accent1">
              <a:alpha val="100000"/>
            </a:schemeClr>
          </a:solidFill>
          <a:ln w="19080">
            <a:noFill/>
          </a:ln>
          <a:effectLst>
            <a:outerShdw algn="t" blurRad="38100" dir="5400000" dist="25560" rotWithShape="0">
              <a:srgbClr val="000000">
                <a:alpha val="50000"/>
              </a:srgbClr>
            </a:outerShdw>
          </a:effectLst>
        </p:spPr>
        <p:style>
          <a:lnRef idx="3">
            <a:schemeClr val="lt1"/>
          </a:lnRef>
          <a:fillRef idx="1">
            <a:schemeClr val="accent1"/>
          </a:fillRef>
          <a:effectRef idx="1">
            <a:schemeClr val="accent1"/>
          </a:effectRef>
          <a:fontRef idx="minor"/>
        </p:style>
      </p:sp>
      <p:sp>
        <p:nvSpPr>
          <p:cNvPr id="8" name="CustomShape 9"/>
          <p:cNvSpPr/>
          <p:nvPr/>
        </p:nvSpPr>
        <p:spPr>
          <a:xfrm>
            <a:off x="63000" y="1396800"/>
            <a:ext cx="9021240" cy="120240"/>
          </a:xfrm>
          <a:prstGeom prst="rect">
            <a:avLst/>
          </a:prstGeom>
          <a:solidFill>
            <a:schemeClr val="accent1">
              <a:tint val="60000"/>
            </a:schemeClr>
          </a:solidFill>
          <a:ln w="19080">
            <a:noFill/>
          </a:ln>
          <a:effectLst>
            <a:outerShdw algn="t" blurRad="38100" dir="5400000" dist="25560" rotWithShape="0">
              <a:srgbClr val="000000">
                <a:alpha val="50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63000" y="2976480"/>
            <a:ext cx="9021240" cy="110160"/>
          </a:xfrm>
          <a:prstGeom prst="rect">
            <a:avLst/>
          </a:prstGeom>
          <a:solidFill>
            <a:schemeClr val="accent5"/>
          </a:solidFill>
          <a:ln w="19080">
            <a:noFill/>
          </a:ln>
          <a:effectLst>
            <a:outerShdw algn="t" blurRad="38100" dir="5400000" dist="25560" rotWithShape="0">
              <a:srgbClr val="000000">
                <a:alpha val="50000"/>
              </a:srgbClr>
            </a:outerShdw>
          </a:effectLst>
        </p:spPr>
        <p:style>
          <a:lnRef idx="3">
            <a:schemeClr val="lt1"/>
          </a:lnRef>
          <a:fillRef idx="1">
            <a:schemeClr val="accent1"/>
          </a:fillRef>
          <a:effectRef idx="1">
            <a:schemeClr val="accent1"/>
          </a:effectRef>
          <a:fontRef idx="minor"/>
        </p:style>
      </p:sp>
      <p:sp>
        <p:nvSpPr>
          <p:cNvPr id="10" name="PlaceHolder 11"/>
          <p:cNvSpPr>
            <a:spLocks noGrp="1"/>
          </p:cNvSpPr>
          <p:nvPr>
            <p:ph type="title"/>
          </p:nvPr>
        </p:nvSpPr>
        <p:spPr>
          <a:xfrm>
            <a:off x="457200" y="1505880"/>
            <a:ext cx="8229240" cy="1469520"/>
          </a:xfrm>
          <a:prstGeom prst="rect">
            <a:avLst/>
          </a:prstGeom>
        </p:spPr>
        <p:txBody>
          <a:bodyPr lIns="90000" rIns="90000" tIns="45000" bIns="91440" anchor="ctr">
            <a:noAutofit/>
          </a:bodyPr>
          <a:p>
            <a:pPr algn="ctr">
              <a:lnSpc>
                <a:spcPct val="100000"/>
              </a:lnSpc>
            </a:pPr>
            <a:r>
              <a:rPr b="0" lang="en-US" sz="4000" spc="-1" strike="noStrike">
                <a:solidFill>
                  <a:srgbClr val="ffffff"/>
                </a:solidFill>
                <a:latin typeface="Calibri"/>
              </a:rPr>
              <a:t>Angular JS</a:t>
            </a:r>
            <a:endParaRPr b="0" lang="en-US" sz="4000" spc="-1" strike="noStrike">
              <a:solidFill>
                <a:srgbClr val="000000"/>
              </a:solidFill>
              <a:latin typeface="Perpetua"/>
            </a:endParaRPr>
          </a:p>
        </p:txBody>
      </p:sp>
      <p:pic>
        <p:nvPicPr>
          <p:cNvPr id="11" name="Picture 13" descr=""/>
          <p:cNvPicPr/>
          <p:nvPr/>
        </p:nvPicPr>
        <p:blipFill>
          <a:blip r:embed="rId4"/>
          <a:stretch/>
        </p:blipFill>
        <p:spPr>
          <a:xfrm>
            <a:off x="3276720" y="3276720"/>
            <a:ext cx="2514240" cy="1904760"/>
          </a:xfrm>
          <a:prstGeom prst="rect">
            <a:avLst/>
          </a:prstGeom>
          <a:ln>
            <a:noFill/>
          </a:ln>
        </p:spPr>
      </p:pic>
      <p:sp>
        <p:nvSpPr>
          <p:cNvPr id="12"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600" spc="-1" strike="noStrike">
                <a:solidFill>
                  <a:srgbClr val="000000"/>
                </a:solidFill>
                <a:latin typeface="Calibri"/>
              </a:rPr>
              <a:t>Click to edit the outline text format</a:t>
            </a:r>
            <a:endParaRPr b="0" lang="en-US" sz="26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CustomShape 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50" name="CustomShape 2"/>
          <p:cNvSpPr/>
          <p:nvPr/>
        </p:nvSpPr>
        <p:spPr>
          <a:xfrm>
            <a:off x="64080" y="69840"/>
            <a:ext cx="9012960" cy="6693120"/>
          </a:xfrm>
          <a:prstGeom prst="roundRect">
            <a:avLst>
              <a:gd name="adj" fmla="val 4929"/>
            </a:avLst>
          </a:prstGeom>
          <a:ln w="6480">
            <a:solidFill>
              <a:schemeClr val="tx1">
                <a:alpha val="100000"/>
              </a:schemeClr>
            </a:solidFill>
            <a:round/>
          </a:ln>
          <a:effectLst>
            <a:outerShdw algn="t" blurRad="38100" dir="5400000" dist="25560" rotWithShape="0">
              <a:srgbClr val="000000">
                <a:alpha val="50000"/>
              </a:srgbClr>
            </a:outerShdw>
          </a:effectLst>
        </p:spPr>
        <p:style>
          <a:lnRef idx="3">
            <a:schemeClr val="lt1"/>
          </a:lnRef>
          <a:fillRef idx="1001">
            <a:schemeClr val="lt1"/>
          </a:fillRef>
          <a:effectRef idx="1">
            <a:schemeClr val="accent1"/>
          </a:effectRef>
          <a:fontRef idx="minor"/>
        </p:style>
      </p:sp>
      <p:sp>
        <p:nvSpPr>
          <p:cNvPr id="51" name="PlaceHolder 3"/>
          <p:cNvSpPr>
            <a:spLocks noGrp="1"/>
          </p:cNvSpPr>
          <p:nvPr>
            <p:ph type="title"/>
          </p:nvPr>
        </p:nvSpPr>
        <p:spPr>
          <a:xfrm>
            <a:off x="914400" y="274680"/>
            <a:ext cx="7772040" cy="1142640"/>
          </a:xfrm>
          <a:prstGeom prst="rect">
            <a:avLst/>
          </a:prstGeom>
        </p:spPr>
        <p:txBody>
          <a:bodyPr lIns="90000" rIns="90000" tIns="45000" bIns="91440" anchor="b">
            <a:noAutofit/>
          </a:bodyPr>
          <a:p>
            <a:pPr>
              <a:lnSpc>
                <a:spcPct val="100000"/>
              </a:lnSpc>
            </a:pPr>
            <a:r>
              <a:rPr b="0" lang="en-US" sz="4000" spc="-1" strike="noStrike">
                <a:solidFill>
                  <a:srgbClr val="696464"/>
                </a:solidFill>
                <a:latin typeface="Calibri"/>
              </a:rPr>
              <a:t>Click to edit Master title style</a:t>
            </a:r>
            <a:endParaRPr b="0" lang="en-US" sz="4000" spc="-1" strike="noStrike">
              <a:solidFill>
                <a:srgbClr val="000000"/>
              </a:solidFill>
              <a:latin typeface="Perpetua"/>
            </a:endParaRPr>
          </a:p>
        </p:txBody>
      </p:sp>
      <p:sp>
        <p:nvSpPr>
          <p:cNvPr id="52" name="PlaceHolder 4"/>
          <p:cNvSpPr>
            <a:spLocks noGrp="1"/>
          </p:cNvSpPr>
          <p:nvPr>
            <p:ph type="dt"/>
          </p:nvPr>
        </p:nvSpPr>
        <p:spPr>
          <a:xfrm>
            <a:off x="6172200" y="6191280"/>
            <a:ext cx="2476080" cy="475920"/>
          </a:xfrm>
          <a:prstGeom prst="rect">
            <a:avLst/>
          </a:prstGeom>
        </p:spPr>
        <p:txBody>
          <a:bodyPr lIns="90000" rIns="90000" tIns="45000" bIns="45000" anchor="ctr">
            <a:noAutofit/>
          </a:bodyPr>
          <a:p>
            <a:pPr algn="r">
              <a:lnSpc>
                <a:spcPct val="100000"/>
              </a:lnSpc>
            </a:pPr>
            <a:fld id="{3D8FCD4A-331B-4522-B67B-AB17FA82124E}" type="datetime">
              <a:rPr b="0" lang="en-IN" sz="1400" spc="-1" strike="noStrike">
                <a:solidFill>
                  <a:srgbClr val="696464"/>
                </a:solidFill>
                <a:latin typeface="Perpetua"/>
              </a:rPr>
              <a:t>27/03/19</a:t>
            </a:fld>
            <a:endParaRPr b="0" lang="en-IN" sz="1400" spc="-1" strike="noStrike">
              <a:latin typeface="Times New Roman"/>
            </a:endParaRPr>
          </a:p>
        </p:txBody>
      </p:sp>
      <p:sp>
        <p:nvSpPr>
          <p:cNvPr id="53" name="PlaceHolder 5"/>
          <p:cNvSpPr>
            <a:spLocks noGrp="1"/>
          </p:cNvSpPr>
          <p:nvPr>
            <p:ph type="ftr"/>
          </p:nvPr>
        </p:nvSpPr>
        <p:spPr>
          <a:xfrm>
            <a:off x="914400" y="6172200"/>
            <a:ext cx="3962160" cy="456840"/>
          </a:xfrm>
          <a:prstGeom prst="rect">
            <a:avLst/>
          </a:prstGeom>
        </p:spPr>
        <p:txBody>
          <a:bodyPr lIns="90000" rIns="90000" tIns="45000" bIns="45000" anchor="ctr">
            <a:noAutofit/>
          </a:bodyPr>
          <a:p>
            <a:endParaRPr b="0" lang="en-IN" sz="2400" spc="-1" strike="noStrike">
              <a:latin typeface="Times New Roman"/>
            </a:endParaRPr>
          </a:p>
        </p:txBody>
      </p:sp>
      <p:sp>
        <p:nvSpPr>
          <p:cNvPr id="54" name="PlaceHolder 6"/>
          <p:cNvSpPr>
            <a:spLocks noGrp="1"/>
          </p:cNvSpPr>
          <p:nvPr>
            <p:ph type="sldNum"/>
          </p:nvPr>
        </p:nvSpPr>
        <p:spPr>
          <a:xfrm>
            <a:off x="146160" y="6210360"/>
            <a:ext cx="456840" cy="456840"/>
          </a:xfrm>
          <a:prstGeom prst="rect">
            <a:avLst/>
          </a:prstGeom>
        </p:spPr>
        <p:txBody>
          <a:bodyPr lIns="0" rIns="0" tIns="0" bIns="0" anchor="ctr" anchorCtr="1">
            <a:noAutofit/>
          </a:bodyPr>
          <a:p>
            <a:pPr algn="ctr">
              <a:lnSpc>
                <a:spcPct val="100000"/>
              </a:lnSpc>
            </a:pPr>
            <a:fld id="{55810B15-A8B6-4061-8536-C77A441A1691}" type="slidenum">
              <a:rPr b="0" lang="en-IN" sz="1400" spc="-1" strike="noStrike">
                <a:solidFill>
                  <a:srgbClr val="ffffff"/>
                </a:solidFill>
                <a:latin typeface="Franklin Gothic Book"/>
              </a:rPr>
              <a:t>1</a:t>
            </a:fld>
            <a:endParaRPr b="0" lang="en-IN" sz="1400" spc="-1" strike="noStrike">
              <a:latin typeface="Times New Roman"/>
            </a:endParaRPr>
          </a:p>
        </p:txBody>
      </p:sp>
      <p:sp>
        <p:nvSpPr>
          <p:cNvPr id="55" name="PlaceHolder 7"/>
          <p:cNvSpPr>
            <a:spLocks noGrp="1"/>
          </p:cNvSpPr>
          <p:nvPr>
            <p:ph type="body"/>
          </p:nvPr>
        </p:nvSpPr>
        <p:spPr>
          <a:xfrm>
            <a:off x="914400" y="1447920"/>
            <a:ext cx="7772040" cy="4571640"/>
          </a:xfrm>
          <a:prstGeom prst="rect">
            <a:avLst/>
          </a:prstGeom>
        </p:spPr>
        <p:txBody>
          <a:bodyPr lIns="90000" rIns="90000" tIns="45000" bIns="45000">
            <a:noAutofit/>
          </a:bodyPr>
          <a:p>
            <a:pPr marL="274320" indent="-273960">
              <a:lnSpc>
                <a:spcPct val="100000"/>
              </a:lnSpc>
              <a:spcBef>
                <a:spcPts val="581"/>
              </a:spcBef>
              <a:buClr>
                <a:srgbClr val="d34817"/>
              </a:buClr>
              <a:buSzPct val="85000"/>
              <a:buFont typeface="Wingdings 2" charset="2"/>
              <a:buChar char=""/>
            </a:pPr>
            <a:r>
              <a:rPr b="0" lang="en-US" sz="2600" spc="-1" strike="noStrike">
                <a:solidFill>
                  <a:srgbClr val="000000"/>
                </a:solidFill>
                <a:latin typeface="Calibri"/>
              </a:rPr>
              <a:t>Click to edit Master text styles</a:t>
            </a:r>
            <a:endParaRPr b="0" lang="en-US" sz="2600" spc="-1" strike="noStrike">
              <a:solidFill>
                <a:srgbClr val="000000"/>
              </a:solidFill>
              <a:latin typeface="Calibri"/>
            </a:endParaRPr>
          </a:p>
          <a:p>
            <a:pPr lvl="1" marL="548640" indent="-228240">
              <a:lnSpc>
                <a:spcPct val="100000"/>
              </a:lnSpc>
              <a:spcBef>
                <a:spcPts val="371"/>
              </a:spcBef>
              <a:buClr>
                <a:srgbClr val="9b2d1f"/>
              </a:buClr>
              <a:buSzPct val="85000"/>
              <a:buFont typeface="Wingdings 2" charset="2"/>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822960" indent="-228240">
              <a:lnSpc>
                <a:spcPct val="100000"/>
              </a:lnSpc>
              <a:spcBef>
                <a:spcPts val="371"/>
              </a:spcBef>
              <a:buClr>
                <a:srgbClr val="e5b1ab"/>
              </a:buClr>
              <a:buSzPct val="85000"/>
              <a:buFont typeface="Wingdings 2" charset="2"/>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097280" indent="-228240">
              <a:lnSpc>
                <a:spcPct val="100000"/>
              </a:lnSpc>
              <a:spcBef>
                <a:spcPts val="371"/>
              </a:spcBef>
              <a:buClr>
                <a:srgbClr val="a28e6a"/>
              </a:buClr>
              <a:buSzPct val="80000"/>
              <a:buFont typeface="Wingdings 2" charset="2"/>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1371600" indent="-228240">
              <a:lnSpc>
                <a:spcPct val="100000"/>
              </a:lnSpc>
              <a:spcBef>
                <a:spcPts val="371"/>
              </a:spcBef>
              <a:buClr>
                <a:srgbClr val="a28e6a"/>
              </a:buClr>
              <a:buFont typeface="StarSymbol"/>
              <a:buChar char="o"/>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CustomShape 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93" name="CustomShape 2"/>
          <p:cNvSpPr/>
          <p:nvPr/>
        </p:nvSpPr>
        <p:spPr>
          <a:xfrm>
            <a:off x="64080" y="69840"/>
            <a:ext cx="9012960" cy="6693120"/>
          </a:xfrm>
          <a:prstGeom prst="roundRect">
            <a:avLst>
              <a:gd name="adj" fmla="val 4929"/>
            </a:avLst>
          </a:prstGeom>
          <a:ln w="6480">
            <a:solidFill>
              <a:schemeClr val="tx1">
                <a:alpha val="100000"/>
              </a:schemeClr>
            </a:solidFill>
            <a:round/>
          </a:ln>
          <a:effectLst>
            <a:outerShdw algn="t" blurRad="38100" dir="5400000" dist="25560" rotWithShape="0">
              <a:srgbClr val="000000">
                <a:alpha val="50000"/>
              </a:srgbClr>
            </a:outerShdw>
          </a:effectLst>
        </p:spPr>
        <p:style>
          <a:lnRef idx="3">
            <a:schemeClr val="lt1"/>
          </a:lnRef>
          <a:fillRef idx="1001">
            <a:schemeClr val="lt1"/>
          </a:fillRef>
          <a:effectRef idx="1">
            <a:schemeClr val="accent1"/>
          </a:effectRef>
          <a:fontRef idx="minor"/>
        </p:style>
      </p:sp>
      <p:sp>
        <p:nvSpPr>
          <p:cNvPr id="94" name="PlaceHolder 3"/>
          <p:cNvSpPr>
            <a:spLocks noGrp="1"/>
          </p:cNvSpPr>
          <p:nvPr>
            <p:ph type="dt"/>
          </p:nvPr>
        </p:nvSpPr>
        <p:spPr>
          <a:xfrm>
            <a:off x="6172200" y="6191280"/>
            <a:ext cx="2476080" cy="475920"/>
          </a:xfrm>
          <a:prstGeom prst="rect">
            <a:avLst/>
          </a:prstGeom>
        </p:spPr>
        <p:txBody>
          <a:bodyPr lIns="90000" rIns="90000" tIns="45000" bIns="45000" anchor="ctr">
            <a:noAutofit/>
          </a:bodyPr>
          <a:p>
            <a:pPr algn="r">
              <a:lnSpc>
                <a:spcPct val="100000"/>
              </a:lnSpc>
            </a:pPr>
            <a:fld id="{8CF1B0E5-485F-4DEE-BDEB-4C8C4A84F639}" type="datetime">
              <a:rPr b="0" lang="en-IN" sz="1400" spc="-1" strike="noStrike">
                <a:solidFill>
                  <a:srgbClr val="696464"/>
                </a:solidFill>
                <a:latin typeface="Perpetua"/>
              </a:rPr>
              <a:t>27/03/19</a:t>
            </a:fld>
            <a:endParaRPr b="0" lang="en-IN" sz="1400" spc="-1" strike="noStrike">
              <a:latin typeface="Times New Roman"/>
            </a:endParaRPr>
          </a:p>
        </p:txBody>
      </p:sp>
      <p:sp>
        <p:nvSpPr>
          <p:cNvPr id="95" name="PlaceHolder 4"/>
          <p:cNvSpPr>
            <a:spLocks noGrp="1"/>
          </p:cNvSpPr>
          <p:nvPr>
            <p:ph type="ftr"/>
          </p:nvPr>
        </p:nvSpPr>
        <p:spPr>
          <a:xfrm>
            <a:off x="914400" y="6172200"/>
            <a:ext cx="3962160" cy="456840"/>
          </a:xfrm>
          <a:prstGeom prst="rect">
            <a:avLst/>
          </a:prstGeom>
        </p:spPr>
        <p:txBody>
          <a:bodyPr lIns="90000" rIns="90000" tIns="45000" bIns="45000" anchor="ctr">
            <a:noAutofit/>
          </a:bodyPr>
          <a:p>
            <a:endParaRPr b="0" lang="en-IN" sz="2400" spc="-1" strike="noStrike">
              <a:latin typeface="Times New Roman"/>
            </a:endParaRPr>
          </a:p>
        </p:txBody>
      </p:sp>
      <p:sp>
        <p:nvSpPr>
          <p:cNvPr id="96" name="PlaceHolder 5"/>
          <p:cNvSpPr>
            <a:spLocks noGrp="1"/>
          </p:cNvSpPr>
          <p:nvPr>
            <p:ph type="sldNum"/>
          </p:nvPr>
        </p:nvSpPr>
        <p:spPr>
          <a:xfrm>
            <a:off x="146160" y="6210360"/>
            <a:ext cx="456840" cy="456840"/>
          </a:xfrm>
          <a:prstGeom prst="rect">
            <a:avLst/>
          </a:prstGeom>
        </p:spPr>
        <p:txBody>
          <a:bodyPr lIns="0" rIns="0" tIns="0" bIns="0" anchor="ctr" anchorCtr="1">
            <a:noAutofit/>
          </a:bodyPr>
          <a:p>
            <a:pPr algn="ctr">
              <a:lnSpc>
                <a:spcPct val="100000"/>
              </a:lnSpc>
            </a:pPr>
            <a:fld id="{F0FA6341-DA79-4AD8-A7C8-EDFDF2FF1083}" type="slidenum">
              <a:rPr b="0" lang="en-IN" sz="1400" spc="-1" strike="noStrike">
                <a:solidFill>
                  <a:srgbClr val="ffffff"/>
                </a:solidFill>
                <a:latin typeface="Franklin Gothic Book"/>
              </a:rPr>
              <a:t>1</a:t>
            </a:fld>
            <a:endParaRPr b="0" lang="en-IN" sz="1400" spc="-1" strike="noStrike">
              <a:latin typeface="Times New Roman"/>
            </a:endParaRPr>
          </a:p>
        </p:txBody>
      </p:sp>
      <p:pic>
        <p:nvPicPr>
          <p:cNvPr id="97" name="Picture 4" descr=""/>
          <p:cNvPicPr/>
          <p:nvPr/>
        </p:nvPicPr>
        <p:blipFill>
          <a:blip r:embed="rId2"/>
          <a:stretch/>
        </p:blipFill>
        <p:spPr>
          <a:xfrm>
            <a:off x="685800" y="484920"/>
            <a:ext cx="6857640" cy="5195160"/>
          </a:xfrm>
          <a:prstGeom prst="rect">
            <a:avLst/>
          </a:prstGeom>
          <a:ln>
            <a:noFill/>
          </a:ln>
        </p:spPr>
      </p:pic>
      <p:sp>
        <p:nvSpPr>
          <p:cNvPr id="98" name="PlaceHolder 6"/>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Perpetua"/>
              </a:rPr>
              <a:t>Click to edit the title text format</a:t>
            </a:r>
            <a:endParaRPr b="0" lang="en-US" sz="1800" spc="-1" strike="noStrike">
              <a:solidFill>
                <a:srgbClr val="000000"/>
              </a:solidFill>
              <a:latin typeface="Perpetua"/>
            </a:endParaRPr>
          </a:p>
        </p:txBody>
      </p:sp>
      <p:sp>
        <p:nvSpPr>
          <p:cNvPr id="99"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600" spc="-1" strike="noStrike">
                <a:solidFill>
                  <a:srgbClr val="000000"/>
                </a:solidFill>
                <a:latin typeface="Calibri"/>
              </a:rPr>
              <a:t>Click to edit the outline text format</a:t>
            </a:r>
            <a:endParaRPr b="0" lang="en-US" sz="26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457200" y="1505880"/>
            <a:ext cx="8229240" cy="1469520"/>
          </a:xfrm>
          <a:prstGeom prst="rect">
            <a:avLst/>
          </a:prstGeom>
          <a:solidFill>
            <a:srgbClr val="d34817"/>
          </a:solidFill>
          <a:ln>
            <a:noFill/>
          </a:ln>
        </p:spPr>
        <p:txBody>
          <a:bodyPr lIns="90000" rIns="90000" tIns="45000" bIns="91440" anchor="ctr">
            <a:normAutofit/>
          </a:bodyPr>
          <a:p>
            <a:pPr algn="ctr">
              <a:lnSpc>
                <a:spcPct val="100000"/>
              </a:lnSpc>
            </a:pPr>
            <a:r>
              <a:rPr b="0" lang="en-US" sz="4000" spc="-1" strike="noStrike">
                <a:solidFill>
                  <a:srgbClr val="ffffff"/>
                </a:solidFill>
                <a:latin typeface="Calibri"/>
              </a:rPr>
              <a:t>Angular</a:t>
            </a:r>
            <a:endParaRPr b="0" lang="en-US" sz="4000" spc="-1" strike="noStrike">
              <a:solidFill>
                <a:srgbClr val="000000"/>
              </a:solidFill>
              <a:latin typeface="Perpetua"/>
            </a:endParaRPr>
          </a:p>
        </p:txBody>
      </p:sp>
      <p:pic>
        <p:nvPicPr>
          <p:cNvPr id="143" name="Picture 3" descr=""/>
          <p:cNvPicPr/>
          <p:nvPr/>
        </p:nvPicPr>
        <p:blipFill>
          <a:blip r:embed="rId1"/>
          <a:stretch/>
        </p:blipFill>
        <p:spPr>
          <a:xfrm>
            <a:off x="3276720" y="3276720"/>
            <a:ext cx="2514240" cy="190476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914400" y="274680"/>
            <a:ext cx="7772040" cy="1142640"/>
          </a:xfrm>
          <a:prstGeom prst="rect">
            <a:avLst/>
          </a:prstGeom>
          <a:solidFill>
            <a:srgbClr val="ef8c6a"/>
          </a:solidFill>
          <a:ln>
            <a:noFill/>
          </a:ln>
        </p:spPr>
        <p:txBody>
          <a:bodyPr lIns="90000" rIns="90000" tIns="45000" bIns="91440" anchor="b">
            <a:noAutofit/>
          </a:bodyPr>
          <a:p>
            <a:pPr>
              <a:lnSpc>
                <a:spcPct val="100000"/>
              </a:lnSpc>
            </a:pPr>
            <a:r>
              <a:rPr b="0" lang="en-US" sz="4000" spc="-1" strike="noStrike">
                <a:solidFill>
                  <a:srgbClr val="696464"/>
                </a:solidFill>
                <a:latin typeface="Calibri"/>
              </a:rPr>
              <a:t>Observable:app.component.ts</a:t>
            </a:r>
            <a:endParaRPr b="0" lang="en-US" sz="4000" spc="-1" strike="noStrike">
              <a:solidFill>
                <a:srgbClr val="000000"/>
              </a:solidFill>
              <a:latin typeface="Perpetua"/>
            </a:endParaRPr>
          </a:p>
        </p:txBody>
      </p:sp>
      <p:sp>
        <p:nvSpPr>
          <p:cNvPr id="161" name="TextShape 2"/>
          <p:cNvSpPr txBox="1"/>
          <p:nvPr/>
        </p:nvSpPr>
        <p:spPr>
          <a:xfrm>
            <a:off x="914400" y="1447920"/>
            <a:ext cx="7772040" cy="4571640"/>
          </a:xfrm>
          <a:prstGeom prst="rect">
            <a:avLst/>
          </a:prstGeom>
          <a:noFill/>
          <a:ln>
            <a:noFill/>
          </a:ln>
        </p:spPr>
        <p:txBody>
          <a:bodyPr lIns="90000" rIns="90000" tIns="45000" bIns="45000">
            <a:normAutofit/>
          </a:bodyPr>
          <a:p>
            <a:pPr marL="274320" indent="-273960">
              <a:lnSpc>
                <a:spcPct val="100000"/>
              </a:lnSpc>
              <a:spcBef>
                <a:spcPts val="581"/>
              </a:spcBef>
            </a:pPr>
            <a:r>
              <a:rPr b="0" lang="en-US" sz="2600" spc="-1" strike="noStrike">
                <a:solidFill>
                  <a:srgbClr val="000000"/>
                </a:solidFill>
                <a:latin typeface="Calibri"/>
              </a:rPr>
              <a:t>import { Component, OnInit } from '@angular/core';</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import { HttpClient } from '@angular/common/http';</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import { FormControl } from '@angular/forms';</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import 'rxjs/add/operator/debounceTime';</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import 'rxjs/add/operator/distinctUntilChanged';</a:t>
            </a:r>
            <a:endParaRPr b="0" lang="en-US" sz="2600" spc="-1" strike="noStrike">
              <a:solidFill>
                <a:srgbClr val="000000"/>
              </a:solidFill>
              <a:latin typeface="Calibri"/>
            </a:endParaRPr>
          </a:p>
          <a:p>
            <a:pPr marL="274320" indent="-273960">
              <a:lnSpc>
                <a:spcPct val="100000"/>
              </a:lnSpc>
              <a:spcBef>
                <a:spcPts val="581"/>
              </a:spcBef>
            </a:pP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@Component({</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selector: 'app-root',</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templateUrl: './app.component.html',</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styleUrls: ['./app.component.css']</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a:t>
            </a:r>
            <a:endParaRPr b="0" lang="en-US" sz="2600" spc="-1" strike="noStrike">
              <a:solidFill>
                <a:srgbClr val="000000"/>
              </a:solidFill>
              <a:latin typeface="Calibri"/>
            </a:endParaRPr>
          </a:p>
          <a:p>
            <a:pPr marL="274320" indent="-273960">
              <a:lnSpc>
                <a:spcPct val="100000"/>
              </a:lnSpc>
              <a:spcBef>
                <a:spcPts val="581"/>
              </a:spcBef>
            </a:pPr>
            <a:endParaRPr b="0" lang="en-US" sz="2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914400" y="274680"/>
            <a:ext cx="7772040" cy="1142640"/>
          </a:xfrm>
          <a:prstGeom prst="rect">
            <a:avLst/>
          </a:prstGeom>
          <a:solidFill>
            <a:srgbClr val="ef8c6a"/>
          </a:solidFill>
          <a:ln>
            <a:noFill/>
          </a:ln>
        </p:spPr>
        <p:txBody>
          <a:bodyPr lIns="90000" rIns="90000" tIns="45000" bIns="91440" anchor="b">
            <a:normAutofit fontScale="97000"/>
          </a:bodyPr>
          <a:p>
            <a:pPr>
              <a:lnSpc>
                <a:spcPct val="100000"/>
              </a:lnSpc>
            </a:pPr>
            <a:r>
              <a:rPr b="0" lang="en-US" sz="4000" spc="-1" strike="noStrike">
                <a:solidFill>
                  <a:srgbClr val="696464"/>
                </a:solidFill>
                <a:latin typeface="Calibri"/>
              </a:rPr>
              <a:t>Observable:app.component.ts contnue…</a:t>
            </a:r>
            <a:endParaRPr b="0" lang="en-US" sz="4000" spc="-1" strike="noStrike">
              <a:solidFill>
                <a:srgbClr val="000000"/>
              </a:solidFill>
              <a:latin typeface="Perpetua"/>
            </a:endParaRPr>
          </a:p>
        </p:txBody>
      </p:sp>
      <p:sp>
        <p:nvSpPr>
          <p:cNvPr id="163" name="TextShape 2"/>
          <p:cNvSpPr txBox="1"/>
          <p:nvPr/>
        </p:nvSpPr>
        <p:spPr>
          <a:xfrm>
            <a:off x="914400" y="1447920"/>
            <a:ext cx="7772040" cy="4571640"/>
          </a:xfrm>
          <a:prstGeom prst="rect">
            <a:avLst/>
          </a:prstGeom>
          <a:noFill/>
          <a:ln>
            <a:noFill/>
          </a:ln>
        </p:spPr>
        <p:txBody>
          <a:bodyPr lIns="90000" rIns="90000" tIns="45000" bIns="45000">
            <a:normAutofit fontScale="42000"/>
          </a:bodyPr>
          <a:p>
            <a:pPr marL="274320" indent="-273960">
              <a:lnSpc>
                <a:spcPct val="100000"/>
              </a:lnSpc>
              <a:spcBef>
                <a:spcPts val="581"/>
              </a:spcBef>
            </a:pPr>
            <a:r>
              <a:rPr b="0" lang="en-US" sz="2600" spc="-1" strike="noStrike">
                <a:solidFill>
                  <a:srgbClr val="000000"/>
                </a:solidFill>
                <a:latin typeface="Calibri"/>
              </a:rPr>
              <a:t>export class AppComponent implements OnInit {</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private results = [];</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private term = new FormControl();</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constructor(private http: HttpClient) { }</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ngOnInit() {</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this.term.valueChanges</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.debounceTime(400).distinctUntilChanged().subscribe(</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searchTerm =&gt; {</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this.http.get(`https://swapi.co/api/people/?search=${searchTerm}`).subscribe((data: any) =&gt; {</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 tslint:disable:no-console */</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console.time('request-length');</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console.log(data);</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console.timeEnd('request-length');</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this.results = data.results;</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a:t>
            </a:r>
            <a:endParaRPr b="0" lang="en-US" sz="2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914400" y="274680"/>
            <a:ext cx="7772040" cy="1142640"/>
          </a:xfrm>
          <a:prstGeom prst="rect">
            <a:avLst/>
          </a:prstGeom>
          <a:solidFill>
            <a:srgbClr val="ef8c6a"/>
          </a:solidFill>
          <a:ln>
            <a:noFill/>
          </a:ln>
        </p:spPr>
        <p:txBody>
          <a:bodyPr lIns="90000" rIns="90000" tIns="45000" bIns="91440" anchor="b">
            <a:noAutofit/>
          </a:bodyPr>
          <a:p>
            <a:pPr>
              <a:lnSpc>
                <a:spcPct val="100000"/>
              </a:lnSpc>
            </a:pPr>
            <a:r>
              <a:rPr b="0" lang="en-US" sz="4000" spc="-1" strike="noStrike">
                <a:solidFill>
                  <a:srgbClr val="696464"/>
                </a:solidFill>
                <a:latin typeface="Calibri"/>
              </a:rPr>
              <a:t>What is subscribe</a:t>
            </a:r>
            <a:endParaRPr b="0" lang="en-US" sz="4000" spc="-1" strike="noStrike">
              <a:solidFill>
                <a:srgbClr val="000000"/>
              </a:solidFill>
              <a:latin typeface="Perpetua"/>
            </a:endParaRPr>
          </a:p>
        </p:txBody>
      </p:sp>
      <p:sp>
        <p:nvSpPr>
          <p:cNvPr id="165" name="TextShape 2"/>
          <p:cNvSpPr txBox="1"/>
          <p:nvPr/>
        </p:nvSpPr>
        <p:spPr>
          <a:xfrm>
            <a:off x="914400" y="1447920"/>
            <a:ext cx="7772040" cy="4571640"/>
          </a:xfrm>
          <a:prstGeom prst="rect">
            <a:avLst/>
          </a:prstGeom>
          <a:noFill/>
          <a:ln>
            <a:noFill/>
          </a:ln>
        </p:spPr>
        <p:txBody>
          <a:bodyPr lIns="90000" rIns="90000" tIns="45000" bIns="45000">
            <a:normAutofit fontScale="73000"/>
          </a:bodyPr>
          <a:p>
            <a:pPr marL="274320" indent="-273960">
              <a:lnSpc>
                <a:spcPct val="100000"/>
              </a:lnSpc>
              <a:spcBef>
                <a:spcPts val="581"/>
              </a:spcBef>
              <a:buClr>
                <a:srgbClr val="d34817"/>
              </a:buClr>
              <a:buSzPct val="85000"/>
              <a:buFont typeface="Wingdings 2" charset="2"/>
              <a:buChar char=""/>
            </a:pPr>
            <a:r>
              <a:rPr b="0" lang="en-US" sz="2600" spc="-1" strike="noStrike">
                <a:solidFill>
                  <a:srgbClr val="000000"/>
                </a:solidFill>
                <a:latin typeface="Calibri"/>
              </a:rPr>
              <a:t>In angular subscribe is used with Observable, here you can find all the information you need.</a:t>
            </a:r>
            <a:endParaRPr b="0" lang="en-US" sz="2600" spc="-1" strike="noStrike">
              <a:solidFill>
                <a:srgbClr val="000000"/>
              </a:solidFill>
              <a:latin typeface="Calibri"/>
            </a:endParaRPr>
          </a:p>
          <a:p>
            <a:pPr marL="274320" indent="-273960">
              <a:lnSpc>
                <a:spcPct val="100000"/>
              </a:lnSpc>
              <a:spcBef>
                <a:spcPts val="581"/>
              </a:spcBef>
              <a:buClr>
                <a:srgbClr val="d34817"/>
              </a:buClr>
              <a:buSzPct val="85000"/>
              <a:buFont typeface="Wingdings 2" charset="2"/>
              <a:buChar char=""/>
            </a:pPr>
            <a:r>
              <a:rPr b="0" lang="en-US" sz="2600" spc="-1" strike="noStrike">
                <a:solidFill>
                  <a:srgbClr val="000000"/>
                </a:solidFill>
                <a:latin typeface="Calibri"/>
              </a:rPr>
              <a:t>In Angular (currently on Angular-6) .subscribe() is a method on the Observable type. </a:t>
            </a:r>
            <a:endParaRPr b="0" lang="en-US" sz="2600" spc="-1" strike="noStrike">
              <a:solidFill>
                <a:srgbClr val="000000"/>
              </a:solidFill>
              <a:latin typeface="Calibri"/>
            </a:endParaRPr>
          </a:p>
          <a:p>
            <a:pPr marL="274320" indent="-273960">
              <a:lnSpc>
                <a:spcPct val="100000"/>
              </a:lnSpc>
              <a:spcBef>
                <a:spcPts val="581"/>
              </a:spcBef>
              <a:buClr>
                <a:srgbClr val="d34817"/>
              </a:buClr>
              <a:buSzPct val="85000"/>
              <a:buFont typeface="Wingdings 2" charset="2"/>
              <a:buChar char=""/>
            </a:pPr>
            <a:r>
              <a:rPr b="0" lang="en-US" sz="2600" spc="-1" strike="noStrike">
                <a:solidFill>
                  <a:srgbClr val="000000"/>
                </a:solidFill>
                <a:latin typeface="Calibri"/>
              </a:rPr>
              <a:t>The Observable type is a utility that asynchronously or synchronously streams data to a variety of components or services that have subscribed to the observable.</a:t>
            </a:r>
            <a:endParaRPr b="0" lang="en-US" sz="2600" spc="-1" strike="noStrike">
              <a:solidFill>
                <a:srgbClr val="000000"/>
              </a:solidFill>
              <a:latin typeface="Calibri"/>
            </a:endParaRPr>
          </a:p>
          <a:p>
            <a:pPr marL="274320" indent="-273960">
              <a:lnSpc>
                <a:spcPct val="100000"/>
              </a:lnSpc>
              <a:spcBef>
                <a:spcPts val="581"/>
              </a:spcBef>
              <a:buClr>
                <a:srgbClr val="d34817"/>
              </a:buClr>
              <a:buSzPct val="85000"/>
              <a:buFont typeface="Wingdings 2" charset="2"/>
              <a:buChar char=""/>
            </a:pPr>
            <a:r>
              <a:rPr b="0" lang="en-US" sz="2600" spc="-1" strike="noStrike">
                <a:solidFill>
                  <a:srgbClr val="000000"/>
                </a:solidFill>
                <a:latin typeface="Calibri"/>
              </a:rPr>
              <a:t>Subscribe takes 3 methods as parameters each are functions:</a:t>
            </a:r>
            <a:endParaRPr b="0" lang="en-US" sz="2600" spc="-1" strike="noStrike">
              <a:solidFill>
                <a:srgbClr val="000000"/>
              </a:solidFill>
              <a:latin typeface="Calibri"/>
            </a:endParaRPr>
          </a:p>
          <a:p>
            <a:pPr lvl="1" marL="548640" indent="-228240">
              <a:lnSpc>
                <a:spcPct val="100000"/>
              </a:lnSpc>
              <a:spcBef>
                <a:spcPts val="371"/>
              </a:spcBef>
              <a:buClr>
                <a:srgbClr val="9b2d1f"/>
              </a:buClr>
              <a:buSzPct val="85000"/>
              <a:buFont typeface="Wingdings 2" charset="2"/>
              <a:buChar char=""/>
            </a:pPr>
            <a:r>
              <a:rPr b="0" lang="en-US" sz="2400" spc="-1" strike="noStrike">
                <a:solidFill>
                  <a:srgbClr val="000000"/>
                </a:solidFill>
                <a:latin typeface="Calibri"/>
              </a:rPr>
              <a:t>next: For each item being emitted by the observable perform this function</a:t>
            </a:r>
            <a:endParaRPr b="0" lang="en-US" sz="2400" spc="-1" strike="noStrike">
              <a:solidFill>
                <a:srgbClr val="000000"/>
              </a:solidFill>
              <a:latin typeface="Calibri"/>
            </a:endParaRPr>
          </a:p>
          <a:p>
            <a:pPr lvl="1" marL="548640" indent="-228240">
              <a:lnSpc>
                <a:spcPct val="100000"/>
              </a:lnSpc>
              <a:spcBef>
                <a:spcPts val="371"/>
              </a:spcBef>
              <a:buClr>
                <a:srgbClr val="9b2d1f"/>
              </a:buClr>
              <a:buSzPct val="85000"/>
              <a:buFont typeface="Wingdings 2" charset="2"/>
              <a:buChar char=""/>
            </a:pPr>
            <a:r>
              <a:rPr b="0" lang="en-US" sz="2400" spc="-1" strike="noStrike">
                <a:solidFill>
                  <a:srgbClr val="000000"/>
                </a:solidFill>
                <a:latin typeface="Calibri"/>
              </a:rPr>
              <a:t>error: If somewhere in the stream an error is found, do this method</a:t>
            </a:r>
            <a:endParaRPr b="0" lang="en-US" sz="2400" spc="-1" strike="noStrike">
              <a:solidFill>
                <a:srgbClr val="000000"/>
              </a:solidFill>
              <a:latin typeface="Calibri"/>
            </a:endParaRPr>
          </a:p>
          <a:p>
            <a:pPr lvl="1" marL="548640" indent="-228240">
              <a:lnSpc>
                <a:spcPct val="100000"/>
              </a:lnSpc>
              <a:spcBef>
                <a:spcPts val="371"/>
              </a:spcBef>
              <a:buClr>
                <a:srgbClr val="9b2d1f"/>
              </a:buClr>
              <a:buSzPct val="85000"/>
              <a:buFont typeface="Wingdings 2" charset="2"/>
              <a:buChar char=""/>
            </a:pPr>
            <a:r>
              <a:rPr b="0" lang="en-US" sz="2400" spc="-1" strike="noStrike">
                <a:solidFill>
                  <a:srgbClr val="000000"/>
                </a:solidFill>
                <a:latin typeface="Calibri"/>
              </a:rPr>
              <a:t>complete: Once all items are complete from the stream, do this method</a:t>
            </a:r>
            <a:endParaRPr b="0" lang="en-US" sz="2400" spc="-1" strike="noStrike">
              <a:solidFill>
                <a:srgbClr val="000000"/>
              </a:solidFill>
              <a:latin typeface="Calibri"/>
            </a:endParaRPr>
          </a:p>
          <a:p>
            <a:pPr>
              <a:lnSpc>
                <a:spcPct val="100000"/>
              </a:lnSpc>
              <a:spcBef>
                <a:spcPts val="581"/>
              </a:spcBef>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155520" y="-144360"/>
            <a:ext cx="304560" cy="3045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04920" y="152280"/>
            <a:ext cx="8381520" cy="1142640"/>
          </a:xfrm>
          <a:prstGeom prst="rect">
            <a:avLst/>
          </a:prstGeom>
          <a:solidFill>
            <a:srgbClr val="ef8c6a"/>
          </a:solidFill>
          <a:ln>
            <a:noFill/>
          </a:ln>
        </p:spPr>
        <p:txBody>
          <a:bodyPr lIns="90000" rIns="90000" tIns="45000" bIns="91440" anchor="b">
            <a:noAutofit/>
          </a:bodyPr>
          <a:p>
            <a:pPr>
              <a:lnSpc>
                <a:spcPct val="100000"/>
              </a:lnSpc>
            </a:pPr>
            <a:r>
              <a:rPr b="0" lang="en-US" sz="4000" spc="-1" strike="noStrike">
                <a:solidFill>
                  <a:srgbClr val="696464"/>
                </a:solidFill>
                <a:latin typeface="Calibri"/>
              </a:rPr>
              <a:t>Objectives</a:t>
            </a:r>
            <a:endParaRPr b="0" lang="en-US" sz="4000" spc="-1" strike="noStrike">
              <a:solidFill>
                <a:srgbClr val="000000"/>
              </a:solidFill>
              <a:latin typeface="Perpetua"/>
            </a:endParaRPr>
          </a:p>
        </p:txBody>
      </p:sp>
      <p:sp>
        <p:nvSpPr>
          <p:cNvPr id="145" name="TextShape 2"/>
          <p:cNvSpPr txBox="1"/>
          <p:nvPr/>
        </p:nvSpPr>
        <p:spPr>
          <a:xfrm>
            <a:off x="914400" y="1447920"/>
            <a:ext cx="7772040" cy="4571640"/>
          </a:xfrm>
          <a:prstGeom prst="rect">
            <a:avLst/>
          </a:prstGeom>
          <a:noFill/>
          <a:ln>
            <a:noFill/>
          </a:ln>
        </p:spPr>
        <p:txBody>
          <a:bodyPr lIns="90000" rIns="90000" tIns="45000" bIns="45000">
            <a:noAutofit/>
          </a:bodyPr>
          <a:p>
            <a:pPr marL="274320" indent="-273960">
              <a:lnSpc>
                <a:spcPct val="100000"/>
              </a:lnSpc>
              <a:spcBef>
                <a:spcPts val="581"/>
              </a:spcBef>
              <a:buClr>
                <a:srgbClr val="d34817"/>
              </a:buClr>
              <a:buSzPct val="85000"/>
              <a:buFont typeface="Wingdings 2" charset="2"/>
              <a:buChar char=""/>
            </a:pPr>
            <a:r>
              <a:rPr b="0" lang="en-US" sz="2600" spc="-1" strike="noStrike">
                <a:solidFill>
                  <a:srgbClr val="000000"/>
                </a:solidFill>
                <a:latin typeface="Calibri"/>
              </a:rPr>
              <a:t>Observable</a:t>
            </a:r>
            <a:endParaRPr b="0" lang="en-US" sz="2600" spc="-1" strike="noStrike">
              <a:solidFill>
                <a:srgbClr val="000000"/>
              </a:solidFill>
              <a:latin typeface="Calibri"/>
            </a:endParaRPr>
          </a:p>
          <a:p>
            <a:pPr marL="274320" indent="-273960">
              <a:lnSpc>
                <a:spcPct val="100000"/>
              </a:lnSpc>
              <a:spcBef>
                <a:spcPts val="581"/>
              </a:spcBef>
              <a:buClr>
                <a:srgbClr val="d34817"/>
              </a:buClr>
              <a:buSzPct val="85000"/>
              <a:buFont typeface="Wingdings 2" charset="2"/>
              <a:buChar char=""/>
            </a:pPr>
            <a:r>
              <a:rPr b="0" lang="en-US" sz="2600" spc="-1" strike="noStrike">
                <a:solidFill>
                  <a:srgbClr val="000000"/>
                </a:solidFill>
                <a:latin typeface="Calibri"/>
              </a:rPr>
              <a:t>Promise</a:t>
            </a:r>
            <a:endParaRPr b="0" lang="en-US" sz="2600" spc="-1" strike="noStrike">
              <a:solidFill>
                <a:srgbClr val="000000"/>
              </a:solidFill>
              <a:latin typeface="Calibri"/>
            </a:endParaRPr>
          </a:p>
          <a:p>
            <a:pPr marL="274320" indent="-273960">
              <a:lnSpc>
                <a:spcPct val="100000"/>
              </a:lnSpc>
              <a:spcBef>
                <a:spcPts val="581"/>
              </a:spcBef>
              <a:buClr>
                <a:srgbClr val="d34817"/>
              </a:buClr>
              <a:buSzPct val="85000"/>
              <a:buFont typeface="Wingdings 2" charset="2"/>
              <a:buChar char=""/>
            </a:pPr>
            <a:r>
              <a:rPr b="0" lang="en-US" sz="2600" spc="-1" strike="noStrike">
                <a:solidFill>
                  <a:srgbClr val="000000"/>
                </a:solidFill>
                <a:latin typeface="Calibri"/>
              </a:rPr>
              <a:t>Subscribe </a:t>
            </a:r>
            <a:endParaRPr b="0" lang="en-US" sz="2600" spc="-1" strike="noStrike">
              <a:solidFill>
                <a:srgbClr val="000000"/>
              </a:solidFill>
              <a:latin typeface="Calibri"/>
            </a:endParaRPr>
          </a:p>
          <a:p>
            <a:pPr>
              <a:lnSpc>
                <a:spcPct val="100000"/>
              </a:lnSpc>
              <a:spcBef>
                <a:spcPts val="581"/>
              </a:spcBef>
            </a:pPr>
            <a:endParaRPr b="0" lang="en-US" sz="2600" spc="-1" strike="noStrike">
              <a:solidFill>
                <a:srgbClr val="000000"/>
              </a:solidFill>
              <a:latin typeface="Calibri"/>
            </a:endParaRPr>
          </a:p>
          <a:p>
            <a:pPr>
              <a:lnSpc>
                <a:spcPct val="100000"/>
              </a:lnSpc>
              <a:spcBef>
                <a:spcPts val="581"/>
              </a:spcBef>
            </a:pPr>
            <a:endParaRPr b="0" lang="en-US" sz="2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anim calcmode="lin" valueType="num">
                                      <p:cBhvr additive="repl">
                                        <p:cTn id="7" dur="2000" fill="hold"/>
                                        <p:tgtEl>
                                          <p:spTgt spid="145">
                                            <p:txEl>
                                              <p:pRg st="0" end="0"/>
                                            </p:txEl>
                                          </p:spTgt>
                                        </p:tgtEl>
                                        <p:attrNameLst>
                                          <p:attrName>ppt_x</p:attrName>
                                        </p:attrNameLst>
                                      </p:cBhvr>
                                      <p:tavLst>
                                        <p:tav tm="0">
                                          <p:val>
                                            <p:strVal val="#ppt_x"/>
                                          </p:val>
                                        </p:tav>
                                        <p:tav tm="100000">
                                          <p:val>
                                            <p:strVal val="#ppt_x"/>
                                          </p:val>
                                        </p:tav>
                                      </p:tavLst>
                                    </p:anim>
                                    <p:anim calcmode="lin" valueType="num">
                                      <p:cBhvr additive="repl">
                                        <p:cTn id="8" dur="2000" fill="hold"/>
                                        <p:tgtEl>
                                          <p:spTgt spid="14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2" presetSubtype="4">
                                  <p:stCondLst>
                                    <p:cond delay="0"/>
                                  </p:stCondLst>
                                  <p:childTnLst>
                                    <p:set>
                                      <p:cBhvr>
                                        <p:cTn id="12" dur="1" fill="hold">
                                          <p:stCondLst>
                                            <p:cond delay="0"/>
                                          </p:stCondLst>
                                        </p:cTn>
                                        <p:tgtEl>
                                          <p:spTgt spid="145">
                                            <p:txEl>
                                              <p:pRg st="1" end="1"/>
                                            </p:txEl>
                                          </p:spTgt>
                                        </p:tgtEl>
                                        <p:attrNameLst>
                                          <p:attrName>style.visibility</p:attrName>
                                        </p:attrNameLst>
                                      </p:cBhvr>
                                      <p:to>
                                        <p:strVal val="visible"/>
                                      </p:to>
                                    </p:set>
                                    <p:anim calcmode="lin" valueType="num">
                                      <p:cBhvr additive="repl">
                                        <p:cTn id="13" dur="2000" fill="hold"/>
                                        <p:tgtEl>
                                          <p:spTgt spid="145">
                                            <p:txEl>
                                              <p:pRg st="1" end="1"/>
                                            </p:txEl>
                                          </p:spTgt>
                                        </p:tgtEl>
                                        <p:attrNameLst>
                                          <p:attrName>ppt_x</p:attrName>
                                        </p:attrNameLst>
                                      </p:cBhvr>
                                      <p:tavLst>
                                        <p:tav tm="0">
                                          <p:val>
                                            <p:strVal val="#ppt_x"/>
                                          </p:val>
                                        </p:tav>
                                        <p:tav tm="100000">
                                          <p:val>
                                            <p:strVal val="#ppt_x"/>
                                          </p:val>
                                        </p:tav>
                                      </p:tavLst>
                                    </p:anim>
                                    <p:anim calcmode="lin" valueType="num">
                                      <p:cBhvr additive="repl">
                                        <p:cTn id="14" dur="2000" fill="hold"/>
                                        <p:tgtEl>
                                          <p:spTgt spid="14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2" presetSubtype="4">
                                  <p:stCondLst>
                                    <p:cond delay="0"/>
                                  </p:stCondLst>
                                  <p:childTnLst>
                                    <p:set>
                                      <p:cBhvr>
                                        <p:cTn id="18" dur="1" fill="hold">
                                          <p:stCondLst>
                                            <p:cond delay="0"/>
                                          </p:stCondLst>
                                        </p:cTn>
                                        <p:tgtEl>
                                          <p:spTgt spid="145">
                                            <p:txEl>
                                              <p:pRg st="2" end="2"/>
                                            </p:txEl>
                                          </p:spTgt>
                                        </p:tgtEl>
                                        <p:attrNameLst>
                                          <p:attrName>style.visibility</p:attrName>
                                        </p:attrNameLst>
                                      </p:cBhvr>
                                      <p:to>
                                        <p:strVal val="visible"/>
                                      </p:to>
                                    </p:set>
                                    <p:anim calcmode="lin" valueType="num">
                                      <p:cBhvr additive="repl">
                                        <p:cTn id="19" dur="2000" fill="hold"/>
                                        <p:tgtEl>
                                          <p:spTgt spid="145">
                                            <p:txEl>
                                              <p:pRg st="2" end="2"/>
                                            </p:txEl>
                                          </p:spTgt>
                                        </p:tgtEl>
                                        <p:attrNameLst>
                                          <p:attrName>ppt_x</p:attrName>
                                        </p:attrNameLst>
                                      </p:cBhvr>
                                      <p:tavLst>
                                        <p:tav tm="0">
                                          <p:val>
                                            <p:strVal val="#ppt_x"/>
                                          </p:val>
                                        </p:tav>
                                        <p:tav tm="100000">
                                          <p:val>
                                            <p:strVal val="#ppt_x"/>
                                          </p:val>
                                        </p:tav>
                                      </p:tavLst>
                                    </p:anim>
                                    <p:anim calcmode="lin" valueType="num">
                                      <p:cBhvr additive="repl">
                                        <p:cTn id="20" dur="2000" fill="hold"/>
                                        <p:tgtEl>
                                          <p:spTgt spid="14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914400" y="274680"/>
            <a:ext cx="7772040" cy="1142640"/>
          </a:xfrm>
          <a:prstGeom prst="rect">
            <a:avLst/>
          </a:prstGeom>
          <a:solidFill>
            <a:srgbClr val="ef8c6a"/>
          </a:solidFill>
          <a:ln>
            <a:noFill/>
          </a:ln>
        </p:spPr>
        <p:txBody>
          <a:bodyPr lIns="90000" rIns="90000" tIns="45000" bIns="91440" anchor="b">
            <a:noAutofit/>
          </a:bodyPr>
          <a:p>
            <a:pPr>
              <a:lnSpc>
                <a:spcPct val="100000"/>
              </a:lnSpc>
            </a:pPr>
            <a:r>
              <a:rPr b="0" lang="en-US" sz="4000" spc="-1" strike="noStrike">
                <a:solidFill>
                  <a:srgbClr val="696464"/>
                </a:solidFill>
                <a:latin typeface="Calibri"/>
              </a:rPr>
              <a:t>What is Observable</a:t>
            </a:r>
            <a:endParaRPr b="0" lang="en-US" sz="4000" spc="-1" strike="noStrike">
              <a:solidFill>
                <a:srgbClr val="000000"/>
              </a:solidFill>
              <a:latin typeface="Perpetua"/>
            </a:endParaRPr>
          </a:p>
        </p:txBody>
      </p:sp>
      <p:sp>
        <p:nvSpPr>
          <p:cNvPr id="147" name="TextShape 2"/>
          <p:cNvSpPr txBox="1"/>
          <p:nvPr/>
        </p:nvSpPr>
        <p:spPr>
          <a:xfrm>
            <a:off x="914400" y="1447920"/>
            <a:ext cx="7772040" cy="4571640"/>
          </a:xfrm>
          <a:prstGeom prst="rect">
            <a:avLst/>
          </a:prstGeom>
          <a:noFill/>
          <a:ln>
            <a:noFill/>
          </a:ln>
        </p:spPr>
        <p:txBody>
          <a:bodyPr lIns="90000" rIns="90000" tIns="45000" bIns="45000">
            <a:noAutofit/>
          </a:bodyPr>
          <a:p>
            <a:pPr marL="274320" indent="-273960">
              <a:lnSpc>
                <a:spcPct val="100000"/>
              </a:lnSpc>
              <a:spcBef>
                <a:spcPts val="581"/>
              </a:spcBef>
              <a:buClr>
                <a:srgbClr val="d34817"/>
              </a:buClr>
              <a:buSzPct val="85000"/>
              <a:buFont typeface="Wingdings 2" charset="2"/>
              <a:buChar char=""/>
            </a:pPr>
            <a:r>
              <a:rPr b="0" lang="en-US" sz="2600" spc="-1" strike="noStrike">
                <a:solidFill>
                  <a:srgbClr val="000000"/>
                </a:solidFill>
                <a:latin typeface="Calibri"/>
              </a:rPr>
              <a:t>An </a:t>
            </a:r>
            <a:r>
              <a:rPr b="1" lang="en-US" sz="2600" spc="-1" strike="noStrike">
                <a:solidFill>
                  <a:srgbClr val="000000"/>
                </a:solidFill>
                <a:latin typeface="Calibri"/>
              </a:rPr>
              <a:t>Observable</a:t>
            </a:r>
            <a:r>
              <a:rPr b="0" lang="en-US" sz="2600" spc="-1" strike="noStrike">
                <a:solidFill>
                  <a:srgbClr val="000000"/>
                </a:solidFill>
                <a:latin typeface="Calibri"/>
              </a:rPr>
              <a:t> is a type of Stream that allows to pass zero or more events where the callback is called for each event.</a:t>
            </a:r>
            <a:endParaRPr b="0" lang="en-US" sz="2600" spc="-1" strike="noStrike">
              <a:solidFill>
                <a:srgbClr val="000000"/>
              </a:solidFill>
              <a:latin typeface="Calibri"/>
            </a:endParaRPr>
          </a:p>
          <a:p>
            <a:pPr marL="274320" indent="-273960">
              <a:lnSpc>
                <a:spcPct val="100000"/>
              </a:lnSpc>
              <a:spcBef>
                <a:spcPts val="581"/>
              </a:spcBef>
              <a:buClr>
                <a:srgbClr val="d34817"/>
              </a:buClr>
              <a:buSzPct val="85000"/>
              <a:buFont typeface="Wingdings 2" charset="2"/>
              <a:buChar char=""/>
            </a:pPr>
            <a:r>
              <a:rPr b="1" lang="en-US" sz="2600" spc="-1" strike="noStrike">
                <a:solidFill>
                  <a:srgbClr val="000000"/>
                </a:solidFill>
                <a:latin typeface="Calibri"/>
              </a:rPr>
              <a:t>Angular</a:t>
            </a:r>
            <a:r>
              <a:rPr b="0" lang="en-US" sz="2600" spc="-1" strike="noStrike">
                <a:solidFill>
                  <a:srgbClr val="000000"/>
                </a:solidFill>
                <a:latin typeface="Calibri"/>
              </a:rPr>
              <a:t> uses a third-party library called Reactive Extensions (RxJS).</a:t>
            </a:r>
            <a:endParaRPr b="0" lang="en-US" sz="2600" spc="-1" strike="noStrike">
              <a:solidFill>
                <a:srgbClr val="000000"/>
              </a:solidFill>
              <a:latin typeface="Calibri"/>
            </a:endParaRPr>
          </a:p>
          <a:p>
            <a:pPr marL="274320" indent="-273960">
              <a:lnSpc>
                <a:spcPct val="100000"/>
              </a:lnSpc>
              <a:spcBef>
                <a:spcPts val="581"/>
              </a:spcBef>
              <a:buClr>
                <a:srgbClr val="d34817"/>
              </a:buClr>
              <a:buSzPct val="85000"/>
              <a:buFont typeface="Wingdings 2" charset="2"/>
              <a:buChar char=""/>
            </a:pPr>
            <a:r>
              <a:rPr b="1" lang="en-US" sz="2600" spc="-1" strike="noStrike">
                <a:solidFill>
                  <a:srgbClr val="000000"/>
                </a:solidFill>
                <a:latin typeface="Calibri"/>
              </a:rPr>
              <a:t>Observable</a:t>
            </a:r>
            <a:r>
              <a:rPr b="0" lang="en-US" sz="2600" spc="-1" strike="noStrike">
                <a:solidFill>
                  <a:srgbClr val="000000"/>
                </a:solidFill>
                <a:latin typeface="Calibri"/>
              </a:rPr>
              <a:t> is used within </a:t>
            </a:r>
            <a:r>
              <a:rPr b="1" lang="en-US" sz="2600" spc="-1" strike="noStrike">
                <a:solidFill>
                  <a:srgbClr val="000000"/>
                </a:solidFill>
                <a:latin typeface="Calibri"/>
              </a:rPr>
              <a:t>Angular</a:t>
            </a:r>
            <a:r>
              <a:rPr b="0" lang="en-US" sz="2600" spc="-1" strike="noStrike">
                <a:solidFill>
                  <a:srgbClr val="000000"/>
                </a:solidFill>
                <a:latin typeface="Calibri"/>
              </a:rPr>
              <a:t> itself, including </a:t>
            </a:r>
            <a:r>
              <a:rPr b="1" lang="en-US" sz="2600" spc="-1" strike="noStrike">
                <a:solidFill>
                  <a:srgbClr val="000000"/>
                </a:solidFill>
                <a:latin typeface="Calibri"/>
              </a:rPr>
              <a:t>Angular's</a:t>
            </a:r>
            <a:r>
              <a:rPr b="0" lang="en-US" sz="2600" spc="-1" strike="noStrike">
                <a:solidFill>
                  <a:srgbClr val="000000"/>
                </a:solidFill>
                <a:latin typeface="Calibri"/>
              </a:rPr>
              <a:t> event system and its http client service.</a:t>
            </a:r>
            <a:endParaRPr b="0" lang="en-US" sz="2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914400" y="274680"/>
            <a:ext cx="7772040" cy="1142640"/>
          </a:xfrm>
          <a:prstGeom prst="rect">
            <a:avLst/>
          </a:prstGeom>
          <a:solidFill>
            <a:srgbClr val="ffb66c"/>
          </a:solidFill>
          <a:ln>
            <a:noFill/>
          </a:ln>
        </p:spPr>
        <p:txBody>
          <a:bodyPr lIns="0" rIns="0" tIns="0" bIns="0" anchor="ctr">
            <a:spAutoFit/>
          </a:bodyPr>
          <a:p>
            <a:r>
              <a:rPr b="0" lang="en-US" sz="4000" spc="-1" strike="noStrike">
                <a:solidFill>
                  <a:srgbClr val="000000"/>
                </a:solidFill>
                <a:latin typeface="Calibri"/>
              </a:rPr>
              <a:t>Observable</a:t>
            </a:r>
            <a:endParaRPr b="0" lang="en-US" sz="4000" spc="-1" strike="noStrike">
              <a:solidFill>
                <a:srgbClr val="000000"/>
              </a:solidFill>
              <a:latin typeface="Calibri"/>
              <a:ea typeface="Microsoft YaHei"/>
            </a:endParaRPr>
          </a:p>
        </p:txBody>
      </p:sp>
      <p:sp>
        <p:nvSpPr>
          <p:cNvPr id="149" name="TextShape 2"/>
          <p:cNvSpPr txBox="1"/>
          <p:nvPr/>
        </p:nvSpPr>
        <p:spPr>
          <a:xfrm>
            <a:off x="914400" y="1512000"/>
            <a:ext cx="7772040" cy="4507560"/>
          </a:xfrm>
          <a:prstGeom prst="rect">
            <a:avLst/>
          </a:prstGeom>
          <a:noFill/>
          <a:ln>
            <a:noFill/>
          </a:ln>
        </p:spPr>
        <p:txBody>
          <a:bodyPr lIns="90000" rIns="90000" tIns="45000" bIns="45000">
            <a:spAutoFit/>
          </a:bodyPr>
          <a:p>
            <a:r>
              <a:rPr b="0" lang="en-IN" sz="1800" spc="-1" strike="noStrike">
                <a:latin typeface="Arial"/>
              </a:rPr>
              <a:t>The handler for receiving the observable notifications implements the Observer interface. It is an object that defines the callback methods to handle the three types of notifications that an observable can send. These are the following.</a:t>
            </a:r>
            <a:endParaRPr b="0" lang="en-IN" sz="1800" spc="-1" strike="noStrike">
              <a:latin typeface="Arial"/>
            </a:endParaRPr>
          </a:p>
          <a:p>
            <a:endParaRPr b="0" lang="en-IN" sz="1800" spc="-1" strike="noStrike">
              <a:latin typeface="Arial"/>
            </a:endParaRPr>
          </a:p>
          <a:p>
            <a:r>
              <a:rPr b="1" lang="en-IN" sz="1800" spc="-1" strike="noStrike">
                <a:latin typeface="Arial"/>
              </a:rPr>
              <a:t>next:</a:t>
            </a:r>
            <a:r>
              <a:rPr b="0" lang="en-IN" sz="1800" spc="-1" strike="noStrike">
                <a:latin typeface="Arial"/>
              </a:rPr>
              <a:t> Required. The handler for each delivered value called zero or more times after execution starts.</a:t>
            </a:r>
            <a:endParaRPr b="0" lang="en-IN" sz="1800" spc="-1" strike="noStrike">
              <a:latin typeface="Arial"/>
            </a:endParaRPr>
          </a:p>
          <a:p>
            <a:endParaRPr b="0" lang="en-IN" sz="1800" spc="-1" strike="noStrike">
              <a:latin typeface="Arial"/>
            </a:endParaRPr>
          </a:p>
          <a:p>
            <a:r>
              <a:rPr b="1" lang="en-IN" sz="1800" spc="-1" strike="noStrike">
                <a:latin typeface="Arial"/>
              </a:rPr>
              <a:t>error:</a:t>
            </a:r>
            <a:r>
              <a:rPr b="0" lang="en-IN" sz="1800" spc="-1" strike="noStrike">
                <a:latin typeface="Arial"/>
              </a:rPr>
              <a:t> Optional. The handler for error notification. An error halts execution of the observable instance.</a:t>
            </a:r>
            <a:endParaRPr b="0" lang="en-IN" sz="1800" spc="-1" strike="noStrike">
              <a:latin typeface="Arial"/>
            </a:endParaRPr>
          </a:p>
          <a:p>
            <a:endParaRPr b="0" lang="en-IN" sz="1800" spc="-1" strike="noStrike">
              <a:latin typeface="Arial"/>
            </a:endParaRPr>
          </a:p>
          <a:p>
            <a:r>
              <a:rPr b="1" lang="en-IN" sz="1800" spc="-1" strike="noStrike">
                <a:latin typeface="Arial"/>
              </a:rPr>
              <a:t>complete:</a:t>
            </a:r>
            <a:r>
              <a:rPr b="0" lang="en-IN" sz="1800" spc="-1" strike="noStrike">
                <a:latin typeface="Arial"/>
              </a:rPr>
              <a:t> Optional. The handler for the execution-complete notification. Delayed values can continue to be delivered to the next handler after execution is complete.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914400" y="274680"/>
            <a:ext cx="7772040" cy="1142640"/>
          </a:xfrm>
          <a:prstGeom prst="rect">
            <a:avLst/>
          </a:prstGeom>
          <a:solidFill>
            <a:srgbClr val="ef8c6a"/>
          </a:solidFill>
          <a:ln>
            <a:noFill/>
          </a:ln>
        </p:spPr>
        <p:txBody>
          <a:bodyPr lIns="90000" rIns="90000" tIns="45000" bIns="91440" anchor="b">
            <a:noAutofit/>
          </a:bodyPr>
          <a:p>
            <a:pPr>
              <a:lnSpc>
                <a:spcPct val="100000"/>
              </a:lnSpc>
            </a:pPr>
            <a:r>
              <a:rPr b="0" lang="en-US" sz="4000" spc="-1" strike="noStrike">
                <a:solidFill>
                  <a:srgbClr val="696464"/>
                </a:solidFill>
                <a:latin typeface="Calibri"/>
              </a:rPr>
              <a:t>What is Promise</a:t>
            </a:r>
            <a:endParaRPr b="0" lang="en-US" sz="4000" spc="-1" strike="noStrike">
              <a:solidFill>
                <a:srgbClr val="000000"/>
              </a:solidFill>
              <a:latin typeface="Perpetua"/>
            </a:endParaRPr>
          </a:p>
        </p:txBody>
      </p:sp>
      <p:sp>
        <p:nvSpPr>
          <p:cNvPr id="151" name="TextShape 2"/>
          <p:cNvSpPr txBox="1"/>
          <p:nvPr/>
        </p:nvSpPr>
        <p:spPr>
          <a:xfrm>
            <a:off x="914400" y="1447920"/>
            <a:ext cx="7772040" cy="4571640"/>
          </a:xfrm>
          <a:prstGeom prst="rect">
            <a:avLst/>
          </a:prstGeom>
          <a:noFill/>
          <a:ln>
            <a:noFill/>
          </a:ln>
        </p:spPr>
        <p:txBody>
          <a:bodyPr lIns="90000" rIns="90000" tIns="45000" bIns="45000">
            <a:noAutofit/>
          </a:bodyPr>
          <a:p>
            <a:pPr marL="274320" indent="-273960">
              <a:lnSpc>
                <a:spcPct val="100000"/>
              </a:lnSpc>
              <a:spcBef>
                <a:spcPts val="581"/>
              </a:spcBef>
              <a:buClr>
                <a:srgbClr val="d34817"/>
              </a:buClr>
              <a:buSzPct val="85000"/>
              <a:buFont typeface="Wingdings 2" charset="2"/>
              <a:buChar char=""/>
            </a:pPr>
            <a:r>
              <a:rPr b="0" lang="en-US" sz="2600" spc="-1" strike="noStrike">
                <a:solidFill>
                  <a:srgbClr val="000000"/>
                </a:solidFill>
                <a:latin typeface="Calibri"/>
              </a:rPr>
              <a:t>Promises work with asynchronous operations and they either return us a single value or an error message.</a:t>
            </a:r>
            <a:endParaRPr b="0" lang="en-US" sz="2600" spc="-1" strike="noStrike">
              <a:solidFill>
                <a:srgbClr val="000000"/>
              </a:solidFill>
              <a:latin typeface="Calibri"/>
            </a:endParaRPr>
          </a:p>
          <a:p>
            <a:pPr marL="274320" indent="-273960">
              <a:lnSpc>
                <a:spcPct val="100000"/>
              </a:lnSpc>
              <a:spcBef>
                <a:spcPts val="581"/>
              </a:spcBef>
              <a:buClr>
                <a:srgbClr val="d34817"/>
              </a:buClr>
              <a:buSzPct val="85000"/>
              <a:buFont typeface="Wingdings 2" charset="2"/>
              <a:buChar char=""/>
            </a:pPr>
            <a:r>
              <a:rPr b="0" lang="en-US" sz="2600" spc="-1" strike="noStrike">
                <a:solidFill>
                  <a:srgbClr val="000000"/>
                </a:solidFill>
                <a:latin typeface="Calibri"/>
              </a:rPr>
              <a:t>Another important thing to remember regarding promises is that a request initiated from a promise is not cancellable.</a:t>
            </a:r>
            <a:endParaRPr b="0" lang="en-US" sz="2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914400" y="274680"/>
            <a:ext cx="7772040" cy="1142640"/>
          </a:xfrm>
          <a:prstGeom prst="rect">
            <a:avLst/>
          </a:prstGeom>
          <a:solidFill>
            <a:srgbClr val="ef8c6a"/>
          </a:solidFill>
          <a:ln>
            <a:noFill/>
          </a:ln>
        </p:spPr>
        <p:txBody>
          <a:bodyPr lIns="90000" rIns="90000" tIns="45000" bIns="91440" anchor="b">
            <a:normAutofit fontScale="97000"/>
          </a:bodyPr>
          <a:p>
            <a:pPr>
              <a:lnSpc>
                <a:spcPct val="100000"/>
              </a:lnSpc>
            </a:pPr>
            <a:r>
              <a:rPr b="0" lang="en-US" sz="4000" spc="-1" strike="noStrike">
                <a:solidFill>
                  <a:srgbClr val="696464"/>
                </a:solidFill>
                <a:latin typeface="Calibri"/>
              </a:rPr>
              <a:t>Promise Example:app.component.html</a:t>
            </a:r>
            <a:endParaRPr b="0" lang="en-US" sz="4000" spc="-1" strike="noStrike">
              <a:solidFill>
                <a:srgbClr val="000000"/>
              </a:solidFill>
              <a:latin typeface="Perpetua"/>
            </a:endParaRPr>
          </a:p>
        </p:txBody>
      </p:sp>
      <p:sp>
        <p:nvSpPr>
          <p:cNvPr id="153" name="TextShape 2"/>
          <p:cNvSpPr txBox="1"/>
          <p:nvPr/>
        </p:nvSpPr>
        <p:spPr>
          <a:xfrm>
            <a:off x="914400" y="1447920"/>
            <a:ext cx="7772040" cy="4571640"/>
          </a:xfrm>
          <a:prstGeom prst="rect">
            <a:avLst/>
          </a:prstGeom>
          <a:noFill/>
          <a:ln>
            <a:noFill/>
          </a:ln>
        </p:spPr>
        <p:txBody>
          <a:bodyPr lIns="90000" rIns="90000" tIns="45000" bIns="45000">
            <a:noAutofit/>
          </a:bodyPr>
          <a:p>
            <a:pPr marL="274320" indent="-273960">
              <a:lnSpc>
                <a:spcPct val="100000"/>
              </a:lnSpc>
              <a:spcBef>
                <a:spcPts val="581"/>
              </a:spcBef>
            </a:pPr>
            <a:r>
              <a:rPr b="0" lang="en-US" sz="2600" spc="-1" strike="noStrike">
                <a:solidFill>
                  <a:srgbClr val="000000"/>
                </a:solidFill>
                <a:latin typeface="Calibri"/>
              </a:rPr>
              <a:t>&lt;div&gt; &lt;h2&gt;Star Wars Character Search&lt;/h2&gt; </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&lt;input #term type="text" (keyup)="search(term.value)"&gt; </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&lt;hr&gt; </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&lt;div *ngIf="results.length &gt; 0"&gt; </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&lt;li *ngFor="let result of results"&gt;{{ result.name }} is a character with a height of {{ result.height }}.</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&lt;/li&gt; </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&lt;/div&gt; </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&lt;/div&gt;</a:t>
            </a:r>
            <a:endParaRPr b="0" lang="en-US" sz="2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914400" y="274680"/>
            <a:ext cx="7772040" cy="1142640"/>
          </a:xfrm>
          <a:prstGeom prst="rect">
            <a:avLst/>
          </a:prstGeom>
          <a:solidFill>
            <a:srgbClr val="ef8c6a"/>
          </a:solidFill>
          <a:ln>
            <a:noFill/>
          </a:ln>
        </p:spPr>
        <p:txBody>
          <a:bodyPr lIns="90000" rIns="90000" tIns="45000" bIns="91440" anchor="b">
            <a:noAutofit/>
          </a:bodyPr>
          <a:p>
            <a:pPr>
              <a:lnSpc>
                <a:spcPct val="100000"/>
              </a:lnSpc>
            </a:pPr>
            <a:r>
              <a:rPr b="0" lang="en-US" sz="4000" spc="-1" strike="noStrike">
                <a:solidFill>
                  <a:srgbClr val="696464"/>
                </a:solidFill>
                <a:latin typeface="Calibri"/>
              </a:rPr>
              <a:t>Promise:app.component.ts</a:t>
            </a:r>
            <a:endParaRPr b="0" lang="en-US" sz="4000" spc="-1" strike="noStrike">
              <a:solidFill>
                <a:srgbClr val="000000"/>
              </a:solidFill>
              <a:latin typeface="Perpetua"/>
            </a:endParaRPr>
          </a:p>
        </p:txBody>
      </p:sp>
      <p:sp>
        <p:nvSpPr>
          <p:cNvPr id="155" name="TextShape 2"/>
          <p:cNvSpPr txBox="1"/>
          <p:nvPr/>
        </p:nvSpPr>
        <p:spPr>
          <a:xfrm>
            <a:off x="914400" y="1447920"/>
            <a:ext cx="7772040" cy="4571640"/>
          </a:xfrm>
          <a:prstGeom prst="rect">
            <a:avLst/>
          </a:prstGeom>
          <a:noFill/>
          <a:ln>
            <a:noFill/>
          </a:ln>
        </p:spPr>
        <p:txBody>
          <a:bodyPr lIns="90000" rIns="90000" tIns="45000" bIns="45000">
            <a:normAutofit/>
          </a:bodyPr>
          <a:p>
            <a:pPr marL="274320" indent="-273960">
              <a:lnSpc>
                <a:spcPct val="100000"/>
              </a:lnSpc>
              <a:spcBef>
                <a:spcPts val="581"/>
              </a:spcBef>
            </a:pPr>
            <a:r>
              <a:rPr b="0" lang="en-US" sz="2000" spc="-1" strike="noStrike">
                <a:solidFill>
                  <a:srgbClr val="000000"/>
                </a:solidFill>
                <a:latin typeface="Calibri"/>
              </a:rPr>
              <a:t>import { Component } from '@angular/core';</a:t>
            </a:r>
            <a:endParaRPr b="0" lang="en-US" sz="2000" spc="-1" strike="noStrike">
              <a:solidFill>
                <a:srgbClr val="000000"/>
              </a:solidFill>
              <a:latin typeface="Calibri"/>
            </a:endParaRPr>
          </a:p>
          <a:p>
            <a:pPr marL="274320" indent="-273960">
              <a:lnSpc>
                <a:spcPct val="100000"/>
              </a:lnSpc>
              <a:spcBef>
                <a:spcPts val="581"/>
              </a:spcBef>
            </a:pPr>
            <a:r>
              <a:rPr b="0" lang="en-US" sz="2000" spc="-1" strike="noStrike">
                <a:solidFill>
                  <a:srgbClr val="000000"/>
                </a:solidFill>
                <a:latin typeface="Calibri"/>
              </a:rPr>
              <a:t>import { HttpClient } from '@angular/common/http';</a:t>
            </a:r>
            <a:endParaRPr b="0" lang="en-US" sz="2000" spc="-1" strike="noStrike">
              <a:solidFill>
                <a:srgbClr val="000000"/>
              </a:solidFill>
              <a:latin typeface="Calibri"/>
            </a:endParaRPr>
          </a:p>
          <a:p>
            <a:pPr marL="274320" indent="-273960">
              <a:lnSpc>
                <a:spcPct val="100000"/>
              </a:lnSpc>
              <a:spcBef>
                <a:spcPts val="581"/>
              </a:spcBef>
            </a:pPr>
            <a:endParaRPr b="0" lang="en-US" sz="2000" spc="-1" strike="noStrike">
              <a:solidFill>
                <a:srgbClr val="000000"/>
              </a:solidFill>
              <a:latin typeface="Calibri"/>
            </a:endParaRPr>
          </a:p>
          <a:p>
            <a:pPr marL="274320" indent="-273960">
              <a:lnSpc>
                <a:spcPct val="100000"/>
              </a:lnSpc>
              <a:spcBef>
                <a:spcPts val="581"/>
              </a:spcBef>
            </a:pPr>
            <a:r>
              <a:rPr b="0" lang="en-US" sz="2000" spc="-1" strike="noStrike">
                <a:solidFill>
                  <a:srgbClr val="000000"/>
                </a:solidFill>
                <a:latin typeface="Calibri"/>
              </a:rPr>
              <a:t>@Component({</a:t>
            </a:r>
            <a:endParaRPr b="0" lang="en-US" sz="2000" spc="-1" strike="noStrike">
              <a:solidFill>
                <a:srgbClr val="000000"/>
              </a:solidFill>
              <a:latin typeface="Calibri"/>
            </a:endParaRPr>
          </a:p>
          <a:p>
            <a:pPr marL="274320" indent="-273960">
              <a:lnSpc>
                <a:spcPct val="100000"/>
              </a:lnSpc>
              <a:spcBef>
                <a:spcPts val="581"/>
              </a:spcBef>
            </a:pPr>
            <a:r>
              <a:rPr b="0" lang="en-US" sz="2000" spc="-1" strike="noStrike">
                <a:solidFill>
                  <a:srgbClr val="000000"/>
                </a:solidFill>
                <a:latin typeface="Calibri"/>
              </a:rPr>
              <a:t>  </a:t>
            </a:r>
            <a:r>
              <a:rPr b="0" lang="en-US" sz="2000" spc="-1" strike="noStrike">
                <a:solidFill>
                  <a:srgbClr val="000000"/>
                </a:solidFill>
                <a:latin typeface="Calibri"/>
              </a:rPr>
              <a:t>selector: 'app-root',</a:t>
            </a:r>
            <a:endParaRPr b="0" lang="en-US" sz="2000" spc="-1" strike="noStrike">
              <a:solidFill>
                <a:srgbClr val="000000"/>
              </a:solidFill>
              <a:latin typeface="Calibri"/>
            </a:endParaRPr>
          </a:p>
          <a:p>
            <a:pPr marL="274320" indent="-273960">
              <a:lnSpc>
                <a:spcPct val="100000"/>
              </a:lnSpc>
              <a:spcBef>
                <a:spcPts val="581"/>
              </a:spcBef>
            </a:pPr>
            <a:r>
              <a:rPr b="0" lang="en-US" sz="2000" spc="-1" strike="noStrike">
                <a:solidFill>
                  <a:srgbClr val="000000"/>
                </a:solidFill>
                <a:latin typeface="Calibri"/>
              </a:rPr>
              <a:t>  </a:t>
            </a:r>
            <a:r>
              <a:rPr b="0" lang="en-US" sz="2000" spc="-1" strike="noStrike">
                <a:solidFill>
                  <a:srgbClr val="000000"/>
                </a:solidFill>
                <a:latin typeface="Calibri"/>
              </a:rPr>
              <a:t>templateUrl: './app.component.html',</a:t>
            </a:r>
            <a:endParaRPr b="0" lang="en-US" sz="2000" spc="-1" strike="noStrike">
              <a:solidFill>
                <a:srgbClr val="000000"/>
              </a:solidFill>
              <a:latin typeface="Calibri"/>
            </a:endParaRPr>
          </a:p>
          <a:p>
            <a:pPr marL="274320" indent="-273960">
              <a:lnSpc>
                <a:spcPct val="100000"/>
              </a:lnSpc>
              <a:spcBef>
                <a:spcPts val="581"/>
              </a:spcBef>
            </a:pPr>
            <a:r>
              <a:rPr b="0" lang="en-US" sz="2000" spc="-1" strike="noStrike">
                <a:solidFill>
                  <a:srgbClr val="000000"/>
                </a:solidFill>
                <a:latin typeface="Calibri"/>
              </a:rPr>
              <a:t>  </a:t>
            </a:r>
            <a:r>
              <a:rPr b="0" lang="en-US" sz="2000" spc="-1" strike="noStrike">
                <a:solidFill>
                  <a:srgbClr val="000000"/>
                </a:solidFill>
                <a:latin typeface="Calibri"/>
              </a:rPr>
              <a:t>styleUrls: ['./app.component.css']</a:t>
            </a:r>
            <a:endParaRPr b="0" lang="en-US" sz="2000" spc="-1" strike="noStrike">
              <a:solidFill>
                <a:srgbClr val="000000"/>
              </a:solidFill>
              <a:latin typeface="Calibri"/>
            </a:endParaRPr>
          </a:p>
          <a:p>
            <a:pPr marL="274320" indent="-273960">
              <a:lnSpc>
                <a:spcPct val="100000"/>
              </a:lnSpc>
              <a:spcBef>
                <a:spcPts val="581"/>
              </a:spcBef>
            </a:pPr>
            <a:r>
              <a:rPr b="0" lang="en-US" sz="2000" spc="-1" strike="noStrike">
                <a:solidFill>
                  <a:srgbClr val="000000"/>
                </a:solidFill>
                <a:latin typeface="Calibri"/>
              </a:rPr>
              <a:t>})</a:t>
            </a:r>
            <a:endParaRPr b="0" lang="en-US" sz="2000" spc="-1" strike="noStrike">
              <a:solidFill>
                <a:srgbClr val="000000"/>
              </a:solidFill>
              <a:latin typeface="Calibri"/>
            </a:endParaRPr>
          </a:p>
          <a:p>
            <a:pPr marL="274320" indent="-273960">
              <a:lnSpc>
                <a:spcPct val="100000"/>
              </a:lnSpc>
              <a:spcBef>
                <a:spcPts val="581"/>
              </a:spcBef>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914400" y="274680"/>
            <a:ext cx="7772040" cy="1142640"/>
          </a:xfrm>
          <a:prstGeom prst="rect">
            <a:avLst/>
          </a:prstGeom>
          <a:solidFill>
            <a:srgbClr val="ef8c6a"/>
          </a:solidFill>
          <a:ln>
            <a:noFill/>
          </a:ln>
        </p:spPr>
        <p:txBody>
          <a:bodyPr lIns="90000" rIns="90000" tIns="45000" bIns="91440" anchor="b">
            <a:noAutofit/>
          </a:bodyPr>
          <a:p>
            <a:pPr>
              <a:lnSpc>
                <a:spcPct val="100000"/>
              </a:lnSpc>
            </a:pPr>
            <a:r>
              <a:rPr b="0" lang="en-US" sz="4000" spc="-1" strike="noStrike">
                <a:solidFill>
                  <a:srgbClr val="696464"/>
                </a:solidFill>
                <a:latin typeface="Calibri"/>
              </a:rPr>
              <a:t>Promise:component.ts continued..</a:t>
            </a:r>
            <a:endParaRPr b="0" lang="en-US" sz="4000" spc="-1" strike="noStrike">
              <a:solidFill>
                <a:srgbClr val="000000"/>
              </a:solidFill>
              <a:latin typeface="Perpetua"/>
            </a:endParaRPr>
          </a:p>
        </p:txBody>
      </p:sp>
      <p:sp>
        <p:nvSpPr>
          <p:cNvPr id="157" name="TextShape 2"/>
          <p:cNvSpPr txBox="1"/>
          <p:nvPr/>
        </p:nvSpPr>
        <p:spPr>
          <a:xfrm>
            <a:off x="914400" y="1447920"/>
            <a:ext cx="7772040" cy="4571640"/>
          </a:xfrm>
          <a:prstGeom prst="rect">
            <a:avLst/>
          </a:prstGeom>
          <a:noFill/>
          <a:ln>
            <a:noFill/>
          </a:ln>
        </p:spPr>
        <p:txBody>
          <a:bodyPr lIns="90000" rIns="90000" tIns="45000" bIns="45000">
            <a:normAutofit fontScale="57000"/>
          </a:bodyPr>
          <a:p>
            <a:pPr marL="274320" indent="-273960">
              <a:lnSpc>
                <a:spcPct val="100000"/>
              </a:lnSpc>
              <a:spcBef>
                <a:spcPts val="581"/>
              </a:spcBef>
            </a:pPr>
            <a:r>
              <a:rPr b="0" lang="en-US" sz="2600" spc="-1" strike="noStrike">
                <a:solidFill>
                  <a:srgbClr val="000000"/>
                </a:solidFill>
                <a:latin typeface="Calibri"/>
              </a:rPr>
              <a:t>export class AppComponent {</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private results = [];</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constructor(private http: HttpClient) { }</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private search(term) {</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console.log(term);</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this.http.get(`https://swapi.co/api/people/?search=${term}`).toPromise()</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.then((data: any) =&gt; {</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 tslint:disable:no-console */</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console.time('request-length');</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console.log(data);</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console.timeEnd('request-length');</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this.results = data.results;</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a:t>
            </a:r>
            <a:endParaRPr b="0" lang="en-US" sz="2600" spc="-1" strike="noStrike">
              <a:solidFill>
                <a:srgbClr val="000000"/>
              </a:solidFill>
              <a:latin typeface="Calibri"/>
            </a:endParaRPr>
          </a:p>
          <a:p>
            <a:pPr marL="274320" indent="-273960">
              <a:lnSpc>
                <a:spcPct val="100000"/>
              </a:lnSpc>
              <a:spcBef>
                <a:spcPts val="581"/>
              </a:spcBef>
            </a:pPr>
            <a:endParaRPr b="0" lang="en-US" sz="2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914400" y="274680"/>
            <a:ext cx="7772040" cy="1142640"/>
          </a:xfrm>
          <a:prstGeom prst="rect">
            <a:avLst/>
          </a:prstGeom>
          <a:solidFill>
            <a:srgbClr val="ef8c6a"/>
          </a:solidFill>
          <a:ln>
            <a:noFill/>
          </a:ln>
        </p:spPr>
        <p:txBody>
          <a:bodyPr lIns="90000" rIns="90000" tIns="45000" bIns="91440" anchor="b">
            <a:noAutofit/>
          </a:bodyPr>
          <a:p>
            <a:pPr>
              <a:lnSpc>
                <a:spcPct val="100000"/>
              </a:lnSpc>
            </a:pPr>
            <a:r>
              <a:rPr b="0" lang="en-US" sz="4000" spc="-1" strike="noStrike">
                <a:solidFill>
                  <a:srgbClr val="696464"/>
                </a:solidFill>
                <a:latin typeface="Calibri"/>
              </a:rPr>
              <a:t>Observable:app.component.html</a:t>
            </a:r>
            <a:endParaRPr b="0" lang="en-US" sz="4000" spc="-1" strike="noStrike">
              <a:solidFill>
                <a:srgbClr val="000000"/>
              </a:solidFill>
              <a:latin typeface="Perpetua"/>
            </a:endParaRPr>
          </a:p>
        </p:txBody>
      </p:sp>
      <p:sp>
        <p:nvSpPr>
          <p:cNvPr id="159" name="TextShape 2"/>
          <p:cNvSpPr txBox="1"/>
          <p:nvPr/>
        </p:nvSpPr>
        <p:spPr>
          <a:xfrm>
            <a:off x="914400" y="1447920"/>
            <a:ext cx="7772040" cy="4571640"/>
          </a:xfrm>
          <a:prstGeom prst="rect">
            <a:avLst/>
          </a:prstGeom>
          <a:noFill/>
          <a:ln>
            <a:noFill/>
          </a:ln>
        </p:spPr>
        <p:txBody>
          <a:bodyPr lIns="90000" rIns="90000" tIns="45000" bIns="45000">
            <a:normAutofit/>
          </a:bodyPr>
          <a:p>
            <a:pPr marL="274320" indent="-273960">
              <a:lnSpc>
                <a:spcPct val="100000"/>
              </a:lnSpc>
              <a:spcBef>
                <a:spcPts val="581"/>
              </a:spcBef>
            </a:pPr>
            <a:r>
              <a:rPr b="0" lang="en-US" sz="2600" spc="-1" strike="noStrike">
                <a:solidFill>
                  <a:srgbClr val="000000"/>
                </a:solidFill>
                <a:latin typeface="Calibri"/>
              </a:rPr>
              <a:t>&lt;div&gt;</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&lt;h2&gt;Star Wars Character Search&lt;/h2&gt;</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&lt;input [formControl]="term"&gt;</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&lt;hr&gt;</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&lt;div *ngIf="results.length &gt; 0"&gt;</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&lt;li *ngFor="let result of results"&gt;{{ result.name }} is a character with a height of {{ result.height }}.&lt;/li&gt;</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  </a:t>
            </a:r>
            <a:r>
              <a:rPr b="0" lang="en-US" sz="2600" spc="-1" strike="noStrike">
                <a:solidFill>
                  <a:srgbClr val="000000"/>
                </a:solidFill>
                <a:latin typeface="Calibri"/>
              </a:rPr>
              <a:t>&lt;/div&gt;</a:t>
            </a:r>
            <a:endParaRPr b="0" lang="en-US" sz="2600" spc="-1" strike="noStrike">
              <a:solidFill>
                <a:srgbClr val="000000"/>
              </a:solidFill>
              <a:latin typeface="Calibri"/>
            </a:endParaRPr>
          </a:p>
          <a:p>
            <a:pPr marL="274320" indent="-273960">
              <a:lnSpc>
                <a:spcPct val="100000"/>
              </a:lnSpc>
              <a:spcBef>
                <a:spcPts val="581"/>
              </a:spcBef>
            </a:pPr>
            <a:r>
              <a:rPr b="0" lang="en-US" sz="2600" spc="-1" strike="noStrike">
                <a:solidFill>
                  <a:srgbClr val="000000"/>
                </a:solidFill>
                <a:latin typeface="Calibri"/>
              </a:rPr>
              <a:t>&lt;/div&gt;</a:t>
            </a:r>
            <a:endParaRPr b="0" lang="en-US" sz="2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Angular-JSSession</Template>
  <TotalTime>12</TotalTime>
  <Application>LibreOffice/6.2.2.2$Windows_x86 LibreOffice_project/2b840030fec2aae0fd2658d8d4f9548af4e3518d</Application>
  <Words>483</Words>
  <Paragraphs>98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2017-05-03T05:16:34Z</dcterms:created>
  <dc:creator/>
  <dc:description/>
  <dc:language>en-IN</dc:language>
  <cp:lastModifiedBy/>
  <dcterms:modified xsi:type="dcterms:W3CDTF">2019-03-27T13:19:00Z</dcterms:modified>
  <cp:revision>5</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