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6"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4" r:id="rId28"/>
    <p:sldId id="282" r:id="rId29"/>
    <p:sldId id="281"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805A333-6476-47B4-90B1-35E1F28F10B7}" type="datetimeFigureOut">
              <a:rPr lang="en-US" smtClean="0"/>
              <a:pPr/>
              <a:t>4/19/2019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96EFA2D-93E3-4C99-B57B-2E5C68CF0F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05A333-6476-47B4-90B1-35E1F28F10B7}" type="datetimeFigureOut">
              <a:rPr lang="en-US" smtClean="0"/>
              <a:pPr/>
              <a:t>4/19/2019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6EFA2D-93E3-4C99-B57B-2E5C68CF0F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05A333-6476-47B4-90B1-35E1F28F10B7}" type="datetimeFigureOut">
              <a:rPr lang="en-US" smtClean="0"/>
              <a:pPr/>
              <a:t>4/19/2019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6EFA2D-93E3-4C99-B57B-2E5C68CF0F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05A333-6476-47B4-90B1-35E1F28F10B7}" type="datetimeFigureOut">
              <a:rPr lang="en-US" smtClean="0"/>
              <a:pPr/>
              <a:t>4/19/2019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6EFA2D-93E3-4C99-B57B-2E5C68CF0F2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805A333-6476-47B4-90B1-35E1F28F10B7}" type="datetimeFigureOut">
              <a:rPr lang="en-US" smtClean="0"/>
              <a:pPr/>
              <a:t>4/19/2019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6EFA2D-93E3-4C99-B57B-2E5C68CF0F2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805A333-6476-47B4-90B1-35E1F28F10B7}" type="datetimeFigureOut">
              <a:rPr lang="en-US" smtClean="0"/>
              <a:pPr/>
              <a:t>4/19/2019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6EFA2D-93E3-4C99-B57B-2E5C68CF0F2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805A333-6476-47B4-90B1-35E1F28F10B7}" type="datetimeFigureOut">
              <a:rPr lang="en-US" smtClean="0"/>
              <a:pPr/>
              <a:t>4/19/2019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96EFA2D-93E3-4C99-B57B-2E5C68CF0F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805A333-6476-47B4-90B1-35E1F28F10B7}" type="datetimeFigureOut">
              <a:rPr lang="en-US" smtClean="0"/>
              <a:pPr/>
              <a:t>4/19/2019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96EFA2D-93E3-4C99-B57B-2E5C68CF0F2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805A333-6476-47B4-90B1-35E1F28F10B7}" type="datetimeFigureOut">
              <a:rPr lang="en-US" smtClean="0"/>
              <a:pPr/>
              <a:t>4/19/2019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96EFA2D-93E3-4C99-B57B-2E5C68CF0F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805A333-6476-47B4-90B1-35E1F28F10B7}" type="datetimeFigureOut">
              <a:rPr lang="en-US" smtClean="0"/>
              <a:pPr/>
              <a:t>4/19/2019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6EFA2D-93E3-4C99-B57B-2E5C68CF0F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805A333-6476-47B4-90B1-35E1F28F10B7}" type="datetimeFigureOut">
              <a:rPr lang="en-US" smtClean="0"/>
              <a:pPr/>
              <a:t>4/19/2019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96EFA2D-93E3-4C99-B57B-2E5C68CF0F2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805A333-6476-47B4-90B1-35E1F28F10B7}" type="datetimeFigureOut">
              <a:rPr lang="en-US" smtClean="0"/>
              <a:pPr/>
              <a:t>4/19/2019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96EFA2D-93E3-4C99-B57B-2E5C68CF0F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TypeScript </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447801"/>
          <a:ext cx="8763000" cy="4632960"/>
        </p:xfrm>
        <a:graphic>
          <a:graphicData uri="http://schemas.openxmlformats.org/drawingml/2006/table">
            <a:tbl>
              <a:tblPr firstRow="1" bandRow="1">
                <a:tableStyleId>{5C22544A-7EE6-4342-B048-85BDC9FD1C3A}</a:tableStyleId>
              </a:tblPr>
              <a:tblGrid>
                <a:gridCol w="1703917"/>
                <a:gridCol w="2258483"/>
                <a:gridCol w="4800600"/>
              </a:tblGrid>
              <a:tr h="370840">
                <a:tc>
                  <a:txBody>
                    <a:bodyPr/>
                    <a:lstStyle/>
                    <a:p>
                      <a:pPr algn="ctr" fontAlgn="t"/>
                      <a:r>
                        <a:rPr lang="en-US" dirty="0"/>
                        <a:t>Data type</a:t>
                      </a:r>
                    </a:p>
                  </a:txBody>
                  <a:tcPr marL="76200" marR="76200" marT="76200" marB="76200"/>
                </a:tc>
                <a:tc>
                  <a:txBody>
                    <a:bodyPr/>
                    <a:lstStyle/>
                    <a:p>
                      <a:pPr algn="ctr" fontAlgn="t"/>
                      <a:r>
                        <a:rPr lang="en-US"/>
                        <a:t>Keyword</a:t>
                      </a:r>
                    </a:p>
                  </a:txBody>
                  <a:tcPr marL="76200" marR="76200" marT="76200" marB="76200"/>
                </a:tc>
                <a:tc>
                  <a:txBody>
                    <a:bodyPr/>
                    <a:lstStyle/>
                    <a:p>
                      <a:pPr algn="ctr" fontAlgn="t"/>
                      <a:r>
                        <a:rPr lang="en-US"/>
                        <a:t>Description</a:t>
                      </a:r>
                    </a:p>
                  </a:txBody>
                  <a:tcPr marL="76200" marR="76200" marT="76200" marB="76200"/>
                </a:tc>
              </a:tr>
              <a:tr h="370840">
                <a:tc>
                  <a:txBody>
                    <a:bodyPr/>
                    <a:lstStyle/>
                    <a:p>
                      <a:pPr algn="ctr" fontAlgn="t"/>
                      <a:r>
                        <a:rPr lang="en-US"/>
                        <a:t>Number</a:t>
                      </a:r>
                    </a:p>
                  </a:txBody>
                  <a:tcPr marL="76200" marR="76200" marT="76200" marB="76200"/>
                </a:tc>
                <a:tc>
                  <a:txBody>
                    <a:bodyPr/>
                    <a:lstStyle/>
                    <a:p>
                      <a:pPr algn="ctr" fontAlgn="t"/>
                      <a:r>
                        <a:rPr lang="en-US"/>
                        <a:t>number</a:t>
                      </a:r>
                    </a:p>
                  </a:txBody>
                  <a:tcPr marL="76200" marR="76200" marT="76200" marB="76200"/>
                </a:tc>
                <a:tc>
                  <a:txBody>
                    <a:bodyPr/>
                    <a:lstStyle/>
                    <a:p>
                      <a:pPr fontAlgn="t"/>
                      <a:r>
                        <a:rPr lang="en-US"/>
                        <a:t>Double precision 64-bit floating point values. It can be used to represent both, integers and fractions.</a:t>
                      </a:r>
                    </a:p>
                  </a:txBody>
                  <a:tcPr marL="76200" marR="76200" marT="76200" marB="76200"/>
                </a:tc>
              </a:tr>
              <a:tr h="370840">
                <a:tc>
                  <a:txBody>
                    <a:bodyPr/>
                    <a:lstStyle/>
                    <a:p>
                      <a:pPr algn="ctr" fontAlgn="t"/>
                      <a:r>
                        <a:rPr lang="en-US"/>
                        <a:t>String</a:t>
                      </a:r>
                    </a:p>
                  </a:txBody>
                  <a:tcPr marL="76200" marR="76200" marT="76200" marB="76200"/>
                </a:tc>
                <a:tc>
                  <a:txBody>
                    <a:bodyPr/>
                    <a:lstStyle/>
                    <a:p>
                      <a:pPr algn="ctr" fontAlgn="t"/>
                      <a:r>
                        <a:rPr lang="en-US"/>
                        <a:t>string</a:t>
                      </a:r>
                    </a:p>
                  </a:txBody>
                  <a:tcPr marL="76200" marR="76200" marT="76200" marB="76200"/>
                </a:tc>
                <a:tc>
                  <a:txBody>
                    <a:bodyPr/>
                    <a:lstStyle/>
                    <a:p>
                      <a:pPr fontAlgn="t"/>
                      <a:r>
                        <a:rPr lang="en-US"/>
                        <a:t>Represents a sequence of Unicode characters</a:t>
                      </a:r>
                    </a:p>
                  </a:txBody>
                  <a:tcPr marL="76200" marR="76200" marT="76200" marB="76200"/>
                </a:tc>
              </a:tr>
              <a:tr h="370840">
                <a:tc>
                  <a:txBody>
                    <a:bodyPr/>
                    <a:lstStyle/>
                    <a:p>
                      <a:pPr algn="ctr" fontAlgn="t"/>
                      <a:r>
                        <a:rPr lang="en-US"/>
                        <a:t>Boolean</a:t>
                      </a:r>
                    </a:p>
                  </a:txBody>
                  <a:tcPr marL="76200" marR="76200" marT="76200" marB="76200"/>
                </a:tc>
                <a:tc>
                  <a:txBody>
                    <a:bodyPr/>
                    <a:lstStyle/>
                    <a:p>
                      <a:pPr algn="ctr" fontAlgn="t"/>
                      <a:r>
                        <a:rPr lang="en-US"/>
                        <a:t>boolean</a:t>
                      </a:r>
                    </a:p>
                  </a:txBody>
                  <a:tcPr marL="76200" marR="76200" marT="76200" marB="76200"/>
                </a:tc>
                <a:tc>
                  <a:txBody>
                    <a:bodyPr/>
                    <a:lstStyle/>
                    <a:p>
                      <a:pPr fontAlgn="t"/>
                      <a:r>
                        <a:rPr lang="en-US"/>
                        <a:t>Represents logical values, true and false</a:t>
                      </a:r>
                    </a:p>
                  </a:txBody>
                  <a:tcPr marL="76200" marR="76200" marT="76200" marB="76200"/>
                </a:tc>
              </a:tr>
              <a:tr h="370840">
                <a:tc>
                  <a:txBody>
                    <a:bodyPr/>
                    <a:lstStyle/>
                    <a:p>
                      <a:pPr algn="ctr" fontAlgn="t"/>
                      <a:r>
                        <a:rPr lang="en-US"/>
                        <a:t>Void</a:t>
                      </a:r>
                    </a:p>
                  </a:txBody>
                  <a:tcPr marL="76200" marR="76200" marT="76200" marB="76200"/>
                </a:tc>
                <a:tc>
                  <a:txBody>
                    <a:bodyPr/>
                    <a:lstStyle/>
                    <a:p>
                      <a:pPr algn="ctr" fontAlgn="t"/>
                      <a:r>
                        <a:rPr lang="en-US"/>
                        <a:t>void</a:t>
                      </a:r>
                    </a:p>
                  </a:txBody>
                  <a:tcPr marL="76200" marR="76200" marT="76200" marB="76200"/>
                </a:tc>
                <a:tc>
                  <a:txBody>
                    <a:bodyPr/>
                    <a:lstStyle/>
                    <a:p>
                      <a:pPr fontAlgn="t"/>
                      <a:r>
                        <a:rPr lang="en-US"/>
                        <a:t>Used on function return types to represent non-returning functions</a:t>
                      </a:r>
                    </a:p>
                  </a:txBody>
                  <a:tcPr marL="76200" marR="76200" marT="76200" marB="76200"/>
                </a:tc>
              </a:tr>
              <a:tr h="370840">
                <a:tc>
                  <a:txBody>
                    <a:bodyPr/>
                    <a:lstStyle/>
                    <a:p>
                      <a:pPr algn="ctr" fontAlgn="t"/>
                      <a:r>
                        <a:rPr lang="en-US"/>
                        <a:t>Null</a:t>
                      </a:r>
                    </a:p>
                  </a:txBody>
                  <a:tcPr marL="76200" marR="76200" marT="76200" marB="76200"/>
                </a:tc>
                <a:tc>
                  <a:txBody>
                    <a:bodyPr/>
                    <a:lstStyle/>
                    <a:p>
                      <a:pPr algn="ctr" fontAlgn="t"/>
                      <a:r>
                        <a:rPr lang="en-US"/>
                        <a:t>null</a:t>
                      </a:r>
                    </a:p>
                  </a:txBody>
                  <a:tcPr marL="76200" marR="76200" marT="76200" marB="76200"/>
                </a:tc>
                <a:tc>
                  <a:txBody>
                    <a:bodyPr/>
                    <a:lstStyle/>
                    <a:p>
                      <a:pPr fontAlgn="t"/>
                      <a:r>
                        <a:rPr lang="en-US"/>
                        <a:t>Represents an intentional absence of an object value.</a:t>
                      </a:r>
                    </a:p>
                  </a:txBody>
                  <a:tcPr marL="76200" marR="76200" marT="76200" marB="76200"/>
                </a:tc>
              </a:tr>
              <a:tr h="667702">
                <a:tc>
                  <a:txBody>
                    <a:bodyPr/>
                    <a:lstStyle/>
                    <a:p>
                      <a:pPr algn="ctr" fontAlgn="t"/>
                      <a:r>
                        <a:rPr lang="en-US"/>
                        <a:t>Undefined</a:t>
                      </a:r>
                    </a:p>
                  </a:txBody>
                  <a:tcPr marL="76200" marR="76200" marT="76200" marB="76200"/>
                </a:tc>
                <a:tc>
                  <a:txBody>
                    <a:bodyPr/>
                    <a:lstStyle/>
                    <a:p>
                      <a:pPr algn="ctr" fontAlgn="t"/>
                      <a:r>
                        <a:rPr lang="en-US"/>
                        <a:t>undefined</a:t>
                      </a:r>
                    </a:p>
                  </a:txBody>
                  <a:tcPr marL="76200" marR="76200" marT="76200" marB="76200"/>
                </a:tc>
                <a:tc>
                  <a:txBody>
                    <a:bodyPr/>
                    <a:lstStyle/>
                    <a:p>
                      <a:pPr fontAlgn="t"/>
                      <a:r>
                        <a:rPr lang="en-US" dirty="0"/>
                        <a:t>Denotes value given to all uninitialized variables</a:t>
                      </a:r>
                    </a:p>
                  </a:txBody>
                  <a:tcPr marL="76200" marR="76200" marT="76200" marB="76200"/>
                </a:tc>
              </a:tr>
            </a:tbl>
          </a:graphicData>
        </a:graphic>
      </p:graphicFrame>
      <p:sp>
        <p:nvSpPr>
          <p:cNvPr id="3" name="Title 2"/>
          <p:cNvSpPr>
            <a:spLocks noGrp="1"/>
          </p:cNvSpPr>
          <p:nvPr>
            <p:ph type="title"/>
          </p:nvPr>
        </p:nvSpPr>
        <p:spPr/>
        <p:txBody>
          <a:bodyPr/>
          <a:lstStyle/>
          <a:p>
            <a:r>
              <a:rPr lang="en-US" dirty="0" smtClean="0"/>
              <a:t>Types in Script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TypeScript will find that the initial  usage of the variable within the code, determine the type to which it has been initially set and then assume the same type for this variable in the rest of your code block.</a:t>
            </a:r>
          </a:p>
          <a:p>
            <a:r>
              <a:rPr lang="en-US" dirty="0" smtClean="0"/>
              <a:t>Ex:</a:t>
            </a:r>
          </a:p>
          <a:p>
            <a:pPr lvl="1">
              <a:buNone/>
            </a:pPr>
            <a:r>
              <a:rPr lang="pt-BR" dirty="0" smtClean="0"/>
              <a:t>   </a:t>
            </a:r>
            <a:r>
              <a:rPr lang="pt-BR" b="1" dirty="0" smtClean="0"/>
              <a:t>var num = 2; // data type inferred as number console.log("value of num "+num); </a:t>
            </a:r>
          </a:p>
          <a:p>
            <a:pPr lvl="1">
              <a:buNone/>
            </a:pPr>
            <a:r>
              <a:rPr lang="pt-BR" b="1" dirty="0" smtClean="0"/>
              <a:t>   num = "12"; </a:t>
            </a:r>
          </a:p>
          <a:p>
            <a:pPr lvl="1">
              <a:buNone/>
            </a:pPr>
            <a:r>
              <a:rPr lang="pt-BR" b="1" dirty="0" smtClean="0"/>
              <a:t>   console.log(num);</a:t>
            </a:r>
            <a:endParaRPr lang="en-US" b="1" dirty="0" smtClean="0"/>
          </a:p>
          <a:p>
            <a:r>
              <a:rPr lang="en-US" dirty="0" smtClean="0"/>
              <a:t>This will lead to Error with the following message:</a:t>
            </a:r>
          </a:p>
          <a:p>
            <a:pPr lvl="1"/>
            <a:r>
              <a:rPr lang="en-US" b="1" dirty="0" smtClean="0"/>
              <a:t>error TS2011: Cannot convert 'string' to 'number'.</a:t>
            </a:r>
            <a:endParaRPr lang="en-US" b="1" dirty="0"/>
          </a:p>
        </p:txBody>
      </p:sp>
      <p:sp>
        <p:nvSpPr>
          <p:cNvPr id="3" name="Title 2"/>
          <p:cNvSpPr>
            <a:spLocks noGrp="1"/>
          </p:cNvSpPr>
          <p:nvPr>
            <p:ph type="title"/>
          </p:nvPr>
        </p:nvSpPr>
        <p:spPr/>
        <p:txBody>
          <a:bodyPr/>
          <a:lstStyle/>
          <a:p>
            <a:r>
              <a:rPr lang="en-US" b="0" dirty="0" smtClean="0">
                <a:effectLst/>
              </a:rPr>
              <a:t>Inferred Typing in TypeScript</a:t>
            </a:r>
            <a:endParaRPr lang="en-US" b="0" dirty="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a:t>
            </a:r>
          </a:p>
          <a:p>
            <a:pPr lvl="1"/>
            <a:r>
              <a:rPr lang="en-US" dirty="0" err="1" smtClean="0"/>
              <a:t>var</a:t>
            </a:r>
            <a:r>
              <a:rPr lang="en-US" dirty="0" smtClean="0"/>
              <a:t> </a:t>
            </a:r>
            <a:r>
              <a:rPr lang="en-US" dirty="0" err="1" smtClean="0"/>
              <a:t>str</a:t>
            </a:r>
            <a:r>
              <a:rPr lang="en-US" dirty="0" smtClean="0"/>
              <a:t> = '1' </a:t>
            </a:r>
          </a:p>
          <a:p>
            <a:pPr lvl="1"/>
            <a:r>
              <a:rPr lang="en-US" dirty="0" err="1" smtClean="0"/>
              <a:t>var</a:t>
            </a:r>
            <a:r>
              <a:rPr lang="en-US" dirty="0" smtClean="0"/>
              <a:t> str2:number = &lt;number&gt; &lt;any&gt; </a:t>
            </a:r>
            <a:r>
              <a:rPr lang="en-US" dirty="0" err="1" smtClean="0"/>
              <a:t>str</a:t>
            </a:r>
            <a:r>
              <a:rPr lang="en-US" dirty="0" smtClean="0"/>
              <a:t> ;</a:t>
            </a:r>
          </a:p>
          <a:p>
            <a:pPr lvl="1"/>
            <a:r>
              <a:rPr lang="en-US" sz="2400" dirty="0" smtClean="0"/>
              <a:t>Here </a:t>
            </a:r>
            <a:r>
              <a:rPr lang="en-US" sz="2400" dirty="0" err="1" smtClean="0"/>
              <a:t>str</a:t>
            </a:r>
            <a:r>
              <a:rPr lang="en-US" sz="2400" dirty="0" smtClean="0"/>
              <a:t> is now of type number </a:t>
            </a:r>
            <a:endParaRPr lang="en-US" sz="3200" dirty="0" smtClean="0"/>
          </a:p>
          <a:p>
            <a:pPr lvl="1"/>
            <a:r>
              <a:rPr lang="en-US" dirty="0" smtClean="0"/>
              <a:t>console.log(str2)</a:t>
            </a:r>
            <a:endParaRPr lang="en-US" dirty="0"/>
          </a:p>
        </p:txBody>
      </p:sp>
      <p:sp>
        <p:nvSpPr>
          <p:cNvPr id="3" name="Title 2"/>
          <p:cNvSpPr>
            <a:spLocks noGrp="1"/>
          </p:cNvSpPr>
          <p:nvPr>
            <p:ph type="title"/>
          </p:nvPr>
        </p:nvSpPr>
        <p:spPr/>
        <p:txBody>
          <a:bodyPr/>
          <a:lstStyle/>
          <a:p>
            <a:r>
              <a:rPr lang="en-US" b="0" dirty="0" smtClean="0">
                <a:effectLst/>
              </a:rPr>
              <a:t> Assertion in TypeScript</a:t>
            </a:r>
            <a:endParaRPr lang="en-US" b="0" dirty="0">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Global</a:t>
            </a:r>
          </a:p>
          <a:p>
            <a:r>
              <a:rPr lang="en-US" dirty="0" smtClean="0"/>
              <a:t>Class</a:t>
            </a:r>
          </a:p>
          <a:p>
            <a:r>
              <a:rPr lang="en-US" dirty="0" smtClean="0"/>
              <a:t>Local</a:t>
            </a:r>
            <a:endParaRPr lang="en-US" dirty="0"/>
          </a:p>
        </p:txBody>
      </p:sp>
      <p:sp>
        <p:nvSpPr>
          <p:cNvPr id="3" name="Title 2"/>
          <p:cNvSpPr>
            <a:spLocks noGrp="1"/>
          </p:cNvSpPr>
          <p:nvPr>
            <p:ph type="title"/>
          </p:nvPr>
        </p:nvSpPr>
        <p:spPr/>
        <p:txBody>
          <a:bodyPr/>
          <a:lstStyle/>
          <a:p>
            <a:r>
              <a:rPr lang="en-US" dirty="0" smtClean="0"/>
              <a:t>Scope of Variable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err="1" smtClean="0"/>
              <a:t>var</a:t>
            </a:r>
            <a:r>
              <a:rPr lang="en-US" dirty="0" smtClean="0"/>
              <a:t> </a:t>
            </a:r>
            <a:r>
              <a:rPr lang="en-US" dirty="0" err="1" smtClean="0"/>
              <a:t>global_num</a:t>
            </a:r>
            <a:r>
              <a:rPr lang="en-US" dirty="0" smtClean="0"/>
              <a:t> = 12 //global variable </a:t>
            </a:r>
          </a:p>
          <a:p>
            <a:pPr>
              <a:buNone/>
            </a:pPr>
            <a:endParaRPr lang="en-US" dirty="0" smtClean="0"/>
          </a:p>
          <a:p>
            <a:pPr>
              <a:buNone/>
            </a:pPr>
            <a:r>
              <a:rPr lang="en-US" dirty="0" smtClean="0"/>
              <a:t>class </a:t>
            </a:r>
            <a:r>
              <a:rPr lang="en-US" dirty="0" err="1" smtClean="0"/>
              <a:t>NumberTest</a:t>
            </a:r>
            <a:r>
              <a:rPr lang="en-US" dirty="0" smtClean="0"/>
              <a:t> </a:t>
            </a:r>
          </a:p>
          <a:p>
            <a:pPr>
              <a:buNone/>
            </a:pPr>
            <a:r>
              <a:rPr lang="en-US" dirty="0" smtClean="0"/>
              <a:t>{ </a:t>
            </a:r>
          </a:p>
          <a:p>
            <a:pPr>
              <a:buNone/>
            </a:pPr>
            <a:r>
              <a:rPr lang="en-US" dirty="0" smtClean="0"/>
              <a:t>  </a:t>
            </a:r>
            <a:r>
              <a:rPr lang="en-US" dirty="0" err="1" smtClean="0"/>
              <a:t>num_val</a:t>
            </a:r>
            <a:r>
              <a:rPr lang="en-US" dirty="0" smtClean="0"/>
              <a:t> = 13; //class variable </a:t>
            </a:r>
          </a:p>
          <a:p>
            <a:pPr>
              <a:buNone/>
            </a:pPr>
            <a:r>
              <a:rPr lang="en-US" dirty="0" smtClean="0"/>
              <a:t>  static </a:t>
            </a:r>
            <a:r>
              <a:rPr lang="en-US" dirty="0" err="1" smtClean="0"/>
              <a:t>sval</a:t>
            </a:r>
            <a:r>
              <a:rPr lang="en-US" dirty="0" smtClean="0"/>
              <a:t> = 10; //static field </a:t>
            </a:r>
          </a:p>
          <a:p>
            <a:pPr>
              <a:buNone/>
            </a:pPr>
            <a:r>
              <a:rPr lang="en-US" dirty="0" smtClean="0"/>
              <a:t>  </a:t>
            </a:r>
          </a:p>
          <a:p>
            <a:pPr>
              <a:buNone/>
            </a:pPr>
            <a:r>
              <a:rPr lang="en-US" dirty="0" smtClean="0"/>
              <a:t>  </a:t>
            </a:r>
            <a:r>
              <a:rPr lang="en-US" dirty="0" err="1" smtClean="0"/>
              <a:t>storeNum</a:t>
            </a:r>
            <a:r>
              <a:rPr lang="en-US" dirty="0" smtClean="0"/>
              <a:t>():void { </a:t>
            </a:r>
          </a:p>
          <a:p>
            <a:pPr>
              <a:buNone/>
            </a:pPr>
            <a:r>
              <a:rPr lang="en-US" dirty="0" smtClean="0"/>
              <a:t>     </a:t>
            </a:r>
            <a:r>
              <a:rPr lang="en-US" dirty="0" err="1" smtClean="0"/>
              <a:t>var</a:t>
            </a:r>
            <a:r>
              <a:rPr lang="en-US" dirty="0" smtClean="0"/>
              <a:t> </a:t>
            </a:r>
            <a:r>
              <a:rPr lang="en-US" dirty="0" err="1" smtClean="0"/>
              <a:t>local_num</a:t>
            </a:r>
            <a:r>
              <a:rPr lang="en-US" dirty="0" smtClean="0"/>
              <a:t> = 14; //local variable </a:t>
            </a:r>
          </a:p>
          <a:p>
            <a:pPr>
              <a:buNone/>
            </a:pPr>
            <a:r>
              <a:rPr lang="en-US" dirty="0" smtClean="0"/>
              <a:t>  } </a:t>
            </a:r>
          </a:p>
          <a:p>
            <a:pPr>
              <a:buNone/>
            </a:pPr>
            <a:r>
              <a:rPr lang="en-US" dirty="0" smtClean="0"/>
              <a:t>}</a:t>
            </a:r>
            <a:endParaRPr lang="en-US" dirty="0"/>
          </a:p>
        </p:txBody>
      </p:sp>
      <p:sp>
        <p:nvSpPr>
          <p:cNvPr id="3" name="Title 2"/>
          <p:cNvSpPr>
            <a:spLocks noGrp="1"/>
          </p:cNvSpPr>
          <p:nvPr>
            <p:ph type="title"/>
          </p:nvPr>
        </p:nvSpPr>
        <p:spPr/>
        <p:txBody>
          <a:bodyPr/>
          <a:lstStyle/>
          <a:p>
            <a:r>
              <a:rPr lang="en-US" dirty="0" err="1" smtClean="0"/>
              <a:t>Example:Scope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Arithmetic operators</a:t>
            </a:r>
          </a:p>
          <a:p>
            <a:r>
              <a:rPr lang="en-US" dirty="0" smtClean="0"/>
              <a:t>Logical operators</a:t>
            </a:r>
          </a:p>
          <a:p>
            <a:r>
              <a:rPr lang="en-US" dirty="0" smtClean="0"/>
              <a:t>Relational operators</a:t>
            </a:r>
          </a:p>
          <a:p>
            <a:r>
              <a:rPr lang="en-US" dirty="0" smtClean="0"/>
              <a:t>Assignment operators</a:t>
            </a:r>
          </a:p>
          <a:p>
            <a:r>
              <a:rPr lang="en-US" dirty="0" smtClean="0"/>
              <a:t>Ternary/conditional operator</a:t>
            </a:r>
          </a:p>
          <a:p>
            <a:r>
              <a:rPr lang="en-US" dirty="0" smtClean="0"/>
              <a:t>String operator</a:t>
            </a:r>
          </a:p>
          <a:p>
            <a:r>
              <a:rPr lang="en-US" dirty="0" smtClean="0"/>
              <a:t>Type Operator</a:t>
            </a:r>
          </a:p>
          <a:p>
            <a:endParaRPr lang="en-US" dirty="0"/>
          </a:p>
        </p:txBody>
      </p:sp>
      <p:sp>
        <p:nvSpPr>
          <p:cNvPr id="3" name="Title 2"/>
          <p:cNvSpPr>
            <a:spLocks noGrp="1"/>
          </p:cNvSpPr>
          <p:nvPr>
            <p:ph type="title"/>
          </p:nvPr>
        </p:nvSpPr>
        <p:spPr/>
        <p:txBody>
          <a:bodyPr/>
          <a:lstStyle/>
          <a:p>
            <a:r>
              <a:rPr lang="en-US" dirty="0" smtClean="0"/>
              <a:t>Operators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array declaration allocates sequential memory blocks.</a:t>
            </a:r>
          </a:p>
          <a:p>
            <a:r>
              <a:rPr lang="en-US" dirty="0" smtClean="0"/>
              <a:t>Arrays are static. This means that an array once initialized cannot be resized.</a:t>
            </a:r>
          </a:p>
          <a:p>
            <a:r>
              <a:rPr lang="en-US" dirty="0" smtClean="0"/>
              <a:t>Each memory block represents an array element.</a:t>
            </a:r>
          </a:p>
          <a:p>
            <a:r>
              <a:rPr lang="en-US" dirty="0" smtClean="0"/>
              <a:t>Array elements are identified by a unique integer called as the subscript / index of the element.</a:t>
            </a:r>
          </a:p>
          <a:p>
            <a:endParaRPr lang="en-US" dirty="0"/>
          </a:p>
        </p:txBody>
      </p:sp>
      <p:sp>
        <p:nvSpPr>
          <p:cNvPr id="3" name="Title 2"/>
          <p:cNvSpPr>
            <a:spLocks noGrp="1"/>
          </p:cNvSpPr>
          <p:nvPr>
            <p:ph type="title"/>
          </p:nvPr>
        </p:nvSpPr>
        <p:spPr/>
        <p:txBody>
          <a:bodyPr/>
          <a:lstStyle/>
          <a:p>
            <a:r>
              <a:rPr lang="en-US" dirty="0" smtClean="0"/>
              <a:t>Arrays in TypeScript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Syntax</a:t>
            </a:r>
          </a:p>
          <a:p>
            <a:pPr lvl="1">
              <a:buNone/>
            </a:pPr>
            <a:r>
              <a:rPr lang="en-US" dirty="0" smtClean="0"/>
              <a:t>   </a:t>
            </a:r>
            <a:r>
              <a:rPr lang="en-US" dirty="0" err="1" smtClean="0"/>
              <a:t>var</a:t>
            </a:r>
            <a:r>
              <a:rPr lang="en-US" dirty="0" smtClean="0"/>
              <a:t> </a:t>
            </a:r>
            <a:r>
              <a:rPr lang="en-US" dirty="0" err="1" smtClean="0"/>
              <a:t>array_name</a:t>
            </a:r>
            <a:r>
              <a:rPr lang="en-US" dirty="0" smtClean="0"/>
              <a:t>[:</a:t>
            </a:r>
            <a:r>
              <a:rPr lang="en-US" dirty="0" err="1" smtClean="0"/>
              <a:t>datatype</a:t>
            </a:r>
            <a:r>
              <a:rPr lang="en-US" dirty="0" smtClean="0"/>
              <a:t>]; //declaration </a:t>
            </a:r>
            <a:r>
              <a:rPr lang="en-US" dirty="0" err="1" smtClean="0"/>
              <a:t>array_name</a:t>
            </a:r>
            <a:r>
              <a:rPr lang="en-US" dirty="0" smtClean="0"/>
              <a:t> = [val1,val2,valn..] //initialization</a:t>
            </a:r>
            <a:endParaRPr lang="en-US" dirty="0"/>
          </a:p>
        </p:txBody>
      </p:sp>
      <p:sp>
        <p:nvSpPr>
          <p:cNvPr id="3" name="Title 2"/>
          <p:cNvSpPr>
            <a:spLocks noGrp="1"/>
          </p:cNvSpPr>
          <p:nvPr>
            <p:ph type="title"/>
          </p:nvPr>
        </p:nvSpPr>
        <p:spPr/>
        <p:txBody>
          <a:bodyPr>
            <a:normAutofit fontScale="90000"/>
          </a:bodyPr>
          <a:lstStyle/>
          <a:p>
            <a:r>
              <a:rPr lang="en-US" b="0" dirty="0" smtClean="0">
                <a:effectLst/>
              </a:rPr>
              <a:t>Declaring and Initializing Arrays</a:t>
            </a:r>
            <a:endParaRPr lang="en-US" b="0" dirty="0">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 Simple Array</a:t>
            </a:r>
          </a:p>
          <a:p>
            <a:pPr lvl="1">
              <a:buNone/>
            </a:pPr>
            <a:r>
              <a:rPr lang="en-US" dirty="0" err="1" smtClean="0"/>
              <a:t>var</a:t>
            </a:r>
            <a:r>
              <a:rPr lang="en-US" dirty="0" smtClean="0"/>
              <a:t> </a:t>
            </a:r>
            <a:r>
              <a:rPr lang="en-US" dirty="0" err="1" smtClean="0"/>
              <a:t>alphas:string</a:t>
            </a:r>
            <a:r>
              <a:rPr lang="en-US" dirty="0" smtClean="0"/>
              <a:t>[]; </a:t>
            </a:r>
          </a:p>
          <a:p>
            <a:pPr lvl="1">
              <a:buNone/>
            </a:pPr>
            <a:r>
              <a:rPr lang="en-US" dirty="0" smtClean="0"/>
              <a:t>alphas = ["1","2","3","4"]</a:t>
            </a:r>
          </a:p>
          <a:p>
            <a:pPr lvl="1">
              <a:buNone/>
            </a:pPr>
            <a:r>
              <a:rPr lang="en-US" dirty="0" smtClean="0"/>
              <a:t>console.log(alphas[0]); </a:t>
            </a:r>
          </a:p>
          <a:p>
            <a:pPr lvl="1">
              <a:buNone/>
            </a:pPr>
            <a:r>
              <a:rPr lang="en-US" dirty="0" smtClean="0"/>
              <a:t>console.log(alphas[1]);</a:t>
            </a:r>
            <a:endParaRPr lang="en-US" dirty="0"/>
          </a:p>
        </p:txBody>
      </p:sp>
      <p:sp>
        <p:nvSpPr>
          <p:cNvPr id="3" name="Title 2"/>
          <p:cNvSpPr>
            <a:spLocks noGrp="1"/>
          </p:cNvSpPr>
          <p:nvPr>
            <p:ph type="title"/>
          </p:nvPr>
        </p:nvSpPr>
        <p:spPr/>
        <p:txBody>
          <a:bodyPr/>
          <a:lstStyle/>
          <a:p>
            <a:r>
              <a:rPr lang="en-US" dirty="0" smtClean="0"/>
              <a:t>Array </a:t>
            </a:r>
            <a:r>
              <a:rPr lang="en-US" dirty="0" err="1" smtClean="0"/>
              <a:t>Exampe</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a:t>
            </a:r>
          </a:p>
          <a:p>
            <a:pPr lvl="1"/>
            <a:r>
              <a:rPr lang="en-US" dirty="0" err="1" smtClean="0"/>
              <a:t>var</a:t>
            </a:r>
            <a:r>
              <a:rPr lang="en-US" dirty="0" smtClean="0"/>
              <a:t> </a:t>
            </a:r>
            <a:r>
              <a:rPr lang="en-US" dirty="0" err="1" smtClean="0"/>
              <a:t>arr_nums</a:t>
            </a:r>
            <a:r>
              <a:rPr lang="en-US" dirty="0" smtClean="0"/>
              <a:t>: number[] = new Array(4)</a:t>
            </a:r>
          </a:p>
          <a:p>
            <a:pPr lvl="1"/>
            <a:r>
              <a:rPr lang="en-US" dirty="0" err="1" smtClean="0"/>
              <a:t>var</a:t>
            </a:r>
            <a:r>
              <a:rPr lang="en-US" dirty="0" smtClean="0"/>
              <a:t> names = new Array(“Apple", “</a:t>
            </a:r>
            <a:r>
              <a:rPr lang="en-US" dirty="0" err="1" smtClean="0"/>
              <a:t>Chickoo</a:t>
            </a:r>
            <a:r>
              <a:rPr lang="en-US" dirty="0" smtClean="0"/>
              <a:t>", “Grapes", “Kiwi");</a:t>
            </a:r>
          </a:p>
          <a:p>
            <a:r>
              <a:rPr lang="en-US" dirty="0" smtClean="0"/>
              <a:t>Property of array</a:t>
            </a:r>
          </a:p>
          <a:p>
            <a:pPr lvl="1"/>
            <a:r>
              <a:rPr lang="en-US" dirty="0" err="1" smtClean="0"/>
              <a:t>names.length</a:t>
            </a:r>
            <a:r>
              <a:rPr lang="en-US" dirty="0" smtClean="0"/>
              <a:t> returns number of elements in an array</a:t>
            </a:r>
          </a:p>
          <a:p>
            <a:endParaRPr lang="en-US" dirty="0" smtClean="0"/>
          </a:p>
          <a:p>
            <a:endParaRPr lang="en-US" dirty="0" smtClean="0"/>
          </a:p>
        </p:txBody>
      </p:sp>
      <p:sp>
        <p:nvSpPr>
          <p:cNvPr id="3" name="Title 2"/>
          <p:cNvSpPr>
            <a:spLocks noGrp="1"/>
          </p:cNvSpPr>
          <p:nvPr>
            <p:ph type="title"/>
          </p:nvPr>
        </p:nvSpPr>
        <p:spPr/>
        <p:txBody>
          <a:bodyPr/>
          <a:lstStyle/>
          <a:p>
            <a:r>
              <a:rPr lang="en-US" dirty="0" err="1" smtClean="0"/>
              <a:t>ArrayOf</a:t>
            </a:r>
            <a:r>
              <a:rPr lang="en-US" dirty="0" smtClean="0"/>
              <a:t> Objects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TypeScript is a typed superset of JavaScript that compiles to plain JavaScript.</a:t>
            </a:r>
          </a:p>
          <a:p>
            <a:r>
              <a:rPr lang="en-US" dirty="0" smtClean="0"/>
              <a:t>TypeScript is pure object </a:t>
            </a:r>
            <a:r>
              <a:rPr lang="en-US" dirty="0" smtClean="0"/>
              <a:t>oriented program for script framework, this is similar to  C++.</a:t>
            </a:r>
            <a:endParaRPr lang="en-US" dirty="0" smtClean="0"/>
          </a:p>
          <a:p>
            <a:r>
              <a:rPr lang="en-US" dirty="0" smtClean="0"/>
              <a:t>The popular script framework </a:t>
            </a:r>
            <a:r>
              <a:rPr lang="en-US" b="1" dirty="0" smtClean="0"/>
              <a:t>Angular </a:t>
            </a:r>
            <a:r>
              <a:rPr lang="en-US" dirty="0" smtClean="0"/>
              <a:t> is written in TypeScript.</a:t>
            </a:r>
          </a:p>
          <a:p>
            <a:r>
              <a:rPr lang="en-US" dirty="0" smtClean="0"/>
              <a:t>   </a:t>
            </a:r>
            <a:endParaRPr lang="en-US" dirty="0"/>
          </a:p>
        </p:txBody>
      </p:sp>
      <p:sp>
        <p:nvSpPr>
          <p:cNvPr id="3" name="Title 2"/>
          <p:cNvSpPr>
            <a:spLocks noGrp="1"/>
          </p:cNvSpPr>
          <p:nvPr>
            <p:ph type="title"/>
          </p:nvPr>
        </p:nvSpPr>
        <p:spPr/>
        <p:txBody>
          <a:bodyPr/>
          <a:lstStyle/>
          <a:p>
            <a:r>
              <a:rPr lang="en-US" dirty="0" smtClean="0"/>
              <a:t>What is Type Script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Heterogeneous  collection of values called </a:t>
            </a:r>
            <a:r>
              <a:rPr lang="en-US" dirty="0" err="1" smtClean="0"/>
              <a:t>tuple</a:t>
            </a:r>
            <a:r>
              <a:rPr lang="en-US" dirty="0" smtClean="0"/>
              <a:t> or table.</a:t>
            </a:r>
          </a:p>
          <a:p>
            <a:r>
              <a:rPr lang="en-US" dirty="0" smtClean="0"/>
              <a:t>This can be declared in typescript as</a:t>
            </a:r>
          </a:p>
          <a:p>
            <a:pPr lvl="1"/>
            <a:r>
              <a:rPr lang="en-US" dirty="0" err="1" smtClean="0"/>
              <a:t>var</a:t>
            </a:r>
            <a:r>
              <a:rPr lang="en-US" dirty="0" smtClean="0"/>
              <a:t> </a:t>
            </a:r>
            <a:r>
              <a:rPr lang="en-US" dirty="0" err="1" smtClean="0"/>
              <a:t>mytuple</a:t>
            </a:r>
            <a:r>
              <a:rPr lang="en-US" dirty="0" smtClean="0"/>
              <a:t> = [10,"Hello"];</a:t>
            </a:r>
          </a:p>
          <a:p>
            <a:r>
              <a:rPr lang="en-US" dirty="0" smtClean="0"/>
              <a:t>The push() appends an item to the </a:t>
            </a:r>
            <a:r>
              <a:rPr lang="en-US" dirty="0" err="1" smtClean="0"/>
              <a:t>tuple</a:t>
            </a:r>
            <a:r>
              <a:rPr lang="en-US" dirty="0" smtClean="0"/>
              <a:t>.</a:t>
            </a:r>
          </a:p>
          <a:p>
            <a:r>
              <a:rPr lang="en-US" dirty="0" smtClean="0"/>
              <a:t>The pop() removes and returns the last value in the </a:t>
            </a:r>
            <a:r>
              <a:rPr lang="en-US" dirty="0" err="1" smtClean="0"/>
              <a:t>tuple</a:t>
            </a:r>
            <a:r>
              <a:rPr lang="en-US" dirty="0" smtClean="0"/>
              <a:t>.</a:t>
            </a:r>
          </a:p>
          <a:p>
            <a:endParaRPr lang="en-US" dirty="0"/>
          </a:p>
        </p:txBody>
      </p:sp>
      <p:sp>
        <p:nvSpPr>
          <p:cNvPr id="3" name="Title 2"/>
          <p:cNvSpPr>
            <a:spLocks noGrp="1"/>
          </p:cNvSpPr>
          <p:nvPr>
            <p:ph type="title"/>
          </p:nvPr>
        </p:nvSpPr>
        <p:spPr/>
        <p:txBody>
          <a:bodyPr/>
          <a:lstStyle/>
          <a:p>
            <a:r>
              <a:rPr lang="en-US" dirty="0" err="1" smtClean="0"/>
              <a:t>Tuple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interface is a syntactical contract that an entity should conform to. </a:t>
            </a:r>
          </a:p>
          <a:p>
            <a:r>
              <a:rPr lang="en-US" dirty="0" smtClean="0"/>
              <a:t>In other words, an interface defines specific rules as the syntax that any entity must adhere to.</a:t>
            </a:r>
          </a:p>
          <a:p>
            <a:endParaRPr lang="en-US" dirty="0"/>
          </a:p>
        </p:txBody>
      </p:sp>
      <p:sp>
        <p:nvSpPr>
          <p:cNvPr id="3" name="Title 2"/>
          <p:cNvSpPr>
            <a:spLocks noGrp="1"/>
          </p:cNvSpPr>
          <p:nvPr>
            <p:ph type="title"/>
          </p:nvPr>
        </p:nvSpPr>
        <p:spPr/>
        <p:txBody>
          <a:bodyPr/>
          <a:lstStyle/>
          <a:p>
            <a:r>
              <a:rPr lang="en-US" dirty="0" err="1" smtClean="0"/>
              <a:t>TypeScript:interface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Interfaces define properties, methods, and events, which are the members of the interface. </a:t>
            </a:r>
          </a:p>
          <a:p>
            <a:r>
              <a:rPr lang="en-US" dirty="0" smtClean="0"/>
              <a:t>Interfaces contain only the declaration of the members. </a:t>
            </a:r>
          </a:p>
          <a:p>
            <a:r>
              <a:rPr lang="en-US" dirty="0" smtClean="0"/>
              <a:t>It is the responsibility of the deriving class to define the members.</a:t>
            </a:r>
            <a:endParaRPr lang="en-US" dirty="0"/>
          </a:p>
        </p:txBody>
      </p:sp>
      <p:sp>
        <p:nvSpPr>
          <p:cNvPr id="3" name="Title 2"/>
          <p:cNvSpPr>
            <a:spLocks noGrp="1"/>
          </p:cNvSpPr>
          <p:nvPr>
            <p:ph type="title"/>
          </p:nvPr>
        </p:nvSpPr>
        <p:spPr/>
        <p:txBody>
          <a:bodyPr/>
          <a:lstStyle/>
          <a:p>
            <a:r>
              <a:rPr lang="en-US" dirty="0" smtClean="0"/>
              <a:t>What interface consist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interface </a:t>
            </a:r>
            <a:r>
              <a:rPr lang="en-US" dirty="0" err="1" smtClean="0"/>
              <a:t>interface_name</a:t>
            </a:r>
            <a:r>
              <a:rPr lang="en-US" dirty="0" smtClean="0"/>
              <a:t> { }</a:t>
            </a:r>
          </a:p>
          <a:p>
            <a:endParaRPr lang="en-US" dirty="0" smtClean="0"/>
          </a:p>
          <a:p>
            <a:r>
              <a:rPr lang="en-US" dirty="0" smtClean="0"/>
              <a:t>Example:</a:t>
            </a:r>
          </a:p>
          <a:p>
            <a:pPr lvl="1">
              <a:buNone/>
            </a:pPr>
            <a:r>
              <a:rPr lang="en-US" dirty="0" smtClean="0"/>
              <a:t> interface Info{</a:t>
            </a:r>
          </a:p>
          <a:p>
            <a:pPr lvl="1">
              <a:buNone/>
            </a:pPr>
            <a:r>
              <a:rPr lang="en-US" dirty="0" smtClean="0"/>
              <a:t>  message :</a:t>
            </a:r>
            <a:r>
              <a:rPr lang="en-US" dirty="0" smtClean="0">
                <a:sym typeface="Wingdings" pitchFamily="2" charset="2"/>
              </a:rPr>
              <a:t>()=&gt;</a:t>
            </a:r>
            <a:r>
              <a:rPr lang="en-US" dirty="0" smtClean="0"/>
              <a:t>string;</a:t>
            </a:r>
          </a:p>
          <a:p>
            <a:pPr lvl="1">
              <a:buNone/>
            </a:pPr>
            <a:r>
              <a:rPr lang="en-US" smtClean="0"/>
              <a:t> }</a:t>
            </a:r>
            <a:endParaRPr lang="en-US" dirty="0"/>
          </a:p>
        </p:txBody>
      </p:sp>
      <p:sp>
        <p:nvSpPr>
          <p:cNvPr id="3" name="Title 2"/>
          <p:cNvSpPr>
            <a:spLocks noGrp="1"/>
          </p:cNvSpPr>
          <p:nvPr>
            <p:ph type="title"/>
          </p:nvPr>
        </p:nvSpPr>
        <p:spPr/>
        <p:txBody>
          <a:bodyPr/>
          <a:lstStyle/>
          <a:p>
            <a:r>
              <a:rPr lang="en-US" dirty="0" smtClean="0"/>
              <a:t>Declaration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A class in terms of OOP is a blueprint for creating objects. </a:t>
            </a:r>
          </a:p>
          <a:p>
            <a:r>
              <a:rPr lang="en-US" dirty="0" smtClean="0"/>
              <a:t>A class encapsulates data for the object. </a:t>
            </a:r>
          </a:p>
          <a:p>
            <a:r>
              <a:rPr lang="en-US" dirty="0" smtClean="0"/>
              <a:t>Typescript gives built in support for this concept called class.</a:t>
            </a:r>
          </a:p>
          <a:p>
            <a:r>
              <a:rPr lang="en-US" dirty="0" smtClean="0"/>
              <a:t>Syntax</a:t>
            </a:r>
          </a:p>
          <a:p>
            <a:pPr>
              <a:buNone/>
            </a:pPr>
            <a:r>
              <a:rPr lang="en-US" dirty="0" smtClean="0"/>
              <a:t>   class </a:t>
            </a:r>
            <a:r>
              <a:rPr lang="en-US" dirty="0" err="1" smtClean="0"/>
              <a:t>class_name</a:t>
            </a:r>
            <a:r>
              <a:rPr lang="en-US" dirty="0" smtClean="0"/>
              <a:t> { </a:t>
            </a:r>
          </a:p>
          <a:p>
            <a:pPr>
              <a:buNone/>
            </a:pPr>
            <a:r>
              <a:rPr lang="en-US" dirty="0" smtClean="0"/>
              <a:t>      //class scope </a:t>
            </a:r>
          </a:p>
          <a:p>
            <a:pPr>
              <a:buNone/>
            </a:pPr>
            <a:r>
              <a:rPr lang="en-US" dirty="0" smtClean="0"/>
              <a:t>  }</a:t>
            </a:r>
            <a:endParaRPr lang="en-US" dirty="0"/>
          </a:p>
        </p:txBody>
      </p:sp>
      <p:sp>
        <p:nvSpPr>
          <p:cNvPr id="3" name="Title 2"/>
          <p:cNvSpPr>
            <a:spLocks noGrp="1"/>
          </p:cNvSpPr>
          <p:nvPr>
            <p:ph type="title"/>
          </p:nvPr>
        </p:nvSpPr>
        <p:spPr/>
        <p:txBody>
          <a:bodyPr/>
          <a:lstStyle/>
          <a:p>
            <a:r>
              <a:rPr lang="en-US" b="0" dirty="0" err="1" smtClean="0">
                <a:effectLst/>
              </a:rPr>
              <a:t>TypeScript:Class</a:t>
            </a:r>
            <a:endParaRPr lang="en-US" b="0" dirty="0">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b="1" dirty="0" err="1" smtClean="0"/>
              <a:t>instanceof</a:t>
            </a:r>
            <a:r>
              <a:rPr lang="en-US" dirty="0" smtClean="0"/>
              <a:t> operator returns true if the object belongs to the specified type.</a:t>
            </a:r>
          </a:p>
          <a:p>
            <a:r>
              <a:rPr lang="en-US" dirty="0" smtClean="0"/>
              <a:t>Example</a:t>
            </a:r>
          </a:p>
          <a:p>
            <a:pPr>
              <a:buNone/>
            </a:pPr>
            <a:r>
              <a:rPr lang="en-US" dirty="0" smtClean="0"/>
              <a:t>class Person{ } </a:t>
            </a:r>
          </a:p>
          <a:p>
            <a:pPr>
              <a:buNone/>
            </a:pPr>
            <a:r>
              <a:rPr lang="en-US" dirty="0" err="1" smtClean="0"/>
              <a:t>var</a:t>
            </a:r>
            <a:r>
              <a:rPr lang="en-US" dirty="0" smtClean="0"/>
              <a:t> </a:t>
            </a:r>
            <a:r>
              <a:rPr lang="en-US" dirty="0" err="1" smtClean="0"/>
              <a:t>obj</a:t>
            </a:r>
            <a:r>
              <a:rPr lang="en-US" dirty="0" smtClean="0"/>
              <a:t> = new Person()</a:t>
            </a:r>
          </a:p>
          <a:p>
            <a:pPr>
              <a:buNone/>
            </a:pPr>
            <a:r>
              <a:rPr lang="en-US" dirty="0" smtClean="0"/>
              <a:t> </a:t>
            </a:r>
            <a:r>
              <a:rPr lang="en-US" dirty="0" err="1" smtClean="0"/>
              <a:t>var</a:t>
            </a:r>
            <a:r>
              <a:rPr lang="en-US" dirty="0" smtClean="0"/>
              <a:t> </a:t>
            </a:r>
            <a:r>
              <a:rPr lang="en-US" dirty="0" err="1" smtClean="0"/>
              <a:t>isPerson</a:t>
            </a:r>
            <a:r>
              <a:rPr lang="en-US" dirty="0" smtClean="0"/>
              <a:t> = </a:t>
            </a:r>
            <a:r>
              <a:rPr lang="en-US" dirty="0" err="1" smtClean="0"/>
              <a:t>obj</a:t>
            </a:r>
            <a:r>
              <a:rPr lang="en-US" dirty="0" smtClean="0"/>
              <a:t> </a:t>
            </a:r>
            <a:r>
              <a:rPr lang="en-US" dirty="0" err="1" smtClean="0"/>
              <a:t>instanceof</a:t>
            </a:r>
            <a:r>
              <a:rPr lang="en-US" dirty="0" smtClean="0"/>
              <a:t> Person;</a:t>
            </a:r>
          </a:p>
          <a:p>
            <a:pPr>
              <a:buNone/>
            </a:pPr>
            <a:r>
              <a:rPr lang="en-US" dirty="0" smtClean="0"/>
              <a:t> console.log(</a:t>
            </a:r>
          </a:p>
          <a:p>
            <a:pPr>
              <a:buNone/>
            </a:pPr>
            <a:r>
              <a:rPr lang="en-US" dirty="0" smtClean="0"/>
              <a:t>" </a:t>
            </a:r>
            <a:r>
              <a:rPr lang="en-US" dirty="0" err="1" smtClean="0"/>
              <a:t>obj</a:t>
            </a:r>
            <a:r>
              <a:rPr lang="en-US" dirty="0" smtClean="0"/>
              <a:t> is an instance of Person " + </a:t>
            </a:r>
            <a:r>
              <a:rPr lang="en-US" dirty="0" err="1" smtClean="0"/>
              <a:t>isPerson</a:t>
            </a:r>
            <a:endParaRPr lang="en-US" dirty="0" smtClean="0"/>
          </a:p>
          <a:p>
            <a:pPr>
              <a:buNone/>
            </a:pPr>
            <a:r>
              <a:rPr lang="en-US" dirty="0" smtClean="0"/>
              <a:t>);</a:t>
            </a:r>
            <a:endParaRPr lang="en-US" dirty="0"/>
          </a:p>
        </p:txBody>
      </p:sp>
      <p:sp>
        <p:nvSpPr>
          <p:cNvPr id="3" name="Title 2"/>
          <p:cNvSpPr>
            <a:spLocks noGrp="1"/>
          </p:cNvSpPr>
          <p:nvPr>
            <p:ph type="title"/>
          </p:nvPr>
        </p:nvSpPr>
        <p:spPr/>
        <p:txBody>
          <a:bodyPr/>
          <a:lstStyle/>
          <a:p>
            <a:r>
              <a:rPr lang="en-US" b="0" dirty="0" smtClean="0">
                <a:effectLst/>
              </a:rPr>
              <a:t>The </a:t>
            </a:r>
            <a:r>
              <a:rPr lang="en-US" b="0" dirty="0" err="1" smtClean="0">
                <a:effectLst/>
              </a:rPr>
              <a:t>instanceof</a:t>
            </a:r>
            <a:r>
              <a:rPr lang="en-US" b="0" dirty="0" smtClean="0">
                <a:effectLst/>
              </a:rPr>
              <a:t> operator</a:t>
            </a:r>
            <a:endParaRPr lang="en-US" b="0" dirty="0">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Object </a:t>
            </a:r>
            <a:r>
              <a:rPr lang="en-US" dirty="0" smtClean="0"/>
              <a:t> is an instance which contains set of key value pairs. </a:t>
            </a:r>
          </a:p>
          <a:p>
            <a:r>
              <a:rPr lang="en-US" dirty="0" smtClean="0"/>
              <a:t>The values can be scalar values or functions or even array of other objects.</a:t>
            </a:r>
          </a:p>
          <a:p>
            <a:r>
              <a:rPr lang="en-US" dirty="0" smtClean="0"/>
              <a:t>Syntax</a:t>
            </a:r>
          </a:p>
          <a:p>
            <a:pPr>
              <a:buNone/>
            </a:pPr>
            <a:r>
              <a:rPr lang="en-US" dirty="0" smtClean="0"/>
              <a:t>  </a:t>
            </a:r>
            <a:r>
              <a:rPr lang="en-US" sz="2000" dirty="0" err="1" smtClean="0"/>
              <a:t>var</a:t>
            </a:r>
            <a:r>
              <a:rPr lang="en-US" sz="2000" dirty="0" smtClean="0"/>
              <a:t> </a:t>
            </a:r>
            <a:r>
              <a:rPr lang="en-US" sz="2000" dirty="0" err="1" smtClean="0"/>
              <a:t>object_name</a:t>
            </a:r>
            <a:r>
              <a:rPr lang="en-US" sz="2000" dirty="0" smtClean="0"/>
              <a:t> = { </a:t>
            </a:r>
          </a:p>
          <a:p>
            <a:pPr>
              <a:buNone/>
            </a:pPr>
            <a:r>
              <a:rPr lang="en-US" sz="2000" dirty="0" smtClean="0"/>
              <a:t>   key1: “value1”, //scalar value </a:t>
            </a:r>
          </a:p>
          <a:p>
            <a:pPr>
              <a:buNone/>
            </a:pPr>
            <a:r>
              <a:rPr lang="en-US" sz="2000" dirty="0" smtClean="0"/>
              <a:t>   key2: “value”, </a:t>
            </a:r>
          </a:p>
          <a:p>
            <a:pPr>
              <a:buNone/>
            </a:pPr>
            <a:r>
              <a:rPr lang="en-US" sz="2000" dirty="0" smtClean="0"/>
              <a:t>   key3: function() { //functions }, </a:t>
            </a:r>
          </a:p>
          <a:p>
            <a:pPr>
              <a:buNone/>
            </a:pPr>
            <a:r>
              <a:rPr lang="en-US" sz="2000" dirty="0" smtClean="0"/>
              <a:t>   key4:[“content1”, “content2”] //collection </a:t>
            </a:r>
          </a:p>
          <a:p>
            <a:pPr>
              <a:buNone/>
            </a:pPr>
            <a:r>
              <a:rPr lang="en-US" sz="2000" dirty="0" smtClean="0"/>
              <a:t>   };</a:t>
            </a:r>
            <a:endParaRPr lang="en-US" sz="2000" dirty="0"/>
          </a:p>
        </p:txBody>
      </p:sp>
      <p:sp>
        <p:nvSpPr>
          <p:cNvPr id="3" name="Title 2"/>
          <p:cNvSpPr>
            <a:spLocks noGrp="1"/>
          </p:cNvSpPr>
          <p:nvPr>
            <p:ph type="title"/>
          </p:nvPr>
        </p:nvSpPr>
        <p:spPr/>
        <p:txBody>
          <a:bodyPr/>
          <a:lstStyle/>
          <a:p>
            <a:r>
              <a:rPr lang="en-US" dirty="0" smtClean="0"/>
              <a:t>Object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000" dirty="0" err="1" smtClean="0"/>
              <a:t>var</a:t>
            </a:r>
            <a:r>
              <a:rPr lang="en-US" sz="2000" dirty="0" smtClean="0"/>
              <a:t> person = { </a:t>
            </a:r>
          </a:p>
          <a:p>
            <a:pPr>
              <a:buNone/>
            </a:pPr>
            <a:r>
              <a:rPr lang="en-US" sz="2000" dirty="0" smtClean="0"/>
              <a:t>   </a:t>
            </a:r>
            <a:r>
              <a:rPr lang="en-US" sz="2000" dirty="0" err="1" smtClean="0"/>
              <a:t>firstname</a:t>
            </a:r>
            <a:r>
              <a:rPr lang="en-US" sz="2000" dirty="0" smtClean="0"/>
              <a:t>:"Tom", </a:t>
            </a:r>
          </a:p>
          <a:p>
            <a:pPr>
              <a:buNone/>
            </a:pPr>
            <a:r>
              <a:rPr lang="en-US" sz="2000" dirty="0" smtClean="0"/>
              <a:t>   </a:t>
            </a:r>
            <a:r>
              <a:rPr lang="en-US" sz="2000" dirty="0" err="1" smtClean="0"/>
              <a:t>lastname</a:t>
            </a:r>
            <a:r>
              <a:rPr lang="en-US" sz="2000" dirty="0" smtClean="0"/>
              <a:t>:"Hanks" </a:t>
            </a:r>
          </a:p>
          <a:p>
            <a:pPr>
              <a:buNone/>
            </a:pPr>
            <a:r>
              <a:rPr lang="en-US" sz="2000" dirty="0" smtClean="0"/>
              <a:t>}; </a:t>
            </a:r>
          </a:p>
          <a:p>
            <a:pPr>
              <a:buNone/>
            </a:pPr>
            <a:endParaRPr lang="en-US" sz="2000" dirty="0" smtClean="0"/>
          </a:p>
          <a:p>
            <a:pPr>
              <a:buNone/>
            </a:pPr>
            <a:r>
              <a:rPr lang="en-US" sz="2000" dirty="0" smtClean="0"/>
              <a:t>//access the object values </a:t>
            </a:r>
          </a:p>
          <a:p>
            <a:pPr>
              <a:buNone/>
            </a:pPr>
            <a:endParaRPr lang="en-US" sz="2000" dirty="0" smtClean="0"/>
          </a:p>
          <a:p>
            <a:pPr>
              <a:buNone/>
            </a:pPr>
            <a:r>
              <a:rPr lang="en-US" sz="2000" dirty="0" smtClean="0"/>
              <a:t>console.log(</a:t>
            </a:r>
            <a:r>
              <a:rPr lang="en-US" sz="2000" dirty="0" err="1" smtClean="0"/>
              <a:t>person.firstname</a:t>
            </a:r>
            <a:r>
              <a:rPr lang="en-US" sz="2000" dirty="0" smtClean="0"/>
              <a:t>) </a:t>
            </a:r>
          </a:p>
          <a:p>
            <a:pPr>
              <a:buNone/>
            </a:pPr>
            <a:r>
              <a:rPr lang="en-US" sz="2000" dirty="0" smtClean="0"/>
              <a:t>console.log(</a:t>
            </a:r>
            <a:r>
              <a:rPr lang="en-US" sz="2000" dirty="0" err="1" smtClean="0"/>
              <a:t>person.lastname</a:t>
            </a:r>
            <a:r>
              <a:rPr lang="en-US" sz="2000" dirty="0" smtClean="0"/>
              <a:t>)</a:t>
            </a:r>
            <a:endParaRPr lang="en-US" sz="2000" dirty="0"/>
          </a:p>
        </p:txBody>
      </p:sp>
      <p:sp>
        <p:nvSpPr>
          <p:cNvPr id="3" name="Title 2"/>
          <p:cNvSpPr>
            <a:spLocks noGrp="1"/>
          </p:cNvSpPr>
          <p:nvPr>
            <p:ph type="title"/>
          </p:nvPr>
        </p:nvSpPr>
        <p:spPr/>
        <p:txBody>
          <a:bodyPr/>
          <a:lstStyle/>
          <a:p>
            <a:r>
              <a:rPr lang="en-US" dirty="0" smtClean="0"/>
              <a:t>Object :example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t>var</a:t>
            </a:r>
            <a:r>
              <a:rPr lang="en-US" dirty="0" smtClean="0"/>
              <a:t> person = { </a:t>
            </a:r>
          </a:p>
          <a:p>
            <a:pPr lvl="1">
              <a:buNone/>
            </a:pPr>
            <a:r>
              <a:rPr lang="en-US" sz="1600" dirty="0" err="1" smtClean="0"/>
              <a:t>firstName</a:t>
            </a:r>
            <a:r>
              <a:rPr lang="en-US" sz="1600" dirty="0" smtClean="0"/>
              <a:t>:"Tom", </a:t>
            </a:r>
          </a:p>
          <a:p>
            <a:pPr lvl="1">
              <a:buNone/>
            </a:pPr>
            <a:r>
              <a:rPr lang="en-US" sz="1600" dirty="0" err="1" smtClean="0"/>
              <a:t>lastName</a:t>
            </a:r>
            <a:r>
              <a:rPr lang="en-US" sz="1600" dirty="0" smtClean="0"/>
              <a:t>:"Hanks",</a:t>
            </a:r>
          </a:p>
          <a:p>
            <a:pPr lvl="1">
              <a:buNone/>
            </a:pPr>
            <a:r>
              <a:rPr lang="en-US" sz="1600" dirty="0" err="1" smtClean="0"/>
              <a:t>sayHello:function</a:t>
            </a:r>
            <a:r>
              <a:rPr lang="en-US" sz="1600" dirty="0" smtClean="0"/>
              <a:t>() { } //Type template </a:t>
            </a:r>
          </a:p>
          <a:p>
            <a:pPr>
              <a:buNone/>
            </a:pPr>
            <a:r>
              <a:rPr lang="en-US" dirty="0" smtClean="0"/>
              <a:t>} </a:t>
            </a:r>
          </a:p>
          <a:p>
            <a:pPr>
              <a:buNone/>
            </a:pPr>
            <a:r>
              <a:rPr lang="en-US" dirty="0" err="1" smtClean="0"/>
              <a:t>person.sayHello</a:t>
            </a:r>
            <a:r>
              <a:rPr lang="en-US" dirty="0" smtClean="0"/>
              <a:t> = function() { </a:t>
            </a:r>
          </a:p>
          <a:p>
            <a:pPr>
              <a:buNone/>
            </a:pPr>
            <a:r>
              <a:rPr lang="en-US" sz="2400" dirty="0" smtClean="0"/>
              <a:t>	console.log("hello "+</a:t>
            </a:r>
            <a:r>
              <a:rPr lang="en-US" sz="2400" dirty="0" err="1" smtClean="0"/>
              <a:t>person.firstName</a:t>
            </a:r>
            <a:r>
              <a:rPr lang="en-US" sz="2400" dirty="0" smtClean="0"/>
              <a:t>)</a:t>
            </a:r>
          </a:p>
          <a:p>
            <a:pPr>
              <a:buNone/>
            </a:pPr>
            <a:r>
              <a:rPr lang="en-US" dirty="0" smtClean="0"/>
              <a:t> } </a:t>
            </a:r>
          </a:p>
          <a:p>
            <a:pPr>
              <a:buNone/>
            </a:pPr>
            <a:r>
              <a:rPr lang="en-US" dirty="0" err="1" smtClean="0"/>
              <a:t>person.sayHello</a:t>
            </a:r>
            <a:r>
              <a:rPr lang="en-US" dirty="0" smtClean="0"/>
              <a:t>()</a:t>
            </a:r>
            <a:endParaRPr lang="en-US" dirty="0"/>
          </a:p>
        </p:txBody>
      </p:sp>
      <p:sp>
        <p:nvSpPr>
          <p:cNvPr id="3" name="Title 2"/>
          <p:cNvSpPr>
            <a:spLocks noGrp="1"/>
          </p:cNvSpPr>
          <p:nvPr>
            <p:ph type="title"/>
          </p:nvPr>
        </p:nvSpPr>
        <p:spPr/>
        <p:txBody>
          <a:bodyPr>
            <a:normAutofit/>
          </a:bodyPr>
          <a:lstStyle/>
          <a:p>
            <a:r>
              <a:rPr lang="en-US" b="0" dirty="0" smtClean="0">
                <a:effectLst/>
              </a:rPr>
              <a:t>Typescript Type template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352800"/>
        </p:xfrm>
        <a:graphic>
          <a:graphicData uri="http://schemas.openxmlformats.org/drawingml/2006/table">
            <a:tbl>
              <a:tblPr firstRow="1" bandRow="1">
                <a:tableStyleId>{5C22544A-7EE6-4342-B048-85BDC9FD1C3A}</a:tableStyleId>
              </a:tblPr>
              <a:tblGrid>
                <a:gridCol w="1219200"/>
                <a:gridCol w="7010400"/>
              </a:tblGrid>
              <a:tr h="370840">
                <a:tc>
                  <a:txBody>
                    <a:bodyPr/>
                    <a:lstStyle/>
                    <a:p>
                      <a:pPr algn="ctr" fontAlgn="t"/>
                      <a:r>
                        <a:rPr lang="en-US" dirty="0" err="1"/>
                        <a:t>S.No</a:t>
                      </a:r>
                      <a:r>
                        <a:rPr lang="en-US" dirty="0"/>
                        <a:t>.</a:t>
                      </a:r>
                    </a:p>
                  </a:txBody>
                  <a:tcPr marL="76200" marR="76200" marT="76200" marB="76200"/>
                </a:tc>
                <a:tc>
                  <a:txBody>
                    <a:bodyPr/>
                    <a:lstStyle/>
                    <a:p>
                      <a:pPr algn="ctr" fontAlgn="t"/>
                      <a:r>
                        <a:rPr lang="en-US"/>
                        <a:t>Access Specifier &amp; Description</a:t>
                      </a:r>
                    </a:p>
                  </a:txBody>
                  <a:tcPr marL="76200" marR="76200" marT="76200" marB="76200"/>
                </a:tc>
              </a:tr>
              <a:tr h="370840">
                <a:tc>
                  <a:txBody>
                    <a:bodyPr/>
                    <a:lstStyle/>
                    <a:p>
                      <a:pPr algn="ctr" fontAlgn="t"/>
                      <a:r>
                        <a:rPr lang="en-US"/>
                        <a:t>1.</a:t>
                      </a:r>
                    </a:p>
                  </a:txBody>
                  <a:tcPr marL="76200" marR="76200" marT="76200" marB="76200"/>
                </a:tc>
                <a:tc>
                  <a:txBody>
                    <a:bodyPr/>
                    <a:lstStyle/>
                    <a:p>
                      <a:pPr algn="just" fontAlgn="t"/>
                      <a:r>
                        <a:rPr lang="en-US" b="1" dirty="0">
                          <a:solidFill>
                            <a:srgbClr val="000000"/>
                          </a:solidFill>
                        </a:rPr>
                        <a:t>public</a:t>
                      </a:r>
                      <a:endParaRPr lang="en-US" dirty="0">
                        <a:solidFill>
                          <a:srgbClr val="000000"/>
                        </a:solidFill>
                      </a:endParaRPr>
                    </a:p>
                    <a:p>
                      <a:pPr algn="just" fontAlgn="t"/>
                      <a:r>
                        <a:rPr lang="en-US" dirty="0">
                          <a:solidFill>
                            <a:srgbClr val="000000"/>
                          </a:solidFill>
                        </a:rPr>
                        <a:t>A public data member has </a:t>
                      </a:r>
                      <a:r>
                        <a:rPr lang="en-US" dirty="0" smtClean="0">
                          <a:solidFill>
                            <a:srgbClr val="000000"/>
                          </a:solidFill>
                        </a:rPr>
                        <a:t>global</a:t>
                      </a:r>
                      <a:r>
                        <a:rPr lang="en-US" baseline="0" dirty="0" smtClean="0">
                          <a:solidFill>
                            <a:srgbClr val="000000"/>
                          </a:solidFill>
                        </a:rPr>
                        <a:t> </a:t>
                      </a:r>
                      <a:r>
                        <a:rPr lang="en-US" dirty="0" smtClean="0">
                          <a:solidFill>
                            <a:srgbClr val="000000"/>
                          </a:solidFill>
                        </a:rPr>
                        <a:t>accessibility</a:t>
                      </a:r>
                      <a:r>
                        <a:rPr lang="en-US" dirty="0">
                          <a:solidFill>
                            <a:srgbClr val="000000"/>
                          </a:solidFill>
                        </a:rPr>
                        <a:t>. Data members in a class are public by default.</a:t>
                      </a:r>
                    </a:p>
                  </a:txBody>
                  <a:tcPr marL="76200" marR="76200" marT="76200" marB="76200"/>
                </a:tc>
              </a:tr>
              <a:tr h="370840">
                <a:tc>
                  <a:txBody>
                    <a:bodyPr/>
                    <a:lstStyle/>
                    <a:p>
                      <a:pPr algn="ctr" fontAlgn="t"/>
                      <a:r>
                        <a:rPr lang="en-US"/>
                        <a:t>2.</a:t>
                      </a:r>
                    </a:p>
                  </a:txBody>
                  <a:tcPr marL="76200" marR="76200" marT="76200" marB="76200"/>
                </a:tc>
                <a:tc>
                  <a:txBody>
                    <a:bodyPr/>
                    <a:lstStyle/>
                    <a:p>
                      <a:pPr algn="just" fontAlgn="t"/>
                      <a:r>
                        <a:rPr lang="en-US" b="1" dirty="0">
                          <a:solidFill>
                            <a:srgbClr val="000000"/>
                          </a:solidFill>
                        </a:rPr>
                        <a:t>private</a:t>
                      </a:r>
                      <a:endParaRPr lang="en-US" dirty="0">
                        <a:solidFill>
                          <a:srgbClr val="000000"/>
                        </a:solidFill>
                      </a:endParaRPr>
                    </a:p>
                    <a:p>
                      <a:pPr algn="just" fontAlgn="t"/>
                      <a:r>
                        <a:rPr lang="en-US" dirty="0">
                          <a:solidFill>
                            <a:srgbClr val="000000"/>
                          </a:solidFill>
                        </a:rPr>
                        <a:t>Private data members are accessible only within the </a:t>
                      </a:r>
                      <a:r>
                        <a:rPr lang="en-US" dirty="0" smtClean="0">
                          <a:solidFill>
                            <a:srgbClr val="000000"/>
                          </a:solidFill>
                        </a:rPr>
                        <a:t>class.</a:t>
                      </a:r>
                      <a:endParaRPr lang="en-US" dirty="0">
                        <a:solidFill>
                          <a:srgbClr val="000000"/>
                        </a:solidFill>
                      </a:endParaRPr>
                    </a:p>
                  </a:txBody>
                  <a:tcPr marL="76200" marR="76200" marT="76200" marB="76200"/>
                </a:tc>
              </a:tr>
              <a:tr h="370840">
                <a:tc>
                  <a:txBody>
                    <a:bodyPr/>
                    <a:lstStyle/>
                    <a:p>
                      <a:pPr algn="ctr" fontAlgn="t"/>
                      <a:r>
                        <a:rPr lang="en-US"/>
                        <a:t>3.</a:t>
                      </a:r>
                    </a:p>
                  </a:txBody>
                  <a:tcPr marL="76200" marR="76200" marT="76200" marB="76200"/>
                </a:tc>
                <a:tc>
                  <a:txBody>
                    <a:bodyPr/>
                    <a:lstStyle/>
                    <a:p>
                      <a:pPr algn="just" fontAlgn="t"/>
                      <a:r>
                        <a:rPr lang="en-US" b="1" dirty="0">
                          <a:solidFill>
                            <a:srgbClr val="000000"/>
                          </a:solidFill>
                        </a:rPr>
                        <a:t>protected</a:t>
                      </a:r>
                      <a:endParaRPr lang="en-US" dirty="0">
                        <a:solidFill>
                          <a:srgbClr val="000000"/>
                        </a:solidFill>
                      </a:endParaRPr>
                    </a:p>
                    <a:p>
                      <a:pPr algn="just" fontAlgn="t"/>
                      <a:r>
                        <a:rPr lang="en-US" dirty="0">
                          <a:solidFill>
                            <a:srgbClr val="000000"/>
                          </a:solidFill>
                        </a:rPr>
                        <a:t>A protected data member is accessible by the members within the same class as that of the former and also by the members of the child classes.</a:t>
                      </a:r>
                    </a:p>
                  </a:txBody>
                  <a:tcPr marL="76200" marR="76200" marT="76200" marB="76200"/>
                </a:tc>
              </a:tr>
            </a:tbl>
          </a:graphicData>
        </a:graphic>
      </p:graphicFrame>
      <p:sp>
        <p:nvSpPr>
          <p:cNvPr id="3" name="Title 2"/>
          <p:cNvSpPr>
            <a:spLocks noGrp="1"/>
          </p:cNvSpPr>
          <p:nvPr>
            <p:ph type="title"/>
          </p:nvPr>
        </p:nvSpPr>
        <p:spPr/>
        <p:txBody>
          <a:bodyPr/>
          <a:lstStyle/>
          <a:p>
            <a:r>
              <a:rPr lang="en-US" b="0" dirty="0" smtClean="0">
                <a:effectLst/>
              </a:rPr>
              <a:t>Data Hiding</a:t>
            </a:r>
            <a:endParaRPr lang="en-US" b="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TypeScript will compile the code and generate compilation errors, if it finds some sort of syntax errors. </a:t>
            </a:r>
          </a:p>
          <a:p>
            <a:r>
              <a:rPr lang="en-US" sz="2400" dirty="0" smtClean="0"/>
              <a:t>This helps to highlight errors before the script is run.</a:t>
            </a:r>
          </a:p>
          <a:p>
            <a:r>
              <a:rPr lang="en-US" sz="2400" dirty="0" smtClean="0"/>
              <a:t>The type of a variable, declared with no type, may be inferred by the TLS(Type Language Script)  based on its value.</a:t>
            </a:r>
          </a:p>
          <a:p>
            <a:r>
              <a:rPr lang="en-US" sz="2400" dirty="0" smtClean="0"/>
              <a:t>TypeScript supports Object Oriented Programming concepts like classes, interfaces, inheritance, etc.</a:t>
            </a:r>
            <a:endParaRPr lang="en-US" sz="2400" dirty="0"/>
          </a:p>
        </p:txBody>
      </p:sp>
      <p:sp>
        <p:nvSpPr>
          <p:cNvPr id="3" name="Title 2"/>
          <p:cNvSpPr>
            <a:spLocks noGrp="1"/>
          </p:cNvSpPr>
          <p:nvPr>
            <p:ph type="title"/>
          </p:nvPr>
        </p:nvSpPr>
        <p:spPr/>
        <p:txBody>
          <a:bodyPr>
            <a:normAutofit/>
          </a:bodyPr>
          <a:lstStyle/>
          <a:p>
            <a:r>
              <a:rPr lang="en-US" b="0" dirty="0" smtClean="0">
                <a:effectLst/>
              </a:rPr>
              <a:t>Why Use TypeScript?</a:t>
            </a:r>
            <a:endParaRPr lang="en-US" b="0" dirty="0">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namespace is a way to logically group related code. </a:t>
            </a:r>
          </a:p>
          <a:p>
            <a:r>
              <a:rPr lang="en-US" dirty="0" smtClean="0"/>
              <a:t>This is inbuilt into TypeScript unlike in JavaScript where variables declarations go into a global scope.</a:t>
            </a:r>
          </a:p>
          <a:p>
            <a:r>
              <a:rPr lang="en-US" dirty="0" smtClean="0"/>
              <a:t>If  multiple JavaScript files are used within same project there will be possibility of overwriting or misconstruing the same variables.</a:t>
            </a:r>
            <a:endParaRPr lang="en-US" dirty="0"/>
          </a:p>
        </p:txBody>
      </p:sp>
      <p:sp>
        <p:nvSpPr>
          <p:cNvPr id="3" name="Title 2"/>
          <p:cNvSpPr>
            <a:spLocks noGrp="1"/>
          </p:cNvSpPr>
          <p:nvPr>
            <p:ph type="title"/>
          </p:nvPr>
        </p:nvSpPr>
        <p:spPr/>
        <p:txBody>
          <a:bodyPr/>
          <a:lstStyle/>
          <a:p>
            <a:r>
              <a:rPr lang="en-US" b="0" dirty="0" smtClean="0">
                <a:effectLst/>
              </a:rPr>
              <a:t>Namespace</a:t>
            </a:r>
            <a:endParaRPr lang="en-US" b="0" dirty="0">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namespace </a:t>
            </a:r>
            <a:r>
              <a:rPr lang="en-US" dirty="0" err="1" smtClean="0"/>
              <a:t>SomeNameSpaceName</a:t>
            </a:r>
            <a:r>
              <a:rPr lang="en-US" dirty="0" smtClean="0"/>
              <a:t> { </a:t>
            </a:r>
          </a:p>
          <a:p>
            <a:pPr>
              <a:buNone/>
            </a:pPr>
            <a:endParaRPr lang="en-US" dirty="0" smtClean="0"/>
          </a:p>
          <a:p>
            <a:pPr lvl="1">
              <a:buNone/>
            </a:pPr>
            <a:r>
              <a:rPr lang="en-US" dirty="0" smtClean="0"/>
              <a:t>export interface </a:t>
            </a:r>
            <a:r>
              <a:rPr lang="en-US" dirty="0" err="1" smtClean="0"/>
              <a:t>ISomeInterfaceName</a:t>
            </a:r>
            <a:r>
              <a:rPr lang="en-US" dirty="0" smtClean="0"/>
              <a:t> { } </a:t>
            </a:r>
          </a:p>
          <a:p>
            <a:pPr lvl="1">
              <a:buNone/>
            </a:pPr>
            <a:r>
              <a:rPr lang="en-US" dirty="0" smtClean="0"/>
              <a:t>export class </a:t>
            </a:r>
            <a:r>
              <a:rPr lang="en-US" dirty="0" err="1" smtClean="0"/>
              <a:t>SomeClassName</a:t>
            </a:r>
            <a:r>
              <a:rPr lang="en-US" dirty="0" smtClean="0"/>
              <a:t> { } </a:t>
            </a:r>
          </a:p>
          <a:p>
            <a:pPr>
              <a:buNone/>
            </a:pPr>
            <a:endParaRPr lang="en-US" dirty="0" smtClean="0"/>
          </a:p>
          <a:p>
            <a:pPr>
              <a:buNone/>
            </a:pPr>
            <a:r>
              <a:rPr lang="en-US" dirty="0" smtClean="0"/>
              <a:t>}</a:t>
            </a:r>
          </a:p>
          <a:p>
            <a:pPr>
              <a:buNone/>
            </a:pPr>
            <a:r>
              <a:rPr lang="en-US" dirty="0" smtClean="0"/>
              <a:t> </a:t>
            </a:r>
            <a:endParaRPr lang="en-US" dirty="0"/>
          </a:p>
        </p:txBody>
      </p:sp>
      <p:sp>
        <p:nvSpPr>
          <p:cNvPr id="3" name="Title 2"/>
          <p:cNvSpPr>
            <a:spLocks noGrp="1"/>
          </p:cNvSpPr>
          <p:nvPr>
            <p:ph type="title"/>
          </p:nvPr>
        </p:nvSpPr>
        <p:spPr/>
        <p:txBody>
          <a:bodyPr/>
          <a:lstStyle/>
          <a:p>
            <a:r>
              <a:rPr lang="en-US" dirty="0" smtClean="0"/>
              <a:t>Defining namespace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TypeScript is just JavaScript.</a:t>
            </a:r>
          </a:p>
          <a:p>
            <a:r>
              <a:rPr lang="en-US" dirty="0" smtClean="0"/>
              <a:t>TypeScript supports other JS libraries.</a:t>
            </a:r>
          </a:p>
          <a:p>
            <a:r>
              <a:rPr lang="en-US" dirty="0" smtClean="0"/>
              <a:t>TypeScript is portable.</a:t>
            </a:r>
            <a:endParaRPr lang="en-US" dirty="0"/>
          </a:p>
        </p:txBody>
      </p:sp>
      <p:sp>
        <p:nvSpPr>
          <p:cNvPr id="3" name="Title 2"/>
          <p:cNvSpPr>
            <a:spLocks noGrp="1"/>
          </p:cNvSpPr>
          <p:nvPr>
            <p:ph type="title"/>
          </p:nvPr>
        </p:nvSpPr>
        <p:spPr/>
        <p:txBody>
          <a:bodyPr/>
          <a:lstStyle/>
          <a:p>
            <a:r>
              <a:rPr lang="en-US" dirty="0" smtClean="0"/>
              <a:t>Features of Type Script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order to execute type script you need to install it from  node.js Environment.</a:t>
            </a:r>
          </a:p>
          <a:p>
            <a:r>
              <a:rPr lang="en-US" dirty="0" smtClean="0"/>
              <a:t>Steps:</a:t>
            </a:r>
          </a:p>
          <a:p>
            <a:pPr lvl="1"/>
            <a:r>
              <a:rPr lang="en-US" dirty="0" smtClean="0"/>
              <a:t>Connect to node.js command prompt</a:t>
            </a:r>
          </a:p>
          <a:p>
            <a:pPr lvl="1"/>
            <a:r>
              <a:rPr lang="en-US" dirty="0" smtClean="0"/>
              <a:t>Type the command as </a:t>
            </a:r>
            <a:r>
              <a:rPr lang="en-US" b="1" dirty="0" err="1" smtClean="0"/>
              <a:t>npm</a:t>
            </a:r>
            <a:r>
              <a:rPr lang="en-US" b="1" dirty="0" smtClean="0"/>
              <a:t> install –g typescript</a:t>
            </a:r>
          </a:p>
          <a:p>
            <a:r>
              <a:rPr lang="en-US" dirty="0" smtClean="0"/>
              <a:t>Once typescript installation completed you can write code.</a:t>
            </a:r>
            <a:endParaRPr lang="en-US" dirty="0"/>
          </a:p>
        </p:txBody>
      </p:sp>
      <p:sp>
        <p:nvSpPr>
          <p:cNvPr id="3" name="Title 2"/>
          <p:cNvSpPr>
            <a:spLocks noGrp="1"/>
          </p:cNvSpPr>
          <p:nvPr>
            <p:ph type="title"/>
          </p:nvPr>
        </p:nvSpPr>
        <p:spPr/>
        <p:txBody>
          <a:bodyPr/>
          <a:lstStyle/>
          <a:p>
            <a:r>
              <a:rPr lang="en-US" dirty="0" smtClean="0"/>
              <a:t>Install typescript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TypeScript file can be compiled using</a:t>
            </a:r>
          </a:p>
          <a:p>
            <a:pPr lvl="1"/>
            <a:r>
              <a:rPr lang="en-US" dirty="0" smtClean="0"/>
              <a:t> </a:t>
            </a:r>
            <a:r>
              <a:rPr lang="en-US" dirty="0" err="1" smtClean="0"/>
              <a:t>tsc</a:t>
            </a:r>
            <a:r>
              <a:rPr lang="en-US" dirty="0" smtClean="0"/>
              <a:t> </a:t>
            </a:r>
            <a:r>
              <a:rPr lang="en-US" dirty="0" err="1" smtClean="0"/>
              <a:t>yourFile.ts</a:t>
            </a:r>
            <a:endParaRPr lang="en-US" dirty="0" smtClean="0"/>
          </a:p>
          <a:p>
            <a:r>
              <a:rPr lang="en-US" dirty="0" smtClean="0"/>
              <a:t>It will generate .</a:t>
            </a:r>
            <a:r>
              <a:rPr lang="en-US" dirty="0" err="1" smtClean="0"/>
              <a:t>js</a:t>
            </a:r>
            <a:r>
              <a:rPr lang="en-US" dirty="0" smtClean="0"/>
              <a:t> file with given filename.</a:t>
            </a:r>
          </a:p>
          <a:p>
            <a:r>
              <a:rPr lang="en-US" dirty="0" smtClean="0"/>
              <a:t>Execute .</a:t>
            </a:r>
            <a:r>
              <a:rPr lang="en-US" dirty="0" err="1" smtClean="0"/>
              <a:t>js</a:t>
            </a:r>
            <a:r>
              <a:rPr lang="en-US" dirty="0" smtClean="0"/>
              <a:t> file using following command:</a:t>
            </a:r>
          </a:p>
          <a:p>
            <a:pPr lvl="1"/>
            <a:r>
              <a:rPr lang="en-US" dirty="0" smtClean="0"/>
              <a:t>Node yourFile.js</a:t>
            </a:r>
            <a:endParaRPr lang="en-US" dirty="0"/>
          </a:p>
        </p:txBody>
      </p:sp>
      <p:sp>
        <p:nvSpPr>
          <p:cNvPr id="3" name="Title 2"/>
          <p:cNvSpPr>
            <a:spLocks noGrp="1"/>
          </p:cNvSpPr>
          <p:nvPr>
            <p:ph type="title"/>
          </p:nvPr>
        </p:nvSpPr>
        <p:spPr/>
        <p:txBody>
          <a:bodyPr/>
          <a:lstStyle/>
          <a:p>
            <a:r>
              <a:rPr lang="en-US" dirty="0" smtClean="0"/>
              <a:t>Compile Typescript</a:t>
            </a:r>
            <a:endParaRPr lang="en-US" dirty="0"/>
          </a:p>
        </p:txBody>
      </p:sp>
      <p:pic>
        <p:nvPicPr>
          <p:cNvPr id="6146" name="Picture 2" descr="TypeScript Compiler"/>
          <p:cNvPicPr>
            <a:picLocks noChangeAspect="1" noChangeArrowheads="1"/>
          </p:cNvPicPr>
          <p:nvPr/>
        </p:nvPicPr>
        <p:blipFill>
          <a:blip r:embed="rId2"/>
          <a:srcRect/>
          <a:stretch>
            <a:fillRect/>
          </a:stretch>
        </p:blipFill>
        <p:spPr bwMode="auto">
          <a:xfrm>
            <a:off x="1114428" y="4114800"/>
            <a:ext cx="5743572" cy="127635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Modules</a:t>
            </a:r>
          </a:p>
          <a:p>
            <a:r>
              <a:rPr lang="en-US" dirty="0" smtClean="0"/>
              <a:t>Functions</a:t>
            </a:r>
          </a:p>
          <a:p>
            <a:r>
              <a:rPr lang="en-US" dirty="0" smtClean="0"/>
              <a:t>Variables</a:t>
            </a:r>
          </a:p>
          <a:p>
            <a:r>
              <a:rPr lang="en-US" dirty="0" smtClean="0"/>
              <a:t>Statements and Expressions</a:t>
            </a:r>
          </a:p>
          <a:p>
            <a:r>
              <a:rPr lang="en-US" dirty="0" smtClean="0"/>
              <a:t>Comments</a:t>
            </a:r>
          </a:p>
          <a:p>
            <a:endParaRPr lang="en-US" dirty="0"/>
          </a:p>
        </p:txBody>
      </p:sp>
      <p:sp>
        <p:nvSpPr>
          <p:cNvPr id="3" name="Title 2"/>
          <p:cNvSpPr>
            <a:spLocks noGrp="1"/>
          </p:cNvSpPr>
          <p:nvPr>
            <p:ph type="title"/>
          </p:nvPr>
        </p:nvSpPr>
        <p:spPr/>
        <p:txBody>
          <a:bodyPr/>
          <a:lstStyle/>
          <a:p>
            <a:r>
              <a:rPr lang="en-US" dirty="0" smtClean="0"/>
              <a:t>Components of TypeScript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21336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fontAlgn="t"/>
                      <a:r>
                        <a:rPr lang="en-US" dirty="0"/>
                        <a:t>Valid identifiers</a:t>
                      </a:r>
                    </a:p>
                  </a:txBody>
                  <a:tcPr marL="76200" marR="76200" marT="76200" marB="76200"/>
                </a:tc>
                <a:tc>
                  <a:txBody>
                    <a:bodyPr/>
                    <a:lstStyle/>
                    <a:p>
                      <a:pPr algn="ctr" fontAlgn="t"/>
                      <a:r>
                        <a:rPr lang="en-US"/>
                        <a:t>Invalid identifiers</a:t>
                      </a:r>
                    </a:p>
                  </a:txBody>
                  <a:tcPr marL="76200" marR="76200" marT="76200" marB="76200"/>
                </a:tc>
              </a:tr>
              <a:tr h="370840">
                <a:tc>
                  <a:txBody>
                    <a:bodyPr/>
                    <a:lstStyle/>
                    <a:p>
                      <a:pPr fontAlgn="t"/>
                      <a:r>
                        <a:rPr lang="en-US"/>
                        <a:t>firstName</a:t>
                      </a:r>
                    </a:p>
                  </a:txBody>
                  <a:tcPr marL="76200" marR="76200" marT="76200" marB="76200"/>
                </a:tc>
                <a:tc>
                  <a:txBody>
                    <a:bodyPr/>
                    <a:lstStyle/>
                    <a:p>
                      <a:pPr fontAlgn="t"/>
                      <a:r>
                        <a:rPr lang="en-US"/>
                        <a:t>Var</a:t>
                      </a:r>
                    </a:p>
                  </a:txBody>
                  <a:tcPr marL="76200" marR="76200" marT="76200" marB="76200"/>
                </a:tc>
              </a:tr>
              <a:tr h="370840">
                <a:tc>
                  <a:txBody>
                    <a:bodyPr/>
                    <a:lstStyle/>
                    <a:p>
                      <a:pPr fontAlgn="t"/>
                      <a:r>
                        <a:rPr lang="en-US"/>
                        <a:t>first_name</a:t>
                      </a:r>
                    </a:p>
                  </a:txBody>
                  <a:tcPr marL="76200" marR="76200" marT="76200" marB="76200"/>
                </a:tc>
                <a:tc>
                  <a:txBody>
                    <a:bodyPr/>
                    <a:lstStyle/>
                    <a:p>
                      <a:pPr fontAlgn="t"/>
                      <a:r>
                        <a:rPr lang="en-US"/>
                        <a:t>first name</a:t>
                      </a:r>
                    </a:p>
                  </a:txBody>
                  <a:tcPr marL="76200" marR="76200" marT="76200" marB="76200"/>
                </a:tc>
              </a:tr>
              <a:tr h="370840">
                <a:tc>
                  <a:txBody>
                    <a:bodyPr/>
                    <a:lstStyle/>
                    <a:p>
                      <a:pPr fontAlgn="t"/>
                      <a:r>
                        <a:rPr lang="en-US"/>
                        <a:t>num1</a:t>
                      </a:r>
                    </a:p>
                  </a:txBody>
                  <a:tcPr marL="76200" marR="76200" marT="76200" marB="76200"/>
                </a:tc>
                <a:tc>
                  <a:txBody>
                    <a:bodyPr/>
                    <a:lstStyle/>
                    <a:p>
                      <a:pPr fontAlgn="t"/>
                      <a:r>
                        <a:rPr lang="en-US"/>
                        <a:t>first-name</a:t>
                      </a:r>
                    </a:p>
                  </a:txBody>
                  <a:tcPr marL="76200" marR="76200" marT="76200" marB="76200"/>
                </a:tc>
              </a:tr>
              <a:tr h="370840">
                <a:tc>
                  <a:txBody>
                    <a:bodyPr/>
                    <a:lstStyle/>
                    <a:p>
                      <a:pPr fontAlgn="t"/>
                      <a:r>
                        <a:rPr lang="en-US"/>
                        <a:t>$result</a:t>
                      </a:r>
                    </a:p>
                  </a:txBody>
                  <a:tcPr marL="76200" marR="76200" marT="76200" marB="76200"/>
                </a:tc>
                <a:tc>
                  <a:txBody>
                    <a:bodyPr/>
                    <a:lstStyle/>
                    <a:p>
                      <a:pPr fontAlgn="t"/>
                      <a:r>
                        <a:rPr lang="en-US" dirty="0"/>
                        <a:t>1number</a:t>
                      </a:r>
                    </a:p>
                  </a:txBody>
                  <a:tcPr marL="76200" marR="76200" marT="76200" marB="76200"/>
                </a:tc>
              </a:tr>
            </a:tbl>
          </a:graphicData>
        </a:graphic>
      </p:graphicFrame>
      <p:sp>
        <p:nvSpPr>
          <p:cNvPr id="3" name="Title 2"/>
          <p:cNvSpPr>
            <a:spLocks noGrp="1"/>
          </p:cNvSpPr>
          <p:nvPr>
            <p:ph type="title"/>
          </p:nvPr>
        </p:nvSpPr>
        <p:spPr/>
        <p:txBody>
          <a:bodyPr/>
          <a:lstStyle/>
          <a:p>
            <a:r>
              <a:rPr lang="en-US" dirty="0" smtClean="0"/>
              <a:t>Identifiers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Let US execute some programs in TypeScript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472</TotalTime>
  <Words>1038</Words>
  <Application>Microsoft Office PowerPoint</Application>
  <PresentationFormat>On-screen Show (4:3)</PresentationFormat>
  <Paragraphs>217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Concourse</vt:lpstr>
      <vt:lpstr>TypeScript </vt:lpstr>
      <vt:lpstr>What is Type Script</vt:lpstr>
      <vt:lpstr>Why Use TypeScript?</vt:lpstr>
      <vt:lpstr>Features of Type Script</vt:lpstr>
      <vt:lpstr>Install typescript</vt:lpstr>
      <vt:lpstr>Compile Typescript</vt:lpstr>
      <vt:lpstr>Components of TypeScript</vt:lpstr>
      <vt:lpstr>Identifiers </vt:lpstr>
      <vt:lpstr>Let US execute some programs in TypeScript</vt:lpstr>
      <vt:lpstr>Types in Script</vt:lpstr>
      <vt:lpstr>Inferred Typing in TypeScript</vt:lpstr>
      <vt:lpstr> Assertion in TypeScript</vt:lpstr>
      <vt:lpstr>Scope of Variable</vt:lpstr>
      <vt:lpstr>Example:Scope</vt:lpstr>
      <vt:lpstr>Operators</vt:lpstr>
      <vt:lpstr>Arrays in TypeScript</vt:lpstr>
      <vt:lpstr>Declaring and Initializing Arrays</vt:lpstr>
      <vt:lpstr>Array Exampe:</vt:lpstr>
      <vt:lpstr>ArrayOf Objects</vt:lpstr>
      <vt:lpstr>Tuple</vt:lpstr>
      <vt:lpstr>TypeScript:interface</vt:lpstr>
      <vt:lpstr>What interface consist </vt:lpstr>
      <vt:lpstr>Declaration </vt:lpstr>
      <vt:lpstr>TypeScript:Class</vt:lpstr>
      <vt:lpstr>The instanceof operator</vt:lpstr>
      <vt:lpstr>Object</vt:lpstr>
      <vt:lpstr>Object :example</vt:lpstr>
      <vt:lpstr>Typescript Type template</vt:lpstr>
      <vt:lpstr>Data Hiding</vt:lpstr>
      <vt:lpstr>Namespace</vt:lpstr>
      <vt:lpstr>Defining namespace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Bhimsen</dc:creator>
  <cp:lastModifiedBy>Bhimsen</cp:lastModifiedBy>
  <cp:revision>30</cp:revision>
  <dcterms:created xsi:type="dcterms:W3CDTF">2018-03-05T07:38:05Z</dcterms:created>
  <dcterms:modified xsi:type="dcterms:W3CDTF">2019-04-19T04:58:43Z</dcterms:modified>
</cp:coreProperties>
</file>