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output.txt" TargetMode="External"/><Relationship Id="rId2" Type="http://schemas.openxmlformats.org/officeDocument/2006/relationships/hyperlink" Target="sampleData.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981201" y="1981200"/>
            <a:ext cx="4572000" cy="1524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Skip() Method</a:t>
            </a:r>
            <a:endParaRPr lang="en-US" dirty="0"/>
          </a:p>
        </p:txBody>
      </p:sp>
      <p:sp>
        <p:nvSpPr>
          <p:cNvPr id="3" name="Content Placeholder 2"/>
          <p:cNvSpPr>
            <a:spLocks noGrp="1"/>
          </p:cNvSpPr>
          <p:nvPr>
            <p:ph idx="1"/>
          </p:nvPr>
        </p:nvSpPr>
        <p:spPr/>
        <p:txBody>
          <a:bodyPr/>
          <a:lstStyle/>
          <a:p>
            <a:r>
              <a:rPr lang="en-US" dirty="0" err="1" smtClean="0"/>
              <a:t>Syntax:The</a:t>
            </a:r>
            <a:r>
              <a:rPr lang="en-US" dirty="0" smtClean="0"/>
              <a:t> basic syntax of </a:t>
            </a:r>
            <a:r>
              <a:rPr lang="en-US" b="1" dirty="0" smtClean="0"/>
              <a:t>skip()</a:t>
            </a:r>
            <a:r>
              <a:rPr lang="en-US" dirty="0" smtClean="0"/>
              <a:t> method is as follows −</a:t>
            </a:r>
          </a:p>
          <a:p>
            <a:pPr lvl="1"/>
            <a:r>
              <a:rPr lang="en-US" sz="2000" dirty="0" err="1" smtClean="0"/>
              <a:t>db.COLLECTION_NAME.find</a:t>
            </a:r>
            <a:r>
              <a:rPr lang="en-US" sz="2000" dirty="0" smtClean="0"/>
              <a:t>().limit(NUMBER).skip(NUMBER)</a:t>
            </a:r>
          </a:p>
          <a:p>
            <a:pPr marL="338138" lvl="1">
              <a:buNone/>
            </a:pP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sort() Method</a:t>
            </a:r>
            <a:endParaRPr lang="en-US" dirty="0"/>
          </a:p>
        </p:txBody>
      </p:sp>
      <p:sp>
        <p:nvSpPr>
          <p:cNvPr id="3" name="Content Placeholder 2"/>
          <p:cNvSpPr>
            <a:spLocks noGrp="1"/>
          </p:cNvSpPr>
          <p:nvPr>
            <p:ph idx="1"/>
          </p:nvPr>
        </p:nvSpPr>
        <p:spPr/>
        <p:txBody>
          <a:bodyPr/>
          <a:lstStyle/>
          <a:p>
            <a:r>
              <a:rPr lang="en-US" dirty="0" smtClean="0"/>
              <a:t>The basic syntax of </a:t>
            </a:r>
            <a:r>
              <a:rPr lang="en-US" b="1" dirty="0" smtClean="0"/>
              <a:t>sort()</a:t>
            </a:r>
            <a:r>
              <a:rPr lang="en-US" dirty="0" smtClean="0"/>
              <a:t> method is as follows: </a:t>
            </a:r>
          </a:p>
          <a:p>
            <a:pPr lvl="1">
              <a:buFont typeface="Courier New" pitchFamily="49" charset="0"/>
              <a:buChar char="o"/>
            </a:pPr>
            <a:r>
              <a:rPr lang="en-US" dirty="0" err="1" smtClean="0"/>
              <a:t>db.COLLECTION_NAME.find</a:t>
            </a:r>
            <a:r>
              <a:rPr lang="en-US" dirty="0" smtClean="0"/>
              <a:t>().sort({KEY:1})</a:t>
            </a:r>
          </a:p>
          <a:p>
            <a:pPr lvl="1">
              <a:buFont typeface="Courier New" pitchFamily="49" charset="0"/>
              <a:buChar char="o"/>
            </a:pPr>
            <a:r>
              <a:rPr lang="en-US" dirty="0" smtClean="0"/>
              <a:t>To specify sorting order 1 and -1 are used. </a:t>
            </a:r>
          </a:p>
          <a:p>
            <a:pPr lvl="1">
              <a:buFont typeface="Courier New" pitchFamily="49" charset="0"/>
              <a:buChar char="o"/>
            </a:pPr>
            <a:r>
              <a:rPr lang="en-US" dirty="0" smtClean="0"/>
              <a:t>1 is used for ascending order </a:t>
            </a:r>
          </a:p>
          <a:p>
            <a:pPr lvl="1">
              <a:buFont typeface="Courier New" pitchFamily="49" charset="0"/>
              <a:buChar char="o"/>
            </a:pPr>
            <a:r>
              <a:rPr lang="en-US" dirty="0" smtClean="0"/>
              <a:t>-1 is used for descending order.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ensureIndex</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Indexes support the efficient resolution of queries.</a:t>
            </a:r>
          </a:p>
          <a:p>
            <a:r>
              <a:rPr lang="en-US" dirty="0" smtClean="0"/>
              <a:t>Indexes are special data structures, that store a small portion of the data set in an easy-to-traverse form. </a:t>
            </a:r>
          </a:p>
          <a:p>
            <a:r>
              <a:rPr lang="en-US" dirty="0" smtClean="0"/>
              <a:t>The index stores the value of a specific field or set of fields, ordered by the value of the field as specified in the index.</a:t>
            </a:r>
          </a:p>
          <a:p>
            <a:r>
              <a:rPr lang="en-US" dirty="0" smtClean="0"/>
              <a:t>Syntax: </a:t>
            </a:r>
          </a:p>
          <a:p>
            <a:pPr lvl="1"/>
            <a:r>
              <a:rPr lang="en-US" dirty="0" err="1" smtClean="0"/>
              <a:t>db.COLLECTION_NAME.ensureIndex</a:t>
            </a:r>
            <a:r>
              <a:rPr lang="en-US" dirty="0" smtClean="0"/>
              <a:t>({KEY:1})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aggregate() Method</a:t>
            </a:r>
            <a:endParaRPr lang="en-US" dirty="0"/>
          </a:p>
        </p:txBody>
      </p:sp>
      <p:sp>
        <p:nvSpPr>
          <p:cNvPr id="3" name="Content Placeholder 2"/>
          <p:cNvSpPr>
            <a:spLocks noGrp="1"/>
          </p:cNvSpPr>
          <p:nvPr>
            <p:ph idx="1"/>
          </p:nvPr>
        </p:nvSpPr>
        <p:spPr/>
        <p:txBody>
          <a:bodyPr/>
          <a:lstStyle/>
          <a:p>
            <a:r>
              <a:rPr lang="en-US" dirty="0" smtClean="0"/>
              <a:t>Syntax: </a:t>
            </a:r>
            <a:r>
              <a:rPr lang="en-US" sz="2400" dirty="0" err="1" smtClean="0"/>
              <a:t>db.COLLECTION_NAME.aggregate</a:t>
            </a:r>
            <a:r>
              <a:rPr lang="en-US" sz="2400" dirty="0" smtClean="0"/>
              <a:t>(AGGREGATE_OPERATION)</a:t>
            </a:r>
          </a:p>
          <a:p>
            <a:r>
              <a:rPr lang="en-US" sz="2800" dirty="0" err="1" smtClean="0">
                <a:hlinkClick r:id="rId2" action="ppaction://hlinkfile"/>
              </a:rPr>
              <a:t>SampleData</a:t>
            </a:r>
            <a:endParaRPr lang="en-US" sz="2800" dirty="0" smtClean="0"/>
          </a:p>
          <a:p>
            <a:r>
              <a:rPr lang="en-US" sz="2800" dirty="0" smtClean="0"/>
              <a:t>Apply command: </a:t>
            </a:r>
          </a:p>
          <a:p>
            <a:pPr lvl="1"/>
            <a:r>
              <a:rPr lang="en-US" sz="2400" dirty="0" err="1" smtClean="0"/>
              <a:t>db.mycol.aggregate</a:t>
            </a:r>
            <a:r>
              <a:rPr lang="en-US" sz="2400" dirty="0" smtClean="0"/>
              <a:t>([{$group : {_id : "$</a:t>
            </a:r>
            <a:r>
              <a:rPr lang="en-US" sz="2400" dirty="0" err="1" smtClean="0"/>
              <a:t>by_user</a:t>
            </a:r>
            <a:r>
              <a:rPr lang="en-US" sz="2400" dirty="0" smtClean="0"/>
              <a:t>", </a:t>
            </a:r>
            <a:r>
              <a:rPr lang="en-US" sz="2400" dirty="0" err="1" smtClean="0"/>
              <a:t>num_tutorial</a:t>
            </a:r>
            <a:r>
              <a:rPr lang="en-US" sz="2400" dirty="0" smtClean="0"/>
              <a:t> : {$sum : 1}}}])</a:t>
            </a:r>
          </a:p>
          <a:p>
            <a:pPr lvl="1"/>
            <a:r>
              <a:rPr lang="en-US" sz="2400" dirty="0" smtClean="0"/>
              <a:t>Output will be </a:t>
            </a:r>
            <a:r>
              <a:rPr lang="en-US" sz="2400" dirty="0" smtClean="0">
                <a:hlinkClick r:id="rId3" action="ppaction://hlinkfile"/>
              </a:rPr>
              <a:t>click </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rmAutofit fontScale="90000"/>
          </a:bodyPr>
          <a:lstStyle/>
          <a:p>
            <a:r>
              <a:rPr lang="en-US" dirty="0" err="1" smtClean="0"/>
              <a:t>Aggrgate</a:t>
            </a:r>
            <a:r>
              <a:rPr lang="en-US" dirty="0" smtClean="0"/>
              <a:t> Expressions</a:t>
            </a:r>
            <a:endParaRPr lang="en-US" dirty="0"/>
          </a:p>
        </p:txBody>
      </p:sp>
      <p:graphicFrame>
        <p:nvGraphicFramePr>
          <p:cNvPr id="4" name="Table 3"/>
          <p:cNvGraphicFramePr>
            <a:graphicFrameLocks noGrp="1"/>
          </p:cNvGraphicFramePr>
          <p:nvPr/>
        </p:nvGraphicFramePr>
        <p:xfrm>
          <a:off x="533400" y="762000"/>
          <a:ext cx="8229600" cy="5443093"/>
        </p:xfrm>
        <a:graphic>
          <a:graphicData uri="http://schemas.openxmlformats.org/drawingml/2006/table">
            <a:tbl>
              <a:tblPr/>
              <a:tblGrid>
                <a:gridCol w="1295401"/>
                <a:gridCol w="3657599"/>
                <a:gridCol w="3276600"/>
              </a:tblGrid>
              <a:tr h="53870">
                <a:tc>
                  <a:txBody>
                    <a:bodyPr/>
                    <a:lstStyle/>
                    <a:p>
                      <a:pPr algn="ctr" fontAlgn="t"/>
                      <a:r>
                        <a:rPr lang="en-US" sz="1400" dirty="0"/>
                        <a:t>Expression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t>Description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t>Example</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24438">
                <a:tc>
                  <a:txBody>
                    <a:bodyPr/>
                    <a:lstStyle/>
                    <a:p>
                      <a:pPr algn="ctr" fontAlgn="ctr"/>
                      <a:r>
                        <a:rPr lang="en-US" sz="1400" dirty="0"/>
                        <a:t>$sum</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Sums up the defined value from all documents in the collection.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num_tutorial : {$sum : "$likes"}}}])</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4438">
                <a:tc>
                  <a:txBody>
                    <a:bodyPr/>
                    <a:lstStyle/>
                    <a:p>
                      <a:pPr algn="ctr" fontAlgn="ctr"/>
                      <a:r>
                        <a:rPr lang="en-US" sz="1400" dirty="0"/>
                        <a:t>$</a:t>
                      </a:r>
                      <a:r>
                        <a:rPr lang="en-US" sz="1400" dirty="0" err="1"/>
                        <a:t>avg</a:t>
                      </a:r>
                      <a:endParaRPr lang="en-US" sz="1400" dirty="0"/>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Calculates the average of all given values from all documents in the collection.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num_tutorial : {$avg : "$likes"}}}])</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4438">
                <a:tc>
                  <a:txBody>
                    <a:bodyPr/>
                    <a:lstStyle/>
                    <a:p>
                      <a:pPr algn="ctr" fontAlgn="ctr"/>
                      <a:r>
                        <a:rPr lang="en-US" sz="1400" dirty="0"/>
                        <a:t>$min</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Gets the minimum of the corresponding values from all documents in the collection.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num_tutorial : {$min : "$likes"}}}])</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4438">
                <a:tc>
                  <a:txBody>
                    <a:bodyPr/>
                    <a:lstStyle/>
                    <a:p>
                      <a:pPr algn="ctr" fontAlgn="ctr"/>
                      <a:r>
                        <a:rPr lang="en-US" sz="1400" dirty="0"/>
                        <a:t>$max</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Gets the maximum of the corresponding values from all documents in the collection.</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num_tutorial : {$max : "$likes"}}}])</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3140">
                <a:tc>
                  <a:txBody>
                    <a:bodyPr/>
                    <a:lstStyle/>
                    <a:p>
                      <a:pPr algn="ctr" fontAlgn="ctr"/>
                      <a:r>
                        <a:rPr lang="en-US" sz="1400" dirty="0"/>
                        <a:t>$push</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Inserts the value to an array in the resulting document.</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url : {$push: "$url"}}}])</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1659">
                <a:tc>
                  <a:txBody>
                    <a:bodyPr/>
                    <a:lstStyle/>
                    <a:p>
                      <a:pPr algn="ctr" fontAlgn="ctr"/>
                      <a:r>
                        <a:rPr lang="en-US" sz="1400" dirty="0"/>
                        <a:t>$</a:t>
                      </a:r>
                      <a:r>
                        <a:rPr lang="en-US" sz="1400" dirty="0" err="1"/>
                        <a:t>addToSet</a:t>
                      </a:r>
                      <a:endParaRPr lang="en-US" sz="1400" dirty="0"/>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Inserts the value to an array in the resulting document but does not create duplicates.</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url : {$addToSet : "$url"}}}])</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8789">
                <a:tc>
                  <a:txBody>
                    <a:bodyPr/>
                    <a:lstStyle/>
                    <a:p>
                      <a:pPr algn="ctr" fontAlgn="ctr"/>
                      <a:r>
                        <a:rPr lang="en-US" sz="1400" dirty="0"/>
                        <a:t>$first</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Gets the first document from the source documents according to the grouping. Typically this makes only sense together with some previously applied “$sort”-stage.</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t>db.mycol.aggregate([{$group : {_id : "$by_user", first_url : {$first : "$url"}}}])</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8789">
                <a:tc>
                  <a:txBody>
                    <a:bodyPr/>
                    <a:lstStyle/>
                    <a:p>
                      <a:pPr algn="ctr" fontAlgn="ctr"/>
                      <a:r>
                        <a:rPr lang="en-US" sz="1400" dirty="0"/>
                        <a:t>$last</a:t>
                      </a:r>
                    </a:p>
                  </a:txBody>
                  <a:tcPr marL="1981" marR="1981" marT="1981" marB="19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t>Gets the last document from the source documents according to the grouping. Typically this makes only sense together with some previously applied “$sort”-stage.</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err="1"/>
                        <a:t>db.mycol.aggregate</a:t>
                      </a:r>
                      <a:r>
                        <a:rPr lang="en-US" sz="1400" dirty="0"/>
                        <a:t>([{$group : {_id : "$</a:t>
                      </a:r>
                      <a:r>
                        <a:rPr lang="en-US" sz="1400" dirty="0" err="1"/>
                        <a:t>by_user</a:t>
                      </a:r>
                      <a:r>
                        <a:rPr lang="en-US" sz="1400" dirty="0"/>
                        <a:t>", </a:t>
                      </a:r>
                      <a:r>
                        <a:rPr lang="en-US" sz="1400" dirty="0" err="1"/>
                        <a:t>last_url</a:t>
                      </a:r>
                      <a:r>
                        <a:rPr lang="en-US" sz="1400" dirty="0"/>
                        <a:t> : {$last : "$</a:t>
                      </a:r>
                      <a:r>
                        <a:rPr lang="en-US" sz="1400" dirty="0" err="1"/>
                        <a:t>url</a:t>
                      </a:r>
                      <a:r>
                        <a:rPr lang="en-US" sz="1400" dirty="0"/>
                        <a:t>"}}}])</a:t>
                      </a:r>
                    </a:p>
                  </a:txBody>
                  <a:tcPr marL="1981" marR="1981" marT="1981" marB="19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endParaRPr lang="en-US" dirty="0"/>
          </a:p>
        </p:txBody>
      </p:sp>
      <p:sp>
        <p:nvSpPr>
          <p:cNvPr id="3" name="Content Placeholder 2"/>
          <p:cNvSpPr>
            <a:spLocks noGrp="1"/>
          </p:cNvSpPr>
          <p:nvPr>
            <p:ph idx="1"/>
          </p:nvPr>
        </p:nvSpPr>
        <p:spPr/>
        <p:txBody>
          <a:bodyPr>
            <a:noAutofit/>
          </a:bodyPr>
          <a:lstStyle/>
          <a:p>
            <a:pPr lvl="0"/>
            <a:r>
              <a:rPr lang="en-US" sz="1800" b="1" dirty="0" smtClean="0"/>
              <a:t>String</a:t>
            </a:r>
            <a:r>
              <a:rPr lang="en-US" sz="1800" dirty="0" smtClean="0"/>
              <a:t> − This is the most commonly used </a:t>
            </a:r>
            <a:r>
              <a:rPr lang="en-US" sz="1800" dirty="0" err="1" smtClean="0"/>
              <a:t>datatype</a:t>
            </a:r>
            <a:r>
              <a:rPr lang="en-US" sz="1800" dirty="0" smtClean="0"/>
              <a:t> to store the data. String in </a:t>
            </a:r>
            <a:r>
              <a:rPr lang="en-US" sz="1800" dirty="0" err="1" smtClean="0"/>
              <a:t>MongoDB</a:t>
            </a:r>
            <a:r>
              <a:rPr lang="en-US" sz="1800" dirty="0" smtClean="0"/>
              <a:t> must be UTF-8 valid.</a:t>
            </a:r>
          </a:p>
          <a:p>
            <a:pPr lvl="0"/>
            <a:r>
              <a:rPr lang="en-US" sz="1800" b="1" dirty="0" smtClean="0"/>
              <a:t>Integer</a:t>
            </a:r>
            <a:r>
              <a:rPr lang="en-US" sz="1800" dirty="0" smtClean="0"/>
              <a:t> − This type is used to store a numerical value. Integer can be 32 bit or 64 bit depending upon your server.</a:t>
            </a:r>
          </a:p>
          <a:p>
            <a:pPr lvl="0"/>
            <a:r>
              <a:rPr lang="en-US" sz="1800" b="1" dirty="0" smtClean="0"/>
              <a:t>Boolean</a:t>
            </a:r>
            <a:r>
              <a:rPr lang="en-US" sz="1800" dirty="0" smtClean="0"/>
              <a:t> − This type is used to store a </a:t>
            </a:r>
            <a:r>
              <a:rPr lang="en-US" sz="1800" dirty="0" err="1" smtClean="0"/>
              <a:t>boolean</a:t>
            </a:r>
            <a:r>
              <a:rPr lang="en-US" sz="1800" dirty="0" smtClean="0"/>
              <a:t> (true/ false) value.</a:t>
            </a:r>
          </a:p>
          <a:p>
            <a:pPr lvl="0"/>
            <a:r>
              <a:rPr lang="en-US" sz="1800" b="1" dirty="0" smtClean="0"/>
              <a:t>Double</a:t>
            </a:r>
            <a:r>
              <a:rPr lang="en-US" sz="1800" dirty="0" smtClean="0"/>
              <a:t> − This type is used to store floating point values.</a:t>
            </a:r>
          </a:p>
          <a:p>
            <a:pPr lvl="0"/>
            <a:r>
              <a:rPr lang="en-US" sz="1800" b="1" dirty="0" smtClean="0"/>
              <a:t>Min/ Max keys</a:t>
            </a:r>
            <a:r>
              <a:rPr lang="en-US" sz="1800" dirty="0" smtClean="0"/>
              <a:t> − This type is used to compare a value against the lowest and highest BSON elements.</a:t>
            </a:r>
          </a:p>
          <a:p>
            <a:pPr lvl="0"/>
            <a:r>
              <a:rPr lang="en-US" sz="1800" b="1" dirty="0" smtClean="0"/>
              <a:t>Arrays</a:t>
            </a:r>
            <a:r>
              <a:rPr lang="en-US" sz="1800" dirty="0" smtClean="0"/>
              <a:t> − This type is used to store arrays or list or multiple values into one key.</a:t>
            </a:r>
          </a:p>
          <a:p>
            <a:pPr lvl="0"/>
            <a:r>
              <a:rPr lang="en-US" sz="1800" b="1" dirty="0" smtClean="0"/>
              <a:t>Timestamp</a:t>
            </a:r>
            <a:r>
              <a:rPr lang="en-US" sz="1800" dirty="0" smtClean="0"/>
              <a:t> − </a:t>
            </a:r>
            <a:r>
              <a:rPr lang="en-US" sz="1800" dirty="0" err="1" smtClean="0"/>
              <a:t>ctimestamp</a:t>
            </a:r>
            <a:r>
              <a:rPr lang="en-US" sz="1800" dirty="0" smtClean="0"/>
              <a:t>. This can be handy for recording when a document has been modified or added.</a:t>
            </a:r>
          </a:p>
          <a:p>
            <a:pPr lvl="0"/>
            <a:r>
              <a:rPr lang="en-US" sz="1800" b="1" dirty="0" smtClean="0"/>
              <a:t>Object</a:t>
            </a:r>
            <a:r>
              <a:rPr lang="en-US" sz="1800" dirty="0" smtClean="0"/>
              <a:t> − This </a:t>
            </a:r>
            <a:r>
              <a:rPr lang="en-US" sz="1800" dirty="0" err="1" smtClean="0"/>
              <a:t>datatype</a:t>
            </a:r>
            <a:r>
              <a:rPr lang="en-US" sz="1800" dirty="0" smtClean="0"/>
              <a:t> is used for embedded documents.</a:t>
            </a:r>
          </a:p>
          <a:p>
            <a:pPr lvl="0"/>
            <a:r>
              <a:rPr lang="en-US" sz="1800" b="1" dirty="0" smtClean="0"/>
              <a:t>Null</a:t>
            </a:r>
            <a:r>
              <a:rPr lang="en-US" sz="1800" dirty="0" smtClean="0"/>
              <a:t> − This type is used to store a Null value.</a:t>
            </a:r>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smtClean="0"/>
              <a:t>Symbol</a:t>
            </a:r>
            <a:r>
              <a:rPr lang="en-US" dirty="0" smtClean="0"/>
              <a:t> − This </a:t>
            </a:r>
            <a:r>
              <a:rPr lang="en-US" dirty="0" err="1" smtClean="0"/>
              <a:t>datatype</a:t>
            </a:r>
            <a:r>
              <a:rPr lang="en-US" dirty="0" smtClean="0"/>
              <a:t> is used identically to a string; however, it's generally reserved for languages that use a specific symbol type.</a:t>
            </a:r>
          </a:p>
          <a:p>
            <a:pPr lvl="0"/>
            <a:r>
              <a:rPr lang="en-US" b="1" dirty="0" smtClean="0"/>
              <a:t>Date </a:t>
            </a:r>
            <a:r>
              <a:rPr lang="en-US" dirty="0" smtClean="0"/>
              <a:t>− This </a:t>
            </a:r>
            <a:r>
              <a:rPr lang="en-US" dirty="0" err="1" smtClean="0"/>
              <a:t>datatype</a:t>
            </a:r>
            <a:r>
              <a:rPr lang="en-US" dirty="0" smtClean="0"/>
              <a:t> is used to store the current date or time in UNIX time format. You can specify your own date time by creating object of Date and passing day, month, year into it.</a:t>
            </a:r>
          </a:p>
          <a:p>
            <a:pPr lvl="0"/>
            <a:r>
              <a:rPr lang="en-US" b="1" dirty="0" smtClean="0"/>
              <a:t>Object ID</a:t>
            </a:r>
            <a:r>
              <a:rPr lang="en-US" dirty="0" smtClean="0"/>
              <a:t> − This </a:t>
            </a:r>
            <a:r>
              <a:rPr lang="en-US" dirty="0" err="1" smtClean="0"/>
              <a:t>datatype</a:t>
            </a:r>
            <a:r>
              <a:rPr lang="en-US" dirty="0" smtClean="0"/>
              <a:t> is used to store the document’s ID.</a:t>
            </a:r>
          </a:p>
          <a:p>
            <a:pPr lvl="0"/>
            <a:r>
              <a:rPr lang="en-US" b="1" dirty="0" smtClean="0"/>
              <a:t>Binary data</a:t>
            </a:r>
            <a:r>
              <a:rPr lang="en-US" dirty="0" smtClean="0"/>
              <a:t> − This </a:t>
            </a:r>
            <a:r>
              <a:rPr lang="en-US" dirty="0" err="1" smtClean="0"/>
              <a:t>datatype</a:t>
            </a:r>
            <a:r>
              <a:rPr lang="en-US" dirty="0" smtClean="0"/>
              <a:t> is used to store binary data.</a:t>
            </a:r>
          </a:p>
          <a:p>
            <a:pPr lvl="0"/>
            <a:r>
              <a:rPr lang="en-US" b="1" dirty="0" smtClean="0"/>
              <a:t>Code</a:t>
            </a:r>
            <a:r>
              <a:rPr lang="en-US" dirty="0" smtClean="0"/>
              <a:t> − This </a:t>
            </a:r>
            <a:r>
              <a:rPr lang="en-US" dirty="0" err="1" smtClean="0"/>
              <a:t>datatype</a:t>
            </a:r>
            <a:r>
              <a:rPr lang="en-US" dirty="0" smtClean="0"/>
              <a:t> is used to store JavaScript code into the document.</a:t>
            </a:r>
          </a:p>
          <a:p>
            <a:pPr lvl="0"/>
            <a:r>
              <a:rPr lang="en-US" b="1" dirty="0" smtClean="0"/>
              <a:t>Regular expression</a:t>
            </a:r>
            <a:r>
              <a:rPr lang="en-US" dirty="0" smtClean="0"/>
              <a:t> − This </a:t>
            </a:r>
            <a:r>
              <a:rPr lang="en-US" dirty="0" err="1" smtClean="0"/>
              <a:t>datatype</a:t>
            </a:r>
            <a:r>
              <a:rPr lang="en-US" dirty="0" smtClean="0"/>
              <a:t> is used to store regular expression.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collections </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collection is the process of grouping of </a:t>
            </a:r>
            <a:r>
              <a:rPr lang="en-US" b="1" dirty="0" err="1" smtClean="0"/>
              <a:t>MongoDB</a:t>
            </a:r>
            <a:r>
              <a:rPr lang="en-US" dirty="0" smtClean="0"/>
              <a:t> documents. </a:t>
            </a:r>
          </a:p>
          <a:p>
            <a:r>
              <a:rPr lang="en-US" dirty="0" err="1" smtClean="0"/>
              <a:t>MongoDB</a:t>
            </a:r>
            <a:r>
              <a:rPr lang="en-US" dirty="0" smtClean="0"/>
              <a:t>  </a:t>
            </a:r>
            <a:r>
              <a:rPr lang="en-US" b="1" dirty="0" smtClean="0"/>
              <a:t>collection</a:t>
            </a:r>
            <a:r>
              <a:rPr lang="en-US" dirty="0" smtClean="0"/>
              <a:t> is the equivalent of an RDBMS table. </a:t>
            </a:r>
          </a:p>
          <a:p>
            <a:r>
              <a:rPr lang="en-US" dirty="0" err="1" smtClean="0"/>
              <a:t>MongoDB</a:t>
            </a:r>
            <a:r>
              <a:rPr lang="en-US" dirty="0" smtClean="0"/>
              <a:t> </a:t>
            </a:r>
            <a:r>
              <a:rPr lang="en-US" b="1" dirty="0" smtClean="0"/>
              <a:t>collection</a:t>
            </a:r>
            <a:r>
              <a:rPr lang="en-US" dirty="0" smtClean="0"/>
              <a:t> exists within a single database. </a:t>
            </a:r>
          </a:p>
          <a:p>
            <a:r>
              <a:rPr lang="en-US" dirty="0" err="1" smtClean="0"/>
              <a:t>MongoDB</a:t>
            </a:r>
            <a:r>
              <a:rPr lang="en-US" dirty="0" smtClean="0"/>
              <a:t> </a:t>
            </a:r>
            <a:r>
              <a:rPr lang="en-US" b="1" dirty="0" smtClean="0"/>
              <a:t>Collections</a:t>
            </a:r>
            <a:r>
              <a:rPr lang="en-US" dirty="0" smtClean="0"/>
              <a:t> do not enforce a schema.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Document in </a:t>
            </a:r>
            <a:r>
              <a:rPr lang="en-US" dirty="0" err="1" smtClean="0"/>
              <a:t>MongoDB</a:t>
            </a:r>
            <a:endParaRPr lang="en-US" dirty="0"/>
          </a:p>
        </p:txBody>
      </p:sp>
      <p:sp>
        <p:nvSpPr>
          <p:cNvPr id="3" name="Content Placeholder 2"/>
          <p:cNvSpPr>
            <a:spLocks noGrp="1"/>
          </p:cNvSpPr>
          <p:nvPr>
            <p:ph idx="1"/>
          </p:nvPr>
        </p:nvSpPr>
        <p:spPr/>
        <p:txBody>
          <a:bodyPr/>
          <a:lstStyle/>
          <a:p>
            <a:r>
              <a:rPr lang="en-US" b="1" dirty="0" err="1" smtClean="0"/>
              <a:t>MongoDB</a:t>
            </a:r>
            <a:r>
              <a:rPr lang="en-US" dirty="0" smtClean="0"/>
              <a:t> stores data records as BSON </a:t>
            </a:r>
            <a:r>
              <a:rPr lang="en-US" b="1" dirty="0" smtClean="0"/>
              <a:t>documents</a:t>
            </a:r>
            <a:r>
              <a:rPr lang="en-US" dirty="0" smtClean="0"/>
              <a:t>. </a:t>
            </a:r>
          </a:p>
          <a:p>
            <a:r>
              <a:rPr lang="en-US" dirty="0" smtClean="0"/>
              <a:t>BSON is a binary representation of </a:t>
            </a:r>
            <a:r>
              <a:rPr lang="en-US" dirty="0" err="1" smtClean="0"/>
              <a:t>JSON</a:t>
            </a:r>
            <a:r>
              <a:rPr lang="en-US" b="1" dirty="0" err="1" smtClean="0"/>
              <a:t>documents</a:t>
            </a:r>
            <a:r>
              <a:rPr lang="en-US" dirty="0" smtClean="0"/>
              <a:t>, though it contains more data types than JSON.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collection</a:t>
            </a:r>
            <a:endParaRPr lang="en-US" dirty="0"/>
          </a:p>
        </p:txBody>
      </p:sp>
      <p:sp>
        <p:nvSpPr>
          <p:cNvPr id="3" name="Content Placeholder 2"/>
          <p:cNvSpPr>
            <a:spLocks noGrp="1"/>
          </p:cNvSpPr>
          <p:nvPr>
            <p:ph idx="1"/>
          </p:nvPr>
        </p:nvSpPr>
        <p:spPr/>
        <p:txBody>
          <a:bodyPr>
            <a:normAutofit fontScale="92500"/>
          </a:bodyPr>
          <a:lstStyle/>
          <a:p>
            <a:r>
              <a:rPr lang="en-US" dirty="0" err="1" smtClean="0"/>
              <a:t>MongoDB</a:t>
            </a:r>
            <a:r>
              <a:rPr lang="en-US" dirty="0" smtClean="0"/>
              <a:t> </a:t>
            </a:r>
            <a:r>
              <a:rPr lang="en-US" b="1" dirty="0" err="1" smtClean="0"/>
              <a:t>db.createCollection</a:t>
            </a:r>
            <a:r>
              <a:rPr lang="en-US" b="1" dirty="0" smtClean="0"/>
              <a:t>(name, options)</a:t>
            </a:r>
            <a:r>
              <a:rPr lang="en-US" dirty="0" smtClean="0"/>
              <a:t> is used to create collection.</a:t>
            </a:r>
          </a:p>
          <a:p>
            <a:r>
              <a:rPr lang="en-US" dirty="0" smtClean="0"/>
              <a:t>Syntax</a:t>
            </a:r>
          </a:p>
          <a:p>
            <a:pPr>
              <a:buNone/>
            </a:pPr>
            <a:r>
              <a:rPr lang="en-US" dirty="0" smtClean="0"/>
              <a:t>		Basic syntax of </a:t>
            </a:r>
            <a:r>
              <a:rPr lang="en-US" b="1" dirty="0" err="1" smtClean="0"/>
              <a:t>createCollection</a:t>
            </a:r>
            <a:r>
              <a:rPr lang="en-US" b="1" dirty="0" smtClean="0"/>
              <a:t>()</a:t>
            </a:r>
          </a:p>
          <a:p>
            <a:r>
              <a:rPr lang="en-US" b="1" dirty="0" smtClean="0"/>
              <a:t>Example:</a:t>
            </a:r>
          </a:p>
          <a:p>
            <a:pPr>
              <a:buNone/>
            </a:pPr>
            <a:r>
              <a:rPr lang="en-US" dirty="0" smtClean="0"/>
              <a:t>      </a:t>
            </a:r>
            <a:r>
              <a:rPr lang="en-US" dirty="0" err="1" smtClean="0"/>
              <a:t>db.createCollection</a:t>
            </a:r>
            <a:r>
              <a:rPr lang="en-US" dirty="0" smtClean="0"/>
              <a:t>("</a:t>
            </a:r>
            <a:r>
              <a:rPr lang="en-US" dirty="0" err="1" smtClean="0"/>
              <a:t>mycollection</a:t>
            </a:r>
            <a:r>
              <a:rPr lang="en-US" dirty="0" smtClean="0"/>
              <a:t>") { "ok" : 1 }</a:t>
            </a:r>
          </a:p>
          <a:p>
            <a:r>
              <a:rPr lang="en-US" dirty="0" smtClean="0"/>
              <a:t>Check collections using following command:</a:t>
            </a:r>
          </a:p>
          <a:p>
            <a:pPr>
              <a:buNone/>
            </a:pPr>
            <a:r>
              <a:rPr lang="en-US" dirty="0" smtClean="0"/>
              <a:t>    &gt;show collections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collection</a:t>
            </a:r>
            <a:endParaRPr lang="en-US" dirty="0"/>
          </a:p>
        </p:txBody>
      </p:sp>
      <p:graphicFrame>
        <p:nvGraphicFramePr>
          <p:cNvPr id="4" name="Content Placeholder 3"/>
          <p:cNvGraphicFramePr>
            <a:graphicFrameLocks noGrp="1"/>
          </p:cNvGraphicFramePr>
          <p:nvPr>
            <p:ph idx="1"/>
          </p:nvPr>
        </p:nvGraphicFramePr>
        <p:xfrm>
          <a:off x="228600" y="1874838"/>
          <a:ext cx="8839199" cy="4582456"/>
        </p:xfrm>
        <a:graphic>
          <a:graphicData uri="http://schemas.openxmlformats.org/drawingml/2006/table">
            <a:tbl>
              <a:tblPr/>
              <a:tblGrid>
                <a:gridCol w="1295400"/>
                <a:gridCol w="1219200"/>
                <a:gridCol w="6324599"/>
              </a:tblGrid>
              <a:tr h="338842">
                <a:tc>
                  <a:txBody>
                    <a:bodyPr/>
                    <a:lstStyle/>
                    <a:p>
                      <a:pPr algn="ctr" fontAlgn="t"/>
                      <a:r>
                        <a:rPr lang="en-US" sz="1800" dirty="0"/>
                        <a:t>Field</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t>Type</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t>Description</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645805">
                <a:tc>
                  <a:txBody>
                    <a:bodyPr/>
                    <a:lstStyle/>
                    <a:p>
                      <a:pPr algn="ctr" fontAlgn="ctr"/>
                      <a:r>
                        <a:rPr lang="en-US" sz="1800"/>
                        <a:t>capped</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dirty="0"/>
                        <a:t>Boolean</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(Optional) If true, enables a capped collection. Capped collection is a fixed size collection that automatically overwrites its oldest entries when it reaches its maximum size. </a:t>
                      </a:r>
                      <a:r>
                        <a:rPr lang="en-US" sz="1800" b="1" dirty="0"/>
                        <a:t>If you specify true, you need to specify size parameter also.</a:t>
                      </a:r>
                      <a:endParaRPr lang="en-US" sz="1800" dirty="0"/>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496">
                <a:tc>
                  <a:txBody>
                    <a:bodyPr/>
                    <a:lstStyle/>
                    <a:p>
                      <a:pPr algn="ctr" fontAlgn="ctr"/>
                      <a:r>
                        <a:rPr lang="en-US" sz="1800"/>
                        <a:t>autoIndexId</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t>Boolean</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(Optional) If true, automatically create index on _id </a:t>
                      </a:r>
                      <a:r>
                        <a:rPr lang="en-US" sz="1800" dirty="0" err="1"/>
                        <a:t>field.s</a:t>
                      </a:r>
                      <a:r>
                        <a:rPr lang="en-US" sz="1800" dirty="0"/>
                        <a:t> Default value is false.</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2323">
                <a:tc>
                  <a:txBody>
                    <a:bodyPr/>
                    <a:lstStyle/>
                    <a:p>
                      <a:pPr algn="ctr" fontAlgn="ctr"/>
                      <a:r>
                        <a:rPr lang="en-US" sz="1800"/>
                        <a:t>size</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t>number</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(Optional) Specifies a maximum size in bytes for a capped collection. </a:t>
                      </a:r>
                      <a:r>
                        <a:rPr lang="en-US" sz="1800" b="1" dirty="0"/>
                        <a:t>If capped is true, then you need to specify this field also.</a:t>
                      </a:r>
                      <a:endParaRPr lang="en-US" sz="1800" dirty="0"/>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496">
                <a:tc>
                  <a:txBody>
                    <a:bodyPr/>
                    <a:lstStyle/>
                    <a:p>
                      <a:pPr algn="ctr" fontAlgn="ctr"/>
                      <a:r>
                        <a:rPr lang="en-US" sz="1800"/>
                        <a:t>max</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ctr"/>
                      <a:r>
                        <a:rPr lang="en-US" sz="1800"/>
                        <a:t>number</a:t>
                      </a:r>
                    </a:p>
                  </a:txBody>
                  <a:tcPr marL="60508" marR="60508" marT="60508" marB="605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(Optional) Specifies the maximum number of documents allowed in the capped collection.</a:t>
                      </a:r>
                    </a:p>
                  </a:txBody>
                  <a:tcPr marL="60508" marR="60508" marT="60508" marB="605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145" name="Rectangle 1"/>
          <p:cNvSpPr>
            <a:spLocks noChangeArrowheads="1"/>
          </p:cNvSpPr>
          <p:nvPr/>
        </p:nvSpPr>
        <p:spPr bwMode="auto">
          <a:xfrm>
            <a:off x="0" y="1447800"/>
            <a:ext cx="593893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Following is the list of options you can use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collection object</a:t>
            </a:r>
            <a:endParaRPr lang="en-US" dirty="0"/>
          </a:p>
        </p:txBody>
      </p:sp>
      <p:sp>
        <p:nvSpPr>
          <p:cNvPr id="3" name="Content Placeholder 2"/>
          <p:cNvSpPr>
            <a:spLocks noGrp="1"/>
          </p:cNvSpPr>
          <p:nvPr>
            <p:ph idx="1"/>
          </p:nvPr>
        </p:nvSpPr>
        <p:spPr/>
        <p:txBody>
          <a:bodyPr/>
          <a:lstStyle/>
          <a:p>
            <a:r>
              <a:rPr lang="en-US" b="1" dirty="0" err="1" smtClean="0"/>
              <a:t>db.collection.drop</a:t>
            </a:r>
            <a:r>
              <a:rPr lang="en-US" b="1" dirty="0" smtClean="0"/>
              <a:t>()</a:t>
            </a:r>
            <a:r>
              <a:rPr lang="en-US" dirty="0" smtClean="0"/>
              <a:t> is used to drop a collection from the database.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Limit() Method</a:t>
            </a:r>
            <a:endParaRPr lang="en-US" dirty="0"/>
          </a:p>
        </p:txBody>
      </p:sp>
      <p:sp>
        <p:nvSpPr>
          <p:cNvPr id="3" name="Content Placeholder 2"/>
          <p:cNvSpPr>
            <a:spLocks noGrp="1"/>
          </p:cNvSpPr>
          <p:nvPr>
            <p:ph idx="1"/>
          </p:nvPr>
        </p:nvSpPr>
        <p:spPr/>
        <p:txBody>
          <a:bodyPr/>
          <a:lstStyle/>
          <a:p>
            <a:r>
              <a:rPr lang="en-US" dirty="0" smtClean="0"/>
              <a:t>To limit the records in </a:t>
            </a:r>
            <a:r>
              <a:rPr lang="en-US" dirty="0" err="1" smtClean="0"/>
              <a:t>MongoDB</a:t>
            </a:r>
            <a:r>
              <a:rPr lang="en-US" dirty="0" smtClean="0"/>
              <a:t>, you need to use </a:t>
            </a:r>
            <a:r>
              <a:rPr lang="en-US" b="1" dirty="0" smtClean="0"/>
              <a:t>limit()</a:t>
            </a:r>
            <a:r>
              <a:rPr lang="en-US" dirty="0" smtClean="0"/>
              <a:t> method. </a:t>
            </a:r>
          </a:p>
          <a:p>
            <a:r>
              <a:rPr lang="en-US" dirty="0" smtClean="0"/>
              <a:t>The method accepts one number type argument, which is the number of documents that you want to be displayed.</a:t>
            </a:r>
          </a:p>
          <a:p>
            <a:r>
              <a:rPr lang="en-US" dirty="0" smtClean="0"/>
              <a:t>Syntax</a:t>
            </a:r>
          </a:p>
          <a:p>
            <a:pPr lvl="1"/>
            <a:r>
              <a:rPr lang="en-US" dirty="0" err="1" smtClean="0"/>
              <a:t>db.COLLECTION_NAME.find</a:t>
            </a:r>
            <a:r>
              <a:rPr lang="en-US" dirty="0" smtClean="0"/>
              <a:t>().limit(NUMBER)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532</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Datatypes</vt:lpstr>
      <vt:lpstr>Datatypes</vt:lpstr>
      <vt:lpstr>What is collections </vt:lpstr>
      <vt:lpstr>What is Document in MongoDB</vt:lpstr>
      <vt:lpstr>How to create collection</vt:lpstr>
      <vt:lpstr>How to create collection</vt:lpstr>
      <vt:lpstr>Drop collection object</vt:lpstr>
      <vt:lpstr>The Limit() Method</vt:lpstr>
      <vt:lpstr>MongoDB Skip() Method</vt:lpstr>
      <vt:lpstr>The sort() Method</vt:lpstr>
      <vt:lpstr>The ensureIndex() Method</vt:lpstr>
      <vt:lpstr>The aggregate() Method</vt:lpstr>
      <vt:lpstr>Aggrgate Expressions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Bhimsen</dc:creator>
  <cp:lastModifiedBy>Bhimsen</cp:lastModifiedBy>
  <cp:revision>4</cp:revision>
  <dcterms:created xsi:type="dcterms:W3CDTF">2006-08-16T00:00:00Z</dcterms:created>
  <dcterms:modified xsi:type="dcterms:W3CDTF">2018-05-21T08:50:29Z</dcterms:modified>
</cp:coreProperties>
</file>