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71" r:id="rId4"/>
    <p:sldId id="272" r:id="rId5"/>
    <p:sldId id="273" r:id="rId6"/>
    <p:sldId id="274" r:id="rId7"/>
    <p:sldId id="275" r:id="rId8"/>
    <p:sldId id="288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06EA3-A521-49CC-9045-124ABA85953D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2168E-91D5-4C23-811F-F63763F12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6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1A931-FFDD-4C2C-8BCA-A4AC48366B69}" type="slidenum">
              <a:rPr lang="en-US"/>
              <a:pPr/>
              <a:t>2</a:t>
            </a:fld>
            <a:endParaRPr lang="en-US"/>
          </a:p>
        </p:txBody>
      </p:sp>
      <p:sp>
        <p:nvSpPr>
          <p:cNvPr id="4925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254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D1905-BF1A-4C40-A0D4-54F8A9A66A58}" type="slidenum">
              <a:rPr lang="en-US"/>
              <a:pPr/>
              <a:t>12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9F855-5D3D-4D8C-9B4A-55D1219C9FAF}" type="slidenum">
              <a:rPr lang="en-US"/>
              <a:pPr/>
              <a:t>13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7B488-4597-4976-B92B-2E225E613B7E}" type="slidenum">
              <a:rPr lang="en-US"/>
              <a:pPr/>
              <a:t>14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D82142-10E5-490A-9707-A107C6EA01CF}" type="slidenum">
              <a:rPr lang="en-US"/>
              <a:pPr/>
              <a:t>15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2A9BA6-BEA1-420A-BFE6-8A4AF8A87C1A}" type="slidenum">
              <a:rPr lang="en-US"/>
              <a:pPr/>
              <a:t>16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B96BD6-ABA0-439A-83B3-FCAA531772CA}" type="slidenum">
              <a:rPr lang="en-US"/>
              <a:pPr/>
              <a:t>17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8F4800-CA41-4771-BE4A-F77CE1FB5133}" type="slidenum">
              <a:rPr lang="en-US"/>
              <a:pPr/>
              <a:t>18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2546B-0D90-4214-9F17-81F52D916562}" type="slidenum">
              <a:rPr lang="en-US"/>
              <a:pPr/>
              <a:t>19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21A5B5-CA2E-4AA7-AA9F-687737972709}" type="slidenum">
              <a:rPr lang="en-US"/>
              <a:pPr/>
              <a:t>3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ADC6C-4C5A-4EA8-B527-673EA9DD5524}" type="slidenum">
              <a:rPr lang="en-US"/>
              <a:pPr/>
              <a:t>4</a:t>
            </a:fld>
            <a:endParaRPr lang="en-US"/>
          </a:p>
        </p:txBody>
      </p:sp>
      <p:sp>
        <p:nvSpPr>
          <p:cNvPr id="4556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568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070EDA-E392-4513-AB12-3E074B80E050}" type="slidenum">
              <a:rPr lang="en-US"/>
              <a:pPr/>
              <a:t>5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7F4F65-6856-4650-80AB-70FBDD3A834A}" type="slidenum">
              <a:rPr lang="en-US"/>
              <a:pPr/>
              <a:t>6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669B84-4056-48EC-9701-7412258EF672}" type="slidenum">
              <a:rPr lang="en-US"/>
              <a:pPr/>
              <a:t>7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CAA68-B798-4C78-A775-AA49ECC19718}" type="slidenum">
              <a:rPr lang="en-US"/>
              <a:pPr/>
              <a:t>9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40162-EB2E-4F4C-818B-FB6381056744}" type="slidenum">
              <a:rPr lang="en-US"/>
              <a:pPr/>
              <a:t>10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EC748-8584-43B4-9689-343E19D06439}" type="slidenum">
              <a:rPr lang="en-US"/>
              <a:pPr/>
              <a:t>11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Custom Tags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ChangeArrowheads="1"/>
          </p:cNvSpPr>
          <p:nvPr/>
        </p:nvSpPr>
        <p:spPr bwMode="auto">
          <a:xfrm>
            <a:off x="609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sz="1600" dirty="0" smtClean="0">
                <a:cs typeface="Times New Roman" charset="0"/>
              </a:rPr>
              <a:t>The </a:t>
            </a:r>
            <a:r>
              <a:rPr lang="en-US" sz="1600" dirty="0">
                <a:cs typeface="Times New Roman" charset="0"/>
              </a:rPr>
              <a:t>methods that you need to override in the tag handler of an empty custom tag are:</a:t>
            </a:r>
          </a:p>
          <a:p>
            <a:pPr marL="1600200" lvl="3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sz="1600" dirty="0" err="1">
                <a:cs typeface="Courier New" pitchFamily="49" charset="0"/>
              </a:rPr>
              <a:t>doStartTag</a:t>
            </a:r>
            <a:r>
              <a:rPr lang="en-US" sz="1600" dirty="0">
                <a:cs typeface="Courier New" pitchFamily="49" charset="0"/>
              </a:rPr>
              <a:t>()</a:t>
            </a:r>
            <a:r>
              <a:rPr lang="en-US" sz="1600" dirty="0">
                <a:cs typeface="Times New Roman" charset="0"/>
              </a:rPr>
              <a:t>: Is called when the container encounters the start tag of a custom tag. The following code snippet shows the </a:t>
            </a:r>
            <a:r>
              <a:rPr lang="en-US" sz="1600" dirty="0" err="1">
                <a:cs typeface="Courier New" pitchFamily="49" charset="0"/>
              </a:rPr>
              <a:t>doStartTag</a:t>
            </a:r>
            <a:r>
              <a:rPr lang="en-US" sz="1600" dirty="0">
                <a:cs typeface="Courier New" pitchFamily="49" charset="0"/>
              </a:rPr>
              <a:t>()</a:t>
            </a:r>
            <a:r>
              <a:rPr lang="en-US" sz="1600" dirty="0">
                <a:cs typeface="Times New Roman" charset="0"/>
              </a:rPr>
              <a:t> method of a tag handler for a custom tag that displays a welcome message:</a:t>
            </a:r>
          </a:p>
          <a:p>
            <a:pPr marL="1600200" lvl="3" indent="-228600">
              <a:spcBef>
                <a:spcPct val="20000"/>
              </a:spcBef>
              <a:buSzPct val="140000"/>
            </a:pPr>
            <a:r>
              <a:rPr lang="en-US" sz="1600" dirty="0">
                <a:cs typeface="Times New Roman" charset="0"/>
              </a:rPr>
              <a:t>	public </a:t>
            </a:r>
            <a:r>
              <a:rPr lang="en-US" sz="1600" dirty="0" err="1">
                <a:cs typeface="Times New Roman" charset="0"/>
              </a:rPr>
              <a:t>int</a:t>
            </a:r>
            <a:r>
              <a:rPr lang="en-US" sz="1600" dirty="0">
                <a:cs typeface="Times New Roman" charset="0"/>
              </a:rPr>
              <a:t> </a:t>
            </a:r>
            <a:r>
              <a:rPr lang="en-US" sz="1600" dirty="0" err="1">
                <a:cs typeface="Times New Roman" charset="0"/>
              </a:rPr>
              <a:t>doStartTag</a:t>
            </a:r>
            <a:r>
              <a:rPr lang="en-US" sz="1600" dirty="0">
                <a:cs typeface="Times New Roman" charset="0"/>
              </a:rPr>
              <a:t>() throws </a:t>
            </a:r>
            <a:r>
              <a:rPr lang="en-US" sz="1600" dirty="0" err="1">
                <a:cs typeface="Times New Roman" charset="0"/>
              </a:rPr>
              <a:t>JspException</a:t>
            </a:r>
            <a:r>
              <a:rPr lang="en-US" sz="1600" dirty="0">
                <a:cs typeface="Times New Roman" charset="0"/>
              </a:rPr>
              <a:t> {</a:t>
            </a:r>
          </a:p>
          <a:p>
            <a:pPr marL="1600200" lvl="3" indent="-228600">
              <a:spcBef>
                <a:spcPct val="20000"/>
              </a:spcBef>
              <a:buSzPct val="140000"/>
            </a:pPr>
            <a:r>
              <a:rPr lang="en-US" sz="1600" dirty="0">
                <a:cs typeface="Times New Roman" charset="0"/>
              </a:rPr>
              <a:t>	try {</a:t>
            </a:r>
          </a:p>
          <a:p>
            <a:pPr marL="1600200" lvl="3" indent="-228600">
              <a:spcBef>
                <a:spcPct val="20000"/>
              </a:spcBef>
              <a:buSzPct val="140000"/>
            </a:pPr>
            <a:r>
              <a:rPr lang="en-US" sz="1600" dirty="0">
                <a:cs typeface="Times New Roman" charset="0"/>
              </a:rPr>
              <a:t>	</a:t>
            </a:r>
            <a:r>
              <a:rPr lang="en-US" sz="1600" dirty="0" err="1">
                <a:cs typeface="Times New Roman" charset="0"/>
              </a:rPr>
              <a:t>JspWriter</a:t>
            </a:r>
            <a:r>
              <a:rPr lang="en-US" sz="1600" dirty="0">
                <a:cs typeface="Times New Roman" charset="0"/>
              </a:rPr>
              <a:t> out=</a:t>
            </a:r>
            <a:r>
              <a:rPr lang="en-US" sz="1600" dirty="0" err="1">
                <a:cs typeface="Times New Roman" charset="0"/>
              </a:rPr>
              <a:t>pageContext.getOut</a:t>
            </a:r>
            <a:r>
              <a:rPr lang="en-US" sz="1600" dirty="0">
                <a:cs typeface="Times New Roman" charset="0"/>
              </a:rPr>
              <a:t>();</a:t>
            </a:r>
          </a:p>
          <a:p>
            <a:pPr marL="1600200" lvl="3" indent="-228600">
              <a:spcBef>
                <a:spcPct val="20000"/>
              </a:spcBef>
              <a:buSzPct val="140000"/>
            </a:pPr>
            <a:r>
              <a:rPr lang="en-US" sz="1600" dirty="0">
                <a:cs typeface="Times New Roman" charset="0"/>
              </a:rPr>
              <a:t>	</a:t>
            </a:r>
            <a:r>
              <a:rPr lang="en-US" sz="1600" dirty="0" err="1">
                <a:cs typeface="Times New Roman" charset="0"/>
              </a:rPr>
              <a:t>out.println</a:t>
            </a:r>
            <a:r>
              <a:rPr lang="en-US" sz="1600" dirty="0">
                <a:cs typeface="Times New Roman" charset="0"/>
              </a:rPr>
              <a:t>("&lt;BR&gt;&lt;B&gt;Welcome to New Tech Books Inc.&lt;B&gt;");</a:t>
            </a:r>
          </a:p>
          <a:p>
            <a:pPr marL="1600200" lvl="3" indent="-228600">
              <a:spcBef>
                <a:spcPct val="20000"/>
              </a:spcBef>
              <a:buSzPct val="140000"/>
            </a:pPr>
            <a:r>
              <a:rPr lang="en-US" sz="1600" dirty="0">
                <a:cs typeface="Times New Roman" charset="0"/>
              </a:rPr>
              <a:t>	}catch (Exception </a:t>
            </a:r>
            <a:r>
              <a:rPr lang="en-US" sz="1600" dirty="0" err="1">
                <a:cs typeface="Times New Roman" charset="0"/>
              </a:rPr>
              <a:t>ioException</a:t>
            </a:r>
            <a:r>
              <a:rPr lang="en-US" sz="1600" dirty="0">
                <a:cs typeface="Times New Roman" charset="0"/>
              </a:rPr>
              <a:t>) {</a:t>
            </a:r>
          </a:p>
          <a:p>
            <a:pPr marL="1600200" lvl="3" indent="-228600">
              <a:spcBef>
                <a:spcPct val="20000"/>
              </a:spcBef>
              <a:buSzPct val="140000"/>
            </a:pPr>
            <a:r>
              <a:rPr lang="en-US" sz="1600" dirty="0">
                <a:cs typeface="Times New Roman" charset="0"/>
              </a:rPr>
              <a:t>		</a:t>
            </a:r>
            <a:r>
              <a:rPr lang="en-US" sz="1600" dirty="0" err="1">
                <a:cs typeface="Times New Roman" charset="0"/>
              </a:rPr>
              <a:t>System.err.println</a:t>
            </a:r>
            <a:r>
              <a:rPr lang="en-US" sz="1600" dirty="0">
                <a:cs typeface="Times New Roman" charset="0"/>
              </a:rPr>
              <a:t>("IO Exception");</a:t>
            </a:r>
          </a:p>
          <a:p>
            <a:pPr marL="1600200" lvl="3" indent="-228600">
              <a:spcBef>
                <a:spcPct val="20000"/>
              </a:spcBef>
              <a:buSzPct val="140000"/>
            </a:pPr>
            <a:r>
              <a:rPr lang="en-US" sz="1600" dirty="0">
                <a:cs typeface="Times New Roman" charset="0"/>
              </a:rPr>
              <a:t>		</a:t>
            </a:r>
            <a:r>
              <a:rPr lang="en-US" sz="1600" dirty="0" err="1">
                <a:cs typeface="Times New Roman" charset="0"/>
              </a:rPr>
              <a:t>System.err.println</a:t>
            </a:r>
            <a:r>
              <a:rPr lang="en-US" sz="1600" dirty="0">
                <a:cs typeface="Times New Roman" charset="0"/>
              </a:rPr>
              <a:t>("</a:t>
            </a:r>
            <a:r>
              <a:rPr lang="en-US" sz="1600" dirty="0" err="1">
                <a:cs typeface="Times New Roman" charset="0"/>
              </a:rPr>
              <a:t>ioException.toString</a:t>
            </a:r>
            <a:r>
              <a:rPr lang="en-US" sz="1600" dirty="0">
                <a:cs typeface="Times New Roman" charset="0"/>
              </a:rPr>
              <a:t>()");</a:t>
            </a:r>
          </a:p>
          <a:p>
            <a:pPr marL="1600200" lvl="3" indent="-228600">
              <a:spcBef>
                <a:spcPct val="20000"/>
              </a:spcBef>
              <a:buSzPct val="140000"/>
            </a:pPr>
            <a:r>
              <a:rPr lang="en-US" sz="1600" dirty="0">
                <a:cs typeface="Times New Roman" charset="0"/>
              </a:rPr>
              <a:t>	}</a:t>
            </a:r>
          </a:p>
          <a:p>
            <a:pPr marL="1600200" lvl="3" indent="-228600">
              <a:spcBef>
                <a:spcPct val="20000"/>
              </a:spcBef>
              <a:buSzPct val="140000"/>
            </a:pPr>
            <a:r>
              <a:rPr lang="en-US" sz="1600" dirty="0">
                <a:cs typeface="Times New Roman" charset="0"/>
              </a:rPr>
              <a:t>	return SKIP_BODY;}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Handler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ChangeArrowheads="1"/>
          </p:cNvSpPr>
          <p:nvPr/>
        </p:nvSpPr>
        <p:spPr bwMode="auto">
          <a:xfrm>
            <a:off x="609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00200" lvl="3" indent="-228600">
              <a:spcBef>
                <a:spcPct val="20000"/>
              </a:spcBef>
              <a:buSzPct val="140000"/>
            </a:pPr>
            <a:endParaRPr lang="en-US" sz="2000" dirty="0">
              <a:cs typeface="Times New Roman" charset="0"/>
            </a:endParaRPr>
          </a:p>
          <a:p>
            <a:pPr marL="1143000" lvl="2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sz="2000" dirty="0" err="1" smtClean="0">
                <a:cs typeface="Courier New" pitchFamily="49" charset="0"/>
              </a:rPr>
              <a:t>doEndTag</a:t>
            </a:r>
            <a:r>
              <a:rPr lang="en-US" sz="2000" dirty="0">
                <a:cs typeface="Courier New" pitchFamily="49" charset="0"/>
              </a:rPr>
              <a:t>()</a:t>
            </a:r>
            <a:r>
              <a:rPr lang="en-US" sz="2000" dirty="0">
                <a:cs typeface="Times New Roman" charset="0"/>
              </a:rPr>
              <a:t>: Is called when the container encounters the end tag of a custom tag. The following code snippet shows the </a:t>
            </a:r>
            <a:r>
              <a:rPr lang="en-US" sz="2000" dirty="0" err="1">
                <a:cs typeface="Courier New" pitchFamily="49" charset="0"/>
              </a:rPr>
              <a:t>doEndTag</a:t>
            </a:r>
            <a:r>
              <a:rPr lang="en-US" sz="2000" dirty="0">
                <a:cs typeface="Courier New" pitchFamily="49" charset="0"/>
              </a:rPr>
              <a:t>()</a:t>
            </a:r>
            <a:r>
              <a:rPr lang="en-US" sz="2000" dirty="0">
                <a:cs typeface="Times New Roman" charset="0"/>
              </a:rPr>
              <a:t> method of a tag handler for a custom tag that displays a welcome message:	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sz="2000" dirty="0">
                <a:cs typeface="Times New Roman" charset="0"/>
              </a:rPr>
              <a:t>	public </a:t>
            </a:r>
            <a:r>
              <a:rPr lang="en-US" sz="2000" dirty="0" err="1">
                <a:cs typeface="Times New Roman" charset="0"/>
              </a:rPr>
              <a:t>int</a:t>
            </a:r>
            <a:r>
              <a:rPr lang="en-US" sz="2000" dirty="0">
                <a:cs typeface="Times New Roman" charset="0"/>
              </a:rPr>
              <a:t> </a:t>
            </a:r>
            <a:r>
              <a:rPr lang="en-US" sz="2000" dirty="0" err="1">
                <a:cs typeface="Times New Roman" charset="0"/>
              </a:rPr>
              <a:t>doEndTag</a:t>
            </a:r>
            <a:r>
              <a:rPr lang="en-US" sz="2000" dirty="0">
                <a:cs typeface="Times New Roman" charset="0"/>
              </a:rPr>
              <a:t>() throws </a:t>
            </a:r>
            <a:r>
              <a:rPr lang="en-US" sz="2000" dirty="0" err="1">
                <a:cs typeface="Times New Roman" charset="0"/>
              </a:rPr>
              <a:t>JspException</a:t>
            </a:r>
            <a:endParaRPr lang="en-US" sz="2000" dirty="0">
              <a:cs typeface="Times New Roman" charset="0"/>
            </a:endParaRP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sz="2000" dirty="0">
                <a:cs typeface="Times New Roman" charset="0"/>
              </a:rPr>
              <a:t>	{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sz="2000" dirty="0">
                <a:cs typeface="Times New Roman" charset="0"/>
              </a:rPr>
              <a:t>	     /* Skip the processing of the rest of the page */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sz="2000" dirty="0">
                <a:cs typeface="Times New Roman" charset="0"/>
              </a:rPr>
              <a:t>	      return SKIP_PAGE;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sz="2000" dirty="0">
                <a:cs typeface="Times New Roman" charset="0"/>
              </a:rPr>
              <a:t>	} </a:t>
            </a:r>
          </a:p>
        </p:txBody>
      </p:sp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2271713" y="2471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Handler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ChangeArrowheads="1"/>
          </p:cNvSpPr>
          <p:nvPr/>
        </p:nvSpPr>
        <p:spPr bwMode="auto">
          <a:xfrm>
            <a:off x="609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sz="2000" dirty="0" smtClean="0">
                <a:cs typeface="Times New Roman" charset="0"/>
              </a:rPr>
              <a:t>A </a:t>
            </a:r>
            <a:r>
              <a:rPr lang="en-US" sz="2000" dirty="0">
                <a:cs typeface="Times New Roman" charset="0"/>
              </a:rPr>
              <a:t>TLD file:</a:t>
            </a:r>
          </a:p>
          <a:p>
            <a:pPr marL="1143000" lvl="2" indent="-228600">
              <a:spcBef>
                <a:spcPct val="20000"/>
              </a:spcBef>
              <a:buSzPct val="140000"/>
              <a:buFontTx/>
              <a:buChar char="•"/>
            </a:pPr>
            <a:endParaRPr lang="en-US" sz="2000" dirty="0">
              <a:cs typeface="Times New Roman" charset="0"/>
            </a:endParaRPr>
          </a:p>
          <a:p>
            <a:pPr marL="1600200" lvl="3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sz="2000" dirty="0">
                <a:cs typeface="Times New Roman" charset="0"/>
              </a:rPr>
              <a:t>Defines a custom tag in XML format.</a:t>
            </a:r>
          </a:p>
          <a:p>
            <a:pPr marL="1600200" lvl="3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sz="2000" dirty="0">
                <a:cs typeface="Times New Roman" charset="0"/>
              </a:rPr>
              <a:t>Provides information, such as tag library version, name of the tag, description of the tag, and the name of the tag handler that implements the tag.</a:t>
            </a:r>
          </a:p>
          <a:p>
            <a:pPr marL="1600200" lvl="3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sz="2000" dirty="0">
                <a:cs typeface="Times New Roman" charset="0"/>
              </a:rPr>
              <a:t>Contains a root element &lt;</a:t>
            </a:r>
            <a:r>
              <a:rPr lang="en-US" sz="2000" dirty="0" err="1">
                <a:cs typeface="Times New Roman" charset="0"/>
              </a:rPr>
              <a:t>taglib</a:t>
            </a:r>
            <a:r>
              <a:rPr lang="en-US" sz="2000" dirty="0">
                <a:cs typeface="Times New Roman" charset="0"/>
              </a:rPr>
              <a:t>&gt; within which various elements appear.</a:t>
            </a:r>
          </a:p>
          <a:p>
            <a:pPr marL="1600200" lvl="3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sz="2000" dirty="0">
                <a:cs typeface="Times New Roman" charset="0"/>
              </a:rPr>
              <a:t>Defines multiple custom tag using a &lt;tag&gt; element within &lt;</a:t>
            </a:r>
            <a:r>
              <a:rPr lang="en-US" sz="2000" dirty="0" err="1">
                <a:cs typeface="Times New Roman" charset="0"/>
              </a:rPr>
              <a:t>taglib</a:t>
            </a:r>
            <a:r>
              <a:rPr lang="en-US" sz="2000" dirty="0">
                <a:cs typeface="Times New Roman" charset="0"/>
              </a:rPr>
              <a:t>&gt; element.</a:t>
            </a:r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2271713" y="2471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ChangeArrowheads="1"/>
          </p:cNvSpPr>
          <p:nvPr/>
        </p:nvSpPr>
        <p:spPr bwMode="auto">
          <a:xfrm>
            <a:off x="609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SzPct val="140000"/>
              <a:buFontTx/>
              <a:buChar char="•"/>
            </a:pPr>
            <a:r>
              <a:rPr lang="en-US" sz="2000" dirty="0" smtClean="0">
                <a:cs typeface="Times New Roman" charset="0"/>
              </a:rPr>
              <a:t>The </a:t>
            </a:r>
            <a:r>
              <a:rPr lang="en-US" sz="2000" dirty="0">
                <a:cs typeface="Times New Roman" charset="0"/>
              </a:rPr>
              <a:t>following table describes the various &lt;</a:t>
            </a:r>
            <a:r>
              <a:rPr lang="en-US" sz="2000" dirty="0" err="1">
                <a:cs typeface="Times New Roman" charset="0"/>
              </a:rPr>
              <a:t>taglib</a:t>
            </a:r>
            <a:r>
              <a:rPr lang="en-US" sz="2000" dirty="0">
                <a:cs typeface="Times New Roman" charset="0"/>
              </a:rPr>
              <a:t>&gt; elements: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762000" y="2209800"/>
            <a:ext cx="7699375" cy="2819400"/>
            <a:chOff x="-3" y="-3"/>
            <a:chExt cx="4850" cy="2230"/>
          </a:xfrm>
        </p:grpSpPr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0" y="0"/>
              <a:ext cx="4844" cy="2224"/>
              <a:chOff x="0" y="0"/>
              <a:chExt cx="4844" cy="2224"/>
            </a:xfrm>
          </p:grpSpPr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>
                <a:off x="0" y="0"/>
                <a:ext cx="1558" cy="422"/>
                <a:chOff x="0" y="0"/>
                <a:chExt cx="1558" cy="422"/>
              </a:xfrm>
            </p:grpSpPr>
            <p:sp>
              <p:nvSpPr>
                <p:cNvPr id="471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58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000"/>
                </a:p>
              </p:txBody>
            </p:sp>
            <p:grpSp>
              <p:nvGrpSpPr>
                <p:cNvPr id="5" name="Group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58" cy="422"/>
                  <a:chOff x="0" y="0"/>
                  <a:chExt cx="1558" cy="422"/>
                </a:xfrm>
              </p:grpSpPr>
              <p:sp>
                <p:nvSpPr>
                  <p:cNvPr id="471045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472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/>
                    <a:r>
                      <a:rPr lang="en-US" sz="2000" b="1" i="1">
                        <a:cs typeface="Times New Roman" charset="0"/>
                      </a:rPr>
                      <a:t>Element Name</a:t>
                    </a:r>
                  </a:p>
                  <a:p>
                    <a:pPr algn="ctr" eaLnBrk="0" hangingPunct="0"/>
                    <a:endParaRPr lang="en-US" sz="2000"/>
                  </a:p>
                </p:txBody>
              </p:sp>
              <p:sp>
                <p:nvSpPr>
                  <p:cNvPr id="47105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558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sz="2000"/>
                  </a:p>
                </p:txBody>
              </p:sp>
            </p:grpSp>
          </p:grp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1558" y="0"/>
                <a:ext cx="3286" cy="422"/>
                <a:chOff x="1558" y="0"/>
                <a:chExt cx="3286" cy="422"/>
              </a:xfrm>
            </p:grpSpPr>
            <p:sp>
              <p:nvSpPr>
                <p:cNvPr id="471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1558" y="0"/>
                  <a:ext cx="3286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000"/>
                </a:p>
              </p:txBody>
            </p:sp>
            <p:grpSp>
              <p:nvGrpSpPr>
                <p:cNvPr id="7" name="Group 18"/>
                <p:cNvGrpSpPr>
                  <a:grpSpLocks/>
                </p:cNvGrpSpPr>
                <p:nvPr/>
              </p:nvGrpSpPr>
              <p:grpSpPr bwMode="auto">
                <a:xfrm>
                  <a:off x="1558" y="0"/>
                  <a:ext cx="3286" cy="422"/>
                  <a:chOff x="1558" y="0"/>
                  <a:chExt cx="3286" cy="422"/>
                </a:xfrm>
              </p:grpSpPr>
              <p:sp>
                <p:nvSpPr>
                  <p:cNvPr id="471046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601" y="0"/>
                    <a:ext cx="3200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/>
                    <a:r>
                      <a:rPr lang="en-US" sz="2000" b="1" i="1">
                        <a:cs typeface="Times New Roman" charset="0"/>
                      </a:rPr>
                      <a:t>Description</a:t>
                    </a:r>
                  </a:p>
                  <a:p>
                    <a:pPr algn="ctr" eaLnBrk="0" hangingPunct="0"/>
                    <a:endParaRPr lang="en-US" sz="2000"/>
                  </a:p>
                </p:txBody>
              </p:sp>
              <p:sp>
                <p:nvSpPr>
                  <p:cNvPr id="47105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558" y="0"/>
                    <a:ext cx="3286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sz="2000"/>
                  </a:p>
                </p:txBody>
              </p:sp>
            </p:grpSp>
          </p:grpSp>
          <p:grpSp>
            <p:nvGrpSpPr>
              <p:cNvPr id="8" name="Group 22"/>
              <p:cNvGrpSpPr>
                <a:grpSpLocks/>
              </p:cNvGrpSpPr>
              <p:nvPr/>
            </p:nvGrpSpPr>
            <p:grpSpPr bwMode="auto">
              <a:xfrm>
                <a:off x="0" y="422"/>
                <a:ext cx="1558" cy="690"/>
                <a:chOff x="0" y="422"/>
                <a:chExt cx="1558" cy="690"/>
              </a:xfrm>
            </p:grpSpPr>
            <p:sp>
              <p:nvSpPr>
                <p:cNvPr id="471047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472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2000" dirty="0">
                      <a:cs typeface="Times New Roman" charset="0"/>
                    </a:rPr>
                    <a:t>&lt;</a:t>
                  </a:r>
                  <a:r>
                    <a:rPr lang="en-US" sz="2000" dirty="0" err="1">
                      <a:cs typeface="Times New Roman" charset="0"/>
                    </a:rPr>
                    <a:t>tlib</a:t>
                  </a:r>
                  <a:r>
                    <a:rPr lang="en-US" sz="2000" dirty="0">
                      <a:cs typeface="Times New Roman" charset="0"/>
                    </a:rPr>
                    <a:t>-version&gt;</a:t>
                  </a:r>
                </a:p>
                <a:p>
                  <a:pPr eaLnBrk="0" hangingPunct="0"/>
                  <a:endParaRPr lang="en-US" sz="2000" dirty="0"/>
                </a:p>
              </p:txBody>
            </p:sp>
            <p:sp>
              <p:nvSpPr>
                <p:cNvPr id="471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558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1558" y="422"/>
                <a:ext cx="3286" cy="690"/>
                <a:chOff x="1558" y="422"/>
                <a:chExt cx="3286" cy="690"/>
              </a:xfrm>
            </p:grpSpPr>
            <p:sp>
              <p:nvSpPr>
                <p:cNvPr id="471048" name="Rectangle 8"/>
                <p:cNvSpPr>
                  <a:spLocks noChangeArrowheads="1"/>
                </p:cNvSpPr>
                <p:nvPr/>
              </p:nvSpPr>
              <p:spPr bwMode="auto">
                <a:xfrm>
                  <a:off x="1601" y="422"/>
                  <a:ext cx="3200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2000">
                      <a:cs typeface="Times New Roman" charset="0"/>
                    </a:rPr>
                    <a:t>Defines the version of the tag library. The element, &lt;tlib-version&gt;&lt;/tlib-version&gt;, must be declared when you define a new tag library.</a:t>
                  </a:r>
                </a:p>
                <a:p>
                  <a:pPr eaLnBrk="0" hangingPunct="0"/>
                  <a:endParaRPr lang="en-US" sz="2000"/>
                </a:p>
              </p:txBody>
            </p:sp>
            <p:sp>
              <p:nvSpPr>
                <p:cNvPr id="471063" name="Rectangle 23"/>
                <p:cNvSpPr>
                  <a:spLocks noChangeArrowheads="1"/>
                </p:cNvSpPr>
                <p:nvPr/>
              </p:nvSpPr>
              <p:spPr bwMode="auto">
                <a:xfrm>
                  <a:off x="1558" y="422"/>
                  <a:ext cx="3286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0" y="1112"/>
                <a:ext cx="1558" cy="556"/>
                <a:chOff x="0" y="1112"/>
                <a:chExt cx="1558" cy="556"/>
              </a:xfrm>
            </p:grpSpPr>
            <p:sp>
              <p:nvSpPr>
                <p:cNvPr id="471049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1112"/>
                  <a:ext cx="1472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2000">
                      <a:cs typeface="Times New Roman" charset="0"/>
                    </a:rPr>
                    <a:t>&lt;jsp-version&gt;</a:t>
                  </a:r>
                </a:p>
                <a:p>
                  <a:pPr eaLnBrk="0" hangingPunct="0"/>
                  <a:endParaRPr lang="en-US" sz="2000"/>
                </a:p>
              </p:txBody>
            </p:sp>
            <p:sp>
              <p:nvSpPr>
                <p:cNvPr id="471065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112"/>
                  <a:ext cx="1558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1558" y="1112"/>
                <a:ext cx="3286" cy="556"/>
                <a:chOff x="1558" y="1112"/>
                <a:chExt cx="3286" cy="556"/>
              </a:xfrm>
            </p:grpSpPr>
            <p:sp>
              <p:nvSpPr>
                <p:cNvPr id="471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1601" y="1112"/>
                  <a:ext cx="3200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2000">
                      <a:cs typeface="Times New Roman" charset="0"/>
                    </a:rPr>
                    <a:t>Defines the version of the JSP page that the tag library uses.</a:t>
                  </a:r>
                </a:p>
                <a:p>
                  <a:pPr eaLnBrk="0" hangingPunct="0"/>
                  <a:endParaRPr lang="en-US" sz="2000"/>
                </a:p>
              </p:txBody>
            </p:sp>
            <p:sp>
              <p:nvSpPr>
                <p:cNvPr id="47106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58" y="1112"/>
                  <a:ext cx="3286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0" y="1668"/>
                <a:ext cx="1558" cy="556"/>
                <a:chOff x="0" y="1668"/>
                <a:chExt cx="1558" cy="556"/>
              </a:xfrm>
            </p:grpSpPr>
            <p:sp>
              <p:nvSpPr>
                <p:cNvPr id="471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1668"/>
                  <a:ext cx="1472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2000">
                      <a:cs typeface="Times New Roman" charset="0"/>
                    </a:rPr>
                    <a:t>&lt;short-name&gt;</a:t>
                  </a:r>
                </a:p>
                <a:p>
                  <a:pPr eaLnBrk="0" hangingPunct="0"/>
                  <a:endParaRPr lang="en-US" sz="2000"/>
                </a:p>
              </p:txBody>
            </p:sp>
            <p:sp>
              <p:nvSpPr>
                <p:cNvPr id="471069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1668"/>
                  <a:ext cx="1558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13" name="Group 32"/>
              <p:cNvGrpSpPr>
                <a:grpSpLocks/>
              </p:cNvGrpSpPr>
              <p:nvPr/>
            </p:nvGrpSpPr>
            <p:grpSpPr bwMode="auto">
              <a:xfrm>
                <a:off x="1558" y="1668"/>
                <a:ext cx="3286" cy="556"/>
                <a:chOff x="1558" y="1668"/>
                <a:chExt cx="3286" cy="556"/>
              </a:xfrm>
            </p:grpSpPr>
            <p:sp>
              <p:nvSpPr>
                <p:cNvPr id="471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1601" y="1668"/>
                  <a:ext cx="3200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2000">
                      <a:cs typeface="Times New Roman" charset="0"/>
                    </a:rPr>
                    <a:t>Defines a short name of the tag library that refers to the tag library. </a:t>
                  </a:r>
                </a:p>
                <a:p>
                  <a:pPr eaLnBrk="0" hangingPunct="0"/>
                  <a:endParaRPr lang="en-US" sz="2000"/>
                </a:p>
              </p:txBody>
            </p:sp>
            <p:sp>
              <p:nvSpPr>
                <p:cNvPr id="471071" name="Rectangle 31"/>
                <p:cNvSpPr>
                  <a:spLocks noChangeArrowheads="1"/>
                </p:cNvSpPr>
                <p:nvPr/>
              </p:nvSpPr>
              <p:spPr bwMode="auto">
                <a:xfrm>
                  <a:off x="1558" y="1668"/>
                  <a:ext cx="3286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</p:grpSp>
        <p:sp>
          <p:nvSpPr>
            <p:cNvPr id="471074" name="Rectangle 34"/>
            <p:cNvSpPr>
              <a:spLocks noChangeArrowheads="1"/>
            </p:cNvSpPr>
            <p:nvPr/>
          </p:nvSpPr>
          <p:spPr bwMode="auto">
            <a:xfrm>
              <a:off x="-3" y="-3"/>
              <a:ext cx="4850" cy="223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ChangeArrowheads="1"/>
          </p:cNvSpPr>
          <p:nvPr/>
        </p:nvSpPr>
        <p:spPr bwMode="auto">
          <a:xfrm>
            <a:off x="609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SzPct val="140000"/>
              <a:buFontTx/>
              <a:buChar char="•"/>
            </a:pPr>
            <a:r>
              <a:rPr lang="en-US" sz="1600" dirty="0" smtClean="0">
                <a:cs typeface="Times New Roman" charset="0"/>
              </a:rPr>
              <a:t>Various </a:t>
            </a:r>
            <a:r>
              <a:rPr lang="en-US" sz="1600" dirty="0">
                <a:cs typeface="Times New Roman" charset="0"/>
              </a:rPr>
              <a:t>&lt;</a:t>
            </a:r>
            <a:r>
              <a:rPr lang="en-US" sz="1600" dirty="0" err="1">
                <a:cs typeface="Times New Roman" charset="0"/>
              </a:rPr>
              <a:t>taglib</a:t>
            </a:r>
            <a:r>
              <a:rPr lang="en-US" sz="1600" dirty="0">
                <a:cs typeface="Times New Roman" charset="0"/>
              </a:rPr>
              <a:t>&gt; elements are (Contd.):</a:t>
            </a:r>
          </a:p>
          <a:p>
            <a:pPr marL="1143000" lvl="2" indent="-228600">
              <a:spcBef>
                <a:spcPct val="20000"/>
              </a:spcBef>
              <a:buSzPct val="140000"/>
              <a:buFontTx/>
              <a:buChar char="•"/>
            </a:pPr>
            <a:endParaRPr lang="en-US" sz="1600" dirty="0">
              <a:cs typeface="Times New Roman" charset="0"/>
            </a:endParaRP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33400" y="2362200"/>
            <a:ext cx="7699375" cy="2362200"/>
            <a:chOff x="-3" y="-3"/>
            <a:chExt cx="4850" cy="1828"/>
          </a:xfrm>
        </p:grpSpPr>
        <p:grpSp>
          <p:nvGrpSpPr>
            <p:cNvPr id="3" name="Group 64"/>
            <p:cNvGrpSpPr>
              <a:grpSpLocks/>
            </p:cNvGrpSpPr>
            <p:nvPr/>
          </p:nvGrpSpPr>
          <p:grpSpPr bwMode="auto">
            <a:xfrm>
              <a:off x="0" y="0"/>
              <a:ext cx="4844" cy="1822"/>
              <a:chOff x="0" y="0"/>
              <a:chExt cx="4844" cy="1822"/>
            </a:xfrm>
          </p:grpSpPr>
          <p:grpSp>
            <p:nvGrpSpPr>
              <p:cNvPr id="4" name="Group 47"/>
              <p:cNvGrpSpPr>
                <a:grpSpLocks/>
              </p:cNvGrpSpPr>
              <p:nvPr/>
            </p:nvGrpSpPr>
            <p:grpSpPr bwMode="auto">
              <a:xfrm>
                <a:off x="0" y="0"/>
                <a:ext cx="1558" cy="422"/>
                <a:chOff x="0" y="0"/>
                <a:chExt cx="1558" cy="422"/>
              </a:xfrm>
            </p:grpSpPr>
            <p:sp>
              <p:nvSpPr>
                <p:cNvPr id="473134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58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000"/>
                </a:p>
              </p:txBody>
            </p:sp>
            <p:grpSp>
              <p:nvGrpSpPr>
                <p:cNvPr id="5" name="Group 4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58" cy="422"/>
                  <a:chOff x="0" y="0"/>
                  <a:chExt cx="1558" cy="422"/>
                </a:xfrm>
              </p:grpSpPr>
              <p:sp>
                <p:nvSpPr>
                  <p:cNvPr id="473124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472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/>
                    <a:r>
                      <a:rPr lang="en-US" sz="1600" b="1" i="1">
                        <a:cs typeface="Times New Roman" charset="0"/>
                      </a:rPr>
                      <a:t>Element Name</a:t>
                    </a:r>
                    <a:endParaRPr lang="en-US" sz="1050" b="1" i="1">
                      <a:cs typeface="Times New Roman" charset="0"/>
                    </a:endParaRPr>
                  </a:p>
                  <a:p>
                    <a:pPr algn="ctr" eaLnBrk="0" hangingPunct="0"/>
                    <a:endParaRPr lang="en-US" sz="2000"/>
                  </a:p>
                </p:txBody>
              </p:sp>
              <p:sp>
                <p:nvSpPr>
                  <p:cNvPr id="47313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558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sz="2000"/>
                  </a:p>
                </p:txBody>
              </p:sp>
            </p:grpSp>
          </p:grpSp>
          <p:grpSp>
            <p:nvGrpSpPr>
              <p:cNvPr id="6" name="Group 51"/>
              <p:cNvGrpSpPr>
                <a:grpSpLocks/>
              </p:cNvGrpSpPr>
              <p:nvPr/>
            </p:nvGrpSpPr>
            <p:grpSpPr bwMode="auto">
              <a:xfrm>
                <a:off x="1558" y="0"/>
                <a:ext cx="3286" cy="422"/>
                <a:chOff x="1558" y="0"/>
                <a:chExt cx="3286" cy="422"/>
              </a:xfrm>
            </p:grpSpPr>
            <p:sp>
              <p:nvSpPr>
                <p:cNvPr id="473138" name="Rectangle 50"/>
                <p:cNvSpPr>
                  <a:spLocks noChangeArrowheads="1"/>
                </p:cNvSpPr>
                <p:nvPr/>
              </p:nvSpPr>
              <p:spPr bwMode="auto">
                <a:xfrm>
                  <a:off x="1558" y="0"/>
                  <a:ext cx="3286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000"/>
                </a:p>
              </p:txBody>
            </p:sp>
            <p:grpSp>
              <p:nvGrpSpPr>
                <p:cNvPr id="7" name="Group 49"/>
                <p:cNvGrpSpPr>
                  <a:grpSpLocks/>
                </p:cNvGrpSpPr>
                <p:nvPr/>
              </p:nvGrpSpPr>
              <p:grpSpPr bwMode="auto">
                <a:xfrm>
                  <a:off x="1558" y="0"/>
                  <a:ext cx="3286" cy="422"/>
                  <a:chOff x="1558" y="0"/>
                  <a:chExt cx="3286" cy="422"/>
                </a:xfrm>
              </p:grpSpPr>
              <p:sp>
                <p:nvSpPr>
                  <p:cNvPr id="473125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601" y="0"/>
                    <a:ext cx="3200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/>
                    <a:r>
                      <a:rPr lang="en-US" sz="1600" b="1" i="1">
                        <a:cs typeface="Times New Roman" charset="0"/>
                      </a:rPr>
                      <a:t>Description</a:t>
                    </a:r>
                    <a:endParaRPr lang="en-US" sz="1050" b="1" i="1">
                      <a:cs typeface="Times New Roman" charset="0"/>
                    </a:endParaRPr>
                  </a:p>
                  <a:p>
                    <a:pPr algn="ctr" eaLnBrk="0" hangingPunct="0"/>
                    <a:endParaRPr lang="en-US" sz="2000"/>
                  </a:p>
                </p:txBody>
              </p:sp>
              <p:sp>
                <p:nvSpPr>
                  <p:cNvPr id="47313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558" y="0"/>
                    <a:ext cx="3286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sz="2000"/>
                  </a:p>
                </p:txBody>
              </p:sp>
            </p:grpSp>
          </p:grpSp>
          <p:grpSp>
            <p:nvGrpSpPr>
              <p:cNvPr id="8" name="Group 53"/>
              <p:cNvGrpSpPr>
                <a:grpSpLocks/>
              </p:cNvGrpSpPr>
              <p:nvPr/>
            </p:nvGrpSpPr>
            <p:grpSpPr bwMode="auto">
              <a:xfrm>
                <a:off x="0" y="422"/>
                <a:ext cx="1558" cy="556"/>
                <a:chOff x="0" y="422"/>
                <a:chExt cx="1558" cy="556"/>
              </a:xfrm>
            </p:grpSpPr>
            <p:sp>
              <p:nvSpPr>
                <p:cNvPr id="473126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472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600">
                      <a:cs typeface="Times New Roman" charset="0"/>
                    </a:rPr>
                    <a:t>&lt;description&gt;</a:t>
                  </a:r>
                  <a:endParaRPr lang="en-US" sz="1000">
                    <a:cs typeface="Times New Roman" charset="0"/>
                  </a:endParaRPr>
                </a:p>
                <a:p>
                  <a:pPr eaLnBrk="0" hangingPunct="0"/>
                  <a:endParaRPr lang="en-US" sz="2000"/>
                </a:p>
              </p:txBody>
            </p:sp>
            <p:sp>
              <p:nvSpPr>
                <p:cNvPr id="473140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558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9" name="Group 55"/>
              <p:cNvGrpSpPr>
                <a:grpSpLocks/>
              </p:cNvGrpSpPr>
              <p:nvPr/>
            </p:nvGrpSpPr>
            <p:grpSpPr bwMode="auto">
              <a:xfrm>
                <a:off x="1558" y="422"/>
                <a:ext cx="3286" cy="556"/>
                <a:chOff x="1558" y="422"/>
                <a:chExt cx="3286" cy="556"/>
              </a:xfrm>
            </p:grpSpPr>
            <p:sp>
              <p:nvSpPr>
                <p:cNvPr id="473127" name="Rectangle 39"/>
                <p:cNvSpPr>
                  <a:spLocks noChangeArrowheads="1"/>
                </p:cNvSpPr>
                <p:nvPr/>
              </p:nvSpPr>
              <p:spPr bwMode="auto">
                <a:xfrm>
                  <a:off x="1601" y="422"/>
                  <a:ext cx="3200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600" dirty="0">
                      <a:cs typeface="Times New Roman" charset="0"/>
                    </a:rPr>
                    <a:t>Describes the </a:t>
                  </a:r>
                  <a:r>
                    <a:rPr lang="en-US" sz="2000" dirty="0">
                      <a:cs typeface="Times New Roman" charset="0"/>
                    </a:rPr>
                    <a:t>tag</a:t>
                  </a:r>
                  <a:r>
                    <a:rPr lang="en-US" sz="1400" dirty="0">
                      <a:cs typeface="Times New Roman" charset="0"/>
                    </a:rPr>
                    <a:t> </a:t>
                  </a:r>
                  <a:r>
                    <a:rPr lang="en-US" sz="1600" dirty="0">
                      <a:cs typeface="Times New Roman" charset="0"/>
                    </a:rPr>
                    <a:t>library, such as the type of tags contained in the tag library. </a:t>
                  </a:r>
                  <a:endParaRPr lang="en-US" sz="1000" dirty="0">
                    <a:cs typeface="Times New Roman" charset="0"/>
                  </a:endParaRPr>
                </a:p>
                <a:p>
                  <a:pPr eaLnBrk="0" hangingPunct="0"/>
                  <a:endParaRPr lang="en-US" sz="2000" dirty="0"/>
                </a:p>
              </p:txBody>
            </p:sp>
            <p:sp>
              <p:nvSpPr>
                <p:cNvPr id="473142" name="Rectangle 54"/>
                <p:cNvSpPr>
                  <a:spLocks noChangeArrowheads="1"/>
                </p:cNvSpPr>
                <p:nvPr/>
              </p:nvSpPr>
              <p:spPr bwMode="auto">
                <a:xfrm>
                  <a:off x="1558" y="422"/>
                  <a:ext cx="3286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10" name="Group 57"/>
              <p:cNvGrpSpPr>
                <a:grpSpLocks/>
              </p:cNvGrpSpPr>
              <p:nvPr/>
            </p:nvGrpSpPr>
            <p:grpSpPr bwMode="auto">
              <a:xfrm>
                <a:off x="0" y="978"/>
                <a:ext cx="1558" cy="422"/>
                <a:chOff x="0" y="978"/>
                <a:chExt cx="1558" cy="422"/>
              </a:xfrm>
            </p:grpSpPr>
            <p:sp>
              <p:nvSpPr>
                <p:cNvPr id="473128" name="Rectangle 40"/>
                <p:cNvSpPr>
                  <a:spLocks noChangeArrowheads="1"/>
                </p:cNvSpPr>
                <p:nvPr/>
              </p:nvSpPr>
              <p:spPr bwMode="auto">
                <a:xfrm>
                  <a:off x="43" y="978"/>
                  <a:ext cx="1472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600">
                      <a:cs typeface="Times New Roman" charset="0"/>
                    </a:rPr>
                    <a:t>&lt;uri&gt;</a:t>
                  </a:r>
                  <a:endParaRPr lang="en-US" sz="1000">
                    <a:cs typeface="Times New Roman" charset="0"/>
                  </a:endParaRPr>
                </a:p>
                <a:p>
                  <a:pPr eaLnBrk="0" hangingPunct="0"/>
                  <a:endParaRPr lang="en-US" sz="2000"/>
                </a:p>
              </p:txBody>
            </p:sp>
            <p:sp>
              <p:nvSpPr>
                <p:cNvPr id="473144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978"/>
                  <a:ext cx="1558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11" name="Group 59"/>
              <p:cNvGrpSpPr>
                <a:grpSpLocks/>
              </p:cNvGrpSpPr>
              <p:nvPr/>
            </p:nvGrpSpPr>
            <p:grpSpPr bwMode="auto">
              <a:xfrm>
                <a:off x="1558" y="978"/>
                <a:ext cx="3286" cy="422"/>
                <a:chOff x="1558" y="978"/>
                <a:chExt cx="3286" cy="422"/>
              </a:xfrm>
            </p:grpSpPr>
            <p:sp>
              <p:nvSpPr>
                <p:cNvPr id="473129" name="Rectangle 41"/>
                <p:cNvSpPr>
                  <a:spLocks noChangeArrowheads="1"/>
                </p:cNvSpPr>
                <p:nvPr/>
              </p:nvSpPr>
              <p:spPr bwMode="auto">
                <a:xfrm>
                  <a:off x="1601" y="978"/>
                  <a:ext cx="3200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600">
                      <a:cs typeface="Times New Roman" charset="0"/>
                    </a:rPr>
                    <a:t>Defines a unique id for the tag library.</a:t>
                  </a:r>
                  <a:endParaRPr lang="en-US" sz="1000">
                    <a:cs typeface="Times New Roman" charset="0"/>
                  </a:endParaRPr>
                </a:p>
                <a:p>
                  <a:pPr eaLnBrk="0" hangingPunct="0"/>
                  <a:endParaRPr lang="en-US" sz="2000"/>
                </a:p>
              </p:txBody>
            </p:sp>
            <p:sp>
              <p:nvSpPr>
                <p:cNvPr id="473146" name="Rectangle 58"/>
                <p:cNvSpPr>
                  <a:spLocks noChangeArrowheads="1"/>
                </p:cNvSpPr>
                <p:nvPr/>
              </p:nvSpPr>
              <p:spPr bwMode="auto">
                <a:xfrm>
                  <a:off x="1558" y="978"/>
                  <a:ext cx="3286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12" name="Group 61"/>
              <p:cNvGrpSpPr>
                <a:grpSpLocks/>
              </p:cNvGrpSpPr>
              <p:nvPr/>
            </p:nvGrpSpPr>
            <p:grpSpPr bwMode="auto">
              <a:xfrm>
                <a:off x="0" y="1400"/>
                <a:ext cx="1558" cy="422"/>
                <a:chOff x="0" y="1400"/>
                <a:chExt cx="1558" cy="422"/>
              </a:xfrm>
            </p:grpSpPr>
            <p:sp>
              <p:nvSpPr>
                <p:cNvPr id="473130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1400"/>
                  <a:ext cx="1472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600">
                      <a:cs typeface="Times New Roman" charset="0"/>
                    </a:rPr>
                    <a:t>&lt;tag&gt;</a:t>
                  </a:r>
                  <a:endParaRPr lang="en-US" sz="1000">
                    <a:cs typeface="Times New Roman" charset="0"/>
                  </a:endParaRPr>
                </a:p>
                <a:p>
                  <a:pPr eaLnBrk="0" hangingPunct="0"/>
                  <a:endParaRPr lang="en-US" sz="2000"/>
                </a:p>
              </p:txBody>
            </p:sp>
            <p:sp>
              <p:nvSpPr>
                <p:cNvPr id="473148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1400"/>
                  <a:ext cx="1558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13" name="Group 63"/>
              <p:cNvGrpSpPr>
                <a:grpSpLocks/>
              </p:cNvGrpSpPr>
              <p:nvPr/>
            </p:nvGrpSpPr>
            <p:grpSpPr bwMode="auto">
              <a:xfrm>
                <a:off x="1558" y="1400"/>
                <a:ext cx="3286" cy="422"/>
                <a:chOff x="1558" y="1400"/>
                <a:chExt cx="3286" cy="422"/>
              </a:xfrm>
            </p:grpSpPr>
            <p:sp>
              <p:nvSpPr>
                <p:cNvPr id="473131" name="Rectangle 43"/>
                <p:cNvSpPr>
                  <a:spLocks noChangeArrowheads="1"/>
                </p:cNvSpPr>
                <p:nvPr/>
              </p:nvSpPr>
              <p:spPr bwMode="auto">
                <a:xfrm>
                  <a:off x="1601" y="1400"/>
                  <a:ext cx="3200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600">
                      <a:cs typeface="Times New Roman" charset="0"/>
                    </a:rPr>
                    <a:t>Contains elements to define a custom tag.</a:t>
                  </a:r>
                  <a:endParaRPr lang="en-US" sz="1000">
                    <a:cs typeface="Times New Roman" charset="0"/>
                  </a:endParaRPr>
                </a:p>
                <a:p>
                  <a:pPr eaLnBrk="0" hangingPunct="0"/>
                  <a:endParaRPr lang="en-US" sz="2000"/>
                </a:p>
              </p:txBody>
            </p:sp>
            <p:sp>
              <p:nvSpPr>
                <p:cNvPr id="473150" name="Rectangle 62"/>
                <p:cNvSpPr>
                  <a:spLocks noChangeArrowheads="1"/>
                </p:cNvSpPr>
                <p:nvPr/>
              </p:nvSpPr>
              <p:spPr bwMode="auto">
                <a:xfrm>
                  <a:off x="1558" y="1400"/>
                  <a:ext cx="3286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</p:grpSp>
        <p:sp>
          <p:nvSpPr>
            <p:cNvPr id="473153" name="Rectangle 65"/>
            <p:cNvSpPr>
              <a:spLocks noChangeArrowheads="1"/>
            </p:cNvSpPr>
            <p:nvPr/>
          </p:nvSpPr>
          <p:spPr bwMode="auto">
            <a:xfrm>
              <a:off x="-3" y="-3"/>
              <a:ext cx="4850" cy="182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609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>
              <a:spcBef>
                <a:spcPct val="20000"/>
              </a:spcBef>
              <a:buSzPct val="140000"/>
            </a:pPr>
            <a:endParaRPr lang="en-US" sz="1400" dirty="0">
              <a:cs typeface="Times New Roman" charset="0"/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760413" y="1905000"/>
            <a:ext cx="7624762" cy="1879600"/>
            <a:chOff x="-3" y="-3"/>
            <a:chExt cx="4803" cy="1808"/>
          </a:xfrm>
        </p:grpSpPr>
        <p:grpSp>
          <p:nvGrpSpPr>
            <p:cNvPr id="3" name="Group 58"/>
            <p:cNvGrpSpPr>
              <a:grpSpLocks/>
            </p:cNvGrpSpPr>
            <p:nvPr/>
          </p:nvGrpSpPr>
          <p:grpSpPr bwMode="auto">
            <a:xfrm>
              <a:off x="0" y="0"/>
              <a:ext cx="4797" cy="1802"/>
              <a:chOff x="0" y="0"/>
              <a:chExt cx="4797" cy="1802"/>
            </a:xfrm>
          </p:grpSpPr>
          <p:grpSp>
            <p:nvGrpSpPr>
              <p:cNvPr id="4" name="Group 45"/>
              <p:cNvGrpSpPr>
                <a:grpSpLocks/>
              </p:cNvGrpSpPr>
              <p:nvPr/>
            </p:nvGrpSpPr>
            <p:grpSpPr bwMode="auto">
              <a:xfrm>
                <a:off x="0" y="0"/>
                <a:ext cx="1425" cy="422"/>
                <a:chOff x="0" y="0"/>
                <a:chExt cx="1425" cy="422"/>
              </a:xfrm>
            </p:grpSpPr>
            <p:sp>
              <p:nvSpPr>
                <p:cNvPr id="475180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5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425" cy="422"/>
                  <a:chOff x="0" y="0"/>
                  <a:chExt cx="1425" cy="422"/>
                </a:xfrm>
              </p:grpSpPr>
              <p:sp>
                <p:nvSpPr>
                  <p:cNvPr id="475172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339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/>
                    <a:r>
                      <a:rPr lang="en-US" sz="1400" b="1" i="1">
                        <a:cs typeface="Times New Roman" charset="0"/>
                      </a:rPr>
                      <a:t>Element Name </a:t>
                    </a:r>
                    <a:endParaRPr lang="en-US" sz="1000" b="1" i="1">
                      <a:cs typeface="Times New Roman" charset="0"/>
                    </a:endParaRPr>
                  </a:p>
                  <a:p>
                    <a:pPr algn="ctr" eaLnBrk="0" hangingPunct="0"/>
                    <a:endParaRPr lang="en-US"/>
                  </a:p>
                </p:txBody>
              </p:sp>
              <p:sp>
                <p:nvSpPr>
                  <p:cNvPr id="47517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25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49"/>
              <p:cNvGrpSpPr>
                <a:grpSpLocks/>
              </p:cNvGrpSpPr>
              <p:nvPr/>
            </p:nvGrpSpPr>
            <p:grpSpPr bwMode="auto">
              <a:xfrm>
                <a:off x="1425" y="0"/>
                <a:ext cx="3372" cy="422"/>
                <a:chOff x="1425" y="0"/>
                <a:chExt cx="3372" cy="422"/>
              </a:xfrm>
            </p:grpSpPr>
            <p:sp>
              <p:nvSpPr>
                <p:cNvPr id="475184" name="Rectangle 48"/>
                <p:cNvSpPr>
                  <a:spLocks noChangeArrowheads="1"/>
                </p:cNvSpPr>
                <p:nvPr/>
              </p:nvSpPr>
              <p:spPr bwMode="auto">
                <a:xfrm>
                  <a:off x="1425" y="0"/>
                  <a:ext cx="3372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47"/>
                <p:cNvGrpSpPr>
                  <a:grpSpLocks/>
                </p:cNvGrpSpPr>
                <p:nvPr/>
              </p:nvGrpSpPr>
              <p:grpSpPr bwMode="auto">
                <a:xfrm>
                  <a:off x="1425" y="0"/>
                  <a:ext cx="3372" cy="422"/>
                  <a:chOff x="1425" y="0"/>
                  <a:chExt cx="3372" cy="422"/>
                </a:xfrm>
              </p:grpSpPr>
              <p:sp>
                <p:nvSpPr>
                  <p:cNvPr id="475173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468" y="0"/>
                    <a:ext cx="3286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/>
                    <a:r>
                      <a:rPr lang="en-US" sz="1400" b="1" i="1">
                        <a:cs typeface="Times New Roman" charset="0"/>
                      </a:rPr>
                      <a:t>Description</a:t>
                    </a:r>
                    <a:endParaRPr lang="en-US" sz="1000" b="1" i="1">
                      <a:cs typeface="Times New Roman" charset="0"/>
                    </a:endParaRPr>
                  </a:p>
                  <a:p>
                    <a:pPr algn="ctr" eaLnBrk="0" hangingPunct="0"/>
                    <a:endParaRPr lang="en-US"/>
                  </a:p>
                </p:txBody>
              </p:sp>
              <p:sp>
                <p:nvSpPr>
                  <p:cNvPr id="475182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425" y="0"/>
                    <a:ext cx="3372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51"/>
              <p:cNvGrpSpPr>
                <a:grpSpLocks/>
              </p:cNvGrpSpPr>
              <p:nvPr/>
            </p:nvGrpSpPr>
            <p:grpSpPr bwMode="auto">
              <a:xfrm>
                <a:off x="0" y="422"/>
                <a:ext cx="1425" cy="690"/>
                <a:chOff x="0" y="422"/>
                <a:chExt cx="1425" cy="690"/>
              </a:xfrm>
            </p:grpSpPr>
            <p:sp>
              <p:nvSpPr>
                <p:cNvPr id="475174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339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400" dirty="0">
                      <a:cs typeface="Times New Roman" charset="0"/>
                    </a:rPr>
                    <a:t>&lt;</a:t>
                  </a:r>
                  <a:r>
                    <a:rPr lang="en-US" sz="1600" dirty="0">
                      <a:cs typeface="Times New Roman" charset="0"/>
                    </a:rPr>
                    <a:t>name</a:t>
                  </a:r>
                  <a:r>
                    <a:rPr lang="en-US" sz="1400" dirty="0">
                      <a:cs typeface="Times New Roman" charset="0"/>
                    </a:rPr>
                    <a:t>&gt;</a:t>
                  </a:r>
                  <a:endParaRPr lang="en-US" sz="900" dirty="0">
                    <a:cs typeface="Times New Roman" charset="0"/>
                  </a:endParaRPr>
                </a:p>
                <a:p>
                  <a:pPr eaLnBrk="0" hangingPunct="0"/>
                  <a:endParaRPr lang="en-US" dirty="0"/>
                </a:p>
              </p:txBody>
            </p:sp>
            <p:sp>
              <p:nvSpPr>
                <p:cNvPr id="475186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425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53"/>
              <p:cNvGrpSpPr>
                <a:grpSpLocks/>
              </p:cNvGrpSpPr>
              <p:nvPr/>
            </p:nvGrpSpPr>
            <p:grpSpPr bwMode="auto">
              <a:xfrm>
                <a:off x="1425" y="422"/>
                <a:ext cx="3372" cy="690"/>
                <a:chOff x="1425" y="422"/>
                <a:chExt cx="3372" cy="690"/>
              </a:xfrm>
            </p:grpSpPr>
            <p:sp>
              <p:nvSpPr>
                <p:cNvPr id="475175" name="Rectangle 39"/>
                <p:cNvSpPr>
                  <a:spLocks noChangeArrowheads="1"/>
                </p:cNvSpPr>
                <p:nvPr/>
              </p:nvSpPr>
              <p:spPr bwMode="auto">
                <a:xfrm>
                  <a:off x="1468" y="422"/>
                  <a:ext cx="3286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600" dirty="0">
                      <a:cs typeface="Times New Roman" charset="0"/>
                    </a:rPr>
                    <a:t>Defines</a:t>
                  </a:r>
                  <a:r>
                    <a:rPr lang="en-US" sz="1400" dirty="0">
                      <a:cs typeface="Times New Roman" charset="0"/>
                    </a:rPr>
                    <a:t> the name of custom tag. This is a required tag because it must be defined while creating a JSP custom tag.</a:t>
                  </a:r>
                  <a:endParaRPr lang="en-US" sz="900" dirty="0">
                    <a:cs typeface="Times New Roman" charset="0"/>
                  </a:endParaRPr>
                </a:p>
                <a:p>
                  <a:pPr eaLnBrk="0" hangingPunct="0"/>
                  <a:endParaRPr lang="en-US" dirty="0"/>
                </a:p>
              </p:txBody>
            </p:sp>
            <p:sp>
              <p:nvSpPr>
                <p:cNvPr id="475188" name="Rectangle 52"/>
                <p:cNvSpPr>
                  <a:spLocks noChangeArrowheads="1"/>
                </p:cNvSpPr>
                <p:nvPr/>
              </p:nvSpPr>
              <p:spPr bwMode="auto">
                <a:xfrm>
                  <a:off x="1425" y="422"/>
                  <a:ext cx="3372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55"/>
              <p:cNvGrpSpPr>
                <a:grpSpLocks/>
              </p:cNvGrpSpPr>
              <p:nvPr/>
            </p:nvGrpSpPr>
            <p:grpSpPr bwMode="auto">
              <a:xfrm>
                <a:off x="0" y="1112"/>
                <a:ext cx="1425" cy="690"/>
                <a:chOff x="0" y="1112"/>
                <a:chExt cx="1425" cy="690"/>
              </a:xfrm>
            </p:grpSpPr>
            <p:sp>
              <p:nvSpPr>
                <p:cNvPr id="475176" name="Rectangle 40"/>
                <p:cNvSpPr>
                  <a:spLocks noChangeArrowheads="1"/>
                </p:cNvSpPr>
                <p:nvPr/>
              </p:nvSpPr>
              <p:spPr bwMode="auto">
                <a:xfrm>
                  <a:off x="43" y="1112"/>
                  <a:ext cx="1339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400">
                      <a:cs typeface="Times New Roman" charset="0"/>
                    </a:rPr>
                    <a:t>&lt;tag-class&gt;</a:t>
                  </a:r>
                  <a:endParaRPr lang="en-US" sz="900">
                    <a:cs typeface="Times New Roman" charset="0"/>
                  </a:endParaRP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475190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1112"/>
                  <a:ext cx="1425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57"/>
              <p:cNvGrpSpPr>
                <a:grpSpLocks/>
              </p:cNvGrpSpPr>
              <p:nvPr/>
            </p:nvGrpSpPr>
            <p:grpSpPr bwMode="auto">
              <a:xfrm>
                <a:off x="1425" y="1112"/>
                <a:ext cx="3372" cy="690"/>
                <a:chOff x="1425" y="1112"/>
                <a:chExt cx="3372" cy="690"/>
              </a:xfrm>
            </p:grpSpPr>
            <p:sp>
              <p:nvSpPr>
                <p:cNvPr id="475177" name="Rectangle 41"/>
                <p:cNvSpPr>
                  <a:spLocks noChangeArrowheads="1"/>
                </p:cNvSpPr>
                <p:nvPr/>
              </p:nvSpPr>
              <p:spPr bwMode="auto">
                <a:xfrm>
                  <a:off x="1468" y="1112"/>
                  <a:ext cx="3286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400">
                      <a:cs typeface="Times New Roman" charset="0"/>
                    </a:rPr>
                    <a:t>Defines the tag handler class that provides the functionality of custom tag. It is a required element and you must specify the fully qualified name of the class.</a:t>
                  </a:r>
                  <a:endParaRPr lang="en-US" sz="900">
                    <a:cs typeface="Times New Roman" charset="0"/>
                  </a:endParaRP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475192" name="Rectangle 56"/>
                <p:cNvSpPr>
                  <a:spLocks noChangeArrowheads="1"/>
                </p:cNvSpPr>
                <p:nvPr/>
              </p:nvSpPr>
              <p:spPr bwMode="auto">
                <a:xfrm>
                  <a:off x="1425" y="1112"/>
                  <a:ext cx="3372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75195" name="Rectangle 59"/>
            <p:cNvSpPr>
              <a:spLocks noChangeArrowheads="1"/>
            </p:cNvSpPr>
            <p:nvPr/>
          </p:nvSpPr>
          <p:spPr bwMode="auto">
            <a:xfrm>
              <a:off x="-3" y="-3"/>
              <a:ext cx="4803" cy="180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609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cs typeface="Times New Roman" charset="0"/>
              </a:rPr>
              <a:t> </a:t>
            </a:r>
            <a:endParaRPr lang="en-US" sz="2000" dirty="0">
              <a:cs typeface="Times New Roman" charset="0"/>
            </a:endParaRPr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381000" y="1676400"/>
            <a:ext cx="8305799" cy="2362200"/>
            <a:chOff x="0" y="0"/>
            <a:chExt cx="4797" cy="1668"/>
          </a:xfrm>
        </p:grpSpPr>
        <p:grpSp>
          <p:nvGrpSpPr>
            <p:cNvPr id="4" name="Group 45"/>
            <p:cNvGrpSpPr>
              <a:grpSpLocks/>
            </p:cNvGrpSpPr>
            <p:nvPr/>
          </p:nvGrpSpPr>
          <p:grpSpPr bwMode="auto">
            <a:xfrm>
              <a:off x="0" y="0"/>
              <a:ext cx="1425" cy="422"/>
              <a:chOff x="0" y="0"/>
              <a:chExt cx="1425" cy="422"/>
            </a:xfrm>
          </p:grpSpPr>
          <p:sp>
            <p:nvSpPr>
              <p:cNvPr id="477228" name="Rectangle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5" cy="422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5" name="Group 43"/>
              <p:cNvGrpSpPr>
                <a:grpSpLocks/>
              </p:cNvGrpSpPr>
              <p:nvPr/>
            </p:nvGrpSpPr>
            <p:grpSpPr bwMode="auto">
              <a:xfrm>
                <a:off x="0" y="0"/>
                <a:ext cx="1425" cy="422"/>
                <a:chOff x="0" y="0"/>
                <a:chExt cx="1425" cy="422"/>
              </a:xfrm>
            </p:grpSpPr>
            <p:sp>
              <p:nvSpPr>
                <p:cNvPr id="477220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339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2000" b="1" i="1" dirty="0">
                      <a:cs typeface="Times New Roman" charset="0"/>
                    </a:rPr>
                    <a:t>Element Name </a:t>
                  </a:r>
                </a:p>
                <a:p>
                  <a:pPr algn="ctr" eaLnBrk="0" hangingPunct="0"/>
                  <a:endParaRPr lang="en-US" sz="2000" dirty="0"/>
                </a:p>
              </p:txBody>
            </p:sp>
            <p:sp>
              <p:nvSpPr>
                <p:cNvPr id="477226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5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</p:grpSp>
        <p:grpSp>
          <p:nvGrpSpPr>
            <p:cNvPr id="6" name="Group 49"/>
            <p:cNvGrpSpPr>
              <a:grpSpLocks/>
            </p:cNvGrpSpPr>
            <p:nvPr/>
          </p:nvGrpSpPr>
          <p:grpSpPr bwMode="auto">
            <a:xfrm>
              <a:off x="1425" y="0"/>
              <a:ext cx="3372" cy="422"/>
              <a:chOff x="1425" y="0"/>
              <a:chExt cx="3372" cy="422"/>
            </a:xfrm>
          </p:grpSpPr>
          <p:sp>
            <p:nvSpPr>
              <p:cNvPr id="477232" name="Rectangle 48"/>
              <p:cNvSpPr>
                <a:spLocks noChangeArrowheads="1"/>
              </p:cNvSpPr>
              <p:nvPr/>
            </p:nvSpPr>
            <p:spPr bwMode="auto">
              <a:xfrm>
                <a:off x="1425" y="0"/>
                <a:ext cx="3372" cy="422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7" name="Group 47"/>
              <p:cNvGrpSpPr>
                <a:grpSpLocks/>
              </p:cNvGrpSpPr>
              <p:nvPr/>
            </p:nvGrpSpPr>
            <p:grpSpPr bwMode="auto">
              <a:xfrm>
                <a:off x="1425" y="0"/>
                <a:ext cx="3372" cy="422"/>
                <a:chOff x="1425" y="0"/>
                <a:chExt cx="3372" cy="422"/>
              </a:xfrm>
            </p:grpSpPr>
            <p:sp>
              <p:nvSpPr>
                <p:cNvPr id="477221" name="Rectangle 37"/>
                <p:cNvSpPr>
                  <a:spLocks noChangeArrowheads="1"/>
                </p:cNvSpPr>
                <p:nvPr/>
              </p:nvSpPr>
              <p:spPr bwMode="auto">
                <a:xfrm>
                  <a:off x="1468" y="0"/>
                  <a:ext cx="3286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2000" b="1" i="1" dirty="0">
                      <a:cs typeface="Times New Roman" charset="0"/>
                    </a:rPr>
                    <a:t>Description</a:t>
                  </a:r>
                </a:p>
                <a:p>
                  <a:pPr algn="ctr" eaLnBrk="0" hangingPunct="0"/>
                  <a:endParaRPr lang="en-US" sz="2000" dirty="0"/>
                </a:p>
              </p:txBody>
            </p:sp>
            <p:sp>
              <p:nvSpPr>
                <p:cNvPr id="477230" name="Rectangle 46"/>
                <p:cNvSpPr>
                  <a:spLocks noChangeArrowheads="1"/>
                </p:cNvSpPr>
                <p:nvPr/>
              </p:nvSpPr>
              <p:spPr bwMode="auto">
                <a:xfrm>
                  <a:off x="1425" y="0"/>
                  <a:ext cx="3372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</p:grpSp>
        <p:grpSp>
          <p:nvGrpSpPr>
            <p:cNvPr id="8" name="Group 51"/>
            <p:cNvGrpSpPr>
              <a:grpSpLocks/>
            </p:cNvGrpSpPr>
            <p:nvPr/>
          </p:nvGrpSpPr>
          <p:grpSpPr bwMode="auto">
            <a:xfrm>
              <a:off x="0" y="422"/>
              <a:ext cx="1425" cy="556"/>
              <a:chOff x="0" y="422"/>
              <a:chExt cx="1425" cy="556"/>
            </a:xfrm>
          </p:grpSpPr>
          <p:sp>
            <p:nvSpPr>
              <p:cNvPr id="477222" name="Rectangle 38"/>
              <p:cNvSpPr>
                <a:spLocks noChangeArrowheads="1"/>
              </p:cNvSpPr>
              <p:nvPr/>
            </p:nvSpPr>
            <p:spPr bwMode="auto">
              <a:xfrm>
                <a:off x="43" y="422"/>
                <a:ext cx="1339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 sz="2000">
                    <a:cs typeface="Times New Roman" charset="0"/>
                  </a:rPr>
                  <a:t>&lt;description&gt;</a:t>
                </a:r>
              </a:p>
              <a:p>
                <a:pPr eaLnBrk="0" hangingPunct="0"/>
                <a:endParaRPr lang="en-US" sz="2000"/>
              </a:p>
            </p:txBody>
          </p:sp>
          <p:sp>
            <p:nvSpPr>
              <p:cNvPr id="477234" name="Rectangle 50"/>
              <p:cNvSpPr>
                <a:spLocks noChangeArrowheads="1"/>
              </p:cNvSpPr>
              <p:nvPr/>
            </p:nvSpPr>
            <p:spPr bwMode="auto">
              <a:xfrm>
                <a:off x="0" y="422"/>
                <a:ext cx="1425" cy="55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1425" y="422"/>
              <a:ext cx="3372" cy="556"/>
              <a:chOff x="1425" y="422"/>
              <a:chExt cx="3372" cy="556"/>
            </a:xfrm>
          </p:grpSpPr>
          <p:sp>
            <p:nvSpPr>
              <p:cNvPr id="477223" name="Rectangle 39"/>
              <p:cNvSpPr>
                <a:spLocks noChangeArrowheads="1"/>
              </p:cNvSpPr>
              <p:nvPr/>
            </p:nvSpPr>
            <p:spPr bwMode="auto">
              <a:xfrm>
                <a:off x="1468" y="422"/>
                <a:ext cx="3286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 sz="2000">
                    <a:cs typeface="Times New Roman" charset="0"/>
                  </a:rPr>
                  <a:t>Defines the tag functionality. This is an optional element.</a:t>
                </a:r>
              </a:p>
              <a:p>
                <a:pPr eaLnBrk="0" hangingPunct="0"/>
                <a:endParaRPr lang="en-US" sz="2000"/>
              </a:p>
            </p:txBody>
          </p:sp>
          <p:sp>
            <p:nvSpPr>
              <p:cNvPr id="477236" name="Rectangle 52"/>
              <p:cNvSpPr>
                <a:spLocks noChangeArrowheads="1"/>
              </p:cNvSpPr>
              <p:nvPr/>
            </p:nvSpPr>
            <p:spPr bwMode="auto">
              <a:xfrm>
                <a:off x="1425" y="422"/>
                <a:ext cx="3372" cy="55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10" name="Group 55"/>
            <p:cNvGrpSpPr>
              <a:grpSpLocks/>
            </p:cNvGrpSpPr>
            <p:nvPr/>
          </p:nvGrpSpPr>
          <p:grpSpPr bwMode="auto">
            <a:xfrm>
              <a:off x="0" y="978"/>
              <a:ext cx="1425" cy="690"/>
              <a:chOff x="0" y="978"/>
              <a:chExt cx="1425" cy="690"/>
            </a:xfrm>
          </p:grpSpPr>
          <p:sp>
            <p:nvSpPr>
              <p:cNvPr id="477224" name="Rectangle 40"/>
              <p:cNvSpPr>
                <a:spLocks noChangeArrowheads="1"/>
              </p:cNvSpPr>
              <p:nvPr/>
            </p:nvSpPr>
            <p:spPr bwMode="auto">
              <a:xfrm>
                <a:off x="43" y="978"/>
                <a:ext cx="1339" cy="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 sz="2000" dirty="0">
                    <a:cs typeface="Times New Roman" charset="0"/>
                  </a:rPr>
                  <a:t>&lt;body-content&gt;</a:t>
                </a:r>
              </a:p>
              <a:p>
                <a:pPr eaLnBrk="0" hangingPunct="0"/>
                <a:endParaRPr lang="en-US" sz="2000" dirty="0"/>
              </a:p>
            </p:txBody>
          </p:sp>
          <p:sp>
            <p:nvSpPr>
              <p:cNvPr id="477238" name="Rectangle 54"/>
              <p:cNvSpPr>
                <a:spLocks noChangeArrowheads="1"/>
              </p:cNvSpPr>
              <p:nvPr/>
            </p:nvSpPr>
            <p:spPr bwMode="auto">
              <a:xfrm>
                <a:off x="0" y="978"/>
                <a:ext cx="1425" cy="69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11" name="Group 57"/>
            <p:cNvGrpSpPr>
              <a:grpSpLocks/>
            </p:cNvGrpSpPr>
            <p:nvPr/>
          </p:nvGrpSpPr>
          <p:grpSpPr bwMode="auto">
            <a:xfrm>
              <a:off x="1425" y="978"/>
              <a:ext cx="3372" cy="690"/>
              <a:chOff x="1425" y="978"/>
              <a:chExt cx="3372" cy="690"/>
            </a:xfrm>
          </p:grpSpPr>
          <p:sp>
            <p:nvSpPr>
              <p:cNvPr id="477225" name="Rectangle 41"/>
              <p:cNvSpPr>
                <a:spLocks noChangeArrowheads="1"/>
              </p:cNvSpPr>
              <p:nvPr/>
            </p:nvSpPr>
            <p:spPr bwMode="auto">
              <a:xfrm>
                <a:off x="1468" y="978"/>
                <a:ext cx="3286" cy="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 sz="2000">
                    <a:cs typeface="Times New Roman" charset="0"/>
                  </a:rPr>
                  <a:t>Defines the body content enclosed within the opening and closing tag of the custom tag. For empty custom tag, the body of this element is empty.</a:t>
                </a:r>
              </a:p>
              <a:p>
                <a:pPr eaLnBrk="0" hangingPunct="0"/>
                <a:endParaRPr lang="en-US" sz="2000"/>
              </a:p>
            </p:txBody>
          </p:sp>
          <p:sp>
            <p:nvSpPr>
              <p:cNvPr id="477240" name="Rectangle 56"/>
              <p:cNvSpPr>
                <a:spLocks noChangeArrowheads="1"/>
              </p:cNvSpPr>
              <p:nvPr/>
            </p:nvSpPr>
            <p:spPr bwMode="auto">
              <a:xfrm>
                <a:off x="1425" y="978"/>
                <a:ext cx="3372" cy="69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ChangeArrowheads="1"/>
          </p:cNvSpPr>
          <p:nvPr/>
        </p:nvSpPr>
        <p:spPr bwMode="auto">
          <a:xfrm>
            <a:off x="609600" y="1219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00200" lvl="3" indent="-228600">
              <a:spcBef>
                <a:spcPct val="20000"/>
              </a:spcBef>
              <a:buSzPct val="140000"/>
            </a:pPr>
            <a:endParaRPr lang="en-US" dirty="0">
              <a:cs typeface="Times New Roman" charset="0"/>
            </a:endParaRPr>
          </a:p>
          <a:p>
            <a:pPr marL="742950" lvl="1" indent="-285750">
              <a:spcBef>
                <a:spcPct val="20000"/>
              </a:spcBef>
              <a:buSzPct val="140000"/>
              <a:buFontTx/>
              <a:buChar char="•"/>
            </a:pPr>
            <a:r>
              <a:rPr lang="en-US" dirty="0">
                <a:cs typeface="Times New Roman" charset="0"/>
              </a:rPr>
              <a:t>The following code snippet shows a TLD file that defines an empty tag, Welcome implemented by the </a:t>
            </a:r>
            <a:r>
              <a:rPr lang="en-US" dirty="0" err="1">
                <a:cs typeface="Times New Roman" charset="0"/>
              </a:rPr>
              <a:t>WelcomeTag</a:t>
            </a:r>
            <a:r>
              <a:rPr lang="en-US" dirty="0">
                <a:cs typeface="Times New Roman" charset="0"/>
              </a:rPr>
              <a:t> tag handler:</a:t>
            </a:r>
          </a:p>
          <a:p>
            <a:pPr marL="742950" lvl="1" indent="-285750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&lt;</a:t>
            </a:r>
            <a:r>
              <a:rPr lang="en-US" dirty="0" err="1">
                <a:cs typeface="Times New Roman" charset="0"/>
              </a:rPr>
              <a:t>taglib</a:t>
            </a:r>
            <a:r>
              <a:rPr lang="en-US" dirty="0">
                <a:cs typeface="Times New Roman" charset="0"/>
              </a:rPr>
              <a:t>&gt;</a:t>
            </a:r>
          </a:p>
          <a:p>
            <a:pPr marL="742950" lvl="1" indent="-285750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	&lt;</a:t>
            </a:r>
            <a:r>
              <a:rPr lang="en-US" dirty="0" err="1">
                <a:cs typeface="Times New Roman" charset="0"/>
              </a:rPr>
              <a:t>tlib</a:t>
            </a:r>
            <a:r>
              <a:rPr lang="en-US" dirty="0">
                <a:cs typeface="Times New Roman" charset="0"/>
              </a:rPr>
              <a:t>-version&gt;1.0&lt;/</a:t>
            </a:r>
            <a:r>
              <a:rPr lang="en-US" dirty="0" err="1">
                <a:cs typeface="Times New Roman" charset="0"/>
              </a:rPr>
              <a:t>tlib</a:t>
            </a:r>
            <a:r>
              <a:rPr lang="en-US" dirty="0">
                <a:cs typeface="Times New Roman" charset="0"/>
              </a:rPr>
              <a:t>-version&gt;</a:t>
            </a:r>
          </a:p>
          <a:p>
            <a:pPr marL="742950" lvl="1" indent="-285750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	&lt;</a:t>
            </a:r>
            <a:r>
              <a:rPr lang="en-US" dirty="0" err="1">
                <a:cs typeface="Times New Roman" charset="0"/>
              </a:rPr>
              <a:t>jsp</a:t>
            </a:r>
            <a:r>
              <a:rPr lang="en-US" dirty="0">
                <a:cs typeface="Times New Roman" charset="0"/>
              </a:rPr>
              <a:t>-version&gt;1.2&lt;/</a:t>
            </a:r>
            <a:r>
              <a:rPr lang="en-US" dirty="0" err="1">
                <a:cs typeface="Times New Roman" charset="0"/>
              </a:rPr>
              <a:t>jsp</a:t>
            </a:r>
            <a:r>
              <a:rPr lang="en-US" dirty="0">
                <a:cs typeface="Times New Roman" charset="0"/>
              </a:rPr>
              <a:t>-version&gt;</a:t>
            </a:r>
          </a:p>
          <a:p>
            <a:pPr marL="742950" lvl="1" indent="-285750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	&lt;short-name&gt;Welcome Tag&lt;/short-name&gt;</a:t>
            </a:r>
          </a:p>
          <a:p>
            <a:pPr marL="742950" lvl="1" indent="-285750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	&lt;description&gt;</a:t>
            </a:r>
          </a:p>
          <a:p>
            <a:pPr marL="742950" lvl="1" indent="-285750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		A custom tag to display welcome message</a:t>
            </a:r>
          </a:p>
          <a:p>
            <a:pPr marL="742950" lvl="1" indent="-285750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	&lt;/description&gt;</a:t>
            </a:r>
          </a:p>
          <a:p>
            <a:pPr marL="742950" lvl="1" indent="-285750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	&lt;tag&gt;</a:t>
            </a:r>
          </a:p>
          <a:p>
            <a:pPr marL="742950" lvl="1" indent="-285750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		&lt;name&gt;Welcome&lt;/name&gt;</a:t>
            </a:r>
          </a:p>
          <a:p>
            <a:pPr marL="742950" lvl="1" indent="-285750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		&lt;tag-class&gt;</a:t>
            </a:r>
            <a:r>
              <a:rPr lang="en-US" dirty="0" err="1">
                <a:cs typeface="Times New Roman" charset="0"/>
              </a:rPr>
              <a:t>welcome.WelcomeTag</a:t>
            </a:r>
            <a:r>
              <a:rPr lang="en-US" dirty="0">
                <a:cs typeface="Times New Roman" charset="0"/>
              </a:rPr>
              <a:t>&lt;/tag-class&gt;</a:t>
            </a:r>
          </a:p>
          <a:p>
            <a:pPr marL="742950" lvl="1" indent="-285750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		&lt;body-content&gt;empty&lt;/body-content&gt;</a:t>
            </a:r>
          </a:p>
          <a:p>
            <a:pPr marL="742950" lvl="1" indent="-285750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	&lt;/tag&gt;</a:t>
            </a:r>
          </a:p>
          <a:p>
            <a:pPr marL="742950" lvl="1" indent="-285750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&lt;/</a:t>
            </a:r>
            <a:r>
              <a:rPr lang="en-US" dirty="0" err="1">
                <a:cs typeface="Times New Roman" charset="0"/>
              </a:rPr>
              <a:t>taglib</a:t>
            </a:r>
            <a:r>
              <a:rPr lang="en-US" dirty="0">
                <a:cs typeface="Times New Roman" charset="0"/>
              </a:rPr>
              <a:t>&gt;</a:t>
            </a:r>
          </a:p>
        </p:txBody>
      </p:sp>
      <p:sp>
        <p:nvSpPr>
          <p:cNvPr id="479236" name="Rectangle 4"/>
          <p:cNvSpPr>
            <a:spLocks noChangeArrowheads="1"/>
          </p:cNvSpPr>
          <p:nvPr/>
        </p:nvSpPr>
        <p:spPr bwMode="auto">
          <a:xfrm>
            <a:off x="2271713" y="2471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dirty="0" smtClean="0">
                <a:latin typeface="Verdana" pitchFamily="34" charset="0"/>
              </a:rPr>
              <a:t>TLD overview</a:t>
            </a:r>
            <a:endParaRPr lang="en-US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609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dirty="0" smtClean="0">
                <a:cs typeface="Times New Roman" charset="0"/>
              </a:rPr>
              <a:t>The </a:t>
            </a:r>
            <a:r>
              <a:rPr lang="en-US" dirty="0">
                <a:cs typeface="Times New Roman" charset="0"/>
              </a:rPr>
              <a:t>&lt;</a:t>
            </a:r>
            <a:r>
              <a:rPr lang="en-US" dirty="0" err="1">
                <a:cs typeface="Times New Roman" charset="0"/>
              </a:rPr>
              <a:t>taglib</a:t>
            </a:r>
            <a:r>
              <a:rPr lang="en-US" dirty="0">
                <a:cs typeface="Times New Roman" charset="0"/>
              </a:rPr>
              <a:t>&gt; directive allows you to include a tag library in a JSP page.</a:t>
            </a:r>
          </a:p>
          <a:p>
            <a:pPr marL="1143000" lvl="2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dirty="0">
                <a:cs typeface="Times New Roman" charset="0"/>
              </a:rPr>
              <a:t>The &lt;</a:t>
            </a:r>
            <a:r>
              <a:rPr lang="en-US" dirty="0" err="1">
                <a:cs typeface="Times New Roman" charset="0"/>
              </a:rPr>
              <a:t>taglib</a:t>
            </a:r>
            <a:r>
              <a:rPr lang="en-US" dirty="0">
                <a:cs typeface="Times New Roman" charset="0"/>
              </a:rPr>
              <a:t>&gt; directive contains the </a:t>
            </a:r>
            <a:r>
              <a:rPr lang="en-US" dirty="0" err="1">
                <a:cs typeface="Times New Roman" charset="0"/>
              </a:rPr>
              <a:t>uri</a:t>
            </a:r>
            <a:r>
              <a:rPr lang="en-US" dirty="0">
                <a:cs typeface="Times New Roman" charset="0"/>
              </a:rPr>
              <a:t> attribute that specifies the location of the TLD file and a prefix attribute that specifies the name with which the JSP page will use the custom tags.</a:t>
            </a:r>
          </a:p>
          <a:p>
            <a:pPr marL="1143000" lvl="2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dirty="0">
                <a:cs typeface="Times New Roman" charset="0"/>
              </a:rPr>
              <a:t>You can use the following code snippet to include the tag library defined by Welcome.tld in your JSP page: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&lt;%@ </a:t>
            </a:r>
            <a:r>
              <a:rPr lang="en-US" dirty="0" err="1">
                <a:cs typeface="Times New Roman" charset="0"/>
              </a:rPr>
              <a:t>taglib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uri</a:t>
            </a:r>
            <a:r>
              <a:rPr lang="en-US" dirty="0">
                <a:cs typeface="Times New Roman" charset="0"/>
              </a:rPr>
              <a:t>="/Welcome.tld” prefix=”</a:t>
            </a:r>
            <a:r>
              <a:rPr lang="en-US" dirty="0" err="1">
                <a:cs typeface="Times New Roman" charset="0"/>
              </a:rPr>
              <a:t>mytag</a:t>
            </a:r>
            <a:r>
              <a:rPr lang="en-US" dirty="0">
                <a:cs typeface="Times New Roman" charset="0"/>
              </a:rPr>
              <a:t>“%&gt;</a:t>
            </a:r>
          </a:p>
          <a:p>
            <a:pPr marL="1143000" lvl="2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dirty="0">
                <a:cs typeface="Times New Roman" charset="0"/>
              </a:rPr>
              <a:t>You can use the following code snippet to use the custom tag, once you have included the tag library: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&lt;</a:t>
            </a:r>
            <a:r>
              <a:rPr lang="en-US" dirty="0" err="1">
                <a:cs typeface="Times New Roman" charset="0"/>
              </a:rPr>
              <a:t>mytag:Welcome</a:t>
            </a:r>
            <a:r>
              <a:rPr lang="en-US" dirty="0">
                <a:cs typeface="Times New Roman" charset="0"/>
              </a:rPr>
              <a:t> /&gt;</a:t>
            </a:r>
          </a:p>
          <a:p>
            <a:pPr marL="1600200" lvl="3" indent="-228600">
              <a:spcBef>
                <a:spcPct val="20000"/>
              </a:spcBef>
              <a:buSzPct val="140000"/>
              <a:buFontTx/>
              <a:buChar char="•"/>
            </a:pPr>
            <a:endParaRPr lang="en-US" dirty="0">
              <a:cs typeface="Times New Roman" charset="0"/>
            </a:endParaRPr>
          </a:p>
          <a:p>
            <a:pPr marL="1600200" lvl="3" indent="-228600">
              <a:spcBef>
                <a:spcPct val="20000"/>
              </a:spcBef>
              <a:buSzPct val="140000"/>
            </a:pPr>
            <a:endParaRPr lang="en-US" dirty="0">
              <a:cs typeface="Times New Roman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271713" y="2471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use Tag In JSP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ChangeArrowheads="1"/>
          </p:cNvSpPr>
          <p:nvPr/>
        </p:nvSpPr>
        <p:spPr bwMode="auto">
          <a:xfrm>
            <a:off x="609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SzPct val="140000"/>
            </a:pPr>
            <a:endParaRPr lang="en-US" sz="2000" dirty="0">
              <a:cs typeface="Times New Roman" charset="0"/>
            </a:endParaRPr>
          </a:p>
          <a:p>
            <a:pPr marL="1143000" lvl="2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sz="2000" dirty="0">
                <a:cs typeface="Times New Roman" charset="0"/>
              </a:rPr>
              <a:t>The </a:t>
            </a:r>
            <a:r>
              <a:rPr lang="en-US" sz="2000" dirty="0" err="1">
                <a:cs typeface="Times New Roman" charset="0"/>
              </a:rPr>
              <a:t>deploytool</a:t>
            </a:r>
            <a:r>
              <a:rPr lang="en-US" sz="2000" dirty="0">
                <a:cs typeface="Times New Roman" charset="0"/>
              </a:rPr>
              <a:t> utility internally updates the </a:t>
            </a:r>
            <a:r>
              <a:rPr lang="en-US" sz="2000" dirty="0">
                <a:cs typeface="Courier New" pitchFamily="49" charset="0"/>
              </a:rPr>
              <a:t>web.xml </a:t>
            </a:r>
            <a:r>
              <a:rPr lang="en-US" sz="2000" dirty="0">
                <a:cs typeface="Times New Roman" charset="0"/>
              </a:rPr>
              <a:t>deployment descriptor with the </a:t>
            </a:r>
            <a:r>
              <a:rPr lang="en-US" sz="2000" dirty="0">
                <a:cs typeface="Courier New" pitchFamily="49" charset="0"/>
              </a:rPr>
              <a:t>&lt;</a:t>
            </a:r>
            <a:r>
              <a:rPr lang="en-US" sz="2000" dirty="0" err="1">
                <a:cs typeface="Courier New" pitchFamily="49" charset="0"/>
              </a:rPr>
              <a:t>jsp-config</a:t>
            </a:r>
            <a:r>
              <a:rPr lang="en-US" sz="2000" dirty="0">
                <a:cs typeface="Courier New" pitchFamily="49" charset="0"/>
              </a:rPr>
              <a:t>&gt;</a:t>
            </a:r>
            <a:r>
              <a:rPr lang="en-US" sz="2000" dirty="0">
                <a:cs typeface="Times New Roman" charset="0"/>
              </a:rPr>
              <a:t> element, as shown in the following code snippet: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sz="2000" dirty="0">
                <a:cs typeface="Courier New" pitchFamily="49" charset="0"/>
              </a:rPr>
              <a:t>	&lt;</a:t>
            </a:r>
            <a:r>
              <a:rPr lang="en-US" sz="2000" dirty="0" err="1">
                <a:cs typeface="Courier New" pitchFamily="49" charset="0"/>
              </a:rPr>
              <a:t>jsp-config</a:t>
            </a:r>
            <a:r>
              <a:rPr lang="en-US" sz="2000" dirty="0">
                <a:cs typeface="Courier New" pitchFamily="49" charset="0"/>
              </a:rPr>
              <a:t>&gt;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sz="2000" dirty="0">
                <a:cs typeface="Courier New" pitchFamily="49" charset="0"/>
              </a:rPr>
              <a:t>	   &lt;</a:t>
            </a:r>
            <a:r>
              <a:rPr lang="en-US" sz="2000" dirty="0" err="1">
                <a:cs typeface="Courier New" pitchFamily="49" charset="0"/>
              </a:rPr>
              <a:t>taglib</a:t>
            </a:r>
            <a:r>
              <a:rPr lang="en-US" sz="2000" dirty="0">
                <a:cs typeface="Courier New" pitchFamily="49" charset="0"/>
              </a:rPr>
              <a:t>&gt;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sz="2000" dirty="0">
                <a:cs typeface="Courier New" pitchFamily="49" charset="0"/>
              </a:rPr>
              <a:t>	     &lt;</a:t>
            </a:r>
            <a:r>
              <a:rPr lang="en-US" sz="2000" dirty="0" err="1">
                <a:cs typeface="Courier New" pitchFamily="49" charset="0"/>
              </a:rPr>
              <a:t>taglib-uri</a:t>
            </a:r>
            <a:r>
              <a:rPr lang="en-US" sz="2000" dirty="0">
                <a:cs typeface="Courier New" pitchFamily="49" charset="0"/>
              </a:rPr>
              <a:t>&gt;/Welcome.tld&lt;/</a:t>
            </a:r>
            <a:r>
              <a:rPr lang="en-US" sz="2000" dirty="0" err="1">
                <a:cs typeface="Courier New" pitchFamily="49" charset="0"/>
              </a:rPr>
              <a:t>taglib-uri</a:t>
            </a:r>
            <a:r>
              <a:rPr lang="en-US" sz="2000" dirty="0">
                <a:cs typeface="Courier New" pitchFamily="49" charset="0"/>
              </a:rPr>
              <a:t>&gt;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sz="2000" dirty="0">
                <a:cs typeface="Courier New" pitchFamily="49" charset="0"/>
              </a:rPr>
              <a:t>	     &lt;</a:t>
            </a:r>
            <a:r>
              <a:rPr lang="en-US" sz="2000" dirty="0" err="1">
                <a:cs typeface="Courier New" pitchFamily="49" charset="0"/>
              </a:rPr>
              <a:t>taglib</a:t>
            </a:r>
            <a:r>
              <a:rPr lang="en-US" sz="2000" dirty="0">
                <a:cs typeface="Courier New" pitchFamily="49" charset="0"/>
              </a:rPr>
              <a:t>-location&gt; /web-</a:t>
            </a:r>
            <a:r>
              <a:rPr lang="en-US" sz="2000" dirty="0" err="1">
                <a:cs typeface="Courier New" pitchFamily="49" charset="0"/>
              </a:rPr>
              <a:t>inf</a:t>
            </a:r>
            <a:r>
              <a:rPr lang="en-US" sz="2000" dirty="0">
                <a:cs typeface="Courier New" pitchFamily="49" charset="0"/>
              </a:rPr>
              <a:t>/Welcome.tld&lt;/</a:t>
            </a:r>
            <a:r>
              <a:rPr lang="en-US" sz="2000" dirty="0" err="1">
                <a:cs typeface="Courier New" pitchFamily="49" charset="0"/>
              </a:rPr>
              <a:t>taglib</a:t>
            </a:r>
            <a:r>
              <a:rPr lang="en-US" sz="2000" dirty="0">
                <a:cs typeface="Courier New" pitchFamily="49" charset="0"/>
              </a:rPr>
              <a:t>-location&gt;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sz="2000" dirty="0">
                <a:cs typeface="Courier New" pitchFamily="49" charset="0"/>
              </a:rPr>
              <a:t>      &lt;/</a:t>
            </a:r>
            <a:r>
              <a:rPr lang="en-US" sz="2000" dirty="0" err="1">
                <a:cs typeface="Courier New" pitchFamily="49" charset="0"/>
              </a:rPr>
              <a:t>taglib</a:t>
            </a:r>
            <a:r>
              <a:rPr lang="en-US" sz="2000" dirty="0">
                <a:cs typeface="Courier New" pitchFamily="49" charset="0"/>
              </a:rPr>
              <a:t>&gt;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sz="2000" dirty="0">
                <a:cs typeface="Courier New" pitchFamily="49" charset="0"/>
              </a:rPr>
              <a:t>	&lt;/</a:t>
            </a:r>
            <a:r>
              <a:rPr lang="en-US" sz="2000" dirty="0" err="1">
                <a:cs typeface="Courier New" pitchFamily="49" charset="0"/>
              </a:rPr>
              <a:t>jsp-config</a:t>
            </a:r>
            <a:r>
              <a:rPr lang="en-US" sz="2000" dirty="0">
                <a:cs typeface="Courier New" pitchFamily="49" charset="0"/>
              </a:rPr>
              <a:t>&gt;</a:t>
            </a:r>
          </a:p>
          <a:p>
            <a:pPr marL="1600200" lvl="3" indent="-228600">
              <a:spcBef>
                <a:spcPct val="20000"/>
              </a:spcBef>
              <a:buSzPct val="140000"/>
              <a:buFontTx/>
              <a:buChar char="•"/>
            </a:pPr>
            <a:endParaRPr lang="en-US" sz="2000" dirty="0">
              <a:cs typeface="Times New Roman" charset="0"/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2271713" y="2471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TLD reference in web.xml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 smtClean="0">
                <a:latin typeface="Verdana" pitchFamily="34" charset="0"/>
              </a:rPr>
              <a:t>Objectives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Developing custom Tags</a:t>
            </a:r>
          </a:p>
          <a:p>
            <a:r>
              <a:rPr lang="en-US" dirty="0" smtClean="0"/>
              <a:t>Understanding types tags</a:t>
            </a:r>
          </a:p>
          <a:p>
            <a:r>
              <a:rPr lang="en-US" dirty="0" smtClean="0"/>
              <a:t>Types of Tags</a:t>
            </a:r>
          </a:p>
          <a:p>
            <a:r>
              <a:rPr lang="en-US" dirty="0" smtClean="0"/>
              <a:t>How to use Tag </a:t>
            </a:r>
            <a:r>
              <a:rPr lang="en-US" dirty="0" err="1" smtClean="0"/>
              <a:t>Hanlder</a:t>
            </a:r>
            <a:endParaRPr lang="en-US" dirty="0" smtClean="0"/>
          </a:p>
          <a:p>
            <a:r>
              <a:rPr lang="en-US" dirty="0" smtClean="0"/>
              <a:t>What is TLD</a:t>
            </a:r>
            <a:endParaRPr lang="en-US" dirty="0"/>
          </a:p>
        </p:txBody>
      </p:sp>
      <p:sp>
        <p:nvSpPr>
          <p:cNvPr id="491522" name="Rectangle 4098"/>
          <p:cNvSpPr>
            <a:spLocks noChangeArrowheads="1"/>
          </p:cNvSpPr>
          <p:nvPr/>
        </p:nvSpPr>
        <p:spPr bwMode="auto">
          <a:xfrm>
            <a:off x="609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800" dirty="0" smtClean="0">
              <a:latin typeface="Verdana" pitchFamily="34" charset="0"/>
            </a:endParaRPr>
          </a:p>
          <a:p>
            <a:pPr marL="1143000" lvl="2" indent="-228600">
              <a:spcBef>
                <a:spcPct val="20000"/>
              </a:spcBef>
            </a:pPr>
            <a:endParaRPr lang="en-US" sz="1400" dirty="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  <a:p>
            <a:pPr marL="1600200" lvl="3" indent="-228600">
              <a:spcBef>
                <a:spcPct val="20000"/>
              </a:spcBef>
              <a:buSzPct val="140000"/>
              <a:buFontTx/>
              <a:buChar char="•"/>
            </a:pPr>
            <a:endParaRPr lang="en-US" sz="1400" dirty="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</a:rPr>
              <a:t>Developing JSP Custom Tag</a:t>
            </a:r>
            <a:endParaRPr lang="en-US" dirty="0"/>
          </a:p>
        </p:txBody>
      </p:sp>
      <p:sp>
        <p:nvSpPr>
          <p:cNvPr id="452610" name="Rectangle 2"/>
          <p:cNvSpPr>
            <a:spLocks noChangeArrowheads="1"/>
          </p:cNvSpPr>
          <p:nvPr/>
        </p:nvSpPr>
        <p:spPr bwMode="auto">
          <a:xfrm>
            <a:off x="609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SzPct val="140000"/>
              <a:buFont typeface="Wingdings" pitchFamily="2" charset="2"/>
              <a:buChar char="ü"/>
            </a:pPr>
            <a:r>
              <a:rPr lang="en-US" sz="2400" dirty="0" smtClean="0">
                <a:cs typeface="Times New Roman" charset="0"/>
              </a:rPr>
              <a:t>JSP </a:t>
            </a:r>
            <a:r>
              <a:rPr lang="en-US" sz="2400" dirty="0">
                <a:cs typeface="Times New Roman" charset="0"/>
              </a:rPr>
              <a:t>Custom Tags</a:t>
            </a:r>
          </a:p>
          <a:p>
            <a:pPr marL="1143000" lvl="2" indent="-228600">
              <a:spcBef>
                <a:spcPct val="20000"/>
              </a:spcBef>
              <a:buSzPct val="140000"/>
              <a:buFont typeface="Wingdings" pitchFamily="2" charset="2"/>
              <a:buChar char="ü"/>
            </a:pPr>
            <a:r>
              <a:rPr lang="en-US" sz="2000" dirty="0" smtClean="0">
                <a:cs typeface="Times New Roman" charset="0"/>
              </a:rPr>
              <a:t>Provide </a:t>
            </a:r>
            <a:r>
              <a:rPr lang="en-US" sz="2000" dirty="0">
                <a:cs typeface="Times New Roman" charset="0"/>
              </a:rPr>
              <a:t>a mechanism to a Web programmer to reuse and encapsulate complex recurring code in a JSP application.</a:t>
            </a:r>
          </a:p>
          <a:p>
            <a:pPr marL="1143000" lvl="2" indent="-228600">
              <a:spcBef>
                <a:spcPct val="20000"/>
              </a:spcBef>
              <a:buSzPct val="140000"/>
              <a:buFont typeface="Wingdings" pitchFamily="2" charset="2"/>
              <a:buChar char="ü"/>
            </a:pPr>
            <a:r>
              <a:rPr lang="en-US" sz="2000" dirty="0">
                <a:cs typeface="Times New Roman" charset="0"/>
              </a:rPr>
              <a:t>Provide simplicity and reusability of Java code.</a:t>
            </a:r>
          </a:p>
          <a:p>
            <a:pPr marL="1143000" lvl="2" indent="-228600">
              <a:spcBef>
                <a:spcPct val="20000"/>
              </a:spcBef>
              <a:buSzPct val="140000"/>
              <a:buFont typeface="Wingdings" pitchFamily="2" charset="2"/>
              <a:buChar char="ü"/>
            </a:pPr>
            <a:r>
              <a:rPr lang="en-US" sz="2000" dirty="0">
                <a:cs typeface="Times New Roman" charset="0"/>
              </a:rPr>
              <a:t>Enable you to perform various functions, such as:</a:t>
            </a:r>
          </a:p>
          <a:p>
            <a:pPr marL="1600200" lvl="3" indent="-228600">
              <a:spcBef>
                <a:spcPct val="20000"/>
              </a:spcBef>
              <a:buSzPct val="140000"/>
              <a:buFont typeface="Wingdings" pitchFamily="2" charset="2"/>
              <a:buChar char="ü"/>
            </a:pPr>
            <a:r>
              <a:rPr lang="en-US" sz="2000" dirty="0">
                <a:cs typeface="Times New Roman" charset="0"/>
              </a:rPr>
              <a:t>Accessing all implicit variables of a JSP page, such as request, response, in, and out.</a:t>
            </a:r>
          </a:p>
          <a:p>
            <a:pPr marL="1600200" lvl="3" indent="-228600">
              <a:spcBef>
                <a:spcPct val="20000"/>
              </a:spcBef>
              <a:buSzPct val="140000"/>
              <a:buFont typeface="Wingdings" pitchFamily="2" charset="2"/>
              <a:buChar char="ü"/>
            </a:pPr>
            <a:r>
              <a:rPr lang="en-US" sz="2000" dirty="0">
                <a:cs typeface="Times New Roman" charset="0"/>
              </a:rPr>
              <a:t>Modifying the response generated by a calling JSP page.</a:t>
            </a:r>
          </a:p>
          <a:p>
            <a:pPr marL="1600200" lvl="3" indent="-228600">
              <a:spcBef>
                <a:spcPct val="20000"/>
              </a:spcBef>
              <a:buSzPct val="140000"/>
              <a:buFont typeface="Wingdings" pitchFamily="2" charset="2"/>
              <a:buChar char="ü"/>
            </a:pPr>
            <a:r>
              <a:rPr lang="en-US" sz="2000" dirty="0">
                <a:cs typeface="Times New Roman" charset="0"/>
              </a:rPr>
              <a:t>Initializing and instantiating a </a:t>
            </a:r>
            <a:r>
              <a:rPr lang="en-US" sz="2000" dirty="0" err="1">
                <a:cs typeface="Times New Roman" charset="0"/>
              </a:rPr>
              <a:t>JavaBean</a:t>
            </a:r>
            <a:r>
              <a:rPr lang="en-US" sz="2000" dirty="0">
                <a:cs typeface="Times New Roman" charset="0"/>
              </a:rPr>
              <a:t> component.</a:t>
            </a:r>
          </a:p>
          <a:p>
            <a:pPr marL="1143000" lvl="2" indent="-228600">
              <a:spcBef>
                <a:spcPct val="20000"/>
              </a:spcBef>
              <a:buSzPct val="140000"/>
              <a:buFont typeface="Wingdings" pitchFamily="2" charset="2"/>
              <a:buChar char="ü"/>
            </a:pPr>
            <a:endParaRPr lang="en-US" sz="2400" dirty="0">
              <a:cs typeface="Times New Roman" charset="0"/>
            </a:endParaRPr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2271713" y="2471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52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52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52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52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52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452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452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ChangeArrowheads="1"/>
          </p:cNvSpPr>
          <p:nvPr/>
        </p:nvSpPr>
        <p:spPr bwMode="auto">
          <a:xfrm>
            <a:off x="609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SzPct val="140000"/>
              <a:buFont typeface="Wingdings" pitchFamily="2" charset="2"/>
              <a:buChar char="v"/>
            </a:pPr>
            <a:r>
              <a:rPr lang="en-US" sz="2000" dirty="0" smtClean="0">
                <a:cs typeface="Times New Roman" charset="0"/>
              </a:rPr>
              <a:t>The </a:t>
            </a:r>
            <a:r>
              <a:rPr lang="en-US" sz="2000" dirty="0">
                <a:cs typeface="Times New Roman" charset="0"/>
              </a:rPr>
              <a:t>various types of custom tags that you can develop in JSP are:</a:t>
            </a:r>
          </a:p>
          <a:p>
            <a:pPr marL="1143000" lvl="2" indent="-228600">
              <a:spcBef>
                <a:spcPct val="20000"/>
              </a:spcBef>
              <a:buSzPct val="140000"/>
              <a:buFont typeface="Wingdings" pitchFamily="2" charset="2"/>
              <a:buChar char="Ø"/>
            </a:pPr>
            <a:r>
              <a:rPr lang="en-US" sz="2000" dirty="0" smtClean="0">
                <a:cs typeface="Times New Roman" charset="0"/>
              </a:rPr>
              <a:t>Empty </a:t>
            </a:r>
            <a:r>
              <a:rPr lang="en-US" sz="2000" dirty="0">
                <a:cs typeface="Times New Roman" charset="0"/>
              </a:rPr>
              <a:t>tags: Refer to the custom tags that do not have any attribute or body. The following code snippet shows an empty custom tag:	</a:t>
            </a:r>
            <a:r>
              <a:rPr lang="en-US" sz="2000" dirty="0" smtClean="0">
                <a:cs typeface="Times New Roman" charset="0"/>
              </a:rPr>
              <a:t>&lt;</a:t>
            </a:r>
            <a:r>
              <a:rPr lang="en-US" sz="2000" dirty="0" err="1">
                <a:cs typeface="Times New Roman" charset="0"/>
              </a:rPr>
              <a:t>td:welcome</a:t>
            </a:r>
            <a:r>
              <a:rPr lang="en-US" sz="2000" dirty="0">
                <a:cs typeface="Times New Roman" charset="0"/>
              </a:rPr>
              <a:t> /&gt;</a:t>
            </a:r>
          </a:p>
          <a:p>
            <a:pPr marL="1143000" lvl="2" indent="-228600">
              <a:spcBef>
                <a:spcPct val="20000"/>
              </a:spcBef>
              <a:buSzPct val="140000"/>
              <a:buFont typeface="Wingdings" pitchFamily="2" charset="2"/>
              <a:buChar char="Ø"/>
            </a:pPr>
            <a:r>
              <a:rPr lang="en-US" sz="2000" dirty="0">
                <a:cs typeface="Times New Roman" charset="0"/>
              </a:rPr>
              <a:t>Tags with attributes: Refer to custom tags for which you can define attributes to customize the behavior of the custom tag. The following code snippet shows a custom tag with an attribute color</a:t>
            </a:r>
            <a:r>
              <a:rPr lang="en-US" sz="2000" dirty="0" smtClean="0">
                <a:cs typeface="Times New Roman" charset="0"/>
              </a:rPr>
              <a:t>: &lt;</a:t>
            </a:r>
            <a:r>
              <a:rPr lang="en-US" sz="2000" dirty="0">
                <a:cs typeface="Times New Roman" charset="0"/>
              </a:rPr>
              <a:t>td: welcome color=”blue”&gt;&lt;/</a:t>
            </a:r>
            <a:r>
              <a:rPr lang="en-US" sz="2000" dirty="0" err="1">
                <a:cs typeface="Times New Roman" charset="0"/>
              </a:rPr>
              <a:t>td:welcome</a:t>
            </a:r>
            <a:r>
              <a:rPr lang="en-US" sz="2000" dirty="0">
                <a:cs typeface="Times New Roman" charset="0"/>
              </a:rPr>
              <a:t>&gt;</a:t>
            </a:r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2271713" y="2471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Types of Tags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54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54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54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54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54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54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ChangeArrowheads="1"/>
          </p:cNvSpPr>
          <p:nvPr/>
        </p:nvSpPr>
        <p:spPr bwMode="auto">
          <a:xfrm>
            <a:off x="609600" y="1219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SzPct val="140000"/>
              <a:buFont typeface="Wingdings" pitchFamily="2" charset="2"/>
              <a:buChar char="v"/>
            </a:pPr>
            <a:r>
              <a:rPr lang="en-US" sz="2000" dirty="0" smtClean="0">
                <a:cs typeface="Times New Roman" charset="0"/>
              </a:rPr>
              <a:t>The </a:t>
            </a:r>
            <a:r>
              <a:rPr lang="en-US" sz="2000" dirty="0">
                <a:cs typeface="Times New Roman" charset="0"/>
              </a:rPr>
              <a:t>various types of custom tags that you can develop in JSP are:</a:t>
            </a:r>
          </a:p>
          <a:p>
            <a:pPr marL="1143000" lvl="2" indent="-228600">
              <a:spcBef>
                <a:spcPct val="20000"/>
              </a:spcBef>
              <a:buSzPct val="140000"/>
              <a:buFont typeface="Wingdings" pitchFamily="2" charset="2"/>
              <a:buChar char="Ø"/>
            </a:pPr>
            <a:r>
              <a:rPr lang="en-US" dirty="0">
                <a:cs typeface="Times New Roman" charset="0"/>
              </a:rPr>
              <a:t>Tags with a body: Refer to the custom tag within which you can define nested custom tags, scripting elements, actions, HTML text, and JSP directives. The following code snippet shows a custom tag that contains a JSP scripting element as its body: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 </a:t>
            </a:r>
            <a:r>
              <a:rPr lang="en-US" dirty="0" smtClean="0">
                <a:cs typeface="Times New Roman" charset="0"/>
              </a:rPr>
              <a:t>     &lt;</a:t>
            </a:r>
            <a:r>
              <a:rPr lang="en-US" dirty="0">
                <a:cs typeface="Times New Roman" charset="0"/>
              </a:rPr>
              <a:t>td: welcome&gt;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dirty="0" smtClean="0">
                <a:cs typeface="Times New Roman" charset="0"/>
              </a:rPr>
              <a:t> </a:t>
            </a:r>
            <a:r>
              <a:rPr lang="en-US" dirty="0">
                <a:cs typeface="Times New Roman" charset="0"/>
              </a:rPr>
              <a:t>		&lt;%=</a:t>
            </a:r>
            <a:r>
              <a:rPr lang="en-US" dirty="0" err="1">
                <a:cs typeface="Times New Roman" charset="0"/>
              </a:rPr>
              <a:t>today_date</a:t>
            </a:r>
            <a:r>
              <a:rPr lang="en-US" dirty="0">
                <a:cs typeface="Times New Roman" charset="0"/>
              </a:rPr>
              <a:t>%&gt;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&lt;/</a:t>
            </a:r>
            <a:r>
              <a:rPr lang="en-US" dirty="0" err="1">
                <a:cs typeface="Times New Roman" charset="0"/>
              </a:rPr>
              <a:t>td:welcome</a:t>
            </a:r>
            <a:r>
              <a:rPr lang="en-US" dirty="0">
                <a:cs typeface="Times New Roman" charset="0"/>
              </a:rPr>
              <a:t>&gt;</a:t>
            </a:r>
          </a:p>
          <a:p>
            <a:pPr marL="1143000" lvl="2" indent="-228600">
              <a:spcBef>
                <a:spcPct val="20000"/>
              </a:spcBef>
              <a:buSzPct val="140000"/>
              <a:buFont typeface="Wingdings" pitchFamily="2" charset="2"/>
              <a:buChar char="Ø"/>
            </a:pPr>
            <a:r>
              <a:rPr lang="en-US" dirty="0">
                <a:cs typeface="Times New Roman" charset="0"/>
              </a:rPr>
              <a:t>Nested tags: Refer to the set of custom tags in which one custom tag encloses one or more custom tags. The following code snippet shows a </a:t>
            </a:r>
            <a:r>
              <a:rPr lang="en-US" dirty="0" smtClean="0">
                <a:cs typeface="Times New Roman" charset="0"/>
              </a:rPr>
              <a:t> nested </a:t>
            </a:r>
            <a:r>
              <a:rPr lang="en-US" dirty="0">
                <a:cs typeface="Times New Roman" charset="0"/>
              </a:rPr>
              <a:t>custom tag: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    &lt;</a:t>
            </a:r>
            <a:r>
              <a:rPr lang="en-US" dirty="0">
                <a:cs typeface="Courier New" pitchFamily="49" charset="0"/>
              </a:rPr>
              <a:t>td1:ifTag condition “&lt;%=</a:t>
            </a:r>
            <a:r>
              <a:rPr lang="en-US" dirty="0" err="1">
                <a:cs typeface="Courier New" pitchFamily="49" charset="0"/>
              </a:rPr>
              <a:t>eval</a:t>
            </a:r>
            <a:r>
              <a:rPr lang="en-US" dirty="0">
                <a:cs typeface="Courier New" pitchFamily="49" charset="0"/>
              </a:rPr>
              <a:t>&gt;“ &gt;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dirty="0">
                <a:cs typeface="Courier New" pitchFamily="49" charset="0"/>
              </a:rPr>
              <a:t>		&lt;td2:valueTrue</a:t>
            </a:r>
            <a:r>
              <a:rPr lang="en-US" dirty="0" smtClean="0">
                <a:cs typeface="Courier New" pitchFamily="49" charset="0"/>
              </a:rPr>
              <a:t>&gt;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dirty="0">
                <a:cs typeface="Courier New" pitchFamily="49" charset="0"/>
              </a:rPr>
              <a:t>		The expression evaluates to true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dirty="0">
                <a:cs typeface="Courier New" pitchFamily="49" charset="0"/>
              </a:rPr>
              <a:t>		&lt;/td2:valueTrue&gt;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dirty="0">
                <a:cs typeface="Times New Roman" charset="0"/>
              </a:rPr>
              <a:t>	&lt;/td1:ifTag&gt;</a:t>
            </a:r>
          </a:p>
        </p:txBody>
      </p:sp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2271713" y="2471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dirty="0" smtClean="0"/>
              <a:t>Understanding Types of Tags</a:t>
            </a:r>
            <a:endParaRPr lang="en-US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56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56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56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56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56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456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456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456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456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456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456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ChangeArrowheads="1"/>
          </p:cNvSpPr>
          <p:nvPr/>
        </p:nvSpPr>
        <p:spPr bwMode="auto">
          <a:xfrm>
            <a:off x="609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SzPct val="140000"/>
              <a:buFont typeface="Wingdings" pitchFamily="2" charset="2"/>
              <a:buChar char="v"/>
            </a:pPr>
            <a:r>
              <a:rPr lang="en-US" sz="2000" dirty="0" smtClean="0">
                <a:cs typeface="Times New Roman" charset="0"/>
              </a:rPr>
              <a:t>To </a:t>
            </a:r>
            <a:r>
              <a:rPr lang="en-US" sz="2000" dirty="0">
                <a:cs typeface="Times New Roman" charset="0"/>
              </a:rPr>
              <a:t>develop a custom tag, you need to perform following steps:</a:t>
            </a:r>
          </a:p>
          <a:p>
            <a:pPr marL="1600200" lvl="3" indent="-228600">
              <a:spcBef>
                <a:spcPct val="20000"/>
              </a:spcBef>
              <a:buSzPct val="140000"/>
              <a:buFont typeface="Wingdings" pitchFamily="2" charset="2"/>
              <a:buChar char="Ø"/>
            </a:pPr>
            <a:r>
              <a:rPr lang="en-US" sz="2000" dirty="0">
                <a:cs typeface="Times New Roman" charset="0"/>
              </a:rPr>
              <a:t>Develop a tag handler</a:t>
            </a:r>
          </a:p>
          <a:p>
            <a:pPr marL="1600200" lvl="3" indent="-228600">
              <a:spcBef>
                <a:spcPct val="20000"/>
              </a:spcBef>
              <a:buSzPct val="140000"/>
              <a:buFont typeface="Wingdings" pitchFamily="2" charset="2"/>
              <a:buChar char="Ø"/>
            </a:pPr>
            <a:r>
              <a:rPr lang="en-US" sz="2000" dirty="0">
                <a:cs typeface="Times New Roman" charset="0"/>
              </a:rPr>
              <a:t>Develop the Tag Library Descriptor (TLD) file</a:t>
            </a:r>
          </a:p>
          <a:p>
            <a:pPr marL="1600200" lvl="3" indent="-228600">
              <a:spcBef>
                <a:spcPct val="20000"/>
              </a:spcBef>
              <a:buSzPct val="140000"/>
              <a:buFont typeface="Wingdings" pitchFamily="2" charset="2"/>
              <a:buChar char="Ø"/>
            </a:pPr>
            <a:r>
              <a:rPr lang="en-US" sz="2000" dirty="0">
                <a:cs typeface="Times New Roman" charset="0"/>
              </a:rPr>
              <a:t>Include the Tag Library in a JSP page</a:t>
            </a:r>
          </a:p>
          <a:p>
            <a:pPr marL="1600200" lvl="3" indent="-228600">
              <a:spcBef>
                <a:spcPct val="20000"/>
              </a:spcBef>
              <a:buSzPct val="140000"/>
              <a:buFont typeface="Wingdings" pitchFamily="2" charset="2"/>
              <a:buChar char="Ø"/>
            </a:pPr>
            <a:r>
              <a:rPr lang="en-US" sz="2000" dirty="0">
                <a:cs typeface="Times New Roman" charset="0"/>
              </a:rPr>
              <a:t>Deploy the application</a:t>
            </a:r>
          </a:p>
        </p:txBody>
      </p:sp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2271713" y="2471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Tags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ChangeArrowheads="1"/>
          </p:cNvSpPr>
          <p:nvPr/>
        </p:nvSpPr>
        <p:spPr bwMode="auto">
          <a:xfrm>
            <a:off x="609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SzPct val="140000"/>
              <a:buFont typeface="Wingdings" pitchFamily="2" charset="2"/>
              <a:buChar char="v"/>
            </a:pPr>
            <a:r>
              <a:rPr lang="en-US" sz="2000" dirty="0" smtClean="0">
                <a:cs typeface="Times New Roman" charset="0"/>
              </a:rPr>
              <a:t>Developing </a:t>
            </a:r>
            <a:r>
              <a:rPr lang="en-US" sz="2000" dirty="0">
                <a:cs typeface="Times New Roman" charset="0"/>
              </a:rPr>
              <a:t>a Tag Handler</a:t>
            </a:r>
          </a:p>
          <a:p>
            <a:pPr marL="1143000" lvl="2" indent="-228600">
              <a:spcBef>
                <a:spcPct val="20000"/>
              </a:spcBef>
              <a:buSzPct val="140000"/>
              <a:buFont typeface="Wingdings" pitchFamily="2" charset="2"/>
              <a:buChar char="Ø"/>
            </a:pPr>
            <a:r>
              <a:rPr lang="en-US" sz="2000" dirty="0" smtClean="0">
                <a:cs typeface="Times New Roman" charset="0"/>
              </a:rPr>
              <a:t>All </a:t>
            </a:r>
            <a:r>
              <a:rPr lang="en-US" sz="2000" dirty="0">
                <a:cs typeface="Times New Roman" charset="0"/>
              </a:rPr>
              <a:t>custom tags have a corresponding tag handler, which is a Java class that implements the functionality of the custom tag.</a:t>
            </a:r>
          </a:p>
          <a:p>
            <a:pPr marL="1143000" lvl="2" indent="-228600">
              <a:spcBef>
                <a:spcPct val="20000"/>
              </a:spcBef>
              <a:buSzPct val="140000"/>
              <a:buFont typeface="Wingdings" pitchFamily="2" charset="2"/>
              <a:buChar char="Ø"/>
            </a:pPr>
            <a:r>
              <a:rPr lang="en-US" sz="2000" dirty="0">
                <a:cs typeface="Times New Roman" charset="0"/>
              </a:rPr>
              <a:t>The </a:t>
            </a:r>
            <a:r>
              <a:rPr lang="en-US" sz="2000" dirty="0" err="1">
                <a:cs typeface="Courier New" pitchFamily="49" charset="0"/>
              </a:rPr>
              <a:t>javax.servlet.jsp.tagext</a:t>
            </a:r>
            <a:r>
              <a:rPr lang="en-US" sz="2000" dirty="0">
                <a:cs typeface="Times New Roman" charset="0"/>
              </a:rPr>
              <a:t> package provides the classes and interfaces that you can use to develop tag handlers.</a:t>
            </a:r>
          </a:p>
          <a:p>
            <a:pPr marL="1143000" lvl="2" indent="-228600">
              <a:spcBef>
                <a:spcPct val="20000"/>
              </a:spcBef>
              <a:buSzPct val="140000"/>
              <a:buFont typeface="Wingdings" pitchFamily="2" charset="2"/>
              <a:buChar char="Ø"/>
            </a:pPr>
            <a:r>
              <a:rPr lang="en-US" sz="2000" dirty="0">
                <a:cs typeface="Times New Roman" charset="0"/>
              </a:rPr>
              <a:t>Base classes, such as </a:t>
            </a:r>
            <a:r>
              <a:rPr lang="en-US" sz="2000" dirty="0" err="1">
                <a:cs typeface="Courier New" pitchFamily="49" charset="0"/>
              </a:rPr>
              <a:t>TagSupport</a:t>
            </a:r>
            <a:r>
              <a:rPr lang="en-US" sz="2000" dirty="0">
                <a:cs typeface="Times New Roman" charset="0"/>
              </a:rPr>
              <a:t> and </a:t>
            </a:r>
            <a:r>
              <a:rPr lang="en-US" sz="2000" dirty="0" err="1">
                <a:cs typeface="Courier New" pitchFamily="49" charset="0"/>
              </a:rPr>
              <a:t>BodyTagSupport</a:t>
            </a:r>
            <a:r>
              <a:rPr lang="en-US" sz="2000" dirty="0">
                <a:cs typeface="Times New Roman" charset="0"/>
              </a:rPr>
              <a:t> of the </a:t>
            </a:r>
            <a:r>
              <a:rPr lang="en-US" sz="2000" dirty="0" err="1">
                <a:cs typeface="Courier New" pitchFamily="49" charset="0"/>
              </a:rPr>
              <a:t>javax.servlet.jsp.tagext</a:t>
            </a:r>
            <a:r>
              <a:rPr lang="en-US" sz="2000" dirty="0">
                <a:cs typeface="Times New Roman" charset="0"/>
              </a:rPr>
              <a:t> package implements the </a:t>
            </a:r>
            <a:r>
              <a:rPr lang="en-US" sz="2000" dirty="0">
                <a:cs typeface="Courier New" pitchFamily="49" charset="0"/>
              </a:rPr>
              <a:t>Tag</a:t>
            </a:r>
            <a:r>
              <a:rPr lang="en-US" sz="2000" dirty="0">
                <a:cs typeface="Times New Roman" charset="0"/>
              </a:rPr>
              <a:t> interface to provide implementation of the interface methods.</a:t>
            </a:r>
          </a:p>
          <a:p>
            <a:pPr marL="1143000" lvl="2" indent="-228600">
              <a:spcBef>
                <a:spcPct val="20000"/>
              </a:spcBef>
              <a:buSzPct val="140000"/>
              <a:buFont typeface="Wingdings" pitchFamily="2" charset="2"/>
              <a:buChar char="Ø"/>
            </a:pPr>
            <a:r>
              <a:rPr lang="en-US" sz="2000" dirty="0">
                <a:cs typeface="Times New Roman" charset="0"/>
              </a:rPr>
              <a:t>You can extend these helper classes in your tag handler classes and override those methods that are required to implement the functionality of your tag.</a:t>
            </a: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2271713" y="2471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Tag Handler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Tag life cycle is based on two stages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Start Tag handled by the method </a:t>
            </a:r>
            <a:r>
              <a:rPr lang="en-US" dirty="0" err="1" smtClean="0"/>
              <a:t>doStartTag</a:t>
            </a:r>
            <a:r>
              <a:rPr lang="en-US" dirty="0" smtClean="0"/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End Tag handled by the method  </a:t>
            </a:r>
            <a:r>
              <a:rPr lang="en-US" dirty="0" err="1" smtClean="0"/>
              <a:t>doEndTag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ChangeArrowheads="1"/>
          </p:cNvSpPr>
          <p:nvPr/>
        </p:nvSpPr>
        <p:spPr bwMode="auto">
          <a:xfrm>
            <a:off x="609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sz="2000" dirty="0" smtClean="0">
                <a:cs typeface="Times New Roman" charset="0"/>
              </a:rPr>
              <a:t>You </a:t>
            </a:r>
            <a:r>
              <a:rPr lang="en-US" sz="2000" dirty="0">
                <a:cs typeface="Times New Roman" charset="0"/>
              </a:rPr>
              <a:t>can extend the </a:t>
            </a:r>
            <a:r>
              <a:rPr lang="en-US" sz="2000" dirty="0" err="1">
                <a:cs typeface="Courier New" pitchFamily="49" charset="0"/>
              </a:rPr>
              <a:t>TagSupport</a:t>
            </a:r>
            <a:r>
              <a:rPr lang="en-US" sz="2000" dirty="0">
                <a:cs typeface="Times New Roman" charset="0"/>
              </a:rPr>
              <a:t> class of the </a:t>
            </a:r>
            <a:r>
              <a:rPr lang="en-US" sz="2000" dirty="0" err="1">
                <a:cs typeface="Courier New" pitchFamily="49" charset="0"/>
              </a:rPr>
              <a:t>javax.servlet.jsp.tagext</a:t>
            </a:r>
            <a:r>
              <a:rPr lang="en-US" sz="2000" dirty="0">
                <a:cs typeface="Times New Roman" charset="0"/>
              </a:rPr>
              <a:t> package in your tag handler to develop a tag handler for an empty tag.</a:t>
            </a:r>
          </a:p>
          <a:p>
            <a:pPr marL="1143000" lvl="2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sz="2000" dirty="0">
                <a:cs typeface="Times New Roman" charset="0"/>
              </a:rPr>
              <a:t>The following code snippet shows a tag handler, </a:t>
            </a:r>
            <a:r>
              <a:rPr lang="en-US" sz="2000" dirty="0" err="1">
                <a:cs typeface="Times New Roman" charset="0"/>
              </a:rPr>
              <a:t>WelcomeTag</a:t>
            </a:r>
            <a:r>
              <a:rPr lang="en-US" sz="2000" dirty="0">
                <a:cs typeface="Times New Roman" charset="0"/>
              </a:rPr>
              <a:t> that extends the </a:t>
            </a:r>
            <a:r>
              <a:rPr lang="en-US" sz="2000" dirty="0" err="1">
                <a:cs typeface="Courier New" pitchFamily="49" charset="0"/>
              </a:rPr>
              <a:t>TagSupport</a:t>
            </a:r>
            <a:r>
              <a:rPr lang="en-US" sz="2000" dirty="0">
                <a:cs typeface="Times New Roman" charset="0"/>
              </a:rPr>
              <a:t> class to implement a custom tag:</a:t>
            </a:r>
            <a:r>
              <a:rPr lang="en-US" sz="2000" dirty="0">
                <a:cs typeface="Courier New" pitchFamily="49" charset="0"/>
              </a:rPr>
              <a:t>	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sz="2000" dirty="0">
                <a:cs typeface="Courier New" pitchFamily="49" charset="0"/>
              </a:rPr>
              <a:t>	import </a:t>
            </a:r>
            <a:r>
              <a:rPr lang="en-US" sz="2000" dirty="0" err="1">
                <a:cs typeface="Courier New" pitchFamily="49" charset="0"/>
              </a:rPr>
              <a:t>javax.servlet.jsp</a:t>
            </a:r>
            <a:r>
              <a:rPr lang="en-US" sz="2000" dirty="0">
                <a:cs typeface="Courier New" pitchFamily="49" charset="0"/>
              </a:rPr>
              <a:t>.*;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sz="2000" dirty="0">
                <a:cs typeface="Courier New" pitchFamily="49" charset="0"/>
              </a:rPr>
              <a:t>	import </a:t>
            </a:r>
            <a:r>
              <a:rPr lang="en-US" sz="2000" dirty="0" err="1">
                <a:cs typeface="Courier New" pitchFamily="49" charset="0"/>
              </a:rPr>
              <a:t>javax.servlet.jsp.tagext</a:t>
            </a:r>
            <a:r>
              <a:rPr lang="en-US" sz="2000" dirty="0">
                <a:cs typeface="Courier New" pitchFamily="49" charset="0"/>
              </a:rPr>
              <a:t>.*;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sz="2000" dirty="0">
                <a:cs typeface="Courier New" pitchFamily="49" charset="0"/>
              </a:rPr>
              <a:t>	/* Extending the </a:t>
            </a:r>
            <a:r>
              <a:rPr lang="en-US" sz="2000" dirty="0" err="1">
                <a:cs typeface="Courier New" pitchFamily="49" charset="0"/>
              </a:rPr>
              <a:t>TagSupport</a:t>
            </a:r>
            <a:r>
              <a:rPr lang="en-US" sz="2000" dirty="0">
                <a:cs typeface="Courier New" pitchFamily="49" charset="0"/>
              </a:rPr>
              <a:t> interface */</a:t>
            </a:r>
          </a:p>
          <a:p>
            <a:pPr marL="1143000" lvl="2" indent="-228600">
              <a:spcBef>
                <a:spcPct val="20000"/>
              </a:spcBef>
              <a:buSzPct val="140000"/>
            </a:pPr>
            <a:r>
              <a:rPr lang="en-US" sz="2000" dirty="0">
                <a:cs typeface="Courier New" pitchFamily="49" charset="0"/>
              </a:rPr>
              <a:t>	public class </a:t>
            </a:r>
            <a:r>
              <a:rPr lang="en-US" sz="2000" dirty="0" err="1">
                <a:cs typeface="Courier New" pitchFamily="49" charset="0"/>
              </a:rPr>
              <a:t>WelcomeTag</a:t>
            </a:r>
            <a:r>
              <a:rPr lang="en-US" sz="2000" dirty="0">
                <a:cs typeface="Courier New" pitchFamily="49" charset="0"/>
              </a:rPr>
              <a:t> extends </a:t>
            </a:r>
            <a:r>
              <a:rPr lang="en-US" sz="2000" dirty="0" err="1">
                <a:cs typeface="Courier New" pitchFamily="49" charset="0"/>
              </a:rPr>
              <a:t>TagSupport</a:t>
            </a:r>
            <a:endParaRPr lang="en-US" sz="2000" dirty="0">
              <a:cs typeface="Courier New" pitchFamily="49" charset="0"/>
            </a:endParaRPr>
          </a:p>
          <a:p>
            <a:pPr marL="1600200" lvl="3" indent="-228600">
              <a:spcBef>
                <a:spcPct val="20000"/>
              </a:spcBef>
              <a:buSzPct val="140000"/>
              <a:buFontTx/>
              <a:buChar char="•"/>
            </a:pPr>
            <a:endParaRPr lang="en-US" sz="1400" dirty="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</p:txBody>
      </p:sp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2271713" y="2438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Handler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1002</Words>
  <Application>Microsoft Office PowerPoint</Application>
  <PresentationFormat>On-screen Show (4:3)</PresentationFormat>
  <Paragraphs>163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JSP</vt:lpstr>
      <vt:lpstr>Objectives</vt:lpstr>
      <vt:lpstr>Developing JSP Custom Tag</vt:lpstr>
      <vt:lpstr>Understanding Types of Tags</vt:lpstr>
      <vt:lpstr>Understanding Types of Tags</vt:lpstr>
      <vt:lpstr>Steps to Create Tags</vt:lpstr>
      <vt:lpstr>What is Tag Handler</vt:lpstr>
      <vt:lpstr>Tag Life Cycle</vt:lpstr>
      <vt:lpstr>Tag Handler</vt:lpstr>
      <vt:lpstr>Tag Handler</vt:lpstr>
      <vt:lpstr>Tag Handler</vt:lpstr>
      <vt:lpstr>What Is TLD</vt:lpstr>
      <vt:lpstr>PowerPoint Presentation</vt:lpstr>
      <vt:lpstr>PowerPoint Presentation</vt:lpstr>
      <vt:lpstr>PowerPoint Presentation</vt:lpstr>
      <vt:lpstr>PowerPoint Presentation</vt:lpstr>
      <vt:lpstr>TLD overview</vt:lpstr>
      <vt:lpstr>How use Tag In JSP</vt:lpstr>
      <vt:lpstr>TLD reference in web.xml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Bhimsen</dc:creator>
  <cp:lastModifiedBy>Bhimsen</cp:lastModifiedBy>
  <cp:revision>9</cp:revision>
  <dcterms:created xsi:type="dcterms:W3CDTF">2006-08-16T00:00:00Z</dcterms:created>
  <dcterms:modified xsi:type="dcterms:W3CDTF">2019-07-31T09:55:18Z</dcterms:modified>
</cp:coreProperties>
</file>